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67" r:id="rId6"/>
    <p:sldId id="273" r:id="rId7"/>
    <p:sldId id="274" r:id="rId8"/>
    <p:sldId id="275" r:id="rId9"/>
    <p:sldId id="276" r:id="rId10"/>
    <p:sldId id="268" r:id="rId11"/>
    <p:sldId id="277" r:id="rId12"/>
    <p:sldId id="278" r:id="rId13"/>
    <p:sldId id="269" r:id="rId14"/>
    <p:sldId id="270"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2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65A22E-811C-442D-A8CF-63CBDF40F48C}"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210407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5A22E-811C-442D-A8CF-63CBDF40F48C}"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278457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5A22E-811C-442D-A8CF-63CBDF40F48C}"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388718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65A22E-811C-442D-A8CF-63CBDF40F48C}"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398431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65A22E-811C-442D-A8CF-63CBDF40F48C}" type="datetimeFigureOut">
              <a:rPr lang="en-GB" smtClean="0"/>
              <a:t>25/06/2018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332331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65A22E-811C-442D-A8CF-63CBDF40F48C}" type="datetimeFigureOut">
              <a:rPr lang="en-GB" smtClean="0"/>
              <a:t>25/06/2018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415106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65A22E-811C-442D-A8CF-63CBDF40F48C}" type="datetimeFigureOut">
              <a:rPr lang="en-GB" smtClean="0"/>
              <a:t>25/06/2018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227848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65A22E-811C-442D-A8CF-63CBDF40F48C}" type="datetimeFigureOut">
              <a:rPr lang="en-GB" smtClean="0"/>
              <a:t>25/06/2018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290100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5A22E-811C-442D-A8CF-63CBDF40F48C}" type="datetimeFigureOut">
              <a:rPr lang="en-GB" smtClean="0"/>
              <a:t>25/06/2018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286604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5A22E-811C-442D-A8CF-63CBDF40F48C}" type="datetimeFigureOut">
              <a:rPr lang="en-GB" smtClean="0"/>
              <a:t>25/06/2018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326433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65A22E-811C-442D-A8CF-63CBDF40F48C}" type="datetimeFigureOut">
              <a:rPr lang="en-GB" smtClean="0"/>
              <a:t>25/06/2018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0A089C-BC0D-4B25-95FB-F74EB1DFE8BC}" type="slidenum">
              <a:rPr lang="en-GB" smtClean="0"/>
              <a:t>‹#›</a:t>
            </a:fld>
            <a:endParaRPr lang="en-GB"/>
          </a:p>
        </p:txBody>
      </p:sp>
    </p:spTree>
    <p:extLst>
      <p:ext uri="{BB962C8B-B14F-4D97-AF65-F5344CB8AC3E}">
        <p14:creationId xmlns:p14="http://schemas.microsoft.com/office/powerpoint/2010/main" val="3830171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5A22E-811C-442D-A8CF-63CBDF40F48C}" type="datetimeFigureOut">
              <a:rPr lang="en-GB" smtClean="0"/>
              <a:t>25/06/2018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A089C-BC0D-4B25-95FB-F74EB1DFE8BC}" type="slidenum">
              <a:rPr lang="en-GB" smtClean="0"/>
              <a:t>‹#›</a:t>
            </a:fld>
            <a:endParaRPr lang="en-GB"/>
          </a:p>
        </p:txBody>
      </p:sp>
    </p:spTree>
    <p:extLst>
      <p:ext uri="{BB962C8B-B14F-4D97-AF65-F5344CB8AC3E}">
        <p14:creationId xmlns:p14="http://schemas.microsoft.com/office/powerpoint/2010/main" val="2599274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implypsychology.org/bandura.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uk/url?sa=i&amp;rct=j&amp;q=&amp;esrc=s&amp;source=imgres&amp;cd=&amp;cad=rja&amp;uact=8&amp;ved=0ahUKEwi59qLdnujWAhWHfRoKHf7tBKMQjRwIBw&amp;url=https://www.simplypsychology.org/personality-theories.html&amp;psig=AOvVaw3sYKD1GW_lcbkJS9PcMGJE&amp;ust=150779996776648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Psychological factors affecting performance</a:t>
            </a:r>
            <a:endParaRPr lang="en-GB" dirty="0"/>
          </a:p>
        </p:txBody>
      </p:sp>
      <p:sp>
        <p:nvSpPr>
          <p:cNvPr id="3" name="Subtitle 2"/>
          <p:cNvSpPr>
            <a:spLocks noGrp="1"/>
          </p:cNvSpPr>
          <p:nvPr>
            <p:ph type="subTitle" idx="1"/>
          </p:nvPr>
        </p:nvSpPr>
        <p:spPr/>
        <p:txBody>
          <a:bodyPr/>
          <a:lstStyle/>
          <a:p>
            <a:r>
              <a:rPr lang="en-GB" b="1" dirty="0" smtClean="0"/>
              <a:t>Sports Psychology</a:t>
            </a:r>
          </a:p>
          <a:p>
            <a:r>
              <a:rPr lang="en-GB" dirty="0" smtClean="0"/>
              <a:t>Individual Differences </a:t>
            </a:r>
            <a:r>
              <a:rPr lang="en-GB" smtClean="0"/>
              <a:t>- Personality</a:t>
            </a:r>
            <a:endParaRPr lang="en-GB" dirty="0"/>
          </a:p>
        </p:txBody>
      </p:sp>
    </p:spTree>
    <p:extLst>
      <p:ext uri="{BB962C8B-B14F-4D97-AF65-F5344CB8AC3E}">
        <p14:creationId xmlns:p14="http://schemas.microsoft.com/office/powerpoint/2010/main" val="222954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68952" cy="1368152"/>
          </a:xfrm>
        </p:spPr>
        <p:txBody>
          <a:bodyPr>
            <a:noAutofit/>
          </a:bodyPr>
          <a:lstStyle/>
          <a:p>
            <a:r>
              <a:rPr lang="en-GB" sz="4000" dirty="0" smtClean="0">
                <a:latin typeface="+mn-lt"/>
              </a:rPr>
              <a:t>Trait Theory - </a:t>
            </a:r>
            <a:r>
              <a:rPr lang="en-GB" sz="4000" b="1" dirty="0">
                <a:latin typeface="+mn-lt"/>
              </a:rPr>
              <a:t>Narrow Band </a:t>
            </a:r>
            <a:r>
              <a:rPr lang="en-GB" sz="4000" b="1" dirty="0" smtClean="0">
                <a:latin typeface="+mn-lt"/>
              </a:rPr>
              <a:t>Approach</a:t>
            </a:r>
            <a:r>
              <a:rPr lang="en-GB" b="1" dirty="0" smtClean="0">
                <a:latin typeface="+mn-lt"/>
              </a:rPr>
              <a:t/>
            </a:r>
            <a:br>
              <a:rPr lang="en-GB" b="1" dirty="0" smtClean="0">
                <a:latin typeface="+mn-lt"/>
              </a:rPr>
            </a:br>
            <a:r>
              <a:rPr lang="en-GB" sz="2800" dirty="0" smtClean="0">
                <a:latin typeface="+mn-lt"/>
              </a:rPr>
              <a:t>GIRDANO</a:t>
            </a:r>
            <a:r>
              <a:rPr lang="en-GB" sz="2800" dirty="0">
                <a:latin typeface="+mn-lt"/>
              </a:rPr>
              <a:t>, 1990 </a:t>
            </a:r>
            <a:endParaRPr lang="en-GB" dirty="0"/>
          </a:p>
        </p:txBody>
      </p:sp>
      <p:sp>
        <p:nvSpPr>
          <p:cNvPr id="4" name="Rectangle 7"/>
          <p:cNvSpPr>
            <a:spLocks noChangeArrowheads="1"/>
          </p:cNvSpPr>
          <p:nvPr/>
        </p:nvSpPr>
        <p:spPr bwMode="auto">
          <a:xfrm>
            <a:off x="158039" y="1844824"/>
            <a:ext cx="4176713" cy="18716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400" u="sng" dirty="0">
                <a:latin typeface="Comic Sans MS" pitchFamily="66" charset="0"/>
              </a:rPr>
              <a:t>TYPE ‘A’</a:t>
            </a:r>
          </a:p>
          <a:p>
            <a:r>
              <a:rPr lang="en-GB" sz="2400" dirty="0">
                <a:latin typeface="Comic Sans MS" pitchFamily="66" charset="0"/>
              </a:rPr>
              <a:t>Highly competitive,</a:t>
            </a:r>
          </a:p>
          <a:p>
            <a:r>
              <a:rPr lang="en-GB" sz="2400" dirty="0">
                <a:latin typeface="Comic Sans MS" pitchFamily="66" charset="0"/>
              </a:rPr>
              <a:t>Strong desire to succeed,</a:t>
            </a:r>
          </a:p>
          <a:p>
            <a:r>
              <a:rPr lang="en-GB" sz="2400" dirty="0">
                <a:latin typeface="Comic Sans MS" pitchFamily="66" charset="0"/>
              </a:rPr>
              <a:t>Works fast, likes to control, </a:t>
            </a:r>
          </a:p>
          <a:p>
            <a:r>
              <a:rPr lang="en-GB" sz="2400" dirty="0">
                <a:latin typeface="Comic Sans MS" pitchFamily="66" charset="0"/>
              </a:rPr>
              <a:t>Prone to suffer stress</a:t>
            </a:r>
            <a:r>
              <a:rPr lang="en-GB" sz="2400" u="sng" dirty="0">
                <a:latin typeface="Comic Sans MS" pitchFamily="66" charset="0"/>
              </a:rPr>
              <a:t> </a:t>
            </a:r>
          </a:p>
        </p:txBody>
      </p:sp>
      <p:sp>
        <p:nvSpPr>
          <p:cNvPr id="5" name="Rectangle 9"/>
          <p:cNvSpPr>
            <a:spLocks noChangeArrowheads="1"/>
          </p:cNvSpPr>
          <p:nvPr/>
        </p:nvSpPr>
        <p:spPr bwMode="auto">
          <a:xfrm>
            <a:off x="4788024" y="1844824"/>
            <a:ext cx="4103688" cy="2374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400" u="sng" dirty="0">
                <a:latin typeface="Comic Sans MS" pitchFamily="66" charset="0"/>
              </a:rPr>
              <a:t>TYPE ‘B’</a:t>
            </a:r>
          </a:p>
          <a:p>
            <a:r>
              <a:rPr lang="en-GB" sz="2400" dirty="0">
                <a:latin typeface="Comic Sans MS" pitchFamily="66" charset="0"/>
              </a:rPr>
              <a:t>Non-competitive, </a:t>
            </a:r>
          </a:p>
          <a:p>
            <a:r>
              <a:rPr lang="en-GB" sz="2400" dirty="0">
                <a:latin typeface="Comic Sans MS" pitchFamily="66" charset="0"/>
              </a:rPr>
              <a:t>Unambitious,</a:t>
            </a:r>
          </a:p>
          <a:p>
            <a:r>
              <a:rPr lang="en-GB" sz="2400" dirty="0">
                <a:latin typeface="Comic Sans MS" pitchFamily="66" charset="0"/>
              </a:rPr>
              <a:t>Works more slowly,</a:t>
            </a:r>
          </a:p>
          <a:p>
            <a:r>
              <a:rPr lang="en-GB" sz="2400" dirty="0">
                <a:latin typeface="Comic Sans MS" pitchFamily="66" charset="0"/>
              </a:rPr>
              <a:t>Does not enjoy control</a:t>
            </a:r>
          </a:p>
          <a:p>
            <a:r>
              <a:rPr lang="en-GB" sz="2400" dirty="0">
                <a:latin typeface="Comic Sans MS" pitchFamily="66" charset="0"/>
              </a:rPr>
              <a:t>Less prone to stress</a:t>
            </a:r>
          </a:p>
        </p:txBody>
      </p:sp>
    </p:spTree>
    <p:extLst>
      <p:ext uri="{BB962C8B-B14F-4D97-AF65-F5344CB8AC3E}">
        <p14:creationId xmlns:p14="http://schemas.microsoft.com/office/powerpoint/2010/main" val="231309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p:txBody>
          <a:bodyPr/>
          <a:lstStyle/>
          <a:p>
            <a:pPr>
              <a:buFont typeface="Wingdings" pitchFamily="2" charset="2"/>
              <a:buNone/>
            </a:pPr>
            <a:r>
              <a:rPr lang="en-GB" u="sng">
                <a:latin typeface="Comic Sans MS" pitchFamily="66" charset="0"/>
              </a:rPr>
              <a:t>Eysenck’s Personality Types</a:t>
            </a:r>
          </a:p>
          <a:p>
            <a:pPr>
              <a:buFont typeface="Wingdings" pitchFamily="2" charset="2"/>
              <a:buNone/>
            </a:pPr>
            <a:endParaRPr lang="en-GB" u="sng">
              <a:latin typeface="Comic Sans MS" pitchFamily="66" charset="0"/>
            </a:endParaRPr>
          </a:p>
        </p:txBody>
      </p:sp>
      <p:sp>
        <p:nvSpPr>
          <p:cNvPr id="146436" name="AutoShape 4"/>
          <p:cNvSpPr>
            <a:spLocks noChangeArrowheads="1"/>
          </p:cNvSpPr>
          <p:nvPr/>
        </p:nvSpPr>
        <p:spPr bwMode="auto">
          <a:xfrm>
            <a:off x="1979613" y="3573463"/>
            <a:ext cx="2511425" cy="2232025"/>
          </a:xfrm>
          <a:custGeom>
            <a:avLst/>
            <a:gdLst>
              <a:gd name="G0" fmla="+- 6480 0 0"/>
              <a:gd name="G1" fmla="+- 8640 0 0"/>
              <a:gd name="G2" fmla="+- 4320 0 0"/>
              <a:gd name="G3" fmla="+- 21600 0 6480"/>
              <a:gd name="G4" fmla="+- 21600 0 8640"/>
              <a:gd name="G5" fmla="+- 21600 0 4320"/>
              <a:gd name="G6" fmla="+- 6480 0 10800"/>
              <a:gd name="G7" fmla="+- 8640 0 10800"/>
              <a:gd name="G8" fmla="*/ G7 4320 G6"/>
              <a:gd name="G9" fmla="+- 21600 0 G8"/>
              <a:gd name="T0" fmla="*/ G8 w 21600"/>
              <a:gd name="T1" fmla="*/ G1 h 21600"/>
              <a:gd name="T2" fmla="*/ G9 w 21600"/>
              <a:gd name="T3" fmla="*/ G4 h 21600"/>
            </a:gdLst>
            <a:ahLst/>
            <a:cxnLst>
              <a:cxn ang="0">
                <a:pos x="r" y="vc"/>
              </a:cxn>
              <a:cxn ang="5400000">
                <a:pos x="hc" y="b"/>
              </a:cxn>
              <a:cxn ang="10800000">
                <a:pos x="l" y="vc"/>
              </a:cxn>
              <a:cxn ang="16200000">
                <a:pos x="hc" y="t"/>
              </a:cxn>
            </a:cxnLst>
            <a:rect l="T0" t="T1" r="T2" b="T3"/>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close/>
              </a:path>
            </a:pathLst>
          </a:cu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6437" name="Text Box 5"/>
          <p:cNvSpPr txBox="1">
            <a:spLocks noChangeArrowheads="1"/>
          </p:cNvSpPr>
          <p:nvPr/>
        </p:nvSpPr>
        <p:spPr bwMode="auto">
          <a:xfrm>
            <a:off x="250825" y="4437063"/>
            <a:ext cx="1584325" cy="40481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INTROVERT</a:t>
            </a:r>
          </a:p>
        </p:txBody>
      </p:sp>
      <p:sp>
        <p:nvSpPr>
          <p:cNvPr id="146438" name="Text Box 6"/>
          <p:cNvSpPr txBox="1">
            <a:spLocks noChangeArrowheads="1"/>
          </p:cNvSpPr>
          <p:nvPr/>
        </p:nvSpPr>
        <p:spPr bwMode="auto">
          <a:xfrm>
            <a:off x="2411413" y="2565400"/>
            <a:ext cx="1655762" cy="81756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NEUROTIC</a:t>
            </a:r>
          </a:p>
          <a:p>
            <a:pPr>
              <a:spcBef>
                <a:spcPct val="50000"/>
              </a:spcBef>
            </a:pPr>
            <a:r>
              <a:rPr lang="en-GB"/>
              <a:t>(UNSTABLE)</a:t>
            </a:r>
          </a:p>
        </p:txBody>
      </p:sp>
      <p:sp>
        <p:nvSpPr>
          <p:cNvPr id="146439" name="Text Box 7"/>
          <p:cNvSpPr txBox="1">
            <a:spLocks noChangeArrowheads="1"/>
          </p:cNvSpPr>
          <p:nvPr/>
        </p:nvSpPr>
        <p:spPr bwMode="auto">
          <a:xfrm>
            <a:off x="4643438" y="4437063"/>
            <a:ext cx="1657350" cy="404812"/>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EXTROVERT</a:t>
            </a:r>
          </a:p>
        </p:txBody>
      </p:sp>
      <p:sp>
        <p:nvSpPr>
          <p:cNvPr id="146440" name="Text Box 8"/>
          <p:cNvSpPr txBox="1">
            <a:spLocks noChangeArrowheads="1"/>
          </p:cNvSpPr>
          <p:nvPr/>
        </p:nvSpPr>
        <p:spPr bwMode="auto">
          <a:xfrm>
            <a:off x="2555875" y="5949950"/>
            <a:ext cx="1368425" cy="404813"/>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t>STABLE</a:t>
            </a:r>
          </a:p>
        </p:txBody>
      </p:sp>
      <p:sp>
        <p:nvSpPr>
          <p:cNvPr id="146441" name="Text Box 9"/>
          <p:cNvSpPr txBox="1">
            <a:spLocks noChangeArrowheads="1"/>
          </p:cNvSpPr>
          <p:nvPr/>
        </p:nvSpPr>
        <p:spPr bwMode="auto">
          <a:xfrm>
            <a:off x="6516688" y="1916113"/>
            <a:ext cx="2447925" cy="4311650"/>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sz="1700">
                <a:latin typeface="Comic Sans MS" pitchFamily="66" charset="0"/>
              </a:rPr>
              <a:t>Personality traits run across 2 continuums:</a:t>
            </a:r>
          </a:p>
          <a:p>
            <a:pPr algn="l">
              <a:spcBef>
                <a:spcPct val="50000"/>
              </a:spcBef>
            </a:pPr>
            <a:r>
              <a:rPr lang="en-GB" sz="1700" u="sng">
                <a:latin typeface="Comic Sans MS" pitchFamily="66" charset="0"/>
              </a:rPr>
              <a:t>INTROVERT:</a:t>
            </a:r>
            <a:r>
              <a:rPr lang="en-GB" sz="1700">
                <a:latin typeface="Comic Sans MS" pitchFamily="66" charset="0"/>
              </a:rPr>
              <a:t> unsociable, shy &amp; nervous</a:t>
            </a:r>
          </a:p>
          <a:p>
            <a:pPr algn="l">
              <a:spcBef>
                <a:spcPct val="50000"/>
              </a:spcBef>
            </a:pPr>
            <a:r>
              <a:rPr lang="en-GB" sz="1700" u="sng">
                <a:latin typeface="Comic Sans MS" pitchFamily="66" charset="0"/>
              </a:rPr>
              <a:t>EXTROVERT:</a:t>
            </a:r>
            <a:r>
              <a:rPr lang="en-GB" sz="1700">
                <a:latin typeface="Comic Sans MS" pitchFamily="66" charset="0"/>
              </a:rPr>
              <a:t> sociable, outgoing &amp; lively</a:t>
            </a:r>
          </a:p>
          <a:p>
            <a:pPr algn="l">
              <a:spcBef>
                <a:spcPct val="50000"/>
              </a:spcBef>
            </a:pPr>
            <a:r>
              <a:rPr lang="en-GB" sz="1700" u="sng">
                <a:latin typeface="Comic Sans MS" pitchFamily="66" charset="0"/>
              </a:rPr>
              <a:t>STABLE:</a:t>
            </a:r>
            <a:r>
              <a:rPr lang="en-GB" sz="1700">
                <a:latin typeface="Comic Sans MS" pitchFamily="66" charset="0"/>
              </a:rPr>
              <a:t> calm, even-tempered, controlled 7 logical</a:t>
            </a:r>
          </a:p>
          <a:p>
            <a:pPr algn="l">
              <a:spcBef>
                <a:spcPct val="50000"/>
              </a:spcBef>
            </a:pPr>
            <a:r>
              <a:rPr lang="en-GB" sz="1700" u="sng">
                <a:latin typeface="Comic Sans MS" pitchFamily="66" charset="0"/>
              </a:rPr>
              <a:t>UNSTABLE:</a:t>
            </a:r>
            <a:r>
              <a:rPr lang="en-GB" sz="1700">
                <a:latin typeface="Comic Sans MS" pitchFamily="66" charset="0"/>
              </a:rPr>
              <a:t> anxious, moody, unpredictable &amp; illogical</a:t>
            </a:r>
          </a:p>
        </p:txBody>
      </p:sp>
      <p:sp>
        <p:nvSpPr>
          <p:cNvPr id="10" name="Title 1"/>
          <p:cNvSpPr txBox="1">
            <a:spLocks/>
          </p:cNvSpPr>
          <p:nvPr/>
        </p:nvSpPr>
        <p:spPr>
          <a:xfrm>
            <a:off x="582069"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Trait Theory - </a:t>
            </a:r>
            <a:r>
              <a:rPr lang="en-GB" b="1" dirty="0" smtClean="0"/>
              <a:t>Eysenck</a:t>
            </a:r>
            <a:r>
              <a:rPr lang="en-GB" dirty="0" smtClean="0"/>
              <a:t> </a:t>
            </a:r>
            <a:endParaRPr lang="en-GB" dirty="0"/>
          </a:p>
        </p:txBody>
      </p:sp>
    </p:spTree>
    <p:extLst>
      <p:ext uri="{BB962C8B-B14F-4D97-AF65-F5344CB8AC3E}">
        <p14:creationId xmlns:p14="http://schemas.microsoft.com/office/powerpoint/2010/main" val="107630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926" t="24053" r="44176" b="17122"/>
          <a:stretch/>
        </p:blipFill>
        <p:spPr bwMode="auto">
          <a:xfrm>
            <a:off x="1547664" y="771737"/>
            <a:ext cx="5832648" cy="59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82069"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Trait Theory - </a:t>
            </a:r>
            <a:r>
              <a:rPr lang="en-GB" b="1" dirty="0" smtClean="0"/>
              <a:t>Eysenck</a:t>
            </a:r>
            <a:r>
              <a:rPr lang="en-GB" dirty="0" smtClean="0"/>
              <a:t> </a:t>
            </a:r>
            <a:endParaRPr lang="en-GB" dirty="0"/>
          </a:p>
        </p:txBody>
      </p:sp>
    </p:spTree>
    <p:extLst>
      <p:ext uri="{BB962C8B-B14F-4D97-AF65-F5344CB8AC3E}">
        <p14:creationId xmlns:p14="http://schemas.microsoft.com/office/powerpoint/2010/main" val="3025331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Learning Theory - </a:t>
            </a:r>
            <a:r>
              <a:rPr lang="en-GB" b="1" dirty="0" smtClean="0"/>
              <a:t>Bandura</a:t>
            </a:r>
            <a:endParaRPr lang="en-GB" dirty="0"/>
          </a:p>
        </p:txBody>
      </p:sp>
      <p:sp>
        <p:nvSpPr>
          <p:cNvPr id="3" name="Content Placeholder 2"/>
          <p:cNvSpPr>
            <a:spLocks noGrp="1"/>
          </p:cNvSpPr>
          <p:nvPr>
            <p:ph idx="1"/>
          </p:nvPr>
        </p:nvSpPr>
        <p:spPr>
          <a:xfrm>
            <a:off x="518623" y="6165304"/>
            <a:ext cx="8229600" cy="536923"/>
          </a:xfrm>
        </p:spPr>
        <p:txBody>
          <a:bodyPr>
            <a:normAutofit fontScale="77500" lnSpcReduction="20000"/>
          </a:bodyPr>
          <a:lstStyle/>
          <a:p>
            <a:pPr marL="0" indent="0">
              <a:buNone/>
            </a:pPr>
            <a:r>
              <a:rPr lang="en-GB" dirty="0" smtClean="0"/>
              <a:t>Reading - </a:t>
            </a:r>
            <a:r>
              <a:rPr lang="en-GB" dirty="0" smtClean="0">
                <a:hlinkClick r:id="rId2"/>
              </a:rPr>
              <a:t>https</a:t>
            </a:r>
            <a:r>
              <a:rPr lang="en-GB" dirty="0">
                <a:hlinkClick r:id="rId2"/>
              </a:rPr>
              <a:t>://</a:t>
            </a:r>
            <a:r>
              <a:rPr lang="en-GB" dirty="0" smtClean="0">
                <a:hlinkClick r:id="rId2"/>
              </a:rPr>
              <a:t>www.simplypsychology.org/bandura.html</a:t>
            </a:r>
            <a:r>
              <a:rPr lang="en-GB" dirty="0" smtClean="0"/>
              <a:t> </a:t>
            </a:r>
            <a:endParaRPr lang="en-GB" dirty="0"/>
          </a:p>
        </p:txBody>
      </p:sp>
      <p:sp>
        <p:nvSpPr>
          <p:cNvPr id="4" name="Rectangle 3"/>
          <p:cNvSpPr txBox="1">
            <a:spLocks noChangeArrowheads="1"/>
          </p:cNvSpPr>
          <p:nvPr/>
        </p:nvSpPr>
        <p:spPr>
          <a:xfrm>
            <a:off x="539552" y="1340768"/>
            <a:ext cx="835292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Behaviour = Function of Environment</a:t>
            </a:r>
          </a:p>
          <a:p>
            <a:pPr>
              <a:buFontTx/>
              <a:buNone/>
            </a:pPr>
            <a:endParaRPr lang="en-GB" sz="2000" dirty="0" smtClean="0"/>
          </a:p>
          <a:p>
            <a:pPr algn="ctr">
              <a:buFontTx/>
              <a:buNone/>
            </a:pPr>
            <a:r>
              <a:rPr lang="en-GB" sz="3600" b="1" dirty="0" smtClean="0"/>
              <a:t>B = F (E)</a:t>
            </a:r>
          </a:p>
          <a:p>
            <a:pPr algn="ctr">
              <a:buFontTx/>
              <a:buNone/>
            </a:pPr>
            <a:endParaRPr lang="en-GB" sz="2000" b="1" dirty="0" smtClean="0"/>
          </a:p>
          <a:p>
            <a:pPr>
              <a:buFontTx/>
              <a:buNone/>
            </a:pPr>
            <a:r>
              <a:rPr lang="en-GB" sz="2400" dirty="0" smtClean="0"/>
              <a:t>Learning takes place in 2 ways</a:t>
            </a:r>
          </a:p>
          <a:p>
            <a:pPr>
              <a:buFontTx/>
              <a:buNone/>
            </a:pPr>
            <a:r>
              <a:rPr lang="en-GB" sz="2400" dirty="0" smtClean="0"/>
              <a:t>	 - We imitate others’ behaviour through observation</a:t>
            </a:r>
          </a:p>
          <a:p>
            <a:pPr>
              <a:buFontTx/>
              <a:buNone/>
            </a:pPr>
            <a:r>
              <a:rPr lang="en-GB" sz="2400" dirty="0" smtClean="0"/>
              <a:t>	 - New behaviours are acquired when they are endorsed through social reinforcement</a:t>
            </a:r>
          </a:p>
          <a:p>
            <a:pPr>
              <a:buFontTx/>
              <a:buNone/>
            </a:pPr>
            <a:endParaRPr lang="en-GB" sz="2400" b="1" dirty="0"/>
          </a:p>
          <a:p>
            <a:pPr>
              <a:buFontTx/>
              <a:buNone/>
            </a:pPr>
            <a:r>
              <a:rPr lang="en-GB" sz="2400" b="1" dirty="0" smtClean="0"/>
              <a:t>ATTENTION	RETENTION	REPRODUCTION	MOTIVATION</a:t>
            </a:r>
            <a:endParaRPr lang="en-GB" sz="2400" dirty="0" smtClean="0"/>
          </a:p>
          <a:p>
            <a:pPr>
              <a:buFontTx/>
              <a:buNone/>
            </a:pPr>
            <a:endParaRPr lang="en-GB" sz="2400" dirty="0"/>
          </a:p>
        </p:txBody>
      </p:sp>
    </p:spTree>
    <p:extLst>
      <p:ext uri="{BB962C8B-B14F-4D97-AF65-F5344CB8AC3E}">
        <p14:creationId xmlns:p14="http://schemas.microsoft.com/office/powerpoint/2010/main" val="348612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Interactionist Theory - </a:t>
            </a:r>
            <a:r>
              <a:rPr lang="en-GB" b="1" smtClean="0"/>
              <a:t>Lewin</a:t>
            </a:r>
            <a:endParaRPr lang="en-GB" dirty="0"/>
          </a:p>
        </p:txBody>
      </p:sp>
      <p:sp>
        <p:nvSpPr>
          <p:cNvPr id="5" name="Rectangle 3"/>
          <p:cNvSpPr>
            <a:spLocks noGrp="1" noChangeArrowheads="1"/>
          </p:cNvSpPr>
          <p:nvPr>
            <p:ph idx="1"/>
          </p:nvPr>
        </p:nvSpPr>
        <p:spPr/>
        <p:txBody>
          <a:bodyPr/>
          <a:lstStyle/>
          <a:p>
            <a:r>
              <a:rPr lang="en-GB" sz="2600" dirty="0"/>
              <a:t>Behaviour = Function of Personality * Environment</a:t>
            </a:r>
          </a:p>
          <a:p>
            <a:endParaRPr lang="en-GB" sz="2600" dirty="0"/>
          </a:p>
          <a:p>
            <a:pPr algn="ctr">
              <a:buFontTx/>
              <a:buNone/>
            </a:pPr>
            <a:r>
              <a:rPr lang="en-GB" sz="3600" b="1" dirty="0"/>
              <a:t>B = F (P) * E</a:t>
            </a:r>
          </a:p>
          <a:p>
            <a:pPr algn="ctr">
              <a:buFontTx/>
              <a:buNone/>
            </a:pPr>
            <a:endParaRPr lang="en-GB" sz="3600" b="1" dirty="0"/>
          </a:p>
          <a:p>
            <a:pPr>
              <a:buFontTx/>
              <a:buNone/>
            </a:pPr>
            <a:r>
              <a:rPr lang="en-GB" sz="2400" dirty="0"/>
              <a:t>A combination of the trait and social learning theory – a person has natural ‘traits’ that are modified by the environment they’re in.</a:t>
            </a:r>
          </a:p>
        </p:txBody>
      </p:sp>
    </p:spTree>
    <p:extLst>
      <p:ext uri="{BB962C8B-B14F-4D97-AF65-F5344CB8AC3E}">
        <p14:creationId xmlns:p14="http://schemas.microsoft.com/office/powerpoint/2010/main" val="254074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 Questions</a:t>
            </a:r>
            <a:endParaRPr lang="en-GB" dirty="0"/>
          </a:p>
        </p:txBody>
      </p:sp>
      <p:sp>
        <p:nvSpPr>
          <p:cNvPr id="3" name="Content Placeholder 2"/>
          <p:cNvSpPr>
            <a:spLocks noGrp="1"/>
          </p:cNvSpPr>
          <p:nvPr>
            <p:ph idx="1"/>
          </p:nvPr>
        </p:nvSpPr>
        <p:spPr/>
        <p:txBody>
          <a:bodyPr>
            <a:normAutofit/>
          </a:bodyPr>
          <a:lstStyle/>
          <a:p>
            <a:r>
              <a:rPr lang="en-GB" dirty="0" smtClean="0"/>
              <a:t>June 2016 – 3d – Using practical examples of sports performance and </a:t>
            </a:r>
            <a:r>
              <a:rPr lang="en-GB" dirty="0" smtClean="0"/>
              <a:t>healthy </a:t>
            </a:r>
            <a:r>
              <a:rPr lang="en-GB" dirty="0" smtClean="0"/>
              <a:t>lifestyle, explain and critically evaluate the theories of personality (20)</a:t>
            </a:r>
          </a:p>
          <a:p>
            <a:r>
              <a:rPr lang="en-GB" dirty="0" smtClean="0"/>
              <a:t>June 2015 – 3a – Describe the social learning and interactionist theories of personality (4)</a:t>
            </a:r>
            <a:endParaRPr lang="en-GB" dirty="0"/>
          </a:p>
        </p:txBody>
      </p:sp>
    </p:spTree>
    <p:extLst>
      <p:ext uri="{BB962C8B-B14F-4D97-AF65-F5344CB8AC3E}">
        <p14:creationId xmlns:p14="http://schemas.microsoft.com/office/powerpoint/2010/main" val="87988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866527"/>
          </a:xfrm>
        </p:spPr>
        <p:txBody>
          <a:bodyPr/>
          <a:lstStyle/>
          <a:p>
            <a:r>
              <a:rPr lang="en-GB" dirty="0" smtClean="0"/>
              <a:t>Learning Objectives</a:t>
            </a:r>
            <a:endParaRPr lang="en-GB" dirty="0"/>
          </a:p>
        </p:txBody>
      </p:sp>
      <p:sp>
        <p:nvSpPr>
          <p:cNvPr id="4" name="Content Placeholder 2"/>
          <p:cNvSpPr>
            <a:spLocks noGrp="1"/>
          </p:cNvSpPr>
          <p:nvPr>
            <p:ph type="subTitle" idx="1"/>
          </p:nvPr>
        </p:nvSpPr>
        <p:spPr>
          <a:xfrm>
            <a:off x="395536" y="1412776"/>
            <a:ext cx="8424936" cy="4824536"/>
          </a:xfrm>
        </p:spPr>
        <p:txBody>
          <a:bodyPr>
            <a:normAutofit fontScale="92500"/>
          </a:bodyPr>
          <a:lstStyle/>
          <a:p>
            <a:pPr marL="0" indent="0">
              <a:buNone/>
            </a:pPr>
            <a:r>
              <a:rPr lang="en-GB" dirty="0"/>
              <a:t>Learning Objective: </a:t>
            </a:r>
          </a:p>
          <a:p>
            <a:r>
              <a:rPr lang="en-GB" dirty="0" smtClean="0"/>
              <a:t>Define Personality and understand the theories relating to it</a:t>
            </a:r>
            <a:endParaRPr lang="en-GB" dirty="0"/>
          </a:p>
          <a:p>
            <a:endParaRPr lang="en-GB" dirty="0" smtClean="0"/>
          </a:p>
          <a:p>
            <a:r>
              <a:rPr lang="en-GB" dirty="0" smtClean="0"/>
              <a:t>Learning </a:t>
            </a:r>
            <a:r>
              <a:rPr lang="en-GB" dirty="0"/>
              <a:t>Outcomes:</a:t>
            </a:r>
          </a:p>
          <a:p>
            <a:r>
              <a:rPr lang="en-GB" dirty="0">
                <a:solidFill>
                  <a:srgbClr val="EE24B9"/>
                </a:solidFill>
              </a:rPr>
              <a:t>All: </a:t>
            </a:r>
            <a:r>
              <a:rPr lang="en-GB" b="1" dirty="0" smtClean="0">
                <a:solidFill>
                  <a:srgbClr val="EE24B9"/>
                </a:solidFill>
              </a:rPr>
              <a:t>Define, </a:t>
            </a:r>
            <a:r>
              <a:rPr lang="en-GB" dirty="0" smtClean="0">
                <a:solidFill>
                  <a:srgbClr val="EE24B9"/>
                </a:solidFill>
              </a:rPr>
              <a:t>and</a:t>
            </a:r>
            <a:r>
              <a:rPr lang="en-GB" b="1" dirty="0" smtClean="0">
                <a:solidFill>
                  <a:srgbClr val="EE24B9"/>
                </a:solidFill>
              </a:rPr>
              <a:t> Describe </a:t>
            </a:r>
            <a:r>
              <a:rPr lang="en-GB" dirty="0" smtClean="0">
                <a:solidFill>
                  <a:srgbClr val="EE24B9"/>
                </a:solidFill>
              </a:rPr>
              <a:t>the theories of personality</a:t>
            </a:r>
            <a:endParaRPr lang="en-GB" dirty="0">
              <a:solidFill>
                <a:srgbClr val="EE24B9"/>
              </a:solidFill>
            </a:endParaRPr>
          </a:p>
          <a:p>
            <a:r>
              <a:rPr lang="en-GB" dirty="0">
                <a:solidFill>
                  <a:schemeClr val="accent6"/>
                </a:solidFill>
              </a:rPr>
              <a:t>Most: </a:t>
            </a:r>
            <a:r>
              <a:rPr lang="en-GB" b="1" dirty="0" smtClean="0">
                <a:solidFill>
                  <a:schemeClr val="accent6"/>
                </a:solidFill>
              </a:rPr>
              <a:t>Explain</a:t>
            </a:r>
            <a:r>
              <a:rPr lang="en-GB" dirty="0" smtClean="0">
                <a:solidFill>
                  <a:schemeClr val="accent6"/>
                </a:solidFill>
              </a:rPr>
              <a:t> the different theories views on personality </a:t>
            </a:r>
            <a:endParaRPr lang="en-GB" dirty="0">
              <a:solidFill>
                <a:schemeClr val="accent6"/>
              </a:solidFill>
            </a:endParaRPr>
          </a:p>
          <a:p>
            <a:r>
              <a:rPr lang="en-GB" dirty="0" smtClean="0">
                <a:solidFill>
                  <a:srgbClr val="00B050"/>
                </a:solidFill>
              </a:rPr>
              <a:t>Some</a:t>
            </a:r>
            <a:r>
              <a:rPr lang="en-GB" dirty="0">
                <a:solidFill>
                  <a:srgbClr val="00B050"/>
                </a:solidFill>
              </a:rPr>
              <a:t>:</a:t>
            </a:r>
            <a:r>
              <a:rPr lang="en-GB" b="1" dirty="0">
                <a:solidFill>
                  <a:srgbClr val="00B050"/>
                </a:solidFill>
              </a:rPr>
              <a:t> </a:t>
            </a:r>
            <a:r>
              <a:rPr lang="en-GB" b="1" dirty="0" smtClean="0">
                <a:solidFill>
                  <a:srgbClr val="00B050"/>
                </a:solidFill>
              </a:rPr>
              <a:t>Evaluate</a:t>
            </a:r>
            <a:r>
              <a:rPr lang="en-GB" dirty="0" smtClean="0">
                <a:solidFill>
                  <a:srgbClr val="00B050"/>
                </a:solidFill>
              </a:rPr>
              <a:t> </a:t>
            </a:r>
            <a:r>
              <a:rPr lang="en-GB" dirty="0">
                <a:solidFill>
                  <a:schemeClr val="accent6"/>
                </a:solidFill>
              </a:rPr>
              <a:t>the different theories </a:t>
            </a:r>
            <a:r>
              <a:rPr lang="en-GB" dirty="0" smtClean="0">
                <a:solidFill>
                  <a:schemeClr val="accent6"/>
                </a:solidFill>
              </a:rPr>
              <a:t> on personality </a:t>
            </a:r>
            <a:endParaRPr lang="en-GB" dirty="0">
              <a:solidFill>
                <a:schemeClr val="accent6"/>
              </a:solidFill>
            </a:endParaRPr>
          </a:p>
        </p:txBody>
      </p:sp>
    </p:spTree>
    <p:extLst>
      <p:ext uri="{BB962C8B-B14F-4D97-AF65-F5344CB8AC3E}">
        <p14:creationId xmlns:p14="http://schemas.microsoft.com/office/powerpoint/2010/main" val="161882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Terms</a:t>
            </a:r>
            <a:endParaRPr lang="en-GB" dirty="0"/>
          </a:p>
        </p:txBody>
      </p:sp>
      <p:sp>
        <p:nvSpPr>
          <p:cNvPr id="3" name="Content Placeholder 2"/>
          <p:cNvSpPr>
            <a:spLocks noGrp="1"/>
          </p:cNvSpPr>
          <p:nvPr>
            <p:ph idx="1"/>
          </p:nvPr>
        </p:nvSpPr>
        <p:spPr/>
        <p:txBody>
          <a:bodyPr>
            <a:normAutofit fontScale="85000" lnSpcReduction="20000"/>
          </a:bodyPr>
          <a:lstStyle/>
          <a:p>
            <a:r>
              <a:rPr lang="en-GB" b="1" dirty="0" smtClean="0"/>
              <a:t>Personality</a:t>
            </a:r>
          </a:p>
          <a:p>
            <a:r>
              <a:rPr lang="en-GB" b="1" dirty="0" smtClean="0"/>
              <a:t>Trait</a:t>
            </a:r>
          </a:p>
          <a:p>
            <a:r>
              <a:rPr lang="en-GB" b="1" dirty="0" smtClean="0"/>
              <a:t>Extrovert</a:t>
            </a:r>
          </a:p>
          <a:p>
            <a:r>
              <a:rPr lang="en-GB" b="1" dirty="0" smtClean="0"/>
              <a:t>Introvert</a:t>
            </a:r>
          </a:p>
          <a:p>
            <a:r>
              <a:rPr lang="en-GB" b="1" dirty="0" smtClean="0"/>
              <a:t>Stable</a:t>
            </a:r>
          </a:p>
          <a:p>
            <a:r>
              <a:rPr lang="en-GB" b="1" dirty="0" smtClean="0"/>
              <a:t>Unstable</a:t>
            </a:r>
          </a:p>
          <a:p>
            <a:r>
              <a:rPr lang="en-GB" b="1" dirty="0" smtClean="0"/>
              <a:t>Type A</a:t>
            </a:r>
          </a:p>
          <a:p>
            <a:r>
              <a:rPr lang="en-GB" b="1" dirty="0" smtClean="0"/>
              <a:t>Type B</a:t>
            </a:r>
          </a:p>
          <a:p>
            <a:r>
              <a:rPr lang="en-GB" b="1" dirty="0" smtClean="0"/>
              <a:t>Social Learning Theory</a:t>
            </a:r>
          </a:p>
          <a:p>
            <a:r>
              <a:rPr lang="en-GB" b="1" dirty="0" smtClean="0"/>
              <a:t>Interactionist Theory </a:t>
            </a:r>
          </a:p>
          <a:p>
            <a:endParaRPr lang="en-GB" dirty="0" smtClean="0"/>
          </a:p>
        </p:txBody>
      </p:sp>
    </p:spTree>
    <p:extLst>
      <p:ext uri="{BB962C8B-B14F-4D97-AF65-F5344CB8AC3E}">
        <p14:creationId xmlns:p14="http://schemas.microsoft.com/office/powerpoint/2010/main" val="117011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GB" dirty="0" smtClean="0"/>
              <a:t>Key Terms</a:t>
            </a:r>
            <a:endParaRPr lang="en-GB" dirty="0"/>
          </a:p>
        </p:txBody>
      </p:sp>
      <p:sp>
        <p:nvSpPr>
          <p:cNvPr id="3" name="Content Placeholder 2"/>
          <p:cNvSpPr>
            <a:spLocks noGrp="1"/>
          </p:cNvSpPr>
          <p:nvPr>
            <p:ph idx="1"/>
          </p:nvPr>
        </p:nvSpPr>
        <p:spPr>
          <a:xfrm>
            <a:off x="251520" y="836712"/>
            <a:ext cx="8640960" cy="5904656"/>
          </a:xfrm>
        </p:spPr>
        <p:txBody>
          <a:bodyPr>
            <a:normAutofit fontScale="62500" lnSpcReduction="20000"/>
          </a:bodyPr>
          <a:lstStyle/>
          <a:p>
            <a:r>
              <a:rPr lang="en-GB" b="1" dirty="0" smtClean="0"/>
              <a:t>Personality - </a:t>
            </a:r>
            <a:r>
              <a:rPr lang="en-GB" dirty="0"/>
              <a:t>The characterisation of individual differences. </a:t>
            </a:r>
            <a:endParaRPr lang="en-GB" b="1" dirty="0" smtClean="0"/>
          </a:p>
          <a:p>
            <a:r>
              <a:rPr lang="en-GB" b="1" dirty="0" smtClean="0"/>
              <a:t>Trait - </a:t>
            </a:r>
            <a:r>
              <a:rPr lang="en-GB" dirty="0"/>
              <a:t>a distinguishing quality or characteristic, typically one belonging to a person</a:t>
            </a:r>
            <a:endParaRPr lang="en-GB" b="1" dirty="0" smtClean="0"/>
          </a:p>
          <a:p>
            <a:r>
              <a:rPr lang="en-GB" b="1" dirty="0" smtClean="0"/>
              <a:t>Extrovert - </a:t>
            </a:r>
            <a:r>
              <a:rPr lang="en-GB" dirty="0"/>
              <a:t>an outgoing, socially confident person.</a:t>
            </a:r>
            <a:endParaRPr lang="en-GB" b="1" dirty="0" smtClean="0"/>
          </a:p>
          <a:p>
            <a:r>
              <a:rPr lang="en-GB" b="1" dirty="0" smtClean="0"/>
              <a:t>Introvert - </a:t>
            </a:r>
            <a:r>
              <a:rPr lang="en-GB" dirty="0"/>
              <a:t>a shy, reticent person.</a:t>
            </a:r>
            <a:endParaRPr lang="en-GB" b="1" dirty="0" smtClean="0"/>
          </a:p>
          <a:p>
            <a:r>
              <a:rPr lang="en-GB" b="1" dirty="0" smtClean="0"/>
              <a:t>Stable - </a:t>
            </a:r>
            <a:r>
              <a:rPr lang="en-GB" dirty="0"/>
              <a:t>sane and sensible; not easily upset or disturbed. </a:t>
            </a:r>
            <a:r>
              <a:rPr lang="en-GB" b="1" dirty="0" smtClean="0"/>
              <a:t>Unstable - </a:t>
            </a:r>
            <a:r>
              <a:rPr lang="en-GB" dirty="0"/>
              <a:t>prone to psychiatric problems or sudden changes of mood</a:t>
            </a:r>
            <a:endParaRPr lang="en-GB" b="1" dirty="0" smtClean="0"/>
          </a:p>
          <a:p>
            <a:r>
              <a:rPr lang="en-GB" b="1" dirty="0" smtClean="0"/>
              <a:t>Type A - </a:t>
            </a:r>
            <a:r>
              <a:rPr lang="en-GB" dirty="0"/>
              <a:t>a personality type characterized by ambition, impatience, and competitiveness, and thought to be susceptible to stress and heart disease.</a:t>
            </a:r>
            <a:endParaRPr lang="en-GB" b="1" dirty="0" smtClean="0"/>
          </a:p>
          <a:p>
            <a:r>
              <a:rPr lang="en-GB" b="1" dirty="0" smtClean="0"/>
              <a:t>Type B - </a:t>
            </a:r>
            <a:r>
              <a:rPr lang="en-GB" dirty="0"/>
              <a:t>a personality type characterized as easy-going and thought to have low susceptibility to stress.</a:t>
            </a:r>
            <a:endParaRPr lang="en-GB" b="1" dirty="0" smtClean="0"/>
          </a:p>
          <a:p>
            <a:r>
              <a:rPr lang="en-GB" b="1" dirty="0" smtClean="0"/>
              <a:t>Trait Theory -</a:t>
            </a:r>
            <a:r>
              <a:rPr lang="en-GB" dirty="0"/>
              <a:t> an approach to the study of human personality. </a:t>
            </a:r>
            <a:r>
              <a:rPr lang="en-GB" dirty="0" smtClean="0"/>
              <a:t>Trait theorists </a:t>
            </a:r>
            <a:r>
              <a:rPr lang="en-GB" dirty="0"/>
              <a:t>are primarily interested in the measurement </a:t>
            </a:r>
            <a:r>
              <a:rPr lang="en-GB" dirty="0" smtClean="0"/>
              <a:t>of traits</a:t>
            </a:r>
            <a:r>
              <a:rPr lang="en-GB" dirty="0"/>
              <a:t>, which can be defined as habitual patterns of </a:t>
            </a:r>
            <a:r>
              <a:rPr lang="en-GB" dirty="0" err="1"/>
              <a:t>behavior</a:t>
            </a:r>
            <a:r>
              <a:rPr lang="en-GB" dirty="0"/>
              <a:t>, thought, and emotion.</a:t>
            </a:r>
            <a:endParaRPr lang="en-GB" b="1" dirty="0" smtClean="0"/>
          </a:p>
          <a:p>
            <a:r>
              <a:rPr lang="en-GB" b="1" dirty="0" smtClean="0"/>
              <a:t>Social Learning Theory - </a:t>
            </a:r>
            <a:r>
              <a:rPr lang="en-GB" dirty="0"/>
              <a:t>Bandura's </a:t>
            </a:r>
            <a:r>
              <a:rPr lang="en-GB" b="1" dirty="0"/>
              <a:t>Social Learning Theory</a:t>
            </a:r>
            <a:r>
              <a:rPr lang="en-GB" dirty="0"/>
              <a:t> posits that people learn from one another, via observation, imitation, and </a:t>
            </a:r>
            <a:r>
              <a:rPr lang="en-GB" dirty="0" err="1"/>
              <a:t>modeling</a:t>
            </a:r>
            <a:r>
              <a:rPr lang="en-GB" dirty="0" smtClean="0"/>
              <a:t>. </a:t>
            </a:r>
            <a:r>
              <a:rPr lang="en-GB" dirty="0"/>
              <a:t>I</a:t>
            </a:r>
            <a:r>
              <a:rPr lang="en-GB" dirty="0" smtClean="0"/>
              <a:t>t </a:t>
            </a:r>
            <a:r>
              <a:rPr lang="en-GB" dirty="0"/>
              <a:t>encompasses attention, memory, and motivation</a:t>
            </a:r>
            <a:endParaRPr lang="en-GB" b="1" dirty="0" smtClean="0"/>
          </a:p>
          <a:p>
            <a:r>
              <a:rPr lang="en-GB" b="1" dirty="0" smtClean="0"/>
              <a:t>Interactionist Theory  - </a:t>
            </a:r>
            <a:r>
              <a:rPr lang="en-GB" dirty="0"/>
              <a:t>behaviour is a combination of both inherent (built-in) personality traits and environmental factors</a:t>
            </a:r>
            <a:r>
              <a:rPr lang="en-GB" dirty="0" smtClean="0"/>
              <a:t>. </a:t>
            </a:r>
            <a:r>
              <a:rPr lang="en-GB" b="1" dirty="0"/>
              <a:t>B = F (</a:t>
            </a:r>
            <a:r>
              <a:rPr lang="en-GB" b="1" dirty="0" smtClean="0"/>
              <a:t>P.E)</a:t>
            </a:r>
            <a:r>
              <a:rPr lang="en-GB" dirty="0"/>
              <a:t> </a:t>
            </a:r>
            <a:r>
              <a:rPr lang="en-GB" b="1" dirty="0" smtClean="0"/>
              <a:t>B</a:t>
            </a:r>
            <a:r>
              <a:rPr lang="en-GB" dirty="0" smtClean="0"/>
              <a:t>ehaviour </a:t>
            </a:r>
            <a:r>
              <a:rPr lang="en-GB" dirty="0"/>
              <a:t>is the</a:t>
            </a:r>
            <a:r>
              <a:rPr lang="en-GB" b="1" dirty="0"/>
              <a:t> F</a:t>
            </a:r>
            <a:r>
              <a:rPr lang="en-GB" dirty="0"/>
              <a:t>unction of </a:t>
            </a:r>
            <a:r>
              <a:rPr lang="en-GB" b="1" dirty="0"/>
              <a:t>P</a:t>
            </a:r>
            <a:r>
              <a:rPr lang="en-GB" dirty="0"/>
              <a:t>ersonality and </a:t>
            </a:r>
            <a:r>
              <a:rPr lang="en-GB" b="1" dirty="0" smtClean="0"/>
              <a:t>E</a:t>
            </a:r>
            <a:r>
              <a:rPr lang="en-GB" dirty="0" smtClean="0"/>
              <a:t>nvironment. </a:t>
            </a:r>
            <a:r>
              <a:rPr lang="en-GB" dirty="0"/>
              <a:t>Personality traits can be used to predict behaviour in some situations, but this is not exclusive.</a:t>
            </a:r>
          </a:p>
          <a:p>
            <a:endParaRPr lang="en-GB" b="1" dirty="0" smtClean="0"/>
          </a:p>
          <a:p>
            <a:endParaRPr lang="en-GB" dirty="0" smtClean="0"/>
          </a:p>
        </p:txBody>
      </p:sp>
    </p:spTree>
    <p:extLst>
      <p:ext uri="{BB962C8B-B14F-4D97-AF65-F5344CB8AC3E}">
        <p14:creationId xmlns:p14="http://schemas.microsoft.com/office/powerpoint/2010/main" val="1776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GB" dirty="0" smtClean="0"/>
              <a:t>Personality – a definition</a:t>
            </a:r>
            <a:endParaRPr lang="en-GB" dirty="0"/>
          </a:p>
        </p:txBody>
      </p:sp>
      <p:sp>
        <p:nvSpPr>
          <p:cNvPr id="3" name="Content Placeholder 2"/>
          <p:cNvSpPr>
            <a:spLocks noGrp="1"/>
          </p:cNvSpPr>
          <p:nvPr>
            <p:ph idx="1"/>
          </p:nvPr>
        </p:nvSpPr>
        <p:spPr>
          <a:xfrm>
            <a:off x="457200" y="1340768"/>
            <a:ext cx="8229600" cy="5328592"/>
          </a:xfrm>
        </p:spPr>
        <p:txBody>
          <a:bodyPr>
            <a:normAutofit fontScale="70000" lnSpcReduction="20000"/>
          </a:bodyPr>
          <a:lstStyle/>
          <a:p>
            <a:r>
              <a:rPr lang="en-GB" dirty="0">
                <a:latin typeface="Comic Sans MS" pitchFamily="66" charset="0"/>
              </a:rPr>
              <a:t>“The sum total of an individuals characteristics which make him unique” (Hollander</a:t>
            </a:r>
            <a:r>
              <a:rPr lang="en-GB" dirty="0" smtClean="0">
                <a:latin typeface="Comic Sans MS" pitchFamily="66" charset="0"/>
              </a:rPr>
              <a:t>).</a:t>
            </a:r>
          </a:p>
          <a:p>
            <a:r>
              <a:rPr lang="en-GB" dirty="0">
                <a:latin typeface="Comic Sans MS" pitchFamily="66" charset="0"/>
              </a:rPr>
              <a:t>“Personality is the more or less stable and enduring organisation of a persons character, temperament, intellect and physique which determines the unique adjustment to the environment” (Eysenck). </a:t>
            </a:r>
            <a:endParaRPr lang="en-GB" dirty="0" smtClean="0"/>
          </a:p>
          <a:p>
            <a:r>
              <a:rPr lang="en-GB" dirty="0" smtClean="0"/>
              <a:t>the </a:t>
            </a:r>
            <a:r>
              <a:rPr lang="en-GB" dirty="0"/>
              <a:t>combination of characteristics or qualities that form an individual's distinctive character</a:t>
            </a:r>
            <a:r>
              <a:rPr lang="en-GB" dirty="0" smtClean="0"/>
              <a:t>. </a:t>
            </a:r>
            <a:r>
              <a:rPr lang="en-GB" i="1" dirty="0" smtClean="0"/>
              <a:t>(Oxford dictionary)</a:t>
            </a:r>
          </a:p>
          <a:p>
            <a:r>
              <a:rPr lang="en-GB" dirty="0"/>
              <a:t>The characterisation of individual differences</a:t>
            </a:r>
            <a:r>
              <a:rPr lang="en-GB" dirty="0" smtClean="0"/>
              <a:t>. </a:t>
            </a:r>
            <a:r>
              <a:rPr lang="en-GB" i="1" dirty="0" smtClean="0"/>
              <a:t>(</a:t>
            </a:r>
            <a:r>
              <a:rPr lang="en-GB" i="1" dirty="0" err="1" smtClean="0"/>
              <a:t>ocr</a:t>
            </a:r>
            <a:r>
              <a:rPr lang="en-GB" i="1" dirty="0" smtClean="0"/>
              <a:t>)</a:t>
            </a:r>
          </a:p>
          <a:p>
            <a:r>
              <a:rPr lang="en-GB" dirty="0"/>
              <a:t> individual differences in characteristic patterns of thinking, feeling and </a:t>
            </a:r>
            <a:r>
              <a:rPr lang="en-GB" dirty="0" smtClean="0"/>
              <a:t>behaving </a:t>
            </a:r>
            <a:r>
              <a:rPr lang="en-GB" i="1" dirty="0" smtClean="0"/>
              <a:t>(American Psychological association)</a:t>
            </a:r>
          </a:p>
          <a:p>
            <a:r>
              <a:rPr lang="en-GB" dirty="0"/>
              <a:t>The sum of an individuals characteristics which make them </a:t>
            </a:r>
            <a:r>
              <a:rPr lang="en-GB" dirty="0" smtClean="0"/>
              <a:t>unique </a:t>
            </a:r>
            <a:r>
              <a:rPr lang="en-GB" i="1" dirty="0" smtClean="0"/>
              <a:t>(</a:t>
            </a:r>
            <a:r>
              <a:rPr lang="en-GB" i="1" dirty="0" err="1" smtClean="0"/>
              <a:t>teachPE</a:t>
            </a:r>
            <a:r>
              <a:rPr lang="en-GB" i="1" dirty="0" smtClean="0"/>
              <a:t>)</a:t>
            </a:r>
            <a:endParaRPr lang="en-GB" dirty="0"/>
          </a:p>
          <a:p>
            <a:r>
              <a:rPr lang="en-GB" dirty="0"/>
              <a:t>The pattern of psychological characteristics that make each person </a:t>
            </a:r>
            <a:r>
              <a:rPr lang="en-GB" dirty="0" smtClean="0"/>
              <a:t>unique </a:t>
            </a:r>
            <a:r>
              <a:rPr lang="en-GB" i="1" dirty="0"/>
              <a:t>(</a:t>
            </a:r>
            <a:r>
              <a:rPr lang="en-GB" i="1" dirty="0" err="1"/>
              <a:t>teachPE</a:t>
            </a:r>
            <a:r>
              <a:rPr lang="en-GB" i="1" dirty="0" smtClean="0"/>
              <a:t>)</a:t>
            </a:r>
          </a:p>
          <a:p>
            <a:r>
              <a:rPr lang="en-GB" dirty="0"/>
              <a:t>the set of habitual </a:t>
            </a:r>
            <a:r>
              <a:rPr lang="en-GB" dirty="0" smtClean="0"/>
              <a:t>behaviours</a:t>
            </a:r>
            <a:r>
              <a:rPr lang="en-GB" dirty="0"/>
              <a:t>, cognitions and emotional patterns that evolve from biological and environmental </a:t>
            </a:r>
            <a:r>
              <a:rPr lang="en-GB" dirty="0" smtClean="0"/>
              <a:t>factors </a:t>
            </a:r>
            <a:r>
              <a:rPr lang="en-GB" i="1" dirty="0" smtClean="0"/>
              <a:t>(Wikipedia)</a:t>
            </a:r>
            <a:endParaRPr lang="en-GB" i="1" dirty="0"/>
          </a:p>
        </p:txBody>
      </p:sp>
    </p:spTree>
    <p:extLst>
      <p:ext uri="{BB962C8B-B14F-4D97-AF65-F5344CB8AC3E}">
        <p14:creationId xmlns:p14="http://schemas.microsoft.com/office/powerpoint/2010/main" val="145013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Trait Theory</a:t>
            </a:r>
            <a:endParaRPr lang="en-GB" dirty="0"/>
          </a:p>
        </p:txBody>
      </p:sp>
      <p:sp>
        <p:nvSpPr>
          <p:cNvPr id="4" name="Rectangle 3"/>
          <p:cNvSpPr txBox="1">
            <a:spLocks noGrp="1" noChangeArrowheads="1"/>
          </p:cNvSpPr>
          <p:nvPr>
            <p:ph idx="1"/>
          </p:nvPr>
        </p:nvSpPr>
        <p:spPr>
          <a:prstGeom prst="rect">
            <a:avLst/>
          </a:prstGeom>
          <a:ln w="38100">
            <a:solidFill>
              <a:schemeClr val="accent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itchFamily="2" charset="2"/>
              <a:buNone/>
            </a:pPr>
            <a:r>
              <a:rPr lang="en-GB" u="sng" dirty="0" smtClean="0">
                <a:latin typeface="Comic Sans MS" pitchFamily="66" charset="0"/>
              </a:rPr>
              <a:t>Trait Theory</a:t>
            </a:r>
          </a:p>
          <a:p>
            <a:pPr>
              <a:lnSpc>
                <a:spcPct val="80000"/>
              </a:lnSpc>
              <a:buFont typeface="Wingdings" pitchFamily="2" charset="2"/>
              <a:buNone/>
            </a:pPr>
            <a:r>
              <a:rPr lang="en-GB" sz="2400" dirty="0" smtClean="0">
                <a:solidFill>
                  <a:schemeClr val="accent1"/>
                </a:solidFill>
                <a:latin typeface="Comic Sans MS" pitchFamily="66" charset="0"/>
              </a:rPr>
              <a:t>“People are born with established personality characteristics”</a:t>
            </a:r>
          </a:p>
          <a:p>
            <a:pPr>
              <a:lnSpc>
                <a:spcPct val="80000"/>
              </a:lnSpc>
            </a:pPr>
            <a:r>
              <a:rPr lang="en-GB" sz="2000" dirty="0" smtClean="0">
                <a:latin typeface="Comic Sans MS" pitchFamily="66" charset="0"/>
              </a:rPr>
              <a:t>Inherited at birth. </a:t>
            </a:r>
          </a:p>
          <a:p>
            <a:pPr>
              <a:lnSpc>
                <a:spcPct val="80000"/>
              </a:lnSpc>
            </a:pPr>
            <a:r>
              <a:rPr lang="en-GB" sz="2000" dirty="0" smtClean="0">
                <a:latin typeface="Comic Sans MS" pitchFamily="66" charset="0"/>
              </a:rPr>
              <a:t>Stable</a:t>
            </a:r>
          </a:p>
          <a:p>
            <a:pPr>
              <a:lnSpc>
                <a:spcPct val="80000"/>
              </a:lnSpc>
            </a:pPr>
            <a:r>
              <a:rPr lang="en-GB" sz="2000" dirty="0" smtClean="0">
                <a:latin typeface="Comic Sans MS" pitchFamily="66" charset="0"/>
              </a:rPr>
              <a:t>Enduring</a:t>
            </a:r>
          </a:p>
          <a:p>
            <a:pPr>
              <a:lnSpc>
                <a:spcPct val="80000"/>
              </a:lnSpc>
            </a:pPr>
            <a:r>
              <a:rPr lang="en-GB" sz="2000" dirty="0" smtClean="0">
                <a:latin typeface="Comic Sans MS" pitchFamily="66" charset="0"/>
              </a:rPr>
              <a:t>consistent in all situations. </a:t>
            </a:r>
          </a:p>
          <a:p>
            <a:pPr algn="ctr">
              <a:lnSpc>
                <a:spcPct val="80000"/>
              </a:lnSpc>
              <a:buFont typeface="Wingdings" pitchFamily="2" charset="2"/>
              <a:buNone/>
            </a:pPr>
            <a:r>
              <a:rPr lang="en-GB" sz="2000" dirty="0" smtClean="0">
                <a:solidFill>
                  <a:schemeClr val="hlink"/>
                </a:solidFill>
                <a:latin typeface="Comic Sans MS" pitchFamily="66" charset="0"/>
              </a:rPr>
              <a:t>BEHAVIOUR = FUNCTION OF PERSONALITY</a:t>
            </a:r>
            <a:r>
              <a:rPr lang="en-GB" sz="2000" dirty="0" smtClean="0">
                <a:latin typeface="Comic Sans MS" pitchFamily="66" charset="0"/>
              </a:rPr>
              <a:t> </a:t>
            </a:r>
          </a:p>
          <a:p>
            <a:pPr>
              <a:lnSpc>
                <a:spcPct val="80000"/>
              </a:lnSpc>
              <a:buFont typeface="Wingdings" pitchFamily="2" charset="2"/>
              <a:buNone/>
            </a:pPr>
            <a:r>
              <a:rPr lang="en-GB" sz="2000" b="1" dirty="0" smtClean="0">
                <a:latin typeface="Comic Sans MS" pitchFamily="66" charset="0"/>
              </a:rPr>
              <a:t>+</a:t>
            </a:r>
            <a:r>
              <a:rPr lang="en-GB" sz="2000" b="1" dirty="0" err="1" smtClean="0">
                <a:latin typeface="Comic Sans MS" pitchFamily="66" charset="0"/>
              </a:rPr>
              <a:t>ve</a:t>
            </a:r>
            <a:r>
              <a:rPr lang="en-GB" sz="2000" b="1" dirty="0" smtClean="0">
                <a:latin typeface="Comic Sans MS" pitchFamily="66" charset="0"/>
              </a:rPr>
              <a:t> = </a:t>
            </a:r>
            <a:r>
              <a:rPr lang="en-GB" sz="2000" dirty="0" smtClean="0">
                <a:latin typeface="Comic Sans MS" pitchFamily="66" charset="0"/>
              </a:rPr>
              <a:t>Can be easily measured through questionnaires</a:t>
            </a:r>
          </a:p>
          <a:p>
            <a:pPr>
              <a:lnSpc>
                <a:spcPct val="80000"/>
              </a:lnSpc>
              <a:buFont typeface="Wingdings" pitchFamily="2" charset="2"/>
              <a:buNone/>
            </a:pPr>
            <a:r>
              <a:rPr lang="en-GB" sz="2000" b="1" dirty="0" smtClean="0">
                <a:latin typeface="Comic Sans MS" pitchFamily="66" charset="0"/>
              </a:rPr>
              <a:t>-</a:t>
            </a:r>
            <a:r>
              <a:rPr lang="en-GB" sz="2000" b="1" dirty="0" err="1" smtClean="0">
                <a:latin typeface="Comic Sans MS" pitchFamily="66" charset="0"/>
              </a:rPr>
              <a:t>ve</a:t>
            </a:r>
            <a:r>
              <a:rPr lang="en-GB" sz="2000" dirty="0" smtClean="0">
                <a:latin typeface="Comic Sans MS" pitchFamily="66" charset="0"/>
              </a:rPr>
              <a:t> = Does not take into account environmental influences. It is not a true indicator of behaviour.</a:t>
            </a:r>
          </a:p>
          <a:p>
            <a:pPr>
              <a:lnSpc>
                <a:spcPct val="80000"/>
              </a:lnSpc>
              <a:buFont typeface="Wingdings" pitchFamily="2" charset="2"/>
              <a:buNone/>
            </a:pPr>
            <a:r>
              <a:rPr lang="en-GB" sz="2000" dirty="0" smtClean="0">
                <a:latin typeface="Comic Sans MS" pitchFamily="66" charset="0"/>
              </a:rPr>
              <a:t>CATTELL (1965) identified 16 personality traits</a:t>
            </a:r>
          </a:p>
          <a:p>
            <a:pPr algn="ctr">
              <a:lnSpc>
                <a:spcPct val="80000"/>
              </a:lnSpc>
              <a:buFont typeface="Wingdings" pitchFamily="2" charset="2"/>
              <a:buNone/>
            </a:pPr>
            <a:r>
              <a:rPr lang="en-GB" sz="2000" b="1" dirty="0" smtClean="0">
                <a:solidFill>
                  <a:schemeClr val="accent1"/>
                </a:solidFill>
                <a:latin typeface="Comic Sans MS" pitchFamily="66" charset="0"/>
              </a:rPr>
              <a:t>INTROVERT &amp; EXTROVERT</a:t>
            </a:r>
            <a:endParaRPr lang="en-GB" sz="2000" b="1" dirty="0">
              <a:solidFill>
                <a:schemeClr val="accent1"/>
              </a:solidFill>
              <a:latin typeface="Comic Sans MS" pitchFamily="66" charset="0"/>
            </a:endParaRPr>
          </a:p>
        </p:txBody>
      </p:sp>
    </p:spTree>
    <p:extLst>
      <p:ext uri="{BB962C8B-B14F-4D97-AF65-F5344CB8AC3E}">
        <p14:creationId xmlns:p14="http://schemas.microsoft.com/office/powerpoint/2010/main" val="400560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Cattell’s</a:t>
            </a:r>
            <a:r>
              <a:rPr lang="en-GB" dirty="0" smtClean="0"/>
              <a:t> personality Traits</a:t>
            </a:r>
            <a:endParaRPr lang="en-GB" dirty="0"/>
          </a:p>
        </p:txBody>
      </p:sp>
      <p:pic>
        <p:nvPicPr>
          <p:cNvPr id="1026" name="Picture 2" descr="Image resul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556792"/>
            <a:ext cx="5832648" cy="4693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58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6" name="Oval 6"/>
          <p:cNvSpPr>
            <a:spLocks noChangeArrowheads="1"/>
          </p:cNvSpPr>
          <p:nvPr/>
        </p:nvSpPr>
        <p:spPr bwMode="auto">
          <a:xfrm>
            <a:off x="971550" y="2708275"/>
            <a:ext cx="1873250" cy="1871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362" name="Rectangle 2"/>
          <p:cNvSpPr>
            <a:spLocks noGrp="1" noChangeArrowheads="1"/>
          </p:cNvSpPr>
          <p:nvPr>
            <p:ph type="title"/>
          </p:nvPr>
        </p:nvSpPr>
        <p:spPr/>
        <p:txBody>
          <a:bodyPr/>
          <a:lstStyle/>
          <a:p>
            <a:r>
              <a:rPr lang="en-GB" sz="5400">
                <a:latin typeface="Comic Sans MS" pitchFamily="66" charset="0"/>
              </a:rPr>
              <a:t>Personality Theories</a:t>
            </a:r>
          </a:p>
        </p:txBody>
      </p:sp>
      <p:sp>
        <p:nvSpPr>
          <p:cNvPr id="143363" name="Rectangle 3"/>
          <p:cNvSpPr>
            <a:spLocks noGrp="1" noChangeArrowheads="1"/>
          </p:cNvSpPr>
          <p:nvPr>
            <p:ph type="body" idx="1"/>
          </p:nvPr>
        </p:nvSpPr>
        <p:spPr>
          <a:xfrm>
            <a:off x="393701" y="1725613"/>
            <a:ext cx="8497887" cy="4114800"/>
          </a:xfrm>
        </p:spPr>
        <p:txBody>
          <a:bodyPr/>
          <a:lstStyle/>
          <a:p>
            <a:pPr>
              <a:buFont typeface="Wingdings" pitchFamily="2" charset="2"/>
              <a:buNone/>
            </a:pPr>
            <a:r>
              <a:rPr lang="en-GB" u="sng" dirty="0">
                <a:latin typeface="Comic Sans MS" pitchFamily="66" charset="0"/>
              </a:rPr>
              <a:t>Concentric Ring Theory (</a:t>
            </a:r>
            <a:r>
              <a:rPr lang="en-GB" u="sng" dirty="0" smtClean="0">
                <a:latin typeface="Comic Sans MS" pitchFamily="66" charset="0"/>
              </a:rPr>
              <a:t>Hollander </a:t>
            </a:r>
            <a:r>
              <a:rPr lang="en-GB" u="sng" dirty="0">
                <a:latin typeface="Comic Sans MS" pitchFamily="66" charset="0"/>
              </a:rPr>
              <a:t>1967)</a:t>
            </a:r>
          </a:p>
          <a:p>
            <a:pPr>
              <a:buFont typeface="Wingdings" pitchFamily="2" charset="2"/>
              <a:buNone/>
            </a:pPr>
            <a:endParaRPr lang="en-GB" dirty="0">
              <a:latin typeface="Comic Sans MS" pitchFamily="66" charset="0"/>
            </a:endParaRPr>
          </a:p>
        </p:txBody>
      </p:sp>
      <p:sp>
        <p:nvSpPr>
          <p:cNvPr id="143364" name="Oval 4"/>
          <p:cNvSpPr>
            <a:spLocks noChangeArrowheads="1"/>
          </p:cNvSpPr>
          <p:nvPr/>
        </p:nvSpPr>
        <p:spPr bwMode="auto">
          <a:xfrm>
            <a:off x="1187450" y="2924175"/>
            <a:ext cx="1419225" cy="1417638"/>
          </a:xfrm>
          <a:prstGeom prst="ellipse">
            <a:avLst/>
          </a:prstGeom>
          <a:solidFill>
            <a:schemeClr val="hlink"/>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365" name="Oval 5"/>
          <p:cNvSpPr>
            <a:spLocks noChangeArrowheads="1"/>
          </p:cNvSpPr>
          <p:nvPr/>
        </p:nvSpPr>
        <p:spPr bwMode="auto">
          <a:xfrm>
            <a:off x="1547813" y="3213100"/>
            <a:ext cx="698500" cy="771525"/>
          </a:xfrm>
          <a:prstGeom prst="ellipse">
            <a:avLst/>
          </a:prstGeom>
          <a:solidFill>
            <a:schemeClr val="bg1"/>
          </a:solid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367" name="Text Box 7"/>
          <p:cNvSpPr txBox="1">
            <a:spLocks noChangeArrowheads="1"/>
          </p:cNvSpPr>
          <p:nvPr/>
        </p:nvSpPr>
        <p:spPr bwMode="auto">
          <a:xfrm>
            <a:off x="251520" y="5589240"/>
            <a:ext cx="8640068" cy="1015663"/>
          </a:xfrm>
          <a:prstGeom prst="rect">
            <a:avLst/>
          </a:prstGeom>
          <a:noFill/>
          <a:ln w="762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sz="2000" dirty="0">
                <a:latin typeface="Comic Sans MS" pitchFamily="66" charset="0"/>
              </a:rPr>
              <a:t>The boundary line of each layer gets wider as you get closer to the centre of the model which shows that each layer is harder to enter. As you move closer to the centre, your ‘real’ personality begins to surface</a:t>
            </a:r>
          </a:p>
        </p:txBody>
      </p:sp>
      <p:sp>
        <p:nvSpPr>
          <p:cNvPr id="143379" name="Line 19"/>
          <p:cNvSpPr>
            <a:spLocks noChangeShapeType="1"/>
          </p:cNvSpPr>
          <p:nvPr/>
        </p:nvSpPr>
        <p:spPr bwMode="auto">
          <a:xfrm flipH="1">
            <a:off x="1908175" y="2708275"/>
            <a:ext cx="1584325" cy="730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380" name="Line 20"/>
          <p:cNvSpPr>
            <a:spLocks noChangeShapeType="1"/>
          </p:cNvSpPr>
          <p:nvPr/>
        </p:nvSpPr>
        <p:spPr bwMode="auto">
          <a:xfrm flipH="1" flipV="1">
            <a:off x="2339974" y="3355975"/>
            <a:ext cx="1437252" cy="628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382" name="Line 22"/>
          <p:cNvSpPr>
            <a:spLocks noChangeShapeType="1"/>
          </p:cNvSpPr>
          <p:nvPr/>
        </p:nvSpPr>
        <p:spPr bwMode="auto">
          <a:xfrm flipH="1" flipV="1">
            <a:off x="1908173" y="3573461"/>
            <a:ext cx="1584326" cy="122369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383" name="Text Box 23"/>
          <p:cNvSpPr txBox="1">
            <a:spLocks noChangeArrowheads="1"/>
          </p:cNvSpPr>
          <p:nvPr/>
        </p:nvSpPr>
        <p:spPr bwMode="auto">
          <a:xfrm>
            <a:off x="3635375" y="2405186"/>
            <a:ext cx="5508625" cy="1284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dirty="0">
                <a:latin typeface="Comic Sans MS" pitchFamily="66" charset="0"/>
              </a:rPr>
              <a:t>Role Related Behaviour – Surface of </a:t>
            </a:r>
            <a:r>
              <a:rPr lang="en-GB" dirty="0" smtClean="0">
                <a:latin typeface="Comic Sans MS" pitchFamily="66" charset="0"/>
              </a:rPr>
              <a:t>personality</a:t>
            </a:r>
          </a:p>
          <a:p>
            <a:pPr>
              <a:spcBef>
                <a:spcPct val="50000"/>
              </a:spcBef>
            </a:pPr>
            <a:r>
              <a:rPr lang="en-GB" sz="1700" dirty="0">
                <a:latin typeface="Comic Sans MS" pitchFamily="66" charset="0"/>
              </a:rPr>
              <a:t> </a:t>
            </a:r>
            <a:r>
              <a:rPr lang="en-GB" sz="1700" dirty="0" smtClean="0">
                <a:latin typeface="Comic Sans MS" pitchFamily="66" charset="0"/>
              </a:rPr>
              <a:t>- </a:t>
            </a:r>
            <a:r>
              <a:rPr lang="en-GB" sz="1700" dirty="0"/>
              <a:t>determined by our perception of the environment at any given time, different situations may require you to play different roles, which may be influenced by many things</a:t>
            </a:r>
            <a:r>
              <a:rPr lang="en-GB" sz="1700" dirty="0" smtClean="0"/>
              <a:t>.</a:t>
            </a:r>
            <a:endParaRPr lang="en-GB" sz="1700" dirty="0"/>
          </a:p>
        </p:txBody>
      </p:sp>
      <p:sp>
        <p:nvSpPr>
          <p:cNvPr id="143384" name="Text Box 24"/>
          <p:cNvSpPr txBox="1">
            <a:spLocks noChangeArrowheads="1"/>
          </p:cNvSpPr>
          <p:nvPr/>
        </p:nvSpPr>
        <p:spPr bwMode="auto">
          <a:xfrm>
            <a:off x="3777226" y="3864631"/>
            <a:ext cx="47513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GB" dirty="0">
                <a:latin typeface="Comic Sans MS" pitchFamily="66" charset="0"/>
              </a:rPr>
              <a:t>Typical Response – Your usual response in                                 most situations</a:t>
            </a:r>
            <a:r>
              <a:rPr lang="en-GB" dirty="0"/>
              <a:t>          </a:t>
            </a:r>
          </a:p>
        </p:txBody>
      </p:sp>
      <p:sp>
        <p:nvSpPr>
          <p:cNvPr id="143385" name="Text Box 25"/>
          <p:cNvSpPr txBox="1">
            <a:spLocks noChangeArrowheads="1"/>
          </p:cNvSpPr>
          <p:nvPr/>
        </p:nvSpPr>
        <p:spPr bwMode="auto">
          <a:xfrm>
            <a:off x="3467525" y="4599132"/>
            <a:ext cx="48958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dirty="0">
                <a:latin typeface="Comic Sans MS" pitchFamily="66" charset="0"/>
              </a:rPr>
              <a:t>The Psychological Core – The ‘real you</a:t>
            </a:r>
            <a:r>
              <a:rPr lang="en-GB" dirty="0" smtClean="0">
                <a:latin typeface="Comic Sans MS" pitchFamily="66" charset="0"/>
              </a:rPr>
              <a:t>’ - </a:t>
            </a:r>
            <a:r>
              <a:rPr lang="en-GB" dirty="0"/>
              <a:t>your attitudes, values, interests, motives &amp; beliefs about </a:t>
            </a:r>
            <a:r>
              <a:rPr lang="en-GB" dirty="0" smtClean="0"/>
              <a:t>yourself</a:t>
            </a:r>
            <a:endParaRPr lang="en-GB" dirty="0"/>
          </a:p>
        </p:txBody>
      </p:sp>
    </p:spTree>
    <p:extLst>
      <p:ext uri="{BB962C8B-B14F-4D97-AF65-F5344CB8AC3E}">
        <p14:creationId xmlns:p14="http://schemas.microsoft.com/office/powerpoint/2010/main" val="2404096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sz="5400">
                <a:latin typeface="Comic Sans MS" pitchFamily="66" charset="0"/>
              </a:rPr>
              <a:t>Personality Theories</a:t>
            </a:r>
          </a:p>
        </p:txBody>
      </p:sp>
      <p:sp>
        <p:nvSpPr>
          <p:cNvPr id="144387" name="Rectangle 3"/>
          <p:cNvSpPr>
            <a:spLocks noGrp="1" noChangeArrowheads="1"/>
          </p:cNvSpPr>
          <p:nvPr>
            <p:ph type="body" idx="1"/>
          </p:nvPr>
        </p:nvSpPr>
        <p:spPr/>
        <p:txBody>
          <a:bodyPr/>
          <a:lstStyle/>
          <a:p>
            <a:pPr>
              <a:buFont typeface="Wingdings" pitchFamily="2" charset="2"/>
              <a:buNone/>
            </a:pPr>
            <a:r>
              <a:rPr lang="en-GB" u="sng">
                <a:latin typeface="Comic Sans MS" pitchFamily="66" charset="0"/>
              </a:rPr>
              <a:t>Psychodynamic Theory (Freud, 1933)</a:t>
            </a:r>
          </a:p>
        </p:txBody>
      </p:sp>
      <p:sp>
        <p:nvSpPr>
          <p:cNvPr id="144388" name="Rectangle 4"/>
          <p:cNvSpPr>
            <a:spLocks noChangeArrowheads="1"/>
          </p:cNvSpPr>
          <p:nvPr/>
        </p:nvSpPr>
        <p:spPr bwMode="auto">
          <a:xfrm>
            <a:off x="827088" y="2565400"/>
            <a:ext cx="2160587"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b="1"/>
              <a:t>ID </a:t>
            </a:r>
          </a:p>
          <a:p>
            <a:r>
              <a:rPr lang="en-GB"/>
              <a:t>Basic Instinct</a:t>
            </a:r>
          </a:p>
          <a:p>
            <a:r>
              <a:rPr lang="en-GB"/>
              <a:t>(no conscious </a:t>
            </a:r>
          </a:p>
          <a:p>
            <a:r>
              <a:rPr lang="en-GB"/>
              <a:t>control)</a:t>
            </a:r>
          </a:p>
        </p:txBody>
      </p:sp>
      <p:sp>
        <p:nvSpPr>
          <p:cNvPr id="144390" name="Rectangle 6"/>
          <p:cNvSpPr>
            <a:spLocks noChangeArrowheads="1"/>
          </p:cNvSpPr>
          <p:nvPr/>
        </p:nvSpPr>
        <p:spPr bwMode="auto">
          <a:xfrm>
            <a:off x="3779838" y="2565400"/>
            <a:ext cx="1800225" cy="1150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b="1"/>
              <a:t>EGO</a:t>
            </a:r>
          </a:p>
          <a:p>
            <a:r>
              <a:rPr lang="en-GB"/>
              <a:t> Conscious</a:t>
            </a:r>
          </a:p>
          <a:p>
            <a:r>
              <a:rPr lang="en-GB"/>
              <a:t> link with reality</a:t>
            </a:r>
          </a:p>
        </p:txBody>
      </p:sp>
      <p:sp>
        <p:nvSpPr>
          <p:cNvPr id="144391" name="Rectangle 7"/>
          <p:cNvSpPr>
            <a:spLocks noChangeArrowheads="1"/>
          </p:cNvSpPr>
          <p:nvPr/>
        </p:nvSpPr>
        <p:spPr bwMode="auto">
          <a:xfrm>
            <a:off x="2268538" y="3933825"/>
            <a:ext cx="2159000" cy="134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b="1"/>
              <a:t>SUPER EGO</a:t>
            </a:r>
          </a:p>
          <a:p>
            <a:r>
              <a:rPr lang="en-GB"/>
              <a:t>Moral Arm</a:t>
            </a:r>
          </a:p>
          <a:p>
            <a:r>
              <a:rPr lang="en-GB"/>
              <a:t>(social conscience)</a:t>
            </a:r>
          </a:p>
          <a:p>
            <a:endParaRPr lang="en-GB"/>
          </a:p>
        </p:txBody>
      </p:sp>
      <p:sp>
        <p:nvSpPr>
          <p:cNvPr id="144392" name="AutoShape 8"/>
          <p:cNvSpPr>
            <a:spLocks noChangeArrowheads="1"/>
          </p:cNvSpPr>
          <p:nvPr/>
        </p:nvSpPr>
        <p:spPr bwMode="auto">
          <a:xfrm>
            <a:off x="2916238" y="2636838"/>
            <a:ext cx="996950" cy="630237"/>
          </a:xfrm>
          <a:prstGeom prst="leftRightArrow">
            <a:avLst>
              <a:gd name="adj1" fmla="val 50000"/>
              <a:gd name="adj2" fmla="val 3163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4394" name="AutoShape 10"/>
          <p:cNvSpPr>
            <a:spLocks noChangeArrowheads="1"/>
          </p:cNvSpPr>
          <p:nvPr/>
        </p:nvSpPr>
        <p:spPr bwMode="auto">
          <a:xfrm>
            <a:off x="4572000" y="3716338"/>
            <a:ext cx="936625" cy="1296987"/>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4395" name="AutoShape 11"/>
          <p:cNvSpPr>
            <a:spLocks noChangeArrowheads="1"/>
          </p:cNvSpPr>
          <p:nvPr/>
        </p:nvSpPr>
        <p:spPr bwMode="auto">
          <a:xfrm rot="5400000">
            <a:off x="863600" y="3968751"/>
            <a:ext cx="1512887" cy="1008062"/>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4397" name="Text Box 13"/>
          <p:cNvSpPr txBox="1">
            <a:spLocks noChangeArrowheads="1"/>
          </p:cNvSpPr>
          <p:nvPr/>
        </p:nvSpPr>
        <p:spPr bwMode="auto">
          <a:xfrm>
            <a:off x="5795963" y="2636838"/>
            <a:ext cx="2952750" cy="19558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a:latin typeface="Comic Sans MS" pitchFamily="66" charset="0"/>
              </a:rPr>
              <a:t>ID, EGO &amp; SUPER EGO interact to produce individual patterns of behaviour in sport.</a:t>
            </a:r>
          </a:p>
        </p:txBody>
      </p:sp>
      <p:sp>
        <p:nvSpPr>
          <p:cNvPr id="144400" name="Text Box 16"/>
          <p:cNvSpPr txBox="1">
            <a:spLocks noChangeArrowheads="1"/>
          </p:cNvSpPr>
          <p:nvPr/>
        </p:nvSpPr>
        <p:spPr bwMode="auto">
          <a:xfrm>
            <a:off x="250825" y="5661025"/>
            <a:ext cx="3384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chemeClr val="accent1"/>
                </a:solidFill>
                <a:latin typeface="Comic Sans MS" pitchFamily="66" charset="0"/>
              </a:rPr>
              <a:t>****</a:t>
            </a:r>
            <a:r>
              <a:rPr lang="en-GB" sz="2000" b="1">
                <a:latin typeface="Comic Sans MS" pitchFamily="66" charset="0"/>
              </a:rPr>
              <a:t>THINK OF AGGRESSION AS AN EXAMPLE!</a:t>
            </a:r>
            <a:r>
              <a:rPr lang="en-GB" sz="2000" b="1">
                <a:solidFill>
                  <a:schemeClr val="accent1"/>
                </a:solidFill>
                <a:latin typeface="Comic Sans MS" pitchFamily="66" charset="0"/>
              </a:rPr>
              <a:t>****</a:t>
            </a:r>
          </a:p>
        </p:txBody>
      </p:sp>
      <p:sp>
        <p:nvSpPr>
          <p:cNvPr id="144401" name="Text Box 17"/>
          <p:cNvSpPr txBox="1">
            <a:spLocks noChangeArrowheads="1"/>
          </p:cNvSpPr>
          <p:nvPr/>
        </p:nvSpPr>
        <p:spPr bwMode="auto">
          <a:xfrm>
            <a:off x="4859338" y="5084763"/>
            <a:ext cx="3960812" cy="134937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a:latin typeface="Comic Sans MS" pitchFamily="66" charset="0"/>
              </a:rPr>
              <a:t>Personality is formed from the conflict of SEEKING, RELEASING and INHIBITING behaviour.</a:t>
            </a:r>
          </a:p>
        </p:txBody>
      </p:sp>
    </p:spTree>
    <p:extLst>
      <p:ext uri="{BB962C8B-B14F-4D97-AF65-F5344CB8AC3E}">
        <p14:creationId xmlns:p14="http://schemas.microsoft.com/office/powerpoint/2010/main" val="1552772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758</Words>
  <Application>Microsoft Office PowerPoint</Application>
  <PresentationFormat>On-screen Show (4:3)</PresentationFormat>
  <Paragraphs>122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Psychological factors affecting performance</vt:lpstr>
      <vt:lpstr>Learning Objectives</vt:lpstr>
      <vt:lpstr>Key Terms</vt:lpstr>
      <vt:lpstr>Key Terms</vt:lpstr>
      <vt:lpstr>Personality – a definition</vt:lpstr>
      <vt:lpstr>Trait Theory</vt:lpstr>
      <vt:lpstr>Cattell’s personality Traits</vt:lpstr>
      <vt:lpstr>Personality Theories</vt:lpstr>
      <vt:lpstr>Personality Theories</vt:lpstr>
      <vt:lpstr>Trait Theory - Narrow Band Approach GIRDANO, 1990 </vt:lpstr>
      <vt:lpstr>PowerPoint Presentation</vt:lpstr>
      <vt:lpstr>PowerPoint Presentation</vt:lpstr>
      <vt:lpstr>Social Learning Theory - Bandura</vt:lpstr>
      <vt:lpstr>Interactionist Theory - Lewin</vt:lpstr>
      <vt:lpstr>Exam Questions</vt:lpstr>
    </vt:vector>
  </TitlesOfParts>
  <Company>RM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Biomechanics</dc:title>
  <dc:creator>Ms Pennifold</dc:creator>
  <cp:lastModifiedBy>Ms Pennifold</cp:lastModifiedBy>
  <cp:revision>35</cp:revision>
  <dcterms:created xsi:type="dcterms:W3CDTF">2016-12-08T10:22:17Z</dcterms:created>
  <dcterms:modified xsi:type="dcterms:W3CDTF">2018-06-25T07:23:32Z</dcterms:modified>
</cp:coreProperties>
</file>