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4"/>
  </p:sldMasterIdLst>
  <p:notesMasterIdLst>
    <p:notesMasterId r:id="rId23"/>
  </p:notesMasterIdLst>
  <p:sldIdLst>
    <p:sldId id="256" r:id="rId5"/>
    <p:sldId id="257" r:id="rId6"/>
    <p:sldId id="258" r:id="rId7"/>
    <p:sldId id="286" r:id="rId8"/>
    <p:sldId id="287" r:id="rId9"/>
    <p:sldId id="259" r:id="rId10"/>
    <p:sldId id="260" r:id="rId11"/>
    <p:sldId id="276" r:id="rId12"/>
    <p:sldId id="291" r:id="rId13"/>
    <p:sldId id="278" r:id="rId14"/>
    <p:sldId id="279" r:id="rId15"/>
    <p:sldId id="290" r:id="rId16"/>
    <p:sldId id="281" r:id="rId17"/>
    <p:sldId id="280" r:id="rId18"/>
    <p:sldId id="289" r:id="rId19"/>
    <p:sldId id="284" r:id="rId20"/>
    <p:sldId id="28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451BC-872D-3FD4-8B29-6B12EC02897D}" v="60" dt="2022-11-11T16:14:26.660"/>
    <p1510:client id="{E0ECB53D-CB8A-4F84-AD39-9A2F2D5DDAFA}" v="40" dt="2022-11-10T18:49:45.165"/>
    <p1510:client id="{F6D8E0B3-C1BA-495B-82E9-E08A3D4C4BCA}" v="549" dt="2022-11-10T18:33:19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7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6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38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38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411059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Psychoanalysis Traits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800692"/>
            <a:ext cx="6105194" cy="21341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alibri Light"/>
                <a:cs typeface="Calibri"/>
              </a:rPr>
              <a:t>Muhammad Anas</a:t>
            </a:r>
          </a:p>
          <a:p>
            <a:r>
              <a:rPr lang="en-US" dirty="0">
                <a:solidFill>
                  <a:schemeClr val="tx2"/>
                </a:solidFill>
                <a:latin typeface="Calibri Light"/>
                <a:cs typeface="Calibri"/>
              </a:rPr>
              <a:t>Owais Ali Khan</a:t>
            </a:r>
          </a:p>
          <a:p>
            <a:r>
              <a:rPr lang="en-US" dirty="0">
                <a:solidFill>
                  <a:schemeClr val="tx2"/>
                </a:solidFill>
                <a:latin typeface="Calibri Light"/>
                <a:cs typeface="Calibri"/>
              </a:rPr>
              <a:t>Uzair Shehzad</a:t>
            </a:r>
          </a:p>
          <a:p>
            <a:r>
              <a:rPr lang="en-US" dirty="0">
                <a:solidFill>
                  <a:schemeClr val="tx2"/>
                </a:solidFill>
                <a:latin typeface="Calibri Light"/>
                <a:cs typeface="Calibri"/>
              </a:rPr>
              <a:t>Hussain Malik</a:t>
            </a:r>
          </a:p>
          <a:p>
            <a:r>
              <a:rPr lang="en-US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Hamza Iqbal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70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7C77E2-37D7-3BF2-6DD0-A9560AA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0168"/>
            <a:ext cx="9833548" cy="245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latin typeface="Calibri Light"/>
              <a:cs typeface="Calibri" panose="020F050202020403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73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765-4D46-2934-E68D-1B362077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Pic </a:t>
            </a:r>
            <a:r>
              <a:rPr lang="en-US" dirty="0" err="1">
                <a:cs typeface="Calibri Light"/>
              </a:rPr>
              <a:t>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liye</a:t>
            </a:r>
            <a:r>
              <a:rPr lang="en-US" dirty="0">
                <a:cs typeface="Calibri Light"/>
              </a:rPr>
              <a:t>/real life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224F-5444-C13F-E1D6-899E1064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2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D33AC-C58B-51D9-8889-D529BC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EGO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BFA8-7138-AB3F-61B2-6B60D7B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7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70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cs typeface="Calibri Light"/>
              </a:rPr>
              <a:t>EGO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7C77E2-37D7-3BF2-6DD0-A9560AA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0168"/>
            <a:ext cx="9833548" cy="245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latin typeface="Calibri Light"/>
              <a:cs typeface="Calibri" panose="020F050202020403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66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765-4D46-2934-E68D-1B362077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Pic </a:t>
            </a:r>
            <a:r>
              <a:rPr lang="en-US" dirty="0" err="1">
                <a:cs typeface="Calibri Light"/>
              </a:rPr>
              <a:t>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liye</a:t>
            </a:r>
            <a:r>
              <a:rPr lang="en-US" dirty="0">
                <a:ea typeface="+mj-lt"/>
                <a:cs typeface="+mj-lt"/>
              </a:rPr>
              <a:t>/real life application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224F-5444-C13F-E1D6-899E1064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2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D33AC-C58B-51D9-8889-D529BC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SUPER EGO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BFA8-7138-AB3F-61B2-6B60D7B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63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70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SUPER EGO</a:t>
            </a:r>
            <a:endParaRPr lang="en-US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7C77E2-37D7-3BF2-6DD0-A9560AA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0168"/>
            <a:ext cx="9833548" cy="245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latin typeface="Calibri Light"/>
              <a:cs typeface="Calibri" panose="020F050202020403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8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765-4D46-2934-E68D-1B362077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Pic </a:t>
            </a:r>
            <a:r>
              <a:rPr lang="en-US" dirty="0" err="1">
                <a:cs typeface="Calibri Light"/>
              </a:rPr>
              <a:t>ke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liye</a:t>
            </a:r>
            <a:r>
              <a:rPr lang="en-US" dirty="0">
                <a:ea typeface="+mj-lt"/>
                <a:cs typeface="+mj-lt"/>
              </a:rPr>
              <a:t>/real life application</a:t>
            </a:r>
            <a:endParaRPr lang="en-US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224F-5444-C13F-E1D6-899E1064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7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70" name="Group 7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85712B9-C63C-BA1A-5CBD-DD496549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Introduction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Level Of Awareness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Id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Ego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 Light"/>
                <a:ea typeface="+mn-lt"/>
                <a:cs typeface="+mn-lt"/>
              </a:rPr>
              <a:t>Super Ego</a:t>
            </a:r>
            <a:endParaRPr lang="en-US" sz="24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9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123688"/>
            <a:ext cx="9416898" cy="723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 Contoso, we empower organizations to foster collaborative thinking to further drive workplace innovation. By closing the loop and leveraging agile frameworks, we help business grow organically and foster a consumer first mindset.</a:t>
            </a:r>
          </a:p>
        </p:txBody>
      </p:sp>
      <p:grpSp>
        <p:nvGrpSpPr>
          <p:cNvPr id="60" name="Group 33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35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43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D33AC-C58B-51D9-8889-D529BC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BFA8-7138-AB3F-61B2-6B60D7B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0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2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D33AC-C58B-51D9-8889-D529BC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Concepts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BFA8-7138-AB3F-61B2-6B60D7B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95" y="2747890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Levels Of Awareness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8CCEE1-6220-CF72-A298-0C68C913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52828"/>
              </p:ext>
            </p:extLst>
          </p:nvPr>
        </p:nvGraphicFramePr>
        <p:xfrm>
          <a:off x="6024112" y="3177395"/>
          <a:ext cx="5896289" cy="44059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82862">
                  <a:extLst>
                    <a:ext uri="{9D8B030D-6E8A-4147-A177-3AD203B41FA5}">
                      <a16:colId xmlns:a16="http://schemas.microsoft.com/office/drawing/2014/main" val="3102804821"/>
                    </a:ext>
                  </a:extLst>
                </a:gridCol>
                <a:gridCol w="1960558">
                  <a:extLst>
                    <a:ext uri="{9D8B030D-6E8A-4147-A177-3AD203B41FA5}">
                      <a16:colId xmlns:a16="http://schemas.microsoft.com/office/drawing/2014/main" val="3698942111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887493151"/>
                    </a:ext>
                  </a:extLst>
                </a:gridCol>
              </a:tblGrid>
              <a:tr h="380773"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latin typeface="Calibri Light"/>
                        </a:rPr>
                        <a:t>Consciousness</a:t>
                      </a:r>
                    </a:p>
                  </a:txBody>
                  <a:tcPr marL="55918" marR="79882" marT="15976" marB="119823"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381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latin typeface="Calibri Light"/>
                        </a:rPr>
                        <a:t>Preconsciousness</a:t>
                      </a:r>
                    </a:p>
                  </a:txBody>
                  <a:tcPr marL="55918" marR="79882" marT="15976" marB="119823"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381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latin typeface="Calibri Light"/>
                        </a:rPr>
                        <a:t>Unconsciousness</a:t>
                      </a:r>
                    </a:p>
                  </a:txBody>
                  <a:tcPr marL="55918" marR="79882" marT="15976" marB="119823"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38100" cmpd="sng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6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700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Levels Of Awareness 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7C77E2-37D7-3BF2-6DD0-A9560AA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10168"/>
            <a:ext cx="9833548" cy="245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Calibri Light"/>
                <a:cs typeface="Calibri" panose="020F0502020204030204"/>
              </a:rPr>
              <a:t>The conscious mind involves thoughts </a:t>
            </a:r>
            <a:r>
              <a:rPr lang="en-US" sz="2400" dirty="0">
                <a:latin typeface="Calibri Light"/>
                <a:ea typeface="+mn-lt"/>
                <a:cs typeface="+mn-lt"/>
              </a:rPr>
              <a:t>that someone is aware of at any given moment.</a:t>
            </a:r>
            <a:endParaRPr lang="en-US" sz="2400" dirty="0">
              <a:solidFill>
                <a:srgbClr val="E7E6E6"/>
              </a:solidFill>
              <a:latin typeface="Calibri Light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latin typeface="Calibri Light"/>
                <a:ea typeface="+mn-lt"/>
                <a:cs typeface="+mn-lt"/>
              </a:rPr>
              <a:t> The preconscious mind involves things that can be brought into consciousness at any time.</a:t>
            </a:r>
            <a:endParaRPr lang="en-US" sz="2400" dirty="0">
              <a:solidFill>
                <a:schemeClr val="tx2"/>
              </a:solidFill>
              <a:latin typeface="Calibri Light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latin typeface="Calibri Light"/>
                <a:ea typeface="+mn-lt"/>
                <a:cs typeface="+mn-lt"/>
              </a:rPr>
              <a:t> The unconscious mind includes the thoughts and feelings that exist outside of one's conscious awareness.</a:t>
            </a:r>
            <a:endParaRPr lang="en-US" sz="2400">
              <a:solidFill>
                <a:schemeClr val="tx2"/>
              </a:solidFill>
              <a:latin typeface="Calibri Light"/>
              <a:cs typeface="Calibri" panose="020F050202020403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map&#10;&#10;Description automatically generated">
            <a:extLst>
              <a:ext uri="{FF2B5EF4-FFF2-40B4-BE49-F238E27FC236}">
                <a16:creationId xmlns:a16="http://schemas.microsoft.com/office/drawing/2014/main" id="{EB0EADB4-AAD6-D8EA-82AF-64FF893B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2" r="-1" b="25574"/>
          <a:stretch/>
        </p:blipFill>
        <p:spPr>
          <a:xfrm>
            <a:off x="1" y="10"/>
            <a:ext cx="859134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B3E92C3-C324-B862-84B3-33F41B1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667" y="220088"/>
            <a:ext cx="3822189" cy="982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This is the aspect of our mental processing that we can think and talk about rationally.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02716-7903-F963-5DA4-626320053863}"/>
              </a:ext>
            </a:extLst>
          </p:cNvPr>
          <p:cNvSpPr txBox="1"/>
          <p:nvPr/>
        </p:nvSpPr>
        <p:spPr>
          <a:xfrm>
            <a:off x="7877229" y="1962509"/>
            <a:ext cx="38243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Consists of anything that could potentially be brought into the conscious mind.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E613B-C85C-84C5-53AD-CDE065FC52B4}"/>
              </a:ext>
            </a:extLst>
          </p:cNvPr>
          <p:cNvSpPr txBox="1"/>
          <p:nvPr/>
        </p:nvSpPr>
        <p:spPr>
          <a:xfrm>
            <a:off x="7871603" y="6072558"/>
            <a:ext cx="3824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Contains contents that are unacceptable or unpleasant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85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2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D33AC-C58B-51D9-8889-D529BCA9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ID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BFA8-7138-AB3F-61B2-6B60D7B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41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Psychoanalysis Traits</vt:lpstr>
      <vt:lpstr>Agenda</vt:lpstr>
      <vt:lpstr>Introduction</vt:lpstr>
      <vt:lpstr>PowerPoint Presentation</vt:lpstr>
      <vt:lpstr>Main Concepts</vt:lpstr>
      <vt:lpstr>Levels Of Awareness</vt:lpstr>
      <vt:lpstr>Levels Of Awareness </vt:lpstr>
      <vt:lpstr>PowerPoint Presentation</vt:lpstr>
      <vt:lpstr>ID</vt:lpstr>
      <vt:lpstr>ID</vt:lpstr>
      <vt:lpstr>Pic ke liye/real life application</vt:lpstr>
      <vt:lpstr>EGO</vt:lpstr>
      <vt:lpstr>EGO</vt:lpstr>
      <vt:lpstr>Pic ke liye/real life application</vt:lpstr>
      <vt:lpstr>SUPER EGO</vt:lpstr>
      <vt:lpstr>SUPER EGO</vt:lpstr>
      <vt:lpstr>Pic ke liye/real life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276</cp:revision>
  <dcterms:created xsi:type="dcterms:W3CDTF">2022-11-10T17:05:08Z</dcterms:created>
  <dcterms:modified xsi:type="dcterms:W3CDTF">2022-11-11T16:14:45Z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