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9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9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james_flynn_why_our_iq_levels_are_higher_than_our_grandparents?language=t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Personality &amp; Cognition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73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"Big five" </a:t>
            </a:r>
            <a:r>
              <a:rPr lang="tr-TR" dirty="0" smtClean="0"/>
              <a:t>Dimensions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five-factor model (FFM) </a:t>
            </a:r>
            <a:r>
              <a:rPr lang="en-US" dirty="0"/>
              <a:t>has become the most popular model of </a:t>
            </a:r>
            <a:r>
              <a:rPr lang="en-US" dirty="0" smtClean="0"/>
              <a:t>trait</a:t>
            </a:r>
            <a:r>
              <a:rPr lang="tr-TR" dirty="0" smtClean="0"/>
              <a:t> dimensions.</a:t>
            </a:r>
          </a:p>
          <a:p>
            <a:pPr lvl="1"/>
            <a:r>
              <a:rPr lang="en-US" b="1" dirty="0"/>
              <a:t>extraversion</a:t>
            </a:r>
            <a:r>
              <a:rPr lang="en-US" dirty="0"/>
              <a:t>, with sociability, seeking stimulating social environments, and </a:t>
            </a:r>
            <a:r>
              <a:rPr lang="en-US" dirty="0" smtClean="0"/>
              <a:t>outgoingness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some of the important characteristics;</a:t>
            </a:r>
          </a:p>
          <a:p>
            <a:pPr lvl="1"/>
            <a:r>
              <a:rPr lang="en-US" b="1" dirty="0"/>
              <a:t>agreeableness</a:t>
            </a:r>
            <a:r>
              <a:rPr lang="en-US" dirty="0"/>
              <a:t>, with compassion, sensitivity, gentleness, and warmth; </a:t>
            </a:r>
            <a:r>
              <a:rPr lang="en-US" dirty="0" smtClean="0"/>
              <a:t>agreeable</a:t>
            </a:r>
            <a:r>
              <a:rPr lang="tr-TR" dirty="0" smtClean="0"/>
              <a:t> </a:t>
            </a:r>
            <a:r>
              <a:rPr lang="en-US" dirty="0" smtClean="0"/>
              <a:t>persons </a:t>
            </a:r>
            <a:r>
              <a:rPr lang="en-US" dirty="0"/>
              <a:t>are good to have around;</a:t>
            </a:r>
          </a:p>
          <a:p>
            <a:pPr lvl="1"/>
            <a:r>
              <a:rPr lang="en-US" b="1" dirty="0"/>
              <a:t>conscientiousness</a:t>
            </a:r>
            <a:r>
              <a:rPr lang="en-US" dirty="0"/>
              <a:t>, with persistence, goal-directed behavior, dependency, and </a:t>
            </a:r>
            <a:r>
              <a:rPr lang="en-US" dirty="0" smtClean="0"/>
              <a:t>self</a:t>
            </a:r>
            <a:r>
              <a:rPr lang="tr-TR" dirty="0" smtClean="0"/>
              <a:t>-</a:t>
            </a:r>
            <a:r>
              <a:rPr lang="en-US" dirty="0" smtClean="0"/>
              <a:t>discipline;</a:t>
            </a:r>
            <a:r>
              <a:rPr lang="tr-TR" dirty="0" smtClean="0"/>
              <a:t> </a:t>
            </a:r>
          </a:p>
          <a:p>
            <a:pPr lvl="1"/>
            <a:r>
              <a:rPr lang="en-US" b="1" dirty="0" smtClean="0"/>
              <a:t>neuroticism</a:t>
            </a:r>
            <a:r>
              <a:rPr lang="en-US" dirty="0"/>
              <a:t>, with emotional instability, anxiety, and hostility; the neurotic </a:t>
            </a:r>
            <a:r>
              <a:rPr lang="en-US" dirty="0" smtClean="0"/>
              <a:t>person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tense, while the emotionally stable person is secure and relaxed;</a:t>
            </a:r>
          </a:p>
          <a:p>
            <a:pPr lvl="1"/>
            <a:r>
              <a:rPr lang="en-US" b="1" dirty="0"/>
              <a:t>openness to </a:t>
            </a:r>
            <a:r>
              <a:rPr lang="en-US" b="1" dirty="0" smtClean="0"/>
              <a:t>experience</a:t>
            </a:r>
            <a:r>
              <a:rPr lang="tr-TR" dirty="0" smtClean="0"/>
              <a:t>, </a:t>
            </a:r>
            <a:r>
              <a:rPr lang="en-US" dirty="0" smtClean="0"/>
              <a:t>with </a:t>
            </a:r>
            <a:r>
              <a:rPr lang="en-US" dirty="0"/>
              <a:t>curiosity, </a:t>
            </a:r>
            <a:r>
              <a:rPr lang="en-US" dirty="0" smtClean="0"/>
              <a:t>imaginativeness,</a:t>
            </a:r>
            <a:r>
              <a:rPr lang="tr-TR" dirty="0" smtClean="0"/>
              <a:t> and </a:t>
            </a:r>
            <a:r>
              <a:rPr lang="tr-TR" dirty="0"/>
              <a:t>sophistication.</a:t>
            </a:r>
          </a:p>
        </p:txBody>
      </p:sp>
    </p:spTree>
    <p:extLst>
      <p:ext uri="{BB962C8B-B14F-4D97-AF65-F5344CB8AC3E}">
        <p14:creationId xmlns:p14="http://schemas.microsoft.com/office/powerpoint/2010/main" val="340679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"Big five" Dimensions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/>
              <a:t>Cross-cultural research has been conducted mainly to establish the </a:t>
            </a:r>
            <a:r>
              <a:rPr lang="en-US" b="1" dirty="0" smtClean="0"/>
              <a:t>universal</a:t>
            </a:r>
            <a:r>
              <a:rPr lang="tr-TR" b="1" dirty="0" smtClean="0"/>
              <a:t> </a:t>
            </a:r>
            <a:r>
              <a:rPr lang="en-US" b="1" dirty="0" smtClean="0"/>
              <a:t>validity </a:t>
            </a:r>
            <a:r>
              <a:rPr lang="en-US" b="1" dirty="0"/>
              <a:t>of the FFM. </a:t>
            </a:r>
            <a:endParaRPr lang="tr-TR" b="1" dirty="0" smtClean="0"/>
          </a:p>
          <a:p>
            <a:r>
              <a:rPr lang="en-US" dirty="0" smtClean="0"/>
              <a:t>If </a:t>
            </a:r>
            <a:r>
              <a:rPr lang="en-US" dirty="0"/>
              <a:t>the five dimensions represent basic tendencies of </a:t>
            </a:r>
            <a:r>
              <a:rPr lang="en-US" dirty="0" smtClean="0"/>
              <a:t>human</a:t>
            </a:r>
            <a:r>
              <a:rPr lang="tr-TR" dirty="0" smtClean="0"/>
              <a:t> </a:t>
            </a:r>
            <a:r>
              <a:rPr lang="en-US" dirty="0" smtClean="0"/>
              <a:t>functioning</a:t>
            </a:r>
            <a:r>
              <a:rPr lang="tr-TR" dirty="0"/>
              <a:t>,</a:t>
            </a:r>
            <a:r>
              <a:rPr lang="en-US" dirty="0" smtClean="0"/>
              <a:t> </a:t>
            </a:r>
            <a:r>
              <a:rPr lang="en-US" dirty="0"/>
              <a:t>they should be replicated </a:t>
            </a:r>
            <a:r>
              <a:rPr lang="en-US" dirty="0" smtClean="0"/>
              <a:t>everywhere</a:t>
            </a:r>
            <a:r>
              <a:rPr lang="tr-TR" dirty="0" smtClean="0"/>
              <a:t>.</a:t>
            </a:r>
          </a:p>
          <a:p>
            <a:r>
              <a:rPr lang="en-US" dirty="0"/>
              <a:t>In various studies factor structures similar to those in the </a:t>
            </a:r>
            <a:r>
              <a:rPr lang="en-US" b="1" dirty="0" smtClean="0"/>
              <a:t>USA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been found in countries as far apart as </a:t>
            </a:r>
            <a:r>
              <a:rPr lang="en-US" b="1" dirty="0"/>
              <a:t>France and the </a:t>
            </a:r>
            <a:r>
              <a:rPr lang="en-US" b="1" dirty="0" smtClean="0"/>
              <a:t>Philippines</a:t>
            </a:r>
            <a:r>
              <a:rPr lang="tr-TR" b="1" dirty="0" smtClean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5432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MMPI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studies with the </a:t>
            </a:r>
            <a:r>
              <a:rPr lang="en-US" dirty="0" err="1" smtClean="0"/>
              <a:t>Eysenck</a:t>
            </a:r>
            <a:r>
              <a:rPr lang="tr-TR" dirty="0"/>
              <a:t> </a:t>
            </a:r>
            <a:r>
              <a:rPr lang="en-US" dirty="0" smtClean="0"/>
              <a:t>scales </a:t>
            </a:r>
            <a:r>
              <a:rPr lang="en-US" dirty="0"/>
              <a:t>and the big five, traditions have </a:t>
            </a:r>
            <a:r>
              <a:rPr lang="en-US" dirty="0" smtClean="0"/>
              <a:t>developed</a:t>
            </a:r>
            <a:r>
              <a:rPr lang="tr-TR" dirty="0" smtClean="0"/>
              <a:t> </a:t>
            </a:r>
            <a:r>
              <a:rPr lang="en-US" dirty="0" smtClean="0"/>
              <a:t>around </a:t>
            </a:r>
            <a:r>
              <a:rPr lang="en-US" dirty="0"/>
              <a:t>the </a:t>
            </a:r>
            <a:r>
              <a:rPr lang="en-US" b="1" dirty="0" smtClean="0"/>
              <a:t>Minnesota</a:t>
            </a:r>
            <a:r>
              <a:rPr lang="tr-TR" b="1" dirty="0" smtClean="0"/>
              <a:t> Multiphasic </a:t>
            </a:r>
            <a:r>
              <a:rPr lang="tr-TR" b="1" dirty="0"/>
              <a:t>Personality </a:t>
            </a:r>
            <a:r>
              <a:rPr lang="tr-TR" b="1" dirty="0" smtClean="0"/>
              <a:t>Inventory (MMPI).</a:t>
            </a:r>
          </a:p>
          <a:p>
            <a:r>
              <a:rPr lang="en-US" dirty="0"/>
              <a:t>Both the MMPI and the MMPI-2 have been used on a large scale in the </a:t>
            </a:r>
            <a:r>
              <a:rPr lang="en-US" dirty="0" smtClean="0"/>
              <a:t>diagnosis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personality and abnormal behavior virtually across the globe.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213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MMPI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MMPI-2 was (officially) available in </a:t>
            </a:r>
            <a:r>
              <a:rPr lang="en-US" dirty="0" smtClean="0"/>
              <a:t>twenty</a:t>
            </a:r>
            <a:r>
              <a:rPr lang="tr-TR" dirty="0" smtClean="0"/>
              <a:t>-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languages </a:t>
            </a:r>
            <a:r>
              <a:rPr lang="en-US" dirty="0"/>
              <a:t>with a number of other adaptations in progress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19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Effects of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should also be noted here that there are approaches in which </a:t>
            </a:r>
            <a:r>
              <a:rPr lang="en-US" dirty="0" smtClean="0"/>
              <a:t>personality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seen more as </a:t>
            </a:r>
            <a:r>
              <a:rPr lang="en-US" b="1" dirty="0"/>
              <a:t>a reflection of how individuals experience their own </a:t>
            </a:r>
            <a:r>
              <a:rPr lang="en-US" b="1" dirty="0" smtClean="0"/>
              <a:t>environments</a:t>
            </a:r>
            <a:r>
              <a:rPr lang="tr-TR" b="1" dirty="0" smtClean="0"/>
              <a:t>.</a:t>
            </a:r>
          </a:p>
          <a:p>
            <a:r>
              <a:rPr lang="tr-TR" b="1" dirty="0"/>
              <a:t>S</a:t>
            </a:r>
            <a:r>
              <a:rPr lang="en-US" b="1" dirty="0" err="1" smtClean="0"/>
              <a:t>ubjective</a:t>
            </a:r>
            <a:r>
              <a:rPr lang="en-US" b="1" dirty="0" smtClean="0"/>
              <a:t> </a:t>
            </a:r>
            <a:r>
              <a:rPr lang="en-US" b="1" dirty="0"/>
              <a:t>well-being (</a:t>
            </a:r>
            <a:r>
              <a:rPr lang="en-US" b="1" dirty="0" smtClean="0"/>
              <a:t>SWB), </a:t>
            </a:r>
            <a:r>
              <a:rPr lang="en-US" dirty="0"/>
              <a:t>which refers to a broad category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evaluations </a:t>
            </a:r>
            <a:r>
              <a:rPr lang="en-US" dirty="0"/>
              <a:t>about life satisfaction, both in general, and in specific domains, </a:t>
            </a:r>
            <a:r>
              <a:rPr lang="en-US" dirty="0" smtClean="0"/>
              <a:t>like</a:t>
            </a:r>
            <a:r>
              <a:rPr lang="tr-TR" dirty="0" smtClean="0"/>
              <a:t> </a:t>
            </a:r>
            <a:r>
              <a:rPr lang="en-US" dirty="0" smtClean="0"/>
              <a:t>work</a:t>
            </a:r>
            <a:r>
              <a:rPr lang="en-US" dirty="0"/>
              <a:t>, family, health, etc. </a:t>
            </a:r>
            <a:endParaRPr lang="tr-TR" dirty="0" smtClean="0"/>
          </a:p>
          <a:p>
            <a:r>
              <a:rPr lang="en-US" dirty="0" smtClean="0"/>
              <a:t>SWB </a:t>
            </a:r>
            <a:r>
              <a:rPr lang="en-US" dirty="0"/>
              <a:t>is predicted consistently by personality </a:t>
            </a:r>
            <a:r>
              <a:rPr lang="en-US" dirty="0" smtClean="0"/>
              <a:t>factors,</a:t>
            </a:r>
            <a:r>
              <a:rPr lang="tr-TR" dirty="0" smtClean="0"/>
              <a:t> including </a:t>
            </a:r>
            <a:r>
              <a:rPr lang="tr-TR" dirty="0"/>
              <a:t>temperamental </a:t>
            </a:r>
            <a:r>
              <a:rPr lang="tr-TR" dirty="0" smtClean="0"/>
              <a:t>predispositions.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958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Effects of the environment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Across countries </a:t>
            </a:r>
            <a:r>
              <a:rPr lang="en-US" b="1" dirty="0"/>
              <a:t>national wealth </a:t>
            </a:r>
            <a:r>
              <a:rPr lang="en-US" dirty="0"/>
              <a:t>has been found to be strongly </a:t>
            </a:r>
            <a:r>
              <a:rPr lang="en-US" dirty="0" smtClean="0"/>
              <a:t>correlated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SWB, and also individualism, human rights, and social </a:t>
            </a:r>
            <a:r>
              <a:rPr lang="en-US" dirty="0" smtClean="0"/>
              <a:t>equality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187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Effects of the environment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extensive tradition of cross-cultural research exists in respect of </a:t>
            </a:r>
            <a:r>
              <a:rPr lang="en-US" b="1" dirty="0"/>
              <a:t>locus </a:t>
            </a:r>
            <a:r>
              <a:rPr lang="en-US" b="1" dirty="0" smtClean="0"/>
              <a:t>of</a:t>
            </a:r>
            <a:r>
              <a:rPr lang="tr-TR" b="1" dirty="0" smtClean="0"/>
              <a:t> control</a:t>
            </a:r>
            <a:r>
              <a:rPr lang="tr-TR" dirty="0" smtClean="0"/>
              <a:t>.</a:t>
            </a:r>
          </a:p>
          <a:p>
            <a:r>
              <a:rPr lang="tr-TR" dirty="0"/>
              <a:t>T</a:t>
            </a:r>
            <a:r>
              <a:rPr lang="en-US" dirty="0" smtClean="0"/>
              <a:t>he </a:t>
            </a:r>
            <a:r>
              <a:rPr lang="en-US" dirty="0"/>
              <a:t>locus of control can be perceived as </a:t>
            </a:r>
            <a:r>
              <a:rPr lang="en-US" b="1" dirty="0"/>
              <a:t>internal or external to oneself.</a:t>
            </a:r>
          </a:p>
          <a:p>
            <a:r>
              <a:rPr lang="en-US" dirty="0"/>
              <a:t>Success in life can be due to </a:t>
            </a:r>
            <a:r>
              <a:rPr lang="en-US" b="1" dirty="0"/>
              <a:t>“skill” </a:t>
            </a:r>
            <a:r>
              <a:rPr lang="en-US" dirty="0"/>
              <a:t>or to </a:t>
            </a:r>
            <a:r>
              <a:rPr lang="en-US" b="1" dirty="0"/>
              <a:t>“chance” </a:t>
            </a:r>
            <a:r>
              <a:rPr lang="en-US" dirty="0"/>
              <a:t>and so can failure. </a:t>
            </a:r>
            <a:r>
              <a:rPr lang="en-US" dirty="0" smtClean="0"/>
              <a:t>Many</a:t>
            </a:r>
            <a:r>
              <a:rPr lang="tr-TR" dirty="0" smtClean="0"/>
              <a:t> </a:t>
            </a:r>
            <a:r>
              <a:rPr lang="en-US" dirty="0" smtClean="0"/>
              <a:t>events </a:t>
            </a:r>
            <a:r>
              <a:rPr lang="en-US" dirty="0"/>
              <a:t>that happen in persons’ lives can be taken by them as their </a:t>
            </a:r>
            <a:r>
              <a:rPr lang="en-US" b="1" dirty="0"/>
              <a:t>own </a:t>
            </a:r>
            <a:r>
              <a:rPr lang="en-US" b="1" dirty="0" smtClean="0"/>
              <a:t>responsibility</a:t>
            </a:r>
            <a:r>
              <a:rPr lang="tr-TR" b="1" dirty="0" smtClean="0"/>
              <a:t> </a:t>
            </a:r>
            <a:r>
              <a:rPr lang="en-US" b="1" dirty="0" smtClean="0"/>
              <a:t>or </a:t>
            </a:r>
            <a:r>
              <a:rPr lang="en-US" b="1" dirty="0"/>
              <a:t>as beyond their control.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8292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notion of a person as a bounded individual has been central to the </a:t>
            </a:r>
            <a:r>
              <a:rPr lang="en-US" dirty="0" smtClean="0"/>
              <a:t>discipline</a:t>
            </a:r>
            <a:r>
              <a:rPr lang="tr-TR" dirty="0" smtClean="0"/>
              <a:t> of </a:t>
            </a:r>
            <a:r>
              <a:rPr lang="tr-TR" dirty="0"/>
              <a:t>psychology</a:t>
            </a:r>
            <a:r>
              <a:rPr lang="tr-TR" dirty="0" smtClean="0"/>
              <a:t>.</a:t>
            </a:r>
          </a:p>
          <a:p>
            <a:r>
              <a:rPr lang="tr-TR" dirty="0"/>
              <a:t>T</a:t>
            </a:r>
            <a:r>
              <a:rPr lang="en-US" dirty="0" smtClean="0"/>
              <a:t>he </a:t>
            </a:r>
            <a:r>
              <a:rPr lang="en-US" dirty="0"/>
              <a:t>possibility that person and selfhood are cultural </a:t>
            </a:r>
            <a:r>
              <a:rPr lang="en-US" dirty="0" smtClean="0"/>
              <a:t>constructions,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hence likely to vary cross-culturally, has become an issue in theoretical and </a:t>
            </a:r>
            <a:r>
              <a:rPr lang="en-US" dirty="0" smtClean="0"/>
              <a:t>empirical</a:t>
            </a:r>
            <a:r>
              <a:rPr lang="tr-TR" dirty="0" smtClean="0"/>
              <a:t> research </a:t>
            </a:r>
            <a:r>
              <a:rPr lang="tr-TR" dirty="0"/>
              <a:t>only fairly recently</a:t>
            </a:r>
            <a:r>
              <a:rPr lang="tr-TR" dirty="0" smtClean="0"/>
              <a:t>.</a:t>
            </a:r>
          </a:p>
          <a:p>
            <a:r>
              <a:rPr lang="en-US" dirty="0"/>
              <a:t>Does the concept of person vary cross-culturally</a:t>
            </a:r>
            <a:r>
              <a:rPr lang="en-US" dirty="0" smtClean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553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Triandis</a:t>
            </a:r>
            <a:r>
              <a:rPr lang="en-US" dirty="0"/>
              <a:t> (1989) examined three aspects of </a:t>
            </a:r>
            <a:r>
              <a:rPr lang="en-US" dirty="0" smtClean="0"/>
              <a:t>self</a:t>
            </a:r>
            <a:r>
              <a:rPr lang="tr-TR" dirty="0" smtClean="0"/>
              <a:t> </a:t>
            </a:r>
            <a:r>
              <a:rPr lang="en-US" dirty="0" smtClean="0"/>
              <a:t>(private</a:t>
            </a:r>
            <a:r>
              <a:rPr lang="en-US" dirty="0"/>
              <a:t>, public, and collective) as they were exhibited over three dimensions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cultural variation</a:t>
            </a:r>
            <a:endParaRPr lang="tr-TR" dirty="0" smtClean="0"/>
          </a:p>
          <a:p>
            <a:pPr lvl="1"/>
            <a:r>
              <a:rPr lang="en-US" b="1" dirty="0" smtClean="0"/>
              <a:t>individualism–collectivism</a:t>
            </a:r>
            <a:endParaRPr lang="tr-TR" b="1" dirty="0" smtClean="0"/>
          </a:p>
          <a:p>
            <a:pPr lvl="1"/>
            <a:r>
              <a:rPr lang="en-US" b="1" dirty="0" smtClean="0"/>
              <a:t>tightness–looseness</a:t>
            </a:r>
            <a:endParaRPr lang="tr-TR" b="1" dirty="0" smtClean="0"/>
          </a:p>
          <a:p>
            <a:pPr lvl="1"/>
            <a:r>
              <a:rPr lang="en-US" b="1" dirty="0" smtClean="0"/>
              <a:t>cultural</a:t>
            </a:r>
            <a:r>
              <a:rPr lang="tr-TR" b="1" dirty="0" smtClean="0"/>
              <a:t> complexity.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43241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Societal tightness </a:t>
            </a:r>
            <a:r>
              <a:rPr lang="en-US" dirty="0" smtClean="0"/>
              <a:t>was </a:t>
            </a:r>
            <a:r>
              <a:rPr lang="en-US" dirty="0"/>
              <a:t>also linked to high sampling of the collective self, while the more </a:t>
            </a:r>
            <a:r>
              <a:rPr lang="en-US" dirty="0" smtClean="0"/>
              <a:t>complex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culture, the more frequent was the sampling of the private and </a:t>
            </a:r>
            <a:r>
              <a:rPr lang="en-US" dirty="0" smtClean="0"/>
              <a:t>public</a:t>
            </a:r>
            <a:r>
              <a:rPr lang="tr-TR" dirty="0" smtClean="0"/>
              <a:t> </a:t>
            </a:r>
            <a:r>
              <a:rPr lang="en-US" dirty="0" smtClean="0"/>
              <a:t>self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Child </a:t>
            </a:r>
            <a:r>
              <a:rPr lang="en-US" dirty="0"/>
              <a:t>rearing and other ecological and cultural factors are proposed to </a:t>
            </a:r>
            <a:r>
              <a:rPr lang="en-US" dirty="0" smtClean="0"/>
              <a:t>account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these patterns, although they remain largely unspecified.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67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Traits across cultures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Personality research is concerned with </a:t>
            </a:r>
            <a:r>
              <a:rPr lang="en-US" b="1" dirty="0"/>
              <a:t>behavior that is typical of a </a:t>
            </a:r>
            <a:r>
              <a:rPr lang="en-US" b="1" dirty="0" smtClean="0"/>
              <a:t>person</a:t>
            </a:r>
            <a:r>
              <a:rPr lang="tr-TR" b="1" dirty="0" smtClean="0"/>
              <a:t> </a:t>
            </a:r>
            <a:r>
              <a:rPr lang="en-US" b="1" dirty="0" smtClean="0"/>
              <a:t>and </a:t>
            </a:r>
            <a:r>
              <a:rPr lang="en-US" b="1" dirty="0"/>
              <a:t>distinguishes that person from </a:t>
            </a:r>
            <a:r>
              <a:rPr lang="en-US" b="1" dirty="0" smtClean="0"/>
              <a:t>others</a:t>
            </a:r>
            <a:r>
              <a:rPr lang="tr-TR" b="1" dirty="0" smtClean="0"/>
              <a:t>.</a:t>
            </a:r>
          </a:p>
          <a:p>
            <a:r>
              <a:rPr lang="tr-TR" dirty="0" smtClean="0"/>
              <a:t>It is </a:t>
            </a:r>
            <a:r>
              <a:rPr lang="en-US" dirty="0" smtClean="0"/>
              <a:t>a </a:t>
            </a:r>
            <a:r>
              <a:rPr lang="en-US" dirty="0"/>
              <a:t>lifelong process of interaction between an </a:t>
            </a:r>
            <a:r>
              <a:rPr lang="en-US" b="1" dirty="0"/>
              <a:t>organism</a:t>
            </a:r>
            <a:r>
              <a:rPr lang="en-US" dirty="0"/>
              <a:t> and its </a:t>
            </a:r>
            <a:r>
              <a:rPr lang="en-US" b="1" dirty="0" err="1" smtClean="0"/>
              <a:t>ecocultural</a:t>
            </a:r>
            <a:r>
              <a:rPr lang="tr-TR" b="1" dirty="0"/>
              <a:t> </a:t>
            </a:r>
            <a:r>
              <a:rPr lang="tr-TR" b="1" dirty="0" smtClean="0"/>
              <a:t>and </a:t>
            </a:r>
            <a:r>
              <a:rPr lang="tr-TR" b="1" dirty="0"/>
              <a:t>sociocultural environment</a:t>
            </a:r>
            <a:r>
              <a:rPr lang="tr-TR" b="1" dirty="0" smtClean="0"/>
              <a:t>.</a:t>
            </a:r>
          </a:p>
          <a:p>
            <a:r>
              <a:rPr lang="en-US" dirty="0"/>
              <a:t>The effects of these external factors make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likely </a:t>
            </a:r>
            <a:r>
              <a:rPr lang="en-US" dirty="0"/>
              <a:t>that there are </a:t>
            </a:r>
            <a:r>
              <a:rPr lang="en-US" b="1" dirty="0"/>
              <a:t>systematic differences in the person-typical behavior </a:t>
            </a:r>
            <a:r>
              <a:rPr lang="en-US" dirty="0"/>
              <a:t>of </a:t>
            </a:r>
            <a:r>
              <a:rPr lang="en-US" dirty="0" smtClean="0"/>
              <a:t>people</a:t>
            </a:r>
            <a:r>
              <a:rPr lang="tr-TR" dirty="0" smtClean="0"/>
              <a:t> </a:t>
            </a:r>
            <a:r>
              <a:rPr lang="en-US" dirty="0" smtClean="0"/>
              <a:t>who </a:t>
            </a:r>
            <a:r>
              <a:rPr lang="en-US" dirty="0"/>
              <a:t>have been brought up in different cultures.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3062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Kağıtçıbaşı </a:t>
            </a:r>
            <a:r>
              <a:rPr lang="en-US" dirty="0"/>
              <a:t>(1990, 1996) has differentiated between a relational self and a </a:t>
            </a:r>
            <a:r>
              <a:rPr lang="en-US" dirty="0" smtClean="0"/>
              <a:t>separated</a:t>
            </a:r>
            <a:r>
              <a:rPr lang="tr-TR" dirty="0" smtClean="0"/>
              <a:t> </a:t>
            </a:r>
            <a:r>
              <a:rPr lang="en-US" dirty="0" smtClean="0"/>
              <a:t>self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relational self </a:t>
            </a:r>
            <a:r>
              <a:rPr lang="en-US" dirty="0"/>
              <a:t>develops in societies with a “family model of </a:t>
            </a:r>
            <a:r>
              <a:rPr lang="en-US" dirty="0" smtClean="0"/>
              <a:t>emotional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material interdependence.” </a:t>
            </a:r>
            <a:endParaRPr lang="tr-TR" dirty="0" smtClean="0"/>
          </a:p>
          <a:p>
            <a:r>
              <a:rPr lang="tr-TR" dirty="0" smtClean="0"/>
              <a:t>In </a:t>
            </a:r>
            <a:r>
              <a:rPr lang="en-US" dirty="0" smtClean="0"/>
              <a:t>societies </a:t>
            </a:r>
            <a:r>
              <a:rPr lang="en-US" dirty="0"/>
              <a:t>have typically a </a:t>
            </a:r>
            <a:r>
              <a:rPr lang="en-US" b="1" dirty="0" smtClean="0"/>
              <a:t>traditional</a:t>
            </a:r>
            <a:r>
              <a:rPr lang="tr-TR" b="1" dirty="0" smtClean="0"/>
              <a:t> </a:t>
            </a:r>
            <a:r>
              <a:rPr lang="en-US" b="1" dirty="0" smtClean="0"/>
              <a:t>agricultural </a:t>
            </a:r>
            <a:r>
              <a:rPr lang="en-US" b="1" dirty="0"/>
              <a:t>subsistence </a:t>
            </a:r>
            <a:r>
              <a:rPr lang="en-US" dirty="0"/>
              <a:t>economy with a </a:t>
            </a:r>
            <a:r>
              <a:rPr lang="en-US" dirty="0" smtClean="0"/>
              <a:t>collectivist </a:t>
            </a:r>
            <a:r>
              <a:rPr lang="en-US" dirty="0"/>
              <a:t>life </a:t>
            </a:r>
            <a:r>
              <a:rPr lang="en-US" dirty="0" smtClean="0"/>
              <a:t>style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members of a </a:t>
            </a:r>
            <a:r>
              <a:rPr lang="en-US" dirty="0" smtClean="0"/>
              <a:t>family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to </a:t>
            </a:r>
            <a:r>
              <a:rPr lang="en-US" b="1" dirty="0"/>
              <a:t>rely on each other </a:t>
            </a:r>
            <a:r>
              <a:rPr lang="en-US" dirty="0"/>
              <a:t>in case of sickness and to have old age </a:t>
            </a:r>
            <a:r>
              <a:rPr lang="en-US" dirty="0" smtClean="0"/>
              <a:t>security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864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separated </a:t>
            </a:r>
            <a:r>
              <a:rPr lang="en-US" b="1" dirty="0">
                <a:solidFill>
                  <a:srgbClr val="FF0000"/>
                </a:solidFill>
              </a:rPr>
              <a:t>self </a:t>
            </a:r>
            <a:r>
              <a:rPr lang="en-US" dirty="0"/>
              <a:t>is found in </a:t>
            </a:r>
            <a:r>
              <a:rPr lang="en-US" b="1" dirty="0" smtClean="0"/>
              <a:t>individualistic</a:t>
            </a:r>
            <a:r>
              <a:rPr lang="tr-TR" b="1" dirty="0" smtClean="0"/>
              <a:t> </a:t>
            </a:r>
            <a:r>
              <a:rPr lang="en-US" dirty="0" smtClean="0"/>
              <a:t>Western </a:t>
            </a:r>
            <a:r>
              <a:rPr lang="en-US" dirty="0"/>
              <a:t>urban environments with a “</a:t>
            </a:r>
            <a:r>
              <a:rPr lang="en-US" dirty="0" smtClean="0"/>
              <a:t>family</a:t>
            </a:r>
            <a:r>
              <a:rPr lang="tr-TR" dirty="0" smtClean="0"/>
              <a:t> </a:t>
            </a:r>
            <a:r>
              <a:rPr lang="en-US" dirty="0" smtClean="0"/>
              <a:t>model </a:t>
            </a:r>
            <a:r>
              <a:rPr lang="en-US" dirty="0"/>
              <a:t>of independence.” </a:t>
            </a:r>
            <a:endParaRPr lang="tr-TR" dirty="0" smtClean="0"/>
          </a:p>
          <a:p>
            <a:r>
              <a:rPr lang="en-US" dirty="0" smtClean="0"/>
              <a:t>Members </a:t>
            </a:r>
            <a:r>
              <a:rPr lang="en-US" dirty="0"/>
              <a:t>of a family can live </a:t>
            </a:r>
            <a:r>
              <a:rPr lang="en-US" b="1" dirty="0"/>
              <a:t>separated from </a:t>
            </a:r>
            <a:r>
              <a:rPr lang="en-US" b="1" dirty="0" smtClean="0"/>
              <a:t>each</a:t>
            </a:r>
            <a:r>
              <a:rPr lang="tr-TR" b="1" dirty="0" smtClean="0"/>
              <a:t> </a:t>
            </a:r>
            <a:r>
              <a:rPr lang="en-US" b="1" dirty="0" smtClean="0"/>
              <a:t>othe</a:t>
            </a:r>
            <a:r>
              <a:rPr lang="en-US" dirty="0" smtClean="0"/>
              <a:t>r </a:t>
            </a:r>
            <a:r>
              <a:rPr lang="en-US" dirty="0"/>
              <a:t>without serious consequences for their well-being.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026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Kağıtçıbaşı distinguished </a:t>
            </a:r>
            <a:r>
              <a:rPr lang="en-US" dirty="0" smtClean="0"/>
              <a:t>a </a:t>
            </a:r>
            <a:r>
              <a:rPr lang="en-US" dirty="0"/>
              <a:t>third category of self, that develops in a </a:t>
            </a:r>
            <a:r>
              <a:rPr lang="en-US" b="1" dirty="0"/>
              <a:t>“family model of emotional interdependence.”</a:t>
            </a:r>
          </a:p>
          <a:p>
            <a:r>
              <a:rPr lang="en-US" dirty="0"/>
              <a:t>This kind of self is called an </a:t>
            </a:r>
            <a:r>
              <a:rPr lang="en-US" b="1" dirty="0">
                <a:solidFill>
                  <a:srgbClr val="FF0000"/>
                </a:solidFill>
              </a:rPr>
              <a:t>“autonomous-related self</a:t>
            </a:r>
            <a:r>
              <a:rPr lang="en-US" dirty="0">
                <a:solidFill>
                  <a:srgbClr val="FF0000"/>
                </a:solidFill>
              </a:rPr>
              <a:t>”; </a:t>
            </a:r>
            <a:r>
              <a:rPr lang="en-US" dirty="0"/>
              <a:t>it is </a:t>
            </a:r>
            <a:r>
              <a:rPr lang="en-US" dirty="0" smtClean="0"/>
              <a:t>found</a:t>
            </a:r>
            <a:r>
              <a:rPr lang="tr-TR" dirty="0" smtClean="0"/>
              <a:t> </a:t>
            </a:r>
            <a:r>
              <a:rPr lang="en-US" dirty="0" smtClean="0"/>
              <a:t>particularly </a:t>
            </a:r>
            <a:r>
              <a:rPr lang="en-US" dirty="0"/>
              <a:t>in urban areas of collectivist </a:t>
            </a:r>
            <a:r>
              <a:rPr lang="en-US" dirty="0" smtClean="0"/>
              <a:t>countries</a:t>
            </a:r>
            <a:r>
              <a:rPr lang="tr-TR" dirty="0" smtClean="0"/>
              <a:t> (Like Turkey)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Depite</a:t>
            </a:r>
            <a:r>
              <a:rPr lang="en-US" dirty="0" smtClean="0"/>
              <a:t> </a:t>
            </a:r>
            <a:r>
              <a:rPr lang="en-US" dirty="0"/>
              <a:t>growing material </a:t>
            </a:r>
            <a:r>
              <a:rPr lang="en-US" dirty="0" smtClean="0"/>
              <a:t>independence,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socialization towards more autonomy, emotional </a:t>
            </a:r>
            <a:r>
              <a:rPr lang="en-US" dirty="0" smtClean="0"/>
              <a:t>interdependencies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members of the family continue.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2348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Kağıtçıbaşı</a:t>
            </a:r>
            <a:r>
              <a:rPr lang="en-US" dirty="0"/>
              <a:t> believes that </a:t>
            </a:r>
            <a:r>
              <a:rPr lang="en-US" b="1" dirty="0"/>
              <a:t>the main</a:t>
            </a:r>
            <a:r>
              <a:rPr lang="tr-TR" b="1" dirty="0"/>
              <a:t> </a:t>
            </a:r>
            <a:r>
              <a:rPr lang="en-US" b="1" dirty="0"/>
              <a:t>direction of development in the world is towards this third mode</a:t>
            </a:r>
            <a:r>
              <a:rPr lang="en-US" dirty="0"/>
              <a:t>l, allowing for</a:t>
            </a:r>
            <a:r>
              <a:rPr lang="tr-TR" dirty="0"/>
              <a:t> </a:t>
            </a:r>
            <a:r>
              <a:rPr lang="en-US" u="sng" dirty="0"/>
              <a:t>relatednes</a:t>
            </a:r>
            <a:r>
              <a:rPr lang="en-US" dirty="0"/>
              <a:t>s as well as </a:t>
            </a:r>
            <a:r>
              <a:rPr lang="en-US" u="sng" dirty="0"/>
              <a:t>autonomy</a:t>
            </a:r>
            <a:r>
              <a:rPr lang="en-US" dirty="0"/>
              <a:t> in a person’s interactions with society at large.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3540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/>
              <a:t>A twofold distinction between an </a:t>
            </a:r>
            <a:r>
              <a:rPr lang="en-US" b="1" dirty="0"/>
              <a:t>independent self </a:t>
            </a:r>
            <a:r>
              <a:rPr lang="en-US" dirty="0"/>
              <a:t>and an </a:t>
            </a:r>
            <a:r>
              <a:rPr lang="en-US" b="1" dirty="0" smtClean="0"/>
              <a:t>interdependent</a:t>
            </a:r>
            <a:r>
              <a:rPr lang="tr-TR" b="1" dirty="0" smtClean="0"/>
              <a:t> </a:t>
            </a:r>
            <a:r>
              <a:rPr lang="en-US" b="1" dirty="0" smtClean="0"/>
              <a:t>self </a:t>
            </a:r>
            <a:r>
              <a:rPr lang="en-US" dirty="0"/>
              <a:t>has been advocated by Markus and </a:t>
            </a:r>
            <a:r>
              <a:rPr lang="en-US" dirty="0" err="1"/>
              <a:t>Kitayama</a:t>
            </a:r>
            <a:r>
              <a:rPr lang="en-US" dirty="0"/>
              <a:t> (1991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tr-TR" dirty="0"/>
              <a:t>They postulate </a:t>
            </a:r>
            <a:r>
              <a:rPr lang="tr-TR" dirty="0" smtClean="0"/>
              <a:t>that </a:t>
            </a:r>
            <a:r>
              <a:rPr lang="en-US" dirty="0" smtClean="0"/>
              <a:t>people </a:t>
            </a:r>
            <a:r>
              <a:rPr lang="en-US" dirty="0"/>
              <a:t>in various cultures have strikingly different </a:t>
            </a:r>
            <a:r>
              <a:rPr lang="en-US" dirty="0" err="1"/>
              <a:t>construals</a:t>
            </a:r>
            <a:r>
              <a:rPr lang="en-US" dirty="0"/>
              <a:t> of the self. </a:t>
            </a:r>
            <a:endParaRPr lang="tr-TR" dirty="0" smtClean="0"/>
          </a:p>
          <a:p>
            <a:r>
              <a:rPr lang="en-US" dirty="0" smtClean="0"/>
              <a:t>These</a:t>
            </a:r>
            <a:r>
              <a:rPr lang="tr-TR" dirty="0"/>
              <a:t> </a:t>
            </a:r>
            <a:r>
              <a:rPr lang="en-US" dirty="0" smtClean="0"/>
              <a:t>different </a:t>
            </a:r>
            <a:r>
              <a:rPr lang="en-US" dirty="0" err="1"/>
              <a:t>construals</a:t>
            </a:r>
            <a:r>
              <a:rPr lang="en-US" dirty="0"/>
              <a:t> have consequences for how persons experience </a:t>
            </a:r>
            <a:r>
              <a:rPr lang="en-US" dirty="0" smtClean="0"/>
              <a:t>themselves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others, and for cognition, emotion, and motivation.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069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tr-TR" dirty="0"/>
              <a:t>Generally the </a:t>
            </a:r>
            <a:r>
              <a:rPr lang="tr-TR" b="1" dirty="0" smtClean="0"/>
              <a:t>Western </a:t>
            </a:r>
            <a:r>
              <a:rPr lang="en-US" b="1" dirty="0" smtClean="0"/>
              <a:t>conception </a:t>
            </a:r>
            <a:r>
              <a:rPr lang="en-US" dirty="0"/>
              <a:t>of self is of an individual who is separate, autonomous, and </a:t>
            </a:r>
            <a:r>
              <a:rPr lang="en-US" dirty="0" smtClean="0"/>
              <a:t>atomized</a:t>
            </a:r>
            <a:r>
              <a:rPr lang="tr-TR" dirty="0" smtClean="0"/>
              <a:t>, </a:t>
            </a:r>
            <a:r>
              <a:rPr lang="en-US" dirty="0" smtClean="0"/>
              <a:t>seeking separateness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independence from others.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contrast, in </a:t>
            </a:r>
            <a:r>
              <a:rPr lang="en-US" b="1" dirty="0"/>
              <a:t>Eastern cultures </a:t>
            </a:r>
            <a:r>
              <a:rPr lang="en-US" dirty="0" smtClean="0"/>
              <a:t>relatedness,</a:t>
            </a:r>
            <a:r>
              <a:rPr lang="tr-TR" dirty="0" smtClean="0"/>
              <a:t> </a:t>
            </a:r>
            <a:r>
              <a:rPr lang="en-US" dirty="0" smtClean="0"/>
              <a:t>connectedness</a:t>
            </a:r>
            <a:r>
              <a:rPr lang="en-US" dirty="0"/>
              <a:t>, and interdependence are sought, rooted in a concept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self </a:t>
            </a:r>
            <a:r>
              <a:rPr lang="en-US" dirty="0"/>
              <a:t>not as a discrete entity, but as inherently linked to others. The person is </a:t>
            </a:r>
            <a:r>
              <a:rPr lang="en-US" dirty="0" smtClean="0"/>
              <a:t>only</a:t>
            </a:r>
            <a:r>
              <a:rPr lang="tr-TR" dirty="0" smtClean="0"/>
              <a:t> </a:t>
            </a:r>
            <a:r>
              <a:rPr lang="en-US" dirty="0" smtClean="0"/>
              <a:t>made </a:t>
            </a:r>
            <a:r>
              <a:rPr lang="en-US" dirty="0"/>
              <a:t>“whole” when situated in his or her place in a social </a:t>
            </a:r>
            <a:r>
              <a:rPr lang="en-US" dirty="0" smtClean="0"/>
              <a:t>unit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128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Self in social 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</a:t>
            </a:r>
            <a:r>
              <a:rPr lang="tr-TR" b="1" dirty="0" smtClean="0"/>
              <a:t>independent </a:t>
            </a:r>
            <a:r>
              <a:rPr lang="en-US" b="1" dirty="0" smtClean="0"/>
              <a:t>construal </a:t>
            </a:r>
            <a:r>
              <a:rPr lang="en-US" b="1" dirty="0"/>
              <a:t>of the self </a:t>
            </a:r>
            <a:r>
              <a:rPr lang="en-US" dirty="0"/>
              <a:t>further implies that persons see themselves as unique, </a:t>
            </a:r>
            <a:r>
              <a:rPr lang="en-US" dirty="0" smtClean="0"/>
              <a:t>promote</a:t>
            </a:r>
            <a:r>
              <a:rPr lang="tr-TR" dirty="0" smtClean="0"/>
              <a:t> </a:t>
            </a:r>
            <a:r>
              <a:rPr lang="en-US" dirty="0" smtClean="0"/>
              <a:t>their </a:t>
            </a:r>
            <a:r>
              <a:rPr lang="en-US" dirty="0"/>
              <a:t>own goals, and seek self-expression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/>
              <a:t>Persons with an </a:t>
            </a:r>
            <a:r>
              <a:rPr lang="tr-TR" b="1" dirty="0" smtClean="0"/>
              <a:t>interdependent </a:t>
            </a:r>
            <a:r>
              <a:rPr lang="en-US" b="1" dirty="0"/>
              <a:t>construal of the self</a:t>
            </a:r>
            <a:r>
              <a:rPr lang="en-US" dirty="0"/>
              <a:t> seek to belong and fit in, to promote others’ goals, and </a:t>
            </a:r>
            <a:r>
              <a:rPr lang="en-US" dirty="0" smtClean="0"/>
              <a:t>to</a:t>
            </a:r>
            <a:r>
              <a:rPr lang="tr-TR" dirty="0" smtClean="0"/>
              <a:t> occupy </a:t>
            </a:r>
            <a:r>
              <a:rPr lang="tr-TR" dirty="0"/>
              <a:t>their proper place.</a:t>
            </a:r>
          </a:p>
        </p:txBody>
      </p:sp>
    </p:spTree>
    <p:extLst>
      <p:ext uri="{BB962C8B-B14F-4D97-AF65-F5344CB8AC3E}">
        <p14:creationId xmlns:p14="http://schemas.microsoft.com/office/powerpoint/2010/main" val="423877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Conceptions of the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Psychological concepts and theories are being contributed by </a:t>
            </a:r>
            <a:r>
              <a:rPr lang="en-US" dirty="0" smtClean="0"/>
              <a:t>scientists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many cultures. </a:t>
            </a:r>
            <a:endParaRPr lang="tr-TR" dirty="0" smtClean="0"/>
          </a:p>
          <a:p>
            <a:r>
              <a:rPr lang="en-US" dirty="0" smtClean="0"/>
              <a:t>Those </a:t>
            </a:r>
            <a:r>
              <a:rPr lang="en-US" dirty="0"/>
              <a:t>proposed from non-Western societies are often </a:t>
            </a:r>
            <a:r>
              <a:rPr lang="en-US" dirty="0" smtClean="0"/>
              <a:t>referred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as </a:t>
            </a:r>
            <a:r>
              <a:rPr lang="en-US" b="1" dirty="0"/>
              <a:t>indigenous personality </a:t>
            </a:r>
            <a:r>
              <a:rPr lang="en-US" b="1" dirty="0" smtClean="0"/>
              <a:t>concepts</a:t>
            </a:r>
            <a:r>
              <a:rPr lang="tr-TR" b="1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150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Conceptions of the person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tr-TR" b="1" i="1" dirty="0"/>
              <a:t>Amae </a:t>
            </a:r>
            <a:r>
              <a:rPr lang="tr-TR" b="1" dirty="0"/>
              <a:t>in </a:t>
            </a:r>
            <a:r>
              <a:rPr lang="tr-TR" b="1" dirty="0" smtClean="0"/>
              <a:t>Japan</a:t>
            </a:r>
          </a:p>
          <a:p>
            <a:r>
              <a:rPr lang="tr-TR" i="1" dirty="0" smtClean="0"/>
              <a:t>Amae </a:t>
            </a:r>
            <a:r>
              <a:rPr lang="tr-TR" dirty="0" smtClean="0"/>
              <a:t>is </a:t>
            </a:r>
            <a:r>
              <a:rPr lang="en-US" dirty="0" smtClean="0"/>
              <a:t>described </a:t>
            </a:r>
            <a:r>
              <a:rPr lang="en-US" dirty="0"/>
              <a:t>as a form of </a:t>
            </a:r>
            <a:r>
              <a:rPr lang="en-US" b="1" dirty="0"/>
              <a:t>passive love or dependence that finds its origin in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relationship </a:t>
            </a:r>
            <a:r>
              <a:rPr lang="en-US" b="1" dirty="0"/>
              <a:t>of the infant with its mother</a:t>
            </a:r>
            <a:r>
              <a:rPr lang="en-US" b="1" dirty="0" smtClean="0"/>
              <a:t>.</a:t>
            </a:r>
            <a:endParaRPr lang="tr-TR" b="1" dirty="0" smtClean="0"/>
          </a:p>
          <a:p>
            <a:r>
              <a:rPr lang="en-US" i="1" dirty="0" err="1" smtClean="0"/>
              <a:t>Amae</a:t>
            </a:r>
            <a:r>
              <a:rPr lang="en-US" i="1" dirty="0" smtClean="0"/>
              <a:t> </a:t>
            </a:r>
            <a:r>
              <a:rPr lang="en-US" dirty="0"/>
              <a:t>is more prominent with the Japanese than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people </a:t>
            </a:r>
            <a:r>
              <a:rPr lang="en-US" dirty="0"/>
              <a:t>in other cultures. </a:t>
            </a:r>
            <a:endParaRPr lang="tr-TR" dirty="0" smtClean="0"/>
          </a:p>
          <a:p>
            <a:r>
              <a:rPr lang="en-US" dirty="0" smtClean="0"/>
              <a:t>Japanese </a:t>
            </a:r>
            <a:r>
              <a:rPr lang="en-US" dirty="0"/>
              <a:t>language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word for </a:t>
            </a:r>
            <a:r>
              <a:rPr lang="en-US" i="1" dirty="0" err="1"/>
              <a:t>amae</a:t>
            </a:r>
            <a:r>
              <a:rPr lang="en-US" i="1" dirty="0"/>
              <a:t> </a:t>
            </a:r>
            <a:r>
              <a:rPr lang="en-US" dirty="0"/>
              <a:t>and that there are a fair number of terms that are related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tr-TR" i="1" dirty="0" smtClean="0"/>
              <a:t>amae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51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Conceptions of the person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seeking of the other person’s indulgence that comes together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passive </a:t>
            </a:r>
            <a:r>
              <a:rPr lang="en-US" dirty="0"/>
              <a:t>love and dependency leads to a blurring of the sharp distinction, </a:t>
            </a:r>
            <a:r>
              <a:rPr lang="en-US" dirty="0" smtClean="0"/>
              <a:t>found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West, between the person (as expressed in the concept of self) and </a:t>
            </a:r>
            <a:r>
              <a:rPr lang="en-US" dirty="0" smtClean="0"/>
              <a:t>the</a:t>
            </a:r>
            <a:r>
              <a:rPr lang="tr-TR" dirty="0" smtClean="0"/>
              <a:t> social </a:t>
            </a:r>
            <a:r>
              <a:rPr lang="tr-TR" dirty="0"/>
              <a:t>group</a:t>
            </a:r>
            <a:r>
              <a:rPr lang="tr-TR" dirty="0" smtClean="0"/>
              <a:t>.</a:t>
            </a:r>
          </a:p>
          <a:p>
            <a:r>
              <a:rPr lang="en-US" dirty="0" smtClean="0"/>
              <a:t>Mental </a:t>
            </a:r>
            <a:r>
              <a:rPr lang="en-US" dirty="0"/>
              <a:t>health problems manifest </a:t>
            </a:r>
            <a:r>
              <a:rPr lang="en-US" dirty="0" err="1" smtClean="0"/>
              <a:t>i</a:t>
            </a:r>
            <a:r>
              <a:rPr lang="tr-TR" dirty="0" smtClean="0"/>
              <a:t>n </a:t>
            </a:r>
            <a:r>
              <a:rPr lang="en-US" dirty="0" smtClean="0"/>
              <a:t>psychosomatic symptoms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feelings of fear and apprehension can have their origins in concealed </a:t>
            </a:r>
            <a:r>
              <a:rPr lang="en-US" i="1" dirty="0" err="1" smtClean="0"/>
              <a:t>amae</a:t>
            </a:r>
            <a:r>
              <a:rPr lang="tr-TR" i="1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57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Traits across cultures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field of personality research there are various terms, such as </a:t>
            </a:r>
            <a:r>
              <a:rPr lang="en-US" b="1" dirty="0" smtClean="0"/>
              <a:t>motive,</a:t>
            </a:r>
            <a:r>
              <a:rPr lang="tr-TR" b="1" dirty="0" smtClean="0"/>
              <a:t> </a:t>
            </a:r>
            <a:r>
              <a:rPr lang="en-US" b="1" dirty="0" smtClean="0"/>
              <a:t>trait</a:t>
            </a:r>
            <a:r>
              <a:rPr lang="en-US" b="1" dirty="0"/>
              <a:t>, and temperament</a:t>
            </a:r>
            <a:r>
              <a:rPr lang="en-US" dirty="0"/>
              <a:t>, that refer to enduring characteristics of a person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b="1" dirty="0" smtClean="0"/>
              <a:t>Temperament</a:t>
            </a:r>
            <a:r>
              <a:rPr lang="tr-TR" dirty="0" smtClean="0"/>
              <a:t>, </a:t>
            </a:r>
            <a:r>
              <a:rPr lang="en-US" dirty="0" smtClean="0"/>
              <a:t>for </a:t>
            </a:r>
            <a:r>
              <a:rPr lang="en-US" dirty="0"/>
              <a:t>example, refers more to the biological basis of behavior, while </a:t>
            </a:r>
            <a:r>
              <a:rPr lang="en-US" b="1" dirty="0" smtClean="0"/>
              <a:t>motives</a:t>
            </a:r>
            <a:r>
              <a:rPr lang="tr-TR" b="1" dirty="0" smtClean="0"/>
              <a:t> </a:t>
            </a:r>
            <a:r>
              <a:rPr lang="en-US" b="1" dirty="0"/>
              <a:t>and traits</a:t>
            </a:r>
            <a:r>
              <a:rPr lang="en-US" dirty="0"/>
              <a:t> can be associated with influences of the social environment.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178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Conceptions of the person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/>
              <a:t>A</a:t>
            </a:r>
            <a:r>
              <a:rPr lang="en-US" i="1" dirty="0" err="1" smtClean="0"/>
              <a:t>mae</a:t>
            </a:r>
            <a:r>
              <a:rPr lang="en-US" i="1" dirty="0" smtClean="0"/>
              <a:t> </a:t>
            </a:r>
            <a:r>
              <a:rPr lang="en-US" dirty="0"/>
              <a:t>has aspects of both dependency and attachment,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aspects </a:t>
            </a:r>
            <a:r>
              <a:rPr lang="en-US" dirty="0"/>
              <a:t>of regression to refuse the reality of separation and to acquire </a:t>
            </a:r>
            <a:r>
              <a:rPr lang="en-US" dirty="0" smtClean="0"/>
              <a:t>emotional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physical comforts from the target of </a:t>
            </a:r>
            <a:r>
              <a:rPr lang="en-US" dirty="0" smtClean="0"/>
              <a:t>affection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3124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Conceptions of the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</a:t>
            </a:r>
            <a:r>
              <a:rPr lang="en-US" dirty="0" err="1" smtClean="0"/>
              <a:t>eciprocal</a:t>
            </a:r>
            <a:r>
              <a:rPr lang="en-US" dirty="0"/>
              <a:t> </a:t>
            </a:r>
            <a:r>
              <a:rPr lang="en-US" i="1" dirty="0" err="1"/>
              <a:t>amae</a:t>
            </a:r>
            <a:r>
              <a:rPr lang="en-US" dirty="0"/>
              <a:t> in TV shows like Seinfeld and Friends, where the characters come and go in each other’s apartments (and refrigerators). It’s the presumption that these kinds of </a:t>
            </a:r>
            <a:r>
              <a:rPr lang="en-US" dirty="0" err="1"/>
              <a:t>behaviours</a:t>
            </a:r>
            <a:r>
              <a:rPr lang="en-US" dirty="0"/>
              <a:t> are allowed between close friends that makes this </a:t>
            </a:r>
            <a:r>
              <a:rPr lang="en-US" i="1" dirty="0" err="1"/>
              <a:t>amae</a:t>
            </a:r>
            <a:r>
              <a:rPr lang="en-US" i="1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25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Conceptions of the person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tr-TR" b="1" i="1" dirty="0" smtClean="0"/>
              <a:t>Jiva</a:t>
            </a:r>
            <a:r>
              <a:rPr lang="tr-TR" b="1" dirty="0" smtClean="0"/>
              <a:t> in India</a:t>
            </a:r>
          </a:p>
          <a:p>
            <a:r>
              <a:rPr lang="tr-TR" dirty="0"/>
              <a:t>T</a:t>
            </a:r>
            <a:r>
              <a:rPr lang="en-US" dirty="0" smtClean="0"/>
              <a:t>he </a:t>
            </a:r>
            <a:r>
              <a:rPr lang="en-US" dirty="0"/>
              <a:t>concept of </a:t>
            </a:r>
            <a:r>
              <a:rPr lang="en-US" i="1" dirty="0" err="1"/>
              <a:t>jiva</a:t>
            </a:r>
            <a:r>
              <a:rPr lang="en-US" i="1" dirty="0"/>
              <a:t> </a:t>
            </a:r>
            <a:r>
              <a:rPr lang="en-US" dirty="0"/>
              <a:t>is similar to that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personality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i="1" dirty="0" err="1"/>
              <a:t>jiva</a:t>
            </a:r>
            <a:r>
              <a:rPr lang="en-US" i="1" dirty="0"/>
              <a:t> </a:t>
            </a:r>
            <a:r>
              <a:rPr lang="en-US" dirty="0"/>
              <a:t>represents </a:t>
            </a:r>
            <a:r>
              <a:rPr lang="en-US" b="1" dirty="0"/>
              <a:t>everything concerning an individual, </a:t>
            </a:r>
            <a:r>
              <a:rPr lang="en-US" b="1" dirty="0" smtClean="0"/>
              <a:t>including</a:t>
            </a:r>
            <a:r>
              <a:rPr lang="tr-TR" b="1" dirty="0" smtClean="0"/>
              <a:t> </a:t>
            </a:r>
            <a:r>
              <a:rPr lang="en-US" b="1" dirty="0" smtClean="0"/>
              <a:t>all </a:t>
            </a:r>
            <a:r>
              <a:rPr lang="en-US" b="1" dirty="0" smtClean="0"/>
              <a:t>h</a:t>
            </a:r>
            <a:r>
              <a:rPr lang="tr-TR" b="1" dirty="0" smtClean="0"/>
              <a:t>er</a:t>
            </a:r>
            <a:r>
              <a:rPr lang="en-US" b="1" dirty="0" smtClean="0"/>
              <a:t> </a:t>
            </a:r>
            <a:r>
              <a:rPr lang="en-US" b="1" dirty="0"/>
              <a:t>experiences and actions throughout </a:t>
            </a:r>
            <a:r>
              <a:rPr lang="en-US" b="1" dirty="0" smtClean="0"/>
              <a:t>h</a:t>
            </a:r>
            <a:r>
              <a:rPr lang="tr-TR" b="1" dirty="0" smtClean="0"/>
              <a:t>er</a:t>
            </a:r>
            <a:r>
              <a:rPr lang="en-US" b="1" dirty="0" smtClean="0"/>
              <a:t> </a:t>
            </a:r>
            <a:r>
              <a:rPr lang="en-US" b="1" dirty="0"/>
              <a:t>life cycle</a:t>
            </a:r>
            <a:r>
              <a:rPr lang="en-US" b="1" dirty="0" smtClean="0"/>
              <a:t>.</a:t>
            </a:r>
            <a:endParaRPr lang="tr-TR" b="1" dirty="0" smtClean="0"/>
          </a:p>
          <a:p>
            <a:r>
              <a:rPr lang="tr-TR" dirty="0" smtClean="0"/>
              <a:t>In </a:t>
            </a:r>
            <a:r>
              <a:rPr lang="en-US" i="1" dirty="0" err="1" smtClean="0"/>
              <a:t>jiva</a:t>
            </a:r>
            <a:r>
              <a:rPr lang="tr-TR" i="1" dirty="0" smtClean="0"/>
              <a:t>,</a:t>
            </a:r>
            <a:r>
              <a:rPr lang="en-US" i="1" dirty="0" smtClean="0"/>
              <a:t> </a:t>
            </a:r>
            <a:r>
              <a:rPr lang="en-US" dirty="0"/>
              <a:t>there is a </a:t>
            </a:r>
            <a:r>
              <a:rPr lang="en-US" dirty="0">
                <a:solidFill>
                  <a:srgbClr val="FF0000"/>
                </a:solidFill>
              </a:rPr>
              <a:t>“real self” or </a:t>
            </a:r>
            <a:r>
              <a:rPr lang="en-US" i="1" dirty="0">
                <a:solidFill>
                  <a:srgbClr val="FF0000"/>
                </a:solidFill>
              </a:rPr>
              <a:t>Atman</a:t>
            </a:r>
            <a:r>
              <a:rPr lang="en-US" i="1" dirty="0"/>
              <a:t>, </a:t>
            </a:r>
            <a:r>
              <a:rPr lang="en-US" dirty="0"/>
              <a:t>that is the permanent unchanging </a:t>
            </a:r>
            <a:r>
              <a:rPr lang="en-US" dirty="0" smtClean="0"/>
              <a:t>basis</a:t>
            </a:r>
            <a:r>
              <a:rPr lang="tr-TR" dirty="0" smtClean="0"/>
              <a:t> of </a:t>
            </a:r>
            <a:r>
              <a:rPr lang="tr-TR" dirty="0"/>
              <a:t>life.</a:t>
            </a:r>
          </a:p>
        </p:txBody>
      </p:sp>
    </p:spTree>
    <p:extLst>
      <p:ext uri="{BB962C8B-B14F-4D97-AF65-F5344CB8AC3E}">
        <p14:creationId xmlns:p14="http://schemas.microsoft.com/office/powerpoint/2010/main" val="3244996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Conceptions of the person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outermost is the </a:t>
            </a:r>
            <a:r>
              <a:rPr lang="en-US" b="1" dirty="0">
                <a:solidFill>
                  <a:srgbClr val="FF0000"/>
                </a:solidFill>
              </a:rPr>
              <a:t>body.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next is called the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breath </a:t>
            </a:r>
            <a:r>
              <a:rPr lang="en-US" b="1" dirty="0" smtClean="0">
                <a:solidFill>
                  <a:srgbClr val="FF0000"/>
                </a:solidFill>
              </a:rPr>
              <a:t>of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life</a:t>
            </a:r>
            <a:r>
              <a:rPr lang="en-US" dirty="0">
                <a:solidFill>
                  <a:srgbClr val="FF0000"/>
                </a:solidFill>
              </a:rPr>
              <a:t>”; </a:t>
            </a:r>
            <a:r>
              <a:rPr lang="en-US" dirty="0"/>
              <a:t>it refers to physiological processes such as breathing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third layer </a:t>
            </a:r>
            <a:r>
              <a:rPr lang="en-US" dirty="0" smtClean="0"/>
              <a:t>involves</a:t>
            </a:r>
            <a:r>
              <a:rPr lang="tr-TR" dirty="0" smtClean="0"/>
              <a:t> </a:t>
            </a:r>
            <a:r>
              <a:rPr lang="en-US" dirty="0" smtClean="0"/>
              <a:t>sensation </a:t>
            </a:r>
            <a:r>
              <a:rPr lang="en-US" dirty="0"/>
              <a:t>and the </a:t>
            </a:r>
            <a:r>
              <a:rPr lang="en-US" b="1" dirty="0">
                <a:solidFill>
                  <a:srgbClr val="FF0000"/>
                </a:solidFill>
              </a:rPr>
              <a:t>“mind” </a:t>
            </a:r>
            <a:r>
              <a:rPr lang="en-US" dirty="0"/>
              <a:t>that coordinates the sensory functions. Here </a:t>
            </a:r>
            <a:r>
              <a:rPr lang="en-US" dirty="0" smtClean="0"/>
              <a:t>egoistic</a:t>
            </a:r>
            <a:r>
              <a:rPr lang="tr-TR" dirty="0" smtClean="0"/>
              <a:t> </a:t>
            </a:r>
            <a:r>
              <a:rPr lang="en-US" dirty="0" smtClean="0"/>
              <a:t>feelings </a:t>
            </a:r>
            <a:r>
              <a:rPr lang="en-US" dirty="0"/>
              <a:t>are placed that have to do with “me” and “mine.”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fourth </a:t>
            </a:r>
            <a:r>
              <a:rPr lang="en-US" dirty="0" smtClean="0"/>
              <a:t>layer</a:t>
            </a:r>
            <a:r>
              <a:rPr lang="tr-TR" dirty="0" smtClean="0"/>
              <a:t> </a:t>
            </a:r>
            <a:r>
              <a:rPr lang="en-US" dirty="0" smtClean="0"/>
              <a:t>represents </a:t>
            </a:r>
            <a:r>
              <a:rPr lang="en-US" b="1" dirty="0">
                <a:solidFill>
                  <a:srgbClr val="FF0000"/>
                </a:solidFill>
              </a:rPr>
              <a:t>the intellect and the cognitive aspects </a:t>
            </a:r>
            <a:r>
              <a:rPr lang="en-US" dirty="0"/>
              <a:t>of the person, including </a:t>
            </a:r>
            <a:r>
              <a:rPr lang="en-US" dirty="0" smtClean="0"/>
              <a:t>self</a:t>
            </a:r>
            <a:r>
              <a:rPr lang="tr-TR" dirty="0" smtClean="0"/>
              <a:t>-</a:t>
            </a:r>
            <a:r>
              <a:rPr lang="en-US" dirty="0" smtClean="0"/>
              <a:t>image</a:t>
            </a:r>
            <a:r>
              <a:rPr lang="tr-TR" dirty="0"/>
              <a:t> </a:t>
            </a:r>
            <a:r>
              <a:rPr lang="en-US" dirty="0" smtClean="0"/>
              <a:t>and </a:t>
            </a:r>
            <a:r>
              <a:rPr lang="en-US" dirty="0"/>
              <a:t>self-representation.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fifth and most inner layer of the </a:t>
            </a:r>
            <a:r>
              <a:rPr lang="en-US" i="1" dirty="0" err="1"/>
              <a:t>jiva</a:t>
            </a:r>
            <a:r>
              <a:rPr lang="en-US" i="1" dirty="0"/>
              <a:t>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seat </a:t>
            </a:r>
            <a:r>
              <a:rPr lang="en-US" b="1" dirty="0">
                <a:solidFill>
                  <a:srgbClr val="FF0000"/>
                </a:solidFill>
              </a:rPr>
              <a:t>of experience of bliss.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72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Cognitive Functioning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Cognition is an area of cross-cultural research that has a history of strong controversies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/>
              <a:t>There </a:t>
            </a:r>
            <a:r>
              <a:rPr lang="tr-TR" dirty="0" smtClean="0"/>
              <a:t>are </a:t>
            </a:r>
            <a:r>
              <a:rPr lang="en-US" dirty="0" smtClean="0"/>
              <a:t>authors </a:t>
            </a:r>
            <a:r>
              <a:rPr lang="en-US" dirty="0"/>
              <a:t>who see such differences as a </a:t>
            </a:r>
            <a:r>
              <a:rPr lang="en-US" dirty="0" smtClean="0"/>
              <a:t>direct </a:t>
            </a:r>
            <a:r>
              <a:rPr lang="en-US" dirty="0"/>
              <a:t>reflection of </a:t>
            </a:r>
            <a:r>
              <a:rPr lang="en-US" dirty="0" smtClean="0"/>
              <a:t>variation</a:t>
            </a:r>
            <a:r>
              <a:rPr lang="tr-TR" dirty="0" smtClean="0"/>
              <a:t> in </a:t>
            </a:r>
            <a:r>
              <a:rPr lang="tr-TR" b="1" dirty="0"/>
              <a:t>inborn </a:t>
            </a:r>
            <a:r>
              <a:rPr lang="tr-TR" b="1" dirty="0" smtClean="0"/>
              <a:t>competencies (biological explanation).</a:t>
            </a:r>
          </a:p>
          <a:p>
            <a:r>
              <a:rPr lang="tr-TR" dirty="0" smtClean="0"/>
              <a:t>Racial differences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2759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Cognitive Functioning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is a more common viewpoint that cognitive processes are </a:t>
            </a:r>
            <a:r>
              <a:rPr lang="en-US" dirty="0" smtClean="0"/>
              <a:t>embedded</a:t>
            </a:r>
            <a:r>
              <a:rPr lang="tr-TR" dirty="0" smtClean="0"/>
              <a:t> </a:t>
            </a:r>
            <a:r>
              <a:rPr lang="en-US" b="1" dirty="0" smtClean="0"/>
              <a:t>in </a:t>
            </a:r>
            <a:r>
              <a:rPr lang="en-US" b="1" dirty="0"/>
              <a:t>culture. </a:t>
            </a:r>
            <a:endParaRPr lang="tr-TR" b="1" dirty="0" smtClean="0"/>
          </a:p>
          <a:p>
            <a:r>
              <a:rPr lang="en-US" dirty="0" smtClean="0"/>
              <a:t>Cultural </a:t>
            </a:r>
            <a:r>
              <a:rPr lang="en-US" dirty="0"/>
              <a:t>groups have different ability patterns, rooted in ecological </a:t>
            </a:r>
            <a:r>
              <a:rPr lang="en-US" dirty="0" smtClean="0"/>
              <a:t>demands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well as sociocultural patterns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is accepted that cognition is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b="1" dirty="0" smtClean="0"/>
              <a:t>culture-specific </a:t>
            </a:r>
            <a:r>
              <a:rPr lang="en-US" b="1" dirty="0"/>
              <a:t>domain of psychological functioning.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89514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G</a:t>
            </a:r>
            <a:r>
              <a:rPr lang="en-US" b="1" dirty="0" err="1" smtClean="0"/>
              <a:t>eneral</a:t>
            </a:r>
            <a:r>
              <a:rPr lang="en-US" b="1" dirty="0" smtClean="0"/>
              <a:t> intelligence</a:t>
            </a:r>
            <a:r>
              <a:rPr lang="tr-TR" b="1" dirty="0" smtClean="0"/>
              <a:t> (g)</a:t>
            </a:r>
            <a:r>
              <a:rPr lang="en-US" b="1" dirty="0" smtClean="0"/>
              <a:t> </a:t>
            </a:r>
            <a:r>
              <a:rPr lang="en-US" dirty="0"/>
              <a:t>is largely based on psychometric evidence, particularly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consistent </a:t>
            </a:r>
            <a:r>
              <a:rPr lang="en-US" dirty="0"/>
              <a:t>finding of positive correlations between results obtained with tests </a:t>
            </a:r>
            <a:r>
              <a:rPr lang="en-US" dirty="0" smtClean="0"/>
              <a:t>for</a:t>
            </a:r>
            <a:r>
              <a:rPr lang="tr-TR" dirty="0" smtClean="0"/>
              <a:t> different </a:t>
            </a:r>
            <a:r>
              <a:rPr lang="tr-TR" dirty="0"/>
              <a:t>cognitive abilities</a:t>
            </a:r>
            <a:r>
              <a:rPr lang="tr-TR" dirty="0" smtClean="0"/>
              <a:t>.</a:t>
            </a:r>
          </a:p>
          <a:p>
            <a:r>
              <a:rPr lang="tr-TR" dirty="0" smtClean="0"/>
              <a:t>Spearman: considers</a:t>
            </a:r>
            <a:r>
              <a:rPr lang="en-US" dirty="0" smtClean="0"/>
              <a:t> </a:t>
            </a:r>
            <a:r>
              <a:rPr lang="en-US" i="1" dirty="0"/>
              <a:t>g </a:t>
            </a:r>
            <a:r>
              <a:rPr lang="en-US" dirty="0"/>
              <a:t>very much </a:t>
            </a:r>
            <a:r>
              <a:rPr lang="en-US" dirty="0" smtClean="0"/>
              <a:t>as</a:t>
            </a:r>
            <a:r>
              <a:rPr lang="tr-TR" dirty="0" smtClean="0"/>
              <a:t> an </a:t>
            </a:r>
            <a:r>
              <a:rPr lang="tr-TR" b="1" dirty="0"/>
              <a:t>inborn </a:t>
            </a:r>
            <a:r>
              <a:rPr lang="tr-TR" b="1" dirty="0" smtClean="0"/>
              <a:t>capacity.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5506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Humphreys: </a:t>
            </a:r>
            <a:r>
              <a:rPr lang="en-US" dirty="0"/>
              <a:t>found that loadings of </a:t>
            </a:r>
            <a:r>
              <a:rPr lang="en-US" i="1" dirty="0"/>
              <a:t>g </a:t>
            </a:r>
            <a:r>
              <a:rPr lang="en-US" dirty="0"/>
              <a:t>correlated .</a:t>
            </a:r>
            <a:r>
              <a:rPr lang="en-US" b="1" dirty="0"/>
              <a:t>17</a:t>
            </a:r>
            <a:r>
              <a:rPr lang="en-US" dirty="0"/>
              <a:t> with “</a:t>
            </a:r>
            <a:r>
              <a:rPr lang="en-US" b="1" dirty="0"/>
              <a:t>race</a:t>
            </a:r>
            <a:r>
              <a:rPr lang="en-US" dirty="0"/>
              <a:t>” and .</a:t>
            </a:r>
            <a:r>
              <a:rPr lang="en-US" dirty="0" smtClean="0">
                <a:solidFill>
                  <a:srgbClr val="FF0000"/>
                </a:solidFill>
              </a:rPr>
              <a:t>86</a:t>
            </a:r>
            <a:r>
              <a:rPr lang="tr-TR" dirty="0" smtClean="0"/>
              <a:t> with </a:t>
            </a:r>
            <a:r>
              <a:rPr lang="tr-TR" dirty="0">
                <a:solidFill>
                  <a:srgbClr val="FF0000"/>
                </a:solidFill>
              </a:rPr>
              <a:t>socioeconomic status </a:t>
            </a:r>
            <a:r>
              <a:rPr lang="tr-TR" dirty="0" smtClean="0">
                <a:solidFill>
                  <a:srgbClr val="FF0000"/>
                </a:solidFill>
              </a:rPr>
              <a:t>differences.</a:t>
            </a:r>
          </a:p>
          <a:p>
            <a:r>
              <a:rPr lang="en-US" dirty="0"/>
              <a:t>Scores were analyzed for participants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low </a:t>
            </a:r>
            <a:r>
              <a:rPr lang="en-US" dirty="0"/>
              <a:t>and high socioeconomic status and for African Americans and </a:t>
            </a:r>
            <a:r>
              <a:rPr lang="en-US" dirty="0" smtClean="0"/>
              <a:t>European</a:t>
            </a:r>
            <a:r>
              <a:rPr lang="tr-TR" dirty="0" smtClean="0"/>
              <a:t> </a:t>
            </a:r>
            <a:r>
              <a:rPr lang="en-US" dirty="0" smtClean="0"/>
              <a:t>Americans </a:t>
            </a:r>
            <a:r>
              <a:rPr lang="en-US" dirty="0"/>
              <a:t>separately. </a:t>
            </a:r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differences were attributed to </a:t>
            </a:r>
            <a:r>
              <a:rPr lang="en-US" b="1" dirty="0" smtClean="0"/>
              <a:t>adverse</a:t>
            </a:r>
            <a:r>
              <a:rPr lang="tr-TR" b="1" dirty="0" smtClean="0"/>
              <a:t> (olumsuz)</a:t>
            </a:r>
            <a:r>
              <a:rPr lang="en-US" b="1" dirty="0" smtClean="0"/>
              <a:t> environmental</a:t>
            </a:r>
            <a:r>
              <a:rPr lang="tr-TR" b="1" dirty="0" smtClean="0"/>
              <a:t> </a:t>
            </a:r>
            <a:r>
              <a:rPr lang="en-US" b="1" dirty="0" smtClean="0"/>
              <a:t>factors (SES) </a:t>
            </a:r>
            <a:r>
              <a:rPr lang="en-US" dirty="0"/>
              <a:t>which affect all </a:t>
            </a:r>
            <a:r>
              <a:rPr lang="en-US" dirty="0" smtClean="0"/>
              <a:t>individuals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same extent, irrespective of “race.”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0648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It should </a:t>
            </a:r>
            <a:r>
              <a:rPr lang="tr-TR" dirty="0" smtClean="0"/>
              <a:t>be </a:t>
            </a:r>
            <a:r>
              <a:rPr lang="en-US" dirty="0" smtClean="0"/>
              <a:t>clear </a:t>
            </a:r>
            <a:r>
              <a:rPr lang="en-US" dirty="0"/>
              <a:t>that </a:t>
            </a:r>
            <a:r>
              <a:rPr lang="en-US" b="1" dirty="0"/>
              <a:t>biased</a:t>
            </a:r>
            <a:r>
              <a:rPr lang="en-US" dirty="0"/>
              <a:t> tests and observations will lead to wrong interpretations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Some </a:t>
            </a:r>
            <a:r>
              <a:rPr lang="en-US" dirty="0" smtClean="0"/>
              <a:t>data </a:t>
            </a:r>
            <a:r>
              <a:rPr lang="en-US" dirty="0"/>
              <a:t>sets were from </a:t>
            </a:r>
            <a:r>
              <a:rPr lang="en-US" b="1" dirty="0"/>
              <a:t>military draft registrants</a:t>
            </a:r>
            <a:r>
              <a:rPr lang="en-US" dirty="0"/>
              <a:t> and were based on the same test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had </a:t>
            </a:r>
            <a:r>
              <a:rPr lang="en-US" dirty="0"/>
              <a:t>been administered for many years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b="1" dirty="0" smtClean="0">
                <a:solidFill>
                  <a:srgbClr val="FF0000"/>
                </a:solidFill>
              </a:rPr>
              <a:t>BUT</a:t>
            </a:r>
            <a:r>
              <a:rPr lang="tr-TR" dirty="0" smtClean="0"/>
              <a:t>... It was suggested that </a:t>
            </a:r>
            <a:r>
              <a:rPr lang="en-US" dirty="0" smtClean="0"/>
              <a:t>IQ </a:t>
            </a:r>
            <a:r>
              <a:rPr lang="en-US" dirty="0"/>
              <a:t>tests do not measure intelligence as a general </a:t>
            </a:r>
            <a:r>
              <a:rPr lang="en-US" dirty="0" smtClean="0"/>
              <a:t>capacity,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b="1" dirty="0"/>
              <a:t>have only a weak link to it.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73684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r>
              <a:rPr lang="en-US" dirty="0" smtClean="0"/>
              <a:t>Cognitive </a:t>
            </a:r>
            <a:r>
              <a:rPr lang="en-US" dirty="0"/>
              <a:t>developmental processes are likely to reflect </a:t>
            </a:r>
            <a:r>
              <a:rPr lang="en-US" dirty="0" smtClean="0"/>
              <a:t>interactions</a:t>
            </a:r>
            <a:r>
              <a:rPr lang="tr-TR" dirty="0" smtClean="0"/>
              <a:t> between </a:t>
            </a:r>
            <a:r>
              <a:rPr lang="tr-TR" dirty="0"/>
              <a:t>organism and </a:t>
            </a:r>
            <a:r>
              <a:rPr lang="tr-TR" dirty="0" smtClean="0"/>
              <a:t>environment.»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280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Traits across cultures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P</a:t>
            </a:r>
            <a:r>
              <a:rPr lang="tr-TR" b="1" dirty="0" smtClean="0"/>
              <a:t>ersonality </a:t>
            </a:r>
            <a:r>
              <a:rPr lang="tr-TR" b="1" dirty="0" smtClean="0"/>
              <a:t>traits</a:t>
            </a:r>
            <a:r>
              <a:rPr lang="tr-TR" dirty="0" smtClean="0"/>
              <a:t>: </a:t>
            </a:r>
            <a:r>
              <a:rPr lang="en-US" dirty="0"/>
              <a:t>“a lasting characteristic attributed to persons in varying amounts </a:t>
            </a:r>
            <a:r>
              <a:rPr lang="en-US" dirty="0" smtClean="0"/>
              <a:t>of</a:t>
            </a:r>
            <a:r>
              <a:rPr lang="tr-TR" dirty="0" smtClean="0"/>
              <a:t> strength.”</a:t>
            </a:r>
          </a:p>
          <a:p>
            <a:r>
              <a:rPr lang="en-US" dirty="0"/>
              <a:t>The uniqueness of a person </a:t>
            </a:r>
            <a:r>
              <a:rPr lang="en-US" dirty="0" smtClean="0"/>
              <a:t>is </a:t>
            </a:r>
            <a:r>
              <a:rPr lang="en-US" dirty="0"/>
              <a:t>represented by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specific </a:t>
            </a:r>
            <a:r>
              <a:rPr lang="en-US" dirty="0"/>
              <a:t>mixture of the </a:t>
            </a:r>
            <a:r>
              <a:rPr lang="tr-TR" dirty="0" smtClean="0"/>
              <a:t>various </a:t>
            </a:r>
            <a:r>
              <a:rPr lang="en-US" dirty="0" smtClean="0"/>
              <a:t>traits.</a:t>
            </a:r>
            <a:endParaRPr lang="tr-TR" dirty="0" smtClean="0"/>
          </a:p>
          <a:p>
            <a:r>
              <a:rPr lang="en-US" dirty="0"/>
              <a:t>Personality traits are usually measured by means of </a:t>
            </a:r>
            <a:r>
              <a:rPr lang="en-US" b="1" dirty="0"/>
              <a:t>self-report </a:t>
            </a:r>
            <a:r>
              <a:rPr lang="en-US" b="1" dirty="0" smtClean="0"/>
              <a:t>personality</a:t>
            </a:r>
            <a:r>
              <a:rPr lang="tr-TR" b="1" dirty="0"/>
              <a:t> </a:t>
            </a:r>
            <a:r>
              <a:rPr lang="tr-TR" b="1" dirty="0" smtClean="0"/>
              <a:t>questionnaires </a:t>
            </a:r>
            <a:r>
              <a:rPr lang="tr-TR" dirty="0"/>
              <a:t>(for specific traits) or </a:t>
            </a:r>
            <a:r>
              <a:rPr lang="tr-TR" b="1" dirty="0"/>
              <a:t>personality </a:t>
            </a:r>
            <a:r>
              <a:rPr lang="tr-TR" b="1" dirty="0" smtClean="0"/>
              <a:t>inventories.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59958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Problems in ability </a:t>
            </a:r>
            <a:r>
              <a:rPr lang="tr-TR" b="1" dirty="0" smtClean="0"/>
              <a:t>testing</a:t>
            </a:r>
          </a:p>
          <a:p>
            <a:r>
              <a:rPr lang="tr-TR" dirty="0" smtClean="0"/>
              <a:t>Tests </a:t>
            </a:r>
            <a:r>
              <a:rPr lang="en-US" dirty="0" smtClean="0"/>
              <a:t>presuppose </a:t>
            </a:r>
            <a:r>
              <a:rPr lang="en-US" dirty="0"/>
              <a:t>all kinds of conventions and values that are shared by a test </a:t>
            </a:r>
            <a:r>
              <a:rPr lang="en-US" dirty="0" smtClean="0"/>
              <a:t>taker</a:t>
            </a:r>
            <a:r>
              <a:rPr lang="tr-TR" dirty="0" smtClean="0"/>
              <a:t> and </a:t>
            </a:r>
            <a:r>
              <a:rPr lang="tr-TR" dirty="0"/>
              <a:t>the test </a:t>
            </a:r>
            <a:r>
              <a:rPr lang="tr-TR" dirty="0" smtClean="0"/>
              <a:t>administrator.</a:t>
            </a:r>
          </a:p>
          <a:p>
            <a:r>
              <a:rPr lang="en-US" dirty="0"/>
              <a:t>While </a:t>
            </a:r>
            <a:r>
              <a:rPr lang="en-US" dirty="0" smtClean="0"/>
              <a:t>much</a:t>
            </a:r>
            <a:r>
              <a:rPr lang="tr-TR" dirty="0" smtClean="0"/>
              <a:t> </a:t>
            </a:r>
            <a:r>
              <a:rPr lang="en-US" dirty="0" smtClean="0"/>
              <a:t>ability </a:t>
            </a:r>
            <a:r>
              <a:rPr lang="en-US" dirty="0"/>
              <a:t>testing across cultures has ignored these issues, and sometimes </a:t>
            </a:r>
            <a:r>
              <a:rPr lang="en-US" dirty="0" smtClean="0"/>
              <a:t>continues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do </a:t>
            </a:r>
            <a:r>
              <a:rPr lang="en-US" dirty="0" smtClean="0"/>
              <a:t>so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5842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Other approaches to general </a:t>
            </a:r>
            <a:r>
              <a:rPr lang="en-US" b="1" dirty="0" smtClean="0"/>
              <a:t>intelligence</a:t>
            </a:r>
            <a:endParaRPr lang="tr-TR" b="1" dirty="0" smtClean="0"/>
          </a:p>
          <a:p>
            <a:r>
              <a:rPr lang="en-US" dirty="0"/>
              <a:t>intelligence as measured by (Western) tests provides a highly </a:t>
            </a:r>
            <a:r>
              <a:rPr lang="en-US" dirty="0" smtClean="0"/>
              <a:t>biased</a:t>
            </a:r>
            <a:r>
              <a:rPr lang="tr-TR" dirty="0" smtClean="0"/>
              <a:t> </a:t>
            </a:r>
            <a:r>
              <a:rPr lang="en-US" dirty="0" smtClean="0"/>
              <a:t>account </a:t>
            </a:r>
            <a:r>
              <a:rPr lang="en-US" dirty="0"/>
              <a:t>of what it means to be intelligent in other societies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The most useful way is </a:t>
            </a:r>
            <a:r>
              <a:rPr lang="tr-TR" b="1" dirty="0" smtClean="0"/>
              <a:t>accepting </a:t>
            </a:r>
            <a:r>
              <a:rPr lang="en-US" b="1" dirty="0" smtClean="0"/>
              <a:t>universal </a:t>
            </a:r>
            <a:r>
              <a:rPr lang="en-US" b="1" dirty="0"/>
              <a:t>characteristics of cognitive functioning, but attempts </a:t>
            </a:r>
            <a:r>
              <a:rPr lang="en-US" b="1" dirty="0" smtClean="0"/>
              <a:t>to</a:t>
            </a:r>
            <a:r>
              <a:rPr lang="tr-TR" b="1" dirty="0" smtClean="0"/>
              <a:t> </a:t>
            </a:r>
            <a:r>
              <a:rPr lang="en-US" b="1" dirty="0" smtClean="0"/>
              <a:t>understand </a:t>
            </a:r>
            <a:r>
              <a:rPr lang="en-US" b="1" dirty="0"/>
              <a:t>variations in the cognitive life of cultural groups from their own context.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25040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https://www.ted.com/talks/james_flynn_why_our_iq_levels_are_higher_than_our_grandparents?language=tr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740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Eysenck’s </a:t>
            </a:r>
            <a:r>
              <a:rPr lang="tr-TR" dirty="0" smtClean="0"/>
              <a:t>Personality </a:t>
            </a:r>
            <a:r>
              <a:rPr lang="tr-TR" dirty="0"/>
              <a:t>S</a:t>
            </a:r>
            <a:r>
              <a:rPr lang="tr-TR" dirty="0" smtClean="0"/>
              <a:t>cales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/>
          </a:bodyPr>
          <a:lstStyle/>
          <a:p>
            <a:r>
              <a:rPr lang="en-US" dirty="0"/>
              <a:t>One of the more frequently used self-report personality instruments for </a:t>
            </a:r>
            <a:r>
              <a:rPr lang="en-US" dirty="0" smtClean="0"/>
              <a:t>cross</a:t>
            </a:r>
            <a:r>
              <a:rPr lang="tr-TR" dirty="0" smtClean="0"/>
              <a:t>-</a:t>
            </a:r>
            <a:r>
              <a:rPr lang="en-US" dirty="0" smtClean="0"/>
              <a:t>cultural</a:t>
            </a:r>
            <a:r>
              <a:rPr lang="tr-TR" dirty="0" smtClean="0"/>
              <a:t> comparison </a:t>
            </a:r>
            <a:r>
              <a:rPr lang="tr-TR" dirty="0"/>
              <a:t>studies is the Eysenck Personality </a:t>
            </a:r>
            <a:r>
              <a:rPr lang="tr-TR" dirty="0" smtClean="0"/>
              <a:t>Questionnaire.</a:t>
            </a:r>
          </a:p>
          <a:p>
            <a:r>
              <a:rPr lang="en-US" dirty="0"/>
              <a:t>In the EPQ four personality dimensions are distinguished: </a:t>
            </a:r>
            <a:endParaRPr lang="tr-TR" dirty="0" smtClean="0"/>
          </a:p>
          <a:p>
            <a:pPr lvl="1"/>
            <a:r>
              <a:rPr lang="en-US" b="1" dirty="0" smtClean="0"/>
              <a:t>psychoticism</a:t>
            </a:r>
            <a:endParaRPr lang="tr-TR" b="1" dirty="0" smtClean="0"/>
          </a:p>
          <a:p>
            <a:pPr lvl="1"/>
            <a:r>
              <a:rPr lang="en-US" b="1" dirty="0" smtClean="0"/>
              <a:t>extraversion</a:t>
            </a:r>
            <a:endParaRPr lang="tr-TR" b="1" dirty="0" smtClean="0"/>
          </a:p>
          <a:p>
            <a:pPr lvl="1"/>
            <a:r>
              <a:rPr lang="tr-TR" b="1" dirty="0" smtClean="0"/>
              <a:t>neuroticism</a:t>
            </a:r>
            <a:endParaRPr lang="tr-TR" b="1" dirty="0" smtClean="0"/>
          </a:p>
          <a:p>
            <a:pPr lvl="1"/>
            <a:r>
              <a:rPr lang="tr-TR" b="1" dirty="0" smtClean="0"/>
              <a:t>social </a:t>
            </a:r>
            <a:r>
              <a:rPr lang="tr-TR" b="1" dirty="0"/>
              <a:t>desirability.</a:t>
            </a:r>
          </a:p>
        </p:txBody>
      </p:sp>
    </p:spTree>
    <p:extLst>
      <p:ext uri="{BB962C8B-B14F-4D97-AF65-F5344CB8AC3E}">
        <p14:creationId xmlns:p14="http://schemas.microsoft.com/office/powerpoint/2010/main" val="384632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Eysenck’s Personality Scales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Neuroticism</a:t>
            </a:r>
            <a:r>
              <a:rPr lang="en-US" dirty="0"/>
              <a:t> or emotionality represents a dimension ranging from instability,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“moody</a:t>
            </a:r>
            <a:r>
              <a:rPr lang="en-US" dirty="0"/>
              <a:t>” and “touchy” as characteristic features, to stability, characterized by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even </a:t>
            </a:r>
            <a:r>
              <a:rPr lang="en-US" dirty="0"/>
              <a:t>temper and leadership. </a:t>
            </a:r>
            <a:endParaRPr lang="tr-TR" dirty="0" smtClean="0"/>
          </a:p>
          <a:p>
            <a:r>
              <a:rPr lang="en-US" b="1" dirty="0" smtClean="0"/>
              <a:t>Extraversion</a:t>
            </a:r>
            <a:r>
              <a:rPr lang="en-US" dirty="0" smtClean="0"/>
              <a:t> </a:t>
            </a:r>
            <a:r>
              <a:rPr lang="en-US" dirty="0"/>
              <a:t>stands for a dimension from </a:t>
            </a:r>
            <a:r>
              <a:rPr lang="en-US" dirty="0" smtClean="0"/>
              <a:t>sociable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outgoing or extraverted behavior, to quiet and passive or introverted behavior.</a:t>
            </a:r>
          </a:p>
          <a:p>
            <a:r>
              <a:rPr lang="en-US" dirty="0"/>
              <a:t>The third dimension, </a:t>
            </a:r>
            <a:r>
              <a:rPr lang="en-US" b="1" dirty="0"/>
              <a:t>psychoticism</a:t>
            </a:r>
            <a:r>
              <a:rPr lang="en-US" dirty="0"/>
              <a:t>, has tough-mindedness and </a:t>
            </a:r>
            <a:r>
              <a:rPr lang="en-US" dirty="0" smtClean="0"/>
              <a:t>tender-mindedness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its opposite poles. This dimension is a later addition to </a:t>
            </a:r>
            <a:r>
              <a:rPr lang="en-US" dirty="0" err="1"/>
              <a:t>Eysenck’s</a:t>
            </a:r>
            <a:r>
              <a:rPr lang="en-US" dirty="0"/>
              <a:t> theory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conceptually </a:t>
            </a:r>
            <a:r>
              <a:rPr lang="en-US" dirty="0"/>
              <a:t>somewhat less developed. </a:t>
            </a:r>
            <a:endParaRPr lang="tr-TR" dirty="0" smtClean="0"/>
          </a:p>
          <a:p>
            <a:r>
              <a:rPr lang="en-US" b="1" dirty="0" smtClean="0"/>
              <a:t>Social </a:t>
            </a:r>
            <a:r>
              <a:rPr lang="en-US" b="1" dirty="0"/>
              <a:t>desirability </a:t>
            </a:r>
            <a:r>
              <a:rPr lang="en-US" dirty="0"/>
              <a:t>refers to the </a:t>
            </a:r>
            <a:r>
              <a:rPr lang="en-US" dirty="0" smtClean="0"/>
              <a:t>tendency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give responses that are socially acceptable and respectable. This tendency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been </a:t>
            </a:r>
            <a:r>
              <a:rPr lang="en-US" dirty="0"/>
              <a:t>mentioned as the most important determinant of responses in self-report </a:t>
            </a:r>
            <a:r>
              <a:rPr lang="en-US" dirty="0" smtClean="0"/>
              <a:t>personality</a:t>
            </a:r>
            <a:r>
              <a:rPr lang="tr-TR" dirty="0" smtClean="0"/>
              <a:t> </a:t>
            </a:r>
            <a:r>
              <a:rPr lang="en-US" dirty="0" smtClean="0"/>
              <a:t>tests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101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Temperament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</a:t>
            </a:r>
            <a:r>
              <a:rPr lang="en-US" b="1" dirty="0"/>
              <a:t>temperament</a:t>
            </a:r>
            <a:r>
              <a:rPr lang="en-US" dirty="0"/>
              <a:t>,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that of personality traits, refers to a </a:t>
            </a:r>
            <a:r>
              <a:rPr lang="en-US" dirty="0">
                <a:solidFill>
                  <a:srgbClr val="FF0000"/>
                </a:solidFill>
              </a:rPr>
              <a:t>biological basis </a:t>
            </a:r>
            <a:r>
              <a:rPr lang="en-US" dirty="0"/>
              <a:t>of inter-individual differences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Some, small-scale, studies of temperament with infants have suggested that </a:t>
            </a:r>
            <a:r>
              <a:rPr lang="en-US" b="1" dirty="0" smtClean="0"/>
              <a:t>East</a:t>
            </a:r>
            <a:r>
              <a:rPr lang="tr-TR" b="1" dirty="0" smtClean="0"/>
              <a:t> </a:t>
            </a:r>
            <a:r>
              <a:rPr lang="en-US" b="1" dirty="0" smtClean="0"/>
              <a:t>Asian </a:t>
            </a:r>
            <a:r>
              <a:rPr lang="en-US" b="1" dirty="0"/>
              <a:t>(Japanese and Chinese) babies are less excitable and easier to calm </a:t>
            </a:r>
            <a:r>
              <a:rPr lang="en-US" b="1" dirty="0" smtClean="0"/>
              <a:t>when</a:t>
            </a:r>
            <a:r>
              <a:rPr lang="tr-TR" b="1" dirty="0" smtClean="0"/>
              <a:t> upset </a:t>
            </a:r>
            <a:r>
              <a:rPr lang="tr-TR" b="1" dirty="0"/>
              <a:t>than American </a:t>
            </a:r>
            <a:r>
              <a:rPr lang="tr-TR" b="1" dirty="0" smtClean="0"/>
              <a:t>babies.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6144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Temperament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R</a:t>
            </a:r>
            <a:r>
              <a:rPr lang="en-US" dirty="0" err="1" smtClean="0"/>
              <a:t>eactions</a:t>
            </a:r>
            <a:r>
              <a:rPr lang="en-US" dirty="0" smtClean="0"/>
              <a:t> </a:t>
            </a:r>
            <a:r>
              <a:rPr lang="en-US" dirty="0"/>
              <a:t>of Japanese and American infants to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inoculation</a:t>
            </a:r>
            <a:r>
              <a:rPr lang="tr-TR" dirty="0" smtClean="0"/>
              <a:t> (aşılama)  </a:t>
            </a:r>
            <a:r>
              <a:rPr lang="tr-TR" dirty="0" smtClean="0"/>
              <a:t>were observed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On </a:t>
            </a:r>
            <a:r>
              <a:rPr lang="en-US" dirty="0"/>
              <a:t>average the </a:t>
            </a:r>
            <a:r>
              <a:rPr lang="en-US" b="1" dirty="0"/>
              <a:t>American babies </a:t>
            </a:r>
            <a:r>
              <a:rPr lang="en-US" dirty="0"/>
              <a:t>showed a </a:t>
            </a:r>
            <a:r>
              <a:rPr lang="en-US" b="1" dirty="0"/>
              <a:t>more intense reaction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crying </a:t>
            </a:r>
            <a:r>
              <a:rPr lang="en-US" dirty="0"/>
              <a:t>and other signs of discomfort. </a:t>
            </a:r>
            <a:endParaRPr lang="tr-TR" dirty="0" smtClean="0"/>
          </a:p>
          <a:p>
            <a:r>
              <a:rPr lang="en-US" dirty="0" smtClean="0"/>
              <a:t>However</a:t>
            </a:r>
            <a:r>
              <a:rPr lang="en-US" dirty="0"/>
              <a:t>, measurements of </a:t>
            </a:r>
            <a:r>
              <a:rPr lang="en-US" b="1" dirty="0"/>
              <a:t>cortisol </a:t>
            </a:r>
            <a:r>
              <a:rPr lang="en-US" b="1" dirty="0" smtClean="0"/>
              <a:t>level</a:t>
            </a:r>
            <a:r>
              <a:rPr lang="tr-TR" b="1" dirty="0" smtClean="0"/>
              <a:t>-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hormone </a:t>
            </a:r>
            <a:r>
              <a:rPr lang="en-US" dirty="0"/>
              <a:t>that is </a:t>
            </a:r>
            <a:r>
              <a:rPr lang="en-US" dirty="0" smtClean="0"/>
              <a:t>excreted</a:t>
            </a:r>
            <a:r>
              <a:rPr lang="tr-TR" dirty="0" smtClean="0"/>
              <a:t> (salgılanmak)</a:t>
            </a:r>
            <a:r>
              <a:rPr lang="en-US" dirty="0" smtClean="0"/>
              <a:t> </a:t>
            </a:r>
            <a:r>
              <a:rPr lang="en-US" dirty="0"/>
              <a:t>more under conditions of </a:t>
            </a:r>
            <a:r>
              <a:rPr lang="en-US" dirty="0" smtClean="0"/>
              <a:t>stress</a:t>
            </a:r>
            <a:r>
              <a:rPr lang="tr-TR" dirty="0" smtClean="0"/>
              <a:t>-</a:t>
            </a:r>
            <a:r>
              <a:rPr lang="en-US" dirty="0" smtClean="0"/>
              <a:t> </a:t>
            </a:r>
            <a:r>
              <a:rPr lang="en-US" dirty="0"/>
              <a:t>showed a more </a:t>
            </a:r>
            <a:r>
              <a:rPr lang="en-US" b="1" dirty="0" smtClean="0"/>
              <a:t>intense</a:t>
            </a:r>
            <a:r>
              <a:rPr lang="tr-TR" b="1" dirty="0" smtClean="0"/>
              <a:t> </a:t>
            </a:r>
            <a:r>
              <a:rPr lang="en-US" b="1" dirty="0" smtClean="0"/>
              <a:t>reaction </a:t>
            </a:r>
            <a:r>
              <a:rPr lang="en-US" b="1" dirty="0"/>
              <a:t>among the Japanese </a:t>
            </a:r>
            <a:r>
              <a:rPr lang="en-US" b="1" dirty="0" smtClean="0"/>
              <a:t>infants</a:t>
            </a:r>
            <a:r>
              <a:rPr lang="tr-TR" b="1" dirty="0" smtClean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2316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Temperament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Pattern </a:t>
            </a:r>
            <a:r>
              <a:rPr lang="en-US" dirty="0" smtClean="0"/>
              <a:t>between </a:t>
            </a:r>
            <a:r>
              <a:rPr lang="en-US" b="1" dirty="0"/>
              <a:t>overt behavior </a:t>
            </a:r>
            <a:r>
              <a:rPr lang="tr-TR" b="1" dirty="0" smtClean="0"/>
              <a:t>(crying in American babies) </a:t>
            </a:r>
            <a:r>
              <a:rPr lang="en-US" b="1" dirty="0" smtClean="0"/>
              <a:t>and </a:t>
            </a:r>
            <a:r>
              <a:rPr lang="en-US" b="1" dirty="0"/>
              <a:t>biochemical reactions </a:t>
            </a:r>
            <a:r>
              <a:rPr lang="tr-TR" b="1" dirty="0" smtClean="0"/>
              <a:t>(high cortisol levels in Japanese babies) </a:t>
            </a: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clear</a:t>
            </a:r>
            <a:r>
              <a:rPr lang="tr-TR" dirty="0" smtClean="0"/>
              <a:t>.</a:t>
            </a:r>
          </a:p>
          <a:p>
            <a:r>
              <a:rPr lang="tr-TR" dirty="0"/>
              <a:t>B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discrepancy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serve as a </a:t>
            </a:r>
            <a:r>
              <a:rPr lang="en-US" b="1" dirty="0"/>
              <a:t>warning that inferences about temperament as an inborn </a:t>
            </a:r>
            <a:r>
              <a:rPr lang="en-US" b="1" dirty="0" smtClean="0"/>
              <a:t>characteristic</a:t>
            </a:r>
            <a:r>
              <a:rPr lang="tr-TR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33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2287</Words>
  <Application>Microsoft Office PowerPoint</Application>
  <PresentationFormat>On-screen Show (4:3)</PresentationFormat>
  <Paragraphs>151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Personality &amp; Cognition</vt:lpstr>
      <vt:lpstr>Traits across cultures</vt:lpstr>
      <vt:lpstr>Traits across cultures</vt:lpstr>
      <vt:lpstr>Traits across cultures</vt:lpstr>
      <vt:lpstr>Eysenck’s Personality Scales</vt:lpstr>
      <vt:lpstr>Eysenck’s Personality Scales</vt:lpstr>
      <vt:lpstr>Temperament</vt:lpstr>
      <vt:lpstr>Temperament</vt:lpstr>
      <vt:lpstr>Temperament</vt:lpstr>
      <vt:lpstr>"Big five" Dimensions</vt:lpstr>
      <vt:lpstr>"Big five" Dimensions</vt:lpstr>
      <vt:lpstr>MMPI</vt:lpstr>
      <vt:lpstr>MMPI</vt:lpstr>
      <vt:lpstr>Effects of the environment</vt:lpstr>
      <vt:lpstr>Effects of the environment</vt:lpstr>
      <vt:lpstr>Effects of the environment</vt:lpstr>
      <vt:lpstr>Self in social context</vt:lpstr>
      <vt:lpstr>Self in social context</vt:lpstr>
      <vt:lpstr>Self in social context</vt:lpstr>
      <vt:lpstr>Self in social context</vt:lpstr>
      <vt:lpstr>Self in social context</vt:lpstr>
      <vt:lpstr>Self in social context</vt:lpstr>
      <vt:lpstr>Self in social context</vt:lpstr>
      <vt:lpstr>Self in social context</vt:lpstr>
      <vt:lpstr>Self in social context</vt:lpstr>
      <vt:lpstr>Self in social context</vt:lpstr>
      <vt:lpstr>Conceptions of the person</vt:lpstr>
      <vt:lpstr>Conceptions of the person</vt:lpstr>
      <vt:lpstr>Conceptions of the person</vt:lpstr>
      <vt:lpstr>Conceptions of the person</vt:lpstr>
      <vt:lpstr>Conceptions of the person</vt:lpstr>
      <vt:lpstr>Conceptions of the person</vt:lpstr>
      <vt:lpstr>Conceptions of the person</vt:lpstr>
      <vt:lpstr>Cognitive Functioning</vt:lpstr>
      <vt:lpstr>Cognitive Functioning</vt:lpstr>
      <vt:lpstr>General intelligence</vt:lpstr>
      <vt:lpstr>General intelligence</vt:lpstr>
      <vt:lpstr>General intelligence</vt:lpstr>
      <vt:lpstr>General intelligence</vt:lpstr>
      <vt:lpstr>General intelligence</vt:lpstr>
      <vt:lpstr>General intelligence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</dc:title>
  <dc:creator>Sara Hursidi</dc:creator>
  <cp:lastModifiedBy>Sara Hursidi</cp:lastModifiedBy>
  <cp:revision>15</cp:revision>
  <dcterms:created xsi:type="dcterms:W3CDTF">2006-08-16T00:00:00Z</dcterms:created>
  <dcterms:modified xsi:type="dcterms:W3CDTF">2020-02-18T14:00:15Z</dcterms:modified>
</cp:coreProperties>
</file>