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8ABF-738C-45EC-BDFB-8BB47EA4BE7A}" type="datetimeFigureOut">
              <a:rPr lang="ar-SA" smtClean="0"/>
              <a:pPr/>
              <a:t>22/12/36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55C6-2BB5-4C56-A6B3-853EFD33B1AE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1143007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FF0000"/>
                </a:solidFill>
              </a:rPr>
              <a:t>Theories of personality development.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ar-SA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8143932" cy="571504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1: Psychoanalytical Theories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Psychosexual</a:t>
            </a:r>
          </a:p>
          <a:p>
            <a:pPr algn="l"/>
            <a:r>
              <a:rPr lang="ar-SA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psychosocial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</a:rPr>
              <a:t>2: JEAN PIAGET AND COGNITIVE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</a:rPr>
              <a:t>STAGES OF DEVELOPMENT    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</a:rPr>
              <a:t>3: Interpersonal Theories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Harry Sullivan 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HILDEGARD PEPLAU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</a:rPr>
              <a:t>4: Humanistic Theories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Abraham Maslow</a:t>
            </a:r>
            <a:endParaRPr lang="ar-SA" sz="2000" b="1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Carl Rogers.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</a:rPr>
              <a:t>5: Behavioral Theories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Ivan Pavlov</a:t>
            </a:r>
          </a:p>
          <a:p>
            <a:pPr algn="l"/>
            <a:r>
              <a:rPr lang="ar-SA" sz="2000" b="1" dirty="0" smtClean="0">
                <a:solidFill>
                  <a:srgbClr val="FF0000"/>
                </a:solidFill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 Skinner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</a:rPr>
              <a:t>6: Existential Theories</a:t>
            </a:r>
          </a:p>
          <a:p>
            <a:pPr algn="l"/>
            <a:endParaRPr lang="ar-S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500041"/>
            <a:ext cx="857256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3: Interpersonal Theories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HARRY STACK SULLIVAN: INTERPERSONAL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RELATIONSHIPS AND MILIEU THERAPY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Harry Stack Sullivan (1892–1949) was an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American psychiatrist who extended the theory of personality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development to include the significance of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interpersonal relationships. </a:t>
            </a:r>
            <a:r>
              <a:rPr lang="en-US" sz="2000" b="1" dirty="0" smtClean="0">
                <a:solidFill>
                  <a:srgbClr val="0070C0"/>
                </a:solidFill>
              </a:rPr>
              <a:t>Sullivan believed that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one’s personality involved more than individual characteristics,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particularly how one interacted with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others.</a:t>
            </a:r>
            <a:r>
              <a:rPr lang="en-US" sz="2000" b="1" dirty="0" smtClean="0">
                <a:solidFill>
                  <a:srgbClr val="FF0000"/>
                </a:solidFill>
              </a:rPr>
              <a:t> He thought that inadequate or nonsatisfying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relationships produced anxiety, </a:t>
            </a:r>
            <a:r>
              <a:rPr lang="en-US" sz="2000" b="1" dirty="0" smtClean="0">
                <a:solidFill>
                  <a:srgbClr val="0070C0"/>
                </a:solidFill>
              </a:rPr>
              <a:t>which he saw as the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basis for all emotional problems </a:t>
            </a:r>
            <a:r>
              <a:rPr lang="en-US" sz="2000" b="1" dirty="0" smtClean="0">
                <a:solidFill>
                  <a:srgbClr val="FF0000"/>
                </a:solidFill>
              </a:rPr>
              <a:t>(Sullivan, 1953)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ar-SA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500042"/>
            <a:ext cx="778674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70C0"/>
                </a:solidFill>
              </a:rPr>
              <a:t>Five Life Stages. </a:t>
            </a:r>
          </a:p>
          <a:p>
            <a:pPr algn="ctr"/>
            <a:endParaRPr lang="en-US" i="1" dirty="0" smtClean="0"/>
          </a:p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Sullivan established five life stages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of development (infancy, childhood, juvenile, preadolescence,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and adolescence), each focusing on various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interpersonal relationships 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429000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HILDEGARD PEPLAU: THERAPEUTIC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NURSE–PATIENT RELATIONSHIP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Hildegard Peplau (1909–1999) was a nursing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theorist and clinician who built on Sullivan’s interpersonal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theories and also saw the role of the nurse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as a participant observer. Peplau developed the concept of the therapeutic nurse–patient relationship-</a:t>
            </a:r>
            <a:endParaRPr lang="ar-SA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428604"/>
            <a:ext cx="85725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It includes four phases: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orientation, identification,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exploitation, and resolution.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During these phases, the client accomplishes certain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tasks and the relationship changes that help the healing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process (Peplau, 1952).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1. The </a:t>
            </a:r>
            <a:r>
              <a:rPr lang="en-US" b="1" i="1" dirty="0" smtClean="0">
                <a:solidFill>
                  <a:srgbClr val="FF0000"/>
                </a:solidFill>
              </a:rPr>
              <a:t>orientation phase is directed by the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nurse and involves engaging the client in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treatment, </a:t>
            </a:r>
            <a:r>
              <a:rPr lang="en-US" b="1" u="sng" dirty="0" smtClean="0">
                <a:solidFill>
                  <a:srgbClr val="FF0000"/>
                </a:solidFill>
              </a:rPr>
              <a:t>providing explanations and information,</a:t>
            </a:r>
          </a:p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and answering questions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2. The </a:t>
            </a:r>
            <a:r>
              <a:rPr lang="en-US" b="1" i="1" dirty="0" smtClean="0">
                <a:solidFill>
                  <a:srgbClr val="FF0000"/>
                </a:solidFill>
              </a:rPr>
              <a:t>identification phase begins when the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client works interdependently with the nurse,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expresses feelings, </a:t>
            </a:r>
            <a:r>
              <a:rPr lang="en-US" b="1" u="sng" dirty="0" smtClean="0">
                <a:solidFill>
                  <a:srgbClr val="FF0000"/>
                </a:solidFill>
              </a:rPr>
              <a:t>and begins to feel stronger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3. In the </a:t>
            </a:r>
            <a:r>
              <a:rPr lang="en-US" b="1" i="1" dirty="0" smtClean="0">
                <a:solidFill>
                  <a:srgbClr val="FF0000"/>
                </a:solidFill>
              </a:rPr>
              <a:t>exploitation phase, the client makes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full use of the services offered.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4. In the </a:t>
            </a:r>
            <a:r>
              <a:rPr lang="en-US" b="1" i="1" dirty="0" smtClean="0">
                <a:solidFill>
                  <a:srgbClr val="FF0000"/>
                </a:solidFill>
              </a:rPr>
              <a:t>resolution phase, the client </a:t>
            </a:r>
            <a:r>
              <a:rPr lang="en-US" b="1" i="1" u="sng" dirty="0" smtClean="0">
                <a:solidFill>
                  <a:srgbClr val="FF0000"/>
                </a:solidFill>
              </a:rPr>
              <a:t>no longer</a:t>
            </a:r>
          </a:p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needs professional services and gives up</a:t>
            </a:r>
          </a:p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dependent behavior</a:t>
            </a:r>
            <a:r>
              <a:rPr lang="en-US" b="1" dirty="0" smtClean="0">
                <a:solidFill>
                  <a:srgbClr val="FF0000"/>
                </a:solidFill>
              </a:rPr>
              <a:t>. The relationship ends.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Peplau’s concept of the nurse–client relationship,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with tasks and behaviors characteristic of each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stage, has been modified but remains in use today</a:t>
            </a:r>
            <a:endParaRPr lang="ar-S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889844"/>
            <a:ext cx="80010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4: Humanistic Theories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Humanism represents a significant shift away from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psychoanalytic view of the individual as a neurotic,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impulse-driven person with repressed psychic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problems and away from the focus on and examination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of the client’s past experiences. </a:t>
            </a:r>
            <a:r>
              <a:rPr lang="en-US" sz="2400" b="1" dirty="0" smtClean="0">
                <a:solidFill>
                  <a:srgbClr val="0070C0"/>
                </a:solidFill>
              </a:rPr>
              <a:t>Humanism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focuses on a person’s positive qualities, his or her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capacity to change (human potential), and the promotion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of self-esteem. </a:t>
            </a:r>
            <a:r>
              <a:rPr lang="en-US" sz="2400" b="1" dirty="0" smtClean="0">
                <a:solidFill>
                  <a:srgbClr val="FF0000"/>
                </a:solidFill>
              </a:rPr>
              <a:t>Humanists do consider the person’s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past experiences, but they direct more attention</a:t>
            </a:r>
          </a:p>
          <a:p>
            <a:pPr algn="ctr"/>
            <a:r>
              <a:rPr lang="ar-SA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toward the present and future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928670"/>
            <a:ext cx="80724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Abraham Maslow (1921–1970) was an American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psychologist who studied the needs or motivations of</a:t>
            </a:r>
          </a:p>
          <a:p>
            <a:pPr algn="ctr"/>
            <a:r>
              <a:rPr lang="ar-SA" sz="2000" b="1" dirty="0" smtClean="0">
                <a:solidFill>
                  <a:srgbClr val="FF0000"/>
                </a:solidFill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the individual</a:t>
            </a:r>
          </a:p>
          <a:p>
            <a:pPr algn="ctr"/>
            <a:endParaRPr lang="en-US" sz="2000" dirty="0" smtClean="0">
              <a:solidFill>
                <a:srgbClr val="FF0000"/>
              </a:solidFill>
            </a:endParaRPr>
          </a:p>
          <a:p>
            <a:pPr algn="ctr"/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5918" y="2285990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CARL ROGERS: CLIENT-CENTERED THERAPY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Carl Rogers (1902–1987) was a humanistic American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psychologist who focused on the therapeutic relationship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and developed a new method of </a:t>
            </a:r>
            <a:r>
              <a:rPr lang="en-US" sz="2000" b="1" dirty="0" smtClean="0">
                <a:solidFill>
                  <a:srgbClr val="0070C0"/>
                </a:solidFill>
              </a:rPr>
              <a:t>client centered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therapy.</a:t>
            </a:r>
            <a:r>
              <a:rPr lang="en-US" sz="2000" b="1" dirty="0" smtClean="0">
                <a:solidFill>
                  <a:srgbClr val="FF0000"/>
                </a:solidFill>
              </a:rPr>
              <a:t> Rogers was one of the first to use the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term “client” rather than “patient.” Client-centered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therapy focused on the role of the client, rather than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 therapist, as the key to the healing process. </a:t>
            </a:r>
            <a:endParaRPr lang="ar-S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71463"/>
            <a:ext cx="8429683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889844"/>
            <a:ext cx="72866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Rogers viewed the client as the expert on his or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her life. </a:t>
            </a:r>
            <a:r>
              <a:rPr lang="en-US" sz="2000" b="1" dirty="0" smtClean="0">
                <a:solidFill>
                  <a:srgbClr val="FF0000"/>
                </a:solidFill>
              </a:rPr>
              <a:t>The therapist must promote the client’s self esteem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as much as possible through three central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concepts: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• </a:t>
            </a:r>
            <a:r>
              <a:rPr lang="en-US" sz="2000" b="1" i="1" dirty="0" smtClean="0">
                <a:solidFill>
                  <a:srgbClr val="FF0000"/>
                </a:solidFill>
              </a:rPr>
              <a:t>Unconditional positive regard—a nonjudgmental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caring for the client that is not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dependent on the client’s behavior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• </a:t>
            </a:r>
            <a:r>
              <a:rPr lang="en-US" sz="2000" b="1" i="1" dirty="0" smtClean="0">
                <a:solidFill>
                  <a:srgbClr val="FF0000"/>
                </a:solidFill>
              </a:rPr>
              <a:t>Genuineness—realness or congruence between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what the therapist feels and what he or she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says to the client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• </a:t>
            </a:r>
            <a:r>
              <a:rPr lang="en-US" sz="2000" b="1" i="1" dirty="0" smtClean="0">
                <a:solidFill>
                  <a:srgbClr val="FF0000"/>
                </a:solidFill>
              </a:rPr>
              <a:t>Empathetic understanding—in which the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therapist senses the feelings and personal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meaning from the client and communicates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this understanding to the client</a:t>
            </a:r>
            <a:endParaRPr lang="ar-S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428605"/>
            <a:ext cx="72866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ar-SA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5: Behavioral Theories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Behaviorism as a school of psychology grew out of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 reaction to introspection models that focused on the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contents and operations of the mind. Behaviorism is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 school of psychology that </a:t>
            </a:r>
            <a:r>
              <a:rPr lang="en-US" sz="2400" b="1" dirty="0" smtClean="0">
                <a:solidFill>
                  <a:srgbClr val="0070C0"/>
                </a:solidFill>
              </a:rPr>
              <a:t>focuses on observable behaviors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and what one can do externally to bring about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behavior changes. It does not attempt to explain how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mind works</a:t>
            </a:r>
            <a:r>
              <a:rPr lang="en-US" dirty="0" smtClean="0"/>
              <a:t>.</a:t>
            </a:r>
            <a:endParaRPr lang="ar-S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428604"/>
            <a:ext cx="850112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IVAN PAVLOV: CLASSICAL CONDITIONING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Laboratory experiments with dogs provided the basis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for the development of Ivan Pavlov’s theory of classical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conditioning: behavior can be changed through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conditioning with external or environmental conditions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or stimuli. His experiment with dogs involved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his observation that dogs naturally began to salivate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(response) when they saw or smelled food (stimulus).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Pavlov (1849–1936) set out to change this salivating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response or behavior through conditioning. He would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ring a bell (new stimulus) then produce the food, and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 dogs would salivate (the desired response). Pavlov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repeated this ringing of the bell along with the presentation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of food many times. Eventually he could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ring the bell and the dogs would salivate without seeing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or smelling food. The dogs had been “conditioned”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or had learned a new response—to salivate when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they heard the bell. Their behavior had been modified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through classical conditioning or a conditioned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response.</a:t>
            </a:r>
            <a:endParaRPr lang="ar-S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85728"/>
            <a:ext cx="82153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SKINNER: OPERANT CONDITIONING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One of the most influential behaviorists was B. F.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Skinner (1904–1990), an American psychologist. 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developed the theory of operant conditioning,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which says </a:t>
            </a:r>
            <a:r>
              <a:rPr lang="en-US" sz="2000" b="1" u="sng" dirty="0" smtClean="0">
                <a:solidFill>
                  <a:srgbClr val="0070C0"/>
                </a:solidFill>
              </a:rPr>
              <a:t>people learn their behavior from their</a:t>
            </a:r>
          </a:p>
          <a:p>
            <a:pPr algn="ctr"/>
            <a:r>
              <a:rPr lang="en-US" sz="2000" b="1" u="sng" dirty="0" smtClean="0">
                <a:solidFill>
                  <a:srgbClr val="0070C0"/>
                </a:solidFill>
              </a:rPr>
              <a:t>history or past experiences</a:t>
            </a:r>
            <a:r>
              <a:rPr lang="en-US" sz="2000" b="1" dirty="0" smtClean="0">
                <a:solidFill>
                  <a:srgbClr val="FF0000"/>
                </a:solidFill>
              </a:rPr>
              <a:t>, particularly those experiences</a:t>
            </a:r>
          </a:p>
          <a:p>
            <a:pPr algn="ctr"/>
            <a:r>
              <a:rPr lang="ar-SA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that were </a:t>
            </a:r>
            <a:r>
              <a:rPr lang="en-US" sz="2000" b="1" u="sng" dirty="0" smtClean="0">
                <a:solidFill>
                  <a:srgbClr val="FF0000"/>
                </a:solidFill>
              </a:rPr>
              <a:t>repeatedly reinforced</a:t>
            </a:r>
            <a:r>
              <a:rPr lang="en-US" sz="2000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428596" y="2428867"/>
            <a:ext cx="8286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The following principles of operant conditioning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described by Skinner (1974) form the basis for behavior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techniques in use today: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1. All behavior is learned.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2. Consequences result from behavior—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broadly speaking, reward and punishment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3. Behavior that is rewarded with reinforcers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tends to recur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  <a:endParaRPr lang="ar-SA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71437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>
                <a:solidFill>
                  <a:srgbClr val="FF0000"/>
                </a:solidFill>
              </a:rPr>
              <a:t>Theories of personality </a:t>
            </a:r>
            <a:r>
              <a:rPr lang="en-US" sz="3200" b="1" dirty="0" smtClean="0">
                <a:solidFill>
                  <a:srgbClr val="FF0000"/>
                </a:solidFill>
              </a:rPr>
              <a:t>development</a:t>
            </a:r>
            <a:r>
              <a:rPr lang="en-US" sz="3200" b="1" dirty="0">
                <a:solidFill>
                  <a:srgbClr val="FF0000"/>
                </a:solidFill>
              </a:rPr>
              <a:t/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ar-SA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857232"/>
            <a:ext cx="8715436" cy="5500726"/>
          </a:xfrm>
        </p:spPr>
        <p:txBody>
          <a:bodyPr>
            <a:normAutofit fontScale="92500"/>
          </a:bodyPr>
          <a:lstStyle/>
          <a:p>
            <a:r>
              <a:rPr lang="en-US" sz="3100" b="1" dirty="0" smtClean="0">
                <a:solidFill>
                  <a:srgbClr val="0070C0"/>
                </a:solidFill>
              </a:rPr>
              <a:t>Many </a:t>
            </a:r>
            <a:r>
              <a:rPr lang="en-US" sz="3100" b="1" dirty="0">
                <a:solidFill>
                  <a:srgbClr val="0070C0"/>
                </a:solidFill>
              </a:rPr>
              <a:t>theories attempt to explain human behavior,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health, and mental illness. Each theory suggests </a:t>
            </a:r>
            <a:r>
              <a:rPr lang="en-US" sz="3100" b="1" dirty="0" smtClean="0">
                <a:solidFill>
                  <a:srgbClr val="0070C0"/>
                </a:solidFill>
              </a:rPr>
              <a:t>how </a:t>
            </a:r>
            <a:endParaRPr lang="en-US" sz="3100" b="1" dirty="0">
              <a:solidFill>
                <a:srgbClr val="0070C0"/>
              </a:solidFill>
            </a:endParaRPr>
          </a:p>
          <a:p>
            <a:r>
              <a:rPr lang="en-US" sz="3100" b="1" dirty="0">
                <a:solidFill>
                  <a:srgbClr val="0070C0"/>
                </a:solidFill>
              </a:rPr>
              <a:t>normal development occurs based on the theorist’s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beliefs, assumptions, and view of the world. These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theories suggest strategies that the clinician can use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to work with clients. Many of the theories discussed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in this chapter were not based on empirical or </a:t>
            </a:r>
            <a:r>
              <a:rPr lang="en-US" sz="3100" b="1" dirty="0" smtClean="0">
                <a:solidFill>
                  <a:srgbClr val="0070C0"/>
                </a:solidFill>
              </a:rPr>
              <a:t>research </a:t>
            </a:r>
            <a:endParaRPr lang="en-US" sz="3100" b="1" dirty="0">
              <a:solidFill>
                <a:srgbClr val="0070C0"/>
              </a:solidFill>
            </a:endParaRPr>
          </a:p>
          <a:p>
            <a:r>
              <a:rPr lang="en-US" sz="3100" b="1" dirty="0">
                <a:solidFill>
                  <a:srgbClr val="0070C0"/>
                </a:solidFill>
              </a:rPr>
              <a:t>evidence; rather, they evolved from </a:t>
            </a:r>
            <a:r>
              <a:rPr lang="en-US" sz="3100" b="1" dirty="0" smtClean="0">
                <a:solidFill>
                  <a:srgbClr val="0070C0"/>
                </a:solidFill>
              </a:rPr>
              <a:t>individual experiences </a:t>
            </a:r>
            <a:r>
              <a:rPr lang="en-US" sz="3100" b="1" dirty="0">
                <a:solidFill>
                  <a:srgbClr val="0070C0"/>
                </a:solidFill>
              </a:rPr>
              <a:t>and might more appropriately be called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conceptual models or frameworks.</a:t>
            </a:r>
            <a:endParaRPr lang="ar-SA" sz="3100" b="1" dirty="0" smtClean="0">
              <a:solidFill>
                <a:srgbClr val="0070C0"/>
              </a:solidFill>
            </a:endParaRPr>
          </a:p>
          <a:p>
            <a:endParaRPr lang="ar-SA" sz="3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428605"/>
            <a:ext cx="82153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4. Positive reinforcers that follow a behavior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increase the likelihood that the behavior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will recur.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5. Negative reinforcers that are removed after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a behavior increase the likelihood that the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behavior will recur.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6. Continuous reinforcement (a reward every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time the behavior occurs) is the fastest way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to increase that behavior, but the behavior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will not last long after the reward ceases.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7. Random, intermittent reinforcement (an occasional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reward for the desired behavior) is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slower to produce an increase in behavior,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but the behavior continues after the reward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ceases</a:t>
            </a:r>
            <a:r>
              <a:rPr lang="en-US" dirty="0" smtClean="0"/>
              <a:t>.</a:t>
            </a:r>
            <a:endParaRPr lang="ar-S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4296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These behavioral principles of rewarding or reinforcing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behaviors are used to help people change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their behavior in a therapy known as behavior modification.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Behavior modification </a:t>
            </a:r>
            <a:r>
              <a:rPr lang="en-US" sz="2400" b="1" dirty="0" smtClean="0">
                <a:solidFill>
                  <a:srgbClr val="0070C0"/>
                </a:solidFill>
              </a:rPr>
              <a:t>is a method of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attempting to strengthen a desired behavior or response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by reinforcement, either </a:t>
            </a:r>
            <a:r>
              <a:rPr lang="en-US" sz="2400" b="1" dirty="0" smtClean="0">
                <a:solidFill>
                  <a:srgbClr val="FF0000"/>
                </a:solidFill>
              </a:rPr>
              <a:t>positive or negative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For example, if the desired behavior is assertiveness,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whenever the client uses assertiveness skills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in a communication group, the group leader provides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positive reinforcement</a:t>
            </a:r>
            <a:r>
              <a:rPr lang="en-US" sz="2400" b="1" dirty="0" smtClean="0">
                <a:solidFill>
                  <a:srgbClr val="0070C0"/>
                </a:solidFill>
              </a:rPr>
              <a:t> by giving the client attention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and positive feedback. </a:t>
            </a:r>
            <a:r>
              <a:rPr lang="en-US" sz="2400" b="1" dirty="0" smtClean="0">
                <a:solidFill>
                  <a:srgbClr val="FF0000"/>
                </a:solidFill>
              </a:rPr>
              <a:t>Negative reinforcement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involves removing a stimulus immediately after a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behavior occurs so that the behavior is more likely to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occur again. For example, if a client becomes anxious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when waiting to talk in a group, he or she may volunteer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to speak first to avoid the anxiety</a:t>
            </a:r>
            <a:r>
              <a:rPr lang="en-US" b="1" dirty="0" smtClean="0"/>
              <a:t>.</a:t>
            </a:r>
            <a:endParaRPr lang="ar-SA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751344"/>
            <a:ext cx="82153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6: Existential Theories</a:t>
            </a:r>
          </a:p>
          <a:p>
            <a:pPr algn="ctr"/>
            <a:r>
              <a:rPr lang="en-US" sz="2400" b="1" dirty="0" smtClean="0"/>
              <a:t>Existential theorists believe that behavioral deviations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result when a person is out of touch with himself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or herself or the environment. The person who is self alienated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is lonely and sad and feels helpless. Lack of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self-awareness, coupled with harsh self-criticism, prevents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person from participating in satisfying relationships.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person is not free to choose from all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possible alternatives because of self-imposed restrictions.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Existential theorists believe that the person is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avoiding personal responsibility and giving in to the</a:t>
            </a:r>
          </a:p>
          <a:p>
            <a:pPr algn="ctr"/>
            <a:r>
              <a:rPr lang="ar-SA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wishes or demands of others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-Albert Ellis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-Carl Roger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William </a:t>
            </a:r>
            <a:r>
              <a:rPr lang="en-US" b="1" dirty="0" err="1" smtClean="0">
                <a:solidFill>
                  <a:srgbClr val="FF0000"/>
                </a:solidFill>
              </a:rPr>
              <a:t>Glasser</a:t>
            </a:r>
            <a:endParaRPr lang="ar-S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2845"/>
            <a:ext cx="87868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1: Psychoanalytical Theories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Psychosexual Theories of 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SIGMUND FREUD: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THE FATHER OF PSYCHOANALYSIS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Sigmund Freud (</a:t>
            </a:r>
            <a:r>
              <a:rPr lang="en-US" sz="2400" b="1" dirty="0" smtClean="0">
                <a:solidFill>
                  <a:srgbClr val="FF0000"/>
                </a:solidFill>
              </a:rPr>
              <a:t>1856–1939) </a:t>
            </a:r>
            <a:r>
              <a:rPr lang="en-US" sz="2400" b="1" dirty="0">
                <a:solidFill>
                  <a:srgbClr val="FF0000"/>
                </a:solidFill>
              </a:rPr>
              <a:t>developed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psychoanalytic theory in the late 19th and early 20th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centuries in Vienna, where he spent most of his life.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Several other noted psychoanalysts and theorists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have contributed to this body of knowledge, but Freud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its undisputed founder. Many clinicians and theorists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did not agree with much of Freud’s psychoanalytic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theory and later developed their own theories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and styles of treatment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0010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Personality Components: 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Id</a:t>
            </a:r>
            <a:r>
              <a:rPr lang="en-US" sz="2000" b="1" i="1" dirty="0">
                <a:solidFill>
                  <a:srgbClr val="FF0000"/>
                </a:solidFill>
              </a:rPr>
              <a:t>, Ego, and Superego</a:t>
            </a:r>
            <a:r>
              <a:rPr lang="en-US" sz="2000" b="1" i="1" dirty="0">
                <a:solidFill>
                  <a:srgbClr val="0070C0"/>
                </a:solidFill>
              </a:rPr>
              <a:t>.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Freud conceptualized personality structure as having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three components: id, ego, and superego. </a:t>
            </a:r>
            <a:r>
              <a:rPr lang="en-US" sz="2000" b="1" dirty="0">
                <a:solidFill>
                  <a:srgbClr val="FF0000"/>
                </a:solidFill>
              </a:rPr>
              <a:t>The id is the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part of one’s nature that reflects basic or innate desires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such as pleasure-seeking behavior, aggression</a:t>
            </a:r>
            <a:r>
              <a:rPr lang="en-US" sz="2000" b="1" dirty="0">
                <a:solidFill>
                  <a:srgbClr val="0070C0"/>
                </a:solidFill>
              </a:rPr>
              <a:t>,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and sexual impulses. The id seeks instant gratification;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causes impulsive, unthinking behavior; and has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no regard for rules or social </a:t>
            </a:r>
            <a:r>
              <a:rPr lang="en-US" sz="2000" b="1" dirty="0" smtClean="0">
                <a:solidFill>
                  <a:srgbClr val="0070C0"/>
                </a:solidFill>
              </a:rPr>
              <a:t>convention. </a:t>
            </a:r>
            <a:r>
              <a:rPr lang="en-US" sz="2000" b="1" dirty="0" smtClean="0">
                <a:solidFill>
                  <a:srgbClr val="FF0000"/>
                </a:solidFill>
              </a:rPr>
              <a:t>The superego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is the part of a person’s nature that reflects moral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and ethical concepts, values, and parental and social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expectations</a:t>
            </a:r>
            <a:r>
              <a:rPr lang="en-US" sz="2000" b="1" dirty="0">
                <a:solidFill>
                  <a:srgbClr val="FF0000"/>
                </a:solidFill>
              </a:rPr>
              <a:t>; therefore, </a:t>
            </a:r>
            <a:r>
              <a:rPr lang="en-US" sz="2000" b="1" dirty="0">
                <a:solidFill>
                  <a:srgbClr val="0070C0"/>
                </a:solidFill>
              </a:rPr>
              <a:t>it is in direct opposition to the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id. The third component, the ego, is the balancing or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mediating force between the id and the superego. The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ego represents mature and adaptive behavior that allows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a person to function successfully in the world.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Freud believed that anxiety resulted from the ego’s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attempts to balance the impulsive instincts of the id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with the stringent rules of the superego. The accompanying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drawing demonstrates the relationship of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these personality structures</a:t>
            </a:r>
            <a:r>
              <a:rPr lang="en-US" dirty="0"/>
              <a:t>.</a:t>
            </a:r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85728"/>
            <a:ext cx="8643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Five Stages of Psychosexual </a:t>
            </a:r>
            <a:r>
              <a:rPr lang="en-US" sz="2000" b="1" i="1" dirty="0" smtClean="0">
                <a:solidFill>
                  <a:srgbClr val="0070C0"/>
                </a:solidFill>
              </a:rPr>
              <a:t>Development</a:t>
            </a:r>
          </a:p>
          <a:p>
            <a:pPr algn="ctr"/>
            <a:endParaRPr lang="en-US" sz="2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 Freud’s </a:t>
            </a:r>
            <a:r>
              <a:rPr lang="en-US" sz="2000" b="1" dirty="0" smtClean="0">
                <a:solidFill>
                  <a:srgbClr val="FF0000"/>
                </a:solidFill>
              </a:rPr>
              <a:t>based </a:t>
            </a:r>
            <a:r>
              <a:rPr lang="en-US" sz="2000" b="1" dirty="0">
                <a:solidFill>
                  <a:srgbClr val="FF0000"/>
                </a:solidFill>
              </a:rPr>
              <a:t>his theory of childhood development on the belief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that sexual energy, termed </a:t>
            </a:r>
            <a:r>
              <a:rPr lang="en-US" sz="2000" b="1" i="1" dirty="0">
                <a:solidFill>
                  <a:srgbClr val="FF0000"/>
                </a:solidFill>
              </a:rPr>
              <a:t>libido, was the driving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force of human behavior. He proposed that children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progress through five stages of psychosexual development:</a:t>
            </a:r>
          </a:p>
          <a:p>
            <a:pPr algn="ctr"/>
            <a:r>
              <a:rPr lang="ar-SA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1):oral </a:t>
            </a:r>
            <a:r>
              <a:rPr lang="en-US" sz="2000" b="1" dirty="0">
                <a:solidFill>
                  <a:srgbClr val="FF0000"/>
                </a:solidFill>
              </a:rPr>
              <a:t>(birth to 18 months), </a:t>
            </a:r>
            <a:r>
              <a:rPr lang="en-US" sz="2000" b="1" dirty="0" smtClean="0">
                <a:solidFill>
                  <a:srgbClr val="FF0000"/>
                </a:solidFill>
              </a:rPr>
              <a:t>2): anal </a:t>
            </a:r>
            <a:r>
              <a:rPr lang="en-US" sz="2000" b="1" dirty="0">
                <a:solidFill>
                  <a:srgbClr val="FF0000"/>
                </a:solidFill>
              </a:rPr>
              <a:t>(18 to 36 </a:t>
            </a:r>
            <a:r>
              <a:rPr lang="en-US" sz="2000" b="1" dirty="0" smtClean="0">
                <a:solidFill>
                  <a:srgbClr val="FF0000"/>
                </a:solidFill>
              </a:rPr>
              <a:t>months)3): phallic </a:t>
            </a:r>
            <a:r>
              <a:rPr lang="en-US" sz="2000" b="1" dirty="0">
                <a:solidFill>
                  <a:srgbClr val="FF0000"/>
                </a:solidFill>
              </a:rPr>
              <a:t>/oedipal (</a:t>
            </a:r>
            <a:r>
              <a:rPr lang="en-US" sz="2000" b="1" dirty="0" smtClean="0">
                <a:solidFill>
                  <a:srgbClr val="FF0000"/>
                </a:solidFill>
              </a:rPr>
              <a:t>3 to5 </a:t>
            </a:r>
            <a:r>
              <a:rPr lang="en-US" sz="2000" b="1" dirty="0">
                <a:solidFill>
                  <a:srgbClr val="FF0000"/>
                </a:solidFill>
              </a:rPr>
              <a:t>years), </a:t>
            </a:r>
            <a:r>
              <a:rPr lang="en-US" sz="2000" b="1" dirty="0" smtClean="0">
                <a:solidFill>
                  <a:srgbClr val="FF0000"/>
                </a:solidFill>
              </a:rPr>
              <a:t>4): latency </a:t>
            </a:r>
            <a:r>
              <a:rPr lang="en-US" sz="2000" b="1" dirty="0">
                <a:solidFill>
                  <a:srgbClr val="FF0000"/>
                </a:solidFill>
              </a:rPr>
              <a:t>(5 to 11 </a:t>
            </a:r>
            <a:r>
              <a:rPr lang="en-US" sz="2000" b="1" dirty="0" smtClean="0">
                <a:solidFill>
                  <a:srgbClr val="FF0000"/>
                </a:solidFill>
              </a:rPr>
              <a:t>or3)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13 years), </a:t>
            </a:r>
            <a:r>
              <a:rPr lang="en-US" sz="2000" b="1" dirty="0" smtClean="0">
                <a:solidFill>
                  <a:srgbClr val="FF0000"/>
                </a:solidFill>
              </a:rPr>
              <a:t>5): and </a:t>
            </a:r>
            <a:r>
              <a:rPr lang="en-US" sz="2000" b="1" dirty="0">
                <a:solidFill>
                  <a:srgbClr val="FF0000"/>
                </a:solidFill>
              </a:rPr>
              <a:t>genital </a:t>
            </a:r>
            <a:r>
              <a:rPr lang="en-US" sz="2000" b="1" dirty="0" smtClean="0">
                <a:solidFill>
                  <a:srgbClr val="FF0000"/>
                </a:solidFill>
              </a:rPr>
              <a:t>(12-18 years</a:t>
            </a:r>
            <a:r>
              <a:rPr lang="en-US" sz="2000" b="1" dirty="0">
                <a:solidFill>
                  <a:srgbClr val="FF0000"/>
                </a:solidFill>
              </a:rPr>
              <a:t>).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Psychopathology </a:t>
            </a:r>
            <a:r>
              <a:rPr lang="en-US" sz="2000" b="1" dirty="0">
                <a:solidFill>
                  <a:srgbClr val="FF0000"/>
                </a:solidFill>
              </a:rPr>
              <a:t>results when a person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has difficulty making the transition from one stage to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next, or when a person remains stalled at a particular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stage or regresses to an earlier stage. Freud’s open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discussion of sexual impulses, particularly in children,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was considered shocking for his time</a:t>
            </a:r>
            <a:endParaRPr lang="ar-S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714356"/>
            <a:ext cx="885831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Trust vs. mistrust (infant)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Autonomy vs. shame and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doubt (toddler)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Initiative vs. guilt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(preschool)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Industry vs. inferiority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(school age)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Identity vs. role confusion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(adolescence)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Intimacy vs. isolation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(young adult)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Generativity vs. stagnation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(middle adult)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Ego integrity vs. despair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(maturity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ar-SA" sz="2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85729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ERIKSON’S STAGES OF PSYCHOSOCIAL DEVELOPMENT</a:t>
            </a:r>
            <a:endParaRPr lang="ar-SA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714357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600" b="1" dirty="0" smtClean="0">
                <a:solidFill>
                  <a:srgbClr val="FF0000"/>
                </a:solidFill>
              </a:rPr>
              <a:t>Erik Erikson (1902–1994) was a German-born psychoanalyst </a:t>
            </a:r>
            <a:r>
              <a:rPr lang="en-US" sz="1600" b="1" dirty="0" smtClean="0">
                <a:solidFill>
                  <a:srgbClr val="FF0000"/>
                </a:solidFill>
              </a:rPr>
              <a:t>who extended Freud’s work on personality development across the life span while focusing on social development as well as psychological development in the life stages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14291"/>
            <a:ext cx="8358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1: Viewing the world as safe and reliable; relationships as</a:t>
            </a: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nurturing, stable, and dependable</a:t>
            </a:r>
          </a:p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2: Achieving a sense of control and free will</a:t>
            </a:r>
          </a:p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3: Beginning development of a conscience; learning to manage</a:t>
            </a: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conflict and anxiety</a:t>
            </a:r>
          </a:p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4: Emerging confidence in own abilities; taking pleasure in</a:t>
            </a: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Accomplishments</a:t>
            </a:r>
          </a:p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5: Formulating a sense of self and belonging</a:t>
            </a:r>
          </a:p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6: Forming adult, loving relationships and meaningful attachments to others</a:t>
            </a:r>
          </a:p>
          <a:p>
            <a:pPr algn="l"/>
            <a:endParaRPr lang="ar-SA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7: Being creative and productive; establishing the next generation</a:t>
            </a:r>
          </a:p>
          <a:p>
            <a:pPr algn="l"/>
            <a:endParaRPr lang="en-US" sz="20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>8: Accepting responsibility for one’s self and life</a:t>
            </a:r>
            <a:endParaRPr lang="ar-SA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5786" y="1166843"/>
            <a:ext cx="800105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2: JEAN PIAGET AND COGNITIVE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STAGES OF DEVELOPMENT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Jean Piaget (1896–1980) explored how intelligence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and cognitive functioning developed in children. He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believed that human intelligence progresses through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 series of stages based on age with the child at each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successive stage demonstrating a higher level of functioning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than at previous stages. In his schema, Piaget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strongly believed that biologic changes and maturation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were responsible for cognitive development</a:t>
            </a:r>
            <a:r>
              <a:rPr lang="en-US" dirty="0" smtClean="0"/>
              <a:t>.</a:t>
            </a:r>
            <a:endParaRPr lang="ar-S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214290"/>
            <a:ext cx="9001156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Piaget’s four stages of cognitive development are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as follows: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1. Sensorimotor—birth to 2 years: The child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develops a sense of self as separate from the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environment and the concept of object permanence;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that is, tangible objects don’t cease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exist just because they are out of sight. 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or she begins to </a:t>
            </a:r>
            <a:r>
              <a:rPr lang="en-US" sz="2000" b="1" dirty="0" smtClean="0">
                <a:solidFill>
                  <a:srgbClr val="0070C0"/>
                </a:solidFill>
              </a:rPr>
              <a:t>form mental images.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2. Preoperational—2 to 6 years: </a:t>
            </a:r>
            <a:r>
              <a:rPr lang="en-US" sz="2000" b="1" dirty="0" smtClean="0">
                <a:solidFill>
                  <a:srgbClr val="0070C0"/>
                </a:solidFill>
              </a:rPr>
              <a:t>The child develops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the ability to express self with language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understands the meaning of symbolic gestures,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and begins to classify objects.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3. Concrete operations—6 to 12 years: The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child begins </a:t>
            </a:r>
            <a:r>
              <a:rPr lang="en-US" sz="2000" b="1" dirty="0" smtClean="0">
                <a:solidFill>
                  <a:srgbClr val="0070C0"/>
                </a:solidFill>
              </a:rPr>
              <a:t>to apply logic to thinking</a:t>
            </a:r>
            <a:r>
              <a:rPr lang="en-US" sz="2000" b="1" dirty="0" smtClean="0">
                <a:solidFill>
                  <a:srgbClr val="FF0000"/>
                </a:solidFill>
              </a:rPr>
              <a:t>, understands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spatiality and reversibility, and is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increasingly social and able to apply rules;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however, thinking is still concrete.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4. Formal operations—12 to 15 years and beyond: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 child learns to think and reason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in abstract terms, further develops logical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thinking and reasoning, and achieves cognitive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maturity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endParaRPr lang="en-US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2233</Words>
  <Application>Microsoft Office PowerPoint</Application>
  <PresentationFormat>On-screen Show (4:3)</PresentationFormat>
  <Paragraphs>319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Theories of personality development. </vt:lpstr>
      <vt:lpstr>Theories of personality development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personality development.</dc:title>
  <dc:creator>dell</dc:creator>
  <cp:lastModifiedBy>Ksu-network</cp:lastModifiedBy>
  <cp:revision>38</cp:revision>
  <dcterms:created xsi:type="dcterms:W3CDTF">2013-09-15T05:45:05Z</dcterms:created>
  <dcterms:modified xsi:type="dcterms:W3CDTF">2015-10-05T06:57:56Z</dcterms:modified>
</cp:coreProperties>
</file>