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29"/>
  </p:notesMasterIdLst>
  <p:handoutMasterIdLst>
    <p:handoutMasterId r:id="rId30"/>
  </p:handoutMasterIdLst>
  <p:sldIdLst>
    <p:sldId id="589" r:id="rId2"/>
    <p:sldId id="590" r:id="rId3"/>
    <p:sldId id="591" r:id="rId4"/>
    <p:sldId id="593" r:id="rId5"/>
    <p:sldId id="592" r:id="rId6"/>
    <p:sldId id="570" r:id="rId7"/>
    <p:sldId id="575" r:id="rId8"/>
    <p:sldId id="557" r:id="rId9"/>
    <p:sldId id="582" r:id="rId10"/>
    <p:sldId id="550" r:id="rId11"/>
    <p:sldId id="573" r:id="rId12"/>
    <p:sldId id="528" r:id="rId13"/>
    <p:sldId id="560" r:id="rId14"/>
    <p:sldId id="561" r:id="rId15"/>
    <p:sldId id="549" r:id="rId16"/>
    <p:sldId id="577" r:id="rId17"/>
    <p:sldId id="563" r:id="rId18"/>
    <p:sldId id="578" r:id="rId19"/>
    <p:sldId id="520" r:id="rId20"/>
    <p:sldId id="580" r:id="rId21"/>
    <p:sldId id="568" r:id="rId22"/>
    <p:sldId id="583" r:id="rId23"/>
    <p:sldId id="584" r:id="rId24"/>
    <p:sldId id="585" r:id="rId25"/>
    <p:sldId id="586" r:id="rId26"/>
    <p:sldId id="587" r:id="rId27"/>
    <p:sldId id="588" r:id="rId28"/>
  </p:sldIdLst>
  <p:sldSz cx="12192000" cy="6858000"/>
  <p:notesSz cx="7099300" cy="10234613"/>
  <p:custDataLst>
    <p:tags r:id="rId31"/>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B60"/>
    <a:srgbClr val="EAE636"/>
    <a:srgbClr val="FFFF00"/>
    <a:srgbClr val="3333FF"/>
    <a:srgbClr val="FF3300"/>
    <a:srgbClr val="CC00CC"/>
    <a:srgbClr val="6699FF"/>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18" autoAdjust="0"/>
  </p:normalViewPr>
  <p:slideViewPr>
    <p:cSldViewPr>
      <p:cViewPr varScale="1">
        <p:scale>
          <a:sx n="109" d="100"/>
          <a:sy n="109" d="100"/>
        </p:scale>
        <p:origin x="636" y="1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image" Target="../media/image36.png"/><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229379" name="Rectangle 3"/>
          <p:cNvSpPr>
            <a:spLocks noGrp="1" noChangeArrowheads="1"/>
          </p:cNvSpPr>
          <p:nvPr>
            <p:ph type="dt" sz="quarter" idx="1"/>
          </p:nvPr>
        </p:nvSpPr>
        <p:spPr bwMode="auto">
          <a:xfrm>
            <a:off x="4021088" y="0"/>
            <a:ext cx="3076672" cy="511054"/>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229380" name="Rectangle 4"/>
          <p:cNvSpPr>
            <a:spLocks noGrp="1" noChangeArrowheads="1"/>
          </p:cNvSpPr>
          <p:nvPr>
            <p:ph type="ftr" sz="quarter" idx="2"/>
          </p:nvPr>
        </p:nvSpPr>
        <p:spPr bwMode="auto">
          <a:xfrm>
            <a:off x="0" y="9721868"/>
            <a:ext cx="3076672" cy="511054"/>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229381" name="Rectangle 5"/>
          <p:cNvSpPr>
            <a:spLocks noGrp="1" noChangeArrowheads="1"/>
          </p:cNvSpPr>
          <p:nvPr>
            <p:ph type="sldNum" sz="quarter" idx="3"/>
          </p:nvPr>
        </p:nvSpPr>
        <p:spPr bwMode="auto">
          <a:xfrm>
            <a:off x="4021088" y="9721868"/>
            <a:ext cx="3076672" cy="511054"/>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0C1A9D02-DD21-4898-A59D-07F6DF83026B}" type="slidenum">
              <a:rPr lang="en-US"/>
              <a:pPr>
                <a:defRPr/>
              </a:pPr>
              <a:t>‹#›</a:t>
            </a:fld>
            <a:endParaRPr lang="en-US"/>
          </a:p>
        </p:txBody>
      </p:sp>
    </p:spTree>
    <p:extLst>
      <p:ext uri="{BB962C8B-B14F-4D97-AF65-F5344CB8AC3E}">
        <p14:creationId xmlns:p14="http://schemas.microsoft.com/office/powerpoint/2010/main" val="360212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173059" name="Rectangle 3"/>
          <p:cNvSpPr>
            <a:spLocks noGrp="1" noChangeArrowheads="1"/>
          </p:cNvSpPr>
          <p:nvPr>
            <p:ph type="dt" idx="1"/>
          </p:nvPr>
        </p:nvSpPr>
        <p:spPr bwMode="auto">
          <a:xfrm>
            <a:off x="4021088" y="0"/>
            <a:ext cx="3076672" cy="511054"/>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72708" name="Rectangle 4"/>
          <p:cNvSpPr>
            <a:spLocks noGrp="1" noRot="1" noChangeAspect="1" noChangeArrowheads="1" noTextEdit="1"/>
          </p:cNvSpPr>
          <p:nvPr>
            <p:ph type="sldImg" idx="2"/>
          </p:nvPr>
        </p:nvSpPr>
        <p:spPr bwMode="auto">
          <a:xfrm>
            <a:off x="138113" y="768350"/>
            <a:ext cx="6823075" cy="3838575"/>
          </a:xfrm>
          <a:prstGeom prst="rect">
            <a:avLst/>
          </a:prstGeom>
          <a:noFill/>
          <a:ln w="9525">
            <a:solidFill>
              <a:srgbClr val="000000"/>
            </a:solidFill>
            <a:miter lim="800000"/>
            <a:headEnd/>
            <a:tailEnd/>
          </a:ln>
        </p:spPr>
      </p:sp>
      <p:sp>
        <p:nvSpPr>
          <p:cNvPr id="173061" name="Rectangle 5"/>
          <p:cNvSpPr>
            <a:spLocks noGrp="1" noChangeArrowheads="1"/>
          </p:cNvSpPr>
          <p:nvPr>
            <p:ph type="body" sz="quarter" idx="3"/>
          </p:nvPr>
        </p:nvSpPr>
        <p:spPr bwMode="auto">
          <a:xfrm>
            <a:off x="710239" y="4861781"/>
            <a:ext cx="5678824" cy="46045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3062" name="Rectangle 6"/>
          <p:cNvSpPr>
            <a:spLocks noGrp="1" noChangeArrowheads="1"/>
          </p:cNvSpPr>
          <p:nvPr>
            <p:ph type="ftr" sz="quarter" idx="4"/>
          </p:nvPr>
        </p:nvSpPr>
        <p:spPr bwMode="auto">
          <a:xfrm>
            <a:off x="0" y="9721868"/>
            <a:ext cx="3076672" cy="511054"/>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173063" name="Rectangle 7"/>
          <p:cNvSpPr>
            <a:spLocks noGrp="1" noChangeArrowheads="1"/>
          </p:cNvSpPr>
          <p:nvPr>
            <p:ph type="sldNum" sz="quarter" idx="5"/>
          </p:nvPr>
        </p:nvSpPr>
        <p:spPr bwMode="auto">
          <a:xfrm>
            <a:off x="4021088" y="9721868"/>
            <a:ext cx="3076672" cy="511054"/>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3656C15A-65A9-4188-BE47-91B53ACA740E}" type="slidenum">
              <a:rPr lang="en-US"/>
              <a:pPr>
                <a:defRPr/>
              </a:pPr>
              <a:t>‹#›</a:t>
            </a:fld>
            <a:endParaRPr lang="en-US"/>
          </a:p>
        </p:txBody>
      </p:sp>
    </p:spTree>
    <p:extLst>
      <p:ext uri="{BB962C8B-B14F-4D97-AF65-F5344CB8AC3E}">
        <p14:creationId xmlns:p14="http://schemas.microsoft.com/office/powerpoint/2010/main" val="27160138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38113" y="768350"/>
            <a:ext cx="6823075" cy="3838575"/>
          </a:xfrm>
          <a:ln/>
        </p:spPr>
      </p:sp>
      <p:sp>
        <p:nvSpPr>
          <p:cNvPr id="73731" name="Notes Placeholder 2"/>
          <p:cNvSpPr>
            <a:spLocks noGrp="1"/>
          </p:cNvSpPr>
          <p:nvPr>
            <p:ph type="body" idx="1"/>
          </p:nvPr>
        </p:nvSpPr>
        <p:spPr>
          <a:noFill/>
          <a:ln/>
        </p:spPr>
        <p:txBody>
          <a:bodyPr/>
          <a:lstStyle/>
          <a:p>
            <a:r>
              <a:rPr lang="en-US" smtClean="0"/>
              <a:t>http://isl.ira.uka.de/neuralNetCourse/2004/VL_11_5/Perceptron.html</a:t>
            </a:r>
          </a:p>
        </p:txBody>
      </p:sp>
      <p:sp>
        <p:nvSpPr>
          <p:cNvPr id="73732" name="Slide Number Placeholder 3"/>
          <p:cNvSpPr>
            <a:spLocks noGrp="1"/>
          </p:cNvSpPr>
          <p:nvPr>
            <p:ph type="sldNum" sz="quarter" idx="5"/>
          </p:nvPr>
        </p:nvSpPr>
        <p:spPr>
          <a:noFill/>
        </p:spPr>
        <p:txBody>
          <a:bodyPr/>
          <a:lstStyle/>
          <a:p>
            <a:fld id="{99AC9BE2-5684-49CD-9E0E-5BD0322C2884}" type="slidenum">
              <a:rPr lang="en-US" smtClean="0"/>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38113" y="768350"/>
            <a:ext cx="6823075" cy="3838575"/>
          </a:xfrm>
          <a:ln/>
        </p:spPr>
      </p:sp>
      <p:sp>
        <p:nvSpPr>
          <p:cNvPr id="73731" name="Notes Placeholder 2"/>
          <p:cNvSpPr>
            <a:spLocks noGrp="1"/>
          </p:cNvSpPr>
          <p:nvPr>
            <p:ph type="body" idx="1"/>
          </p:nvPr>
        </p:nvSpPr>
        <p:spPr>
          <a:noFill/>
          <a:ln/>
        </p:spPr>
        <p:txBody>
          <a:bodyPr/>
          <a:lstStyle/>
          <a:p>
            <a:r>
              <a:rPr lang="en-US" dirty="0" smtClean="0"/>
              <a:t>http://isl.ira.uka.de/neuralNetCourse/2004/VL_11_5/Perceptron.html</a:t>
            </a:r>
          </a:p>
        </p:txBody>
      </p:sp>
      <p:sp>
        <p:nvSpPr>
          <p:cNvPr id="73732" name="Slide Number Placeholder 3"/>
          <p:cNvSpPr>
            <a:spLocks noGrp="1"/>
          </p:cNvSpPr>
          <p:nvPr>
            <p:ph type="sldNum" sz="quarter" idx="5"/>
          </p:nvPr>
        </p:nvSpPr>
        <p:spPr>
          <a:noFill/>
        </p:spPr>
        <p:txBody>
          <a:bodyPr/>
          <a:lstStyle/>
          <a:p>
            <a:fld id="{99AC9BE2-5684-49CD-9E0E-5BD0322C2884}" type="slidenum">
              <a:rPr lang="en-US" smtClean="0"/>
              <a:pPr/>
              <a:t>20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1044578"/>
            <a:ext cx="12192000" cy="1470025"/>
          </a:xfrm>
        </p:spPr>
        <p:txBody>
          <a:bodyPr/>
          <a:lstStyle>
            <a:lvl1pPr>
              <a:defRPr>
                <a:solidFill>
                  <a:schemeClr val="accent2"/>
                </a:solidFill>
              </a:defRPr>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0" y="3657600"/>
            <a:ext cx="12192000" cy="1524000"/>
          </a:xfrm>
        </p:spPr>
        <p:txBody>
          <a:bodyPr/>
          <a:lstStyle>
            <a:lvl1pPr marL="0" indent="0" algn="ctr">
              <a:buFont typeface="Wingdings" pitchFamily="2" charset="2"/>
              <a:buNone/>
              <a:defRPr>
                <a:solidFill>
                  <a:schemeClr val="tx1"/>
                </a:solidFill>
              </a:defRPr>
            </a:lvl1pPr>
          </a:lstStyle>
          <a:p>
            <a:r>
              <a:rPr lang="en-US" smtClean="0"/>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21A8DC11-8EFA-4DB0-87BB-57578885DC12}"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AFC7BAE-4B66-4EEC-B79A-1A698F219526}"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CE1271A-B7D9-48EC-BE1B-7049E40E98C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BABA664-188E-4D15-A720-E7568CF80E35}"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78" indent="0">
              <a:buNone/>
              <a:defRPr sz="1900"/>
            </a:lvl2pPr>
            <a:lvl3pPr marL="914354" indent="0">
              <a:buNone/>
              <a:defRPr sz="1600"/>
            </a:lvl3pPr>
            <a:lvl4pPr marL="1371532" indent="0">
              <a:buNone/>
              <a:defRPr sz="1500"/>
            </a:lvl4pPr>
            <a:lvl5pPr marL="1828709" indent="0">
              <a:buNone/>
              <a:defRPr sz="1500"/>
            </a:lvl5pPr>
            <a:lvl6pPr marL="2285886" indent="0">
              <a:buNone/>
              <a:defRPr sz="1500"/>
            </a:lvl6pPr>
            <a:lvl7pPr marL="2743062" indent="0">
              <a:buNone/>
              <a:defRPr sz="1500"/>
            </a:lvl7pPr>
            <a:lvl8pPr marL="3200240" indent="0">
              <a:buNone/>
              <a:defRPr sz="1500"/>
            </a:lvl8pPr>
            <a:lvl9pPr marL="3657418" indent="0">
              <a:buNone/>
              <a:defRPr sz="15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BABBBF8-8C7C-468A-A607-4A79223C5BB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FDB447F-1489-40A1-8505-7B2E946D4D4C}"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D6EAE0D-0584-46A6-858B-7BBA3266028D}"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E30F6D5-C5C6-48F0-B3FD-F4C936872960}"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48BB04D-0C1C-4B1B-B2D0-898EDBE9C15A}"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86F9B20-1798-443C-80EC-8A3FB7CF1F4E}"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D38F80A-C317-4557-8A62-ED43EB137ECD}"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5400"/>
            <a:ext cx="12192000"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smtClean="0"/>
              <a:t>Click to edit Master title style</a:t>
            </a:r>
            <a:endParaRPr lang="en-US" dirty="0" smtClean="0"/>
          </a:p>
        </p:txBody>
      </p:sp>
      <p:sp>
        <p:nvSpPr>
          <p:cNvPr id="3075" name="Rectangle 3"/>
          <p:cNvSpPr>
            <a:spLocks noGrp="1" noChangeArrowheads="1"/>
          </p:cNvSpPr>
          <p:nvPr>
            <p:ph type="body" idx="1"/>
          </p:nvPr>
        </p:nvSpPr>
        <p:spPr bwMode="auto">
          <a:xfrm>
            <a:off x="406400" y="1397001"/>
            <a:ext cx="11379200" cy="4729164"/>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100" name="Rectangle 4"/>
          <p:cNvSpPr>
            <a:spLocks noGrp="1" noChangeArrowheads="1"/>
          </p:cNvSpPr>
          <p:nvPr>
            <p:ph type="dt" sz="half" idx="2"/>
          </p:nvPr>
        </p:nvSpPr>
        <p:spPr bwMode="auto">
          <a:xfrm>
            <a:off x="457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defRPr sz="1500"/>
            </a:lvl1pPr>
          </a:lstStyle>
          <a:p>
            <a:pPr>
              <a:defRPr/>
            </a:pPr>
            <a:endParaRPr lang="en-US"/>
          </a:p>
        </p:txBody>
      </p:sp>
      <p:sp>
        <p:nvSpPr>
          <p:cNvPr id="4101" name="Rectangle 5"/>
          <p:cNvSpPr>
            <a:spLocks noGrp="1" noChangeArrowheads="1"/>
          </p:cNvSpPr>
          <p:nvPr>
            <p:ph type="ftr" sz="quarter" idx="3"/>
          </p:nvPr>
        </p:nvSpPr>
        <p:spPr bwMode="auto">
          <a:xfrm>
            <a:off x="3124200" y="6245225"/>
            <a:ext cx="2895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ctr">
              <a:defRPr sz="1500"/>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a:defRPr sz="1500"/>
            </a:lvl1pPr>
          </a:lstStyle>
          <a:p>
            <a:pPr>
              <a:defRPr/>
            </a:pPr>
            <a:fld id="{62A4B744-0245-4492-B137-6352EFB250E7}" type="slidenum">
              <a:rPr lang="en-US" smtClean="0"/>
              <a:pPr>
                <a:defRPr/>
              </a:pPr>
              <a:t>‹#›</a:t>
            </a:fld>
            <a:endParaRPr lang="en-US"/>
          </a:p>
        </p:txBody>
      </p:sp>
      <p:sp>
        <p:nvSpPr>
          <p:cNvPr id="4103" name="Rectangle 7"/>
          <p:cNvSpPr>
            <a:spLocks noChangeArrowheads="1"/>
          </p:cNvSpPr>
          <p:nvPr/>
        </p:nvSpPr>
        <p:spPr bwMode="auto">
          <a:xfrm>
            <a:off x="0" y="1031242"/>
            <a:ext cx="12192000" cy="60959"/>
          </a:xfrm>
          <a:prstGeom prst="rect">
            <a:avLst/>
          </a:prstGeom>
          <a:gradFill rotWithShape="1">
            <a:gsLst>
              <a:gs pos="0">
                <a:srgbClr val="0000CC"/>
              </a:gs>
              <a:gs pos="100000">
                <a:schemeClr val="tx1"/>
              </a:gs>
            </a:gsLst>
            <a:lin ang="0" scaled="1"/>
          </a:gradFill>
          <a:ln w="9525">
            <a:solidFill>
              <a:schemeClr val="tx1"/>
            </a:solidFill>
            <a:miter lim="800000"/>
            <a:headEnd/>
            <a:tailEnd/>
          </a:ln>
          <a:effectLst/>
        </p:spPr>
        <p:txBody>
          <a:bodyPr wrap="none" lIns="91436" tIns="45718" rIns="91436" bIns="45718"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4.xml"/><Relationship Id="rId7" Type="http://schemas.openxmlformats.org/officeDocument/2006/relationships/image" Target="../media/image15.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8.xml"/><Relationship Id="rId7" Type="http://schemas.openxmlformats.org/officeDocument/2006/relationships/image" Target="../media/image21.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20.png"/><Relationship Id="rId5" Type="http://schemas.openxmlformats.org/officeDocument/2006/relationships/slideLayout" Target="../slideLayouts/slideLayout2.xml"/><Relationship Id="rId4" Type="http://schemas.openxmlformats.org/officeDocument/2006/relationships/tags" Target="../tags/tag9.xml"/><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14.xml"/><Relationship Id="rId7" Type="http://schemas.openxmlformats.org/officeDocument/2006/relationships/notesSlide" Target="../notesSlides/notesSlide2.xml"/><Relationship Id="rId12" Type="http://schemas.openxmlformats.org/officeDocument/2006/relationships/image" Target="../media/image35.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Layout" Target="../slideLayouts/slideLayout2.xml"/><Relationship Id="rId11" Type="http://schemas.openxmlformats.org/officeDocument/2006/relationships/image" Target="../media/image34.png"/><Relationship Id="rId5" Type="http://schemas.openxmlformats.org/officeDocument/2006/relationships/tags" Target="../tags/tag16.xml"/><Relationship Id="rId10" Type="http://schemas.openxmlformats.org/officeDocument/2006/relationships/image" Target="../media/image33.png"/><Relationship Id="rId4" Type="http://schemas.openxmlformats.org/officeDocument/2006/relationships/tags" Target="../tags/tag15.xml"/><Relationship Id="rId9" Type="http://schemas.openxmlformats.org/officeDocument/2006/relationships/image" Target="../media/image32.png"/></Relationships>
</file>

<file path=ppt/slides/_rels/slide21.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oleObject" Target="../embeddings/oleObject6.bin"/><Relationship Id="rId18" Type="http://schemas.openxmlformats.org/officeDocument/2006/relationships/image" Target="../media/image43.png"/><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40.png"/><Relationship Id="rId17" Type="http://schemas.openxmlformats.org/officeDocument/2006/relationships/oleObject" Target="../embeddings/oleObject8.bin"/><Relationship Id="rId2" Type="http://schemas.openxmlformats.org/officeDocument/2006/relationships/slideLayout" Target="../slideLayouts/slideLayout2.xml"/><Relationship Id="rId16" Type="http://schemas.openxmlformats.org/officeDocument/2006/relationships/image" Target="../media/image42.png"/><Relationship Id="rId1" Type="http://schemas.openxmlformats.org/officeDocument/2006/relationships/vmlDrawing" Target="../drawings/vmlDrawing1.vml"/><Relationship Id="rId6" Type="http://schemas.openxmlformats.org/officeDocument/2006/relationships/image" Target="../media/image37.png"/><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39.png"/><Relationship Id="rId4" Type="http://schemas.openxmlformats.org/officeDocument/2006/relationships/image" Target="../media/image36.png"/><Relationship Id="rId9" Type="http://schemas.openxmlformats.org/officeDocument/2006/relationships/oleObject" Target="../embeddings/oleObject4.bin"/><Relationship Id="rId14" Type="http://schemas.openxmlformats.org/officeDocument/2006/relationships/image" Target="../media/image41.png"/></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t>ROC CURVE	</a:t>
            </a:r>
          </a:p>
        </p:txBody>
      </p:sp>
      <p:sp>
        <p:nvSpPr>
          <p:cNvPr id="15363" name="Rectangle 3"/>
          <p:cNvSpPr>
            <a:spLocks noGrp="1" noChangeArrowheads="1"/>
          </p:cNvSpPr>
          <p:nvPr>
            <p:ph idx="1"/>
          </p:nvPr>
        </p:nvSpPr>
        <p:spPr>
          <a:xfrm>
            <a:off x="457200" y="1404546"/>
            <a:ext cx="11379200" cy="4729164"/>
          </a:xfrm>
        </p:spPr>
        <p:txBody>
          <a:bodyPr/>
          <a:lstStyle/>
          <a:p>
            <a:pPr>
              <a:lnSpc>
                <a:spcPct val="80000"/>
              </a:lnSpc>
            </a:pPr>
            <a:r>
              <a:rPr lang="en-US" sz="2400" dirty="0" smtClean="0"/>
              <a:t>An </a:t>
            </a:r>
            <a:r>
              <a:rPr lang="en-US" sz="2400" dirty="0"/>
              <a:t>ROC curve (receiver operating characteristic curve) is a graph showing the performance of a classification model at all classification thresholds. This curve plots two parameters</a:t>
            </a:r>
            <a:r>
              <a:rPr lang="en-US" sz="2400" dirty="0" smtClean="0"/>
              <a:t>:</a:t>
            </a:r>
            <a:endParaRPr lang="en-US" sz="2400" dirty="0"/>
          </a:p>
          <a:p>
            <a:pPr>
              <a:lnSpc>
                <a:spcPct val="80000"/>
              </a:lnSpc>
            </a:pPr>
            <a:r>
              <a:rPr lang="en-US" sz="2400" dirty="0"/>
              <a:t>True Positive Rate</a:t>
            </a:r>
          </a:p>
          <a:p>
            <a:pPr>
              <a:lnSpc>
                <a:spcPct val="80000"/>
              </a:lnSpc>
            </a:pPr>
            <a:r>
              <a:rPr lang="en-US" sz="2400" dirty="0"/>
              <a:t>False Positive </a:t>
            </a:r>
            <a:r>
              <a:rPr lang="en-US" sz="2400" dirty="0" smtClean="0"/>
              <a:t>Rate</a:t>
            </a:r>
          </a:p>
          <a:p>
            <a:pPr marL="0" indent="0">
              <a:lnSpc>
                <a:spcPct val="80000"/>
              </a:lnSpc>
              <a:buNone/>
            </a:pPr>
            <a:r>
              <a:rPr lang="en-US" sz="2400" dirty="0" smtClean="0"/>
              <a:t>OR</a:t>
            </a:r>
          </a:p>
          <a:p>
            <a:pPr>
              <a:lnSpc>
                <a:spcPct val="80000"/>
              </a:lnSpc>
            </a:pPr>
            <a:r>
              <a:rPr lang="en-US" sz="2400" dirty="0" smtClean="0"/>
              <a:t>Precision</a:t>
            </a:r>
          </a:p>
          <a:p>
            <a:pPr>
              <a:lnSpc>
                <a:spcPct val="80000"/>
              </a:lnSpc>
            </a:pPr>
            <a:r>
              <a:rPr lang="en-US" sz="2400" dirty="0" smtClean="0"/>
              <a:t>Recall</a:t>
            </a:r>
          </a:p>
          <a:p>
            <a:pPr marL="0" indent="0">
              <a:lnSpc>
                <a:spcPct val="80000"/>
              </a:lnSpc>
              <a:buNone/>
            </a:pPr>
            <a:endParaRPr lang="en-US" sz="2400" dirty="0" smtClean="0"/>
          </a:p>
          <a:p>
            <a:pPr>
              <a:lnSpc>
                <a:spcPct val="80000"/>
              </a:lnSpc>
            </a:pPr>
            <a:r>
              <a:rPr lang="en-US" sz="2400" dirty="0" smtClean="0"/>
              <a:t>True </a:t>
            </a:r>
            <a:r>
              <a:rPr lang="en-US" sz="2400" dirty="0"/>
              <a:t>Positive Rate (TPR) is a synonym for recall and is therefore defined as follows</a:t>
            </a:r>
            <a:r>
              <a:rPr lang="en-US" sz="2400" dirty="0" smtClean="0"/>
              <a:t>:</a:t>
            </a:r>
          </a:p>
          <a:p>
            <a:pPr marL="0" indent="0">
              <a:lnSpc>
                <a:spcPct val="80000"/>
              </a:lnSpc>
              <a:buNone/>
            </a:pPr>
            <a:endParaRPr lang="en-US" sz="2400" dirty="0" smtClean="0"/>
          </a:p>
          <a:p>
            <a:pPr marL="0" indent="0">
              <a:lnSpc>
                <a:spcPct val="80000"/>
              </a:lnSpc>
              <a:buNone/>
            </a:pPr>
            <a:endParaRPr lang="en-US" sz="2400" dirty="0"/>
          </a:p>
          <a:p>
            <a:pPr>
              <a:lnSpc>
                <a:spcPct val="80000"/>
              </a:lnSpc>
            </a:pPr>
            <a:r>
              <a:rPr lang="en-US" sz="2400" dirty="0"/>
              <a:t>False Positive Rate (FPR) is defined as follows:</a:t>
            </a:r>
          </a:p>
          <a:p>
            <a:pPr marL="0" indent="0">
              <a:lnSpc>
                <a:spcPct val="80000"/>
              </a:lnSpc>
              <a:buNone/>
            </a:pPr>
            <a:endParaRPr lang="en-US" sz="2400" dirty="0" smtClean="0"/>
          </a:p>
        </p:txBody>
      </p:sp>
      <p:pic>
        <p:nvPicPr>
          <p:cNvPr id="3" name="Picture 2"/>
          <p:cNvPicPr>
            <a:picLocks noChangeAspect="1"/>
          </p:cNvPicPr>
          <p:nvPr/>
        </p:nvPicPr>
        <p:blipFill>
          <a:blip r:embed="rId2"/>
          <a:stretch>
            <a:fillRect/>
          </a:stretch>
        </p:blipFill>
        <p:spPr>
          <a:xfrm>
            <a:off x="4490377" y="5029200"/>
            <a:ext cx="1771650" cy="619125"/>
          </a:xfrm>
          <a:prstGeom prst="rect">
            <a:avLst/>
          </a:prstGeom>
        </p:spPr>
      </p:pic>
      <p:pic>
        <p:nvPicPr>
          <p:cNvPr id="4" name="Picture 3"/>
          <p:cNvPicPr>
            <a:picLocks noChangeAspect="1"/>
          </p:cNvPicPr>
          <p:nvPr/>
        </p:nvPicPr>
        <p:blipFill>
          <a:blip r:embed="rId3"/>
          <a:stretch>
            <a:fillRect/>
          </a:stretch>
        </p:blipFill>
        <p:spPr>
          <a:xfrm>
            <a:off x="4516783" y="6133710"/>
            <a:ext cx="1724025" cy="561975"/>
          </a:xfrm>
          <a:prstGeom prst="rect">
            <a:avLst/>
          </a:prstGeom>
        </p:spPr>
      </p:pic>
    </p:spTree>
    <p:extLst>
      <p:ext uri="{BB962C8B-B14F-4D97-AF65-F5344CB8AC3E}">
        <p14:creationId xmlns:p14="http://schemas.microsoft.com/office/powerpoint/2010/main" val="2441331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Later On…</a:t>
            </a:r>
          </a:p>
        </p:txBody>
      </p:sp>
      <p:pic>
        <p:nvPicPr>
          <p:cNvPr id="16387" name="Picture 2"/>
          <p:cNvPicPr>
            <a:picLocks noChangeAspect="1" noChangeArrowheads="1"/>
          </p:cNvPicPr>
          <p:nvPr/>
        </p:nvPicPr>
        <p:blipFill>
          <a:blip r:embed="rId2" cstate="print"/>
          <a:srcRect/>
          <a:stretch>
            <a:fillRect/>
          </a:stretch>
        </p:blipFill>
        <p:spPr bwMode="auto">
          <a:xfrm>
            <a:off x="579437" y="4419600"/>
            <a:ext cx="5135563" cy="1752600"/>
          </a:xfrm>
          <a:prstGeom prst="rect">
            <a:avLst/>
          </a:prstGeom>
          <a:noFill/>
          <a:ln w="9525">
            <a:noFill/>
            <a:miter lim="800000"/>
            <a:headEnd/>
            <a:tailEnd/>
          </a:ln>
        </p:spPr>
      </p:pic>
      <p:sp>
        <p:nvSpPr>
          <p:cNvPr id="16388" name="TextBox 25"/>
          <p:cNvSpPr txBox="1">
            <a:spLocks noChangeArrowheads="1"/>
          </p:cNvSpPr>
          <p:nvPr/>
        </p:nvSpPr>
        <p:spPr bwMode="auto">
          <a:xfrm>
            <a:off x="5029200" y="2133600"/>
            <a:ext cx="2209800" cy="523875"/>
          </a:xfrm>
          <a:prstGeom prst="rect">
            <a:avLst/>
          </a:prstGeom>
          <a:noFill/>
          <a:ln w="9525">
            <a:noFill/>
            <a:miter lim="800000"/>
            <a:headEnd/>
            <a:tailEnd/>
          </a:ln>
        </p:spPr>
        <p:txBody>
          <a:bodyPr wrap="square">
            <a:spAutoFit/>
          </a:bodyPr>
          <a:lstStyle/>
          <a:p>
            <a:r>
              <a:rPr lang="en-US" sz="2800" dirty="0">
                <a:latin typeface="Calibri"/>
                <a:cs typeface="Calibri"/>
              </a:rPr>
              <a:t>Web Search</a:t>
            </a:r>
          </a:p>
        </p:txBody>
      </p:sp>
      <p:sp>
        <p:nvSpPr>
          <p:cNvPr id="16389" name="TextBox 26"/>
          <p:cNvSpPr txBox="1">
            <a:spLocks noChangeArrowheads="1"/>
          </p:cNvSpPr>
          <p:nvPr/>
        </p:nvSpPr>
        <p:spPr bwMode="auto">
          <a:xfrm>
            <a:off x="6096000" y="5039380"/>
            <a:ext cx="2971800" cy="523220"/>
          </a:xfrm>
          <a:prstGeom prst="rect">
            <a:avLst/>
          </a:prstGeom>
          <a:noFill/>
          <a:ln w="9525">
            <a:noFill/>
            <a:miter lim="800000"/>
            <a:headEnd/>
            <a:tailEnd/>
          </a:ln>
        </p:spPr>
        <p:txBody>
          <a:bodyPr>
            <a:spAutoFit/>
          </a:bodyPr>
          <a:lstStyle/>
          <a:p>
            <a:r>
              <a:rPr lang="en-US" sz="2800" dirty="0">
                <a:latin typeface="Calibri"/>
                <a:cs typeface="Calibri"/>
              </a:rPr>
              <a:t>Decision Problems</a:t>
            </a:r>
          </a:p>
        </p:txBody>
      </p:sp>
      <p:pic>
        <p:nvPicPr>
          <p:cNvPr id="16390" name="Picture 2"/>
          <p:cNvPicPr>
            <a:picLocks noChangeAspect="1" noChangeArrowheads="1"/>
          </p:cNvPicPr>
          <p:nvPr/>
        </p:nvPicPr>
        <p:blipFill>
          <a:blip r:embed="rId3" cstate="print"/>
          <a:srcRect/>
          <a:stretch>
            <a:fillRect/>
          </a:stretch>
        </p:blipFill>
        <p:spPr bwMode="auto">
          <a:xfrm>
            <a:off x="7239000" y="1676400"/>
            <a:ext cx="3582988" cy="17526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Classifiers</a:t>
            </a:r>
            <a:endParaRPr lang="en-US" dirty="0"/>
          </a:p>
        </p:txBody>
      </p:sp>
      <p:pic>
        <p:nvPicPr>
          <p:cNvPr id="8806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15250" y="1371600"/>
            <a:ext cx="3885299" cy="5163642"/>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Feature Vectors</a:t>
            </a:r>
          </a:p>
        </p:txBody>
      </p:sp>
      <p:sp>
        <p:nvSpPr>
          <p:cNvPr id="17411" name="Text Box 4"/>
          <p:cNvSpPr txBox="1">
            <a:spLocks noChangeArrowheads="1"/>
          </p:cNvSpPr>
          <p:nvPr/>
        </p:nvSpPr>
        <p:spPr bwMode="auto">
          <a:xfrm>
            <a:off x="1981200" y="2819400"/>
            <a:ext cx="2438400" cy="1200150"/>
          </a:xfrm>
          <a:prstGeom prst="rect">
            <a:avLst/>
          </a:prstGeom>
          <a:noFill/>
          <a:ln w="9525">
            <a:solidFill>
              <a:schemeClr val="tx1"/>
            </a:solidFill>
            <a:miter lim="800000"/>
            <a:headEnd/>
            <a:tailEnd/>
          </a:ln>
        </p:spPr>
        <p:txBody>
          <a:bodyPr>
            <a:spAutoFit/>
          </a:bodyPr>
          <a:lstStyle/>
          <a:p>
            <a:r>
              <a:rPr lang="en-US" sz="1200">
                <a:latin typeface="Courier New" pitchFamily="49" charset="0"/>
              </a:rPr>
              <a:t>Hello,</a:t>
            </a:r>
          </a:p>
          <a:p>
            <a:endParaRPr lang="en-US" sz="1200">
              <a:latin typeface="Courier New" pitchFamily="49" charset="0"/>
            </a:endParaRPr>
          </a:p>
          <a:p>
            <a:r>
              <a:rPr lang="en-US" sz="1200">
                <a:latin typeface="Courier New" pitchFamily="49" charset="0"/>
              </a:rPr>
              <a:t>Do you want free printr cartriges?  Why pay more when you can get them ABSOLUTELY FREE!  Just</a:t>
            </a:r>
          </a:p>
        </p:txBody>
      </p:sp>
      <p:sp>
        <p:nvSpPr>
          <p:cNvPr id="17412" name="AutoShape 5"/>
          <p:cNvSpPr>
            <a:spLocks noChangeArrowheads="1"/>
          </p:cNvSpPr>
          <p:nvPr/>
        </p:nvSpPr>
        <p:spPr bwMode="auto">
          <a:xfrm>
            <a:off x="4648200" y="3200400"/>
            <a:ext cx="676275" cy="533400"/>
          </a:xfrm>
          <a:prstGeom prst="rightArrow">
            <a:avLst>
              <a:gd name="adj1" fmla="val 50000"/>
              <a:gd name="adj2" fmla="val 31696"/>
            </a:avLst>
          </a:prstGeom>
          <a:solidFill>
            <a:schemeClr val="accent1"/>
          </a:solidFill>
          <a:ln w="9525">
            <a:solidFill>
              <a:schemeClr val="tx1"/>
            </a:solidFill>
            <a:miter lim="800000"/>
            <a:headEnd/>
            <a:tailEnd/>
          </a:ln>
        </p:spPr>
        <p:txBody>
          <a:bodyPr wrap="none" anchor="ctr"/>
          <a:lstStyle/>
          <a:p>
            <a:endParaRPr lang="en-US"/>
          </a:p>
        </p:txBody>
      </p:sp>
      <p:sp>
        <p:nvSpPr>
          <p:cNvPr id="17413" name="Text Box 6"/>
          <p:cNvSpPr txBox="1">
            <a:spLocks noChangeArrowheads="1"/>
          </p:cNvSpPr>
          <p:nvPr/>
        </p:nvSpPr>
        <p:spPr bwMode="auto">
          <a:xfrm>
            <a:off x="5562600" y="2870200"/>
            <a:ext cx="2057400" cy="1016000"/>
          </a:xfrm>
          <a:prstGeom prst="rect">
            <a:avLst/>
          </a:prstGeom>
          <a:noFill/>
          <a:ln w="9525">
            <a:noFill/>
            <a:miter lim="800000"/>
            <a:headEnd/>
            <a:tailEnd/>
          </a:ln>
        </p:spPr>
        <p:txBody>
          <a:bodyPr>
            <a:spAutoFit/>
          </a:bodyPr>
          <a:lstStyle/>
          <a:p>
            <a:r>
              <a:rPr lang="en-US" sz="1200">
                <a:latin typeface="Courier New" pitchFamily="49" charset="0"/>
              </a:rPr>
              <a:t># free      : 2</a:t>
            </a:r>
          </a:p>
          <a:p>
            <a:r>
              <a:rPr lang="en-US" sz="1200">
                <a:latin typeface="Courier New" pitchFamily="49" charset="0"/>
              </a:rPr>
              <a:t>YOUR_NAME   : 0</a:t>
            </a:r>
          </a:p>
          <a:p>
            <a:r>
              <a:rPr lang="en-US" sz="1200">
                <a:latin typeface="Courier New" pitchFamily="49" charset="0"/>
              </a:rPr>
              <a:t>MISSPELLED  : 2</a:t>
            </a:r>
          </a:p>
          <a:p>
            <a:r>
              <a:rPr lang="en-US" sz="1200">
                <a:latin typeface="Courier New" pitchFamily="49" charset="0"/>
              </a:rPr>
              <a:t>FROM_FRIEND : 0</a:t>
            </a:r>
          </a:p>
          <a:p>
            <a:r>
              <a:rPr lang="en-US" sz="1200">
                <a:latin typeface="Courier New" pitchFamily="49" charset="0"/>
              </a:rPr>
              <a:t>...</a:t>
            </a:r>
          </a:p>
        </p:txBody>
      </p:sp>
      <p:pic>
        <p:nvPicPr>
          <p:cNvPr id="17414" name="Picture 8" descr="TP_tmp.png"/>
          <p:cNvPicPr>
            <a:picLocks noChangeAspect="1"/>
          </p:cNvPicPr>
          <p:nvPr>
            <p:custDataLst>
              <p:tags r:id="rId1"/>
            </p:custDataLst>
          </p:nvPr>
        </p:nvPicPr>
        <p:blipFill>
          <a:blip r:embed="rId5" cstate="print"/>
          <a:srcRect/>
          <a:stretch>
            <a:fillRect/>
          </a:stretch>
        </p:blipFill>
        <p:spPr bwMode="auto">
          <a:xfrm>
            <a:off x="2819400" y="1822450"/>
            <a:ext cx="336550" cy="279400"/>
          </a:xfrm>
          <a:prstGeom prst="rect">
            <a:avLst/>
          </a:prstGeom>
          <a:noFill/>
          <a:ln w="9525">
            <a:noFill/>
            <a:miter lim="800000"/>
            <a:headEnd/>
            <a:tailEnd/>
          </a:ln>
        </p:spPr>
      </p:pic>
      <p:pic>
        <p:nvPicPr>
          <p:cNvPr id="17415" name="Picture 10" descr="TP_tmp.png"/>
          <p:cNvPicPr>
            <a:picLocks noChangeAspect="1"/>
          </p:cNvPicPr>
          <p:nvPr>
            <p:custDataLst>
              <p:tags r:id="rId2"/>
            </p:custDataLst>
          </p:nvPr>
        </p:nvPicPr>
        <p:blipFill>
          <a:blip r:embed="rId6" cstate="print"/>
          <a:srcRect/>
          <a:stretch>
            <a:fillRect/>
          </a:stretch>
        </p:blipFill>
        <p:spPr bwMode="auto">
          <a:xfrm>
            <a:off x="5791200" y="1670050"/>
            <a:ext cx="1066800" cy="615950"/>
          </a:xfrm>
          <a:prstGeom prst="rect">
            <a:avLst/>
          </a:prstGeom>
          <a:noFill/>
          <a:ln w="9525">
            <a:noFill/>
            <a:miter lim="800000"/>
            <a:headEnd/>
            <a:tailEnd/>
          </a:ln>
        </p:spPr>
      </p:pic>
      <p:pic>
        <p:nvPicPr>
          <p:cNvPr id="17416" name="Picture 12" descr="TP_tmp.png"/>
          <p:cNvPicPr>
            <a:picLocks noChangeAspect="1"/>
          </p:cNvPicPr>
          <p:nvPr>
            <p:custDataLst>
              <p:tags r:id="rId3"/>
            </p:custDataLst>
          </p:nvPr>
        </p:nvPicPr>
        <p:blipFill>
          <a:blip r:embed="rId7" cstate="print"/>
          <a:srcRect/>
          <a:stretch>
            <a:fillRect/>
          </a:stretch>
        </p:blipFill>
        <p:spPr bwMode="auto">
          <a:xfrm>
            <a:off x="9067800" y="1822450"/>
            <a:ext cx="336550" cy="393700"/>
          </a:xfrm>
          <a:prstGeom prst="rect">
            <a:avLst/>
          </a:prstGeom>
          <a:noFill/>
          <a:ln w="9525">
            <a:noFill/>
            <a:miter lim="800000"/>
            <a:headEnd/>
            <a:tailEnd/>
          </a:ln>
        </p:spPr>
      </p:pic>
      <p:sp>
        <p:nvSpPr>
          <p:cNvPr id="17417" name="AutoShape 5"/>
          <p:cNvSpPr>
            <a:spLocks noChangeArrowheads="1"/>
          </p:cNvSpPr>
          <p:nvPr/>
        </p:nvSpPr>
        <p:spPr bwMode="auto">
          <a:xfrm>
            <a:off x="7543800" y="3124200"/>
            <a:ext cx="676275" cy="533400"/>
          </a:xfrm>
          <a:prstGeom prst="rightArrow">
            <a:avLst>
              <a:gd name="adj1" fmla="val 50000"/>
              <a:gd name="adj2" fmla="val 31696"/>
            </a:avLst>
          </a:prstGeom>
          <a:solidFill>
            <a:schemeClr val="accent1"/>
          </a:solidFill>
          <a:ln w="9525">
            <a:solidFill>
              <a:schemeClr val="tx1"/>
            </a:solidFill>
            <a:miter lim="800000"/>
            <a:headEnd/>
            <a:tailEnd/>
          </a:ln>
        </p:spPr>
        <p:txBody>
          <a:bodyPr wrap="none" anchor="ctr"/>
          <a:lstStyle/>
          <a:p>
            <a:endParaRPr lang="en-US"/>
          </a:p>
        </p:txBody>
      </p:sp>
      <p:sp>
        <p:nvSpPr>
          <p:cNvPr id="15" name="Double Bracket 14"/>
          <p:cNvSpPr/>
          <p:nvPr/>
        </p:nvSpPr>
        <p:spPr>
          <a:xfrm>
            <a:off x="5562600" y="2819400"/>
            <a:ext cx="1600200" cy="1143000"/>
          </a:xfrm>
          <a:prstGeom prst="bracketPair">
            <a:avLst>
              <a:gd name="adj" fmla="val 698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7419" name="TextBox 15"/>
          <p:cNvSpPr txBox="1">
            <a:spLocks noChangeArrowheads="1"/>
          </p:cNvSpPr>
          <p:nvPr/>
        </p:nvSpPr>
        <p:spPr bwMode="auto">
          <a:xfrm>
            <a:off x="8458200" y="2838450"/>
            <a:ext cx="1600200" cy="1200150"/>
          </a:xfrm>
          <a:prstGeom prst="rect">
            <a:avLst/>
          </a:prstGeom>
          <a:noFill/>
          <a:ln w="9525">
            <a:noFill/>
            <a:miter lim="800000"/>
            <a:headEnd/>
            <a:tailEnd/>
          </a:ln>
        </p:spPr>
        <p:txBody>
          <a:bodyPr>
            <a:spAutoFit/>
          </a:bodyPr>
          <a:lstStyle/>
          <a:p>
            <a:pPr algn="ctr"/>
            <a:r>
              <a:rPr lang="en-US" sz="2400" dirty="0">
                <a:latin typeface="Calibri"/>
                <a:cs typeface="Calibri"/>
              </a:rPr>
              <a:t>SPAM</a:t>
            </a:r>
          </a:p>
          <a:p>
            <a:pPr algn="ctr"/>
            <a:r>
              <a:rPr lang="en-US" sz="2400" dirty="0">
                <a:latin typeface="Calibri"/>
                <a:cs typeface="Calibri"/>
              </a:rPr>
              <a:t>or</a:t>
            </a:r>
          </a:p>
          <a:p>
            <a:pPr algn="ctr"/>
            <a:r>
              <a:rPr lang="en-US" sz="2400" dirty="0">
                <a:latin typeface="Calibri"/>
                <a:cs typeface="Calibri"/>
              </a:rPr>
              <a:t>+</a:t>
            </a:r>
          </a:p>
        </p:txBody>
      </p:sp>
      <p:sp>
        <p:nvSpPr>
          <p:cNvPr id="18" name="AutoShape 5"/>
          <p:cNvSpPr>
            <a:spLocks noChangeArrowheads="1"/>
          </p:cNvSpPr>
          <p:nvPr/>
        </p:nvSpPr>
        <p:spPr bwMode="auto">
          <a:xfrm>
            <a:off x="4648200" y="5029200"/>
            <a:ext cx="676275" cy="533400"/>
          </a:xfrm>
          <a:prstGeom prst="rightArrow">
            <a:avLst>
              <a:gd name="adj1" fmla="val 50000"/>
              <a:gd name="adj2" fmla="val 31696"/>
            </a:avLst>
          </a:prstGeom>
          <a:solidFill>
            <a:schemeClr val="accent1"/>
          </a:solidFill>
          <a:ln w="9525">
            <a:solidFill>
              <a:schemeClr val="tx1"/>
            </a:solidFill>
            <a:miter lim="800000"/>
            <a:headEnd/>
            <a:tailEnd/>
          </a:ln>
        </p:spPr>
        <p:txBody>
          <a:bodyPr wrap="none" anchor="ctr"/>
          <a:lstStyle/>
          <a:p>
            <a:endParaRPr lang="en-US"/>
          </a:p>
        </p:txBody>
      </p:sp>
      <p:sp>
        <p:nvSpPr>
          <p:cNvPr id="19" name="AutoShape 5"/>
          <p:cNvSpPr>
            <a:spLocks noChangeArrowheads="1"/>
          </p:cNvSpPr>
          <p:nvPr/>
        </p:nvSpPr>
        <p:spPr bwMode="auto">
          <a:xfrm>
            <a:off x="7543800" y="4953000"/>
            <a:ext cx="676275" cy="533400"/>
          </a:xfrm>
          <a:prstGeom prst="rightArrow">
            <a:avLst>
              <a:gd name="adj1" fmla="val 50000"/>
              <a:gd name="adj2" fmla="val 31696"/>
            </a:avLst>
          </a:prstGeom>
          <a:solidFill>
            <a:schemeClr val="accent1"/>
          </a:solidFill>
          <a:ln w="9525">
            <a:solidFill>
              <a:schemeClr val="tx1"/>
            </a:solidFill>
            <a:miter lim="800000"/>
            <a:headEnd/>
            <a:tailEnd/>
          </a:ln>
        </p:spPr>
        <p:txBody>
          <a:bodyPr wrap="none" anchor="ctr"/>
          <a:lstStyle/>
          <a:p>
            <a:endParaRPr lang="en-US"/>
          </a:p>
        </p:txBody>
      </p:sp>
      <p:sp>
        <p:nvSpPr>
          <p:cNvPr id="20" name="Text Box 6"/>
          <p:cNvSpPr txBox="1">
            <a:spLocks noChangeArrowheads="1"/>
          </p:cNvSpPr>
          <p:nvPr/>
        </p:nvSpPr>
        <p:spPr bwMode="auto">
          <a:xfrm>
            <a:off x="5562600" y="4829175"/>
            <a:ext cx="2057400" cy="1016000"/>
          </a:xfrm>
          <a:prstGeom prst="rect">
            <a:avLst/>
          </a:prstGeom>
          <a:noFill/>
          <a:ln w="9525">
            <a:noFill/>
            <a:miter lim="800000"/>
            <a:headEnd/>
            <a:tailEnd/>
          </a:ln>
        </p:spPr>
        <p:txBody>
          <a:bodyPr>
            <a:spAutoFit/>
          </a:bodyPr>
          <a:lstStyle/>
          <a:p>
            <a:r>
              <a:rPr lang="en-US" sz="1200">
                <a:latin typeface="Courier New" pitchFamily="49" charset="0"/>
              </a:rPr>
              <a:t>PIXEL-7,12  : 1</a:t>
            </a:r>
          </a:p>
          <a:p>
            <a:r>
              <a:rPr lang="en-US" sz="1200">
                <a:latin typeface="Courier New" pitchFamily="49" charset="0"/>
              </a:rPr>
              <a:t>PIXEL-7,13  : 0</a:t>
            </a:r>
          </a:p>
          <a:p>
            <a:r>
              <a:rPr lang="en-US" sz="1200">
                <a:latin typeface="Courier New" pitchFamily="49" charset="0"/>
              </a:rPr>
              <a:t>...</a:t>
            </a:r>
          </a:p>
          <a:p>
            <a:r>
              <a:rPr lang="en-US" sz="1200">
                <a:latin typeface="Courier New" pitchFamily="49" charset="0"/>
              </a:rPr>
              <a:t>NUM_LOOPS   : 1</a:t>
            </a:r>
          </a:p>
          <a:p>
            <a:r>
              <a:rPr lang="en-US" sz="1200">
                <a:latin typeface="Courier New" pitchFamily="49" charset="0"/>
              </a:rPr>
              <a:t>...</a:t>
            </a:r>
          </a:p>
        </p:txBody>
      </p:sp>
      <p:sp>
        <p:nvSpPr>
          <p:cNvPr id="21" name="Double Bracket 20"/>
          <p:cNvSpPr/>
          <p:nvPr/>
        </p:nvSpPr>
        <p:spPr>
          <a:xfrm>
            <a:off x="5562600" y="4724400"/>
            <a:ext cx="1600200" cy="1143000"/>
          </a:xfrm>
          <a:prstGeom prst="bracketPair">
            <a:avLst>
              <a:gd name="adj" fmla="val 698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pic>
        <p:nvPicPr>
          <p:cNvPr id="22" name="Picture 9"/>
          <p:cNvPicPr>
            <a:picLocks noChangeAspect="1" noChangeArrowheads="1"/>
          </p:cNvPicPr>
          <p:nvPr/>
        </p:nvPicPr>
        <p:blipFill>
          <a:blip r:embed="rId8" cstate="print"/>
          <a:srcRect/>
          <a:stretch>
            <a:fillRect/>
          </a:stretch>
        </p:blipFill>
        <p:spPr bwMode="auto">
          <a:xfrm>
            <a:off x="2667000" y="4876800"/>
            <a:ext cx="998538" cy="968375"/>
          </a:xfrm>
          <a:prstGeom prst="rect">
            <a:avLst/>
          </a:prstGeom>
          <a:noFill/>
          <a:ln w="9525">
            <a:noFill/>
            <a:miter lim="800000"/>
            <a:headEnd/>
            <a:tailEnd/>
          </a:ln>
        </p:spPr>
      </p:pic>
      <p:sp>
        <p:nvSpPr>
          <p:cNvPr id="23" name="TextBox 22"/>
          <p:cNvSpPr txBox="1">
            <a:spLocks noChangeArrowheads="1"/>
          </p:cNvSpPr>
          <p:nvPr/>
        </p:nvSpPr>
        <p:spPr bwMode="auto">
          <a:xfrm>
            <a:off x="8458200" y="4953000"/>
            <a:ext cx="1600200" cy="461963"/>
          </a:xfrm>
          <a:prstGeom prst="rect">
            <a:avLst/>
          </a:prstGeom>
          <a:noFill/>
          <a:ln w="9525">
            <a:noFill/>
            <a:miter lim="800000"/>
            <a:headEnd/>
            <a:tailEnd/>
          </a:ln>
        </p:spPr>
        <p:txBody>
          <a:bodyPr>
            <a:spAutoFit/>
          </a:bodyPr>
          <a:lstStyle/>
          <a:p>
            <a:pPr algn="ctr"/>
            <a:r>
              <a:rPr lang="en-US" sz="2400" dirty="0">
                <a:latin typeface="Calibri"/>
                <a:cs typeface="Calibri"/>
              </a:rPr>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P spid="21" grpId="0" animBg="1"/>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Some (Simplified) Biology</a:t>
            </a:r>
          </a:p>
        </p:txBody>
      </p:sp>
      <p:sp>
        <p:nvSpPr>
          <p:cNvPr id="18435" name="Rectangle 3"/>
          <p:cNvSpPr>
            <a:spLocks noGrp="1" noChangeArrowheads="1"/>
          </p:cNvSpPr>
          <p:nvPr>
            <p:ph idx="1"/>
          </p:nvPr>
        </p:nvSpPr>
        <p:spPr>
          <a:xfrm>
            <a:off x="457200" y="1447800"/>
            <a:ext cx="8229600" cy="4525963"/>
          </a:xfrm>
        </p:spPr>
        <p:txBody>
          <a:bodyPr/>
          <a:lstStyle/>
          <a:p>
            <a:pPr eaLnBrk="1" hangingPunct="1"/>
            <a:r>
              <a:rPr lang="en-US" sz="2800" dirty="0" smtClean="0"/>
              <a:t>Very loose inspiration: human neurons</a:t>
            </a:r>
          </a:p>
        </p:txBody>
      </p:sp>
      <p:pic>
        <p:nvPicPr>
          <p:cNvPr id="18436" name="Picture 4"/>
          <p:cNvPicPr>
            <a:picLocks noChangeAspect="1" noChangeArrowheads="1"/>
          </p:cNvPicPr>
          <p:nvPr/>
        </p:nvPicPr>
        <p:blipFill>
          <a:blip r:embed="rId2" cstate="print"/>
          <a:srcRect/>
          <a:stretch>
            <a:fillRect/>
          </a:stretch>
        </p:blipFill>
        <p:spPr bwMode="auto">
          <a:xfrm>
            <a:off x="457200" y="2256817"/>
            <a:ext cx="5486400" cy="3229583"/>
          </a:xfrm>
          <a:prstGeom prst="rect">
            <a:avLst/>
          </a:prstGeom>
          <a:noFill/>
          <a:ln w="9525">
            <a:noFill/>
            <a:miter lim="800000"/>
            <a:headEnd/>
            <a:tailEnd/>
          </a:ln>
        </p:spPr>
      </p:pic>
      <p:pic>
        <p:nvPicPr>
          <p:cNvPr id="51203"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77000" y="2819541"/>
            <a:ext cx="5403371" cy="203076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Linear Classifiers</a:t>
            </a:r>
          </a:p>
        </p:txBody>
      </p:sp>
      <p:sp>
        <p:nvSpPr>
          <p:cNvPr id="25603" name="Rectangle 3"/>
          <p:cNvSpPr>
            <a:spLocks noGrp="1" noChangeArrowheads="1"/>
          </p:cNvSpPr>
          <p:nvPr>
            <p:ph idx="1"/>
          </p:nvPr>
        </p:nvSpPr>
        <p:spPr>
          <a:xfrm>
            <a:off x="457200" y="1600200"/>
            <a:ext cx="8229600" cy="4953000"/>
          </a:xfrm>
        </p:spPr>
        <p:txBody>
          <a:bodyPr/>
          <a:lstStyle/>
          <a:p>
            <a:pPr eaLnBrk="1" hangingPunct="1">
              <a:lnSpc>
                <a:spcPct val="90000"/>
              </a:lnSpc>
            </a:pPr>
            <a:r>
              <a:rPr lang="en-US" sz="2800" dirty="0" smtClean="0"/>
              <a:t>Inputs are </a:t>
            </a:r>
            <a:r>
              <a:rPr lang="en-US" sz="2800" dirty="0" smtClean="0">
                <a:solidFill>
                  <a:srgbClr val="CC0000"/>
                </a:solidFill>
              </a:rPr>
              <a:t>feature values</a:t>
            </a:r>
          </a:p>
          <a:p>
            <a:pPr eaLnBrk="1" hangingPunct="1">
              <a:lnSpc>
                <a:spcPct val="90000"/>
              </a:lnSpc>
            </a:pPr>
            <a:r>
              <a:rPr lang="en-US" sz="2800" dirty="0" smtClean="0"/>
              <a:t>Each feature has a </a:t>
            </a:r>
            <a:r>
              <a:rPr lang="en-US" sz="2800" dirty="0" smtClean="0">
                <a:solidFill>
                  <a:srgbClr val="CC0000"/>
                </a:solidFill>
              </a:rPr>
              <a:t>weight</a:t>
            </a:r>
          </a:p>
          <a:p>
            <a:pPr eaLnBrk="1" hangingPunct="1">
              <a:lnSpc>
                <a:spcPct val="90000"/>
              </a:lnSpc>
            </a:pPr>
            <a:r>
              <a:rPr lang="en-US" sz="2800" dirty="0" smtClean="0"/>
              <a:t>Sum is the </a:t>
            </a:r>
            <a:r>
              <a:rPr lang="en-US" sz="2800" dirty="0" smtClean="0">
                <a:solidFill>
                  <a:srgbClr val="CC0000"/>
                </a:solidFill>
              </a:rPr>
              <a:t>activation</a:t>
            </a:r>
          </a:p>
          <a:p>
            <a:pPr eaLnBrk="1" hangingPunct="1">
              <a:lnSpc>
                <a:spcPct val="90000"/>
              </a:lnSpc>
            </a:pPr>
            <a:endParaRPr lang="en-US" sz="2800" dirty="0" smtClean="0"/>
          </a:p>
          <a:p>
            <a:pPr eaLnBrk="1" hangingPunct="1">
              <a:lnSpc>
                <a:spcPct val="90000"/>
              </a:lnSpc>
            </a:pPr>
            <a:endParaRPr lang="en-US" sz="2800" dirty="0" smtClean="0"/>
          </a:p>
          <a:p>
            <a:pPr eaLnBrk="1" hangingPunct="1">
              <a:lnSpc>
                <a:spcPct val="90000"/>
              </a:lnSpc>
            </a:pPr>
            <a:endParaRPr lang="en-US" sz="2800" dirty="0" smtClean="0"/>
          </a:p>
          <a:p>
            <a:pPr eaLnBrk="1" hangingPunct="1">
              <a:lnSpc>
                <a:spcPct val="90000"/>
              </a:lnSpc>
            </a:pPr>
            <a:endParaRPr lang="en-US" sz="2800" dirty="0" smtClean="0"/>
          </a:p>
          <a:p>
            <a:pPr eaLnBrk="1" hangingPunct="1">
              <a:lnSpc>
                <a:spcPct val="90000"/>
              </a:lnSpc>
            </a:pPr>
            <a:r>
              <a:rPr lang="en-US" sz="2800" dirty="0" smtClean="0"/>
              <a:t>If the activation is:</a:t>
            </a:r>
          </a:p>
          <a:p>
            <a:pPr lvl="1" eaLnBrk="1" hangingPunct="1">
              <a:lnSpc>
                <a:spcPct val="90000"/>
              </a:lnSpc>
            </a:pPr>
            <a:r>
              <a:rPr lang="en-US" sz="2400" dirty="0" smtClean="0"/>
              <a:t>Positive, output +1</a:t>
            </a:r>
          </a:p>
          <a:p>
            <a:pPr lvl="1" eaLnBrk="1" hangingPunct="1">
              <a:lnSpc>
                <a:spcPct val="90000"/>
              </a:lnSpc>
            </a:pPr>
            <a:r>
              <a:rPr lang="en-US" sz="2400" dirty="0" smtClean="0"/>
              <a:t>Negative, output -1</a:t>
            </a:r>
          </a:p>
        </p:txBody>
      </p:sp>
      <p:sp>
        <p:nvSpPr>
          <p:cNvPr id="25605" name="Rectangle 5"/>
          <p:cNvSpPr>
            <a:spLocks noChangeArrowheads="1"/>
          </p:cNvSpPr>
          <p:nvPr/>
        </p:nvSpPr>
        <p:spPr bwMode="auto">
          <a:xfrm>
            <a:off x="6096000" y="5029200"/>
            <a:ext cx="685800" cy="1219200"/>
          </a:xfrm>
          <a:prstGeom prst="rect">
            <a:avLst/>
          </a:prstGeom>
          <a:solidFill>
            <a:schemeClr val="accent1"/>
          </a:solidFill>
          <a:ln w="9525">
            <a:solidFill>
              <a:schemeClr val="tx1"/>
            </a:solidFill>
            <a:miter lim="800000"/>
            <a:headEnd/>
            <a:tailEnd/>
          </a:ln>
        </p:spPr>
        <p:txBody>
          <a:bodyPr wrap="none" anchor="ctr"/>
          <a:lstStyle/>
          <a:p>
            <a:pPr algn="ctr"/>
            <a:r>
              <a:rPr lang="en-US" sz="4000">
                <a:sym typeface="Symbol" pitchFamily="18" charset="2"/>
              </a:rPr>
              <a:t></a:t>
            </a:r>
          </a:p>
        </p:txBody>
      </p:sp>
      <p:sp>
        <p:nvSpPr>
          <p:cNvPr id="25606" name="Line 6"/>
          <p:cNvSpPr>
            <a:spLocks noChangeShapeType="1"/>
          </p:cNvSpPr>
          <p:nvPr/>
        </p:nvSpPr>
        <p:spPr bwMode="auto">
          <a:xfrm>
            <a:off x="5257800" y="5257800"/>
            <a:ext cx="838200" cy="0"/>
          </a:xfrm>
          <a:prstGeom prst="line">
            <a:avLst/>
          </a:prstGeom>
          <a:noFill/>
          <a:ln w="50800">
            <a:solidFill>
              <a:schemeClr val="tx1"/>
            </a:solidFill>
            <a:round/>
            <a:headEnd/>
            <a:tailEnd type="triangle" w="med" len="med"/>
          </a:ln>
        </p:spPr>
        <p:txBody>
          <a:bodyPr/>
          <a:lstStyle/>
          <a:p>
            <a:endParaRPr lang="en-US"/>
          </a:p>
        </p:txBody>
      </p:sp>
      <p:sp>
        <p:nvSpPr>
          <p:cNvPr id="25607" name="Line 7"/>
          <p:cNvSpPr>
            <a:spLocks noChangeShapeType="1"/>
          </p:cNvSpPr>
          <p:nvPr/>
        </p:nvSpPr>
        <p:spPr bwMode="auto">
          <a:xfrm>
            <a:off x="5257800" y="5638800"/>
            <a:ext cx="838200" cy="0"/>
          </a:xfrm>
          <a:prstGeom prst="line">
            <a:avLst/>
          </a:prstGeom>
          <a:noFill/>
          <a:ln w="12700">
            <a:solidFill>
              <a:schemeClr val="tx1"/>
            </a:solidFill>
            <a:round/>
            <a:headEnd/>
            <a:tailEnd type="triangle" w="med" len="med"/>
          </a:ln>
        </p:spPr>
        <p:txBody>
          <a:bodyPr/>
          <a:lstStyle/>
          <a:p>
            <a:endParaRPr lang="en-US"/>
          </a:p>
        </p:txBody>
      </p:sp>
      <p:sp>
        <p:nvSpPr>
          <p:cNvPr id="25608" name="Line 8"/>
          <p:cNvSpPr>
            <a:spLocks noChangeShapeType="1"/>
          </p:cNvSpPr>
          <p:nvPr/>
        </p:nvSpPr>
        <p:spPr bwMode="auto">
          <a:xfrm>
            <a:off x="5257800" y="6019800"/>
            <a:ext cx="838200" cy="0"/>
          </a:xfrm>
          <a:prstGeom prst="line">
            <a:avLst/>
          </a:prstGeom>
          <a:noFill/>
          <a:ln w="76200">
            <a:solidFill>
              <a:schemeClr val="tx1"/>
            </a:solidFill>
            <a:round/>
            <a:headEnd/>
            <a:tailEnd type="triangle" w="med" len="med"/>
          </a:ln>
        </p:spPr>
        <p:txBody>
          <a:bodyPr/>
          <a:lstStyle/>
          <a:p>
            <a:endParaRPr lang="en-US"/>
          </a:p>
        </p:txBody>
      </p:sp>
      <p:sp>
        <p:nvSpPr>
          <p:cNvPr id="25609" name="Rectangle 9"/>
          <p:cNvSpPr>
            <a:spLocks noChangeArrowheads="1"/>
          </p:cNvSpPr>
          <p:nvPr/>
        </p:nvSpPr>
        <p:spPr bwMode="auto">
          <a:xfrm>
            <a:off x="4876800" y="5105400"/>
            <a:ext cx="381000" cy="304800"/>
          </a:xfrm>
          <a:prstGeom prst="rect">
            <a:avLst/>
          </a:prstGeom>
          <a:solidFill>
            <a:schemeClr val="accent1"/>
          </a:solidFill>
          <a:ln w="9525">
            <a:solidFill>
              <a:schemeClr val="tx1"/>
            </a:solidFill>
            <a:miter lim="800000"/>
            <a:headEnd/>
            <a:tailEnd/>
          </a:ln>
        </p:spPr>
        <p:txBody>
          <a:bodyPr wrap="none" anchor="ctr"/>
          <a:lstStyle/>
          <a:p>
            <a:pPr algn="ctr"/>
            <a:r>
              <a:rPr lang="en-US"/>
              <a:t>f</a:t>
            </a:r>
            <a:r>
              <a:rPr lang="en-US" baseline="-25000"/>
              <a:t>1</a:t>
            </a:r>
          </a:p>
        </p:txBody>
      </p:sp>
      <p:sp>
        <p:nvSpPr>
          <p:cNvPr id="25610" name="Rectangle 10"/>
          <p:cNvSpPr>
            <a:spLocks noChangeArrowheads="1"/>
          </p:cNvSpPr>
          <p:nvPr/>
        </p:nvSpPr>
        <p:spPr bwMode="auto">
          <a:xfrm>
            <a:off x="4876800" y="5486400"/>
            <a:ext cx="381000" cy="304800"/>
          </a:xfrm>
          <a:prstGeom prst="rect">
            <a:avLst/>
          </a:prstGeom>
          <a:solidFill>
            <a:schemeClr val="accent1"/>
          </a:solidFill>
          <a:ln w="9525">
            <a:solidFill>
              <a:schemeClr val="tx1"/>
            </a:solidFill>
            <a:miter lim="800000"/>
            <a:headEnd/>
            <a:tailEnd/>
          </a:ln>
        </p:spPr>
        <p:txBody>
          <a:bodyPr wrap="none" anchor="ctr"/>
          <a:lstStyle/>
          <a:p>
            <a:pPr algn="ctr"/>
            <a:r>
              <a:rPr lang="en-US"/>
              <a:t>f</a:t>
            </a:r>
            <a:r>
              <a:rPr lang="en-US" baseline="-25000"/>
              <a:t>2</a:t>
            </a:r>
          </a:p>
        </p:txBody>
      </p:sp>
      <p:sp>
        <p:nvSpPr>
          <p:cNvPr id="25611" name="Rectangle 11"/>
          <p:cNvSpPr>
            <a:spLocks noChangeArrowheads="1"/>
          </p:cNvSpPr>
          <p:nvPr/>
        </p:nvSpPr>
        <p:spPr bwMode="auto">
          <a:xfrm>
            <a:off x="4876800" y="5867400"/>
            <a:ext cx="381000" cy="304800"/>
          </a:xfrm>
          <a:prstGeom prst="rect">
            <a:avLst/>
          </a:prstGeom>
          <a:solidFill>
            <a:schemeClr val="accent1"/>
          </a:solidFill>
          <a:ln w="9525">
            <a:solidFill>
              <a:schemeClr val="tx1"/>
            </a:solidFill>
            <a:miter lim="800000"/>
            <a:headEnd/>
            <a:tailEnd/>
          </a:ln>
        </p:spPr>
        <p:txBody>
          <a:bodyPr wrap="none" anchor="ctr"/>
          <a:lstStyle/>
          <a:p>
            <a:pPr algn="ctr"/>
            <a:r>
              <a:rPr lang="en-US"/>
              <a:t>f</a:t>
            </a:r>
            <a:r>
              <a:rPr lang="en-US" baseline="-25000"/>
              <a:t>3</a:t>
            </a:r>
          </a:p>
        </p:txBody>
      </p:sp>
      <p:sp>
        <p:nvSpPr>
          <p:cNvPr id="25612" name="Text Box 12"/>
          <p:cNvSpPr txBox="1">
            <a:spLocks noChangeArrowheads="1"/>
          </p:cNvSpPr>
          <p:nvPr/>
        </p:nvSpPr>
        <p:spPr bwMode="auto">
          <a:xfrm>
            <a:off x="5410200" y="4876800"/>
            <a:ext cx="533400" cy="366713"/>
          </a:xfrm>
          <a:prstGeom prst="rect">
            <a:avLst/>
          </a:prstGeom>
          <a:noFill/>
          <a:ln w="9525">
            <a:noFill/>
            <a:miter lim="800000"/>
            <a:headEnd/>
            <a:tailEnd/>
          </a:ln>
        </p:spPr>
        <p:txBody>
          <a:bodyPr>
            <a:spAutoFit/>
          </a:bodyPr>
          <a:lstStyle/>
          <a:p>
            <a:pPr>
              <a:spcBef>
                <a:spcPct val="50000"/>
              </a:spcBef>
            </a:pPr>
            <a:r>
              <a:rPr lang="en-US"/>
              <a:t>w</a:t>
            </a:r>
            <a:r>
              <a:rPr lang="en-US" baseline="-25000"/>
              <a:t>1</a:t>
            </a:r>
            <a:endParaRPr lang="en-US"/>
          </a:p>
        </p:txBody>
      </p:sp>
      <p:sp>
        <p:nvSpPr>
          <p:cNvPr id="25613" name="Text Box 13"/>
          <p:cNvSpPr txBox="1">
            <a:spLocks noChangeArrowheads="1"/>
          </p:cNvSpPr>
          <p:nvPr/>
        </p:nvSpPr>
        <p:spPr bwMode="auto">
          <a:xfrm>
            <a:off x="5410200" y="5272088"/>
            <a:ext cx="533400" cy="366712"/>
          </a:xfrm>
          <a:prstGeom prst="rect">
            <a:avLst/>
          </a:prstGeom>
          <a:noFill/>
          <a:ln w="9525">
            <a:noFill/>
            <a:miter lim="800000"/>
            <a:headEnd/>
            <a:tailEnd/>
          </a:ln>
        </p:spPr>
        <p:txBody>
          <a:bodyPr>
            <a:spAutoFit/>
          </a:bodyPr>
          <a:lstStyle/>
          <a:p>
            <a:pPr>
              <a:spcBef>
                <a:spcPct val="50000"/>
              </a:spcBef>
            </a:pPr>
            <a:r>
              <a:rPr lang="en-US"/>
              <a:t>w</a:t>
            </a:r>
            <a:r>
              <a:rPr lang="en-US" baseline="-25000"/>
              <a:t>2</a:t>
            </a:r>
            <a:endParaRPr lang="en-US"/>
          </a:p>
        </p:txBody>
      </p:sp>
      <p:sp>
        <p:nvSpPr>
          <p:cNvPr id="25614" name="Text Box 14"/>
          <p:cNvSpPr txBox="1">
            <a:spLocks noChangeArrowheads="1"/>
          </p:cNvSpPr>
          <p:nvPr/>
        </p:nvSpPr>
        <p:spPr bwMode="auto">
          <a:xfrm>
            <a:off x="5410200" y="5638800"/>
            <a:ext cx="533400" cy="366713"/>
          </a:xfrm>
          <a:prstGeom prst="rect">
            <a:avLst/>
          </a:prstGeom>
          <a:noFill/>
          <a:ln w="9525">
            <a:noFill/>
            <a:miter lim="800000"/>
            <a:headEnd/>
            <a:tailEnd/>
          </a:ln>
        </p:spPr>
        <p:txBody>
          <a:bodyPr>
            <a:spAutoFit/>
          </a:bodyPr>
          <a:lstStyle/>
          <a:p>
            <a:pPr>
              <a:spcBef>
                <a:spcPct val="50000"/>
              </a:spcBef>
            </a:pPr>
            <a:r>
              <a:rPr lang="en-US"/>
              <a:t>w</a:t>
            </a:r>
            <a:r>
              <a:rPr lang="en-US" baseline="-25000"/>
              <a:t>3</a:t>
            </a:r>
            <a:endParaRPr lang="en-US"/>
          </a:p>
        </p:txBody>
      </p:sp>
      <p:sp>
        <p:nvSpPr>
          <p:cNvPr id="25615" name="Rectangle 15"/>
          <p:cNvSpPr>
            <a:spLocks noChangeArrowheads="1"/>
          </p:cNvSpPr>
          <p:nvPr/>
        </p:nvSpPr>
        <p:spPr bwMode="auto">
          <a:xfrm>
            <a:off x="7162800" y="5334000"/>
            <a:ext cx="685800" cy="609600"/>
          </a:xfrm>
          <a:prstGeom prst="rect">
            <a:avLst/>
          </a:prstGeom>
          <a:solidFill>
            <a:schemeClr val="accent1"/>
          </a:solidFill>
          <a:ln w="9525">
            <a:solidFill>
              <a:schemeClr val="tx1"/>
            </a:solidFill>
            <a:miter lim="800000"/>
            <a:headEnd/>
            <a:tailEnd/>
          </a:ln>
        </p:spPr>
        <p:txBody>
          <a:bodyPr wrap="none" anchor="ctr"/>
          <a:lstStyle/>
          <a:p>
            <a:pPr algn="ctr"/>
            <a:r>
              <a:rPr lang="en-US" sz="2400"/>
              <a:t>&gt;0?</a:t>
            </a:r>
          </a:p>
        </p:txBody>
      </p:sp>
      <p:cxnSp>
        <p:nvCxnSpPr>
          <p:cNvPr id="25616" name="AutoShape 16"/>
          <p:cNvCxnSpPr>
            <a:cxnSpLocks noChangeShapeType="1"/>
            <a:stCxn id="25605" idx="3"/>
            <a:endCxn id="25615" idx="1"/>
          </p:cNvCxnSpPr>
          <p:nvPr/>
        </p:nvCxnSpPr>
        <p:spPr bwMode="auto">
          <a:xfrm>
            <a:off x="6781800" y="5638800"/>
            <a:ext cx="381000" cy="0"/>
          </a:xfrm>
          <a:prstGeom prst="straightConnector1">
            <a:avLst/>
          </a:prstGeom>
          <a:noFill/>
          <a:ln w="50800">
            <a:solidFill>
              <a:schemeClr val="tx1"/>
            </a:solidFill>
            <a:round/>
            <a:headEnd/>
            <a:tailEnd type="triangle" w="med" len="med"/>
          </a:ln>
        </p:spPr>
      </p:cxnSp>
      <p:sp>
        <p:nvSpPr>
          <p:cNvPr id="25617" name="Line 17"/>
          <p:cNvSpPr>
            <a:spLocks noChangeShapeType="1"/>
          </p:cNvSpPr>
          <p:nvPr/>
        </p:nvSpPr>
        <p:spPr bwMode="auto">
          <a:xfrm>
            <a:off x="7848600" y="5638800"/>
            <a:ext cx="381000" cy="0"/>
          </a:xfrm>
          <a:prstGeom prst="line">
            <a:avLst/>
          </a:prstGeom>
          <a:noFill/>
          <a:ln w="50800">
            <a:solidFill>
              <a:schemeClr val="tx1"/>
            </a:solidFill>
            <a:round/>
            <a:headEnd/>
            <a:tailEnd type="triangle" w="med" len="med"/>
          </a:ln>
        </p:spPr>
        <p:txBody>
          <a:bodyPr/>
          <a:lstStyle/>
          <a:p>
            <a:endParaRPr lang="en-US"/>
          </a:p>
        </p:txBody>
      </p:sp>
      <p:pic>
        <p:nvPicPr>
          <p:cNvPr id="20" name="Picture 19" descr="txp_fig"/>
          <p:cNvPicPr>
            <a:picLocks noChangeAspect="1"/>
          </p:cNvPicPr>
          <p:nvPr>
            <p:custDataLst>
              <p:tags r:id="rId1"/>
            </p:custDataLst>
          </p:nvPr>
        </p:nvPicPr>
        <p:blipFill>
          <a:blip r:embed="rId3" cstate="print"/>
          <a:srcRect/>
          <a:stretch>
            <a:fillRect/>
          </a:stretch>
        </p:blipFill>
        <p:spPr bwMode="auto">
          <a:xfrm>
            <a:off x="1905000" y="3689350"/>
            <a:ext cx="7624762" cy="798513"/>
          </a:xfrm>
          <a:prstGeom prst="rect">
            <a:avLst/>
          </a:prstGeom>
          <a:noFill/>
          <a:ln w="9525">
            <a:noFill/>
            <a:miter lim="800000"/>
            <a:headEnd/>
            <a:tailEnd/>
          </a:ln>
        </p:spPr>
      </p:pic>
      <p:pic>
        <p:nvPicPr>
          <p:cNvPr id="2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791200" y="1524126"/>
            <a:ext cx="4800600" cy="18042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60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60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0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60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60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60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6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6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6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6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6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6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6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6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animBg="1"/>
      <p:bldP spid="25606" grpId="0" animBg="1"/>
      <p:bldP spid="25607" grpId="0" animBg="1"/>
      <p:bldP spid="25608" grpId="0" animBg="1"/>
      <p:bldP spid="25609" grpId="0" animBg="1"/>
      <p:bldP spid="25610" grpId="0" animBg="1"/>
      <p:bldP spid="25611" grpId="0" animBg="1"/>
      <p:bldP spid="25612" grpId="0"/>
      <p:bldP spid="25613" grpId="0"/>
      <p:bldP spid="25614" grpId="0"/>
      <p:bldP spid="25615" grpId="0" animBg="1"/>
      <p:bldP spid="256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Weights</a:t>
            </a:r>
          </a:p>
        </p:txBody>
      </p:sp>
      <p:sp>
        <p:nvSpPr>
          <p:cNvPr id="20483" name="Content Placeholder 2"/>
          <p:cNvSpPr>
            <a:spLocks noGrp="1"/>
          </p:cNvSpPr>
          <p:nvPr>
            <p:ph idx="1"/>
          </p:nvPr>
        </p:nvSpPr>
        <p:spPr>
          <a:xfrm>
            <a:off x="2133600" y="1189038"/>
            <a:ext cx="8229600" cy="4525962"/>
          </a:xfrm>
        </p:spPr>
        <p:txBody>
          <a:bodyPr/>
          <a:lstStyle/>
          <a:p>
            <a:r>
              <a:rPr lang="en-US" sz="2400" dirty="0" smtClean="0"/>
              <a:t>Binary case: compare features to a weight vector</a:t>
            </a:r>
          </a:p>
          <a:p>
            <a:r>
              <a:rPr lang="en-US" sz="2400" dirty="0" smtClean="0"/>
              <a:t>Learning: figure out the weight vector from examples</a:t>
            </a:r>
          </a:p>
        </p:txBody>
      </p:sp>
      <p:sp>
        <p:nvSpPr>
          <p:cNvPr id="4" name="Text Box 6"/>
          <p:cNvSpPr txBox="1">
            <a:spLocks noChangeArrowheads="1"/>
          </p:cNvSpPr>
          <p:nvPr/>
        </p:nvSpPr>
        <p:spPr bwMode="auto">
          <a:xfrm>
            <a:off x="7620000" y="2870200"/>
            <a:ext cx="2057400" cy="1016000"/>
          </a:xfrm>
          <a:prstGeom prst="rect">
            <a:avLst/>
          </a:prstGeom>
          <a:noFill/>
          <a:ln w="9525">
            <a:noFill/>
            <a:miter lim="800000"/>
            <a:headEnd/>
            <a:tailEnd/>
          </a:ln>
        </p:spPr>
        <p:txBody>
          <a:bodyPr>
            <a:spAutoFit/>
          </a:bodyPr>
          <a:lstStyle/>
          <a:p>
            <a:r>
              <a:rPr lang="en-US" sz="1200">
                <a:latin typeface="Courier New" pitchFamily="49" charset="0"/>
              </a:rPr>
              <a:t># free      : 2</a:t>
            </a:r>
          </a:p>
          <a:p>
            <a:r>
              <a:rPr lang="en-US" sz="1200">
                <a:latin typeface="Courier New" pitchFamily="49" charset="0"/>
              </a:rPr>
              <a:t>YOUR_NAME   : 0</a:t>
            </a:r>
          </a:p>
          <a:p>
            <a:r>
              <a:rPr lang="en-US" sz="1200">
                <a:latin typeface="Courier New" pitchFamily="49" charset="0"/>
              </a:rPr>
              <a:t>MISSPELLED  : 2</a:t>
            </a:r>
          </a:p>
          <a:p>
            <a:r>
              <a:rPr lang="en-US" sz="1200">
                <a:latin typeface="Courier New" pitchFamily="49" charset="0"/>
              </a:rPr>
              <a:t>FROM_FRIEND : 0</a:t>
            </a:r>
          </a:p>
          <a:p>
            <a:r>
              <a:rPr lang="en-US" sz="1200">
                <a:latin typeface="Courier New" pitchFamily="49" charset="0"/>
              </a:rPr>
              <a:t>...</a:t>
            </a:r>
          </a:p>
        </p:txBody>
      </p:sp>
      <p:sp>
        <p:nvSpPr>
          <p:cNvPr id="5" name="Double Bracket 4"/>
          <p:cNvSpPr/>
          <p:nvPr/>
        </p:nvSpPr>
        <p:spPr>
          <a:xfrm>
            <a:off x="7620000" y="2819400"/>
            <a:ext cx="1600200" cy="1143000"/>
          </a:xfrm>
          <a:prstGeom prst="bracketPair">
            <a:avLst>
              <a:gd name="adj" fmla="val 698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0486" name="Text Box 6"/>
          <p:cNvSpPr txBox="1">
            <a:spLocks noChangeArrowheads="1"/>
          </p:cNvSpPr>
          <p:nvPr/>
        </p:nvSpPr>
        <p:spPr bwMode="auto">
          <a:xfrm>
            <a:off x="2743200" y="2543175"/>
            <a:ext cx="2057400" cy="1016000"/>
          </a:xfrm>
          <a:prstGeom prst="rect">
            <a:avLst/>
          </a:prstGeom>
          <a:noFill/>
          <a:ln w="9525">
            <a:noFill/>
            <a:miter lim="800000"/>
            <a:headEnd/>
            <a:tailEnd/>
          </a:ln>
        </p:spPr>
        <p:txBody>
          <a:bodyPr>
            <a:spAutoFit/>
          </a:bodyPr>
          <a:lstStyle/>
          <a:p>
            <a:r>
              <a:rPr lang="en-US" sz="1200">
                <a:latin typeface="Courier New" pitchFamily="49" charset="0"/>
              </a:rPr>
              <a:t># free      : 4</a:t>
            </a:r>
          </a:p>
          <a:p>
            <a:r>
              <a:rPr lang="en-US" sz="1200">
                <a:latin typeface="Courier New" pitchFamily="49" charset="0"/>
              </a:rPr>
              <a:t>YOUR_NAME   :-1</a:t>
            </a:r>
          </a:p>
          <a:p>
            <a:r>
              <a:rPr lang="en-US" sz="1200">
                <a:latin typeface="Courier New" pitchFamily="49" charset="0"/>
              </a:rPr>
              <a:t>MISSPELLED  : 1</a:t>
            </a:r>
          </a:p>
          <a:p>
            <a:r>
              <a:rPr lang="en-US" sz="1200">
                <a:latin typeface="Courier New" pitchFamily="49" charset="0"/>
              </a:rPr>
              <a:t>FROM_FRIEND :-3</a:t>
            </a:r>
          </a:p>
          <a:p>
            <a:r>
              <a:rPr lang="en-US" sz="1200">
                <a:latin typeface="Courier New" pitchFamily="49" charset="0"/>
              </a:rPr>
              <a:t>...</a:t>
            </a:r>
          </a:p>
        </p:txBody>
      </p:sp>
      <p:sp>
        <p:nvSpPr>
          <p:cNvPr id="7" name="Double Bracket 6"/>
          <p:cNvSpPr/>
          <p:nvPr/>
        </p:nvSpPr>
        <p:spPr>
          <a:xfrm>
            <a:off x="2743200" y="2438400"/>
            <a:ext cx="1600200" cy="1143000"/>
          </a:xfrm>
          <a:prstGeom prst="bracketPair">
            <a:avLst>
              <a:gd name="adj" fmla="val 698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pic>
        <p:nvPicPr>
          <p:cNvPr id="20488" name="Picture 21" descr="txp_fig"/>
          <p:cNvPicPr>
            <a:picLocks noChangeAspect="1"/>
          </p:cNvPicPr>
          <p:nvPr>
            <p:custDataLst>
              <p:tags r:id="rId1"/>
            </p:custDataLst>
          </p:nvPr>
        </p:nvPicPr>
        <p:blipFill>
          <a:blip r:embed="rId6" cstate="print"/>
          <a:srcRect/>
          <a:stretch>
            <a:fillRect/>
          </a:stretch>
        </p:blipFill>
        <p:spPr bwMode="auto">
          <a:xfrm>
            <a:off x="4495800" y="3200400"/>
            <a:ext cx="273050" cy="182563"/>
          </a:xfrm>
          <a:prstGeom prst="rect">
            <a:avLst/>
          </a:prstGeom>
          <a:noFill/>
          <a:ln w="9525">
            <a:noFill/>
            <a:miter lim="800000"/>
            <a:headEnd/>
            <a:tailEnd/>
          </a:ln>
        </p:spPr>
      </p:pic>
      <p:pic>
        <p:nvPicPr>
          <p:cNvPr id="12" name="Picture 11" descr="txp_fig"/>
          <p:cNvPicPr>
            <a:picLocks noChangeAspect="1"/>
          </p:cNvPicPr>
          <p:nvPr>
            <p:custDataLst>
              <p:tags r:id="rId2"/>
            </p:custDataLst>
          </p:nvPr>
        </p:nvPicPr>
        <p:blipFill>
          <a:blip r:embed="rId7" cstate="print"/>
          <a:srcRect/>
          <a:stretch>
            <a:fillRect/>
          </a:stretch>
        </p:blipFill>
        <p:spPr bwMode="auto">
          <a:xfrm>
            <a:off x="6324600" y="3276600"/>
            <a:ext cx="966788" cy="365125"/>
          </a:xfrm>
          <a:prstGeom prst="rect">
            <a:avLst/>
          </a:prstGeom>
          <a:noFill/>
          <a:ln w="9525">
            <a:noFill/>
            <a:miter lim="800000"/>
            <a:headEnd/>
            <a:tailEnd/>
          </a:ln>
        </p:spPr>
      </p:pic>
      <p:sp>
        <p:nvSpPr>
          <p:cNvPr id="20490" name="Line 7"/>
          <p:cNvSpPr>
            <a:spLocks noChangeShapeType="1"/>
          </p:cNvSpPr>
          <p:nvPr/>
        </p:nvSpPr>
        <p:spPr bwMode="auto">
          <a:xfrm flipH="1" flipV="1">
            <a:off x="4876800" y="3352800"/>
            <a:ext cx="838200" cy="1371600"/>
          </a:xfrm>
          <a:prstGeom prst="line">
            <a:avLst/>
          </a:prstGeom>
          <a:noFill/>
          <a:ln w="50800">
            <a:solidFill>
              <a:schemeClr val="tx1"/>
            </a:solidFill>
            <a:round/>
            <a:headEnd/>
            <a:tailEnd type="triangle" w="med" len="med"/>
          </a:ln>
        </p:spPr>
        <p:txBody>
          <a:bodyPr/>
          <a:lstStyle/>
          <a:p>
            <a:endParaRPr lang="en-US"/>
          </a:p>
        </p:txBody>
      </p:sp>
      <p:sp>
        <p:nvSpPr>
          <p:cNvPr id="11" name="Line 15"/>
          <p:cNvSpPr>
            <a:spLocks noChangeShapeType="1"/>
          </p:cNvSpPr>
          <p:nvPr/>
        </p:nvSpPr>
        <p:spPr bwMode="auto">
          <a:xfrm flipV="1">
            <a:off x="5715000" y="3657600"/>
            <a:ext cx="381000" cy="1066800"/>
          </a:xfrm>
          <a:prstGeom prst="line">
            <a:avLst/>
          </a:prstGeom>
          <a:noFill/>
          <a:ln w="50800">
            <a:solidFill>
              <a:srgbClr val="CC0000"/>
            </a:solidFill>
            <a:round/>
            <a:headEnd/>
            <a:tailEnd type="triangle" w="med" len="med"/>
          </a:ln>
        </p:spPr>
        <p:txBody>
          <a:bodyPr/>
          <a:lstStyle/>
          <a:p>
            <a:endParaRPr lang="en-US"/>
          </a:p>
        </p:txBody>
      </p:sp>
      <p:pic>
        <p:nvPicPr>
          <p:cNvPr id="15" name="Picture 14" descr="txp_fig"/>
          <p:cNvPicPr>
            <a:picLocks noChangeAspect="1"/>
          </p:cNvPicPr>
          <p:nvPr>
            <p:custDataLst>
              <p:tags r:id="rId3"/>
            </p:custDataLst>
          </p:nvPr>
        </p:nvPicPr>
        <p:blipFill>
          <a:blip r:embed="rId8" cstate="print"/>
          <a:srcRect/>
          <a:stretch>
            <a:fillRect/>
          </a:stretch>
        </p:blipFill>
        <p:spPr bwMode="auto">
          <a:xfrm>
            <a:off x="6553200" y="5334000"/>
            <a:ext cx="966788" cy="365125"/>
          </a:xfrm>
          <a:prstGeom prst="rect">
            <a:avLst/>
          </a:prstGeom>
          <a:noFill/>
          <a:ln w="9525">
            <a:noFill/>
            <a:miter lim="800000"/>
            <a:headEnd/>
            <a:tailEnd/>
          </a:ln>
        </p:spPr>
      </p:pic>
      <p:sp>
        <p:nvSpPr>
          <p:cNvPr id="14" name="Line 15"/>
          <p:cNvSpPr>
            <a:spLocks noChangeShapeType="1"/>
          </p:cNvSpPr>
          <p:nvPr/>
        </p:nvSpPr>
        <p:spPr bwMode="auto">
          <a:xfrm>
            <a:off x="5715000" y="4724400"/>
            <a:ext cx="990600" cy="381000"/>
          </a:xfrm>
          <a:prstGeom prst="line">
            <a:avLst/>
          </a:prstGeom>
          <a:noFill/>
          <a:ln w="50800">
            <a:solidFill>
              <a:srgbClr val="CC0000"/>
            </a:solidFill>
            <a:round/>
            <a:headEnd/>
            <a:tailEnd type="triangle" w="med" len="med"/>
          </a:ln>
        </p:spPr>
        <p:txBody>
          <a:bodyPr/>
          <a:lstStyle/>
          <a:p>
            <a:endParaRPr lang="en-US"/>
          </a:p>
        </p:txBody>
      </p:sp>
      <p:sp>
        <p:nvSpPr>
          <p:cNvPr id="16" name="Text Box 6"/>
          <p:cNvSpPr txBox="1">
            <a:spLocks noChangeArrowheads="1"/>
          </p:cNvSpPr>
          <p:nvPr/>
        </p:nvSpPr>
        <p:spPr bwMode="auto">
          <a:xfrm>
            <a:off x="7772400" y="5308600"/>
            <a:ext cx="2057400" cy="1016000"/>
          </a:xfrm>
          <a:prstGeom prst="rect">
            <a:avLst/>
          </a:prstGeom>
          <a:noFill/>
          <a:ln w="9525">
            <a:noFill/>
            <a:miter lim="800000"/>
            <a:headEnd/>
            <a:tailEnd/>
          </a:ln>
        </p:spPr>
        <p:txBody>
          <a:bodyPr>
            <a:spAutoFit/>
          </a:bodyPr>
          <a:lstStyle/>
          <a:p>
            <a:r>
              <a:rPr lang="en-US" sz="1200">
                <a:latin typeface="Courier New" pitchFamily="49" charset="0"/>
              </a:rPr>
              <a:t># free      : 0</a:t>
            </a:r>
          </a:p>
          <a:p>
            <a:r>
              <a:rPr lang="en-US" sz="1200">
                <a:latin typeface="Courier New" pitchFamily="49" charset="0"/>
              </a:rPr>
              <a:t>YOUR_NAME   : 1</a:t>
            </a:r>
          </a:p>
          <a:p>
            <a:r>
              <a:rPr lang="en-US" sz="1200">
                <a:latin typeface="Courier New" pitchFamily="49" charset="0"/>
              </a:rPr>
              <a:t>MISSPELLED  : 1</a:t>
            </a:r>
          </a:p>
          <a:p>
            <a:r>
              <a:rPr lang="en-US" sz="1200">
                <a:latin typeface="Courier New" pitchFamily="49" charset="0"/>
              </a:rPr>
              <a:t>FROM_FRIEND : 1</a:t>
            </a:r>
          </a:p>
          <a:p>
            <a:r>
              <a:rPr lang="en-US" sz="1200">
                <a:latin typeface="Courier New" pitchFamily="49" charset="0"/>
              </a:rPr>
              <a:t>...</a:t>
            </a:r>
          </a:p>
        </p:txBody>
      </p:sp>
      <p:sp>
        <p:nvSpPr>
          <p:cNvPr id="17" name="Double Bracket 16"/>
          <p:cNvSpPr/>
          <p:nvPr/>
        </p:nvSpPr>
        <p:spPr>
          <a:xfrm>
            <a:off x="7772400" y="5257800"/>
            <a:ext cx="1600200" cy="1143000"/>
          </a:xfrm>
          <a:prstGeom prst="bracketPair">
            <a:avLst>
              <a:gd name="adj" fmla="val 698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0496" name="TextBox 17"/>
          <p:cNvSpPr txBox="1">
            <a:spLocks noChangeArrowheads="1"/>
          </p:cNvSpPr>
          <p:nvPr/>
        </p:nvSpPr>
        <p:spPr bwMode="auto">
          <a:xfrm>
            <a:off x="1905000" y="5715000"/>
            <a:ext cx="3048000" cy="646113"/>
          </a:xfrm>
          <a:prstGeom prst="rect">
            <a:avLst/>
          </a:prstGeom>
          <a:noFill/>
          <a:ln w="9525">
            <a:noFill/>
            <a:miter lim="800000"/>
            <a:headEnd/>
            <a:tailEnd/>
          </a:ln>
        </p:spPr>
        <p:txBody>
          <a:bodyPr>
            <a:spAutoFit/>
          </a:bodyPr>
          <a:lstStyle/>
          <a:p>
            <a:r>
              <a:rPr lang="en-US" i="1"/>
              <a:t>Dot product            positive means the positive class</a:t>
            </a:r>
          </a:p>
        </p:txBody>
      </p:sp>
      <p:pic>
        <p:nvPicPr>
          <p:cNvPr id="20497" name="Picture 19" descr="txp_fig"/>
          <p:cNvPicPr>
            <a:picLocks noChangeAspect="1"/>
          </p:cNvPicPr>
          <p:nvPr>
            <p:custDataLst>
              <p:tags r:id="rId4"/>
            </p:custDataLst>
          </p:nvPr>
        </p:nvPicPr>
        <p:blipFill>
          <a:blip r:embed="rId9" cstate="print"/>
          <a:srcRect/>
          <a:stretch>
            <a:fillRect/>
          </a:stretch>
        </p:blipFill>
        <p:spPr bwMode="auto">
          <a:xfrm>
            <a:off x="3276600" y="5791200"/>
            <a:ext cx="533400" cy="2365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1" grpId="0" animBg="1"/>
      <p:bldP spid="14" grpId="0" animBg="1"/>
      <p:bldP spid="16" grpId="0"/>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Rules</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79845" y="2362200"/>
            <a:ext cx="9463950" cy="31242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Binary Decision Rule</a:t>
            </a:r>
          </a:p>
        </p:txBody>
      </p:sp>
      <p:sp>
        <p:nvSpPr>
          <p:cNvPr id="21507" name="Rectangle 3"/>
          <p:cNvSpPr>
            <a:spLocks noGrp="1" noChangeArrowheads="1"/>
          </p:cNvSpPr>
          <p:nvPr>
            <p:ph idx="1"/>
          </p:nvPr>
        </p:nvSpPr>
        <p:spPr>
          <a:xfrm>
            <a:off x="381000" y="1447800"/>
            <a:ext cx="8229600" cy="4525963"/>
          </a:xfrm>
        </p:spPr>
        <p:txBody>
          <a:bodyPr/>
          <a:lstStyle/>
          <a:p>
            <a:pPr eaLnBrk="1" hangingPunct="1"/>
            <a:r>
              <a:rPr lang="en-US" sz="2800" dirty="0" smtClean="0"/>
              <a:t>In the space of feature vectors</a:t>
            </a:r>
          </a:p>
          <a:p>
            <a:pPr lvl="1" eaLnBrk="1" hangingPunct="1"/>
            <a:r>
              <a:rPr lang="en-US" sz="2400" dirty="0" smtClean="0"/>
              <a:t>Examples are points</a:t>
            </a:r>
          </a:p>
          <a:p>
            <a:pPr lvl="1" eaLnBrk="1" hangingPunct="1"/>
            <a:r>
              <a:rPr lang="en-US" sz="2400" dirty="0" smtClean="0"/>
              <a:t>Any weight vector is a </a:t>
            </a:r>
            <a:r>
              <a:rPr lang="en-US" sz="2400" dirty="0" err="1" smtClean="0"/>
              <a:t>hyperplane</a:t>
            </a:r>
            <a:endParaRPr lang="en-US" sz="2400" dirty="0" smtClean="0"/>
          </a:p>
          <a:p>
            <a:pPr lvl="1" eaLnBrk="1" hangingPunct="1"/>
            <a:r>
              <a:rPr lang="en-US" sz="2400" dirty="0" smtClean="0"/>
              <a:t>One side corresponds to Y=+1</a:t>
            </a:r>
          </a:p>
          <a:p>
            <a:pPr lvl="1" eaLnBrk="1" hangingPunct="1"/>
            <a:r>
              <a:rPr lang="en-US" sz="2400" dirty="0" smtClean="0"/>
              <a:t>Other corresponds to Y=-1</a:t>
            </a:r>
          </a:p>
        </p:txBody>
      </p:sp>
      <p:sp>
        <p:nvSpPr>
          <p:cNvPr id="21508" name="Text Box 4"/>
          <p:cNvSpPr txBox="1">
            <a:spLocks noChangeArrowheads="1"/>
          </p:cNvSpPr>
          <p:nvPr/>
        </p:nvSpPr>
        <p:spPr bwMode="auto">
          <a:xfrm>
            <a:off x="1600200" y="4724400"/>
            <a:ext cx="1676400" cy="1200150"/>
          </a:xfrm>
          <a:prstGeom prst="rect">
            <a:avLst/>
          </a:prstGeom>
          <a:noFill/>
          <a:ln w="9525">
            <a:solidFill>
              <a:schemeClr val="tx1"/>
            </a:solidFill>
            <a:miter lim="800000"/>
            <a:headEnd/>
            <a:tailEnd/>
          </a:ln>
        </p:spPr>
        <p:txBody>
          <a:bodyPr>
            <a:spAutoFit/>
          </a:bodyPr>
          <a:lstStyle/>
          <a:p>
            <a:r>
              <a:rPr lang="en-US">
                <a:latin typeface="Courier New" pitchFamily="49" charset="0"/>
              </a:rPr>
              <a:t>BIAS  : -3</a:t>
            </a:r>
          </a:p>
          <a:p>
            <a:r>
              <a:rPr lang="en-US">
                <a:latin typeface="Courier New" pitchFamily="49" charset="0"/>
              </a:rPr>
              <a:t>free  :  4</a:t>
            </a:r>
          </a:p>
          <a:p>
            <a:r>
              <a:rPr lang="en-US">
                <a:latin typeface="Courier New" pitchFamily="49" charset="0"/>
              </a:rPr>
              <a:t>money :  2</a:t>
            </a:r>
          </a:p>
          <a:p>
            <a:r>
              <a:rPr lang="en-US">
                <a:latin typeface="Courier New" pitchFamily="49" charset="0"/>
              </a:rPr>
              <a:t>...</a:t>
            </a:r>
          </a:p>
        </p:txBody>
      </p:sp>
      <p:pic>
        <p:nvPicPr>
          <p:cNvPr id="21509" name="Picture 5" descr="txp_fig"/>
          <p:cNvPicPr>
            <a:picLocks noChangeAspect="1" noChangeArrowheads="1"/>
          </p:cNvPicPr>
          <p:nvPr>
            <p:custDataLst>
              <p:tags r:id="rId1"/>
            </p:custDataLst>
          </p:nvPr>
        </p:nvPicPr>
        <p:blipFill>
          <a:blip r:embed="rId4" cstate="print"/>
          <a:srcRect/>
          <a:stretch>
            <a:fillRect/>
          </a:stretch>
        </p:blipFill>
        <p:spPr bwMode="auto">
          <a:xfrm>
            <a:off x="2362200" y="4111625"/>
            <a:ext cx="292100" cy="195263"/>
          </a:xfrm>
          <a:prstGeom prst="rect">
            <a:avLst/>
          </a:prstGeom>
          <a:noFill/>
          <a:ln w="9525">
            <a:noFill/>
            <a:miter lim="800000"/>
            <a:headEnd/>
            <a:tailEnd/>
          </a:ln>
        </p:spPr>
      </p:pic>
      <p:sp>
        <p:nvSpPr>
          <p:cNvPr id="21510" name="Line 6"/>
          <p:cNvSpPr>
            <a:spLocks noChangeShapeType="1"/>
          </p:cNvSpPr>
          <p:nvPr/>
        </p:nvSpPr>
        <p:spPr bwMode="auto">
          <a:xfrm>
            <a:off x="6400800" y="5638800"/>
            <a:ext cx="2362200" cy="0"/>
          </a:xfrm>
          <a:prstGeom prst="line">
            <a:avLst/>
          </a:prstGeom>
          <a:noFill/>
          <a:ln w="38100">
            <a:solidFill>
              <a:schemeClr val="tx1"/>
            </a:solidFill>
            <a:round/>
            <a:headEnd/>
            <a:tailEnd/>
          </a:ln>
        </p:spPr>
        <p:txBody>
          <a:bodyPr/>
          <a:lstStyle/>
          <a:p>
            <a:endParaRPr lang="en-US"/>
          </a:p>
        </p:txBody>
      </p:sp>
      <p:sp>
        <p:nvSpPr>
          <p:cNvPr id="21511" name="Line 7"/>
          <p:cNvSpPr>
            <a:spLocks noChangeShapeType="1"/>
          </p:cNvSpPr>
          <p:nvPr/>
        </p:nvSpPr>
        <p:spPr bwMode="auto">
          <a:xfrm flipV="1">
            <a:off x="6400800" y="3505200"/>
            <a:ext cx="0" cy="2133600"/>
          </a:xfrm>
          <a:prstGeom prst="line">
            <a:avLst/>
          </a:prstGeom>
          <a:noFill/>
          <a:ln w="38100">
            <a:solidFill>
              <a:schemeClr val="tx1"/>
            </a:solidFill>
            <a:round/>
            <a:headEnd/>
            <a:tailEnd/>
          </a:ln>
        </p:spPr>
        <p:txBody>
          <a:bodyPr/>
          <a:lstStyle/>
          <a:p>
            <a:endParaRPr lang="en-US"/>
          </a:p>
        </p:txBody>
      </p:sp>
      <p:sp>
        <p:nvSpPr>
          <p:cNvPr id="21512" name="Text Box 8"/>
          <p:cNvSpPr txBox="1">
            <a:spLocks noChangeArrowheads="1"/>
          </p:cNvSpPr>
          <p:nvPr/>
        </p:nvSpPr>
        <p:spPr bwMode="auto">
          <a:xfrm>
            <a:off x="6248400" y="5638800"/>
            <a:ext cx="381000" cy="366713"/>
          </a:xfrm>
          <a:prstGeom prst="rect">
            <a:avLst/>
          </a:prstGeom>
          <a:noFill/>
          <a:ln w="9525">
            <a:noFill/>
            <a:miter lim="800000"/>
            <a:headEnd/>
            <a:tailEnd/>
          </a:ln>
        </p:spPr>
        <p:txBody>
          <a:bodyPr>
            <a:spAutoFit/>
          </a:bodyPr>
          <a:lstStyle/>
          <a:p>
            <a:pPr>
              <a:spcBef>
                <a:spcPct val="50000"/>
              </a:spcBef>
            </a:pPr>
            <a:r>
              <a:rPr lang="en-US"/>
              <a:t>0</a:t>
            </a:r>
          </a:p>
        </p:txBody>
      </p:sp>
      <p:sp>
        <p:nvSpPr>
          <p:cNvPr id="21513" name="Text Box 9"/>
          <p:cNvSpPr txBox="1">
            <a:spLocks noChangeArrowheads="1"/>
          </p:cNvSpPr>
          <p:nvPr/>
        </p:nvSpPr>
        <p:spPr bwMode="auto">
          <a:xfrm>
            <a:off x="7315200" y="5638800"/>
            <a:ext cx="381000" cy="366713"/>
          </a:xfrm>
          <a:prstGeom prst="rect">
            <a:avLst/>
          </a:prstGeom>
          <a:noFill/>
          <a:ln w="9525">
            <a:noFill/>
            <a:miter lim="800000"/>
            <a:headEnd/>
            <a:tailEnd/>
          </a:ln>
        </p:spPr>
        <p:txBody>
          <a:bodyPr>
            <a:spAutoFit/>
          </a:bodyPr>
          <a:lstStyle/>
          <a:p>
            <a:pPr>
              <a:spcBef>
                <a:spcPct val="50000"/>
              </a:spcBef>
            </a:pPr>
            <a:r>
              <a:rPr lang="en-US"/>
              <a:t>1</a:t>
            </a:r>
          </a:p>
        </p:txBody>
      </p:sp>
      <p:sp>
        <p:nvSpPr>
          <p:cNvPr id="21514" name="Text Box 10"/>
          <p:cNvSpPr txBox="1">
            <a:spLocks noChangeArrowheads="1"/>
          </p:cNvSpPr>
          <p:nvPr/>
        </p:nvSpPr>
        <p:spPr bwMode="auto">
          <a:xfrm>
            <a:off x="6096000" y="5424488"/>
            <a:ext cx="381000" cy="366712"/>
          </a:xfrm>
          <a:prstGeom prst="rect">
            <a:avLst/>
          </a:prstGeom>
          <a:noFill/>
          <a:ln w="9525">
            <a:noFill/>
            <a:miter lim="800000"/>
            <a:headEnd/>
            <a:tailEnd/>
          </a:ln>
        </p:spPr>
        <p:txBody>
          <a:bodyPr>
            <a:spAutoFit/>
          </a:bodyPr>
          <a:lstStyle/>
          <a:p>
            <a:pPr>
              <a:spcBef>
                <a:spcPct val="50000"/>
              </a:spcBef>
            </a:pPr>
            <a:r>
              <a:rPr lang="en-US"/>
              <a:t>0</a:t>
            </a:r>
          </a:p>
        </p:txBody>
      </p:sp>
      <p:sp>
        <p:nvSpPr>
          <p:cNvPr id="21515" name="Text Box 11"/>
          <p:cNvSpPr txBox="1">
            <a:spLocks noChangeArrowheads="1"/>
          </p:cNvSpPr>
          <p:nvPr/>
        </p:nvSpPr>
        <p:spPr bwMode="auto">
          <a:xfrm>
            <a:off x="6096000" y="4572000"/>
            <a:ext cx="381000" cy="366713"/>
          </a:xfrm>
          <a:prstGeom prst="rect">
            <a:avLst/>
          </a:prstGeom>
          <a:noFill/>
          <a:ln w="9525">
            <a:noFill/>
            <a:miter lim="800000"/>
            <a:headEnd/>
            <a:tailEnd/>
          </a:ln>
        </p:spPr>
        <p:txBody>
          <a:bodyPr>
            <a:spAutoFit/>
          </a:bodyPr>
          <a:lstStyle/>
          <a:p>
            <a:pPr>
              <a:spcBef>
                <a:spcPct val="50000"/>
              </a:spcBef>
            </a:pPr>
            <a:r>
              <a:rPr lang="en-US"/>
              <a:t>1</a:t>
            </a:r>
          </a:p>
        </p:txBody>
      </p:sp>
      <p:sp>
        <p:nvSpPr>
          <p:cNvPr id="21516" name="Text Box 12"/>
          <p:cNvSpPr txBox="1">
            <a:spLocks noChangeArrowheads="1"/>
          </p:cNvSpPr>
          <p:nvPr/>
        </p:nvSpPr>
        <p:spPr bwMode="auto">
          <a:xfrm>
            <a:off x="6096000" y="3595688"/>
            <a:ext cx="381000" cy="366712"/>
          </a:xfrm>
          <a:prstGeom prst="rect">
            <a:avLst/>
          </a:prstGeom>
          <a:noFill/>
          <a:ln w="9525">
            <a:noFill/>
            <a:miter lim="800000"/>
            <a:headEnd/>
            <a:tailEnd/>
          </a:ln>
        </p:spPr>
        <p:txBody>
          <a:bodyPr>
            <a:spAutoFit/>
          </a:bodyPr>
          <a:lstStyle/>
          <a:p>
            <a:pPr>
              <a:spcBef>
                <a:spcPct val="50000"/>
              </a:spcBef>
            </a:pPr>
            <a:r>
              <a:rPr lang="en-US"/>
              <a:t>2</a:t>
            </a:r>
          </a:p>
        </p:txBody>
      </p:sp>
      <p:sp>
        <p:nvSpPr>
          <p:cNvPr id="27661" name="Freeform 13"/>
          <p:cNvSpPr>
            <a:spLocks/>
          </p:cNvSpPr>
          <p:nvPr/>
        </p:nvSpPr>
        <p:spPr bwMode="auto">
          <a:xfrm rot="-1185043">
            <a:off x="5791200" y="3962400"/>
            <a:ext cx="1117600" cy="2363788"/>
          </a:xfrm>
          <a:custGeom>
            <a:avLst/>
            <a:gdLst>
              <a:gd name="T0" fmla="*/ 2147483647 w 1510"/>
              <a:gd name="T1" fmla="*/ 0 h 1197"/>
              <a:gd name="T2" fmla="*/ 2147483647 w 1510"/>
              <a:gd name="T3" fmla="*/ 2147483647 h 1197"/>
              <a:gd name="T4" fmla="*/ 2147483647 w 1510"/>
              <a:gd name="T5" fmla="*/ 2147483647 h 1197"/>
              <a:gd name="T6" fmla="*/ 0 w 1510"/>
              <a:gd name="T7" fmla="*/ 2147483647 h 1197"/>
              <a:gd name="T8" fmla="*/ 2147483647 w 1510"/>
              <a:gd name="T9" fmla="*/ 0 h 1197"/>
              <a:gd name="T10" fmla="*/ 0 60000 65536"/>
              <a:gd name="T11" fmla="*/ 0 60000 65536"/>
              <a:gd name="T12" fmla="*/ 0 60000 65536"/>
              <a:gd name="T13" fmla="*/ 0 60000 65536"/>
              <a:gd name="T14" fmla="*/ 0 60000 65536"/>
              <a:gd name="T15" fmla="*/ 0 w 1510"/>
              <a:gd name="T16" fmla="*/ 0 h 1197"/>
              <a:gd name="T17" fmla="*/ 1510 w 1510"/>
              <a:gd name="T18" fmla="*/ 1197 h 1197"/>
            </a:gdLst>
            <a:ahLst/>
            <a:cxnLst>
              <a:cxn ang="T10">
                <a:pos x="T0" y="T1"/>
              </a:cxn>
              <a:cxn ang="T11">
                <a:pos x="T2" y="T3"/>
              </a:cxn>
              <a:cxn ang="T12">
                <a:pos x="T4" y="T5"/>
              </a:cxn>
              <a:cxn ang="T13">
                <a:pos x="T6" y="T7"/>
              </a:cxn>
              <a:cxn ang="T14">
                <a:pos x="T8" y="T9"/>
              </a:cxn>
            </a:cxnLst>
            <a:rect l="T15" t="T16" r="T17" b="T18"/>
            <a:pathLst>
              <a:path w="1510" h="1197">
                <a:moveTo>
                  <a:pt x="1139" y="0"/>
                </a:moveTo>
                <a:lnTo>
                  <a:pt x="1510" y="1197"/>
                </a:lnTo>
                <a:lnTo>
                  <a:pt x="77" y="1101"/>
                </a:lnTo>
                <a:lnTo>
                  <a:pt x="0" y="378"/>
                </a:lnTo>
                <a:lnTo>
                  <a:pt x="1139" y="0"/>
                </a:lnTo>
                <a:close/>
              </a:path>
            </a:pathLst>
          </a:custGeom>
          <a:gradFill rotWithShape="1">
            <a:gsLst>
              <a:gs pos="0">
                <a:srgbClr val="003B00">
                  <a:alpha val="0"/>
                </a:srgbClr>
              </a:gs>
              <a:gs pos="100000">
                <a:srgbClr val="008000">
                  <a:alpha val="50000"/>
                </a:srgbClr>
              </a:gs>
            </a:gsLst>
            <a:lin ang="0" scaled="1"/>
          </a:gradFill>
          <a:ln w="9525">
            <a:noFill/>
            <a:round/>
            <a:headEnd/>
            <a:tailEnd/>
          </a:ln>
        </p:spPr>
        <p:txBody>
          <a:bodyPr/>
          <a:lstStyle/>
          <a:p>
            <a:endParaRPr lang="en-US"/>
          </a:p>
        </p:txBody>
      </p:sp>
      <p:sp>
        <p:nvSpPr>
          <p:cNvPr id="27662" name="Line 14"/>
          <p:cNvSpPr>
            <a:spLocks noChangeShapeType="1"/>
          </p:cNvSpPr>
          <p:nvPr/>
        </p:nvSpPr>
        <p:spPr bwMode="auto">
          <a:xfrm rot="-646224">
            <a:off x="6446838" y="3852863"/>
            <a:ext cx="647700" cy="2309812"/>
          </a:xfrm>
          <a:prstGeom prst="line">
            <a:avLst/>
          </a:prstGeom>
          <a:noFill/>
          <a:ln w="38100">
            <a:solidFill>
              <a:schemeClr val="tx1"/>
            </a:solidFill>
            <a:round/>
            <a:headEnd/>
            <a:tailEnd/>
          </a:ln>
        </p:spPr>
        <p:txBody>
          <a:bodyPr/>
          <a:lstStyle/>
          <a:p>
            <a:endParaRPr lang="en-US"/>
          </a:p>
        </p:txBody>
      </p:sp>
      <p:sp>
        <p:nvSpPr>
          <p:cNvPr id="21519" name="Text Box 15"/>
          <p:cNvSpPr txBox="1">
            <a:spLocks noChangeArrowheads="1"/>
          </p:cNvSpPr>
          <p:nvPr/>
        </p:nvSpPr>
        <p:spPr bwMode="auto">
          <a:xfrm>
            <a:off x="8229600" y="5729288"/>
            <a:ext cx="1371600" cy="366712"/>
          </a:xfrm>
          <a:prstGeom prst="rect">
            <a:avLst/>
          </a:prstGeom>
          <a:noFill/>
          <a:ln w="9525">
            <a:noFill/>
            <a:miter lim="800000"/>
            <a:headEnd/>
            <a:tailEnd/>
          </a:ln>
        </p:spPr>
        <p:txBody>
          <a:bodyPr>
            <a:spAutoFit/>
          </a:bodyPr>
          <a:lstStyle/>
          <a:p>
            <a:pPr>
              <a:spcBef>
                <a:spcPct val="50000"/>
              </a:spcBef>
            </a:pPr>
            <a:r>
              <a:rPr lang="en-US">
                <a:latin typeface="Calibri"/>
                <a:cs typeface="Calibri"/>
              </a:rPr>
              <a:t>free</a:t>
            </a:r>
          </a:p>
        </p:txBody>
      </p:sp>
      <p:sp>
        <p:nvSpPr>
          <p:cNvPr id="21520" name="Text Box 16"/>
          <p:cNvSpPr txBox="1">
            <a:spLocks noChangeArrowheads="1"/>
          </p:cNvSpPr>
          <p:nvPr/>
        </p:nvSpPr>
        <p:spPr bwMode="auto">
          <a:xfrm rot="-5400000">
            <a:off x="5212557" y="3474243"/>
            <a:ext cx="1371600" cy="366713"/>
          </a:xfrm>
          <a:prstGeom prst="rect">
            <a:avLst/>
          </a:prstGeom>
          <a:noFill/>
          <a:ln w="9525">
            <a:noFill/>
            <a:miter lim="800000"/>
            <a:headEnd/>
            <a:tailEnd/>
          </a:ln>
        </p:spPr>
        <p:txBody>
          <a:bodyPr>
            <a:spAutoFit/>
          </a:bodyPr>
          <a:lstStyle/>
          <a:p>
            <a:pPr>
              <a:spcBef>
                <a:spcPct val="50000"/>
              </a:spcBef>
            </a:pPr>
            <a:r>
              <a:rPr lang="en-US" dirty="0">
                <a:latin typeface="Calibri"/>
                <a:cs typeface="Calibri"/>
              </a:rPr>
              <a:t>money</a:t>
            </a:r>
          </a:p>
        </p:txBody>
      </p:sp>
      <p:sp>
        <p:nvSpPr>
          <p:cNvPr id="27665" name="Text Box 17"/>
          <p:cNvSpPr txBox="1">
            <a:spLocks noChangeArrowheads="1"/>
          </p:cNvSpPr>
          <p:nvPr/>
        </p:nvSpPr>
        <p:spPr bwMode="auto">
          <a:xfrm>
            <a:off x="7010400" y="4114800"/>
            <a:ext cx="1371600" cy="366713"/>
          </a:xfrm>
          <a:prstGeom prst="rect">
            <a:avLst/>
          </a:prstGeom>
          <a:noFill/>
          <a:ln w="9525">
            <a:noFill/>
            <a:miter lim="800000"/>
            <a:headEnd/>
            <a:tailEnd/>
          </a:ln>
        </p:spPr>
        <p:txBody>
          <a:bodyPr>
            <a:spAutoFit/>
          </a:bodyPr>
          <a:lstStyle/>
          <a:p>
            <a:pPr>
              <a:spcBef>
                <a:spcPct val="50000"/>
              </a:spcBef>
            </a:pPr>
            <a:r>
              <a:rPr lang="en-US">
                <a:latin typeface="Calibri"/>
                <a:cs typeface="Calibri"/>
              </a:rPr>
              <a:t>+1 = SPAM</a:t>
            </a:r>
          </a:p>
        </p:txBody>
      </p:sp>
      <p:sp>
        <p:nvSpPr>
          <p:cNvPr id="27666" name="Text Box 18"/>
          <p:cNvSpPr txBox="1">
            <a:spLocks noChangeArrowheads="1"/>
          </p:cNvSpPr>
          <p:nvPr/>
        </p:nvSpPr>
        <p:spPr bwMode="auto">
          <a:xfrm>
            <a:off x="4724400" y="5562600"/>
            <a:ext cx="1371600" cy="366713"/>
          </a:xfrm>
          <a:prstGeom prst="rect">
            <a:avLst/>
          </a:prstGeom>
          <a:noFill/>
          <a:ln w="9525">
            <a:noFill/>
            <a:miter lim="800000"/>
            <a:headEnd/>
            <a:tailEnd/>
          </a:ln>
        </p:spPr>
        <p:txBody>
          <a:bodyPr>
            <a:spAutoFit/>
          </a:bodyPr>
          <a:lstStyle/>
          <a:p>
            <a:pPr>
              <a:spcBef>
                <a:spcPct val="50000"/>
              </a:spcBef>
            </a:pPr>
            <a:r>
              <a:rPr lang="en-US">
                <a:latin typeface="Calibri"/>
                <a:cs typeface="Calibri"/>
              </a:rPr>
              <a:t>-1 = HAM</a:t>
            </a:r>
          </a:p>
        </p:txBody>
      </p:sp>
      <p:pic>
        <p:nvPicPr>
          <p:cNvPr id="27667" name="Picture 19" descr="txp_fig"/>
          <p:cNvPicPr>
            <a:picLocks noChangeAspect="1" noChangeArrowheads="1"/>
          </p:cNvPicPr>
          <p:nvPr>
            <p:custDataLst>
              <p:tags r:id="rId2"/>
            </p:custDataLst>
          </p:nvPr>
        </p:nvPicPr>
        <p:blipFill>
          <a:blip r:embed="rId5" cstate="print"/>
          <a:srcRect/>
          <a:stretch>
            <a:fillRect/>
          </a:stretch>
        </p:blipFill>
        <p:spPr bwMode="auto">
          <a:xfrm>
            <a:off x="6705600" y="6248400"/>
            <a:ext cx="1219200" cy="269875"/>
          </a:xfrm>
          <a:prstGeom prst="rect">
            <a:avLst/>
          </a:prstGeom>
          <a:noFill/>
          <a:ln w="9525">
            <a:noFill/>
            <a:miter lim="800000"/>
            <a:headEnd/>
            <a:tailEnd/>
          </a:ln>
        </p:spPr>
      </p:pic>
      <p:pic>
        <p:nvPicPr>
          <p:cNvPr id="47106" name="Picture 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5943841" y="1447800"/>
            <a:ext cx="5638317" cy="186129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6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6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6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6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1" grpId="0" animBg="1"/>
      <p:bldP spid="27662" grpId="0" animBg="1"/>
      <p:bldP spid="27665" grpId="0"/>
      <p:bldP spid="2766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 Updates</a:t>
            </a:r>
            <a:endParaRPr lang="en-US" dirty="0"/>
          </a:p>
        </p:txBody>
      </p:sp>
      <p:pic>
        <p:nvPicPr>
          <p:cNvPr id="9318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09800" y="1740316"/>
            <a:ext cx="7772400" cy="3871156"/>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Learning: Binary Perceptron</a:t>
            </a:r>
          </a:p>
        </p:txBody>
      </p:sp>
      <p:sp>
        <p:nvSpPr>
          <p:cNvPr id="1353731" name="Rectangle 3"/>
          <p:cNvSpPr>
            <a:spLocks noGrp="1" noChangeArrowheads="1"/>
          </p:cNvSpPr>
          <p:nvPr>
            <p:ph idx="1"/>
          </p:nvPr>
        </p:nvSpPr>
        <p:spPr>
          <a:xfrm>
            <a:off x="304800" y="1371600"/>
            <a:ext cx="5638800" cy="4525963"/>
          </a:xfrm>
        </p:spPr>
        <p:txBody>
          <a:bodyPr/>
          <a:lstStyle/>
          <a:p>
            <a:pPr eaLnBrk="1" hangingPunct="1">
              <a:lnSpc>
                <a:spcPct val="90000"/>
              </a:lnSpc>
            </a:pPr>
            <a:r>
              <a:rPr lang="en-US" sz="2400" dirty="0" smtClean="0"/>
              <a:t>Start with weights = 0</a:t>
            </a:r>
          </a:p>
          <a:p>
            <a:pPr eaLnBrk="1" hangingPunct="1">
              <a:lnSpc>
                <a:spcPct val="90000"/>
              </a:lnSpc>
            </a:pPr>
            <a:r>
              <a:rPr lang="en-US" sz="2400" dirty="0" smtClean="0"/>
              <a:t>For each training instance:</a:t>
            </a:r>
          </a:p>
          <a:p>
            <a:pPr lvl="1" eaLnBrk="1" hangingPunct="1">
              <a:lnSpc>
                <a:spcPct val="90000"/>
              </a:lnSpc>
            </a:pPr>
            <a:r>
              <a:rPr lang="en-US" sz="2400" dirty="0" smtClean="0"/>
              <a:t>Classify with current weights</a:t>
            </a:r>
          </a:p>
          <a:p>
            <a:pPr eaLnBrk="1" hangingPunct="1">
              <a:lnSpc>
                <a:spcPct val="90000"/>
              </a:lnSpc>
            </a:pPr>
            <a:endParaRPr lang="en-US" sz="2400" dirty="0" smtClean="0"/>
          </a:p>
          <a:p>
            <a:pPr eaLnBrk="1" hangingPunct="1">
              <a:lnSpc>
                <a:spcPct val="90000"/>
              </a:lnSpc>
            </a:pPr>
            <a:endParaRPr lang="en-US" sz="2400" dirty="0" smtClean="0"/>
          </a:p>
          <a:p>
            <a:pPr eaLnBrk="1" hangingPunct="1">
              <a:lnSpc>
                <a:spcPct val="90000"/>
              </a:lnSpc>
            </a:pPr>
            <a:endParaRPr lang="en-US" sz="2400" dirty="0" smtClean="0"/>
          </a:p>
          <a:p>
            <a:pPr lvl="1" eaLnBrk="1" hangingPunct="1">
              <a:lnSpc>
                <a:spcPct val="90000"/>
              </a:lnSpc>
            </a:pPr>
            <a:r>
              <a:rPr lang="en-US" sz="2400" dirty="0" smtClean="0"/>
              <a:t>If correct (i.e., y=y*), no change!</a:t>
            </a:r>
          </a:p>
          <a:p>
            <a:pPr lvl="1" eaLnBrk="1" hangingPunct="1">
              <a:lnSpc>
                <a:spcPct val="90000"/>
              </a:lnSpc>
            </a:pPr>
            <a:endParaRPr lang="en-US" sz="2400" dirty="0" smtClean="0"/>
          </a:p>
          <a:p>
            <a:pPr lvl="1" eaLnBrk="1" hangingPunct="1">
              <a:lnSpc>
                <a:spcPct val="90000"/>
              </a:lnSpc>
            </a:pPr>
            <a:endParaRPr lang="en-US" sz="2400" dirty="0" smtClean="0"/>
          </a:p>
          <a:p>
            <a:pPr lvl="1" eaLnBrk="1" hangingPunct="1">
              <a:lnSpc>
                <a:spcPct val="90000"/>
              </a:lnSpc>
            </a:pPr>
            <a:endParaRPr lang="en-US" sz="2400" dirty="0" smtClean="0"/>
          </a:p>
          <a:p>
            <a:pPr lvl="1" eaLnBrk="1" hangingPunct="1">
              <a:lnSpc>
                <a:spcPct val="90000"/>
              </a:lnSpc>
            </a:pPr>
            <a:endParaRPr lang="en-US" sz="2400" dirty="0" smtClean="0"/>
          </a:p>
          <a:p>
            <a:pPr lvl="1" eaLnBrk="1" hangingPunct="1">
              <a:lnSpc>
                <a:spcPct val="90000"/>
              </a:lnSpc>
            </a:pPr>
            <a:r>
              <a:rPr lang="en-US" sz="2400" dirty="0" smtClean="0"/>
              <a:t>If wrong: adjust the weight vector</a:t>
            </a:r>
          </a:p>
        </p:txBody>
      </p:sp>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77000" y="1219829"/>
            <a:ext cx="4800600" cy="1979942"/>
          </a:xfrm>
          <a:prstGeom prst="rect">
            <a:avLst/>
          </a:prstGeom>
          <a:noFill/>
        </p:spPr>
      </p:pic>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477000" y="3353284"/>
            <a:ext cx="4800600" cy="1523032"/>
          </a:xfrm>
          <a:prstGeom prst="rect">
            <a:avLst/>
          </a:prstGeom>
          <a:noFill/>
        </p:spPr>
      </p:pic>
      <p:pic>
        <p:nvPicPr>
          <p:cNvPr id="21"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480042" y="4953000"/>
            <a:ext cx="4794515" cy="16002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53731">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53731">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t>ROC CURVE	</a:t>
            </a:r>
          </a:p>
        </p:txBody>
      </p:sp>
      <p:sp>
        <p:nvSpPr>
          <p:cNvPr id="15363" name="Rectangle 3"/>
          <p:cNvSpPr>
            <a:spLocks noGrp="1" noChangeArrowheads="1"/>
          </p:cNvSpPr>
          <p:nvPr>
            <p:ph idx="1"/>
          </p:nvPr>
        </p:nvSpPr>
        <p:spPr>
          <a:xfrm>
            <a:off x="406400" y="1219200"/>
            <a:ext cx="11379200" cy="4729164"/>
          </a:xfrm>
        </p:spPr>
        <p:txBody>
          <a:bodyPr/>
          <a:lstStyle/>
          <a:p>
            <a:pPr>
              <a:lnSpc>
                <a:spcPct val="80000"/>
              </a:lnSpc>
            </a:pPr>
            <a:r>
              <a:rPr lang="en-US" sz="2000" dirty="0" smtClean="0"/>
              <a:t>An </a:t>
            </a:r>
            <a:r>
              <a:rPr lang="en-US" sz="2000" dirty="0"/>
              <a:t>ROC curve plots TPR vs. FPR at different classification thresholds. Lowering the classification threshold classifies more items as positive, thus increasing both False Positives and True Positives. The following figure shows a typical ROC curve</a:t>
            </a:r>
            <a:r>
              <a:rPr lang="en-US" sz="2000" dirty="0" smtClean="0"/>
              <a:t>.</a:t>
            </a:r>
          </a:p>
          <a:p>
            <a:pPr>
              <a:lnSpc>
                <a:spcPct val="80000"/>
              </a:lnSpc>
            </a:pPr>
            <a:endParaRPr lang="en-US" sz="2000" dirty="0"/>
          </a:p>
          <a:p>
            <a:pPr>
              <a:lnSpc>
                <a:spcPct val="80000"/>
              </a:lnSpc>
            </a:pPr>
            <a:endParaRPr lang="en-US" sz="2000" dirty="0" smtClean="0"/>
          </a:p>
          <a:p>
            <a:pPr>
              <a:lnSpc>
                <a:spcPct val="80000"/>
              </a:lnSpc>
            </a:pPr>
            <a:endParaRPr lang="en-US" sz="2000" dirty="0"/>
          </a:p>
          <a:p>
            <a:pPr>
              <a:lnSpc>
                <a:spcPct val="80000"/>
              </a:lnSpc>
            </a:pPr>
            <a:endParaRPr lang="en-US" sz="2000" dirty="0" smtClean="0"/>
          </a:p>
          <a:p>
            <a:pPr>
              <a:lnSpc>
                <a:spcPct val="80000"/>
              </a:lnSpc>
            </a:pPr>
            <a:endParaRPr lang="en-US" sz="2000" dirty="0"/>
          </a:p>
          <a:p>
            <a:pPr>
              <a:lnSpc>
                <a:spcPct val="80000"/>
              </a:lnSpc>
            </a:pPr>
            <a:endParaRPr lang="en-US" sz="2000" dirty="0" smtClean="0"/>
          </a:p>
          <a:p>
            <a:pPr>
              <a:lnSpc>
                <a:spcPct val="80000"/>
              </a:lnSpc>
            </a:pPr>
            <a:endParaRPr lang="en-US" sz="2000" dirty="0"/>
          </a:p>
          <a:p>
            <a:pPr>
              <a:lnSpc>
                <a:spcPct val="80000"/>
              </a:lnSpc>
            </a:pPr>
            <a:endParaRPr lang="en-US" sz="2000" dirty="0" smtClean="0"/>
          </a:p>
          <a:p>
            <a:pPr>
              <a:lnSpc>
                <a:spcPct val="80000"/>
              </a:lnSpc>
            </a:pPr>
            <a:endParaRPr lang="en-US" sz="2000" dirty="0"/>
          </a:p>
          <a:p>
            <a:pPr marL="0" indent="0">
              <a:lnSpc>
                <a:spcPct val="80000"/>
              </a:lnSpc>
              <a:buNone/>
            </a:pPr>
            <a:endParaRPr lang="en-US" sz="2000" dirty="0" smtClean="0"/>
          </a:p>
          <a:p>
            <a:r>
              <a:rPr lang="en-US" sz="2000" b="1" dirty="0"/>
              <a:t>Figure 4. TP vs. FP rate at different classification thresholds.</a:t>
            </a:r>
            <a:endParaRPr lang="en-US" sz="2000" dirty="0"/>
          </a:p>
          <a:p>
            <a:r>
              <a:rPr lang="en-US" sz="2000" dirty="0"/>
              <a:t>To compute the points in an ROC curve, we could evaluate a logistic regression model many times with different classification thresholds, but this would be inefficient. Fortunately, there's an efficient, sorting-based algorithm that can provide this information for us, called AUC.</a:t>
            </a:r>
          </a:p>
          <a:p>
            <a:pPr>
              <a:lnSpc>
                <a:spcPct val="80000"/>
              </a:lnSpc>
            </a:pPr>
            <a:endParaRPr lang="en-US" sz="2000" dirty="0" smtClean="0"/>
          </a:p>
          <a:p>
            <a:pPr marL="0" indent="0">
              <a:lnSpc>
                <a:spcPct val="80000"/>
              </a:lnSpc>
              <a:buNone/>
            </a:pPr>
            <a:endParaRPr lang="en-US" sz="2000" dirty="0" smtClean="0"/>
          </a:p>
        </p:txBody>
      </p:sp>
      <p:pic>
        <p:nvPicPr>
          <p:cNvPr id="2" name="Picture 1"/>
          <p:cNvPicPr>
            <a:picLocks noChangeAspect="1"/>
          </p:cNvPicPr>
          <p:nvPr/>
        </p:nvPicPr>
        <p:blipFill>
          <a:blip r:embed="rId2"/>
          <a:stretch>
            <a:fillRect/>
          </a:stretch>
        </p:blipFill>
        <p:spPr>
          <a:xfrm>
            <a:off x="4214637" y="2133600"/>
            <a:ext cx="4176888" cy="3048000"/>
          </a:xfrm>
          <a:prstGeom prst="rect">
            <a:avLst/>
          </a:prstGeom>
        </p:spPr>
      </p:pic>
    </p:spTree>
    <p:extLst>
      <p:ext uri="{BB962C8B-B14F-4D97-AF65-F5344CB8AC3E}">
        <p14:creationId xmlns:p14="http://schemas.microsoft.com/office/powerpoint/2010/main" val="16408058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Learning: Binary Perceptron</a:t>
            </a:r>
          </a:p>
        </p:txBody>
      </p:sp>
      <p:sp>
        <p:nvSpPr>
          <p:cNvPr id="1353731" name="Rectangle 3"/>
          <p:cNvSpPr>
            <a:spLocks noGrp="1" noChangeArrowheads="1"/>
          </p:cNvSpPr>
          <p:nvPr>
            <p:ph idx="1"/>
          </p:nvPr>
        </p:nvSpPr>
        <p:spPr>
          <a:xfrm>
            <a:off x="304800" y="1371600"/>
            <a:ext cx="5638800" cy="4525963"/>
          </a:xfrm>
        </p:spPr>
        <p:txBody>
          <a:bodyPr/>
          <a:lstStyle/>
          <a:p>
            <a:pPr eaLnBrk="1" hangingPunct="1">
              <a:lnSpc>
                <a:spcPct val="90000"/>
              </a:lnSpc>
            </a:pPr>
            <a:r>
              <a:rPr lang="en-US" sz="2400" dirty="0" smtClean="0"/>
              <a:t>Start with weights = 0</a:t>
            </a:r>
          </a:p>
          <a:p>
            <a:pPr eaLnBrk="1" hangingPunct="1">
              <a:lnSpc>
                <a:spcPct val="90000"/>
              </a:lnSpc>
            </a:pPr>
            <a:r>
              <a:rPr lang="en-US" sz="2400" dirty="0" smtClean="0"/>
              <a:t>For each training instance:</a:t>
            </a:r>
          </a:p>
          <a:p>
            <a:pPr lvl="1" eaLnBrk="1" hangingPunct="1">
              <a:lnSpc>
                <a:spcPct val="90000"/>
              </a:lnSpc>
            </a:pPr>
            <a:r>
              <a:rPr lang="en-US" sz="2400" dirty="0" smtClean="0"/>
              <a:t>Classify with current weights</a:t>
            </a:r>
          </a:p>
          <a:p>
            <a:pPr eaLnBrk="1" hangingPunct="1">
              <a:lnSpc>
                <a:spcPct val="90000"/>
              </a:lnSpc>
            </a:pPr>
            <a:endParaRPr lang="en-US" sz="2400" dirty="0" smtClean="0"/>
          </a:p>
          <a:p>
            <a:pPr eaLnBrk="1" hangingPunct="1">
              <a:lnSpc>
                <a:spcPct val="90000"/>
              </a:lnSpc>
            </a:pPr>
            <a:endParaRPr lang="en-US" sz="2400" dirty="0" smtClean="0"/>
          </a:p>
          <a:p>
            <a:pPr eaLnBrk="1" hangingPunct="1">
              <a:lnSpc>
                <a:spcPct val="90000"/>
              </a:lnSpc>
            </a:pPr>
            <a:endParaRPr lang="en-US" sz="2400" dirty="0" smtClean="0"/>
          </a:p>
          <a:p>
            <a:pPr eaLnBrk="1" hangingPunct="1">
              <a:lnSpc>
                <a:spcPct val="90000"/>
              </a:lnSpc>
            </a:pPr>
            <a:endParaRPr lang="en-US" sz="2400" dirty="0" smtClean="0"/>
          </a:p>
          <a:p>
            <a:pPr lvl="1" eaLnBrk="1" hangingPunct="1">
              <a:lnSpc>
                <a:spcPct val="90000"/>
              </a:lnSpc>
            </a:pPr>
            <a:r>
              <a:rPr lang="en-US" sz="2400" dirty="0" smtClean="0"/>
              <a:t>If correct (i.e., y=y*), no change!</a:t>
            </a:r>
          </a:p>
          <a:p>
            <a:pPr lvl="1" eaLnBrk="1" hangingPunct="1">
              <a:lnSpc>
                <a:spcPct val="90000"/>
              </a:lnSpc>
            </a:pPr>
            <a:r>
              <a:rPr lang="en-US" sz="2400" dirty="0" smtClean="0"/>
              <a:t>If wrong: adjust the weight vector by adding or subtracting the feature vector. Subtract if y* is -1.</a:t>
            </a:r>
          </a:p>
          <a:p>
            <a:pPr eaLnBrk="1" hangingPunct="1">
              <a:lnSpc>
                <a:spcPct val="90000"/>
              </a:lnSpc>
            </a:pPr>
            <a:endParaRPr lang="en-US" sz="2400" dirty="0" smtClean="0"/>
          </a:p>
        </p:txBody>
      </p:sp>
      <p:pic>
        <p:nvPicPr>
          <p:cNvPr id="22532" name="Picture 21" descr="txp_fig"/>
          <p:cNvPicPr>
            <a:picLocks noChangeAspect="1"/>
          </p:cNvPicPr>
          <p:nvPr>
            <p:custDataLst>
              <p:tags r:id="rId1"/>
            </p:custDataLst>
          </p:nvPr>
        </p:nvPicPr>
        <p:blipFill>
          <a:blip r:embed="rId8" cstate="print"/>
          <a:srcRect/>
          <a:stretch>
            <a:fillRect/>
          </a:stretch>
        </p:blipFill>
        <p:spPr bwMode="auto">
          <a:xfrm>
            <a:off x="7948122" y="1856161"/>
            <a:ext cx="273050" cy="182563"/>
          </a:xfrm>
          <a:prstGeom prst="rect">
            <a:avLst/>
          </a:prstGeom>
          <a:noFill/>
          <a:ln w="9525">
            <a:noFill/>
            <a:miter lim="800000"/>
            <a:headEnd/>
            <a:tailEnd/>
          </a:ln>
        </p:spPr>
      </p:pic>
      <p:pic>
        <p:nvPicPr>
          <p:cNvPr id="22533" name="Picture 14" descr="txp_fig"/>
          <p:cNvPicPr>
            <a:picLocks noChangeAspect="1" noChangeArrowheads="1"/>
          </p:cNvPicPr>
          <p:nvPr>
            <p:custDataLst>
              <p:tags r:id="rId2"/>
            </p:custDataLst>
          </p:nvPr>
        </p:nvPicPr>
        <p:blipFill>
          <a:blip r:embed="rId9" cstate="print"/>
          <a:srcRect/>
          <a:stretch>
            <a:fillRect/>
          </a:stretch>
        </p:blipFill>
        <p:spPr bwMode="auto">
          <a:xfrm>
            <a:off x="9481647" y="3261099"/>
            <a:ext cx="219075" cy="347662"/>
          </a:xfrm>
          <a:prstGeom prst="rect">
            <a:avLst/>
          </a:prstGeom>
          <a:noFill/>
          <a:ln w="9525">
            <a:noFill/>
            <a:miter lim="800000"/>
            <a:headEnd/>
            <a:tailEnd/>
          </a:ln>
        </p:spPr>
      </p:pic>
      <p:pic>
        <p:nvPicPr>
          <p:cNvPr id="18" name="Picture 17" descr="txp_fig"/>
          <p:cNvPicPr>
            <a:picLocks noChangeAspect="1"/>
          </p:cNvPicPr>
          <p:nvPr>
            <p:custDataLst>
              <p:tags r:id="rId3"/>
            </p:custDataLst>
          </p:nvPr>
        </p:nvPicPr>
        <p:blipFill>
          <a:blip r:embed="rId10" cstate="print"/>
          <a:srcRect/>
          <a:stretch>
            <a:fillRect/>
          </a:stretch>
        </p:blipFill>
        <p:spPr bwMode="auto">
          <a:xfrm>
            <a:off x="2085975" y="5924550"/>
            <a:ext cx="2508250" cy="381000"/>
          </a:xfrm>
          <a:prstGeom prst="rect">
            <a:avLst/>
          </a:prstGeom>
          <a:noFill/>
          <a:ln w="9525">
            <a:noFill/>
            <a:miter lim="800000"/>
            <a:headEnd/>
            <a:tailEnd/>
          </a:ln>
        </p:spPr>
      </p:pic>
      <p:pic>
        <p:nvPicPr>
          <p:cNvPr id="17" name="Picture 16" descr="txp_fig"/>
          <p:cNvPicPr>
            <a:picLocks noChangeAspect="1"/>
          </p:cNvPicPr>
          <p:nvPr>
            <p:custDataLst>
              <p:tags r:id="rId4"/>
            </p:custDataLst>
          </p:nvPr>
        </p:nvPicPr>
        <p:blipFill>
          <a:blip r:embed="rId11" cstate="print"/>
          <a:srcRect/>
          <a:stretch>
            <a:fillRect/>
          </a:stretch>
        </p:blipFill>
        <p:spPr bwMode="auto">
          <a:xfrm>
            <a:off x="6881322" y="2614986"/>
            <a:ext cx="730250" cy="384175"/>
          </a:xfrm>
          <a:prstGeom prst="rect">
            <a:avLst/>
          </a:prstGeom>
          <a:noFill/>
          <a:ln w="9525">
            <a:noFill/>
            <a:miter lim="800000"/>
            <a:headEnd/>
            <a:tailEnd/>
          </a:ln>
        </p:spPr>
      </p:pic>
      <p:pic>
        <p:nvPicPr>
          <p:cNvPr id="22537" name="Picture 18" descr="TP_tmp.emf"/>
          <p:cNvPicPr>
            <a:picLocks noChangeAspect="1"/>
          </p:cNvPicPr>
          <p:nvPr>
            <p:custDataLst>
              <p:tags r:id="rId5"/>
            </p:custDataLst>
          </p:nvPr>
        </p:nvPicPr>
        <p:blipFill>
          <a:blip r:embed="rId12" cstate="print"/>
          <a:srcRect/>
          <a:stretch>
            <a:fillRect/>
          </a:stretch>
        </p:blipFill>
        <p:spPr bwMode="auto">
          <a:xfrm>
            <a:off x="1130300" y="2867025"/>
            <a:ext cx="3746500" cy="1019175"/>
          </a:xfrm>
          <a:prstGeom prst="rect">
            <a:avLst/>
          </a:prstGeom>
          <a:noFill/>
          <a:ln w="9525">
            <a:noFill/>
            <a:miter lim="800000"/>
            <a:headEnd/>
            <a:tailEnd/>
          </a:ln>
        </p:spPr>
      </p:pic>
      <p:sp>
        <p:nvSpPr>
          <p:cNvPr id="22538" name="Line 7"/>
          <p:cNvSpPr>
            <a:spLocks noChangeShapeType="1"/>
          </p:cNvSpPr>
          <p:nvPr/>
        </p:nvSpPr>
        <p:spPr bwMode="auto">
          <a:xfrm flipH="1" flipV="1">
            <a:off x="8067185" y="2237161"/>
            <a:ext cx="711200" cy="2120900"/>
          </a:xfrm>
          <a:prstGeom prst="line">
            <a:avLst/>
          </a:prstGeom>
          <a:noFill/>
          <a:ln w="50800">
            <a:solidFill>
              <a:schemeClr val="tx1"/>
            </a:solidFill>
            <a:round/>
            <a:headEnd/>
            <a:tailEnd type="triangle" w="med" len="med"/>
          </a:ln>
        </p:spPr>
        <p:txBody>
          <a:bodyPr/>
          <a:lstStyle/>
          <a:p>
            <a:endParaRPr lang="en-US"/>
          </a:p>
        </p:txBody>
      </p:sp>
      <p:sp>
        <p:nvSpPr>
          <p:cNvPr id="31756" name="Line 15"/>
          <p:cNvSpPr>
            <a:spLocks noChangeShapeType="1"/>
          </p:cNvSpPr>
          <p:nvPr/>
        </p:nvSpPr>
        <p:spPr bwMode="auto">
          <a:xfrm flipH="1">
            <a:off x="7262322" y="2237161"/>
            <a:ext cx="812800" cy="1514475"/>
          </a:xfrm>
          <a:prstGeom prst="line">
            <a:avLst/>
          </a:prstGeom>
          <a:noFill/>
          <a:ln w="50800">
            <a:solidFill>
              <a:srgbClr val="CC0000"/>
            </a:solidFill>
            <a:round/>
            <a:headEnd/>
            <a:tailEnd type="triangle" w="med" len="med"/>
          </a:ln>
        </p:spPr>
        <p:txBody>
          <a:bodyPr/>
          <a:lstStyle/>
          <a:p>
            <a:endParaRPr lang="en-US"/>
          </a:p>
        </p:txBody>
      </p:sp>
      <p:sp>
        <p:nvSpPr>
          <p:cNvPr id="31757" name="Line 16"/>
          <p:cNvSpPr>
            <a:spLocks noChangeShapeType="1"/>
          </p:cNvSpPr>
          <p:nvPr/>
        </p:nvSpPr>
        <p:spPr bwMode="auto">
          <a:xfrm flipH="1" flipV="1">
            <a:off x="7262322" y="3694486"/>
            <a:ext cx="1516063" cy="663575"/>
          </a:xfrm>
          <a:prstGeom prst="line">
            <a:avLst/>
          </a:prstGeom>
          <a:noFill/>
          <a:ln w="50800">
            <a:solidFill>
              <a:srgbClr val="CC00CC"/>
            </a:solidFill>
            <a:round/>
            <a:headEnd/>
            <a:tailEnd type="triangle" w="med" len="med"/>
          </a:ln>
        </p:spPr>
        <p:txBody>
          <a:bodyPr/>
          <a:lstStyle/>
          <a:p>
            <a:endParaRPr lang="en-US"/>
          </a:p>
        </p:txBody>
      </p:sp>
      <p:sp>
        <p:nvSpPr>
          <p:cNvPr id="22541" name="Line 15"/>
          <p:cNvSpPr>
            <a:spLocks noChangeShapeType="1"/>
          </p:cNvSpPr>
          <p:nvPr/>
        </p:nvSpPr>
        <p:spPr bwMode="auto">
          <a:xfrm flipH="1">
            <a:off x="8811722" y="2819774"/>
            <a:ext cx="812800" cy="1514475"/>
          </a:xfrm>
          <a:prstGeom prst="line">
            <a:avLst/>
          </a:prstGeom>
          <a:noFill/>
          <a:ln w="50800">
            <a:solidFill>
              <a:srgbClr val="CC0000"/>
            </a:solidFill>
            <a:round/>
            <a:headEnd type="triangle" w="med" len="med"/>
            <a:tailEnd/>
          </a:ln>
        </p:spPr>
        <p:txBody>
          <a:bodyPr/>
          <a:lstStyle/>
          <a:p>
            <a:endParaRPr lang="en-US"/>
          </a:p>
        </p:txBody>
      </p:sp>
      <p:sp>
        <p:nvSpPr>
          <p:cNvPr id="31759" name="Freeform 13"/>
          <p:cNvSpPr>
            <a:spLocks/>
          </p:cNvSpPr>
          <p:nvPr/>
        </p:nvSpPr>
        <p:spPr bwMode="auto">
          <a:xfrm rot="-6620302">
            <a:off x="8465647" y="3450011"/>
            <a:ext cx="719138" cy="2363788"/>
          </a:xfrm>
          <a:custGeom>
            <a:avLst/>
            <a:gdLst>
              <a:gd name="T0" fmla="*/ 2147483647 w 1510"/>
              <a:gd name="T1" fmla="*/ 0 h 1197"/>
              <a:gd name="T2" fmla="*/ 2147483647 w 1510"/>
              <a:gd name="T3" fmla="*/ 2147483647 h 1197"/>
              <a:gd name="T4" fmla="*/ 2147483647 w 1510"/>
              <a:gd name="T5" fmla="*/ 2147483647 h 1197"/>
              <a:gd name="T6" fmla="*/ 0 w 1510"/>
              <a:gd name="T7" fmla="*/ 2147483647 h 1197"/>
              <a:gd name="T8" fmla="*/ 2147483647 w 1510"/>
              <a:gd name="T9" fmla="*/ 0 h 1197"/>
              <a:gd name="T10" fmla="*/ 0 60000 65536"/>
              <a:gd name="T11" fmla="*/ 0 60000 65536"/>
              <a:gd name="T12" fmla="*/ 0 60000 65536"/>
              <a:gd name="T13" fmla="*/ 0 60000 65536"/>
              <a:gd name="T14" fmla="*/ 0 60000 65536"/>
              <a:gd name="T15" fmla="*/ 0 w 1510"/>
              <a:gd name="T16" fmla="*/ 0 h 1197"/>
              <a:gd name="T17" fmla="*/ 1510 w 1510"/>
              <a:gd name="T18" fmla="*/ 1197 h 1197"/>
            </a:gdLst>
            <a:ahLst/>
            <a:cxnLst>
              <a:cxn ang="T10">
                <a:pos x="T0" y="T1"/>
              </a:cxn>
              <a:cxn ang="T11">
                <a:pos x="T2" y="T3"/>
              </a:cxn>
              <a:cxn ang="T12">
                <a:pos x="T4" y="T5"/>
              </a:cxn>
              <a:cxn ang="T13">
                <a:pos x="T6" y="T7"/>
              </a:cxn>
              <a:cxn ang="T14">
                <a:pos x="T8" y="T9"/>
              </a:cxn>
            </a:cxnLst>
            <a:rect l="T15" t="T16" r="T17" b="T18"/>
            <a:pathLst>
              <a:path w="1510" h="1197">
                <a:moveTo>
                  <a:pt x="1139" y="0"/>
                </a:moveTo>
                <a:lnTo>
                  <a:pt x="1510" y="1197"/>
                </a:lnTo>
                <a:lnTo>
                  <a:pt x="77" y="1101"/>
                </a:lnTo>
                <a:lnTo>
                  <a:pt x="0" y="378"/>
                </a:lnTo>
                <a:lnTo>
                  <a:pt x="1139" y="0"/>
                </a:lnTo>
                <a:close/>
              </a:path>
            </a:pathLst>
          </a:custGeom>
          <a:gradFill rotWithShape="1">
            <a:gsLst>
              <a:gs pos="0">
                <a:srgbClr val="003B00">
                  <a:alpha val="0"/>
                </a:srgbClr>
              </a:gs>
              <a:gs pos="100000">
                <a:srgbClr val="008000">
                  <a:alpha val="50000"/>
                </a:srgbClr>
              </a:gs>
            </a:gsLst>
            <a:lin ang="0" scaled="1"/>
          </a:gradFill>
          <a:ln w="9525">
            <a:noFill/>
            <a:round/>
            <a:headEnd/>
            <a:tailEnd/>
          </a:ln>
        </p:spPr>
        <p:txBody>
          <a:bodyPr/>
          <a:lstStyle/>
          <a:p>
            <a:endParaRPr lang="en-US"/>
          </a:p>
        </p:txBody>
      </p:sp>
      <p:sp>
        <p:nvSpPr>
          <p:cNvPr id="31760" name="Freeform 13"/>
          <p:cNvSpPr>
            <a:spLocks/>
          </p:cNvSpPr>
          <p:nvPr/>
        </p:nvSpPr>
        <p:spPr bwMode="auto">
          <a:xfrm rot="-9428567">
            <a:off x="8840297" y="2448299"/>
            <a:ext cx="541338" cy="3132137"/>
          </a:xfrm>
          <a:custGeom>
            <a:avLst/>
            <a:gdLst>
              <a:gd name="T0" fmla="*/ 2147483647 w 1510"/>
              <a:gd name="T1" fmla="*/ 0 h 1197"/>
              <a:gd name="T2" fmla="*/ 2147483647 w 1510"/>
              <a:gd name="T3" fmla="*/ 2147483647 h 1197"/>
              <a:gd name="T4" fmla="*/ 2147483647 w 1510"/>
              <a:gd name="T5" fmla="*/ 2147483647 h 1197"/>
              <a:gd name="T6" fmla="*/ 0 w 1510"/>
              <a:gd name="T7" fmla="*/ 2147483647 h 1197"/>
              <a:gd name="T8" fmla="*/ 2147483647 w 1510"/>
              <a:gd name="T9" fmla="*/ 0 h 1197"/>
              <a:gd name="T10" fmla="*/ 0 60000 65536"/>
              <a:gd name="T11" fmla="*/ 0 60000 65536"/>
              <a:gd name="T12" fmla="*/ 0 60000 65536"/>
              <a:gd name="T13" fmla="*/ 0 60000 65536"/>
              <a:gd name="T14" fmla="*/ 0 60000 65536"/>
              <a:gd name="T15" fmla="*/ 0 w 1510"/>
              <a:gd name="T16" fmla="*/ 0 h 1197"/>
              <a:gd name="T17" fmla="*/ 1510 w 1510"/>
              <a:gd name="T18" fmla="*/ 1197 h 1197"/>
            </a:gdLst>
            <a:ahLst/>
            <a:cxnLst>
              <a:cxn ang="T10">
                <a:pos x="T0" y="T1"/>
              </a:cxn>
              <a:cxn ang="T11">
                <a:pos x="T2" y="T3"/>
              </a:cxn>
              <a:cxn ang="T12">
                <a:pos x="T4" y="T5"/>
              </a:cxn>
              <a:cxn ang="T13">
                <a:pos x="T6" y="T7"/>
              </a:cxn>
              <a:cxn ang="T14">
                <a:pos x="T8" y="T9"/>
              </a:cxn>
            </a:cxnLst>
            <a:rect l="T15" t="T16" r="T17" b="T18"/>
            <a:pathLst>
              <a:path w="1510" h="1197">
                <a:moveTo>
                  <a:pt x="1139" y="0"/>
                </a:moveTo>
                <a:lnTo>
                  <a:pt x="1510" y="1197"/>
                </a:lnTo>
                <a:lnTo>
                  <a:pt x="77" y="1101"/>
                </a:lnTo>
                <a:lnTo>
                  <a:pt x="0" y="378"/>
                </a:lnTo>
                <a:lnTo>
                  <a:pt x="1139" y="0"/>
                </a:lnTo>
                <a:close/>
              </a:path>
            </a:pathLst>
          </a:custGeom>
          <a:gradFill rotWithShape="1">
            <a:gsLst>
              <a:gs pos="0">
                <a:srgbClr val="003B00">
                  <a:alpha val="0"/>
                </a:srgbClr>
              </a:gs>
              <a:gs pos="100000">
                <a:srgbClr val="008000">
                  <a:alpha val="50000"/>
                </a:srgbClr>
              </a:gs>
            </a:gsLst>
            <a:lin ang="0" scaled="1"/>
          </a:gradFill>
          <a:ln w="9525">
            <a:noFill/>
            <a:round/>
            <a:headEnd/>
            <a:tailEnd/>
          </a:ln>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3731">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53731">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5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5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31759"/>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317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6" grpId="0" animBg="1"/>
      <p:bldP spid="31757" grpId="0" animBg="1"/>
      <p:bldP spid="31759" grpId="0" animBg="1"/>
      <p:bldP spid="3176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 name="Rectangle 2"/>
          <p:cNvSpPr>
            <a:spLocks noGrp="1" noChangeArrowheads="1"/>
          </p:cNvSpPr>
          <p:nvPr>
            <p:ph type="title"/>
          </p:nvPr>
        </p:nvSpPr>
        <p:spPr/>
        <p:txBody>
          <a:bodyPr/>
          <a:lstStyle/>
          <a:p>
            <a:pPr eaLnBrk="1" hangingPunct="1"/>
            <a:r>
              <a:rPr lang="en-US" smtClean="0"/>
              <a:t>Examples: Perceptron</a:t>
            </a:r>
          </a:p>
        </p:txBody>
      </p:sp>
      <p:sp>
        <p:nvSpPr>
          <p:cNvPr id="1035" name="Rectangle 3"/>
          <p:cNvSpPr>
            <a:spLocks noGrp="1" noChangeArrowheads="1"/>
          </p:cNvSpPr>
          <p:nvPr>
            <p:ph idx="1"/>
          </p:nvPr>
        </p:nvSpPr>
        <p:spPr>
          <a:xfrm>
            <a:off x="381000" y="1397001"/>
            <a:ext cx="11404600" cy="4729164"/>
          </a:xfrm>
        </p:spPr>
        <p:txBody>
          <a:bodyPr/>
          <a:lstStyle/>
          <a:p>
            <a:pPr eaLnBrk="1" hangingPunct="1"/>
            <a:r>
              <a:rPr lang="en-US" dirty="0" smtClean="0"/>
              <a:t>Separable Case</a:t>
            </a:r>
          </a:p>
        </p:txBody>
      </p:sp>
      <p:graphicFrame>
        <p:nvGraphicFramePr>
          <p:cNvPr id="1383428" name="Object 4"/>
          <p:cNvGraphicFramePr>
            <a:graphicFrameLocks noChangeAspect="1"/>
          </p:cNvGraphicFramePr>
          <p:nvPr/>
        </p:nvGraphicFramePr>
        <p:xfrm>
          <a:off x="3636963" y="2078038"/>
          <a:ext cx="4791075" cy="3743325"/>
        </p:xfrm>
        <a:graphic>
          <a:graphicData uri="http://schemas.openxmlformats.org/presentationml/2006/ole">
            <mc:AlternateContent xmlns:mc="http://schemas.openxmlformats.org/markup-compatibility/2006">
              <mc:Choice xmlns:v="urn:schemas-microsoft-com:vml" Requires="v">
                <p:oleObj spid="_x0000_s1334" name="Photo Editor Photo" r:id="rId3" imgW="4791744" imgH="3742857" progId="MSPhotoEd.3">
                  <p:embed/>
                </p:oleObj>
              </mc:Choice>
              <mc:Fallback>
                <p:oleObj name="Photo Editor Photo" r:id="rId3" imgW="4791744" imgH="3742857" progId="MSPhotoEd.3">
                  <p:embed/>
                  <p:pic>
                    <p:nvPicPr>
                      <p:cNvPr id="0" name="Object 4"/>
                      <p:cNvPicPr>
                        <a:picLocks noChangeAspect="1" noChangeArrowheads="1"/>
                      </p:cNvPicPr>
                      <p:nvPr/>
                    </p:nvPicPr>
                    <p:blipFill>
                      <a:blip r:embed="rId4">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3636963" y="2078038"/>
                        <a:ext cx="4791075" cy="3743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3429" name="Object 5"/>
          <p:cNvGraphicFramePr>
            <a:graphicFrameLocks noChangeAspect="1"/>
          </p:cNvGraphicFramePr>
          <p:nvPr/>
        </p:nvGraphicFramePr>
        <p:xfrm>
          <a:off x="3681413" y="2095500"/>
          <a:ext cx="4752975" cy="3705225"/>
        </p:xfrm>
        <a:graphic>
          <a:graphicData uri="http://schemas.openxmlformats.org/presentationml/2006/ole">
            <mc:AlternateContent xmlns:mc="http://schemas.openxmlformats.org/markup-compatibility/2006">
              <mc:Choice xmlns:v="urn:schemas-microsoft-com:vml" Requires="v">
                <p:oleObj spid="_x0000_s1335" name="Photo Editor Photo" r:id="rId5" imgW="4753639" imgH="3704762" progId="MSPhotoEd.3">
                  <p:embed/>
                </p:oleObj>
              </mc:Choice>
              <mc:Fallback>
                <p:oleObj name="Photo Editor Photo" r:id="rId5" imgW="4753639" imgH="3704762" progId="MSPhotoEd.3">
                  <p:embed/>
                  <p:pic>
                    <p:nvPicPr>
                      <p:cNvPr id="0" name="Object 5"/>
                      <p:cNvPicPr>
                        <a:picLocks noChangeAspect="1" noChangeArrowheads="1"/>
                      </p:cNvPicPr>
                      <p:nvPr/>
                    </p:nvPicPr>
                    <p:blipFill>
                      <a:blip r:embed="rId6">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3681413" y="2095500"/>
                        <a:ext cx="4752975" cy="3705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3430" name="Object 6"/>
          <p:cNvGraphicFramePr>
            <a:graphicFrameLocks noChangeAspect="1"/>
          </p:cNvGraphicFramePr>
          <p:nvPr/>
        </p:nvGraphicFramePr>
        <p:xfrm>
          <a:off x="3648075" y="2066925"/>
          <a:ext cx="4752975" cy="3781425"/>
        </p:xfrm>
        <a:graphic>
          <a:graphicData uri="http://schemas.openxmlformats.org/presentationml/2006/ole">
            <mc:AlternateContent xmlns:mc="http://schemas.openxmlformats.org/markup-compatibility/2006">
              <mc:Choice xmlns:v="urn:schemas-microsoft-com:vml" Requires="v">
                <p:oleObj spid="_x0000_s1336" name="Photo Editor Photo" r:id="rId7" imgW="4753639" imgH="3780952" progId="MSPhotoEd.3">
                  <p:embed/>
                </p:oleObj>
              </mc:Choice>
              <mc:Fallback>
                <p:oleObj name="Photo Editor Photo" r:id="rId7" imgW="4753639" imgH="3780952" progId="MSPhotoEd.3">
                  <p:embed/>
                  <p:pic>
                    <p:nvPicPr>
                      <p:cNvPr id="0" name="Object 6"/>
                      <p:cNvPicPr>
                        <a:picLocks noChangeAspect="1" noChangeArrowheads="1"/>
                      </p:cNvPicPr>
                      <p:nvPr/>
                    </p:nvPicPr>
                    <p:blipFill>
                      <a:blip r:embed="rId8">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3648075" y="2066925"/>
                        <a:ext cx="4752975" cy="3781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3431" name="Object 7"/>
          <p:cNvGraphicFramePr>
            <a:graphicFrameLocks noChangeAspect="1"/>
          </p:cNvGraphicFramePr>
          <p:nvPr/>
        </p:nvGraphicFramePr>
        <p:xfrm>
          <a:off x="3552825" y="2101850"/>
          <a:ext cx="4905375" cy="3762375"/>
        </p:xfrm>
        <a:graphic>
          <a:graphicData uri="http://schemas.openxmlformats.org/presentationml/2006/ole">
            <mc:AlternateContent xmlns:mc="http://schemas.openxmlformats.org/markup-compatibility/2006">
              <mc:Choice xmlns:v="urn:schemas-microsoft-com:vml" Requires="v">
                <p:oleObj spid="_x0000_s1337" name="Photo Editor Photo" r:id="rId9" imgW="4904762" imgH="3761905" progId="MSPhotoEd.3">
                  <p:embed/>
                </p:oleObj>
              </mc:Choice>
              <mc:Fallback>
                <p:oleObj name="Photo Editor Photo" r:id="rId9" imgW="4904762" imgH="3761905" progId="MSPhotoEd.3">
                  <p:embed/>
                  <p:pic>
                    <p:nvPicPr>
                      <p:cNvPr id="0" name="Object 7"/>
                      <p:cNvPicPr>
                        <a:picLocks noChangeAspect="1" noChangeArrowheads="1"/>
                      </p:cNvPicPr>
                      <p:nvPr/>
                    </p:nvPicPr>
                    <p:blipFill>
                      <a:blip r:embed="rId10">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3552825" y="2101850"/>
                        <a:ext cx="4905375" cy="3762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3432" name="Object 8"/>
          <p:cNvGraphicFramePr>
            <a:graphicFrameLocks noChangeAspect="1"/>
          </p:cNvGraphicFramePr>
          <p:nvPr/>
        </p:nvGraphicFramePr>
        <p:xfrm>
          <a:off x="3509963" y="2095500"/>
          <a:ext cx="4943475" cy="3743325"/>
        </p:xfrm>
        <a:graphic>
          <a:graphicData uri="http://schemas.openxmlformats.org/presentationml/2006/ole">
            <mc:AlternateContent xmlns:mc="http://schemas.openxmlformats.org/markup-compatibility/2006">
              <mc:Choice xmlns:v="urn:schemas-microsoft-com:vml" Requires="v">
                <p:oleObj spid="_x0000_s1338" name="Photo Editor Photo" r:id="rId11" imgW="4944165" imgH="3742857" progId="MSPhotoEd.3">
                  <p:embed/>
                </p:oleObj>
              </mc:Choice>
              <mc:Fallback>
                <p:oleObj name="Photo Editor Photo" r:id="rId11" imgW="4944165" imgH="3742857" progId="MSPhotoEd.3">
                  <p:embed/>
                  <p:pic>
                    <p:nvPicPr>
                      <p:cNvPr id="0" name="Object 8"/>
                      <p:cNvPicPr>
                        <a:picLocks noChangeAspect="1" noChangeArrowheads="1"/>
                      </p:cNvPicPr>
                      <p:nvPr/>
                    </p:nvPicPr>
                    <p:blipFill>
                      <a:blip r:embed="rId12">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3509963" y="2095500"/>
                        <a:ext cx="4943475" cy="3743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3433" name="Object 9"/>
          <p:cNvGraphicFramePr>
            <a:graphicFrameLocks noChangeAspect="1"/>
          </p:cNvGraphicFramePr>
          <p:nvPr/>
        </p:nvGraphicFramePr>
        <p:xfrm>
          <a:off x="3594100" y="2074863"/>
          <a:ext cx="4848225" cy="3781425"/>
        </p:xfrm>
        <a:graphic>
          <a:graphicData uri="http://schemas.openxmlformats.org/presentationml/2006/ole">
            <mc:AlternateContent xmlns:mc="http://schemas.openxmlformats.org/markup-compatibility/2006">
              <mc:Choice xmlns:v="urn:schemas-microsoft-com:vml" Requires="v">
                <p:oleObj spid="_x0000_s1339" name="Photo Editor Photo" r:id="rId13" imgW="4847619" imgH="3780952" progId="MSPhotoEd.3">
                  <p:embed/>
                </p:oleObj>
              </mc:Choice>
              <mc:Fallback>
                <p:oleObj name="Photo Editor Photo" r:id="rId13" imgW="4847619" imgH="3780952" progId="MSPhotoEd.3">
                  <p:embed/>
                  <p:pic>
                    <p:nvPicPr>
                      <p:cNvPr id="0" name="Object 9"/>
                      <p:cNvPicPr>
                        <a:picLocks noChangeAspect="1" noChangeArrowheads="1"/>
                      </p:cNvPicPr>
                      <p:nvPr/>
                    </p:nvPicPr>
                    <p:blipFill>
                      <a:blip r:embed="rId14">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3594100" y="2074863"/>
                        <a:ext cx="4848225" cy="3781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3434" name="Object 10"/>
          <p:cNvGraphicFramePr>
            <a:graphicFrameLocks noChangeAspect="1"/>
          </p:cNvGraphicFramePr>
          <p:nvPr/>
        </p:nvGraphicFramePr>
        <p:xfrm>
          <a:off x="3657600" y="2128838"/>
          <a:ext cx="4714875" cy="3667125"/>
        </p:xfrm>
        <a:graphic>
          <a:graphicData uri="http://schemas.openxmlformats.org/presentationml/2006/ole">
            <mc:AlternateContent xmlns:mc="http://schemas.openxmlformats.org/markup-compatibility/2006">
              <mc:Choice xmlns:v="urn:schemas-microsoft-com:vml" Requires="v">
                <p:oleObj spid="_x0000_s1340" name="Photo Editor Photo" r:id="rId15" imgW="4715533" imgH="3666667" progId="MSPhotoEd.3">
                  <p:embed/>
                </p:oleObj>
              </mc:Choice>
              <mc:Fallback>
                <p:oleObj name="Photo Editor Photo" r:id="rId15" imgW="4715533" imgH="3666667" progId="MSPhotoEd.3">
                  <p:embed/>
                  <p:pic>
                    <p:nvPicPr>
                      <p:cNvPr id="0" name="Object 10"/>
                      <p:cNvPicPr>
                        <a:picLocks noChangeAspect="1" noChangeArrowheads="1"/>
                      </p:cNvPicPr>
                      <p:nvPr/>
                    </p:nvPicPr>
                    <p:blipFill>
                      <a:blip r:embed="rId16">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3657600" y="2128838"/>
                        <a:ext cx="4714875" cy="3667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3435" name="Object 11"/>
          <p:cNvGraphicFramePr>
            <a:graphicFrameLocks noChangeAspect="1"/>
          </p:cNvGraphicFramePr>
          <p:nvPr/>
        </p:nvGraphicFramePr>
        <p:xfrm>
          <a:off x="3640138" y="2073275"/>
          <a:ext cx="4657725" cy="3743325"/>
        </p:xfrm>
        <a:graphic>
          <a:graphicData uri="http://schemas.openxmlformats.org/presentationml/2006/ole">
            <mc:AlternateContent xmlns:mc="http://schemas.openxmlformats.org/markup-compatibility/2006">
              <mc:Choice xmlns:v="urn:schemas-microsoft-com:vml" Requires="v">
                <p:oleObj spid="_x0000_s1341" name="Photo Editor Photo" r:id="rId17" imgW="4657143" imgH="3742857" progId="MSPhotoEd.3">
                  <p:embed/>
                </p:oleObj>
              </mc:Choice>
              <mc:Fallback>
                <p:oleObj name="Photo Editor Photo" r:id="rId17" imgW="4657143" imgH="3742857" progId="MSPhotoEd.3">
                  <p:embed/>
                  <p:pic>
                    <p:nvPicPr>
                      <p:cNvPr id="0" name="Object 11"/>
                      <p:cNvPicPr>
                        <a:picLocks noChangeAspect="1" noChangeArrowheads="1"/>
                      </p:cNvPicPr>
                      <p:nvPr/>
                    </p:nvPicPr>
                    <p:blipFill>
                      <a:blip r:embed="rId18">
                        <a:clrChange>
                          <a:clrFrom>
                            <a:srgbClr val="CCCCCC"/>
                          </a:clrFrom>
                          <a:clrTo>
                            <a:srgbClr val="CCCCCC">
                              <a:alpha val="0"/>
                            </a:srgbClr>
                          </a:clrTo>
                        </a:clrChange>
                        <a:extLst>
                          <a:ext uri="{28A0092B-C50C-407E-A947-70E740481C1C}">
                            <a14:useLocalDpi xmlns:a14="http://schemas.microsoft.com/office/drawing/2010/main" val="0"/>
                          </a:ext>
                        </a:extLst>
                      </a:blip>
                      <a:srcRect/>
                      <a:stretch>
                        <a:fillRect/>
                      </a:stretch>
                    </p:blipFill>
                    <p:spPr bwMode="auto">
                      <a:xfrm>
                        <a:off x="3640138" y="2073275"/>
                        <a:ext cx="4657725" cy="3743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34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83429"/>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138342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83430"/>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38342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83431"/>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138343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83432"/>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1383431"/>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83433"/>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138343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83434"/>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1383433"/>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83435"/>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3834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Feed-Forward Propagation</a:t>
            </a:r>
            <a:endParaRPr lang="en-US" dirty="0"/>
          </a:p>
        </p:txBody>
      </p:sp>
      <p:sp>
        <p:nvSpPr>
          <p:cNvPr id="3" name="Content Placeholder 2"/>
          <p:cNvSpPr>
            <a:spLocks noGrp="1"/>
          </p:cNvSpPr>
          <p:nvPr>
            <p:ph idx="1"/>
          </p:nvPr>
        </p:nvSpPr>
        <p:spPr>
          <a:xfrm>
            <a:off x="479425" y="1377951"/>
            <a:ext cx="11379200" cy="4729164"/>
          </a:xfrm>
        </p:spPr>
        <p:txBody>
          <a:bodyPr/>
          <a:lstStyle/>
          <a:p>
            <a:r>
              <a:rPr lang="en-US" sz="2400" dirty="0" smtClean="0"/>
              <a:t>In </a:t>
            </a:r>
            <a:r>
              <a:rPr lang="en-US" sz="2400" dirty="0"/>
              <a:t>the Neural Network, our journey starting from the input to the output is called the forward direction. The weights entering each node are multiplied with the available value (if input is x feature value, if hidden layer is the value from the sum of previous multiplications entering that node) and bias is added. This multiplication operation is called the “dot product”, and that’s because we’re dealing with vectors</a:t>
            </a:r>
            <a:r>
              <a:rPr lang="en-US" sz="2400" dirty="0" smtClean="0"/>
              <a:t>.</a:t>
            </a:r>
          </a:p>
          <a:p>
            <a:endParaRPr lang="en-US" sz="2400" dirty="0"/>
          </a:p>
          <a:p>
            <a:endParaRPr lang="en-US" sz="2400" dirty="0"/>
          </a:p>
          <a:p>
            <a:pPr marL="0" indent="0">
              <a:buNone/>
            </a:pPr>
            <a:endParaRPr lang="en-US" sz="2400" dirty="0"/>
          </a:p>
        </p:txBody>
      </p:sp>
      <p:pic>
        <p:nvPicPr>
          <p:cNvPr id="4100" name="Picture 4" descr="https://miro.medium.com/v2/resize:fit:105/1*l7Qu5ji86lJSXo6UK-zOQ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7748" y="3505200"/>
            <a:ext cx="1655377"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3896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Feed-Forward Propagation Example</a:t>
            </a:r>
            <a:endParaRPr lang="en-US" dirty="0"/>
          </a:p>
        </p:txBody>
      </p:sp>
      <p:sp>
        <p:nvSpPr>
          <p:cNvPr id="5" name="Content Placeholder 4"/>
          <p:cNvSpPr>
            <a:spLocks noGrp="1"/>
          </p:cNvSpPr>
          <p:nvPr>
            <p:ph idx="1"/>
          </p:nvPr>
        </p:nvSpPr>
        <p:spPr/>
        <p:txBody>
          <a:bodyPr/>
          <a:lstStyle/>
          <a:p>
            <a:r>
              <a:rPr lang="en-US" sz="2400" dirty="0"/>
              <a:t>Now we can move on to our numerical example. Let’s go through a simple example and focus on the operations rather than the complexity of the model. There are two input neurons (node), two hidden neurons, and two output neurons. In addition to these, the hidden layer and the output layer contain two biases. Let’s use the “sigmoid” activation function in the hidden layer</a:t>
            </a:r>
            <a:r>
              <a:rPr lang="en-US" sz="2400" dirty="0" smtClean="0"/>
              <a:t>.</a:t>
            </a:r>
          </a:p>
          <a:p>
            <a:pPr marL="0" indent="0">
              <a:buNone/>
            </a:pPr>
            <a:endParaRPr lang="en-US" sz="2400" dirty="0"/>
          </a:p>
          <a:p>
            <a:r>
              <a:rPr lang="en-US" sz="2400" dirty="0" err="1"/>
              <a:t>i</a:t>
            </a:r>
            <a:r>
              <a:rPr lang="en-US" sz="2400" dirty="0"/>
              <a:t> is abbreviated to represent the input layer</a:t>
            </a:r>
          </a:p>
          <a:p>
            <a:r>
              <a:rPr lang="en-US" sz="2400" dirty="0"/>
              <a:t>h is abbreviated to represent the hidden layer</a:t>
            </a:r>
          </a:p>
          <a:p>
            <a:r>
              <a:rPr lang="en-US" sz="2400" dirty="0"/>
              <a:t>o is abbreviated to represent the output layer.</a:t>
            </a:r>
          </a:p>
          <a:p>
            <a:endParaRPr lang="en-US" sz="2400" dirty="0"/>
          </a:p>
        </p:txBody>
      </p:sp>
    </p:spTree>
    <p:extLst>
      <p:ext uri="{BB962C8B-B14F-4D97-AF65-F5344CB8AC3E}">
        <p14:creationId xmlns:p14="http://schemas.microsoft.com/office/powerpoint/2010/main" val="18454745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Feed-Forward Propagation Example</a:t>
            </a:r>
            <a:endParaRPr lang="en-US" dirty="0"/>
          </a:p>
        </p:txBody>
      </p:sp>
      <p:pic>
        <p:nvPicPr>
          <p:cNvPr id="5124" name="Picture 4" descr="neural_network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117600"/>
            <a:ext cx="5638800" cy="490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6022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Feed-Forward Propagation Example</a:t>
            </a:r>
            <a:endParaRPr lang="en-US" dirty="0"/>
          </a:p>
        </p:txBody>
      </p:sp>
      <p:sp>
        <p:nvSpPr>
          <p:cNvPr id="3" name="Content Placeholder 2"/>
          <p:cNvSpPr>
            <a:spLocks noGrp="1"/>
          </p:cNvSpPr>
          <p:nvPr>
            <p:ph idx="1"/>
          </p:nvPr>
        </p:nvSpPr>
        <p:spPr>
          <a:xfrm>
            <a:off x="406400" y="1219200"/>
            <a:ext cx="11379200" cy="5308599"/>
          </a:xfrm>
        </p:spPr>
        <p:txBody>
          <a:bodyPr/>
          <a:lstStyle/>
          <a:p>
            <a:r>
              <a:rPr lang="en-US" sz="2400" dirty="0"/>
              <a:t>Let’s calculate h1 first. While doing this, it is seen that there are i1, i2 and b1 nodes entering the h1 </a:t>
            </a:r>
            <a:r>
              <a:rPr lang="en-US" sz="2400" dirty="0" smtClean="0"/>
              <a:t>node</a:t>
            </a:r>
            <a:r>
              <a:rPr lang="en-US" sz="2400" dirty="0"/>
              <a:t>. Therefore</a:t>
            </a:r>
            <a:r>
              <a:rPr lang="en-US" sz="2400" dirty="0" smtClean="0"/>
              <a:t>:</a:t>
            </a:r>
          </a:p>
          <a:p>
            <a:pPr marL="0" indent="0" algn="ctr">
              <a:buNone/>
            </a:pPr>
            <a:r>
              <a:rPr lang="pt-BR" sz="1800" dirty="0">
                <a:latin typeface="Times New Roman" panose="02020603050405020304" pitchFamily="18" charset="0"/>
                <a:cs typeface="Times New Roman" panose="02020603050405020304" pitchFamily="18" charset="0"/>
              </a:rPr>
              <a:t>h₁</a:t>
            </a:r>
            <a:r>
              <a:rPr lang="pt-BR" sz="1800" dirty="0" smtClean="0">
                <a:latin typeface="Times New Roman" panose="02020603050405020304" pitchFamily="18" charset="0"/>
                <a:cs typeface="Times New Roman" panose="02020603050405020304" pitchFamily="18" charset="0"/>
              </a:rPr>
              <a:t>= W1 </a:t>
            </a:r>
            <a:r>
              <a:rPr lang="pt-BR" sz="1800" dirty="0">
                <a:latin typeface="Times New Roman" panose="02020603050405020304" pitchFamily="18" charset="0"/>
                <a:cs typeface="Times New Roman" panose="02020603050405020304" pitchFamily="18" charset="0"/>
              </a:rPr>
              <a:t>* </a:t>
            </a:r>
            <a:r>
              <a:rPr lang="pt-BR" sz="1800" dirty="0" smtClean="0">
                <a:latin typeface="Times New Roman" panose="02020603050405020304" pitchFamily="18" charset="0"/>
                <a:cs typeface="Times New Roman" panose="02020603050405020304" pitchFamily="18" charset="0"/>
              </a:rPr>
              <a:t>i1 </a:t>
            </a:r>
            <a:r>
              <a:rPr lang="pt-BR" sz="1800" dirty="0">
                <a:latin typeface="Times New Roman" panose="02020603050405020304" pitchFamily="18" charset="0"/>
                <a:cs typeface="Times New Roman" panose="02020603050405020304" pitchFamily="18" charset="0"/>
              </a:rPr>
              <a:t>+ </a:t>
            </a:r>
            <a:r>
              <a:rPr lang="pt-BR" sz="1800" dirty="0" smtClean="0">
                <a:latin typeface="Times New Roman" panose="02020603050405020304" pitchFamily="18" charset="0"/>
                <a:cs typeface="Times New Roman" panose="02020603050405020304" pitchFamily="18" charset="0"/>
              </a:rPr>
              <a:t>W3*i2+b1*1 </a:t>
            </a:r>
          </a:p>
          <a:p>
            <a:pPr marL="0" indent="0" algn="ctr">
              <a:buNone/>
            </a:pPr>
            <a:r>
              <a:rPr lang="pt-BR" sz="1800" dirty="0" smtClean="0">
                <a:latin typeface="Times New Roman" panose="02020603050405020304" pitchFamily="18" charset="0"/>
                <a:cs typeface="Times New Roman" panose="02020603050405020304" pitchFamily="18" charset="0"/>
              </a:rPr>
              <a:t>= 0.15* 0.05 </a:t>
            </a:r>
            <a:r>
              <a:rPr lang="pt-BR" sz="1800" dirty="0">
                <a:latin typeface="Times New Roman" panose="02020603050405020304" pitchFamily="18" charset="0"/>
                <a:cs typeface="Times New Roman" panose="02020603050405020304" pitchFamily="18" charset="0"/>
              </a:rPr>
              <a:t>+ </a:t>
            </a:r>
            <a:r>
              <a:rPr lang="pt-BR" sz="1800" dirty="0" smtClean="0">
                <a:latin typeface="Times New Roman" panose="02020603050405020304" pitchFamily="18" charset="0"/>
                <a:cs typeface="Times New Roman" panose="02020603050405020304" pitchFamily="18" charset="0"/>
              </a:rPr>
              <a:t>0.25* 0.10 </a:t>
            </a:r>
            <a:r>
              <a:rPr lang="pt-BR" sz="1800" dirty="0">
                <a:latin typeface="Times New Roman" panose="02020603050405020304" pitchFamily="18" charset="0"/>
                <a:cs typeface="Times New Roman" panose="02020603050405020304" pitchFamily="18" charset="0"/>
              </a:rPr>
              <a:t>+</a:t>
            </a:r>
            <a:r>
              <a:rPr lang="pt-BR" sz="1800" dirty="0" smtClean="0">
                <a:latin typeface="Times New Roman" panose="02020603050405020304" pitchFamily="18" charset="0"/>
                <a:cs typeface="Times New Roman" panose="02020603050405020304" pitchFamily="18" charset="0"/>
              </a:rPr>
              <a:t>0.35 </a:t>
            </a:r>
            <a:r>
              <a:rPr lang="pt-BR" sz="1800" dirty="0">
                <a:latin typeface="Times New Roman" panose="02020603050405020304" pitchFamily="18" charset="0"/>
                <a:cs typeface="Times New Roman" panose="02020603050405020304" pitchFamily="18" charset="0"/>
              </a:rPr>
              <a:t>* 1 </a:t>
            </a:r>
            <a:endParaRPr lang="pt-BR" sz="1800" dirty="0" smtClean="0">
              <a:latin typeface="Times New Roman" panose="02020603050405020304" pitchFamily="18" charset="0"/>
              <a:cs typeface="Times New Roman" panose="02020603050405020304" pitchFamily="18" charset="0"/>
            </a:endParaRPr>
          </a:p>
          <a:p>
            <a:pPr marL="0" indent="0" algn="ctr">
              <a:buNone/>
            </a:pPr>
            <a:r>
              <a:rPr lang="pt-BR" sz="1800" dirty="0" smtClean="0">
                <a:latin typeface="Times New Roman" panose="02020603050405020304" pitchFamily="18" charset="0"/>
                <a:cs typeface="Times New Roman" panose="02020603050405020304" pitchFamily="18" charset="0"/>
              </a:rPr>
              <a:t>= 0.3825</a:t>
            </a:r>
            <a:endParaRPr lang="pt-BR" sz="1800" dirty="0">
              <a:latin typeface="Times New Roman" panose="02020603050405020304" pitchFamily="18" charset="0"/>
              <a:cs typeface="Times New Roman" panose="02020603050405020304" pitchFamily="18" charset="0"/>
            </a:endParaRPr>
          </a:p>
          <a:p>
            <a:pPr marL="0" indent="0" algn="ctr">
              <a:buNone/>
            </a:pPr>
            <a:r>
              <a:rPr lang="pt-BR" sz="1800" dirty="0" smtClean="0">
                <a:latin typeface="Times New Roman" panose="02020603050405020304" pitchFamily="18" charset="0"/>
                <a:cs typeface="Times New Roman" panose="02020603050405020304" pitchFamily="18" charset="0"/>
              </a:rPr>
              <a:t>outh₁ </a:t>
            </a:r>
            <a:r>
              <a:rPr lang="pt-BR" sz="1800" dirty="0">
                <a:latin typeface="Times New Roman" panose="02020603050405020304" pitchFamily="18" charset="0"/>
                <a:cs typeface="Times New Roman" panose="02020603050405020304" pitchFamily="18" charset="0"/>
              </a:rPr>
              <a:t>= </a:t>
            </a:r>
            <a:r>
              <a:rPr lang="pt-BR" sz="1800" dirty="0" smtClean="0">
                <a:latin typeface="Times New Roman" panose="02020603050405020304" pitchFamily="18" charset="0"/>
                <a:cs typeface="Times New Roman" panose="02020603050405020304" pitchFamily="18" charset="0"/>
              </a:rPr>
              <a:t>1/1+e^-h1</a:t>
            </a:r>
          </a:p>
          <a:p>
            <a:pPr marL="0" indent="0" algn="ctr">
              <a:buNone/>
            </a:pPr>
            <a:r>
              <a:rPr lang="pt-BR" sz="1800" dirty="0" smtClean="0">
                <a:latin typeface="Times New Roman" panose="02020603050405020304" pitchFamily="18" charset="0"/>
                <a:cs typeface="Times New Roman" panose="02020603050405020304" pitchFamily="18" charset="0"/>
              </a:rPr>
              <a:t>=1/1+ e^-0.3825 </a:t>
            </a:r>
          </a:p>
          <a:p>
            <a:pPr marL="0" indent="0" algn="ctr">
              <a:buNone/>
            </a:pPr>
            <a:r>
              <a:rPr lang="pt-BR" sz="1800" dirty="0" smtClean="0">
                <a:latin typeface="Times New Roman" panose="02020603050405020304" pitchFamily="18" charset="0"/>
                <a:cs typeface="Times New Roman" panose="02020603050405020304" pitchFamily="18" charset="0"/>
              </a:rPr>
              <a:t>= 0.5944</a:t>
            </a:r>
            <a:endParaRPr lang="en-US" sz="2400" dirty="0" smtClean="0"/>
          </a:p>
          <a:p>
            <a:r>
              <a:rPr lang="en-US" sz="2400" dirty="0"/>
              <a:t>Then let’s find h2</a:t>
            </a:r>
            <a:r>
              <a:rPr lang="en-US" sz="2400" dirty="0" smtClean="0"/>
              <a:t>:</a:t>
            </a:r>
          </a:p>
          <a:p>
            <a:pPr marL="0" indent="0" algn="ctr">
              <a:buNone/>
            </a:pPr>
            <a:r>
              <a:rPr lang="pt-BR" sz="1800" dirty="0" smtClean="0">
                <a:latin typeface="Times New Roman" panose="02020603050405020304" pitchFamily="18" charset="0"/>
                <a:cs typeface="Times New Roman" panose="02020603050405020304" pitchFamily="18" charset="0"/>
              </a:rPr>
              <a:t>h2= W2 </a:t>
            </a:r>
            <a:r>
              <a:rPr lang="pt-BR" sz="1800" dirty="0">
                <a:latin typeface="Times New Roman" panose="02020603050405020304" pitchFamily="18" charset="0"/>
                <a:cs typeface="Times New Roman" panose="02020603050405020304" pitchFamily="18" charset="0"/>
              </a:rPr>
              <a:t>* i1 + </a:t>
            </a:r>
            <a:r>
              <a:rPr lang="pt-BR" sz="1800" dirty="0" smtClean="0">
                <a:latin typeface="Times New Roman" panose="02020603050405020304" pitchFamily="18" charset="0"/>
                <a:cs typeface="Times New Roman" panose="02020603050405020304" pitchFamily="18" charset="0"/>
              </a:rPr>
              <a:t>W4*i2+b1*1 </a:t>
            </a:r>
            <a:endParaRPr lang="pt-BR" sz="1800" dirty="0">
              <a:latin typeface="Times New Roman" panose="02020603050405020304" pitchFamily="18" charset="0"/>
              <a:cs typeface="Times New Roman" panose="02020603050405020304" pitchFamily="18" charset="0"/>
            </a:endParaRPr>
          </a:p>
          <a:p>
            <a:pPr marL="0" indent="0" algn="ctr">
              <a:buNone/>
            </a:pPr>
            <a:r>
              <a:rPr lang="pt-BR" sz="1800" dirty="0">
                <a:latin typeface="Times New Roman" panose="02020603050405020304" pitchFamily="18" charset="0"/>
                <a:cs typeface="Times New Roman" panose="02020603050405020304" pitchFamily="18" charset="0"/>
              </a:rPr>
              <a:t>= </a:t>
            </a:r>
            <a:r>
              <a:rPr lang="pt-BR" sz="1800" dirty="0" smtClean="0">
                <a:latin typeface="Times New Roman" panose="02020603050405020304" pitchFamily="18" charset="0"/>
                <a:cs typeface="Times New Roman" panose="02020603050405020304" pitchFamily="18" charset="0"/>
              </a:rPr>
              <a:t>0.20* </a:t>
            </a:r>
            <a:r>
              <a:rPr lang="pt-BR" sz="1800" dirty="0">
                <a:latin typeface="Times New Roman" panose="02020603050405020304" pitchFamily="18" charset="0"/>
                <a:cs typeface="Times New Roman" panose="02020603050405020304" pitchFamily="18" charset="0"/>
              </a:rPr>
              <a:t>0.05 + </a:t>
            </a:r>
            <a:r>
              <a:rPr lang="pt-BR" sz="1800" dirty="0" smtClean="0">
                <a:latin typeface="Times New Roman" panose="02020603050405020304" pitchFamily="18" charset="0"/>
                <a:cs typeface="Times New Roman" panose="02020603050405020304" pitchFamily="18" charset="0"/>
              </a:rPr>
              <a:t>0.30* </a:t>
            </a:r>
            <a:r>
              <a:rPr lang="pt-BR" sz="1800" dirty="0">
                <a:latin typeface="Times New Roman" panose="02020603050405020304" pitchFamily="18" charset="0"/>
                <a:cs typeface="Times New Roman" panose="02020603050405020304" pitchFamily="18" charset="0"/>
              </a:rPr>
              <a:t>0.10 +0.35 * 1 </a:t>
            </a:r>
          </a:p>
          <a:p>
            <a:pPr marL="0" indent="0" algn="ctr">
              <a:buNone/>
            </a:pPr>
            <a:r>
              <a:rPr lang="pt-BR" sz="1800" dirty="0">
                <a:latin typeface="Times New Roman" panose="02020603050405020304" pitchFamily="18" charset="0"/>
                <a:cs typeface="Times New Roman" panose="02020603050405020304" pitchFamily="18" charset="0"/>
              </a:rPr>
              <a:t>= </a:t>
            </a:r>
            <a:r>
              <a:rPr lang="pt-BR" sz="1800" dirty="0" smtClean="0">
                <a:latin typeface="Times New Roman" panose="02020603050405020304" pitchFamily="18" charset="0"/>
                <a:cs typeface="Times New Roman" panose="02020603050405020304" pitchFamily="18" charset="0"/>
              </a:rPr>
              <a:t>0.39</a:t>
            </a:r>
            <a:endParaRPr lang="pt-BR" sz="1800" dirty="0">
              <a:latin typeface="Times New Roman" panose="02020603050405020304" pitchFamily="18" charset="0"/>
              <a:cs typeface="Times New Roman" panose="02020603050405020304" pitchFamily="18" charset="0"/>
            </a:endParaRPr>
          </a:p>
          <a:p>
            <a:pPr marL="0" indent="0" algn="ctr">
              <a:buNone/>
            </a:pPr>
            <a:r>
              <a:rPr lang="pt-BR" sz="1800" dirty="0">
                <a:latin typeface="Times New Roman" panose="02020603050405020304" pitchFamily="18" charset="0"/>
                <a:cs typeface="Times New Roman" panose="02020603050405020304" pitchFamily="18" charset="0"/>
              </a:rPr>
              <a:t>outh₁ = 1/1+e^-h1</a:t>
            </a:r>
          </a:p>
          <a:p>
            <a:pPr marL="0" indent="0" algn="ctr">
              <a:buNone/>
            </a:pPr>
            <a:r>
              <a:rPr lang="pt-BR" sz="1800" dirty="0">
                <a:latin typeface="Times New Roman" panose="02020603050405020304" pitchFamily="18" charset="0"/>
                <a:cs typeface="Times New Roman" panose="02020603050405020304" pitchFamily="18" charset="0"/>
              </a:rPr>
              <a:t>=1/1+ e^-</a:t>
            </a:r>
            <a:r>
              <a:rPr lang="pt-BR" sz="1800" dirty="0" smtClean="0">
                <a:latin typeface="Times New Roman" panose="02020603050405020304" pitchFamily="18" charset="0"/>
                <a:cs typeface="Times New Roman" panose="02020603050405020304" pitchFamily="18" charset="0"/>
              </a:rPr>
              <a:t>0.39 </a:t>
            </a:r>
            <a:endParaRPr lang="pt-BR" sz="1800" dirty="0">
              <a:latin typeface="Times New Roman" panose="02020603050405020304" pitchFamily="18" charset="0"/>
              <a:cs typeface="Times New Roman" panose="02020603050405020304" pitchFamily="18" charset="0"/>
            </a:endParaRPr>
          </a:p>
          <a:p>
            <a:pPr marL="0" indent="0" algn="ctr">
              <a:buNone/>
            </a:pPr>
            <a:r>
              <a:rPr lang="pt-BR" sz="1800" dirty="0">
                <a:latin typeface="Times New Roman" panose="02020603050405020304" pitchFamily="18" charset="0"/>
                <a:cs typeface="Times New Roman" panose="02020603050405020304" pitchFamily="18" charset="0"/>
              </a:rPr>
              <a:t>= </a:t>
            </a:r>
            <a:r>
              <a:rPr lang="pt-BR" sz="1800" dirty="0" smtClean="0">
                <a:latin typeface="Times New Roman" panose="02020603050405020304" pitchFamily="18" charset="0"/>
                <a:cs typeface="Times New Roman" panose="02020603050405020304" pitchFamily="18" charset="0"/>
              </a:rPr>
              <a:t>0.5962</a:t>
            </a:r>
            <a:endParaRPr lang="en-US" sz="2400" dirty="0" smtClean="0"/>
          </a:p>
          <a:p>
            <a:pPr marL="0" indent="0">
              <a:buNone/>
            </a:pPr>
            <a:endParaRPr lang="en-US" sz="2400" dirty="0"/>
          </a:p>
        </p:txBody>
      </p:sp>
    </p:spTree>
    <p:extLst>
      <p:ext uri="{BB962C8B-B14F-4D97-AF65-F5344CB8AC3E}">
        <p14:creationId xmlns:p14="http://schemas.microsoft.com/office/powerpoint/2010/main" val="10986019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Feed-Forward Propagation Example</a:t>
            </a:r>
            <a:endParaRPr lang="en-US" dirty="0"/>
          </a:p>
        </p:txBody>
      </p:sp>
      <p:sp>
        <p:nvSpPr>
          <p:cNvPr id="4" name="Content Placeholder 3"/>
          <p:cNvSpPr>
            <a:spLocks noGrp="1"/>
          </p:cNvSpPr>
          <p:nvPr>
            <p:ph idx="1"/>
          </p:nvPr>
        </p:nvSpPr>
        <p:spPr/>
        <p:txBody>
          <a:bodyPr/>
          <a:lstStyle/>
          <a:p>
            <a:r>
              <a:rPr lang="en-US" sz="2000" dirty="0"/>
              <a:t>Now we have calculated our hidden layers. The queue is in the output layer. Let’s start with o1 first</a:t>
            </a:r>
            <a:r>
              <a:rPr lang="en-US" sz="2000" dirty="0" smtClean="0"/>
              <a:t>:</a:t>
            </a:r>
          </a:p>
          <a:p>
            <a:pPr marL="0" indent="0" algn="ctr">
              <a:buNone/>
            </a:pPr>
            <a:r>
              <a:rPr lang="en-US" sz="2000" dirty="0" smtClean="0"/>
              <a:t>O</a:t>
            </a:r>
            <a:r>
              <a:rPr lang="pl-PL" sz="2000" dirty="0" smtClean="0"/>
              <a:t>1 </a:t>
            </a:r>
            <a:r>
              <a:rPr lang="pl-PL" sz="2000" dirty="0"/>
              <a:t>= (W5 *</a:t>
            </a:r>
            <a:r>
              <a:rPr lang="pl-PL" sz="2000" dirty="0" smtClean="0"/>
              <a:t>outh</a:t>
            </a:r>
            <a:r>
              <a:rPr lang="en-US" sz="2000" dirty="0" smtClean="0"/>
              <a:t>1</a:t>
            </a:r>
            <a:r>
              <a:rPr lang="pl-PL" sz="2000" dirty="0" smtClean="0"/>
              <a:t>) </a:t>
            </a:r>
            <a:r>
              <a:rPr lang="pl-PL" sz="2000" dirty="0"/>
              <a:t>+ (</a:t>
            </a:r>
            <a:r>
              <a:rPr lang="pl-PL" sz="2000" dirty="0" smtClean="0"/>
              <a:t>W7</a:t>
            </a:r>
            <a:r>
              <a:rPr lang="en-US" sz="2000" dirty="0" smtClean="0"/>
              <a:t>*</a:t>
            </a:r>
            <a:r>
              <a:rPr lang="pl-PL" sz="2000" dirty="0" smtClean="0"/>
              <a:t>outh</a:t>
            </a:r>
            <a:r>
              <a:rPr lang="en-US" sz="2000" dirty="0" smtClean="0"/>
              <a:t>2</a:t>
            </a:r>
            <a:r>
              <a:rPr lang="pl-PL" sz="2000" dirty="0" smtClean="0"/>
              <a:t>) </a:t>
            </a:r>
            <a:r>
              <a:rPr lang="pl-PL" sz="2000" dirty="0"/>
              <a:t>+ (b2 * 1) </a:t>
            </a:r>
            <a:endParaRPr lang="en-US" sz="2000" dirty="0" smtClean="0"/>
          </a:p>
          <a:p>
            <a:pPr marL="0" indent="0" algn="ctr">
              <a:buNone/>
            </a:pPr>
            <a:r>
              <a:rPr lang="pl-PL" sz="2000" dirty="0" smtClean="0"/>
              <a:t>=(0.</a:t>
            </a:r>
            <a:r>
              <a:rPr lang="en-US" sz="2000" dirty="0"/>
              <a:t>4</a:t>
            </a:r>
            <a:r>
              <a:rPr lang="pl-PL" sz="2000" dirty="0" smtClean="0"/>
              <a:t>* 0.</a:t>
            </a:r>
            <a:r>
              <a:rPr lang="en-US" sz="2000" dirty="0" smtClean="0"/>
              <a:t>5944</a:t>
            </a:r>
            <a:r>
              <a:rPr lang="pl-PL" sz="2000" dirty="0" smtClean="0"/>
              <a:t>) </a:t>
            </a:r>
            <a:r>
              <a:rPr lang="pl-PL" sz="2000" dirty="0"/>
              <a:t>+ (</a:t>
            </a:r>
            <a:r>
              <a:rPr lang="pl-PL" sz="2000" dirty="0" smtClean="0"/>
              <a:t>0.</a:t>
            </a:r>
            <a:r>
              <a:rPr lang="en-US" sz="2000" dirty="0" smtClean="0"/>
              <a:t>45*</a:t>
            </a:r>
            <a:r>
              <a:rPr lang="pl-PL" sz="2000" dirty="0" smtClean="0"/>
              <a:t> 0.</a:t>
            </a:r>
            <a:r>
              <a:rPr lang="en-US" sz="2000" dirty="0" smtClean="0"/>
              <a:t>5962</a:t>
            </a:r>
            <a:r>
              <a:rPr lang="pl-PL" sz="2000" dirty="0" smtClean="0"/>
              <a:t>) </a:t>
            </a:r>
            <a:r>
              <a:rPr lang="pl-PL" sz="2000" dirty="0"/>
              <a:t>+ 0.6*1 </a:t>
            </a:r>
            <a:endParaRPr lang="en-US" sz="2000" dirty="0" smtClean="0"/>
          </a:p>
          <a:p>
            <a:pPr marL="0" indent="0" algn="ctr">
              <a:buNone/>
            </a:pPr>
            <a:r>
              <a:rPr lang="pl-PL" sz="2000" dirty="0" smtClean="0"/>
              <a:t>=</a:t>
            </a:r>
            <a:r>
              <a:rPr lang="en-US" sz="2000" dirty="0" smtClean="0"/>
              <a:t>1.1754</a:t>
            </a:r>
            <a:endParaRPr lang="pl-PL" sz="2000" dirty="0"/>
          </a:p>
          <a:p>
            <a:pPr marL="0" indent="0" algn="ctr">
              <a:buNone/>
            </a:pPr>
            <a:r>
              <a:rPr lang="pl-PL" sz="2000" dirty="0" smtClean="0"/>
              <a:t>outo1</a:t>
            </a:r>
            <a:r>
              <a:rPr lang="en-US" sz="2000" dirty="0" smtClean="0"/>
              <a:t>=1/(1+</a:t>
            </a:r>
            <a:r>
              <a:rPr lang="pl-PL" sz="2000" dirty="0" smtClean="0"/>
              <a:t>e-</a:t>
            </a:r>
            <a:r>
              <a:rPr lang="en-US" sz="2000" dirty="0" smtClean="0"/>
              <a:t>o</a:t>
            </a:r>
            <a:r>
              <a:rPr lang="pl-PL" sz="2000" dirty="0" smtClean="0"/>
              <a:t>1</a:t>
            </a:r>
            <a:r>
              <a:rPr lang="en-US" sz="2000" dirty="0" smtClean="0"/>
              <a:t>)</a:t>
            </a:r>
          </a:p>
          <a:p>
            <a:pPr marL="0" indent="0" algn="ctr">
              <a:buNone/>
            </a:pPr>
            <a:r>
              <a:rPr lang="en-US" sz="2000" dirty="0"/>
              <a:t>=1/(1+</a:t>
            </a:r>
            <a:r>
              <a:rPr lang="pl-PL" sz="2000" dirty="0" smtClean="0"/>
              <a:t>e-</a:t>
            </a:r>
            <a:r>
              <a:rPr lang="en-US" sz="2000" dirty="0" smtClean="0"/>
              <a:t>1.1754)</a:t>
            </a:r>
          </a:p>
          <a:p>
            <a:pPr marL="0" indent="0" algn="ctr">
              <a:buNone/>
            </a:pPr>
            <a:r>
              <a:rPr lang="en-US" sz="2000" dirty="0" smtClean="0"/>
              <a:t>=0.7480</a:t>
            </a:r>
            <a:endParaRPr lang="en-US" sz="2000" dirty="0"/>
          </a:p>
          <a:p>
            <a:r>
              <a:rPr lang="en-US" sz="2000" dirty="0"/>
              <a:t>Finally, let’s calculate o2</a:t>
            </a:r>
            <a:r>
              <a:rPr lang="en-US" sz="2000" dirty="0" smtClean="0"/>
              <a:t>:</a:t>
            </a:r>
          </a:p>
          <a:p>
            <a:pPr marL="0" indent="0" algn="ctr">
              <a:buNone/>
            </a:pPr>
            <a:r>
              <a:rPr lang="en-US" sz="2000" dirty="0"/>
              <a:t>	O</a:t>
            </a:r>
            <a:r>
              <a:rPr lang="pl-PL" sz="2000" dirty="0"/>
              <a:t>1 = (</a:t>
            </a:r>
            <a:r>
              <a:rPr lang="pl-PL" sz="2000" dirty="0" smtClean="0"/>
              <a:t>W</a:t>
            </a:r>
            <a:r>
              <a:rPr lang="en-US" sz="2000" dirty="0" smtClean="0"/>
              <a:t>6</a:t>
            </a:r>
            <a:r>
              <a:rPr lang="pl-PL" sz="2000" dirty="0" smtClean="0"/>
              <a:t> </a:t>
            </a:r>
            <a:r>
              <a:rPr lang="pl-PL" sz="2000" dirty="0"/>
              <a:t>*outh</a:t>
            </a:r>
            <a:r>
              <a:rPr lang="en-US" sz="2000" dirty="0"/>
              <a:t>1</a:t>
            </a:r>
            <a:r>
              <a:rPr lang="pl-PL" sz="2000" dirty="0"/>
              <a:t>) + (</a:t>
            </a:r>
            <a:r>
              <a:rPr lang="pl-PL" sz="2000" dirty="0" smtClean="0"/>
              <a:t>W</a:t>
            </a:r>
            <a:r>
              <a:rPr lang="en-US" sz="2000" dirty="0" smtClean="0"/>
              <a:t>8*</a:t>
            </a:r>
            <a:r>
              <a:rPr lang="pl-PL" sz="2000" dirty="0"/>
              <a:t>outh</a:t>
            </a:r>
            <a:r>
              <a:rPr lang="en-US" sz="2000" dirty="0"/>
              <a:t>2</a:t>
            </a:r>
            <a:r>
              <a:rPr lang="pl-PL" sz="2000" dirty="0"/>
              <a:t>) + (b2 * 1) </a:t>
            </a:r>
            <a:endParaRPr lang="en-US" sz="2000" dirty="0"/>
          </a:p>
          <a:p>
            <a:pPr marL="0" indent="0" algn="ctr">
              <a:buNone/>
            </a:pPr>
            <a:r>
              <a:rPr lang="pl-PL" sz="2000" dirty="0"/>
              <a:t>=(0.</a:t>
            </a:r>
            <a:r>
              <a:rPr lang="en-US" sz="2000" dirty="0" smtClean="0"/>
              <a:t>45</a:t>
            </a:r>
            <a:r>
              <a:rPr lang="pl-PL" sz="2000" dirty="0" smtClean="0"/>
              <a:t>* </a:t>
            </a:r>
            <a:r>
              <a:rPr lang="pl-PL" sz="2000" dirty="0"/>
              <a:t>0.</a:t>
            </a:r>
            <a:r>
              <a:rPr lang="en-US" sz="2000" dirty="0"/>
              <a:t>5944</a:t>
            </a:r>
            <a:r>
              <a:rPr lang="pl-PL" sz="2000" dirty="0"/>
              <a:t>) + (</a:t>
            </a:r>
            <a:r>
              <a:rPr lang="pl-PL" sz="2000" dirty="0" smtClean="0"/>
              <a:t>0.</a:t>
            </a:r>
            <a:r>
              <a:rPr lang="en-US" sz="2000" dirty="0" smtClean="0"/>
              <a:t>55</a:t>
            </a:r>
            <a:r>
              <a:rPr lang="en-US" sz="2000" dirty="0"/>
              <a:t>*</a:t>
            </a:r>
            <a:r>
              <a:rPr lang="pl-PL" sz="2000" dirty="0"/>
              <a:t> 0.</a:t>
            </a:r>
            <a:r>
              <a:rPr lang="en-US" sz="2000" dirty="0"/>
              <a:t>5962</a:t>
            </a:r>
            <a:r>
              <a:rPr lang="pl-PL" sz="2000" dirty="0"/>
              <a:t>) + 0.6*1 </a:t>
            </a:r>
            <a:endParaRPr lang="en-US" sz="2000" dirty="0"/>
          </a:p>
          <a:p>
            <a:pPr marL="0" indent="0" algn="ctr">
              <a:buNone/>
            </a:pPr>
            <a:r>
              <a:rPr lang="pl-PL" sz="2000" dirty="0"/>
              <a:t>=</a:t>
            </a:r>
            <a:r>
              <a:rPr lang="en-US" sz="2000" dirty="0"/>
              <a:t>1.0882</a:t>
            </a:r>
            <a:endParaRPr lang="pl-PL" sz="2000" dirty="0"/>
          </a:p>
          <a:p>
            <a:pPr marL="0" indent="0" algn="ctr">
              <a:buNone/>
            </a:pPr>
            <a:r>
              <a:rPr lang="pl-PL" sz="2000" dirty="0"/>
              <a:t>outo1</a:t>
            </a:r>
            <a:r>
              <a:rPr lang="en-US" sz="2000" dirty="0"/>
              <a:t>=1/(1+</a:t>
            </a:r>
            <a:r>
              <a:rPr lang="pl-PL" sz="2000" dirty="0"/>
              <a:t>e-</a:t>
            </a:r>
            <a:r>
              <a:rPr lang="en-US" sz="2000" dirty="0"/>
              <a:t>o</a:t>
            </a:r>
            <a:r>
              <a:rPr lang="pl-PL" sz="2000" dirty="0"/>
              <a:t>1</a:t>
            </a:r>
            <a:r>
              <a:rPr lang="en-US" sz="2000" dirty="0"/>
              <a:t>)</a:t>
            </a:r>
          </a:p>
          <a:p>
            <a:pPr marL="0" indent="0" algn="ctr">
              <a:buNone/>
            </a:pPr>
            <a:r>
              <a:rPr lang="en-US" sz="2000" dirty="0"/>
              <a:t>=1/(1+</a:t>
            </a:r>
            <a:r>
              <a:rPr lang="pl-PL" sz="2000" dirty="0"/>
              <a:t>e-</a:t>
            </a:r>
            <a:r>
              <a:rPr lang="en-US" sz="2000" dirty="0"/>
              <a:t>1.0882)</a:t>
            </a:r>
          </a:p>
          <a:p>
            <a:pPr marL="0" indent="0" algn="ctr">
              <a:buNone/>
            </a:pPr>
            <a:r>
              <a:rPr lang="en-US" sz="2000" dirty="0"/>
              <a:t>=</a:t>
            </a:r>
            <a:r>
              <a:rPr lang="en-US" sz="2000" dirty="0" smtClean="0"/>
              <a:t>0.7641</a:t>
            </a:r>
            <a:endParaRPr lang="en-US" sz="2000" dirty="0"/>
          </a:p>
          <a:p>
            <a:pPr marL="0" indent="0">
              <a:buNone/>
            </a:pPr>
            <a:endParaRPr lang="en-US" sz="2000" dirty="0"/>
          </a:p>
        </p:txBody>
      </p:sp>
    </p:spTree>
    <p:extLst>
      <p:ext uri="{BB962C8B-B14F-4D97-AF65-F5344CB8AC3E}">
        <p14:creationId xmlns:p14="http://schemas.microsoft.com/office/powerpoint/2010/main" val="36519451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Feed-Forward Propagation Example</a:t>
            </a:r>
            <a:endParaRPr lang="en-US" dirty="0"/>
          </a:p>
        </p:txBody>
      </p:sp>
      <p:sp>
        <p:nvSpPr>
          <p:cNvPr id="5" name="Content Placeholder 4"/>
          <p:cNvSpPr>
            <a:spLocks noGrp="1"/>
          </p:cNvSpPr>
          <p:nvPr>
            <p:ph idx="1"/>
          </p:nvPr>
        </p:nvSpPr>
        <p:spPr/>
        <p:txBody>
          <a:bodyPr/>
          <a:lstStyle/>
          <a:p>
            <a:r>
              <a:rPr lang="en-US" dirty="0"/>
              <a:t>Since we have calculated our outputs, it is time to find the loss function value. Let’s say our target values </a:t>
            </a:r>
            <a:r>
              <a:rPr lang="en-US" dirty="0" smtClean="0"/>
              <a:t>are:</a:t>
            </a:r>
          </a:p>
          <a:p>
            <a:pPr marL="0" indent="0">
              <a:buNone/>
            </a:pPr>
            <a:r>
              <a:rPr lang="en-US" dirty="0" smtClean="0"/>
              <a:t>Eo1= 1/2(target-outo1)²</a:t>
            </a:r>
            <a:r>
              <a:rPr lang="en-US" dirty="0"/>
              <a:t>= (</a:t>
            </a:r>
            <a:r>
              <a:rPr lang="en-US" dirty="0" smtClean="0"/>
              <a:t>0.01-0.7480)^2 </a:t>
            </a:r>
            <a:r>
              <a:rPr lang="en-US" dirty="0"/>
              <a:t>= </a:t>
            </a:r>
            <a:r>
              <a:rPr lang="en-US" dirty="0" smtClean="0"/>
              <a:t>0.2723</a:t>
            </a:r>
          </a:p>
          <a:p>
            <a:pPr marL="0" indent="0">
              <a:buNone/>
            </a:pPr>
            <a:r>
              <a:rPr lang="en-US" dirty="0" smtClean="0"/>
              <a:t>Eo2=1/2(target-outo2)²</a:t>
            </a:r>
            <a:r>
              <a:rPr lang="en-US" dirty="0"/>
              <a:t>= (</a:t>
            </a:r>
            <a:r>
              <a:rPr lang="en-US" dirty="0" smtClean="0"/>
              <a:t>0.99-0.7641)^</a:t>
            </a:r>
            <a:r>
              <a:rPr lang="en-US" dirty="0"/>
              <a:t>2 = </a:t>
            </a:r>
            <a:r>
              <a:rPr lang="en-US" dirty="0" smtClean="0"/>
              <a:t>0.02928</a:t>
            </a:r>
            <a:endParaRPr lang="en-US" dirty="0"/>
          </a:p>
          <a:p>
            <a:pPr marL="0" indent="0">
              <a:buNone/>
            </a:pPr>
            <a:r>
              <a:rPr lang="en-US" dirty="0" err="1" smtClean="0"/>
              <a:t>Etotal</a:t>
            </a:r>
            <a:r>
              <a:rPr lang="en-US" dirty="0" smtClean="0"/>
              <a:t>= Eo1+ Eo2= 0.2723+0.02928 = 0.3016</a:t>
            </a:r>
            <a:endParaRPr lang="en-US" dirty="0"/>
          </a:p>
        </p:txBody>
      </p:sp>
    </p:spTree>
    <p:extLst>
      <p:ext uri="{BB962C8B-B14F-4D97-AF65-F5344CB8AC3E}">
        <p14:creationId xmlns:p14="http://schemas.microsoft.com/office/powerpoint/2010/main" val="31582536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t>ROC CURVE	</a:t>
            </a:r>
          </a:p>
        </p:txBody>
      </p:sp>
      <p:sp>
        <p:nvSpPr>
          <p:cNvPr id="4" name="Content Placeholder 3"/>
          <p:cNvSpPr>
            <a:spLocks noGrp="1"/>
          </p:cNvSpPr>
          <p:nvPr>
            <p:ph idx="1"/>
          </p:nvPr>
        </p:nvSpPr>
        <p:spPr/>
        <p:txBody>
          <a:bodyPr/>
          <a:lstStyle/>
          <a:p>
            <a:r>
              <a:rPr lang="en-US" sz="1900" dirty="0"/>
              <a:t>Given the confusion matrix, it is easy to construct a point in ROC or Precision-Recall spaces. In the ROC space, </a:t>
            </a:r>
            <a:r>
              <a:rPr lang="en-US" sz="1900" b="1" dirty="0"/>
              <a:t>False Positive Rate </a:t>
            </a:r>
            <a:r>
              <a:rPr lang="en-US" sz="1900" dirty="0"/>
              <a:t>(</a:t>
            </a:r>
            <a:r>
              <a:rPr lang="en-US" sz="1900" b="1" dirty="0"/>
              <a:t>FPR</a:t>
            </a:r>
            <a:r>
              <a:rPr lang="en-US" sz="1900" dirty="0"/>
              <a:t>) is plotted on the x-axis and the </a:t>
            </a:r>
            <a:r>
              <a:rPr lang="en-US" sz="1900" b="1" dirty="0"/>
              <a:t>True Positive Rate</a:t>
            </a:r>
            <a:r>
              <a:rPr lang="en-US" sz="1900" dirty="0"/>
              <a:t> (</a:t>
            </a:r>
            <a:r>
              <a:rPr lang="en-US" sz="1900" b="1" dirty="0"/>
              <a:t>TPR</a:t>
            </a:r>
            <a:r>
              <a:rPr lang="en-US" sz="1900" dirty="0"/>
              <a:t>) is plotted on the y-axis.</a:t>
            </a:r>
          </a:p>
          <a:p>
            <a:r>
              <a:rPr lang="en-US" sz="1900" dirty="0"/>
              <a:t>The </a:t>
            </a:r>
            <a:r>
              <a:rPr lang="en-US" sz="1900" b="1" dirty="0"/>
              <a:t>FPR</a:t>
            </a:r>
            <a:r>
              <a:rPr lang="en-US" sz="1900" dirty="0"/>
              <a:t> is the ratio of misclassified samples (false positives) to total negatives samples(false positives + true negatives). In simple words, when the answer is actually no, how many times the answer is reported as </a:t>
            </a:r>
            <a:r>
              <a:rPr lang="en-US" sz="1900" dirty="0" smtClean="0"/>
              <a:t>yes.</a:t>
            </a:r>
            <a:endParaRPr lang="en-US" sz="1900" dirty="0"/>
          </a:p>
          <a:p>
            <a:r>
              <a:rPr lang="en-US" sz="1900" dirty="0"/>
              <a:t>The </a:t>
            </a:r>
            <a:r>
              <a:rPr lang="en-US" sz="1900" b="1" dirty="0"/>
              <a:t>TPR</a:t>
            </a:r>
            <a:r>
              <a:rPr lang="en-US" sz="1900" dirty="0"/>
              <a:t> is the ratio of correctly classified samples (true positive) to total positive samples (true positive + false negatives). In simple words, when the answer is yes, how many times the answer is reported as yes. </a:t>
            </a:r>
            <a:endParaRPr lang="en-US" sz="1900" dirty="0" smtClean="0"/>
          </a:p>
          <a:p>
            <a:r>
              <a:rPr lang="en-US" sz="1900" b="1" dirty="0" smtClean="0"/>
              <a:t>Recall</a:t>
            </a:r>
            <a:r>
              <a:rPr lang="en-US" sz="1900" b="1" dirty="0"/>
              <a:t> </a:t>
            </a:r>
            <a:r>
              <a:rPr lang="en-US" sz="1900" dirty="0"/>
              <a:t>is plotted on the x-axis, and </a:t>
            </a:r>
            <a:r>
              <a:rPr lang="en-US" sz="1900" b="1" dirty="0"/>
              <a:t>Precision </a:t>
            </a:r>
            <a:r>
              <a:rPr lang="en-US" sz="1900" dirty="0"/>
              <a:t>is plotted on the y-axis. The </a:t>
            </a:r>
            <a:r>
              <a:rPr lang="en-US" sz="1900" b="1" dirty="0"/>
              <a:t>recall </a:t>
            </a:r>
            <a:r>
              <a:rPr lang="en-US" sz="1900" dirty="0"/>
              <a:t>is the same as TPR and </a:t>
            </a:r>
            <a:r>
              <a:rPr lang="en-US" sz="1900" b="1" dirty="0"/>
              <a:t>Precision </a:t>
            </a:r>
            <a:r>
              <a:rPr lang="en-US" sz="1900" dirty="0"/>
              <a:t>is the ratio of truly classified samples (true positives) to the total positive samples. In other words, precision is if the answer is positive, how often it is reported as </a:t>
            </a:r>
            <a:r>
              <a:rPr lang="en-US" sz="1900" dirty="0" smtClean="0"/>
              <a:t>positive.</a:t>
            </a:r>
            <a:endParaRPr lang="en-US" sz="1900" dirty="0"/>
          </a:p>
          <a:p>
            <a:r>
              <a:rPr lang="en-US" sz="1900" b="1" dirty="0"/>
              <a:t>Precision</a:t>
            </a:r>
            <a:r>
              <a:rPr lang="en-US" sz="1900" dirty="0"/>
              <a:t> and </a:t>
            </a:r>
            <a:r>
              <a:rPr lang="en-US" sz="1900" b="1" dirty="0"/>
              <a:t>recall</a:t>
            </a:r>
            <a:r>
              <a:rPr lang="en-US" sz="1900" dirty="0"/>
              <a:t> are two evaluation metrics used to measure the performance of a classifier in binary and multiclass classification problems.</a:t>
            </a:r>
          </a:p>
          <a:p>
            <a:r>
              <a:rPr lang="en-US" sz="1900" b="1" dirty="0"/>
              <a:t>Precision</a:t>
            </a:r>
            <a:r>
              <a:rPr lang="en-US" sz="1900" dirty="0"/>
              <a:t> measures the accuracy of positive predictions, while recall measures the completeness of positive predictions</a:t>
            </a:r>
            <a:r>
              <a:rPr lang="en-US" sz="1900" dirty="0" smtClean="0"/>
              <a:t>.</a:t>
            </a:r>
          </a:p>
          <a:p>
            <a:r>
              <a:rPr lang="en-US" sz="1900" dirty="0"/>
              <a:t>A high precision means that there are few false positives, while a high recall means that there are few false negatives.</a:t>
            </a:r>
          </a:p>
          <a:p>
            <a:endParaRPr lang="en-US" sz="1900" dirty="0"/>
          </a:p>
        </p:txBody>
      </p:sp>
      <p:pic>
        <p:nvPicPr>
          <p:cNvPr id="5" name="Picture 4"/>
          <p:cNvPicPr>
            <a:picLocks noChangeAspect="1"/>
          </p:cNvPicPr>
          <p:nvPr/>
        </p:nvPicPr>
        <p:blipFill>
          <a:blip r:embed="rId2"/>
          <a:stretch>
            <a:fillRect/>
          </a:stretch>
        </p:blipFill>
        <p:spPr>
          <a:xfrm>
            <a:off x="7291703" y="83345"/>
            <a:ext cx="4900297" cy="2347912"/>
          </a:xfrm>
          <a:prstGeom prst="rect">
            <a:avLst/>
          </a:prstGeom>
        </p:spPr>
      </p:pic>
    </p:spTree>
    <p:extLst>
      <p:ext uri="{BB962C8B-B14F-4D97-AF65-F5344CB8AC3E}">
        <p14:creationId xmlns:p14="http://schemas.microsoft.com/office/powerpoint/2010/main" val="27238110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t>ROC CURVE	</a:t>
            </a:r>
          </a:p>
        </p:txBody>
      </p:sp>
      <p:pic>
        <p:nvPicPr>
          <p:cNvPr id="5" name="Picture 4"/>
          <p:cNvPicPr>
            <a:picLocks noChangeAspect="1"/>
          </p:cNvPicPr>
          <p:nvPr/>
        </p:nvPicPr>
        <p:blipFill>
          <a:blip r:embed="rId2"/>
          <a:stretch>
            <a:fillRect/>
          </a:stretch>
        </p:blipFill>
        <p:spPr>
          <a:xfrm>
            <a:off x="2057400" y="1524000"/>
            <a:ext cx="8458200" cy="4052634"/>
          </a:xfrm>
          <a:prstGeom prst="rect">
            <a:avLst/>
          </a:prstGeom>
        </p:spPr>
      </p:pic>
    </p:spTree>
    <p:extLst>
      <p:ext uri="{BB962C8B-B14F-4D97-AF65-F5344CB8AC3E}">
        <p14:creationId xmlns:p14="http://schemas.microsoft.com/office/powerpoint/2010/main" val="693463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t>ROC CURVE	</a:t>
            </a:r>
          </a:p>
        </p:txBody>
      </p:sp>
      <p:sp>
        <p:nvSpPr>
          <p:cNvPr id="4" name="Content Placeholder 3"/>
          <p:cNvSpPr>
            <a:spLocks noGrp="1"/>
          </p:cNvSpPr>
          <p:nvPr>
            <p:ph idx="1"/>
          </p:nvPr>
        </p:nvSpPr>
        <p:spPr>
          <a:xfrm>
            <a:off x="381000" y="1219200"/>
            <a:ext cx="11379200" cy="4729164"/>
          </a:xfrm>
        </p:spPr>
        <p:txBody>
          <a:bodyPr/>
          <a:lstStyle/>
          <a:p>
            <a:r>
              <a:rPr lang="en-US" sz="1900" dirty="0"/>
              <a:t>Comparison of Three background subtraction algorithms: ROC curve for the three background subtraction techniques including Low Pass Infinite Impulse Response filter, Progressive generation, and Hybrid techniques is shown in Figure 2. It is evident that hybrid techniques have high precision and high recall as compared to the other two methods</a:t>
            </a:r>
            <a:r>
              <a:rPr lang="en-US" sz="1900" dirty="0" smtClean="0"/>
              <a:t>.</a:t>
            </a:r>
            <a:endParaRPr lang="en-US" sz="1900" dirty="0"/>
          </a:p>
          <a:p>
            <a:r>
              <a:rPr lang="en-US" sz="1900" dirty="0"/>
              <a:t>Alternative illustration of the same results can be read in Figure 3 which shows the ROC curve with False positive rate (FPR) against True positive rate (TPR). In this curve TPR is high and FPR is low for our proposed algorithm as compared to the other two published systems.</a:t>
            </a:r>
          </a:p>
        </p:txBody>
      </p:sp>
      <p:pic>
        <p:nvPicPr>
          <p:cNvPr id="3074" name="Picture 2" descr="https://miro.medium.com/v2/resize:fit:495/1*owEkirincunNrV697cqR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352800"/>
            <a:ext cx="3962400" cy="32179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miro.medium.com/v2/resize:fit:492/1*1zRPT2_6LxsYRIpJDuDlt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3352800"/>
            <a:ext cx="3806825" cy="3241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4614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9"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6858" y="1371898"/>
            <a:ext cx="11428412" cy="4295178"/>
          </a:xfrm>
          <a:prstGeom prst="rect">
            <a:avLst/>
          </a:prstGeom>
          <a:noFill/>
        </p:spPr>
      </p:pic>
      <p:sp>
        <p:nvSpPr>
          <p:cNvPr id="5122" name="Rectangle 5"/>
          <p:cNvSpPr>
            <a:spLocks noGrp="1" noChangeArrowheads="1"/>
          </p:cNvSpPr>
          <p:nvPr>
            <p:ph type="ctrTitle"/>
          </p:nvPr>
        </p:nvSpPr>
        <p:spPr>
          <a:xfrm>
            <a:off x="0" y="228600"/>
            <a:ext cx="12192000" cy="1470025"/>
          </a:xfrm>
        </p:spPr>
        <p:txBody>
          <a:bodyPr/>
          <a:lstStyle/>
          <a:p>
            <a:pPr eaLnBrk="1" hangingPunct="1"/>
            <a:r>
              <a:rPr lang="en-US" dirty="0" smtClean="0"/>
              <a:t>CS 188: Artificial Intelligence</a:t>
            </a:r>
            <a:br>
              <a:rPr lang="en-US" dirty="0" smtClean="0"/>
            </a:br>
            <a:endParaRPr lang="en-US" sz="3600" dirty="0" smtClean="0"/>
          </a:p>
        </p:txBody>
      </p:sp>
      <p:sp>
        <p:nvSpPr>
          <p:cNvPr id="5123" name="Rectangle 6"/>
          <p:cNvSpPr>
            <a:spLocks noGrp="1" noChangeArrowheads="1"/>
          </p:cNvSpPr>
          <p:nvPr>
            <p:ph type="subTitle" idx="1"/>
          </p:nvPr>
        </p:nvSpPr>
        <p:spPr>
          <a:xfrm>
            <a:off x="0" y="990600"/>
            <a:ext cx="12192000" cy="1524000"/>
          </a:xfrm>
        </p:spPr>
        <p:txBody>
          <a:bodyPr/>
          <a:lstStyle/>
          <a:p>
            <a:pPr eaLnBrk="1" hangingPunct="1"/>
            <a:r>
              <a:rPr lang="en-US" sz="3600" dirty="0" smtClean="0"/>
              <a:t>Perceptron</a:t>
            </a:r>
          </a:p>
        </p:txBody>
      </p:sp>
      <p:sp>
        <p:nvSpPr>
          <p:cNvPr id="5124" name="Text Box 7"/>
          <p:cNvSpPr txBox="1">
            <a:spLocks noChangeArrowheads="1"/>
          </p:cNvSpPr>
          <p:nvPr/>
        </p:nvSpPr>
        <p:spPr bwMode="auto">
          <a:xfrm>
            <a:off x="1524000" y="6248403"/>
            <a:ext cx="5867400" cy="369328"/>
          </a:xfrm>
          <a:prstGeom prst="rect">
            <a:avLst/>
          </a:prstGeom>
          <a:noFill/>
          <a:ln w="9525">
            <a:noFill/>
            <a:miter lim="800000"/>
            <a:headEnd/>
            <a:tailEnd/>
          </a:ln>
        </p:spPr>
        <p:txBody>
          <a:bodyPr lIns="91432" tIns="45718" rIns="91432" bIns="45718">
            <a:spAutoFit/>
          </a:bodyPr>
          <a:lstStyle/>
          <a:p>
            <a:pPr>
              <a:spcBef>
                <a:spcPct val="50000"/>
              </a:spcBef>
            </a:pPr>
            <a:endParaRPr lang="en-US"/>
          </a:p>
        </p:txBody>
      </p:sp>
      <p:sp>
        <p:nvSpPr>
          <p:cNvPr id="7" name="Text Box 8"/>
          <p:cNvSpPr txBox="1">
            <a:spLocks noChangeArrowheads="1"/>
          </p:cNvSpPr>
          <p:nvPr/>
        </p:nvSpPr>
        <p:spPr bwMode="auto">
          <a:xfrm>
            <a:off x="0" y="6003922"/>
            <a:ext cx="12192000" cy="900244"/>
          </a:xfrm>
          <a:prstGeom prst="rect">
            <a:avLst/>
          </a:prstGeom>
          <a:noFill/>
          <a:ln w="9525">
            <a:noFill/>
            <a:miter lim="800000"/>
            <a:headEnd/>
            <a:tailEnd/>
          </a:ln>
        </p:spPr>
        <p:txBody>
          <a:bodyPr wrap="square" lIns="68579" tIns="34289" rIns="68579" bIns="34289">
            <a:spAutoFit/>
          </a:bodyPr>
          <a:lstStyle/>
          <a:p>
            <a:pPr algn="ctr">
              <a:spcBef>
                <a:spcPct val="50000"/>
              </a:spcBef>
            </a:pPr>
            <a:r>
              <a:rPr lang="en-US" dirty="0"/>
              <a:t>A Perceptron is a neural network unit that does certain computations to detect features or business intelligence in the input data. It is a function that maps its input “x,” which is multiplied by the learned weight coefficient, and generates an output value ”f(x).</a:t>
            </a:r>
            <a:endParaRPr lang="en-US" sz="1100" dirty="0">
              <a:latin typeface="Calibri"/>
              <a:cs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Error-Driven Classification</a:t>
            </a:r>
            <a:endParaRPr lang="en-US" dirty="0"/>
          </a:p>
        </p:txBody>
      </p:sp>
      <p:pic>
        <p:nvPicPr>
          <p:cNvPr id="9011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05413" y="1676756"/>
            <a:ext cx="9767387" cy="3885488"/>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What to Do About Errors</a:t>
            </a:r>
          </a:p>
        </p:txBody>
      </p:sp>
      <p:sp>
        <p:nvSpPr>
          <p:cNvPr id="15363" name="Rectangle 3"/>
          <p:cNvSpPr>
            <a:spLocks noGrp="1" noChangeArrowheads="1"/>
          </p:cNvSpPr>
          <p:nvPr>
            <p:ph idx="1"/>
          </p:nvPr>
        </p:nvSpPr>
        <p:spPr/>
        <p:txBody>
          <a:bodyPr/>
          <a:lstStyle/>
          <a:p>
            <a:pPr eaLnBrk="1" hangingPunct="1">
              <a:lnSpc>
                <a:spcPct val="80000"/>
              </a:lnSpc>
            </a:pPr>
            <a:r>
              <a:rPr lang="en-US" sz="2400" dirty="0" smtClean="0"/>
              <a:t>Problem: there’s still spam in your inbox</a:t>
            </a:r>
          </a:p>
          <a:p>
            <a:pPr eaLnBrk="1" hangingPunct="1">
              <a:lnSpc>
                <a:spcPct val="80000"/>
              </a:lnSpc>
            </a:pPr>
            <a:r>
              <a:rPr lang="en-US" sz="2400" dirty="0" smtClean="0"/>
              <a:t>Need more </a:t>
            </a:r>
            <a:r>
              <a:rPr lang="en-US" sz="2400" dirty="0" smtClean="0">
                <a:solidFill>
                  <a:srgbClr val="C00000"/>
                </a:solidFill>
              </a:rPr>
              <a:t>features</a:t>
            </a:r>
            <a:r>
              <a:rPr lang="en-US" sz="2400" dirty="0" smtClean="0"/>
              <a:t> – words aren’t enough!</a:t>
            </a:r>
          </a:p>
          <a:p>
            <a:pPr lvl="1" eaLnBrk="1" hangingPunct="1">
              <a:lnSpc>
                <a:spcPct val="80000"/>
              </a:lnSpc>
            </a:pPr>
            <a:r>
              <a:rPr lang="en-US" sz="2000" dirty="0" smtClean="0"/>
              <a:t>Have you emailed the sender before?</a:t>
            </a:r>
          </a:p>
          <a:p>
            <a:pPr lvl="1" eaLnBrk="1" hangingPunct="1">
              <a:lnSpc>
                <a:spcPct val="80000"/>
              </a:lnSpc>
            </a:pPr>
            <a:r>
              <a:rPr lang="en-US" sz="2000" dirty="0" smtClean="0"/>
              <a:t>Have 1M other people just gotten the same email?</a:t>
            </a:r>
          </a:p>
          <a:p>
            <a:pPr lvl="1" eaLnBrk="1" hangingPunct="1">
              <a:lnSpc>
                <a:spcPct val="80000"/>
              </a:lnSpc>
            </a:pPr>
            <a:r>
              <a:rPr lang="en-US" sz="2000" dirty="0" smtClean="0"/>
              <a:t>Is the sending information consistent? </a:t>
            </a:r>
          </a:p>
          <a:p>
            <a:pPr lvl="1" eaLnBrk="1" hangingPunct="1">
              <a:lnSpc>
                <a:spcPct val="80000"/>
              </a:lnSpc>
            </a:pPr>
            <a:r>
              <a:rPr lang="en-US" sz="2000" dirty="0" smtClean="0"/>
              <a:t>Is the email in ALL CAPS?</a:t>
            </a:r>
          </a:p>
          <a:p>
            <a:pPr lvl="1" eaLnBrk="1" hangingPunct="1">
              <a:lnSpc>
                <a:spcPct val="80000"/>
              </a:lnSpc>
            </a:pPr>
            <a:r>
              <a:rPr lang="en-US" sz="2000" dirty="0" smtClean="0"/>
              <a:t>Do inline URLs point where they say they point?</a:t>
            </a:r>
          </a:p>
          <a:p>
            <a:pPr lvl="1" eaLnBrk="1" hangingPunct="1">
              <a:lnSpc>
                <a:spcPct val="80000"/>
              </a:lnSpc>
            </a:pPr>
            <a:r>
              <a:rPr lang="en-US" sz="2000" dirty="0" smtClean="0"/>
              <a:t>Does the email address you by (your) name?</a:t>
            </a:r>
            <a:endParaRPr lang="en-US" sz="2400" dirty="0" smtClean="0"/>
          </a:p>
          <a:p>
            <a:pPr eaLnBrk="1" hangingPunct="1">
              <a:lnSpc>
                <a:spcPct val="80000"/>
              </a:lnSpc>
            </a:pPr>
            <a:r>
              <a:rPr lang="en-US" sz="2400" dirty="0" smtClean="0"/>
              <a:t>Naïve </a:t>
            </a:r>
            <a:r>
              <a:rPr lang="en-US" sz="2400" dirty="0" err="1" smtClean="0"/>
              <a:t>Bayes</a:t>
            </a:r>
            <a:r>
              <a:rPr lang="en-US" sz="2400" dirty="0" smtClean="0"/>
              <a:t> models can incorporate a variety of features, but tend to do best in homogeneous cases (e.g. all features are word occurrences)</a:t>
            </a:r>
            <a:endParaRPr lang="en-US" sz="1800" dirty="0" smtClean="0"/>
          </a:p>
          <a:p>
            <a:pPr>
              <a:lnSpc>
                <a:spcPct val="80000"/>
              </a:lnSpc>
            </a:pPr>
            <a:r>
              <a:rPr lang="en-US" sz="2400" dirty="0"/>
              <a:t>The naive Bayes classifier assumes that all features in the input data are independent of each other, which is often not true in real-world scenarios. However, despite this simplifying assumption, the naive Bayes classifier is widely used because of its efficiency and good performance in many real-world applications.</a:t>
            </a:r>
            <a:endParaRPr lang="en-US" sz="2400" dirty="0" smtClean="0"/>
          </a:p>
          <a:p>
            <a:pPr eaLnBrk="1" hangingPunct="1">
              <a:lnSpc>
                <a:spcPct val="80000"/>
              </a:lnSpc>
            </a:pPr>
            <a:endParaRPr lang="en-US"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t>NB vs Perceptron</a:t>
            </a:r>
          </a:p>
        </p:txBody>
      </p:sp>
      <p:sp>
        <p:nvSpPr>
          <p:cNvPr id="15363" name="Rectangle 3"/>
          <p:cNvSpPr>
            <a:spLocks noGrp="1" noChangeArrowheads="1"/>
          </p:cNvSpPr>
          <p:nvPr>
            <p:ph idx="1"/>
          </p:nvPr>
        </p:nvSpPr>
        <p:spPr/>
        <p:txBody>
          <a:bodyPr/>
          <a:lstStyle/>
          <a:p>
            <a:pPr>
              <a:lnSpc>
                <a:spcPct val="80000"/>
              </a:lnSpc>
            </a:pPr>
            <a:r>
              <a:rPr lang="en-US" dirty="0"/>
              <a:t>Perceptron vs. Naive Bayes. Decision Boundary: The perceptron algorithm uses a linear decision boundary to separate the data into classes, while the naive Bayes algorithm uses a probabilistic decision boundary based on the posterior probability of each class</a:t>
            </a:r>
            <a:r>
              <a:rPr lang="en-US" dirty="0" smtClean="0"/>
              <a:t>.</a:t>
            </a:r>
          </a:p>
          <a:p>
            <a:pPr marL="0" indent="0">
              <a:lnSpc>
                <a:spcPct val="80000"/>
              </a:lnSpc>
              <a:buNone/>
            </a:pPr>
            <a:endParaRPr lang="en-US" sz="2400" dirty="0" smtClean="0"/>
          </a:p>
        </p:txBody>
      </p:sp>
      <p:pic>
        <p:nvPicPr>
          <p:cNvPr id="4098" name="Picture 2" descr="A graphic showing the naive Bayes overview on the left and Perceptron overview on the right. Naive Bayes shows a Venn diagram of how the probabilities are calculated. Perceptron shows a scatter plot with decision boundaries lis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352800"/>
            <a:ext cx="4800511" cy="2890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92211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592"/>
  <p:tag name="DEFAULTHEIGHT" val="422"/>
</p:tagLst>
</file>

<file path=ppt/tags/tag1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w&#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5"/>
  <p:tag name="PICTUREFILESIZE" val="961"/>
</p:tagLst>
</file>

<file path=ppt/tags/tag1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f \cdot w = 0&#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86"/>
  <p:tag name="PICTUREFILESIZE" val="3074"/>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10;\]&#10;\end{document}&#10;"/>
  <p:tag name="FILENAME" val="txp_fig"/>
  <p:tag name="FORMAT" val="pngmono"/>
  <p:tag name="RES" val="1200"/>
  <p:tag name="BLEND" val="0"/>
  <p:tag name="TRANSPARENT" val="0"/>
  <p:tag name="TBUG" val="0"/>
  <p:tag name="ALLOWFS" val="0"/>
  <p:tag name="ORIGWIDTH" val="15"/>
  <p:tag name="PICTUREFILESIZE" val="961"/>
</p:tagLst>
</file>

<file path=ppt/tags/tag1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def\argmax{\mathop{\rm arg\,max}}&#10;\[&#10;f&#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2"/>
  <p:tag name="PICTUREFILESIZE" val="727"/>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 = w + y^* \cdot f&#10;\]&#10;\end{document}&#10;"/>
  <p:tag name="FILENAME" val="txp_fig"/>
  <p:tag name="FORMAT" val="pngmono"/>
  <p:tag name="RES" val="1200"/>
  <p:tag name="BLEND" val="0"/>
  <p:tag name="TRANSPARENT" val="0"/>
  <p:tag name="TBUG" val="0"/>
  <p:tag name="ALLOWFS" val="0"/>
  <p:tag name="ORIGWIDTH" val="138"/>
  <p:tag name="PICTUREFILESIZE" val="5283"/>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y^*\! \cdot \! f&#10;\]&#10;\end{document}&#10;"/>
  <p:tag name="FILENAME" val="txp_fig"/>
  <p:tag name="FORMAT" val="pngmono"/>
  <p:tag name="RES" val="1200"/>
  <p:tag name="BLEND" val="0"/>
  <p:tag name="TRANSPARENT" val="0"/>
  <p:tag name="TBUG" val="0"/>
  <p:tag name="ALLOWFS" val="0"/>
  <p:tag name="ORIGWIDTH" val="40"/>
  <p:tag name="PICTUREFILESIZE" val="2329"/>
</p:tagLst>
</file>

<file path=ppt/tags/tag1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math}&#10;\begin{document}&#10;\[&#10;y = \begin{cases} &#10;+1   &amp; \textmd{if}\ \ w \cdot f(x) \geq 0 \\&#10;-1   &amp;  \textmd{if}\ \ w \cdot f(x) &lt; 0 \\&#10;\end{cases}&#10;\]&#10;\end{document}&#10;"/>
  <p:tag name="FILENAME" val="TP_tmp"/>
  <p:tag name="FORMAT" val="bmp256"/>
  <p:tag name="RES" val="1200"/>
  <p:tag name="BLEND" val="0"/>
  <p:tag name="TRANSPARENT" val="0"/>
  <p:tag name="TBUG" val="0"/>
  <p:tag name="ALLOWFS" val="0"/>
  <p:tag name="ORIGWIDTH" val="114"/>
  <p:tag name="PICTUREFILESIZE" val="983378"/>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x$&#10;\end{document}&#10;"/>
  <p:tag name="FILENAME" val="TP_tmp"/>
  <p:tag name="FORMAT" val="png16m"/>
  <p:tag name="RES" val="1200"/>
  <p:tag name="BLEND" val="0"/>
  <p:tag name="TRANSPARENT" val="0"/>
  <p:tag name="TBUG" val="0"/>
  <p:tag name="ALLOWFS" val="0"/>
  <p:tag name="ORIGWIDTH" val="6"/>
  <p:tag name="PICTUREFILESIZE" val="812"/>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f(x)$&#10;\end{document}&#10;"/>
  <p:tag name="FILENAME" val="TP_tmp"/>
  <p:tag name="FORMAT" val="png16m"/>
  <p:tag name="RES" val="1200"/>
  <p:tag name="BLEND" val="0"/>
  <p:tag name="TRANSPARENT" val="0"/>
  <p:tag name="TBUG" val="0"/>
  <p:tag name="ALLOWFS" val="0"/>
  <p:tag name="ORIGWIDTH" val="19"/>
  <p:tag name="PICTUREFILESIZE" val="2248"/>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y$&#10;\end{document}&#10;"/>
  <p:tag name="FILENAME" val="TP_tmp"/>
  <p:tag name="FORMAT" val="png16m"/>
  <p:tag name="RES" val="1200"/>
  <p:tag name="BLEND" val="0"/>
  <p:tag name="TRANSPARENT" val="0"/>
  <p:tag name="TBUG" val="0"/>
  <p:tag name="ALLOWFS" val="0"/>
  <p:tag name="ORIGWIDTH" val="6"/>
  <p:tag name="PICTUREFILESIZE" val="963"/>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mbox{activation}_w(x) = \sum_i w_i \cdot f_i(x) = w \cdot f(x)&#10;\]&#10;\end{document}&#10;"/>
  <p:tag name="FILENAME" val="txp_fig"/>
  <p:tag name="FORMAT" val="pngmono"/>
  <p:tag name="RES" val="1200"/>
  <p:tag name="BLEND" val="0"/>
  <p:tag name="TRANSPARENT" val="0"/>
  <p:tag name="TBUG" val="0"/>
  <p:tag name="ALLOWFS" val="0"/>
  <p:tag name="ORIGWIDTH" val="391"/>
  <p:tag name="PICTUREFILESIZE" val="22311"/>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10;\]&#10;\end{document}&#10;"/>
  <p:tag name="FILENAME" val="txp_fig"/>
  <p:tag name="FORMAT" val="pngmono"/>
  <p:tag name="RES" val="1200"/>
  <p:tag name="BLEND" val="0"/>
  <p:tag name="TRANSPARENT" val="0"/>
  <p:tag name="TBUG" val="0"/>
  <p:tag name="ALLOWFS" val="0"/>
  <p:tag name="ORIGWIDTH" val="15"/>
  <p:tag name="PICTUREFILESIZE" val="961"/>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f(x_1)&#10;\]&#10;\end{document}&#10;"/>
  <p:tag name="FILENAME" val="txp_fig"/>
  <p:tag name="FORMAT" val="pngmono"/>
  <p:tag name="RES" val="1200"/>
  <p:tag name="BLEND" val="0"/>
  <p:tag name="TRANSPARENT" val="0"/>
  <p:tag name="TBUG" val="0"/>
  <p:tag name="ALLOWFS" val="0"/>
  <p:tag name="ORIGWIDTH" val="53"/>
  <p:tag name="PICTUREFILESIZE" val="3200"/>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f(x_2)&#10;\]&#10;\end{document}&#10;"/>
  <p:tag name="FILENAME" val="txp_fig"/>
  <p:tag name="FORMAT" val="pngmono"/>
  <p:tag name="RES" val="1200"/>
  <p:tag name="BLEND" val="0"/>
  <p:tag name="TRANSPARENT" val="0"/>
  <p:tag name="TBUG" val="0"/>
  <p:tag name="ALLOWFS" val="0"/>
  <p:tag name="ORIGWIDTH" val="53"/>
  <p:tag name="PICTUREFILESIZE" val="3579"/>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def\argmax{\mathop{\rm arg\,max}}&#10;\[&#10;w \cdot f&#10;\]&#10;\end{document}&#10;"/>
  <p:tag name="FILENAME" val="txp_fig"/>
  <p:tag name="FORMAT" val="pngmono"/>
  <p:tag name="RES" val="1200"/>
  <p:tag name="BLEND" val="0"/>
  <p:tag name="TRANSPARENT" val="0"/>
  <p:tag name="TBUG" val="0"/>
  <p:tag name="ALLOWFS" val="0"/>
  <p:tag name="ORIGWIDTH" val="43"/>
  <p:tag name="PICTUREFILESIZE" val="1908"/>
</p:tagLst>
</file>

<file path=ppt/theme/theme1.xml><?xml version="1.0" encoding="utf-8"?>
<a:theme xmlns:a="http://schemas.openxmlformats.org/drawingml/2006/main"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an-berkeley-nlp-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n-berkeley-nlp-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n-berkeley-nlp-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n-berkeley-nlp-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n-berkeley-nlp-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n-berkeley-nlp-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n-berkeley-nlp-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n-berkeley-nlp-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n-berkeley-nlp-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n-berkeley-nlp-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n-berkeley-nlp-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n-berkeley-nlp-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FA12 cs188 lecture 3 -- a-star search</Template>
  <TotalTime>53003</TotalTime>
  <Words>1215</Words>
  <Application>Microsoft Office PowerPoint</Application>
  <PresentationFormat>Widescreen</PresentationFormat>
  <Paragraphs>212</Paragraphs>
  <Slides>27</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5" baseType="lpstr">
      <vt:lpstr>Arial</vt:lpstr>
      <vt:lpstr>Calibri</vt:lpstr>
      <vt:lpstr>Courier New</vt:lpstr>
      <vt:lpstr>Symbol</vt:lpstr>
      <vt:lpstr>Times New Roman</vt:lpstr>
      <vt:lpstr>Wingdings</vt:lpstr>
      <vt:lpstr>dan-berkeley-nlp-v1</vt:lpstr>
      <vt:lpstr>Photo Editor Photo</vt:lpstr>
      <vt:lpstr>ROC CURVE </vt:lpstr>
      <vt:lpstr>ROC CURVE </vt:lpstr>
      <vt:lpstr>ROC CURVE </vt:lpstr>
      <vt:lpstr>ROC CURVE </vt:lpstr>
      <vt:lpstr>ROC CURVE </vt:lpstr>
      <vt:lpstr>CS 188: Artificial Intelligence </vt:lpstr>
      <vt:lpstr>Error-Driven Classification</vt:lpstr>
      <vt:lpstr>What to Do About Errors</vt:lpstr>
      <vt:lpstr>NB vs Perceptron</vt:lpstr>
      <vt:lpstr>Later On…</vt:lpstr>
      <vt:lpstr>Linear Classifiers</vt:lpstr>
      <vt:lpstr>Feature Vectors</vt:lpstr>
      <vt:lpstr>Some (Simplified) Biology</vt:lpstr>
      <vt:lpstr>Linear Classifiers</vt:lpstr>
      <vt:lpstr>Weights</vt:lpstr>
      <vt:lpstr>Decision Rules</vt:lpstr>
      <vt:lpstr>Binary Decision Rule</vt:lpstr>
      <vt:lpstr>Weight Updates</vt:lpstr>
      <vt:lpstr>Learning: Binary Perceptron</vt:lpstr>
      <vt:lpstr>Learning: Binary Perceptron</vt:lpstr>
      <vt:lpstr>Examples: Perceptron</vt:lpstr>
      <vt:lpstr>Feed-Forward Propagation</vt:lpstr>
      <vt:lpstr>Feed-Forward Propagation Example</vt:lpstr>
      <vt:lpstr>Feed-Forward Propagation Example</vt:lpstr>
      <vt:lpstr>Feed-Forward Propagation Example</vt:lpstr>
      <vt:lpstr>Feed-Forward Propagation Example</vt:lpstr>
      <vt:lpstr>Feed-Forward Propagation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294-5: Statistical Natural Language Processing</dc:title>
  <dc:creator>Preferred Customer</dc:creator>
  <cp:lastModifiedBy>Procom 2022</cp:lastModifiedBy>
  <cp:revision>2923</cp:revision>
  <cp:lastPrinted>2014-04-15T18:16:16Z</cp:lastPrinted>
  <dcterms:created xsi:type="dcterms:W3CDTF">2004-08-27T04:16:05Z</dcterms:created>
  <dcterms:modified xsi:type="dcterms:W3CDTF">2024-05-09T06:40:49Z</dcterms:modified>
</cp:coreProperties>
</file>