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eO8TH0Vw257hEWFKf6Yxes2mw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3F9FBC-D9FD-4D2E-AAC6-2F98E3744C83}">
  <a:tblStyle styleId="{9E3F9FBC-D9FD-4D2E-AAC6-2F98E3744C8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3"/>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3"/>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4"/>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5"/>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25"/>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1"/>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1"/>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2"/>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2"/>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3"/>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3"/>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3"/>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3"/>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3"/>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Naïve Bayes</a:t>
            </a:r>
            <a:endParaRPr/>
          </a:p>
        </p:txBody>
      </p:sp>
      <p:sp>
        <p:nvSpPr>
          <p:cNvPr id="148" name="Google Shape;148;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WEEK-12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646111" y="203336"/>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continue</a:t>
            </a:r>
            <a:endParaRPr/>
          </a:p>
        </p:txBody>
      </p:sp>
      <p:sp>
        <p:nvSpPr>
          <p:cNvPr id="202" name="Google Shape;202;p11"/>
          <p:cNvSpPr txBox="1"/>
          <p:nvPr>
            <p:ph idx="1" type="body"/>
          </p:nvPr>
        </p:nvSpPr>
        <p:spPr>
          <a:xfrm>
            <a:off x="646111" y="1391511"/>
            <a:ext cx="11099773" cy="4970591"/>
          </a:xfrm>
          <a:prstGeom prst="rect">
            <a:avLst/>
          </a:prstGeom>
          <a:noFill/>
          <a:ln>
            <a:noFill/>
          </a:ln>
        </p:spPr>
        <p:txBody>
          <a:bodyPr anchorCtr="0" anchor="ctr" bIns="45700" lIns="91425" spcFirstLastPara="1" rIns="91425" wrap="square" tIns="0">
            <a:spAutoFit/>
          </a:bodyPr>
          <a:lstStyle/>
          <a:p>
            <a:pPr indent="-342900" lvl="0" marL="34290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Using the above data, we have to identify the species of an entity with the following attributes.</a:t>
            </a:r>
            <a:endParaRPr/>
          </a:p>
          <a:p>
            <a:pPr indent="-241300" lvl="0" marL="342900" marR="0" rtl="0" algn="l">
              <a:spcBef>
                <a:spcPts val="0"/>
              </a:spcBef>
              <a:spcAft>
                <a:spcPts val="0"/>
              </a:spcAft>
              <a:buClr>
                <a:schemeClr val="lt1"/>
              </a:buClr>
              <a:buSzPts val="16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X={Color=Green, Legs=2, Height=Tall, Smelly=No}</a:t>
            </a:r>
            <a:endParaRPr/>
          </a:p>
          <a:p>
            <a:pPr indent="-241300" lvl="0" marL="342900" marR="0" rtl="0" algn="l">
              <a:spcBef>
                <a:spcPts val="0"/>
              </a:spcBef>
              <a:spcAft>
                <a:spcPts val="0"/>
              </a:spcAft>
              <a:buClr>
                <a:schemeClr val="lt1"/>
              </a:buClr>
              <a:buSzPts val="16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To predict the class label for the above attribute set, we will first calculate the probability of the species being M or H in total.</a:t>
            </a:r>
            <a:endParaRPr/>
          </a:p>
          <a:p>
            <a:pPr indent="0" lvl="0" marL="0" marR="0" rtl="0" algn="l">
              <a:lnSpc>
                <a:spcPct val="100000"/>
              </a:lnSpc>
              <a:spcBef>
                <a:spcPts val="0"/>
              </a:spcBef>
              <a:spcAft>
                <a:spcPts val="0"/>
              </a:spcAft>
              <a:buClr>
                <a:schemeClr val="lt1"/>
              </a:buClr>
              <a:buSzPts val="16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P(Species=M)=4/8=0.5</a:t>
            </a:r>
            <a:endParaRPr/>
          </a:p>
          <a:p>
            <a:pPr indent="0" lvl="0" marL="0" marR="0" rtl="0" algn="l">
              <a:lnSpc>
                <a:spcPct val="100000"/>
              </a:lnSpc>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P(Species=H)=4/8=0.5 </a:t>
            </a:r>
            <a:endParaRPr/>
          </a:p>
          <a:p>
            <a:pPr indent="0" lvl="0" marL="0" marR="0" rtl="0" algn="l">
              <a:lnSpc>
                <a:spcPct val="100000"/>
              </a:lnSpc>
              <a:spcBef>
                <a:spcPts val="0"/>
              </a:spcBef>
              <a:spcAft>
                <a:spcPts val="0"/>
              </a:spcAft>
              <a:buClr>
                <a:schemeClr val="lt1"/>
              </a:buClr>
              <a:buSzPts val="16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Next, we will calculate the conditional probability of each attribute value for each class label.</a:t>
            </a:r>
            <a:endParaRPr/>
          </a:p>
          <a:p>
            <a:pPr indent="0" lvl="0" marL="0" marR="0" rtl="0" algn="l">
              <a:spcBef>
                <a:spcPts val="0"/>
              </a:spcBef>
              <a:spcAft>
                <a:spcPts val="0"/>
              </a:spcAft>
              <a:buClr>
                <a:schemeClr val="lt1"/>
              </a:buClr>
              <a:buSzPts val="16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P(Color=White/Species=M)=2/4=0.5</a:t>
            </a:r>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P(Color=White/Species=H)=¾=0.75</a:t>
            </a:r>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P(Color=Green/Species=M)=2/4=0.5</a:t>
            </a:r>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P(Color=Green/Species=H)=¼=0.25</a:t>
            </a:r>
            <a:endParaRPr b="0" i="0" sz="1600" u="none" cap="none" strike="noStrike">
              <a:solidFill>
                <a:schemeClr val="lt1"/>
              </a:solidFill>
              <a:latin typeface="Century Gothic"/>
              <a:ea typeface="Century Gothic"/>
              <a:cs typeface="Century Gothic"/>
              <a:sym typeface="Century Gothic"/>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P(Legs=2/Species=M)=1/4=0.25</a:t>
            </a:r>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P(Legs=2/Species=H)=4/4=1</a:t>
            </a:r>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P(Legs=3/Species=M)=3/4=0.75</a:t>
            </a:r>
            <a:endParaRPr/>
          </a:p>
          <a:p>
            <a:pPr indent="0" lvl="0" marL="0" marR="0" rtl="0" algn="l">
              <a:spcBef>
                <a:spcPts val="0"/>
              </a:spcBef>
              <a:spcAft>
                <a:spcPts val="0"/>
              </a:spcAft>
              <a:buClr>
                <a:schemeClr val="lt1"/>
              </a:buClr>
              <a:buSzPts val="1600"/>
              <a:buFont typeface="Noto Sans Symbols"/>
              <a:buNone/>
            </a:pPr>
            <a:r>
              <a:rPr b="0" i="0" lang="en-US" sz="1600" u="none" cap="none" strike="noStrike">
                <a:solidFill>
                  <a:schemeClr val="lt1"/>
                </a:solidFill>
                <a:latin typeface="Century Gothic"/>
                <a:ea typeface="Century Gothic"/>
                <a:cs typeface="Century Gothic"/>
                <a:sym typeface="Century Gothic"/>
              </a:rPr>
              <a:t>P(Legs=3/Species=H)=0/4=0</a:t>
            </a:r>
            <a:endParaRPr b="0" i="0" sz="1600" u="none" cap="none" strike="noStrike">
              <a:solidFill>
                <a:schemeClr val="lt1"/>
              </a:solidFill>
              <a:latin typeface="Century Gothic"/>
              <a:ea typeface="Century Gothic"/>
              <a:cs typeface="Century Gothic"/>
              <a:sym typeface="Century Gothic"/>
            </a:endParaRPr>
          </a:p>
        </p:txBody>
      </p:sp>
      <p:sp>
        <p:nvSpPr>
          <p:cNvPr id="203" name="Google Shape;203;p11"/>
          <p:cNvSpPr txBox="1"/>
          <p:nvPr/>
        </p:nvSpPr>
        <p:spPr>
          <a:xfrm>
            <a:off x="5902036" y="4164676"/>
            <a:ext cx="52120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P(Height=Tall/Species=M)=3/4=0.75</a:t>
            </a:r>
            <a:endParaRPr/>
          </a:p>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P(Height=Tall/Species=H)=2/4=0.5</a:t>
            </a:r>
            <a:endParaRPr/>
          </a:p>
          <a:p>
            <a:pPr indent="0" lvl="0" marL="0" marR="0" rtl="0" algn="l">
              <a:spcBef>
                <a:spcPts val="0"/>
              </a:spcBef>
              <a:spcAft>
                <a:spcPts val="0"/>
              </a:spcAft>
              <a:buNone/>
            </a:pPr>
            <a:r>
              <a:rPr b="0" i="0" lang="en-US" sz="1600" u="none" cap="none" strike="noStrike">
                <a:solidFill>
                  <a:schemeClr val="lt1"/>
                </a:solidFill>
                <a:latin typeface="Century Gothic"/>
                <a:ea typeface="Century Gothic"/>
                <a:cs typeface="Century Gothic"/>
                <a:sym typeface="Century Gothic"/>
              </a:rPr>
              <a:t>P(Height=Short/Species=M</a:t>
            </a:r>
            <a:r>
              <a:rPr b="0" i="0" lang="en-US" sz="1800" u="none" cap="none" strike="noStrike">
                <a:solidFill>
                  <a:schemeClr val="lt1"/>
                </a:solidFill>
                <a:latin typeface="Century Gothic"/>
                <a:ea typeface="Century Gothic"/>
                <a:cs typeface="Century Gothic"/>
                <a:sym typeface="Century Gothic"/>
              </a:rPr>
              <a:t>)=1/4=0.25</a:t>
            </a:r>
            <a:endParaRPr/>
          </a:p>
          <a:p>
            <a:pPr indent="0" lvl="0" marL="0" marR="0" rtl="0" algn="l">
              <a:spcBef>
                <a:spcPts val="0"/>
              </a:spcBef>
              <a:spcAft>
                <a:spcPts val="0"/>
              </a:spcAft>
              <a:buNone/>
            </a:pPr>
            <a:r>
              <a:rPr b="0" i="0" lang="en-US" sz="1600" u="none" cap="none" strike="noStrike">
                <a:solidFill>
                  <a:schemeClr val="lt1"/>
                </a:solidFill>
                <a:latin typeface="Century Gothic"/>
                <a:ea typeface="Century Gothic"/>
                <a:cs typeface="Century Gothic"/>
                <a:sym typeface="Century Gothic"/>
              </a:rPr>
              <a:t>P(Height=Short/Species=H</a:t>
            </a:r>
            <a:r>
              <a:rPr b="0" i="0" lang="en-US" sz="1800" u="none" cap="none" strike="noStrike">
                <a:solidFill>
                  <a:schemeClr val="lt1"/>
                </a:solidFill>
                <a:latin typeface="Century Gothic"/>
                <a:ea typeface="Century Gothic"/>
                <a:cs typeface="Century Gothic"/>
                <a:sym typeface="Century Gothic"/>
              </a:rPr>
              <a:t>)=2/4=0.5</a:t>
            </a:r>
            <a:endParaRPr/>
          </a:p>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P(Smelly=Yes/Species=M)=3/4=0.75</a:t>
            </a:r>
            <a:endParaRPr/>
          </a:p>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P(Smelly=Yes/Species=H)=1/4=0.25</a:t>
            </a:r>
            <a:endParaRPr/>
          </a:p>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P(Smelly=No/Species=M)=1/4=0.25</a:t>
            </a:r>
            <a:endParaRPr/>
          </a:p>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P(Smelly=No/Species=H)=3/4=0.75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idx="1" type="body"/>
          </p:nvPr>
        </p:nvSpPr>
        <p:spPr>
          <a:xfrm>
            <a:off x="646111" y="1196707"/>
            <a:ext cx="10625947" cy="5428537"/>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SzPct val="80000"/>
              <a:buChar char="►"/>
            </a:pPr>
            <a:r>
              <a:rPr lang="en-US"/>
              <a:t>Then, the probability of X belonging to Species M will be as follows.</a:t>
            </a:r>
            <a:endParaRPr/>
          </a:p>
          <a:p>
            <a:pPr indent="-256540" lvl="0" marL="342900" rtl="0" algn="l">
              <a:spcBef>
                <a:spcPts val="1000"/>
              </a:spcBef>
              <a:spcAft>
                <a:spcPts val="0"/>
              </a:spcAft>
              <a:buSzPct val="80000"/>
              <a:buNone/>
            </a:pPr>
            <a:r>
              <a:t/>
            </a:r>
            <a:endParaRPr/>
          </a:p>
          <a:p>
            <a:pPr indent="0" lvl="0" marL="0" rtl="0" algn="l">
              <a:spcBef>
                <a:spcPts val="1000"/>
              </a:spcBef>
              <a:spcAft>
                <a:spcPts val="0"/>
              </a:spcAft>
              <a:buSzPct val="80000"/>
              <a:buNone/>
            </a:pPr>
            <a:r>
              <a:rPr lang="en-US"/>
              <a:t>P(M/X)=P(Species=M)*P(Color=Green/Species=M)*P(Legs=2/Species=M)*P(Height=Tall/Species=M)*P(Smelly=No/Species=M)</a:t>
            </a:r>
            <a:endParaRPr/>
          </a:p>
          <a:p>
            <a:pPr indent="0" lvl="0" marL="0" rtl="0" algn="l">
              <a:spcBef>
                <a:spcPts val="1000"/>
              </a:spcBef>
              <a:spcAft>
                <a:spcPts val="0"/>
              </a:spcAft>
              <a:buSzPct val="80000"/>
              <a:buNone/>
            </a:pPr>
            <a:r>
              <a:rPr lang="en-US"/>
              <a:t>     =0.5*0.5*0.25*0.75*0.25</a:t>
            </a:r>
            <a:endParaRPr/>
          </a:p>
          <a:p>
            <a:pPr indent="0" lvl="0" marL="0" rtl="0" algn="l">
              <a:spcBef>
                <a:spcPts val="1000"/>
              </a:spcBef>
              <a:spcAft>
                <a:spcPts val="0"/>
              </a:spcAft>
              <a:buSzPct val="80000"/>
              <a:buNone/>
            </a:pPr>
            <a:r>
              <a:rPr lang="en-US"/>
              <a:t>      =0.0117</a:t>
            </a:r>
            <a:endParaRPr/>
          </a:p>
          <a:p>
            <a:pPr indent="0" lvl="0" marL="0" rtl="0" algn="l">
              <a:spcBef>
                <a:spcPts val="1000"/>
              </a:spcBef>
              <a:spcAft>
                <a:spcPts val="0"/>
              </a:spcAft>
              <a:buSzPct val="80000"/>
              <a:buNone/>
            </a:pPr>
            <a:r>
              <a:rPr lang="en-US"/>
              <a:t>Similarly, the probability of X belonging to Species H will be calculated as follows.</a:t>
            </a:r>
            <a:endParaRPr/>
          </a:p>
          <a:p>
            <a:pPr indent="-256540" lvl="0" marL="342900" rtl="0" algn="l">
              <a:spcBef>
                <a:spcPts val="1000"/>
              </a:spcBef>
              <a:spcAft>
                <a:spcPts val="0"/>
              </a:spcAft>
              <a:buSzPct val="80000"/>
              <a:buNone/>
            </a:pPr>
            <a:r>
              <a:t/>
            </a:r>
            <a:endParaRPr/>
          </a:p>
          <a:p>
            <a:pPr indent="0" lvl="0" marL="0" rtl="0" algn="l">
              <a:spcBef>
                <a:spcPts val="1000"/>
              </a:spcBef>
              <a:spcAft>
                <a:spcPts val="0"/>
              </a:spcAft>
              <a:buSzPct val="80000"/>
              <a:buNone/>
            </a:pPr>
            <a:r>
              <a:rPr lang="en-US"/>
              <a:t>P(H/X)=P(Species=H)*P(Color=Green/Species=H)*P(Legs=2/Species=H)*P(Height=Tall/Species=H)*P(Smelly=No/Species=H)</a:t>
            </a:r>
            <a:endParaRPr/>
          </a:p>
          <a:p>
            <a:pPr indent="0" lvl="0" marL="0" rtl="0" algn="l">
              <a:spcBef>
                <a:spcPts val="1000"/>
              </a:spcBef>
              <a:spcAft>
                <a:spcPts val="0"/>
              </a:spcAft>
              <a:buSzPct val="80000"/>
              <a:buNone/>
            </a:pPr>
            <a:r>
              <a:rPr lang="en-US"/>
              <a:t>      =0.5*0.25*1*0.5*0.75</a:t>
            </a:r>
            <a:endParaRPr/>
          </a:p>
          <a:p>
            <a:pPr indent="0" lvl="0" marL="0" rtl="0" algn="l">
              <a:spcBef>
                <a:spcPts val="1000"/>
              </a:spcBef>
              <a:spcAft>
                <a:spcPts val="0"/>
              </a:spcAft>
              <a:buSzPct val="80000"/>
              <a:buNone/>
            </a:pPr>
            <a:r>
              <a:rPr lang="en-US"/>
              <a:t>     =0.0468</a:t>
            </a:r>
            <a:endParaRPr/>
          </a:p>
          <a:p>
            <a:pPr indent="0" lvl="0" marL="0" rtl="0" algn="l">
              <a:spcBef>
                <a:spcPts val="1000"/>
              </a:spcBef>
              <a:spcAft>
                <a:spcPts val="0"/>
              </a:spcAft>
              <a:buSzPct val="80000"/>
              <a:buNone/>
            </a:pPr>
            <a:r>
              <a:rPr lang="en-US"/>
              <a:t>So, the probability of X belonging to Species M is 0.0117 and that to Species H is 0.0468. Hence, we will assign the entity X with attributes  {Color=Green, Legs=2, Height=Tall, Smelly=No} to species H. </a:t>
            </a:r>
            <a:endParaRPr/>
          </a:p>
          <a:p>
            <a:pPr indent="-256540" lvl="0" marL="342900" rtl="0" algn="l">
              <a:spcBef>
                <a:spcPts val="1000"/>
              </a:spcBef>
              <a:spcAft>
                <a:spcPts val="0"/>
              </a:spcAft>
              <a:buSzPct val="80000"/>
              <a:buNone/>
            </a:pPr>
            <a:r>
              <a:t/>
            </a:r>
            <a:endParaRPr/>
          </a:p>
          <a:p>
            <a:pPr indent="-342900" lvl="0" marL="342900" rtl="0" algn="l">
              <a:spcBef>
                <a:spcPts val="1000"/>
              </a:spcBef>
              <a:spcAft>
                <a:spcPts val="0"/>
              </a:spcAft>
              <a:buSzPct val="80000"/>
              <a:buChar char="►"/>
            </a:pPr>
            <a:r>
              <a:rPr lang="en-US"/>
              <a:t>In this way, we can predict the class label for any number of new data points.</a:t>
            </a:r>
            <a:endParaRPr/>
          </a:p>
        </p:txBody>
      </p:sp>
      <p:sp>
        <p:nvSpPr>
          <p:cNvPr id="209" name="Google Shape;209;p12"/>
          <p:cNvSpPr txBox="1"/>
          <p:nvPr>
            <p:ph type="title"/>
          </p:nvPr>
        </p:nvSpPr>
        <p:spPr>
          <a:xfrm>
            <a:off x="646111" y="203336"/>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continue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712613" y="336339"/>
            <a:ext cx="9404723" cy="9770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Definition</a:t>
            </a:r>
            <a:endParaRPr/>
          </a:p>
        </p:txBody>
      </p:sp>
      <p:sp>
        <p:nvSpPr>
          <p:cNvPr id="154" name="Google Shape;154;p2"/>
          <p:cNvSpPr txBox="1"/>
          <p:nvPr>
            <p:ph idx="1" type="body"/>
          </p:nvPr>
        </p:nvSpPr>
        <p:spPr>
          <a:xfrm>
            <a:off x="712613" y="1329710"/>
            <a:ext cx="10418129" cy="516253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Naive Bayes algorithm is a supervised machine learning algorithm which is based on Bayes Theorem used mainly for classification problem.</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Naive Bayes Classifier is one of the simple and most effective Classification algorithms which helps in building the fast machine learning models that can make quick prediction.</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It is a probabilistic classifier, which means it predicts on the basis of the probability of an object. Some popular examples of Naive Bayes Algorithm are spam filtration, Sentimental analysis, and classifying articles.</a:t>
            </a:r>
            <a:endParaRPr/>
          </a:p>
          <a:p>
            <a:pPr indent="0" lvl="0" marL="0" rtl="0" algn="l">
              <a:spcBef>
                <a:spcPts val="100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712613" y="336339"/>
            <a:ext cx="9404723" cy="9770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Bayesian classifiers</a:t>
            </a:r>
            <a:endParaRPr/>
          </a:p>
        </p:txBody>
      </p:sp>
      <p:sp>
        <p:nvSpPr>
          <p:cNvPr id="160" name="Google Shape;160;p3"/>
          <p:cNvSpPr txBox="1"/>
          <p:nvPr>
            <p:ph idx="1" type="body"/>
          </p:nvPr>
        </p:nvSpPr>
        <p:spPr>
          <a:xfrm>
            <a:off x="712613" y="1329710"/>
            <a:ext cx="10418129" cy="5162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Bayesian classifiers use Bayes theorem, which says</a:t>
            </a:r>
            <a:endParaRPr/>
          </a:p>
          <a:p>
            <a:pPr indent="0" lvl="0" marL="0" rtl="0" algn="ctr">
              <a:spcBef>
                <a:spcPts val="1000"/>
              </a:spcBef>
              <a:spcAft>
                <a:spcPts val="0"/>
              </a:spcAft>
              <a:buSzPts val="1600"/>
              <a:buNone/>
            </a:pPr>
            <a:r>
              <a:rPr lang="en-US"/>
              <a:t>p(cj | d ) = p(d | cj ) p(cj) p(d)</a:t>
            </a:r>
            <a:endParaRPr/>
          </a:p>
          <a:p>
            <a:pPr indent="0" lvl="0" marL="0" rtl="0" algn="l">
              <a:spcBef>
                <a:spcPts val="1000"/>
              </a:spcBef>
              <a:spcAft>
                <a:spcPts val="0"/>
              </a:spcAft>
              <a:buSzPts val="1600"/>
              <a:buNone/>
            </a:pPr>
            <a:r>
              <a:rPr lang="en-US"/>
              <a:t>• p(cj | d) = probability of instance d being in class cj,</a:t>
            </a:r>
            <a:endParaRPr/>
          </a:p>
          <a:p>
            <a:pPr indent="0" lvl="0" marL="0" rtl="0" algn="l">
              <a:spcBef>
                <a:spcPts val="1000"/>
              </a:spcBef>
              <a:spcAft>
                <a:spcPts val="0"/>
              </a:spcAft>
              <a:buSzPts val="1600"/>
              <a:buNone/>
            </a:pPr>
            <a:r>
              <a:rPr lang="en-US"/>
              <a:t>	This is what we are trying to compute</a:t>
            </a:r>
            <a:endParaRPr/>
          </a:p>
          <a:p>
            <a:pPr indent="0" lvl="0" marL="0" rtl="0" algn="l">
              <a:spcBef>
                <a:spcPts val="1000"/>
              </a:spcBef>
              <a:spcAft>
                <a:spcPts val="0"/>
              </a:spcAft>
              <a:buSzPts val="1600"/>
              <a:buNone/>
            </a:pPr>
            <a:r>
              <a:rPr lang="en-US"/>
              <a:t>• p(d | cj) = probability of generating instance d given class cj,</a:t>
            </a:r>
            <a:endParaRPr/>
          </a:p>
          <a:p>
            <a:pPr indent="0" lvl="0" marL="0" rtl="0" algn="l">
              <a:spcBef>
                <a:spcPts val="1000"/>
              </a:spcBef>
              <a:spcAft>
                <a:spcPts val="0"/>
              </a:spcAft>
              <a:buSzPts val="1600"/>
              <a:buNone/>
            </a:pPr>
            <a:r>
              <a:rPr lang="en-US"/>
              <a:t>	We can imagine that being in class cj, causes you to have feature d with some 	probability</a:t>
            </a:r>
            <a:endParaRPr/>
          </a:p>
          <a:p>
            <a:pPr indent="0" lvl="0" marL="0" rtl="0" algn="l">
              <a:spcBef>
                <a:spcPts val="1000"/>
              </a:spcBef>
              <a:spcAft>
                <a:spcPts val="0"/>
              </a:spcAft>
              <a:buSzPts val="1600"/>
              <a:buNone/>
            </a:pPr>
            <a:r>
              <a:rPr lang="en-US"/>
              <a:t>• p(cj) = probability of occurrence of class cj</a:t>
            </a:r>
            <a:endParaRPr/>
          </a:p>
          <a:p>
            <a:pPr indent="0" lvl="0" marL="0" rtl="0" algn="l">
              <a:spcBef>
                <a:spcPts val="1000"/>
              </a:spcBef>
              <a:spcAft>
                <a:spcPts val="0"/>
              </a:spcAft>
              <a:buSzPts val="1600"/>
              <a:buNone/>
            </a:pPr>
            <a:r>
              <a:rPr lang="en-US"/>
              <a:t>	This is just how frequent the class cj, is in our database</a:t>
            </a:r>
            <a:endParaRPr/>
          </a:p>
          <a:p>
            <a:pPr indent="0" lvl="0" marL="0" rtl="0" algn="l">
              <a:spcBef>
                <a:spcPts val="1000"/>
              </a:spcBef>
              <a:spcAft>
                <a:spcPts val="0"/>
              </a:spcAft>
              <a:buSzPts val="1600"/>
              <a:buNone/>
            </a:pPr>
            <a:r>
              <a:rPr lang="en-US"/>
              <a:t>• p(d) = probability of instance d occurring</a:t>
            </a:r>
            <a:endParaRPr/>
          </a:p>
          <a:p>
            <a:pPr indent="0" lvl="0" marL="0" rtl="0" algn="l">
              <a:spcBef>
                <a:spcPts val="1000"/>
              </a:spcBef>
              <a:spcAft>
                <a:spcPts val="0"/>
              </a:spcAft>
              <a:buSzPts val="1600"/>
              <a:buNone/>
            </a:pPr>
            <a:r>
              <a:rPr lang="en-US"/>
              <a:t>This can actually be ignored, since it is the same for all classes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Step to implement Naïve Bayes</a:t>
            </a:r>
            <a:endParaRPr/>
          </a:p>
        </p:txBody>
      </p:sp>
      <p:sp>
        <p:nvSpPr>
          <p:cNvPr id="166" name="Google Shape;166;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600"/>
              <a:buChar char="►"/>
            </a:pPr>
            <a:r>
              <a:rPr lang="en-US"/>
              <a:t>To implement a Naive Bayes classifier, we perform three steps. </a:t>
            </a:r>
            <a:endParaRPr/>
          </a:p>
          <a:p>
            <a:pPr indent="-342900" lvl="0" marL="342900" rtl="0" algn="l">
              <a:spcBef>
                <a:spcPts val="1000"/>
              </a:spcBef>
              <a:spcAft>
                <a:spcPts val="0"/>
              </a:spcAft>
              <a:buSzPts val="1600"/>
              <a:buChar char="►"/>
            </a:pPr>
            <a:r>
              <a:rPr lang="en-US"/>
              <a:t>First, we calculate the probability of each class label in the training dataset.</a:t>
            </a:r>
            <a:endParaRPr/>
          </a:p>
          <a:p>
            <a:pPr indent="-342900" lvl="0" marL="342900" rtl="0" algn="l">
              <a:spcBef>
                <a:spcPts val="1000"/>
              </a:spcBef>
              <a:spcAft>
                <a:spcPts val="0"/>
              </a:spcAft>
              <a:buSzPts val="1600"/>
              <a:buChar char="►"/>
            </a:pPr>
            <a:r>
              <a:rPr lang="en-US"/>
              <a:t>Next, we calculate the conditional probability of each attribute of the training data for each class label given in the training data.</a:t>
            </a:r>
            <a:endParaRPr/>
          </a:p>
          <a:p>
            <a:pPr indent="-342900" lvl="0" marL="342900" rtl="0" algn="l">
              <a:spcBef>
                <a:spcPts val="1000"/>
              </a:spcBef>
              <a:spcAft>
                <a:spcPts val="0"/>
              </a:spcAft>
              <a:buSzPts val="1600"/>
              <a:buChar char="►"/>
            </a:pPr>
            <a:r>
              <a:rPr lang="en-US"/>
              <a:t>Finally, we use the Bayes theorem and the calculated probabilities to predict class labels for new data points. For this, we will calculate the probability of the new data point belonging to each class. The class with which we get the maximum probability is assigned to the new data point.</a:t>
            </a:r>
            <a:endParaRPr/>
          </a:p>
          <a:p>
            <a:pPr indent="-342900" lvl="0" marL="342900" rtl="0" algn="l">
              <a:spcBef>
                <a:spcPts val="1000"/>
              </a:spcBef>
              <a:spcAft>
                <a:spcPts val="0"/>
              </a:spcAft>
              <a:buSzPts val="1600"/>
              <a:buChar char="►"/>
            </a:pPr>
            <a:r>
              <a:rPr lang="en-US"/>
              <a:t>To understand the above steps using a naive Bayes classification numerical example, we will use the following dataset.</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Example</a:t>
            </a:r>
            <a:endParaRPr/>
          </a:p>
        </p:txBody>
      </p:sp>
      <p:pic>
        <p:nvPicPr>
          <p:cNvPr descr="https://miro.medium.com/v2/resize:fit:700/1*J_sW0OFemwT5exYMJeE-xQ.jpeg" id="172" name="Google Shape;172;p6"/>
          <p:cNvPicPr preferRelativeResize="0"/>
          <p:nvPr>
            <p:ph idx="1" type="body"/>
          </p:nvPr>
        </p:nvPicPr>
        <p:blipFill rotWithShape="1">
          <a:blip r:embed="rId3">
            <a:alphaModFix/>
          </a:blip>
          <a:srcRect b="0" l="0" r="0" t="0"/>
          <a:stretch/>
        </p:blipFill>
        <p:spPr>
          <a:xfrm>
            <a:off x="1131888" y="2296319"/>
            <a:ext cx="8890000" cy="370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Continue..</a:t>
            </a:r>
            <a:endParaRPr/>
          </a:p>
        </p:txBody>
      </p:sp>
      <p:sp>
        <p:nvSpPr>
          <p:cNvPr id="178" name="Google Shape;178;p7"/>
          <p:cNvSpPr txBox="1"/>
          <p:nvPr>
            <p:ph idx="1" type="body"/>
          </p:nvPr>
        </p:nvSpPr>
        <p:spPr>
          <a:xfrm>
            <a:off x="646111" y="1338024"/>
            <a:ext cx="10251874" cy="5287220"/>
          </a:xfrm>
          <a:prstGeom prst="rect">
            <a:avLst/>
          </a:prstGeom>
          <a:noFill/>
          <a:ln>
            <a:noFill/>
          </a:ln>
        </p:spPr>
        <p:txBody>
          <a:bodyPr anchorCtr="0" anchor="t" bIns="45700" lIns="91425" spcFirstLastPara="1" rIns="91425" wrap="square" tIns="45700">
            <a:normAutofit fontScale="70000" lnSpcReduction="20000"/>
          </a:bodyPr>
          <a:lstStyle/>
          <a:p>
            <a:pPr indent="-335280" lvl="0" marL="342900" rtl="0" algn="l">
              <a:spcBef>
                <a:spcPts val="0"/>
              </a:spcBef>
              <a:spcAft>
                <a:spcPts val="0"/>
              </a:spcAft>
              <a:buSzPct val="80000"/>
              <a:buChar char="►"/>
            </a:pPr>
            <a:r>
              <a:rPr lang="en-US"/>
              <a:t>Solution:</a:t>
            </a:r>
            <a:endParaRPr/>
          </a:p>
          <a:p>
            <a:pPr indent="-335280" lvl="0" marL="342900" rtl="0" algn="l">
              <a:spcBef>
                <a:spcPts val="1000"/>
              </a:spcBef>
              <a:spcAft>
                <a:spcPts val="0"/>
              </a:spcAft>
              <a:buSzPct val="80000"/>
              <a:buChar char="►"/>
            </a:pPr>
            <a:r>
              <a:rPr lang="en-US"/>
              <a:t>P(A|B) = (P(B|A) * P(A) )/ P(B)</a:t>
            </a:r>
            <a:endParaRPr/>
          </a:p>
          <a:p>
            <a:pPr indent="-335280" lvl="0" marL="342900" rtl="0" algn="l">
              <a:spcBef>
                <a:spcPts val="1000"/>
              </a:spcBef>
              <a:spcAft>
                <a:spcPts val="0"/>
              </a:spcAft>
              <a:buSzPct val="80000"/>
              <a:buChar char="►"/>
            </a:pPr>
            <a:r>
              <a:rPr lang="en-US"/>
              <a:t>Mango:</a:t>
            </a:r>
            <a:endParaRPr/>
          </a:p>
          <a:p>
            <a:pPr indent="-335280" lvl="0" marL="342900" rtl="0" algn="l">
              <a:spcBef>
                <a:spcPts val="1000"/>
              </a:spcBef>
              <a:spcAft>
                <a:spcPts val="0"/>
              </a:spcAft>
              <a:buSzPct val="80000"/>
              <a:buChar char="►"/>
            </a:pPr>
            <a:r>
              <a:rPr lang="en-US"/>
              <a:t>P(Mango)= 650/1200  = 0.542 </a:t>
            </a:r>
            <a:r>
              <a:rPr i="1" lang="en-US"/>
              <a:t>→ 1</a:t>
            </a:r>
            <a:endParaRPr/>
          </a:p>
          <a:p>
            <a:pPr indent="-335280" lvl="0" marL="342900" rtl="0" algn="l">
              <a:spcBef>
                <a:spcPts val="1000"/>
              </a:spcBef>
              <a:spcAft>
                <a:spcPts val="0"/>
              </a:spcAft>
              <a:buSzPct val="80000"/>
              <a:buChar char="►"/>
            </a:pPr>
            <a:r>
              <a:rPr lang="en-US"/>
              <a:t>P(X | Mango) =P(Mango)* P( Yellow | Mango ) * P(Sweet | Mango) * P(Long | Mango)</a:t>
            </a:r>
            <a:endParaRPr/>
          </a:p>
          <a:p>
            <a:pPr indent="-335280" lvl="0" marL="342900" rtl="0" algn="l">
              <a:spcBef>
                <a:spcPts val="1000"/>
              </a:spcBef>
              <a:spcAft>
                <a:spcPts val="0"/>
              </a:spcAft>
              <a:buSzPct val="80000"/>
              <a:buChar char="►"/>
            </a:pPr>
            <a:r>
              <a:rPr lang="en-US"/>
              <a:t>a)P(Yellow | Mango) = (P(Mango | Yellow) * P(Yellow) )/ P (Mango)</a:t>
            </a:r>
            <a:endParaRPr/>
          </a:p>
          <a:p>
            <a:pPr indent="-335280" lvl="0" marL="342900" rtl="0" algn="l">
              <a:spcBef>
                <a:spcPts val="1000"/>
              </a:spcBef>
              <a:spcAft>
                <a:spcPts val="0"/>
              </a:spcAft>
              <a:buSzPct val="80000"/>
              <a:buChar char="►"/>
            </a:pPr>
            <a:r>
              <a:rPr lang="en-US"/>
              <a:t>= ((350/800) * (800/1200)) / (650/1200)</a:t>
            </a:r>
            <a:endParaRPr/>
          </a:p>
          <a:p>
            <a:pPr indent="-335280" lvl="0" marL="342900" rtl="0" algn="l">
              <a:spcBef>
                <a:spcPts val="1000"/>
              </a:spcBef>
              <a:spcAft>
                <a:spcPts val="0"/>
              </a:spcAft>
              <a:buSzPct val="80000"/>
              <a:buChar char="►"/>
            </a:pPr>
            <a:r>
              <a:rPr i="1" lang="en-US"/>
              <a:t>P(Yellow | Mango)= 0.53 →2</a:t>
            </a:r>
            <a:endParaRPr/>
          </a:p>
          <a:p>
            <a:pPr indent="-335280" lvl="0" marL="342900" rtl="0" algn="l">
              <a:spcBef>
                <a:spcPts val="1000"/>
              </a:spcBef>
              <a:spcAft>
                <a:spcPts val="0"/>
              </a:spcAft>
              <a:buSzPct val="80000"/>
              <a:buChar char="►"/>
            </a:pPr>
            <a:r>
              <a:rPr lang="en-US"/>
              <a:t>1.b)P(Sweet | Mango) = (P( Mango | Sweet ) * P(Sweet) )/ P (Mango)</a:t>
            </a:r>
            <a:endParaRPr/>
          </a:p>
          <a:p>
            <a:pPr indent="-335280" lvl="0" marL="342900" rtl="0" algn="l">
              <a:spcBef>
                <a:spcPts val="1000"/>
              </a:spcBef>
              <a:spcAft>
                <a:spcPts val="0"/>
              </a:spcAft>
              <a:buSzPct val="80000"/>
              <a:buChar char="►"/>
            </a:pPr>
            <a:r>
              <a:rPr lang="en-US"/>
              <a:t>= ((450/850) * (850/1200)) / (650/1200)</a:t>
            </a:r>
            <a:endParaRPr/>
          </a:p>
          <a:p>
            <a:pPr indent="-335280" lvl="0" marL="342900" rtl="0" algn="l">
              <a:spcBef>
                <a:spcPts val="1000"/>
              </a:spcBef>
              <a:spcAft>
                <a:spcPts val="0"/>
              </a:spcAft>
              <a:buSzPct val="80000"/>
              <a:buChar char="►"/>
            </a:pPr>
            <a:r>
              <a:rPr i="1" lang="en-US"/>
              <a:t>P(Sweet | Mango)= 0.69 → 3</a:t>
            </a:r>
            <a:endParaRPr/>
          </a:p>
          <a:p>
            <a:pPr indent="-335280" lvl="0" marL="342900" rtl="0" algn="l">
              <a:spcBef>
                <a:spcPts val="1000"/>
              </a:spcBef>
              <a:spcAft>
                <a:spcPts val="0"/>
              </a:spcAft>
              <a:buSzPct val="80000"/>
              <a:buChar char="►"/>
            </a:pPr>
            <a:r>
              <a:rPr lang="en-US"/>
              <a:t>c)P(Long | Mango) = (P(Long | Mango) * P(Long) )/ P (Mango)</a:t>
            </a:r>
            <a:endParaRPr/>
          </a:p>
          <a:p>
            <a:pPr indent="-335280" lvl="0" marL="342900" rtl="0" algn="l">
              <a:spcBef>
                <a:spcPts val="1000"/>
              </a:spcBef>
              <a:spcAft>
                <a:spcPts val="0"/>
              </a:spcAft>
              <a:buSzPct val="80000"/>
              <a:buChar char="►"/>
            </a:pPr>
            <a:r>
              <a:rPr lang="en-US"/>
              <a:t>= ((0/650) * (400/1200)) / (800/1200)</a:t>
            </a:r>
            <a:endParaRPr/>
          </a:p>
          <a:p>
            <a:pPr indent="-335280" lvl="0" marL="342900" rtl="0" algn="l">
              <a:spcBef>
                <a:spcPts val="1000"/>
              </a:spcBef>
              <a:spcAft>
                <a:spcPts val="0"/>
              </a:spcAft>
              <a:buSzPct val="80000"/>
              <a:buChar char="►"/>
            </a:pPr>
            <a:r>
              <a:rPr i="1" lang="en-US"/>
              <a:t>P(Long | Mango)= 0 → 4</a:t>
            </a:r>
            <a:endParaRPr/>
          </a:p>
          <a:p>
            <a:pPr indent="-335280" lvl="0" marL="342900" rtl="0" algn="l">
              <a:spcBef>
                <a:spcPts val="1000"/>
              </a:spcBef>
              <a:spcAft>
                <a:spcPts val="0"/>
              </a:spcAft>
              <a:buSzPct val="80000"/>
              <a:buChar char="►"/>
            </a:pPr>
            <a:r>
              <a:rPr lang="en-US"/>
              <a:t>On multiplying eq 1,2,3,4 ==&gt; P(X | Mango) =0.542* 0.53 * 0.69 * 0</a:t>
            </a:r>
            <a:endParaRPr/>
          </a:p>
          <a:p>
            <a:pPr indent="-335280" lvl="0" marL="342900" rtl="0" algn="l">
              <a:spcBef>
                <a:spcPts val="1000"/>
              </a:spcBef>
              <a:spcAft>
                <a:spcPts val="0"/>
              </a:spcAft>
              <a:buSzPct val="80000"/>
              <a:buChar char="►"/>
            </a:pPr>
            <a:r>
              <a:rPr b="1" lang="en-US"/>
              <a:t>P(X | Mango) = 0</a:t>
            </a:r>
            <a:endParaRPr/>
          </a:p>
          <a:p>
            <a:pPr indent="-264160" lvl="0" marL="342900" rtl="0" algn="l">
              <a:spcBef>
                <a:spcPts val="1000"/>
              </a:spcBef>
              <a:spcAft>
                <a:spcPts val="0"/>
              </a:spcAft>
              <a:buSzPct val="8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Continue..</a:t>
            </a:r>
            <a:endParaRPr/>
          </a:p>
        </p:txBody>
      </p:sp>
      <p:sp>
        <p:nvSpPr>
          <p:cNvPr id="184" name="Google Shape;184;p8"/>
          <p:cNvSpPr txBox="1"/>
          <p:nvPr>
            <p:ph idx="1" type="body"/>
          </p:nvPr>
        </p:nvSpPr>
        <p:spPr>
          <a:xfrm>
            <a:off x="646111" y="1504278"/>
            <a:ext cx="10110558" cy="5054464"/>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SzPct val="80000"/>
              <a:buChar char="►"/>
            </a:pPr>
            <a:r>
              <a:rPr lang="en-US"/>
              <a:t>2. Banana:</a:t>
            </a:r>
            <a:endParaRPr/>
          </a:p>
          <a:p>
            <a:pPr indent="-342900" lvl="0" marL="342900" rtl="0" algn="l">
              <a:spcBef>
                <a:spcPts val="1000"/>
              </a:spcBef>
              <a:spcAft>
                <a:spcPts val="0"/>
              </a:spcAft>
              <a:buSzPct val="80000"/>
              <a:buChar char="►"/>
            </a:pPr>
            <a:r>
              <a:rPr lang="en-US"/>
              <a:t>P(Banana)= 400/1200  = 0.333 </a:t>
            </a:r>
            <a:r>
              <a:rPr i="1" lang="en-US"/>
              <a:t>→ 5</a:t>
            </a:r>
            <a:endParaRPr/>
          </a:p>
          <a:p>
            <a:pPr indent="-342900" lvl="0" marL="342900" rtl="0" algn="l">
              <a:spcBef>
                <a:spcPts val="1000"/>
              </a:spcBef>
              <a:spcAft>
                <a:spcPts val="0"/>
              </a:spcAft>
              <a:buSzPct val="80000"/>
              <a:buChar char="►"/>
            </a:pPr>
            <a:r>
              <a:rPr lang="en-US"/>
              <a:t>P(X | Banana) =P(Banana)* P(Yellow | Banana) * P(Sweet | Banana) * P(Long | Banana)</a:t>
            </a:r>
            <a:endParaRPr/>
          </a:p>
          <a:p>
            <a:pPr indent="-342900" lvl="0" marL="342900" rtl="0" algn="l">
              <a:spcBef>
                <a:spcPts val="1000"/>
              </a:spcBef>
              <a:spcAft>
                <a:spcPts val="0"/>
              </a:spcAft>
              <a:buSzPct val="80000"/>
              <a:buChar char="►"/>
            </a:pPr>
            <a:r>
              <a:rPr lang="en-US"/>
              <a:t>2.a) P(Yellow | Banana) = (P( Banana | Yellow ) * P(Yellow) )/ P (Banana)</a:t>
            </a:r>
            <a:endParaRPr/>
          </a:p>
          <a:p>
            <a:pPr indent="-342900" lvl="0" marL="342900" rtl="0" algn="l">
              <a:spcBef>
                <a:spcPts val="1000"/>
              </a:spcBef>
              <a:spcAft>
                <a:spcPts val="0"/>
              </a:spcAft>
              <a:buSzPct val="80000"/>
              <a:buChar char="►"/>
            </a:pPr>
            <a:r>
              <a:rPr lang="en-US"/>
              <a:t>= ((400/800) * (800/1200)) / (400/1200)</a:t>
            </a:r>
            <a:endParaRPr/>
          </a:p>
          <a:p>
            <a:pPr indent="-342900" lvl="0" marL="342900" rtl="0" algn="l">
              <a:spcBef>
                <a:spcPts val="1000"/>
              </a:spcBef>
              <a:spcAft>
                <a:spcPts val="0"/>
              </a:spcAft>
              <a:buSzPct val="80000"/>
              <a:buChar char="►"/>
            </a:pPr>
            <a:r>
              <a:rPr i="1" lang="en-US"/>
              <a:t>P(Yellow | Banana) = 1 → 6</a:t>
            </a:r>
            <a:endParaRPr/>
          </a:p>
          <a:p>
            <a:pPr indent="-342900" lvl="0" marL="342900" rtl="0" algn="l">
              <a:spcBef>
                <a:spcPts val="1000"/>
              </a:spcBef>
              <a:spcAft>
                <a:spcPts val="0"/>
              </a:spcAft>
              <a:buSzPct val="80000"/>
              <a:buChar char="►"/>
            </a:pPr>
            <a:r>
              <a:rPr lang="en-US"/>
              <a:t>2.b) P(Sweet | Banana) = (P( Banana | Sweet) * P(Sweet) )/ P (Banana)</a:t>
            </a:r>
            <a:endParaRPr/>
          </a:p>
          <a:p>
            <a:pPr indent="-342900" lvl="0" marL="342900" rtl="0" algn="l">
              <a:spcBef>
                <a:spcPts val="1000"/>
              </a:spcBef>
              <a:spcAft>
                <a:spcPts val="0"/>
              </a:spcAft>
              <a:buSzPct val="80000"/>
              <a:buChar char="►"/>
            </a:pPr>
            <a:r>
              <a:rPr lang="en-US"/>
              <a:t>= ((300/850) * (850/1200)) / (400/1200)</a:t>
            </a:r>
            <a:endParaRPr/>
          </a:p>
          <a:p>
            <a:pPr indent="-342900" lvl="0" marL="342900" rtl="0" algn="l">
              <a:spcBef>
                <a:spcPts val="1000"/>
              </a:spcBef>
              <a:spcAft>
                <a:spcPts val="0"/>
              </a:spcAft>
              <a:buSzPct val="80000"/>
              <a:buChar char="►"/>
            </a:pPr>
            <a:r>
              <a:rPr i="1" lang="en-US"/>
              <a:t>P(Sweet | Banana) = .75→ 7</a:t>
            </a:r>
            <a:endParaRPr/>
          </a:p>
          <a:p>
            <a:pPr indent="-342900" lvl="0" marL="342900" rtl="0" algn="l">
              <a:spcBef>
                <a:spcPts val="1000"/>
              </a:spcBef>
              <a:spcAft>
                <a:spcPts val="0"/>
              </a:spcAft>
              <a:buSzPct val="80000"/>
              <a:buChar char="►"/>
            </a:pPr>
            <a:r>
              <a:rPr lang="en-US"/>
              <a:t>2.c)P(Long | Banana) = (P( Banana | Yellow ) * P(Long) )/ P (Banana)</a:t>
            </a:r>
            <a:endParaRPr/>
          </a:p>
          <a:p>
            <a:pPr indent="-342900" lvl="0" marL="342900" rtl="0" algn="l">
              <a:spcBef>
                <a:spcPts val="1000"/>
              </a:spcBef>
              <a:spcAft>
                <a:spcPts val="0"/>
              </a:spcAft>
              <a:buSzPct val="80000"/>
              <a:buChar char="►"/>
            </a:pPr>
            <a:r>
              <a:rPr lang="en-US"/>
              <a:t>= ((350/400) * (400/1200)) / (400/1200)</a:t>
            </a:r>
            <a:endParaRPr/>
          </a:p>
          <a:p>
            <a:pPr indent="-342900" lvl="0" marL="342900" rtl="0" algn="l">
              <a:spcBef>
                <a:spcPts val="1000"/>
              </a:spcBef>
              <a:spcAft>
                <a:spcPts val="0"/>
              </a:spcAft>
              <a:buSzPct val="80000"/>
              <a:buChar char="►"/>
            </a:pPr>
            <a:r>
              <a:rPr i="1" lang="en-US"/>
              <a:t>P(Yellow | Banana) = 0.875 → 8</a:t>
            </a:r>
            <a:endParaRPr/>
          </a:p>
          <a:p>
            <a:pPr indent="-342900" lvl="0" marL="342900" rtl="0" algn="l">
              <a:spcBef>
                <a:spcPts val="1000"/>
              </a:spcBef>
              <a:spcAft>
                <a:spcPts val="0"/>
              </a:spcAft>
              <a:buSzPct val="80000"/>
              <a:buChar char="►"/>
            </a:pPr>
            <a:r>
              <a:rPr lang="en-US"/>
              <a:t>On multiplying eq 5,6,7,8 ==&gt; P(X | Banana) = 0.33*1 * .75 * 0.875</a:t>
            </a:r>
            <a:endParaRPr/>
          </a:p>
          <a:p>
            <a:pPr indent="-342900" lvl="0" marL="342900" rtl="0" algn="l">
              <a:spcBef>
                <a:spcPts val="1000"/>
              </a:spcBef>
              <a:spcAft>
                <a:spcPts val="0"/>
              </a:spcAft>
              <a:buSzPct val="80000"/>
              <a:buChar char="►"/>
            </a:pPr>
            <a:r>
              <a:rPr b="1" lang="en-US"/>
              <a:t>P(X | Banana) = 0.2165</a:t>
            </a:r>
            <a:endParaRPr b="1"/>
          </a:p>
          <a:p>
            <a:pPr indent="-256540" lvl="0" marL="342900" rtl="0" algn="l">
              <a:spcBef>
                <a:spcPts val="1000"/>
              </a:spcBef>
              <a:spcAft>
                <a:spcPts val="0"/>
              </a:spcAft>
              <a:buSzPct val="8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Continue..</a:t>
            </a:r>
            <a:endParaRPr/>
          </a:p>
        </p:txBody>
      </p:sp>
      <p:sp>
        <p:nvSpPr>
          <p:cNvPr id="190" name="Google Shape;190;p9"/>
          <p:cNvSpPr txBox="1"/>
          <p:nvPr>
            <p:ph idx="1" type="body"/>
          </p:nvPr>
        </p:nvSpPr>
        <p:spPr>
          <a:xfrm>
            <a:off x="646111" y="1387900"/>
            <a:ext cx="8946541" cy="5328784"/>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80000"/>
              <a:buChar char="►"/>
            </a:pPr>
            <a:r>
              <a:rPr b="1" lang="en-US"/>
              <a:t>P(X | Banana) = 0.6562</a:t>
            </a:r>
            <a:endParaRPr/>
          </a:p>
          <a:p>
            <a:pPr indent="-342900" lvl="0" marL="342900" rtl="0" algn="l">
              <a:spcBef>
                <a:spcPts val="1000"/>
              </a:spcBef>
              <a:spcAft>
                <a:spcPts val="0"/>
              </a:spcAft>
              <a:buSzPct val="80000"/>
              <a:buChar char="►"/>
            </a:pPr>
            <a:r>
              <a:rPr lang="en-US"/>
              <a:t>3. Others:</a:t>
            </a:r>
            <a:endParaRPr/>
          </a:p>
          <a:p>
            <a:pPr indent="-342900" lvl="0" marL="342900" rtl="0" algn="l">
              <a:spcBef>
                <a:spcPts val="1000"/>
              </a:spcBef>
              <a:spcAft>
                <a:spcPts val="0"/>
              </a:spcAft>
              <a:buSzPct val="80000"/>
              <a:buChar char="►"/>
            </a:pPr>
            <a:r>
              <a:rPr lang="en-US"/>
              <a:t>P(other)= 150/1200  = 0.125 </a:t>
            </a:r>
            <a:r>
              <a:rPr i="1" lang="en-US"/>
              <a:t>→ 9</a:t>
            </a:r>
            <a:endParaRPr/>
          </a:p>
          <a:p>
            <a:pPr indent="-342900" lvl="0" marL="342900" rtl="0" algn="l">
              <a:spcBef>
                <a:spcPts val="1000"/>
              </a:spcBef>
              <a:spcAft>
                <a:spcPts val="0"/>
              </a:spcAft>
              <a:buSzPct val="80000"/>
              <a:buChar char="►"/>
            </a:pPr>
            <a:r>
              <a:rPr lang="en-US"/>
              <a:t>P(X | Others) =P(other)* P(Yellow | Others) * P(Sweet | Others) * P(Long | Others)</a:t>
            </a:r>
            <a:endParaRPr/>
          </a:p>
          <a:p>
            <a:pPr indent="-342900" lvl="0" marL="342900" rtl="0" algn="l">
              <a:spcBef>
                <a:spcPts val="1000"/>
              </a:spcBef>
              <a:spcAft>
                <a:spcPts val="0"/>
              </a:spcAft>
              <a:buSzPct val="80000"/>
              <a:buChar char="►"/>
            </a:pPr>
            <a:r>
              <a:rPr lang="en-US"/>
              <a:t>3.a) P(Yellow | Others) = (P( Others| Yellow ) * P(Yellow) )/ P (Others)</a:t>
            </a:r>
            <a:endParaRPr/>
          </a:p>
          <a:p>
            <a:pPr indent="-342900" lvl="0" marL="342900" rtl="0" algn="l">
              <a:spcBef>
                <a:spcPts val="1000"/>
              </a:spcBef>
              <a:spcAft>
                <a:spcPts val="0"/>
              </a:spcAft>
              <a:buSzPct val="80000"/>
              <a:buChar char="►"/>
            </a:pPr>
            <a:r>
              <a:rPr lang="en-US"/>
              <a:t>= ((50/800) * (800/1200)) / (150/1200)</a:t>
            </a:r>
            <a:endParaRPr/>
          </a:p>
          <a:p>
            <a:pPr indent="-342900" lvl="0" marL="342900" rtl="0" algn="l">
              <a:spcBef>
                <a:spcPts val="1000"/>
              </a:spcBef>
              <a:spcAft>
                <a:spcPts val="0"/>
              </a:spcAft>
              <a:buSzPct val="80000"/>
              <a:buChar char="►"/>
            </a:pPr>
            <a:r>
              <a:rPr i="1" lang="en-US"/>
              <a:t>P(Yellow | Others) = 0.34→ 10</a:t>
            </a:r>
            <a:endParaRPr/>
          </a:p>
          <a:p>
            <a:pPr indent="-342900" lvl="0" marL="342900" rtl="0" algn="l">
              <a:spcBef>
                <a:spcPts val="1000"/>
              </a:spcBef>
              <a:spcAft>
                <a:spcPts val="0"/>
              </a:spcAft>
              <a:buSzPct val="80000"/>
              <a:buChar char="►"/>
            </a:pPr>
            <a:r>
              <a:rPr lang="en-US"/>
              <a:t>3.b) P(Sweet | Others) = (P( Others| Sweet ) * P(Sweet) )/ P (Others)</a:t>
            </a:r>
            <a:endParaRPr/>
          </a:p>
          <a:p>
            <a:pPr indent="-342900" lvl="0" marL="342900" rtl="0" algn="l">
              <a:spcBef>
                <a:spcPts val="1000"/>
              </a:spcBef>
              <a:spcAft>
                <a:spcPts val="0"/>
              </a:spcAft>
              <a:buSzPct val="80000"/>
              <a:buChar char="►"/>
            </a:pPr>
            <a:r>
              <a:rPr lang="en-US"/>
              <a:t>= ((100/850) * (850/1200)) / (150/1200)</a:t>
            </a:r>
            <a:endParaRPr/>
          </a:p>
          <a:p>
            <a:pPr indent="-342900" lvl="0" marL="342900" rtl="0" algn="l">
              <a:spcBef>
                <a:spcPts val="1000"/>
              </a:spcBef>
              <a:spcAft>
                <a:spcPts val="0"/>
              </a:spcAft>
              <a:buSzPct val="80000"/>
              <a:buChar char="►"/>
            </a:pPr>
            <a:r>
              <a:rPr i="1" lang="en-US"/>
              <a:t>P(Sweet | Others) = 0.67 → 11</a:t>
            </a:r>
            <a:endParaRPr/>
          </a:p>
          <a:p>
            <a:pPr indent="-342900" lvl="0" marL="342900" rtl="0" algn="l">
              <a:spcBef>
                <a:spcPts val="1000"/>
              </a:spcBef>
              <a:spcAft>
                <a:spcPts val="0"/>
              </a:spcAft>
              <a:buSzPct val="80000"/>
              <a:buChar char="►"/>
            </a:pPr>
            <a:r>
              <a:rPr lang="en-US"/>
              <a:t>3.c) P(Long | Others) = (P( Others| Long) * P(Long) )/ P (Others)</a:t>
            </a:r>
            <a:endParaRPr/>
          </a:p>
          <a:p>
            <a:pPr indent="-342900" lvl="0" marL="342900" rtl="0" algn="l">
              <a:spcBef>
                <a:spcPts val="1000"/>
              </a:spcBef>
              <a:spcAft>
                <a:spcPts val="0"/>
              </a:spcAft>
              <a:buSzPct val="80000"/>
              <a:buChar char="►"/>
            </a:pPr>
            <a:r>
              <a:rPr lang="en-US"/>
              <a:t>= ((50/400) * (400/1200)) / (150/1200)</a:t>
            </a:r>
            <a:endParaRPr/>
          </a:p>
          <a:p>
            <a:pPr indent="-342900" lvl="0" marL="342900" rtl="0" algn="l">
              <a:spcBef>
                <a:spcPts val="1000"/>
              </a:spcBef>
              <a:spcAft>
                <a:spcPts val="0"/>
              </a:spcAft>
              <a:buSzPct val="80000"/>
              <a:buChar char="►"/>
            </a:pPr>
            <a:r>
              <a:rPr i="1" lang="en-US"/>
              <a:t>P(Long | Others) = 0.34 → 12</a:t>
            </a:r>
            <a:endParaRPr/>
          </a:p>
          <a:p>
            <a:pPr indent="-342900" lvl="0" marL="342900" rtl="0" algn="l">
              <a:spcBef>
                <a:spcPts val="1000"/>
              </a:spcBef>
              <a:spcAft>
                <a:spcPts val="0"/>
              </a:spcAft>
              <a:buSzPct val="80000"/>
              <a:buChar char="►"/>
            </a:pPr>
            <a:r>
              <a:rPr lang="en-US"/>
              <a:t>On multiplying eq 9,10,11,12 ==&gt; P(X | Others) =0.125* 0.34 * 0.67* 0.34</a:t>
            </a:r>
            <a:endParaRPr/>
          </a:p>
          <a:p>
            <a:pPr indent="-342900" lvl="0" marL="342900" rtl="0" algn="l">
              <a:spcBef>
                <a:spcPts val="1000"/>
              </a:spcBef>
              <a:spcAft>
                <a:spcPts val="0"/>
              </a:spcAft>
              <a:buSzPct val="80000"/>
              <a:buChar char="►"/>
            </a:pPr>
            <a:r>
              <a:rPr b="1" lang="en-US"/>
              <a:t>P(X | Others) = 0.00968</a:t>
            </a:r>
            <a:endParaRPr b="1"/>
          </a:p>
          <a:p>
            <a:pPr indent="-342900" lvl="0" marL="342900" rtl="0" algn="l">
              <a:spcBef>
                <a:spcPts val="1000"/>
              </a:spcBef>
              <a:spcAft>
                <a:spcPts val="0"/>
              </a:spcAft>
              <a:buSzPct val="80000"/>
              <a:buChar char="►"/>
            </a:pPr>
            <a:r>
              <a:rPr lang="en-US"/>
              <a:t>So finally from P(X | Mango) == 0 , P(X | Banana) == 0.65 and P(X| Others) == 0.07742.</a:t>
            </a:r>
            <a:endParaRPr/>
          </a:p>
          <a:p>
            <a:pPr indent="0" lvl="0" marL="0" rtl="0" algn="l">
              <a:spcBef>
                <a:spcPts val="1000"/>
              </a:spcBef>
              <a:spcAft>
                <a:spcPts val="0"/>
              </a:spcAft>
              <a:buSzPct val="80000"/>
              <a:buNone/>
            </a:pPr>
            <a:r>
              <a:rPr lang="en-US"/>
              <a:t>We can conclude </a:t>
            </a:r>
            <a:r>
              <a:rPr b="1" lang="en-US"/>
              <a:t>Fruit{ Yellow, Sweet, Long} is Banana.</a:t>
            </a:r>
            <a:endParaRPr/>
          </a:p>
          <a:p>
            <a:pPr indent="-271780" lvl="0" marL="342900" rtl="0" algn="l">
              <a:spcBef>
                <a:spcPts val="1000"/>
              </a:spcBef>
              <a:spcAft>
                <a:spcPts val="0"/>
              </a:spcAft>
              <a:buSzPct val="8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US" sz="2000"/>
              <a:t>To understand the above steps using a naive Bayes classification numerical example, we will use the following dataset.</a:t>
            </a:r>
            <a:endParaRPr sz="2000"/>
          </a:p>
        </p:txBody>
      </p:sp>
      <p:graphicFrame>
        <p:nvGraphicFramePr>
          <p:cNvPr id="196" name="Google Shape;196;p10"/>
          <p:cNvGraphicFramePr/>
          <p:nvPr/>
        </p:nvGraphicFramePr>
        <p:xfrm>
          <a:off x="1396342" y="1853248"/>
          <a:ext cx="3000000" cy="3000000"/>
        </p:xfrm>
        <a:graphic>
          <a:graphicData uri="http://schemas.openxmlformats.org/drawingml/2006/table">
            <a:tbl>
              <a:tblPr>
                <a:noFill/>
                <a:tableStyleId>{9E3F9FBC-D9FD-4D2E-AAC6-2F98E3744C83}</a:tableStyleId>
              </a:tblPr>
              <a:tblGrid>
                <a:gridCol w="1340875"/>
                <a:gridCol w="1340875"/>
                <a:gridCol w="1340875"/>
                <a:gridCol w="1340875"/>
                <a:gridCol w="1340875"/>
                <a:gridCol w="1340875"/>
              </a:tblGrid>
              <a:tr h="228600">
                <a:tc>
                  <a:txBody>
                    <a:bodyPr/>
                    <a:lstStyle/>
                    <a:p>
                      <a:pPr indent="0" lvl="0" marL="0" marR="0" rtl="0" algn="l">
                        <a:spcBef>
                          <a:spcPts val="0"/>
                        </a:spcBef>
                        <a:spcAft>
                          <a:spcPts val="0"/>
                        </a:spcAft>
                        <a:buNone/>
                      </a:pPr>
                      <a:r>
                        <a:rPr lang="en-US" sz="1800" u="none" cap="none" strike="noStrike"/>
                        <a:t>Sl. No.</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Color</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Legs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Height</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Smelly</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Species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1</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White</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Short</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Yes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M</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Green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Tall</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No</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M</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Green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Short</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Yes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M</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4</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White</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Short</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Yes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M</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5</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Green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Short</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No</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H</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6</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White</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Tall</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No</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H</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7</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White</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Tall</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No</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H</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8</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White</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Short</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Yes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H</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2024-04-19T04:20:46Z</dcterms:created>
  <dc:creator>Windows User</dc:creator>
</cp:coreProperties>
</file>