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7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5" r:id="rId25"/>
    <p:sldId id="278" r:id="rId26"/>
    <p:sldId id="286" r:id="rId27"/>
    <p:sldId id="287" r:id="rId28"/>
    <p:sldId id="288" r:id="rId29"/>
    <p:sldId id="289" r:id="rId30"/>
    <p:sldId id="290" r:id="rId31"/>
    <p:sldId id="291" r:id="rId32"/>
    <p:sldId id="281" r:id="rId33"/>
    <p:sldId id="282" r:id="rId34"/>
    <p:sldId id="292" r:id="rId35"/>
    <p:sldId id="295" r:id="rId36"/>
  </p:sldIdLst>
  <p:sldSz cx="4610100" cy="3460750"/>
  <p:notesSz cx="4610100" cy="346075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Noto Sans Symbols" panose="020B0604020202020204" charset="0"/>
      <p:regular r:id="rId42"/>
      <p:bold r:id="rId43"/>
    </p:embeddedFont>
    <p:embeddedFont>
      <p:font typeface="Wingdings 3" panose="05040102010807070707" pitchFamily="18" charset="2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Tw Cen MT Condensed" panose="020B0606020104020203" pitchFamily="34" charset="0"/>
      <p:regular r:id="rId49"/>
      <p:bold r:id="rId50"/>
    </p:embeddedFont>
    <p:embeddedFont>
      <p:font typeface="Lucida Sans" panose="020B0602030504020204" pitchFamily="34" charset="0"/>
      <p:regular r:id="rId51"/>
      <p:bold r:id="rId52"/>
      <p:italic r:id="rId53"/>
      <p:boldItalic r:id="rId54"/>
    </p:embeddedFont>
    <p:embeddedFont>
      <p:font typeface="Tw Cen MT" panose="020B0602020104020603" pitchFamily="34" charset="0"/>
      <p:regular r:id="rId55"/>
      <p:bold r:id="rId56"/>
      <p:italic r:id="rId57"/>
      <p:boldItalic r:id="rId58"/>
    </p:embeddedFont>
    <p:embeddedFont>
      <p:font typeface="Tahoma" panose="020B0604030504040204" pitchFamily="3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24107A-561A-4239-848D-0A934B0FCE1C}">
  <a:tblStyle styleId="{E324107A-561A-4239-848D-0A934B0FCE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1914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 algn="ctr">
              <a:buNone/>
              <a:defRPr sz="807"/>
            </a:lvl2pPr>
            <a:lvl3pPr marL="461040" indent="0" algn="ctr">
              <a:buNone/>
              <a:defRPr sz="807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954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</p:spTree>
    <p:extLst>
      <p:ext uri="{BB962C8B-B14F-4D97-AF65-F5344CB8AC3E}">
        <p14:creationId xmlns:p14="http://schemas.microsoft.com/office/powerpoint/2010/main" val="2783270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384528"/>
            <a:ext cx="994053" cy="2730147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571" y="384528"/>
            <a:ext cx="2866906" cy="27301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803333" y="87744"/>
            <a:ext cx="0" cy="3457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47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1_Blank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47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b="0" spc="10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450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48" y="1153583"/>
            <a:ext cx="1797939" cy="2030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4712" y="1153583"/>
            <a:ext cx="1797939" cy="2030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43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8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9" b="0" cap="none" baseline="0">
                <a:solidFill>
                  <a:schemeClr val="accent1"/>
                </a:solidFill>
                <a:latin typeface="+mn-lt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48" y="1497634"/>
            <a:ext cx="1797939" cy="16862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712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10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marL="0" lvl="0" indent="0" algn="l" defTabSz="461040" rtl="0" eaLnBrk="1" latinLnBrk="0" hangingPunct="1">
              <a:lnSpc>
                <a:spcPct val="90000"/>
              </a:lnSpc>
              <a:spcBef>
                <a:spcPts val="908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4712" y="1497634"/>
            <a:ext cx="1797939" cy="16862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</p:spTree>
    <p:extLst>
      <p:ext uri="{BB962C8B-B14F-4D97-AF65-F5344CB8AC3E}">
        <p14:creationId xmlns:p14="http://schemas.microsoft.com/office/powerpoint/2010/main" val="36147586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5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7248" y="237938"/>
            <a:ext cx="1659636" cy="876723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8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984" y="415290"/>
            <a:ext cx="2147154" cy="2616327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07"/>
            </a:lvl2pPr>
            <a:lvl3pPr>
              <a:defRPr sz="605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48" y="1139204"/>
            <a:ext cx="1659636" cy="189856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303"/>
              </a:spcBef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</p:spTree>
    <p:extLst>
      <p:ext uri="{BB962C8B-B14F-4D97-AF65-F5344CB8AC3E}">
        <p14:creationId xmlns:p14="http://schemas.microsoft.com/office/powerpoint/2010/main" val="15375531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3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4608947" cy="23071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5883" y="2503033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001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9" y="1153583"/>
            <a:ext cx="3675403" cy="20303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49" y="3265309"/>
            <a:ext cx="814535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1234" y="3265309"/>
            <a:ext cx="2231489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7867" y="3265309"/>
            <a:ext cx="368168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b="0" u="non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8131" y="416988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sldNum="0" hdr="0" ftr="0" dt="0"/>
  <p:txStyles>
    <p:titleStyle>
      <a:lvl1pPr algn="l" defTabSz="461040" rtl="0" eaLnBrk="1" latinLnBrk="0" hangingPunct="1">
        <a:lnSpc>
          <a:spcPct val="80000"/>
        </a:lnSpc>
        <a:spcBef>
          <a:spcPct val="0"/>
        </a:spcBef>
        <a:buNone/>
        <a:defRPr sz="2218" kern="1200" cap="all" spc="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133702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807" kern="1200">
          <a:solidFill>
            <a:schemeClr val="tx1"/>
          </a:solidFill>
          <a:latin typeface="+mn-lt"/>
          <a:ea typeface="+mn-ea"/>
          <a:cs typeface="+mn-cs"/>
        </a:defRPr>
      </a:lvl2pPr>
      <a:lvl3pPr marL="22591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299676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3918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46104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534807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6131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68695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Week# 09	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600" dirty="0" smtClean="0"/>
              <a:t>Uncertainty in 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21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  <a:p>
            <a:pPr marL="504825" lvl="0" indent="0" algn="l" rtl="0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language of propositions</a:t>
            </a:r>
            <a:endParaRPr sz="1000"/>
          </a:p>
        </p:txBody>
      </p:sp>
      <p:sp>
        <p:nvSpPr>
          <p:cNvPr id="119" name="Google Shape;119;p16"/>
          <p:cNvSpPr txBox="1"/>
          <p:nvPr/>
        </p:nvSpPr>
        <p:spPr>
          <a:xfrm>
            <a:off x="347298" y="1442334"/>
            <a:ext cx="3644265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1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Variable: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like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possible values for a variable. e.g.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956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domain of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1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238250" y="277193"/>
            <a:ext cx="2661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idx="1"/>
          </p:nvPr>
        </p:nvSpPr>
        <p:spPr>
          <a:xfrm>
            <a:off x="247650" y="815975"/>
            <a:ext cx="3915509" cy="260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lang="en-US" sz="900" b="1"/>
              <a:t>A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random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variable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can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take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on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one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of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set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of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different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values,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each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with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an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associated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probability.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900" b="1"/>
              <a:t>Its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value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at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particular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time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is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subject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to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random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variation</a:t>
            </a:r>
            <a:r>
              <a:rPr lang="en-US" sz="900" b="1"/>
              <a:t>.</a:t>
            </a:r>
            <a:endParaRPr sz="900"/>
          </a:p>
          <a:p>
            <a:pPr marL="756285" marR="64135" lvl="1" indent="-28638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lang="en-US" sz="9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lang="en-US" sz="9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(often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finite)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  <a:p>
            <a:pPr marL="756285" lvl="1" indent="-28638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exhaustive</a:t>
            </a:r>
            <a:r>
              <a:rPr lang="en-US" sz="9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mutually</a:t>
            </a:r>
            <a:r>
              <a:rPr lang="en-US" sz="9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exclusive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1746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lang="en-US" sz="900" b="1"/>
              <a:t>For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us,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random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variables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will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have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discrete,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countable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(usually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finite)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domain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of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arbitrary</a:t>
            </a:r>
            <a:r>
              <a:rPr lang="en-US" sz="9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C00000"/>
                </a:solidFill>
              </a:rPr>
              <a:t>values</a:t>
            </a:r>
            <a:r>
              <a:rPr lang="en-US" sz="900" b="1"/>
              <a:t>.</a:t>
            </a:r>
            <a:endParaRPr sz="900"/>
          </a:p>
          <a:p>
            <a:pPr marL="812800" lvl="0" indent="-3429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Noto Sans Symbols"/>
              <a:buChar char="∙"/>
            </a:pPr>
            <a:r>
              <a:rPr lang="en-US" sz="900"/>
              <a:t>Mathematical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statistics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usually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calls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/>
              <a:t>these</a:t>
            </a:r>
            <a:r>
              <a:rPr lang="en-U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i="1">
                <a:solidFill>
                  <a:srgbClr val="C00000"/>
                </a:solidFill>
              </a:rPr>
              <a:t>random</a:t>
            </a:r>
            <a:r>
              <a:rPr lang="en-US" sz="900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i="1">
                <a:solidFill>
                  <a:srgbClr val="C00000"/>
                </a:solidFill>
              </a:rPr>
              <a:t>elements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62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lang="en-US" sz="900" b="1"/>
              <a:t>Example: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Weather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is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a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>
                <a:solidFill>
                  <a:schemeClr val="dk2"/>
                </a:solidFill>
              </a:rPr>
              <a:t>discrete</a:t>
            </a:r>
            <a:r>
              <a:rPr lang="en-US" sz="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>
                <a:solidFill>
                  <a:schemeClr val="dk2"/>
                </a:solidFill>
              </a:rPr>
              <a:t>random</a:t>
            </a:r>
            <a:r>
              <a:rPr lang="en-US" sz="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>
                <a:solidFill>
                  <a:schemeClr val="dk2"/>
                </a:solidFill>
              </a:rPr>
              <a:t>variable</a:t>
            </a:r>
            <a:r>
              <a:rPr lang="en-US" sz="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with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domain</a:t>
            </a:r>
            <a:endParaRPr sz="900"/>
          </a:p>
          <a:p>
            <a:pPr marL="7562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/>
              <a:t>{sunny,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rain,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cloudy,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snow}.</a:t>
            </a:r>
            <a:endParaRPr sz="900"/>
          </a:p>
          <a:p>
            <a:pPr marL="756285" lvl="0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Char char="•"/>
            </a:pPr>
            <a:r>
              <a:rPr lang="en-US" sz="900" b="1" i="1"/>
              <a:t>Example:</a:t>
            </a:r>
            <a:r>
              <a:rPr lang="en-US" sz="900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/>
              <a:t>A</a:t>
            </a:r>
            <a:r>
              <a:rPr lang="en-US" sz="900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3232CC"/>
                </a:solidFill>
              </a:rPr>
              <a:t>Boolean</a:t>
            </a:r>
            <a:r>
              <a:rPr lang="en-US" sz="900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3232CC"/>
                </a:solidFill>
              </a:rPr>
              <a:t>random</a:t>
            </a:r>
            <a:r>
              <a:rPr lang="en-US" sz="900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 i="1">
                <a:solidFill>
                  <a:srgbClr val="3232CC"/>
                </a:solidFill>
              </a:rPr>
              <a:t>variable</a:t>
            </a:r>
            <a:r>
              <a:rPr lang="en-US" sz="900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has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the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domain</a:t>
            </a:r>
            <a:r>
              <a:rPr lang="en-US" sz="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b="1"/>
              <a:t>{true,false},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10072" y="277193"/>
            <a:ext cx="31899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</a:t>
            </a:r>
            <a:endParaRPr/>
          </a:p>
          <a:p>
            <a:pPr marL="504825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Language</a:t>
            </a:r>
            <a:endParaRPr sz="1000"/>
          </a:p>
        </p:txBody>
      </p:sp>
      <p:sp>
        <p:nvSpPr>
          <p:cNvPr id="132" name="Google Shape;132;p18"/>
          <p:cNvSpPr txBox="1">
            <a:spLocks noGrp="1"/>
          </p:cNvSpPr>
          <p:nvPr>
            <p:ph idx="1"/>
          </p:nvPr>
        </p:nvSpPr>
        <p:spPr>
          <a:xfrm>
            <a:off x="347295" y="1115029"/>
            <a:ext cx="3915509" cy="90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consider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sunny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rainy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cloudy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snow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  <a:p>
            <a:pPr marL="141605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sunny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100"/>
              <a:t>0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/>
              <a:t>6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rain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100"/>
              <a:t>0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/>
              <a:t>1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cludy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8956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/>
              <a:t>0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/>
              <a:t>29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snow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/>
              <a:t>0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/>
              <a:t>01</a:t>
            </a:r>
            <a:endParaRPr/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/>
              <a:t>is a </a:t>
            </a:r>
            <a:r>
              <a:rPr lang="en-US" sz="1100">
                <a:solidFill>
                  <a:schemeClr val="dk2"/>
                </a:solidFill>
              </a:rPr>
              <a:t>probability distribution</a:t>
            </a:r>
            <a:r>
              <a:rPr lang="en-US" sz="1100"/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76385" y="2156616"/>
            <a:ext cx="1064895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566635" y="2064602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 h="120000" extrusionOk="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566635" y="2067126"/>
            <a:ext cx="0" cy="349250"/>
          </a:xfrm>
          <a:custGeom>
            <a:avLst/>
            <a:gdLst/>
            <a:ahLst/>
            <a:cxnLst/>
            <a:rect l="l" t="t" r="r" b="b"/>
            <a:pathLst>
              <a:path w="120000" h="349250" extrusionOk="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629843" y="2067830"/>
            <a:ext cx="1867535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 rainy cloudy</a:t>
            </a:r>
            <a:r>
              <a:rPr lang="en-US" sz="1100" dirty="0" smtClean="0">
                <a:solidFill>
                  <a:schemeClr val="dk1"/>
                </a:solidFill>
              </a:rPr>
              <a:t>  </a:t>
            </a:r>
            <a:r>
              <a:rPr 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559942" y="2067126"/>
            <a:ext cx="0" cy="349250"/>
          </a:xfrm>
          <a:custGeom>
            <a:avLst/>
            <a:gdLst/>
            <a:ahLst/>
            <a:cxnLst/>
            <a:rect l="l" t="t" r="r" b="b"/>
            <a:pathLst>
              <a:path w="120000" h="349250" extrusionOk="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66635" y="2241743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 h="120000" extrusionOk="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629200" y="2252001"/>
            <a:ext cx="175387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0.6       0.1    0.29      0.01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566635" y="2418862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 h="120000" extrusionOk="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76385" y="2456164"/>
            <a:ext cx="3014345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&lt;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short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Probabilities</a:t>
            </a:r>
            <a:endParaRPr dirty="0"/>
          </a:p>
          <a:p>
            <a:pPr marL="504825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Concepts</a:t>
            </a:r>
            <a:endParaRPr sz="1000" dirty="0"/>
          </a:p>
        </p:txBody>
      </p:sp>
      <p:sp>
        <p:nvSpPr>
          <p:cNvPr id="147" name="Google Shape;147;p19"/>
          <p:cNvSpPr txBox="1"/>
          <p:nvPr/>
        </p:nvSpPr>
        <p:spPr>
          <a:xfrm>
            <a:off x="306932" y="968403"/>
            <a:ext cx="3836035" cy="236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1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Space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possible worlds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9259" marR="0" lvl="0" indent="0" algn="l" rtl="0">
              <a:lnSpc>
                <a:spcPct val="12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9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 roll: Ω = (1</a:t>
            </a:r>
            <a:r>
              <a:rPr lang="en-US" sz="10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9259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 = all possible worlds; </a:t>
            </a:r>
            <a:r>
              <a:rPr lang="en-US" sz="10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one world</a:t>
            </a:r>
            <a:endParaRPr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every 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endParaRPr sz="11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650" baseline="30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200" baseline="-25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lang="en-US" sz="1200" baseline="-250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=No: of Favorable events/Total no; of events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possiblity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obtaining a head in a coin toss?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odd numbers in Die?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P(1)=P(2)=P(3)=P(4)=P(5)=P(6)=1/6.</a:t>
            </a:r>
            <a:endParaRPr sz="105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</a:t>
            </a:r>
            <a:endParaRPr/>
          </a:p>
          <a:p>
            <a:pPr marL="504825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Axioms</a:t>
            </a:r>
            <a:endParaRPr sz="1000"/>
          </a:p>
        </p:txBody>
      </p:sp>
      <p:sp>
        <p:nvSpPr>
          <p:cNvPr id="153" name="Google Shape;153;p20"/>
          <p:cNvSpPr txBox="1"/>
          <p:nvPr/>
        </p:nvSpPr>
        <p:spPr>
          <a:xfrm>
            <a:off x="347297" y="1367417"/>
            <a:ext cx="3093085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Kolmorogorov’s axioms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every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 </a:t>
            </a:r>
            <a:r>
              <a:rPr lang="en-US" sz="12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lang="en-US" sz="1200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=P </a:t>
            </a:r>
            <a:r>
              <a:rPr lang="en-US" sz="12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lang="en-US" sz="1200" baseline="-25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∈¬</a:t>
            </a:r>
            <a:r>
              <a:rPr lang="en-US" sz="12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∨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∧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347297" y="2537592"/>
            <a:ext cx="1508760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The Monty Hall Problem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341"/>
            <a:ext cx="4479357" cy="196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Probabilities</a:t>
            </a:r>
            <a:endParaRPr/>
          </a:p>
          <a:p>
            <a:pPr marL="504825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More concepts and one example</a:t>
            </a:r>
            <a:endParaRPr sz="1000"/>
          </a:p>
        </p:txBody>
      </p:sp>
      <p:sp>
        <p:nvSpPr>
          <p:cNvPr id="164" name="Google Shape;164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68550" rIns="0" bIns="0" anchor="t" anchorCtr="0">
            <a:spAutoFit/>
          </a:bodyPr>
          <a:lstStyle/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Unconditional/Prior Probabilities: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dice are even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/>
              <a:t>or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8956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doubles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Evidence: </a:t>
            </a:r>
            <a:r>
              <a:rPr lang="en-US" sz="1100"/>
              <a:t>Observed events. e.g. first die is 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89560" marR="269240" lvl="0" indent="-148589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Conditional/Posterior probabily: </a:t>
            </a:r>
            <a:r>
              <a:rPr lang="en-US" sz="1100"/>
              <a:t>given priors and evidence we compute the posterior.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29259" lvl="0" indent="0" algn="l" rtl="0">
              <a:lnSpc>
                <a:spcPct val="12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lang="en-US" sz="9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/>
              <a:t>e.g. Prob of doubles given that first die is 3.</a:t>
            </a:r>
            <a:endParaRPr sz="1000">
              <a:latin typeface="Lucida Sans"/>
              <a:ea typeface="Lucida Sans"/>
              <a:cs typeface="Lucida Sans"/>
              <a:sym typeface="Lucida Sans"/>
            </a:endParaRPr>
          </a:p>
          <a:p>
            <a:pPr marL="429259" lvl="0" indent="0" algn="l" rtl="0">
              <a:lnSpc>
                <a:spcPct val="11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doubles</a:t>
            </a:r>
            <a:r>
              <a:rPr lang="en-US" sz="1000"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die</a:t>
            </a:r>
            <a:r>
              <a:rPr lang="en-US" sz="1050" baseline="-25000"/>
              <a:t>1 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000"/>
              <a:t>3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29259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1000"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424336" y="729240"/>
            <a:ext cx="3540493" cy="3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2561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events)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24335" y="1682315"/>
            <a:ext cx="3869923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spcBef>
                <a:spcPts val="121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answered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97215" y="2006348"/>
            <a:ext cx="71872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 sz="10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24335" y="2471847"/>
            <a:ext cx="3851995" cy="58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2561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715" algn="l" rtl="0">
              <a:spcBef>
                <a:spcPts val="103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[marginal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1]</a:t>
            </a:r>
            <a:endParaRPr sz="80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715" algn="l" rtl="0">
              <a:spcBef>
                <a:spcPts val="96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P(toothache)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[marginal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column]</a:t>
            </a:r>
            <a:endParaRPr sz="80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649268" y="1979896"/>
            <a:ext cx="679349" cy="544888"/>
          </a:xfrm>
          <a:custGeom>
            <a:avLst/>
            <a:gdLst/>
            <a:ahLst/>
            <a:cxnLst/>
            <a:rect l="l" t="t" r="r" b="b"/>
            <a:pathLst>
              <a:path w="1347470" h="1080770" extrusionOk="0">
                <a:moveTo>
                  <a:pt x="643621" y="781680"/>
                </a:moveTo>
                <a:lnTo>
                  <a:pt x="481218" y="781680"/>
                </a:lnTo>
                <a:lnTo>
                  <a:pt x="529224" y="1080515"/>
                </a:lnTo>
                <a:lnTo>
                  <a:pt x="643621" y="781680"/>
                </a:lnTo>
                <a:close/>
              </a:path>
              <a:path w="1347470" h="1080770" extrusionOk="0">
                <a:moveTo>
                  <a:pt x="870034" y="747140"/>
                </a:moveTo>
                <a:lnTo>
                  <a:pt x="656843" y="747140"/>
                </a:lnTo>
                <a:lnTo>
                  <a:pt x="826251" y="987302"/>
                </a:lnTo>
                <a:lnTo>
                  <a:pt x="870034" y="747140"/>
                </a:lnTo>
                <a:close/>
              </a:path>
              <a:path w="1347470" h="1080770" extrusionOk="0">
                <a:moveTo>
                  <a:pt x="1074107" y="723137"/>
                </a:moveTo>
                <a:lnTo>
                  <a:pt x="874410" y="723137"/>
                </a:lnTo>
                <a:lnTo>
                  <a:pt x="1131691" y="905124"/>
                </a:lnTo>
                <a:lnTo>
                  <a:pt x="1074107" y="723137"/>
                </a:lnTo>
                <a:close/>
              </a:path>
              <a:path w="1347470" h="1080770" extrusionOk="0">
                <a:moveTo>
                  <a:pt x="1065909" y="697229"/>
                </a:moveTo>
                <a:lnTo>
                  <a:pt x="353446" y="697229"/>
                </a:lnTo>
                <a:lnTo>
                  <a:pt x="297058" y="881252"/>
                </a:lnTo>
                <a:lnTo>
                  <a:pt x="481218" y="781680"/>
                </a:lnTo>
                <a:lnTo>
                  <a:pt x="643621" y="781680"/>
                </a:lnTo>
                <a:lnTo>
                  <a:pt x="656843" y="747140"/>
                </a:lnTo>
                <a:lnTo>
                  <a:pt x="870034" y="747140"/>
                </a:lnTo>
                <a:lnTo>
                  <a:pt x="874410" y="723137"/>
                </a:lnTo>
                <a:lnTo>
                  <a:pt x="1074107" y="723137"/>
                </a:lnTo>
                <a:lnTo>
                  <a:pt x="1065909" y="697229"/>
                </a:lnTo>
                <a:close/>
              </a:path>
              <a:path w="1347470" h="1080770" extrusionOk="0">
                <a:moveTo>
                  <a:pt x="23103" y="114812"/>
                </a:moveTo>
                <a:lnTo>
                  <a:pt x="288554" y="380999"/>
                </a:lnTo>
                <a:lnTo>
                  <a:pt x="0" y="430910"/>
                </a:lnTo>
                <a:lnTo>
                  <a:pt x="232166" y="589025"/>
                </a:lnTo>
                <a:lnTo>
                  <a:pt x="8381" y="729746"/>
                </a:lnTo>
                <a:lnTo>
                  <a:pt x="353446" y="697229"/>
                </a:lnTo>
                <a:lnTo>
                  <a:pt x="1065909" y="697229"/>
                </a:lnTo>
                <a:lnTo>
                  <a:pt x="1050157" y="647450"/>
                </a:lnTo>
                <a:lnTo>
                  <a:pt x="1316455" y="647450"/>
                </a:lnTo>
                <a:lnTo>
                  <a:pt x="1098163" y="524006"/>
                </a:lnTo>
                <a:lnTo>
                  <a:pt x="1315852" y="407039"/>
                </a:lnTo>
                <a:lnTo>
                  <a:pt x="1041775" y="365891"/>
                </a:lnTo>
                <a:lnTo>
                  <a:pt x="1078252" y="316098"/>
                </a:lnTo>
                <a:lnTo>
                  <a:pt x="456072" y="316098"/>
                </a:lnTo>
                <a:lnTo>
                  <a:pt x="23103" y="114812"/>
                </a:lnTo>
                <a:close/>
              </a:path>
              <a:path w="1347470" h="1080770" extrusionOk="0">
                <a:moveTo>
                  <a:pt x="1316455" y="647450"/>
                </a:moveTo>
                <a:lnTo>
                  <a:pt x="1050157" y="647450"/>
                </a:lnTo>
                <a:lnTo>
                  <a:pt x="1347215" y="664844"/>
                </a:lnTo>
                <a:lnTo>
                  <a:pt x="1316455" y="647450"/>
                </a:lnTo>
                <a:close/>
              </a:path>
              <a:path w="1347470" h="1080770" extrusionOk="0">
                <a:moveTo>
                  <a:pt x="520964" y="114812"/>
                </a:moveTo>
                <a:lnTo>
                  <a:pt x="456072" y="316098"/>
                </a:lnTo>
                <a:lnTo>
                  <a:pt x="1078252" y="316098"/>
                </a:lnTo>
                <a:lnTo>
                  <a:pt x="1097232" y="290190"/>
                </a:lnTo>
                <a:lnTo>
                  <a:pt x="673607" y="290190"/>
                </a:lnTo>
                <a:lnTo>
                  <a:pt x="520964" y="114812"/>
                </a:lnTo>
                <a:close/>
              </a:path>
              <a:path w="1347470" h="1080770" extrusionOk="0">
                <a:moveTo>
                  <a:pt x="905774" y="0"/>
                </a:moveTo>
                <a:lnTo>
                  <a:pt x="673607" y="290190"/>
                </a:lnTo>
                <a:lnTo>
                  <a:pt x="1097232" y="290190"/>
                </a:lnTo>
                <a:lnTo>
                  <a:pt x="1114721" y="266318"/>
                </a:lnTo>
                <a:lnTo>
                  <a:pt x="882914" y="266318"/>
                </a:lnTo>
                <a:lnTo>
                  <a:pt x="905774" y="0"/>
                </a:lnTo>
                <a:close/>
              </a:path>
              <a:path w="1347470" h="1080770" extrusionOk="0">
                <a:moveTo>
                  <a:pt x="1146444" y="223016"/>
                </a:moveTo>
                <a:lnTo>
                  <a:pt x="882914" y="266318"/>
                </a:lnTo>
                <a:lnTo>
                  <a:pt x="1114721" y="266318"/>
                </a:lnTo>
                <a:lnTo>
                  <a:pt x="1146444" y="223016"/>
                </a:lnTo>
                <a:close/>
              </a:path>
            </a:pathLst>
          </a:custGeom>
          <a:solidFill>
            <a:srgbClr val="00B8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649268" y="1966140"/>
            <a:ext cx="679349" cy="544888"/>
          </a:xfrm>
          <a:custGeom>
            <a:avLst/>
            <a:gdLst/>
            <a:ahLst/>
            <a:cxnLst/>
            <a:rect l="l" t="t" r="r" b="b"/>
            <a:pathLst>
              <a:path w="1347470" h="1080770" extrusionOk="0">
                <a:moveTo>
                  <a:pt x="673607" y="290190"/>
                </a:moveTo>
                <a:lnTo>
                  <a:pt x="905774" y="0"/>
                </a:lnTo>
                <a:lnTo>
                  <a:pt x="882914" y="266318"/>
                </a:lnTo>
                <a:lnTo>
                  <a:pt x="1146444" y="223016"/>
                </a:lnTo>
                <a:lnTo>
                  <a:pt x="1041775" y="365891"/>
                </a:lnTo>
                <a:lnTo>
                  <a:pt x="1315852" y="407039"/>
                </a:lnTo>
                <a:lnTo>
                  <a:pt x="1098163" y="524006"/>
                </a:lnTo>
                <a:lnTo>
                  <a:pt x="1347215" y="664844"/>
                </a:lnTo>
                <a:lnTo>
                  <a:pt x="1050157" y="647450"/>
                </a:lnTo>
                <a:lnTo>
                  <a:pt x="1131691" y="905124"/>
                </a:lnTo>
                <a:lnTo>
                  <a:pt x="874410" y="723137"/>
                </a:lnTo>
                <a:lnTo>
                  <a:pt x="826251" y="987302"/>
                </a:lnTo>
                <a:lnTo>
                  <a:pt x="656843" y="747140"/>
                </a:lnTo>
                <a:lnTo>
                  <a:pt x="529224" y="1080515"/>
                </a:lnTo>
                <a:lnTo>
                  <a:pt x="481218" y="781680"/>
                </a:lnTo>
                <a:lnTo>
                  <a:pt x="297058" y="881252"/>
                </a:lnTo>
                <a:lnTo>
                  <a:pt x="353446" y="697229"/>
                </a:lnTo>
                <a:lnTo>
                  <a:pt x="8381" y="729746"/>
                </a:lnTo>
                <a:lnTo>
                  <a:pt x="232166" y="589025"/>
                </a:lnTo>
                <a:lnTo>
                  <a:pt x="0" y="430910"/>
                </a:lnTo>
                <a:lnTo>
                  <a:pt x="288554" y="380999"/>
                </a:lnTo>
                <a:lnTo>
                  <a:pt x="23103" y="114812"/>
                </a:lnTo>
                <a:lnTo>
                  <a:pt x="456072" y="316098"/>
                </a:lnTo>
                <a:lnTo>
                  <a:pt x="520964" y="114812"/>
                </a:lnTo>
                <a:lnTo>
                  <a:pt x="673607" y="2901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870127" y="2098946"/>
            <a:ext cx="243311" cy="27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!!!</a:t>
            </a:r>
            <a:endParaRPr sz="181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24335" y="395175"/>
            <a:ext cx="3332665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probability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distribution</a:t>
            </a:r>
            <a:endParaRPr dirty="0"/>
          </a:p>
        </p:txBody>
      </p:sp>
      <p:sp>
        <p:nvSpPr>
          <p:cNvPr id="177" name="Google Shape;177;p23"/>
          <p:cNvSpPr/>
          <p:nvPr/>
        </p:nvSpPr>
        <p:spPr>
          <a:xfrm>
            <a:off x="3527572" y="1033451"/>
            <a:ext cx="585866" cy="5267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3"/>
          <p:cNvGraphicFramePr/>
          <p:nvPr/>
        </p:nvGraphicFramePr>
        <p:xfrm>
          <a:off x="1030069" y="1051695"/>
          <a:ext cx="2228225" cy="521000"/>
        </p:xfrm>
        <a:graphic>
          <a:graphicData uri="http://schemas.openxmlformats.org/drawingml/2006/table">
            <a:tbl>
              <a:tblPr firstRow="1" bandRow="1">
                <a:noFill/>
                <a:tableStyleId>{E324107A-561A-4239-848D-0A934B0FCE1C}</a:tableStyleId>
              </a:tblPr>
              <a:tblGrid>
                <a:gridCol w="60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780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24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lang="en-US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50">
                <a:tc>
                  <a:txBody>
                    <a:bodyPr/>
                    <a:lstStyle/>
                    <a:p>
                      <a:pPr marL="3003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0.04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0.06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00">
                <a:tc>
                  <a:txBody>
                    <a:bodyPr/>
                    <a:lstStyle/>
                    <a:p>
                      <a:pPr marL="1993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lang="en-US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339601" y="353778"/>
            <a:ext cx="2776638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Probability</a:t>
            </a:r>
            <a:endParaRPr dirty="0"/>
          </a:p>
        </p:txBody>
      </p:sp>
      <p:sp>
        <p:nvSpPr>
          <p:cNvPr id="184" name="Google Shape;184;p24"/>
          <p:cNvSpPr/>
          <p:nvPr/>
        </p:nvSpPr>
        <p:spPr>
          <a:xfrm>
            <a:off x="3050234" y="605612"/>
            <a:ext cx="1239605" cy="504869"/>
          </a:xfrm>
          <a:custGeom>
            <a:avLst/>
            <a:gdLst/>
            <a:ahLst/>
            <a:cxnLst/>
            <a:rect l="l" t="t" r="r" b="b"/>
            <a:pathLst>
              <a:path w="2458720" h="1001394" extrusionOk="0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3050234" y="605612"/>
            <a:ext cx="1239605" cy="504869"/>
          </a:xfrm>
          <a:custGeom>
            <a:avLst/>
            <a:gdLst/>
            <a:ahLst/>
            <a:cxnLst/>
            <a:rect l="l" t="t" r="r" b="b"/>
            <a:pathLst>
              <a:path w="2458720" h="1001394" extrusionOk="0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314546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 extrusionOk="0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314546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 extrusionOk="0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578091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 extrusionOk="0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578091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 extrusionOk="0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551198" y="685520"/>
            <a:ext cx="184404" cy="345117"/>
          </a:xfrm>
          <a:custGeom>
            <a:avLst/>
            <a:gdLst/>
            <a:ahLst/>
            <a:cxnLst/>
            <a:rect l="l" t="t" r="r" b="b"/>
            <a:pathLst>
              <a:path w="365759" h="684530" extrusionOk="0">
                <a:moveTo>
                  <a:pt x="182879" y="0"/>
                </a:moveTo>
                <a:lnTo>
                  <a:pt x="161860" y="35826"/>
                </a:lnTo>
                <a:lnTo>
                  <a:pt x="117831" y="103835"/>
                </a:lnTo>
                <a:lnTo>
                  <a:pt x="105338" y="123400"/>
                </a:lnTo>
                <a:lnTo>
                  <a:pt x="80009" y="164500"/>
                </a:lnTo>
                <a:lnTo>
                  <a:pt x="55595" y="207177"/>
                </a:lnTo>
                <a:lnTo>
                  <a:pt x="33741" y="250168"/>
                </a:lnTo>
                <a:lnTo>
                  <a:pt x="16093" y="292212"/>
                </a:lnTo>
                <a:lnTo>
                  <a:pt x="4297" y="332047"/>
                </a:lnTo>
                <a:lnTo>
                  <a:pt x="0" y="368411"/>
                </a:lnTo>
                <a:lnTo>
                  <a:pt x="891" y="386142"/>
                </a:lnTo>
                <a:lnTo>
                  <a:pt x="7612" y="424683"/>
                </a:lnTo>
                <a:lnTo>
                  <a:pt x="20002" y="465882"/>
                </a:lnTo>
                <a:lnTo>
                  <a:pt x="36964" y="508004"/>
                </a:lnTo>
                <a:lnTo>
                  <a:pt x="57401" y="549310"/>
                </a:lnTo>
                <a:lnTo>
                  <a:pt x="80215" y="588063"/>
                </a:lnTo>
                <a:lnTo>
                  <a:pt x="104310" y="622526"/>
                </a:lnTo>
                <a:lnTo>
                  <a:pt x="140451" y="662375"/>
                </a:lnTo>
                <a:lnTo>
                  <a:pt x="173301" y="682798"/>
                </a:lnTo>
                <a:lnTo>
                  <a:pt x="182879" y="684275"/>
                </a:lnTo>
                <a:lnTo>
                  <a:pt x="192458" y="682736"/>
                </a:lnTo>
                <a:lnTo>
                  <a:pt x="225308" y="661535"/>
                </a:lnTo>
                <a:lnTo>
                  <a:pt x="261449" y="620436"/>
                </a:lnTo>
                <a:lnTo>
                  <a:pt x="285544" y="585140"/>
                </a:lnTo>
                <a:lnTo>
                  <a:pt x="308358" y="545738"/>
                </a:lnTo>
                <a:lnTo>
                  <a:pt x="328795" y="504123"/>
                </a:lnTo>
                <a:lnTo>
                  <a:pt x="345757" y="462192"/>
                </a:lnTo>
                <a:lnTo>
                  <a:pt x="358147" y="421838"/>
                </a:lnTo>
                <a:lnTo>
                  <a:pt x="365759" y="368411"/>
                </a:lnTo>
                <a:lnTo>
                  <a:pt x="365085" y="352620"/>
                </a:lnTo>
                <a:lnTo>
                  <a:pt x="355518" y="305245"/>
                </a:lnTo>
                <a:lnTo>
                  <a:pt x="336076" y="257869"/>
                </a:lnTo>
                <a:lnTo>
                  <a:pt x="308609" y="210494"/>
                </a:lnTo>
                <a:lnTo>
                  <a:pt x="286755" y="178911"/>
                </a:lnTo>
                <a:lnTo>
                  <a:pt x="262707" y="147328"/>
                </a:lnTo>
                <a:lnTo>
                  <a:pt x="237012" y="115744"/>
                </a:lnTo>
                <a:lnTo>
                  <a:pt x="210220" y="84161"/>
                </a:lnTo>
                <a:lnTo>
                  <a:pt x="182879" y="52577"/>
                </a:lnTo>
                <a:lnTo>
                  <a:pt x="182879" y="0"/>
                </a:lnTo>
                <a:close/>
              </a:path>
            </a:pathLst>
          </a:custGeom>
          <a:solidFill>
            <a:srgbClr val="008F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551198" y="685520"/>
            <a:ext cx="184404" cy="345117"/>
          </a:xfrm>
          <a:custGeom>
            <a:avLst/>
            <a:gdLst/>
            <a:ahLst/>
            <a:cxnLst/>
            <a:rect l="l" t="t" r="r" b="b"/>
            <a:pathLst>
              <a:path w="365759" h="684530" extrusionOk="0">
                <a:moveTo>
                  <a:pt x="182879" y="52577"/>
                </a:moveTo>
                <a:lnTo>
                  <a:pt x="210220" y="84161"/>
                </a:lnTo>
                <a:lnTo>
                  <a:pt x="237012" y="115744"/>
                </a:lnTo>
                <a:lnTo>
                  <a:pt x="262707" y="147328"/>
                </a:lnTo>
                <a:lnTo>
                  <a:pt x="286755" y="178911"/>
                </a:lnTo>
                <a:lnTo>
                  <a:pt x="308609" y="210494"/>
                </a:lnTo>
                <a:lnTo>
                  <a:pt x="336076" y="257869"/>
                </a:lnTo>
                <a:lnTo>
                  <a:pt x="355518" y="305245"/>
                </a:lnTo>
                <a:lnTo>
                  <a:pt x="365085" y="352620"/>
                </a:lnTo>
                <a:lnTo>
                  <a:pt x="365759" y="368411"/>
                </a:lnTo>
                <a:lnTo>
                  <a:pt x="364868" y="384957"/>
                </a:lnTo>
                <a:lnTo>
                  <a:pt x="352592" y="441700"/>
                </a:lnTo>
                <a:lnTo>
                  <a:pt x="337779" y="483079"/>
                </a:lnTo>
                <a:lnTo>
                  <a:pt x="318942" y="525089"/>
                </a:lnTo>
                <a:lnTo>
                  <a:pt x="297179" y="565834"/>
                </a:lnTo>
                <a:lnTo>
                  <a:pt x="273588" y="603420"/>
                </a:lnTo>
                <a:lnTo>
                  <a:pt x="249265" y="635952"/>
                </a:lnTo>
                <a:lnTo>
                  <a:pt x="213809" y="671129"/>
                </a:lnTo>
                <a:lnTo>
                  <a:pt x="182879" y="684275"/>
                </a:lnTo>
                <a:lnTo>
                  <a:pt x="173301" y="682798"/>
                </a:lnTo>
                <a:lnTo>
                  <a:pt x="140451" y="662375"/>
                </a:lnTo>
                <a:lnTo>
                  <a:pt x="104310" y="622526"/>
                </a:lnTo>
                <a:lnTo>
                  <a:pt x="80215" y="588063"/>
                </a:lnTo>
                <a:lnTo>
                  <a:pt x="57401" y="549310"/>
                </a:lnTo>
                <a:lnTo>
                  <a:pt x="36964" y="508004"/>
                </a:lnTo>
                <a:lnTo>
                  <a:pt x="20002" y="465882"/>
                </a:lnTo>
                <a:lnTo>
                  <a:pt x="7612" y="424683"/>
                </a:lnTo>
                <a:lnTo>
                  <a:pt x="891" y="386142"/>
                </a:lnTo>
                <a:lnTo>
                  <a:pt x="0" y="368411"/>
                </a:lnTo>
                <a:lnTo>
                  <a:pt x="1108" y="350742"/>
                </a:lnTo>
                <a:lnTo>
                  <a:pt x="9361" y="312485"/>
                </a:lnTo>
                <a:lnTo>
                  <a:pt x="24288" y="271388"/>
                </a:lnTo>
                <a:lnTo>
                  <a:pt x="44245" y="228712"/>
                </a:lnTo>
                <a:lnTo>
                  <a:pt x="67585" y="185720"/>
                </a:lnTo>
                <a:lnTo>
                  <a:pt x="92663" y="143674"/>
                </a:lnTo>
                <a:lnTo>
                  <a:pt x="117831" y="103835"/>
                </a:lnTo>
                <a:lnTo>
                  <a:pt x="141446" y="67465"/>
                </a:lnTo>
                <a:lnTo>
                  <a:pt x="152156" y="50975"/>
                </a:lnTo>
                <a:lnTo>
                  <a:pt x="161860" y="35826"/>
                </a:lnTo>
                <a:lnTo>
                  <a:pt x="170352" y="22176"/>
                </a:lnTo>
                <a:lnTo>
                  <a:pt x="177427" y="10181"/>
                </a:lnTo>
                <a:lnTo>
                  <a:pt x="182879" y="0"/>
                </a:lnTo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339601" y="994210"/>
            <a:ext cx="3960844" cy="231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105334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i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1008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273102" lvl="0" indent="0" algn="r" rtl="0">
              <a:spcBef>
                <a:spcPts val="633"/>
              </a:spcBef>
              <a:spcAft>
                <a:spcPts val="0"/>
              </a:spcAft>
              <a:buNone/>
            </a:pPr>
            <a:r>
              <a:rPr lang="en-US" sz="1008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00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008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dirty="0"/>
          </a:p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P(cavity)=0.1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95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toothache)=0.04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prior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(unconditional)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spcBef>
                <a:spcPts val="217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concerning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variable,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lang="en-US" sz="9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(conditional)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 smtClean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Toothache=true)</a:t>
            </a:r>
            <a:endParaRPr lang="en-US" sz="908" dirty="0">
              <a:solidFill>
                <a:schemeClr val="dk1"/>
              </a:solidFill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8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 dirty="0">
                <a:solidFill>
                  <a:schemeClr val="dk1"/>
                </a:solidFill>
              </a:rPr>
              <a:t>	</a:t>
            </a:r>
            <a:r>
              <a:rPr lang="en-US" sz="1412" b="1" i="1" dirty="0" smtClean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412" b="1" i="1" dirty="0" smtClean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412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n-US" sz="1412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12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412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87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1487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12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b)/P(b</a:t>
            </a:r>
            <a:r>
              <a:rPr lang="en-US" sz="1412" b="1" i="1" dirty="0" smtClean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412" b="1" i="1" dirty="0">
              <a:solidFill>
                <a:srgbClr val="3232CC"/>
              </a:solidFill>
            </a:endParaRPr>
          </a:p>
          <a:p>
            <a:pPr marL="17929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Universe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95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908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33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8973" marR="2561" lvl="0" indent="-17289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8" b="1" i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95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restricts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worlds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 dirty="0" err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908" b="1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908" b="1" i="1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it,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r>
              <a:rPr lang="en-US" sz="908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908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908" dirty="0">
              <a:solidFill>
                <a:schemeClr val="dk1"/>
              </a:solidFill>
            </a:endParaRPr>
          </a:p>
          <a:p>
            <a:pPr marL="178973" marR="2561" lvl="0" indent="-172890" algn="l" rtl="0">
              <a:spcBef>
                <a:spcPts val="0"/>
              </a:spcBef>
              <a:spcAft>
                <a:spcPts val="0"/>
              </a:spcAft>
              <a:buNone/>
            </a:pPr>
            <a:endParaRPr sz="70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0.04/0.05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431531" y="790411"/>
            <a:ext cx="10052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00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869490" y="790411"/>
            <a:ext cx="10084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00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646923" y="945518"/>
            <a:ext cx="65950" cy="265721"/>
          </a:xfrm>
          <a:custGeom>
            <a:avLst/>
            <a:gdLst/>
            <a:ahLst/>
            <a:cxnLst/>
            <a:rect l="l" t="t" r="r" b="b"/>
            <a:pathLst>
              <a:path w="130809" h="527050" extrusionOk="0">
                <a:moveTo>
                  <a:pt x="50795" y="124471"/>
                </a:moveTo>
                <a:lnTo>
                  <a:pt x="25408" y="129548"/>
                </a:lnTo>
                <a:lnTo>
                  <a:pt x="105003" y="526785"/>
                </a:lnTo>
                <a:lnTo>
                  <a:pt x="130423" y="521726"/>
                </a:lnTo>
                <a:lnTo>
                  <a:pt x="50795" y="124471"/>
                </a:lnTo>
                <a:close/>
              </a:path>
              <a:path w="130809" h="527050" extrusionOk="0">
                <a:moveTo>
                  <a:pt x="12557" y="0"/>
                </a:moveTo>
                <a:lnTo>
                  <a:pt x="0" y="134630"/>
                </a:lnTo>
                <a:lnTo>
                  <a:pt x="25408" y="129548"/>
                </a:lnTo>
                <a:lnTo>
                  <a:pt x="22859" y="116829"/>
                </a:lnTo>
                <a:lnTo>
                  <a:pt x="48249" y="111770"/>
                </a:lnTo>
                <a:lnTo>
                  <a:pt x="72138" y="111770"/>
                </a:lnTo>
                <a:lnTo>
                  <a:pt x="12557" y="0"/>
                </a:lnTo>
                <a:close/>
              </a:path>
              <a:path w="130809" h="527050" extrusionOk="0">
                <a:moveTo>
                  <a:pt x="48249" y="111770"/>
                </a:moveTo>
                <a:lnTo>
                  <a:pt x="22859" y="116829"/>
                </a:lnTo>
                <a:lnTo>
                  <a:pt x="25408" y="129548"/>
                </a:lnTo>
                <a:lnTo>
                  <a:pt x="50795" y="124471"/>
                </a:lnTo>
                <a:lnTo>
                  <a:pt x="48249" y="111770"/>
                </a:lnTo>
                <a:close/>
              </a:path>
              <a:path w="130809" h="527050" extrusionOk="0">
                <a:moveTo>
                  <a:pt x="72138" y="111770"/>
                </a:moveTo>
                <a:lnTo>
                  <a:pt x="48249" y="111770"/>
                </a:lnTo>
                <a:lnTo>
                  <a:pt x="50795" y="124471"/>
                </a:lnTo>
                <a:lnTo>
                  <a:pt x="76199" y="119390"/>
                </a:lnTo>
                <a:lnTo>
                  <a:pt x="72138" y="1117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4"/>
          <p:cNvGraphicFramePr/>
          <p:nvPr/>
        </p:nvGraphicFramePr>
        <p:xfrm>
          <a:off x="711904" y="729552"/>
          <a:ext cx="2228225" cy="521000"/>
        </p:xfrm>
        <a:graphic>
          <a:graphicData uri="http://schemas.openxmlformats.org/drawingml/2006/table">
            <a:tbl>
              <a:tblPr firstRow="1" bandRow="1">
                <a:noFill/>
                <a:tableStyleId>{E324107A-561A-4239-848D-0A934B0FCE1C}</a:tableStyleId>
              </a:tblPr>
              <a:tblGrid>
                <a:gridCol w="6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780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17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lang="en-US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toothache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50">
                <a:tc>
                  <a:txBody>
                    <a:bodyPr/>
                    <a:lstStyle/>
                    <a:p>
                      <a:pPr marL="3003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0.04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0.06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00">
                <a:tc>
                  <a:txBody>
                    <a:bodyPr/>
                    <a:lstStyle/>
                    <a:p>
                      <a:pPr marL="1993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¬</a:t>
                      </a:r>
                      <a:r>
                        <a:rPr lang="en-US" sz="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cavity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Google Shape;197;p24"/>
          <p:cNvSpPr txBox="1"/>
          <p:nvPr/>
        </p:nvSpPr>
        <p:spPr>
          <a:xfrm>
            <a:off x="1412848" y="2226535"/>
            <a:ext cx="1240155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66727" y="525677"/>
            <a:ext cx="3986568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Probability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(continued)</a:t>
            </a: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sz="quarter" idx="12"/>
          </p:nvPr>
        </p:nvSpPr>
        <p:spPr>
          <a:xfrm>
            <a:off x="1673466" y="1624246"/>
            <a:ext cx="5345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807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66727" y="1144173"/>
            <a:ext cx="3682638" cy="1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7468" marR="0" lvl="0" indent="0" algn="l" rtl="0">
              <a:lnSpc>
                <a:spcPct val="117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P(a </a:t>
            </a:r>
            <a:r>
              <a:rPr lang="en-US" sz="1059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105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b)/P(b)</a:t>
            </a:r>
            <a:endParaRPr sz="100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"/>
              </a:spcBef>
              <a:spcAft>
                <a:spcPts val="0"/>
              </a:spcAft>
              <a:buNone/>
            </a:pPr>
            <a:endParaRPr sz="1185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294" marR="0" lvl="0" indent="-172890" algn="l" rtl="0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formulation: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1310" marR="0" lvl="0" indent="0" algn="l" rtl="0">
              <a:lnSpc>
                <a:spcPct val="1145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</a:t>
            </a:r>
            <a:r>
              <a:rPr lang="en-US" sz="1059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105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= P(a | b) </a:t>
            </a:r>
            <a:r>
              <a:rPr lang="en-US" sz="1059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05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P(b)</a:t>
            </a:r>
            <a:endParaRPr sz="100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450036" lvl="0" indent="0" algn="ctr" rtl="0">
              <a:lnSpc>
                <a:spcPct val="117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P(b | a) </a:t>
            </a:r>
            <a:r>
              <a:rPr lang="en-US" sz="1059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05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P(a)</a:t>
            </a:r>
            <a:endParaRPr sz="100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3"/>
              </a:spcBef>
              <a:spcAft>
                <a:spcPts val="0"/>
              </a:spcAft>
              <a:buNone/>
            </a:pPr>
            <a:endParaRPr sz="131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294" marR="0" lvl="0" indent="-172890" algn="l" rtl="0">
              <a:lnSpc>
                <a:spcPct val="11685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whole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distributions: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3007" marR="0" lvl="0" indent="0" algn="l" rtl="0">
              <a:lnSpc>
                <a:spcPct val="117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lang="en-US" sz="1008" b="1" i="1" dirty="0" err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Weather,Cavity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P(Weather | Cavity) </a:t>
            </a:r>
            <a:r>
              <a:rPr lang="en-US" sz="1059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05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P(Cavity)</a:t>
            </a:r>
            <a:endParaRPr sz="100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3"/>
              </a:spcBef>
              <a:spcAft>
                <a:spcPts val="0"/>
              </a:spcAft>
              <a:buNone/>
            </a:pPr>
            <a:endParaRPr sz="128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000250" y="1452626"/>
            <a:ext cx="20779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162050" y="277193"/>
            <a:ext cx="27379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idx="1"/>
          </p:nvPr>
        </p:nvSpPr>
        <p:spPr>
          <a:xfrm>
            <a:off x="347295" y="1115029"/>
            <a:ext cx="3915509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dirty="0"/>
              <a:t>Uncertainty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dirty="0"/>
              <a:t>Probability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dirty="0"/>
              <a:t>Syntax and Semantics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dirty="0"/>
              <a:t>Inference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dirty="0"/>
              <a:t>Independence and Bayes' Rule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460357" y="360676"/>
            <a:ext cx="2810556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Probabilistic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Inference</a:t>
            </a:r>
            <a:endParaRPr dirty="0"/>
          </a:p>
        </p:txBody>
      </p:sp>
      <p:sp>
        <p:nvSpPr>
          <p:cNvPr id="211" name="Google Shape;211;p26"/>
          <p:cNvSpPr txBox="1"/>
          <p:nvPr/>
        </p:nvSpPr>
        <p:spPr>
          <a:xfrm>
            <a:off x="385918" y="689248"/>
            <a:ext cx="3630773" cy="119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inference: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spcBef>
                <a:spcPts val="197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80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807" b="0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endParaRPr sz="8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spcBef>
                <a:spcPts val="194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80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lang="en-US" sz="807" b="0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8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spcBef>
                <a:spcPts val="194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80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US" sz="807" b="0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0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propositions</a:t>
            </a:r>
            <a:r>
              <a:rPr lang="en-US" sz="8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spcBef>
                <a:spcPts val="214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“knowledge base” from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897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derived.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508745" lvl="0" indent="-172890" algn="l" rtl="0">
              <a:spcBef>
                <a:spcPts val="219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(T),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(C),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ShowsOnXRay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85918" y="2874759"/>
            <a:ext cx="2458080" cy="1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1073384" y="1962416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039961" y="196280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535931" y="1962416"/>
            <a:ext cx="859271" cy="210656"/>
          </a:xfrm>
          <a:custGeom>
            <a:avLst/>
            <a:gdLst/>
            <a:ahLst/>
            <a:cxnLst/>
            <a:rect l="l" t="t" r="r" b="b"/>
            <a:pathLst>
              <a:path w="1704339" h="417829" extrusionOk="0">
                <a:moveTo>
                  <a:pt x="0" y="417575"/>
                </a:moveTo>
                <a:lnTo>
                  <a:pt x="1703831" y="417575"/>
                </a:lnTo>
                <a:lnTo>
                  <a:pt x="170383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502508" y="196280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1502508" y="196280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29" extrusionOk="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2461793" y="1962416"/>
            <a:ext cx="971322" cy="210656"/>
          </a:xfrm>
          <a:custGeom>
            <a:avLst/>
            <a:gdLst/>
            <a:ahLst/>
            <a:cxnLst/>
            <a:rect l="l" t="t" r="r" b="b"/>
            <a:pathLst>
              <a:path w="1926590" h="417829" extrusionOk="0">
                <a:moveTo>
                  <a:pt x="0" y="417575"/>
                </a:moveTo>
                <a:lnTo>
                  <a:pt x="1926335" y="417575"/>
                </a:lnTo>
                <a:lnTo>
                  <a:pt x="1926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2428370" y="196280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859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428370" y="196280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29" extrusionOk="0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073384" y="2172944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039961" y="2173328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535931" y="2172944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 extrusionOk="0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1502508" y="2173328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502508" y="2173328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000015" y="2172944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966592" y="2173328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30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966592" y="2173328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461793" y="2172944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428370" y="2173328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428370" y="2173328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2980429" y="2172944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 extrusionOk="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47006" y="2173328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947006" y="2173328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073384" y="238347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039961" y="2383856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039961" y="2383856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535931" y="2383472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 extrusionOk="0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502508" y="2383856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70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1502508" y="2383856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000015" y="238347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1966592" y="2383856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1966592" y="2383856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461793" y="238347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2428370" y="2383856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428370" y="2383856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980429" y="2383472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 extrusionOk="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947006" y="2383856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9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2947006" y="2383856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073384" y="259400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039961" y="259438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039961" y="259438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1535931" y="2594000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 extrusionOk="0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502508" y="259438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70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502508" y="259438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000015" y="259400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966592" y="259438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966592" y="259438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461793" y="259400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428370" y="259438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2428370" y="259438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980429" y="2594000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 extrusionOk="0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947006" y="259438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9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947006" y="259438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037272" y="1960880"/>
            <a:ext cx="2431828" cy="845185"/>
          </a:xfrm>
          <a:custGeom>
            <a:avLst/>
            <a:gdLst/>
            <a:ahLst/>
            <a:cxnLst/>
            <a:rect l="l" t="t" r="r" b="b"/>
            <a:pathLst>
              <a:path w="4823459" h="1676400" extrusionOk="0">
                <a:moveTo>
                  <a:pt x="0" y="1676399"/>
                </a:moveTo>
                <a:lnTo>
                  <a:pt x="4823459" y="1676399"/>
                </a:lnTo>
                <a:lnTo>
                  <a:pt x="482345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354619" y="428787"/>
            <a:ext cx="2863780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Probabilistic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Inference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II</a:t>
            </a:r>
            <a:endParaRPr dirty="0"/>
          </a:p>
        </p:txBody>
      </p:sp>
      <p:sp>
        <p:nvSpPr>
          <p:cNvPr id="271" name="Google Shape;271;p27"/>
          <p:cNvSpPr txBox="1"/>
          <p:nvPr/>
        </p:nvSpPr>
        <p:spPr>
          <a:xfrm>
            <a:off x="489951" y="1674593"/>
            <a:ext cx="3605162" cy="135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2561" lvl="0" indent="-172890" algn="l" rtl="0">
              <a:lnSpc>
                <a:spcPct val="107709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lnSpc>
                <a:spcPct val="113942"/>
              </a:lnSpc>
              <a:spcBef>
                <a:spcPts val="350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1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</a:t>
            </a:r>
            <a:r>
              <a:rPr lang="en-US" sz="807" b="1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32" b="1" i="1" u="none" strike="noStrike" cap="none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lang="en-US" sz="832" b="1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endParaRPr sz="8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444" marR="0" lvl="0" indent="0" algn="l" rtl="0">
              <a:lnSpc>
                <a:spcPct val="1078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0.108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0.072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0.008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0.016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444" marR="0" lvl="0" indent="0" algn="l" rtl="0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0.28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lnSpc>
                <a:spcPct val="114002"/>
              </a:lnSpc>
              <a:spcBef>
                <a:spcPts val="388"/>
              </a:spcBef>
              <a:spcAft>
                <a:spcPts val="0"/>
              </a:spcAft>
              <a:buClr>
                <a:srgbClr val="000098"/>
              </a:buClr>
              <a:buSzPts val="807"/>
              <a:buFont typeface="Arial"/>
              <a:buChar char="•"/>
            </a:pPr>
            <a:r>
              <a:rPr lang="en-US" sz="807" b="1" i="1" u="none" strike="noStrike" cap="none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endParaRPr sz="8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444" marR="0" lvl="0" indent="0" algn="l" rtl="0">
              <a:lnSpc>
                <a:spcPct val="108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0.108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0.072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0.008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444" marR="0" lvl="0" indent="0" algn="l" rtl="0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807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807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lnSpc>
                <a:spcPct val="113876"/>
              </a:lnSpc>
              <a:spcBef>
                <a:spcPts val="431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P(cavity)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marginal probability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0" algn="l" rtl="0">
              <a:lnSpc>
                <a:spcPct val="1138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sng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125633" y="733057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092210" y="73344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588179" y="733057"/>
            <a:ext cx="858311" cy="210656"/>
          </a:xfrm>
          <a:custGeom>
            <a:avLst/>
            <a:gdLst/>
            <a:ahLst/>
            <a:cxnLst/>
            <a:rect l="l" t="t" r="r" b="b"/>
            <a:pathLst>
              <a:path w="1702435" h="417830" extrusionOk="0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554756" y="73344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30" extrusionOk="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2514041" y="733057"/>
            <a:ext cx="970682" cy="210656"/>
          </a:xfrm>
          <a:custGeom>
            <a:avLst/>
            <a:gdLst/>
            <a:ahLst/>
            <a:cxnLst/>
            <a:rect l="l" t="t" r="r" b="b"/>
            <a:pathLst>
              <a:path w="1925320" h="417830" extrusionOk="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179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480618" y="73344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30" extrusionOk="0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1125633" y="943585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1092210" y="943969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588179" y="943585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554756" y="943969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2052262" y="943585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30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2018840" y="943969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2514041" y="943585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2480618" y="943969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3032677" y="943585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840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908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2999254" y="943969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1125633" y="115411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092210" y="1154497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1588179" y="1154112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7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554756" y="1154497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2052262" y="1154112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2018840" y="1154497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2514041" y="1154112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2480618" y="1154497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3032677" y="115411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2999254" y="1154497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1125633" y="136464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092210" y="136502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1588179" y="1364640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7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1554756" y="136502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052262" y="1364640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2018840" y="136502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2514041" y="1364640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2480618" y="136502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3032677" y="136464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2999254" y="136502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089521" y="731520"/>
            <a:ext cx="2431187" cy="845185"/>
          </a:xfrm>
          <a:custGeom>
            <a:avLst/>
            <a:gdLst/>
            <a:ahLst/>
            <a:cxnLst/>
            <a:rect l="l" t="t" r="r" b="b"/>
            <a:pathLst>
              <a:path w="4822190" h="1676400" extrusionOk="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375730" y="440029"/>
            <a:ext cx="3353064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Probabilistic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Inference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III</a:t>
            </a:r>
            <a:endParaRPr dirty="0"/>
          </a:p>
        </p:txBody>
      </p:sp>
      <p:sp>
        <p:nvSpPr>
          <p:cNvPr id="330" name="Google Shape;330;p28"/>
          <p:cNvSpPr txBox="1"/>
          <p:nvPr/>
        </p:nvSpPr>
        <p:spPr>
          <a:xfrm>
            <a:off x="424335" y="1713011"/>
            <a:ext cx="3469741" cy="125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probabilities.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lnSpc>
                <a:spcPct val="111064"/>
              </a:lnSpc>
              <a:spcBef>
                <a:spcPts val="386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958" b="1" i="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95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124" marR="0" lvl="0" indent="0" algn="l" rtl="0">
              <a:lnSpc>
                <a:spcPct val="10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958" b="1" i="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95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95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toothache)/P(toothache)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124" marR="0" lvl="0" indent="0" algn="l" rtl="0">
              <a:lnSpc>
                <a:spcPct val="1074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(0.016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0.064)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(0.108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0.012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0.016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0.064)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124" marR="0" lvl="0" indent="0" algn="l" rtl="0">
              <a:lnSpc>
                <a:spcPct val="1140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0" lvl="0" indent="-172890" algn="l" rtl="0">
              <a:spcBef>
                <a:spcPts val="436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Denominator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viewed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908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i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en-US" sz="90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9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715" algn="l" rtl="0">
              <a:lnSpc>
                <a:spcPct val="114305"/>
              </a:lnSpc>
              <a:spcBef>
                <a:spcPts val="340"/>
              </a:spcBef>
              <a:spcAft>
                <a:spcPts val="0"/>
              </a:spcAft>
              <a:buClr>
                <a:srgbClr val="000098"/>
              </a:buClr>
              <a:buSzPts val="706"/>
              <a:buFont typeface="Arial"/>
              <a:buChar char="•"/>
            </a:pP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Stays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70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is.</a:t>
            </a:r>
            <a:endParaRPr/>
          </a:p>
          <a:p>
            <a:pPr marL="381319" marR="0" lvl="0" indent="0" algn="l" rtl="0">
              <a:lnSpc>
                <a:spcPct val="114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(Book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706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1/P(X),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70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0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X.)</a:t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1125633" y="733057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1092210" y="73344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1588179" y="733057"/>
            <a:ext cx="858311" cy="210656"/>
          </a:xfrm>
          <a:custGeom>
            <a:avLst/>
            <a:gdLst/>
            <a:ahLst/>
            <a:cxnLst/>
            <a:rect l="l" t="t" r="r" b="b"/>
            <a:pathLst>
              <a:path w="1702435" h="417830" extrusionOk="0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554756" y="73344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30" extrusionOk="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2514041" y="733057"/>
            <a:ext cx="970682" cy="210656"/>
          </a:xfrm>
          <a:custGeom>
            <a:avLst/>
            <a:gdLst/>
            <a:ahLst/>
            <a:cxnLst/>
            <a:rect l="l" t="t" r="r" b="b"/>
            <a:pathLst>
              <a:path w="1925320" h="417830" extrusionOk="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179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2480618" y="73344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30" extrusionOk="0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1125633" y="943585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1092210" y="943969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1588179" y="943585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1554756" y="943969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2052262" y="943585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30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2018840" y="943969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2514041" y="943585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2480618" y="943969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3032677" y="943585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840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908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2999254" y="943969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1125633" y="115411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1092210" y="1154497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1588179" y="1154112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7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1554756" y="1154497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2052262" y="1154112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018840" y="1154497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2514041" y="1154112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0.072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480618" y="1154497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3032677" y="115411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0.008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999254" y="1154497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125633" y="136464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 extrusionOk="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i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092210" y="136502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 extrusionOk="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1588179" y="1364640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 extrusionOk="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7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0.016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1554756" y="136502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 extrusionOk="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052262" y="1364640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 extrusionOk="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4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0.064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2018840" y="136502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 extrusionOk="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2514041" y="1364640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 extrusionOk="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97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0.144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2480618" y="136502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 extrusionOk="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032677" y="136464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 extrusionOk="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6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0.576</a:t>
            </a:r>
            <a:endParaRPr sz="1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2999254" y="136502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 extrusionOk="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1089521" y="731520"/>
            <a:ext cx="2431187" cy="845185"/>
          </a:xfrm>
          <a:custGeom>
            <a:avLst/>
            <a:gdLst/>
            <a:ahLst/>
            <a:cxnLst/>
            <a:rect l="l" t="t" r="r" b="b"/>
            <a:pathLst>
              <a:path w="4822190" h="1676400" extrusionOk="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Combining Probabilities: the product rule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altLang="en-US" sz="900" dirty="0"/>
              <a:t>How we can work out the likelihood of two events </a:t>
            </a:r>
            <a:r>
              <a:rPr lang="en-GB" altLang="en-US" sz="900" dirty="0" err="1"/>
              <a:t>occuring</a:t>
            </a:r>
            <a:r>
              <a:rPr lang="en-GB" altLang="en-US" sz="900" dirty="0"/>
              <a:t> together given their base and conditional probabilities?</a:t>
            </a:r>
          </a:p>
          <a:p>
            <a:pPr marL="0" indent="0">
              <a:buNone/>
            </a:pPr>
            <a:endParaRPr lang="en-GB" altLang="en-US" sz="900" dirty="0"/>
          </a:p>
          <a:p>
            <a:r>
              <a:rPr lang="en-GB" altLang="en-US" sz="900" dirty="0"/>
              <a:t>So in our toy example 1:</a:t>
            </a:r>
          </a:p>
          <a:p>
            <a:endParaRPr lang="en-GB" altLang="en-US" sz="900" dirty="0"/>
          </a:p>
          <a:p>
            <a:endParaRPr lang="en-GB" altLang="en-US" sz="900" dirty="0"/>
          </a:p>
          <a:p>
            <a:endParaRPr lang="en-GB" altLang="en-US" sz="900" dirty="0" smtClean="0"/>
          </a:p>
          <a:p>
            <a:r>
              <a:rPr lang="en-GB" altLang="en-US" sz="900" dirty="0" smtClean="0"/>
              <a:t>But </a:t>
            </a:r>
            <a:r>
              <a:rPr lang="en-GB" altLang="en-US" sz="900" dirty="0"/>
              <a:t>this doesn’t help us answer our question: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900" dirty="0"/>
              <a:t>		“I have toothache. Do I have a cavity?”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900" dirty="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59187"/>
              </p:ext>
            </p:extLst>
          </p:nvPr>
        </p:nvGraphicFramePr>
        <p:xfrm>
          <a:off x="935038" y="1409150"/>
          <a:ext cx="2488333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336760" imgH="203040" progId="Equation.3">
                  <p:embed/>
                </p:oleObj>
              </mc:Choice>
              <mc:Fallback>
                <p:oleObj name="Equation" r:id="rId3" imgW="2336760" imgH="203040" progId="Equation.3">
                  <p:embed/>
                  <p:pic>
                    <p:nvPicPr>
                      <p:cNvPr id="229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409150"/>
                        <a:ext cx="2488333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77266"/>
              </p:ext>
            </p:extLst>
          </p:nvPr>
        </p:nvGraphicFramePr>
        <p:xfrm>
          <a:off x="622767" y="1952638"/>
          <a:ext cx="3569626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3352680" imgH="203040" progId="Equation.3">
                  <p:embed/>
                </p:oleObj>
              </mc:Choice>
              <mc:Fallback>
                <p:oleObj name="Equation" r:id="rId5" imgW="3352680" imgH="203040" progId="Equation.3">
                  <p:embed/>
                  <p:pic>
                    <p:nvPicPr>
                      <p:cNvPr id="229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67" y="1952638"/>
                        <a:ext cx="3569626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1306"/>
              </p:ext>
            </p:extLst>
          </p:nvPr>
        </p:nvGraphicFramePr>
        <p:xfrm>
          <a:off x="1862203" y="2162202"/>
          <a:ext cx="2379484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234880" imgH="203040" progId="Equation.3">
                  <p:embed/>
                </p:oleObj>
              </mc:Choice>
              <mc:Fallback>
                <p:oleObj name="Equation" r:id="rId7" imgW="2234880" imgH="203040" progId="Equation.3">
                  <p:embed/>
                  <p:pic>
                    <p:nvPicPr>
                      <p:cNvPr id="229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203" y="2162202"/>
                        <a:ext cx="2379484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07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Bayes’ rule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248" y="894275"/>
            <a:ext cx="3675403" cy="2030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1000" dirty="0"/>
              <a:t>We can rearrange the two parts of the product rule: </a:t>
            </a:r>
          </a:p>
          <a:p>
            <a:pPr>
              <a:lnSpc>
                <a:spcPct val="90000"/>
              </a:lnSpc>
            </a:pPr>
            <a:endParaRPr lang="en-GB" altLang="en-US" sz="1000" dirty="0"/>
          </a:p>
          <a:p>
            <a:pPr>
              <a:lnSpc>
                <a:spcPct val="90000"/>
              </a:lnSpc>
            </a:pPr>
            <a:endParaRPr lang="en-GB" altLang="en-US" sz="1000" dirty="0"/>
          </a:p>
          <a:p>
            <a:pPr>
              <a:lnSpc>
                <a:spcPct val="90000"/>
              </a:lnSpc>
            </a:pPr>
            <a:endParaRPr lang="en-GB" altLang="en-US" sz="1000" dirty="0"/>
          </a:p>
          <a:p>
            <a:pPr>
              <a:lnSpc>
                <a:spcPct val="90000"/>
              </a:lnSpc>
            </a:pPr>
            <a:endParaRPr lang="en-GB" altLang="en-US" sz="1000" dirty="0"/>
          </a:p>
          <a:p>
            <a:pPr marL="0" indent="0">
              <a:lnSpc>
                <a:spcPct val="90000"/>
              </a:lnSpc>
              <a:buNone/>
            </a:pPr>
            <a:endParaRPr lang="en-GB" altLang="en-US" sz="1000" dirty="0"/>
          </a:p>
          <a:p>
            <a:pPr>
              <a:lnSpc>
                <a:spcPct val="90000"/>
              </a:lnSpc>
            </a:pPr>
            <a:r>
              <a:rPr lang="en-GB" altLang="en-US" sz="1000" dirty="0"/>
              <a:t>This is known as Bayes’ rule.</a:t>
            </a:r>
          </a:p>
          <a:p>
            <a:pPr>
              <a:lnSpc>
                <a:spcPct val="90000"/>
              </a:lnSpc>
            </a:pPr>
            <a:r>
              <a:rPr lang="en-GB" altLang="en-US" sz="1000" dirty="0" smtClean="0"/>
              <a:t>It </a:t>
            </a:r>
            <a:r>
              <a:rPr lang="en-GB" altLang="en-US" sz="1000" dirty="0"/>
              <a:t>is the cornerstone of modern probabilistic AI</a:t>
            </a:r>
            <a:r>
              <a:rPr lang="en-GB" altLang="en-US" sz="1000" dirty="0" smtClean="0"/>
              <a:t>.</a:t>
            </a:r>
            <a:endParaRPr lang="en-GB" altLang="en-US" sz="1000" dirty="0"/>
          </a:p>
          <a:p>
            <a:pPr>
              <a:lnSpc>
                <a:spcPct val="90000"/>
              </a:lnSpc>
            </a:pPr>
            <a:r>
              <a:rPr lang="en-GB" altLang="en-US" sz="1000" dirty="0"/>
              <a:t>But why is it useful?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60060" y="1234377"/>
            <a:ext cx="2272411" cy="972011"/>
            <a:chOff x="1089713" y="1363992"/>
            <a:chExt cx="2488333" cy="1193343"/>
          </a:xfrm>
        </p:grpSpPr>
        <p:graphicFrame>
          <p:nvGraphicFramePr>
            <p:cNvPr id="2304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200520"/>
                </p:ext>
              </p:extLst>
            </p:nvPr>
          </p:nvGraphicFramePr>
          <p:xfrm>
            <a:off x="1089713" y="1363992"/>
            <a:ext cx="2488333" cy="21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3" imgW="2336760" imgH="203040" progId="Equation.3">
                    <p:embed/>
                  </p:oleObj>
                </mc:Choice>
                <mc:Fallback>
                  <p:oleObj name="Equation" r:id="rId3" imgW="2336760" imgH="203040" progId="Equation.3">
                    <p:embed/>
                    <p:pic>
                      <p:nvPicPr>
                        <p:cNvPr id="2304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713" y="1363992"/>
                          <a:ext cx="2488333" cy="21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741338"/>
                </p:ext>
              </p:extLst>
            </p:nvPr>
          </p:nvGraphicFramePr>
          <p:xfrm>
            <a:off x="1441472" y="1717380"/>
            <a:ext cx="1784813" cy="216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5" imgW="1676160" imgH="203040" progId="Equation.3">
                    <p:embed/>
                  </p:oleObj>
                </mc:Choice>
                <mc:Fallback>
                  <p:oleObj name="Equation" r:id="rId5" imgW="1676160" imgH="203040" progId="Equation.3">
                    <p:embed/>
                    <p:pic>
                      <p:nvPicPr>
                        <p:cNvPr id="2304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72" y="1717380"/>
                          <a:ext cx="1784813" cy="216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420321"/>
                </p:ext>
              </p:extLst>
            </p:nvPr>
          </p:nvGraphicFramePr>
          <p:xfrm>
            <a:off x="1587539" y="2111532"/>
            <a:ext cx="1500683" cy="445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7" imgW="1409400" imgH="419040" progId="Equation.3">
                    <p:embed/>
                  </p:oleObj>
                </mc:Choice>
                <mc:Fallback>
                  <p:oleObj name="Equation" r:id="rId7" imgW="1409400" imgH="419040" progId="Equation.3">
                    <p:embed/>
                    <p:pic>
                      <p:nvPicPr>
                        <p:cNvPr id="2304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539" y="2111532"/>
                          <a:ext cx="1500683" cy="445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50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/>
        </p:nvSpPr>
        <p:spPr>
          <a:xfrm>
            <a:off x="1806100" y="694018"/>
            <a:ext cx="1140359" cy="1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lnSpc>
                <a:spcPct val="1188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Likelihood     Prior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095099" y="1159916"/>
            <a:ext cx="518636" cy="1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422642" y="1488160"/>
            <a:ext cx="3557461" cy="3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2561" lvl="0" indent="-172890" algn="l" rtl="0">
              <a:lnSpc>
                <a:spcPct val="108035"/>
              </a:lnSpc>
              <a:spcBef>
                <a:spcPts val="29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en-US" sz="1008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assessing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diagnostic</a:t>
            </a:r>
            <a:r>
              <a:rPr lang="en-US" sz="1008" b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causal</a:t>
            </a:r>
            <a:r>
              <a:rPr lang="en-US" sz="1008" b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653162" y="1935222"/>
            <a:ext cx="1147723" cy="1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1210" b="1" i="1" dirty="0" err="1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Cause|Effect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1918220" y="1926806"/>
            <a:ext cx="219428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 i="1" dirty="0" smtClean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=P(</a:t>
            </a:r>
            <a:r>
              <a:rPr lang="en-US" sz="1210" b="1" i="1" dirty="0" err="1" smtClean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Effect|Cause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1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261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P(Cause)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5432" marR="0" lvl="0" indent="0" algn="l" rtl="0">
              <a:spcBef>
                <a:spcPts val="716"/>
              </a:spcBef>
              <a:spcAft>
                <a:spcPts val="0"/>
              </a:spcAft>
              <a:buNone/>
            </a:pP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P(Effect)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213840" y="835432"/>
            <a:ext cx="21741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aseline="-25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i="1" baseline="-25000" dirty="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 i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i="1" u="sng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600" u="sng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600" i="1" u="sng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6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i="1" u="sng" dirty="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600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6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2179425" y="1039013"/>
            <a:ext cx="46485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422642" y="131229"/>
            <a:ext cx="3907276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lnSpc>
                <a:spcPct val="16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Bay</a:t>
            </a:r>
            <a:r>
              <a:rPr lang="en-US" sz="1600" dirty="0"/>
              <a:t>e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s’</a:t>
            </a:r>
            <a:r>
              <a:rPr lang="en-US" sz="1600" dirty="0"/>
              <a:t>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-US" sz="1600" dirty="0"/>
              <a:t>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&amp; Diagn</a:t>
            </a:r>
            <a:r>
              <a:rPr lang="en-US" sz="1600" dirty="0"/>
              <a:t>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sis</a:t>
            </a:r>
            <a:endParaRPr sz="1600" dirty="0"/>
          </a:p>
        </p:txBody>
      </p:sp>
      <p:sp>
        <p:nvSpPr>
          <p:cNvPr id="396" name="Google Shape;396;p29"/>
          <p:cNvSpPr/>
          <p:nvPr/>
        </p:nvSpPr>
        <p:spPr>
          <a:xfrm>
            <a:off x="2179425" y="2153351"/>
            <a:ext cx="2130891" cy="3842"/>
          </a:xfrm>
          <a:custGeom>
            <a:avLst/>
            <a:gdLst/>
            <a:ahLst/>
            <a:cxnLst/>
            <a:rect l="l" t="t" r="r" b="b"/>
            <a:pathLst>
              <a:path w="4226559" h="7620" extrusionOk="0">
                <a:moveTo>
                  <a:pt x="0" y="0"/>
                </a:moveTo>
                <a:lnTo>
                  <a:pt x="4226051" y="7619"/>
                </a:lnTo>
              </a:path>
            </a:pathLst>
          </a:custGeom>
          <a:noFill/>
          <a:ln w="350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29775"/>
            <a:ext cx="28403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8952" lvl="0"/>
            <a:r>
              <a:rPr lang="en-US" sz="800" b="1" i="1" dirty="0" smtClean="0">
                <a:solidFill>
                  <a:srgbClr val="C00000"/>
                </a:solidFill>
              </a:rPr>
              <a:t>Normalization</a:t>
            </a:r>
            <a:endParaRPr lang="en-US"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Bayes’ rule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altLang="en-US" sz="1050" dirty="0"/>
              <a:t>We can think about some events as being “hidden” causes: not necessarily directly observed (e.g. a cavity).</a:t>
            </a:r>
          </a:p>
          <a:p>
            <a:r>
              <a:rPr lang="en-GB" altLang="en-US" sz="1050" dirty="0" smtClean="0"/>
              <a:t>If </a:t>
            </a:r>
            <a:r>
              <a:rPr lang="en-GB" altLang="en-US" sz="1050" dirty="0"/>
              <a:t>we model how likely observable effects are given hidden causes (how likely toothache is given a cavity)</a:t>
            </a:r>
          </a:p>
          <a:p>
            <a:r>
              <a:rPr lang="en-GB" altLang="en-US" sz="1050" dirty="0" smtClean="0"/>
              <a:t>Then </a:t>
            </a:r>
            <a:r>
              <a:rPr lang="en-GB" altLang="en-US" sz="1050" dirty="0"/>
              <a:t>Bayes’ rule allows us to use that model to infer the likelihood of the hidden cause (and thus answer our question)</a:t>
            </a:r>
          </a:p>
          <a:p>
            <a:endParaRPr lang="en-GB" altLang="en-US" sz="1050" dirty="0"/>
          </a:p>
          <a:p>
            <a:endParaRPr lang="en-GB" altLang="en-US" sz="1050" dirty="0"/>
          </a:p>
          <a:p>
            <a:endParaRPr lang="en-GB" altLang="en-US" sz="1050" dirty="0"/>
          </a:p>
          <a:p>
            <a:r>
              <a:rPr lang="en-GB" altLang="en-US" sz="1050" dirty="0" smtClean="0"/>
              <a:t>in </a:t>
            </a:r>
            <a:r>
              <a:rPr lang="en-GB" altLang="en-US" sz="1050" dirty="0"/>
              <a:t>fact good models of </a:t>
            </a:r>
            <a:r>
              <a:rPr lang="en-GB" altLang="en-US" sz="1050" dirty="0" smtClean="0"/>
              <a:t>are </a:t>
            </a:r>
            <a:r>
              <a:rPr lang="en-GB" altLang="en-US" sz="1050" dirty="0"/>
              <a:t>often available to us in real domains (e.g. medical diagnosis)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3675" y="2277600"/>
            <a:ext cx="2906124" cy="655367"/>
            <a:chOff x="781956" y="1913659"/>
            <a:chExt cx="2906124" cy="655367"/>
          </a:xfrm>
        </p:grpSpPr>
        <p:graphicFrame>
          <p:nvGraphicFramePr>
            <p:cNvPr id="2314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0894669"/>
                </p:ext>
              </p:extLst>
            </p:nvPr>
          </p:nvGraphicFramePr>
          <p:xfrm>
            <a:off x="781956" y="1913659"/>
            <a:ext cx="2906124" cy="445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3" imgW="2730240" imgH="419040" progId="Equation.3">
                    <p:embed/>
                  </p:oleObj>
                </mc:Choice>
                <mc:Fallback>
                  <p:oleObj name="Equation" r:id="rId3" imgW="2730240" imgH="419040" progId="Equation.3">
                    <p:embed/>
                    <p:pic>
                      <p:nvPicPr>
                        <p:cNvPr id="2314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956" y="1913659"/>
                          <a:ext cx="2906124" cy="445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805187"/>
                </p:ext>
              </p:extLst>
            </p:nvPr>
          </p:nvGraphicFramePr>
          <p:xfrm>
            <a:off x="1781861" y="2352928"/>
            <a:ext cx="1082093" cy="21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5" imgW="1015920" imgH="203040" progId="Equation.3">
                    <p:embed/>
                  </p:oleObj>
                </mc:Choice>
                <mc:Fallback>
                  <p:oleObj name="Equation" r:id="rId5" imgW="1015920" imgH="203040" progId="Equation.3">
                    <p:embed/>
                    <p:pic>
                      <p:nvPicPr>
                        <p:cNvPr id="2314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861" y="2352928"/>
                          <a:ext cx="1082093" cy="216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388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Bayes’ rule can capture causal models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05" y="980235"/>
            <a:ext cx="4379595" cy="1317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900" dirty="0"/>
              <a:t>Suppose a doctor knows that a meningitis causes a stiff neck in 50% of </a:t>
            </a:r>
            <a:r>
              <a:rPr lang="en-GB" altLang="en-US" sz="900" dirty="0" smtClean="0"/>
              <a:t>cases</a:t>
            </a:r>
            <a:endParaRPr lang="en-GB" altLang="en-US" sz="900" dirty="0"/>
          </a:p>
          <a:p>
            <a:pPr>
              <a:lnSpc>
                <a:spcPct val="90000"/>
              </a:lnSpc>
            </a:pPr>
            <a:endParaRPr lang="en-GB" altLang="en-US" sz="9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900" dirty="0" smtClean="0"/>
              <a:t>She </a:t>
            </a:r>
            <a:r>
              <a:rPr lang="en-GB" altLang="en-US" sz="900" dirty="0"/>
              <a:t>also knows that the probability in the general population of someone having a stiff neck at any time is 1/20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900" dirty="0" smtClean="0"/>
              <a:t>She </a:t>
            </a:r>
            <a:r>
              <a:rPr lang="en-GB" altLang="en-US" sz="900" dirty="0"/>
              <a:t>also has to know the incidence of meningitis in the population (1/50,000)</a:t>
            </a:r>
          </a:p>
          <a:p>
            <a:pPr>
              <a:lnSpc>
                <a:spcPct val="90000"/>
              </a:lnSpc>
            </a:pPr>
            <a:endParaRPr lang="en-GB" alt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900" dirty="0"/>
              <a:t>Using Bayes’ rule she can calculate the probability the patient has meningitis:</a:t>
            </a: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03793"/>
              </p:ext>
            </p:extLst>
          </p:nvPr>
        </p:nvGraphicFramePr>
        <p:xfrm>
          <a:off x="387249" y="2406691"/>
          <a:ext cx="3866561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3632040" imgH="419040" progId="Equation.3">
                  <p:embed/>
                </p:oleObj>
              </mc:Choice>
              <mc:Fallback>
                <p:oleObj name="Equation" r:id="rId3" imgW="3632040" imgH="419040" progId="Equation.3">
                  <p:embed/>
                  <p:pic>
                    <p:nvPicPr>
                      <p:cNvPr id="232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49" y="2406691"/>
                        <a:ext cx="3866561" cy="44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76391"/>
              </p:ext>
            </p:extLst>
          </p:nvPr>
        </p:nvGraphicFramePr>
        <p:xfrm>
          <a:off x="639162" y="2852494"/>
          <a:ext cx="2906124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730240" imgH="419040" progId="Equation.3">
                  <p:embed/>
                </p:oleObj>
              </mc:Choice>
              <mc:Fallback>
                <p:oleObj name="Equation" r:id="rId5" imgW="2730240" imgH="419040" progId="Equation.3">
                  <p:embed/>
                  <p:pic>
                    <p:nvPicPr>
                      <p:cNvPr id="232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62" y="2852494"/>
                        <a:ext cx="2906124" cy="44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99240"/>
              </p:ext>
            </p:extLst>
          </p:nvPr>
        </p:nvGraphicFramePr>
        <p:xfrm>
          <a:off x="1771943" y="1166629"/>
          <a:ext cx="906013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850680" imgH="203040" progId="Equation.3">
                  <p:embed/>
                </p:oleObj>
              </mc:Choice>
              <mc:Fallback>
                <p:oleObj name="Equation" r:id="rId7" imgW="850680" imgH="203040" progId="Equation.3">
                  <p:embed/>
                  <p:pic>
                    <p:nvPicPr>
                      <p:cNvPr id="232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943" y="1166629"/>
                        <a:ext cx="906013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34230"/>
              </p:ext>
            </p:extLst>
          </p:nvPr>
        </p:nvGraphicFramePr>
        <p:xfrm>
          <a:off x="1818829" y="1583604"/>
          <a:ext cx="784357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736560" imgH="203040" progId="Equation.3">
                  <p:embed/>
                </p:oleObj>
              </mc:Choice>
              <mc:Fallback>
                <p:oleObj name="Equation" r:id="rId9" imgW="736560" imgH="203040" progId="Equation.3">
                  <p:embed/>
                  <p:pic>
                    <p:nvPicPr>
                      <p:cNvPr id="232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829" y="1583604"/>
                        <a:ext cx="784357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00126"/>
              </p:ext>
            </p:extLst>
          </p:nvPr>
        </p:nvGraphicFramePr>
        <p:xfrm>
          <a:off x="1670361" y="1937586"/>
          <a:ext cx="1081292" cy="2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1015920" imgH="203040" progId="Equation.3">
                  <p:embed/>
                </p:oleObj>
              </mc:Choice>
              <mc:Fallback>
                <p:oleObj name="Equation" r:id="rId11" imgW="1015920" imgH="203040" progId="Equation.3">
                  <p:embed/>
                  <p:pic>
                    <p:nvPicPr>
                      <p:cNvPr id="232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61" y="1937586"/>
                        <a:ext cx="1081292" cy="2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81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power of causal models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altLang="en-US" sz="1000" dirty="0"/>
              <a:t>Why wouldn’t the doctor be better off if she just knew the likelihood of meningitis given a stiff neck? I.e. information in the diagnostic direction from symptoms to causes?</a:t>
            </a:r>
          </a:p>
          <a:p>
            <a:r>
              <a:rPr lang="en-GB" altLang="en-US" sz="1000" dirty="0" smtClean="0"/>
              <a:t>Because </a:t>
            </a:r>
            <a:r>
              <a:rPr lang="en-GB" altLang="en-US" sz="1000" dirty="0"/>
              <a:t>diagnostic knowledge is often more fragile than causal knowledge</a:t>
            </a:r>
          </a:p>
          <a:p>
            <a:r>
              <a:rPr lang="en-GB" altLang="en-US" sz="1000" dirty="0" smtClean="0"/>
              <a:t>Suppose </a:t>
            </a:r>
            <a:r>
              <a:rPr lang="en-GB" altLang="en-US" sz="1000" dirty="0"/>
              <a:t>there was a meningitis epidemic? The rate of meningitis goes up 20 times within a group</a:t>
            </a:r>
          </a:p>
          <a:p>
            <a:endParaRPr lang="en-GB" altLang="en-US" sz="1000" dirty="0"/>
          </a:p>
          <a:p>
            <a:endParaRPr lang="en-GB" altLang="en-US" sz="1000" dirty="0"/>
          </a:p>
          <a:p>
            <a:r>
              <a:rPr lang="en-GB" altLang="en-US" sz="1000" dirty="0" smtClean="0"/>
              <a:t>The </a:t>
            </a:r>
            <a:r>
              <a:rPr lang="en-GB" altLang="en-US" sz="1000" dirty="0"/>
              <a:t>causal model is unaffected by the change in P(m), whereas the diagnostic model P(</a:t>
            </a:r>
            <a:r>
              <a:rPr lang="en-GB" altLang="en-US" sz="1000" dirty="0" err="1"/>
              <a:t>m|s</a:t>
            </a:r>
            <a:r>
              <a:rPr lang="en-GB" altLang="en-US" sz="1000" dirty="0"/>
              <a:t>)=1/5000 is now badly wrong.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45679"/>
              </p:ext>
            </p:extLst>
          </p:nvPr>
        </p:nvGraphicFramePr>
        <p:xfrm>
          <a:off x="439401" y="2392738"/>
          <a:ext cx="3623250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403440" imgH="419040" progId="Equation.3">
                  <p:embed/>
                </p:oleObj>
              </mc:Choice>
              <mc:Fallback>
                <p:oleObj name="Equation" r:id="rId3" imgW="3403440" imgH="419040" progId="Equation.3">
                  <p:embed/>
                  <p:pic>
                    <p:nvPicPr>
                      <p:cNvPr id="23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01" y="2392738"/>
                        <a:ext cx="3623250" cy="44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482983" y="2392457"/>
            <a:ext cx="483130" cy="200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706"/>
          </a:p>
        </p:txBody>
      </p:sp>
    </p:spTree>
    <p:extLst>
      <p:ext uri="{BB962C8B-B14F-4D97-AF65-F5344CB8AC3E}">
        <p14:creationId xmlns:p14="http://schemas.microsoft.com/office/powerpoint/2010/main" val="109125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814" y="279780"/>
            <a:ext cx="4521396" cy="756751"/>
          </a:xfrm>
        </p:spPr>
        <p:txBody>
          <a:bodyPr/>
          <a:lstStyle/>
          <a:p>
            <a:r>
              <a:rPr lang="en-GB" altLang="en-US" dirty="0"/>
              <a:t>Bayes rule: the normalisation short cut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866" y="888295"/>
            <a:ext cx="4114838" cy="25316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If </a:t>
            </a:r>
            <a:r>
              <a:rPr lang="en-GB" altLang="en-US" dirty="0"/>
              <a:t>we know P(</a:t>
            </a:r>
            <a:r>
              <a:rPr lang="en-GB" altLang="en-US" dirty="0" err="1"/>
              <a:t>effect|cause</a:t>
            </a:r>
            <a:r>
              <a:rPr lang="en-GB" altLang="en-US" dirty="0"/>
              <a:t>) for every cause we can avoid having to know P(effect)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 marL="0" indent="0">
              <a:lnSpc>
                <a:spcPct val="9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 smtClean="0"/>
              <a:t>Suppose </a:t>
            </a:r>
            <a:r>
              <a:rPr lang="en-GB" altLang="en-US" dirty="0"/>
              <a:t>for two possible causes of a stiff neck, meningitis (m) and not meningitis (¬m)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We simply calculate the top </a:t>
            </a:r>
            <a:r>
              <a:rPr lang="en-GB" altLang="en-US" dirty="0" smtClean="0"/>
              <a:t>line </a:t>
            </a:r>
            <a:r>
              <a:rPr lang="en-GB" altLang="en-US" dirty="0"/>
              <a:t>for each one and then normalise (divide by the sum of the top line for all </a:t>
            </a:r>
            <a:r>
              <a:rPr lang="en-GB" altLang="en-US" dirty="0" smtClean="0"/>
              <a:t>hypothesises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But sometimes it’s harder to find out P(</a:t>
            </a:r>
            <a:r>
              <a:rPr lang="en-GB" altLang="en-US" dirty="0" err="1"/>
              <a:t>effect|cause</a:t>
            </a:r>
            <a:r>
              <a:rPr lang="en-GB" altLang="en-US" dirty="0"/>
              <a:t>) for all causes independently than it is simply to find out P(effect</a:t>
            </a:r>
            <a:r>
              <a:rPr lang="en-GB" altLang="en-US" dirty="0" smtClean="0"/>
              <a:t>)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Note that Bayes’ rule here relies on the fact the effect must have arisen because of </a:t>
            </a:r>
            <a:r>
              <a:rPr lang="en-GB" altLang="en-US" dirty="0">
                <a:solidFill>
                  <a:srgbClr val="FF0000"/>
                </a:solidFill>
              </a:rPr>
              <a:t>one</a:t>
            </a:r>
            <a:r>
              <a:rPr lang="en-GB" altLang="en-US" dirty="0"/>
              <a:t> of the hypothesised causes. You can’t reason directly about causes you haven’t imagined.</a:t>
            </a: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13320"/>
              </p:ext>
            </p:extLst>
          </p:nvPr>
        </p:nvGraphicFramePr>
        <p:xfrm>
          <a:off x="1246496" y="1307501"/>
          <a:ext cx="1911456" cy="39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577960" imgH="533160" progId="Equation.3">
                  <p:embed/>
                </p:oleObj>
              </mc:Choice>
              <mc:Fallback>
                <p:oleObj name="Equation" r:id="rId3" imgW="2577960" imgH="533160" progId="Equation.3">
                  <p:embed/>
                  <p:pic>
                    <p:nvPicPr>
                      <p:cNvPr id="234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496" y="1307501"/>
                        <a:ext cx="1911456" cy="39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52348"/>
              </p:ext>
            </p:extLst>
          </p:nvPr>
        </p:nvGraphicFramePr>
        <p:xfrm>
          <a:off x="1025605" y="1941518"/>
          <a:ext cx="2923360" cy="18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288960" imgH="203040" progId="Equation.3">
                  <p:embed/>
                </p:oleObj>
              </mc:Choice>
              <mc:Fallback>
                <p:oleObj name="Equation" r:id="rId5" imgW="3288960" imgH="203040" progId="Equation.3">
                  <p:embed/>
                  <p:pic>
                    <p:nvPicPr>
                      <p:cNvPr id="234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605" y="1941518"/>
                        <a:ext cx="2923360" cy="18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1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Uncertainty</a:t>
            </a:r>
            <a:endParaRPr/>
          </a:p>
          <a:p>
            <a:pPr marL="504825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cost of choosing</a:t>
            </a:r>
            <a:endParaRPr sz="1000"/>
          </a:p>
        </p:txBody>
      </p:sp>
      <p:sp>
        <p:nvSpPr>
          <p:cNvPr id="73" name="Google Shape;73;p9"/>
          <p:cNvSpPr txBox="1">
            <a:spLocks noGrp="1"/>
          </p:cNvSpPr>
          <p:nvPr>
            <p:ph idx="1"/>
          </p:nvPr>
        </p:nvSpPr>
        <p:spPr>
          <a:xfrm>
            <a:off x="347295" y="1115029"/>
            <a:ext cx="3915509" cy="194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to be at the airport at 9:00 pm</a:t>
            </a:r>
            <a:endParaRPr/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1: 95% chance of making it departing at 7:00pm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2: 98% chance of making it departing at 8:00pm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2700" marR="5080" lvl="0" indent="128904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Agent 3: 100% chance of making it departing at 10:00pm Which one do you choose? Why?</a:t>
            </a:r>
            <a:endParaRPr sz="1100"/>
          </a:p>
          <a:p>
            <a:pPr marL="12700" marR="5080" lvl="0" indent="128904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marL="12700" marR="5080" lvl="0" indent="128904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Agent 2: 98% chance of making it departing at 8:00pm</a:t>
            </a:r>
            <a:endParaRPr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2700" marR="5080" lvl="0" indent="128904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Bayes’ rule: combining evidence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299" y="861797"/>
            <a:ext cx="3675403" cy="2030307"/>
          </a:xfrm>
        </p:spPr>
        <p:txBody>
          <a:bodyPr/>
          <a:lstStyle/>
          <a:p>
            <a:r>
              <a:rPr lang="en-GB" altLang="en-US" dirty="0"/>
              <a:t>Suppose we have several pieces of evidence we want to combine:</a:t>
            </a:r>
          </a:p>
          <a:p>
            <a:pPr lvl="1"/>
            <a:r>
              <a:rPr lang="en-GB" altLang="en-US" dirty="0"/>
              <a:t>John rings and Mary rings</a:t>
            </a:r>
          </a:p>
          <a:p>
            <a:pPr lvl="1"/>
            <a:r>
              <a:rPr lang="en-GB" altLang="en-US" dirty="0"/>
              <a:t>I have toothache and the dental probe catches on my </a:t>
            </a:r>
            <a:r>
              <a:rPr lang="en-GB" altLang="en-US" dirty="0" smtClean="0"/>
              <a:t>tooth</a:t>
            </a:r>
          </a:p>
          <a:p>
            <a:pPr marL="64546" lvl="1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How </a:t>
            </a:r>
            <a:r>
              <a:rPr lang="en-GB" altLang="en-US" dirty="0"/>
              <a:t>do we do this?</a:t>
            </a:r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As </a:t>
            </a:r>
            <a:r>
              <a:rPr lang="en-GB" altLang="en-US" dirty="0"/>
              <a:t>we have more effects our causal model becomes very complicated (for N binary effects there will be 2</a:t>
            </a:r>
            <a:r>
              <a:rPr lang="en-GB" altLang="en-US" baseline="30000" dirty="0"/>
              <a:t>N</a:t>
            </a:r>
            <a:r>
              <a:rPr lang="en-GB" altLang="en-US" dirty="0"/>
              <a:t> different combinations of evidence that we need to model given a cause) </a:t>
            </a:r>
          </a:p>
          <a:p>
            <a:endParaRPr lang="en-GB" altLang="en-US" dirty="0"/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9357"/>
              </p:ext>
            </p:extLst>
          </p:nvPr>
        </p:nvGraphicFramePr>
        <p:xfrm>
          <a:off x="387249" y="1775996"/>
          <a:ext cx="4004960" cy="1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4368600" imgH="203040" progId="Equation.3">
                  <p:embed/>
                </p:oleObj>
              </mc:Choice>
              <mc:Fallback>
                <p:oleObj name="Equation" r:id="rId3" imgW="4368600" imgH="203040" progId="Equation.3">
                  <p:embed/>
                  <p:pic>
                    <p:nvPicPr>
                      <p:cNvPr id="23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49" y="1775996"/>
                        <a:ext cx="4004960" cy="1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345757" y="2794060"/>
          <a:ext cx="1851244" cy="1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917360" imgH="203040" progId="Equation.3">
                  <p:embed/>
                </p:oleObj>
              </mc:Choice>
              <mc:Fallback>
                <p:oleObj name="Equation" r:id="rId5" imgW="1917360" imgH="203040" progId="Equation.3">
                  <p:embed/>
                  <p:pic>
                    <p:nvPicPr>
                      <p:cNvPr id="235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" y="2794060"/>
                        <a:ext cx="1851244" cy="1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25389"/>
              </p:ext>
            </p:extLst>
          </p:nvPr>
        </p:nvGraphicFramePr>
        <p:xfrm>
          <a:off x="2136365" y="2781702"/>
          <a:ext cx="2084149" cy="1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158920" imgH="203040" progId="Equation.3">
                  <p:embed/>
                </p:oleObj>
              </mc:Choice>
              <mc:Fallback>
                <p:oleObj name="Equation" r:id="rId7" imgW="2158920" imgH="203040" progId="Equation.3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365" y="2781702"/>
                        <a:ext cx="2084149" cy="1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58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 rule + conditional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In many practical applications there are not a few evidence variables but </a:t>
            </a:r>
            <a:r>
              <a:rPr lang="en-GB" altLang="en-US" dirty="0" smtClean="0"/>
              <a:t>hundreds</a:t>
            </a:r>
            <a:endParaRPr lang="en-GB" altLang="en-US" dirty="0"/>
          </a:p>
          <a:p>
            <a:r>
              <a:rPr lang="en-GB" altLang="en-US" dirty="0"/>
              <a:t>Thus 2</a:t>
            </a:r>
            <a:r>
              <a:rPr lang="en-GB" altLang="en-US" baseline="30000" dirty="0"/>
              <a:t>N</a:t>
            </a:r>
            <a:r>
              <a:rPr lang="en-GB" altLang="en-US" dirty="0"/>
              <a:t> is very </a:t>
            </a:r>
            <a:r>
              <a:rPr lang="en-GB" altLang="en-US" dirty="0" smtClean="0"/>
              <a:t>big</a:t>
            </a:r>
            <a:endParaRPr lang="en-GB" altLang="en-US" dirty="0"/>
          </a:p>
          <a:p>
            <a:r>
              <a:rPr lang="en-GB" altLang="en-US" dirty="0"/>
              <a:t>This nearly led everyone to give up and rely on approximate or qualitative methods for reasoning about </a:t>
            </a:r>
            <a:r>
              <a:rPr lang="en-GB" altLang="en-US" dirty="0" smtClean="0"/>
              <a:t>uncertainty</a:t>
            </a:r>
            <a:endParaRPr lang="en-GB" altLang="en-US" dirty="0"/>
          </a:p>
          <a:p>
            <a:r>
              <a:rPr lang="en-GB" altLang="en-US" dirty="0"/>
              <a:t>But </a:t>
            </a:r>
            <a:r>
              <a:rPr lang="en-GB" altLang="en-US" dirty="0" smtClean="0"/>
              <a:t>conditional </a:t>
            </a:r>
            <a:r>
              <a:rPr lang="en-GB" altLang="en-US" dirty="0"/>
              <a:t>independence </a:t>
            </a:r>
            <a:r>
              <a:rPr lang="en-GB" altLang="en-US" dirty="0" smtClean="0"/>
              <a:t>helps</a:t>
            </a:r>
            <a:endParaRPr lang="en-GB" altLang="en-US" dirty="0"/>
          </a:p>
          <a:p>
            <a:r>
              <a:rPr lang="en-GB" altLang="en-US" dirty="0"/>
              <a:t>Toothache and catch are not independent, but they are independent given the presence or absence of a cavity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r>
              <a:rPr lang="en-GB" altLang="en-US" dirty="0"/>
              <a:t>In other words we can use the knowledge that cavities cause toothache and they cause the catch, but the catch and the toothache do not cause each other (they have a single common cause).</a:t>
            </a:r>
          </a:p>
        </p:txBody>
      </p:sp>
    </p:spTree>
    <p:extLst>
      <p:ext uri="{BB962C8B-B14F-4D97-AF65-F5344CB8AC3E}">
        <p14:creationId xmlns:p14="http://schemas.microsoft.com/office/powerpoint/2010/main" val="197431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>
            <a:spLocks noGrp="1"/>
          </p:cNvSpPr>
          <p:nvPr>
            <p:ph type="title"/>
          </p:nvPr>
        </p:nvSpPr>
        <p:spPr>
          <a:xfrm>
            <a:off x="385918" y="186124"/>
            <a:ext cx="3307089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lnSpc>
                <a:spcPct val="16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 smtClean="0"/>
              <a:t>Solution: Independence</a:t>
            </a:r>
            <a:endParaRPr sz="1400" dirty="0"/>
          </a:p>
        </p:txBody>
      </p:sp>
      <p:sp>
        <p:nvSpPr>
          <p:cNvPr id="421" name="Google Shape;421;p32"/>
          <p:cNvSpPr txBox="1"/>
          <p:nvPr/>
        </p:nvSpPr>
        <p:spPr>
          <a:xfrm>
            <a:off x="385918" y="638024"/>
            <a:ext cx="3947718" cy="130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908" i="1" u="sng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ndependent</a:t>
            </a:r>
            <a:r>
              <a:rPr lang="en-US" sz="9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924" marR="0" lvl="0" indent="0" algn="l" rtl="0">
              <a:spcBef>
                <a:spcPts val="166"/>
              </a:spcBef>
              <a:spcAft>
                <a:spcPts val="0"/>
              </a:spcAft>
              <a:buNone/>
            </a:pPr>
            <a:r>
              <a:rPr lang="en-US" sz="908" dirty="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95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P(A)</a:t>
            </a:r>
            <a:r>
              <a:rPr lang="en-US" sz="90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58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958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spcBef>
                <a:spcPts val="209"/>
              </a:spcBef>
              <a:spcAft>
                <a:spcPts val="0"/>
              </a:spcAft>
              <a:buClr>
                <a:srgbClr val="000098"/>
              </a:buClr>
              <a:buSzPts val="908"/>
              <a:buFont typeface="Arial"/>
              <a:buChar char="•"/>
            </a:pP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equivalently: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P(A)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u="none" strike="noStrike" cap="none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endParaRPr sz="908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2561" lvl="0" indent="-172890" algn="l" rtl="0">
              <a:spcBef>
                <a:spcPts val="766"/>
              </a:spcBef>
              <a:spcAft>
                <a:spcPts val="0"/>
              </a:spcAft>
              <a:buClr>
                <a:srgbClr val="000098"/>
              </a:buClr>
              <a:buSzPts val="1109"/>
              <a:buFont typeface="Noto Sans Symbols"/>
              <a:buChar char="∙"/>
            </a:pP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knowing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whether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occurred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(and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vice</a:t>
            </a:r>
            <a:r>
              <a:rPr lang="en-US" sz="1109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9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versa)</a:t>
            </a:r>
            <a:endParaRPr sz="11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138952" lvl="0" indent="-172890" algn="l" rtl="0">
              <a:spcBef>
                <a:spcPts val="807"/>
              </a:spcBef>
              <a:spcAft>
                <a:spcPts val="0"/>
              </a:spcAft>
              <a:buClr>
                <a:srgbClr val="000098"/>
              </a:buClr>
              <a:buSzPts val="908"/>
              <a:buFont typeface="Noto Sans Symbols"/>
              <a:buChar char="∙"/>
            </a:pP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905884" y="1969332"/>
            <a:ext cx="1191903" cy="507111"/>
          </a:xfrm>
          <a:custGeom>
            <a:avLst/>
            <a:gdLst/>
            <a:ahLst/>
            <a:cxnLst/>
            <a:rect l="l" t="t" r="r" b="b"/>
            <a:pathLst>
              <a:path w="2364104" h="1005839" extrusionOk="0">
                <a:moveTo>
                  <a:pt x="0" y="502919"/>
                </a:moveTo>
                <a:lnTo>
                  <a:pt x="3917" y="461673"/>
                </a:lnTo>
                <a:lnTo>
                  <a:pt x="15466" y="421345"/>
                </a:lnTo>
                <a:lnTo>
                  <a:pt x="34344" y="382064"/>
                </a:lnTo>
                <a:lnTo>
                  <a:pt x="60246" y="343960"/>
                </a:lnTo>
                <a:lnTo>
                  <a:pt x="92868" y="307163"/>
                </a:lnTo>
                <a:lnTo>
                  <a:pt x="131906" y="271801"/>
                </a:lnTo>
                <a:lnTo>
                  <a:pt x="177055" y="238005"/>
                </a:lnTo>
                <a:lnTo>
                  <a:pt x="228013" y="205904"/>
                </a:lnTo>
                <a:lnTo>
                  <a:pt x="284475" y="175627"/>
                </a:lnTo>
                <a:lnTo>
                  <a:pt x="346136" y="147304"/>
                </a:lnTo>
                <a:lnTo>
                  <a:pt x="412694" y="121063"/>
                </a:lnTo>
                <a:lnTo>
                  <a:pt x="483843" y="97036"/>
                </a:lnTo>
                <a:lnTo>
                  <a:pt x="559281" y="75350"/>
                </a:lnTo>
                <a:lnTo>
                  <a:pt x="638702" y="56136"/>
                </a:lnTo>
                <a:lnTo>
                  <a:pt x="721802" y="39522"/>
                </a:lnTo>
                <a:lnTo>
                  <a:pt x="808279" y="25639"/>
                </a:lnTo>
                <a:lnTo>
                  <a:pt x="897827" y="14616"/>
                </a:lnTo>
                <a:lnTo>
                  <a:pt x="990143" y="6582"/>
                </a:lnTo>
                <a:lnTo>
                  <a:pt x="1084922" y="1667"/>
                </a:lnTo>
                <a:lnTo>
                  <a:pt x="1181861" y="0"/>
                </a:lnTo>
                <a:lnTo>
                  <a:pt x="1278801" y="1667"/>
                </a:lnTo>
                <a:lnTo>
                  <a:pt x="1373582" y="6582"/>
                </a:lnTo>
                <a:lnTo>
                  <a:pt x="1465898" y="14616"/>
                </a:lnTo>
                <a:lnTo>
                  <a:pt x="1555447" y="25639"/>
                </a:lnTo>
                <a:lnTo>
                  <a:pt x="1641923" y="39522"/>
                </a:lnTo>
                <a:lnTo>
                  <a:pt x="1725024" y="56136"/>
                </a:lnTo>
                <a:lnTo>
                  <a:pt x="1804445" y="75350"/>
                </a:lnTo>
                <a:lnTo>
                  <a:pt x="1879882" y="97036"/>
                </a:lnTo>
                <a:lnTo>
                  <a:pt x="1951031" y="121063"/>
                </a:lnTo>
                <a:lnTo>
                  <a:pt x="2017589" y="147304"/>
                </a:lnTo>
                <a:lnTo>
                  <a:pt x="2079250" y="175627"/>
                </a:lnTo>
                <a:lnTo>
                  <a:pt x="2135712" y="205904"/>
                </a:lnTo>
                <a:lnTo>
                  <a:pt x="2186669" y="238005"/>
                </a:lnTo>
                <a:lnTo>
                  <a:pt x="2231819" y="271801"/>
                </a:lnTo>
                <a:lnTo>
                  <a:pt x="2270856" y="307163"/>
                </a:lnTo>
                <a:lnTo>
                  <a:pt x="2303478" y="343960"/>
                </a:lnTo>
                <a:lnTo>
                  <a:pt x="2329379" y="382064"/>
                </a:lnTo>
                <a:lnTo>
                  <a:pt x="2348257" y="421345"/>
                </a:lnTo>
                <a:lnTo>
                  <a:pt x="2359806" y="461673"/>
                </a:lnTo>
                <a:lnTo>
                  <a:pt x="2363723" y="502919"/>
                </a:lnTo>
                <a:lnTo>
                  <a:pt x="2359806" y="544166"/>
                </a:lnTo>
                <a:lnTo>
                  <a:pt x="2348257" y="584494"/>
                </a:lnTo>
                <a:lnTo>
                  <a:pt x="2329379" y="623775"/>
                </a:lnTo>
                <a:lnTo>
                  <a:pt x="2303478" y="661879"/>
                </a:lnTo>
                <a:lnTo>
                  <a:pt x="2270856" y="698676"/>
                </a:lnTo>
                <a:lnTo>
                  <a:pt x="2231819" y="734038"/>
                </a:lnTo>
                <a:lnTo>
                  <a:pt x="2186669" y="767834"/>
                </a:lnTo>
                <a:lnTo>
                  <a:pt x="2135712" y="799935"/>
                </a:lnTo>
                <a:lnTo>
                  <a:pt x="2079250" y="830212"/>
                </a:lnTo>
                <a:lnTo>
                  <a:pt x="2017589" y="858535"/>
                </a:lnTo>
                <a:lnTo>
                  <a:pt x="1951031" y="884776"/>
                </a:lnTo>
                <a:lnTo>
                  <a:pt x="1879882" y="908803"/>
                </a:lnTo>
                <a:lnTo>
                  <a:pt x="1804445" y="930489"/>
                </a:lnTo>
                <a:lnTo>
                  <a:pt x="1725024" y="949703"/>
                </a:lnTo>
                <a:lnTo>
                  <a:pt x="1641923" y="966317"/>
                </a:lnTo>
                <a:lnTo>
                  <a:pt x="1555447" y="980200"/>
                </a:lnTo>
                <a:lnTo>
                  <a:pt x="1465898" y="991223"/>
                </a:lnTo>
                <a:lnTo>
                  <a:pt x="1373582" y="999257"/>
                </a:lnTo>
                <a:lnTo>
                  <a:pt x="1278801" y="1004172"/>
                </a:lnTo>
                <a:lnTo>
                  <a:pt x="1181861" y="1005839"/>
                </a:lnTo>
                <a:lnTo>
                  <a:pt x="1084922" y="1004172"/>
                </a:lnTo>
                <a:lnTo>
                  <a:pt x="990143" y="999257"/>
                </a:lnTo>
                <a:lnTo>
                  <a:pt x="897827" y="991223"/>
                </a:lnTo>
                <a:lnTo>
                  <a:pt x="808279" y="980200"/>
                </a:lnTo>
                <a:lnTo>
                  <a:pt x="721802" y="966317"/>
                </a:lnTo>
                <a:lnTo>
                  <a:pt x="638702" y="949703"/>
                </a:lnTo>
                <a:lnTo>
                  <a:pt x="559281" y="930489"/>
                </a:lnTo>
                <a:lnTo>
                  <a:pt x="483843" y="908803"/>
                </a:lnTo>
                <a:lnTo>
                  <a:pt x="412694" y="884776"/>
                </a:lnTo>
                <a:lnTo>
                  <a:pt x="346136" y="858535"/>
                </a:lnTo>
                <a:lnTo>
                  <a:pt x="284475" y="830212"/>
                </a:lnTo>
                <a:lnTo>
                  <a:pt x="228013" y="799935"/>
                </a:lnTo>
                <a:lnTo>
                  <a:pt x="177055" y="767834"/>
                </a:lnTo>
                <a:lnTo>
                  <a:pt x="131906" y="734038"/>
                </a:lnTo>
                <a:lnTo>
                  <a:pt x="92868" y="698676"/>
                </a:lnTo>
                <a:lnTo>
                  <a:pt x="60246" y="661879"/>
                </a:lnTo>
                <a:lnTo>
                  <a:pt x="34344" y="623775"/>
                </a:lnTo>
                <a:lnTo>
                  <a:pt x="15466" y="584494"/>
                </a:lnTo>
                <a:lnTo>
                  <a:pt x="3917" y="544166"/>
                </a:lnTo>
                <a:lnTo>
                  <a:pt x="0" y="502919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2126024" y="2129148"/>
            <a:ext cx="283649" cy="186965"/>
          </a:xfrm>
          <a:custGeom>
            <a:avLst/>
            <a:gdLst/>
            <a:ahLst/>
            <a:cxnLst/>
            <a:rect l="l" t="t" r="r" b="b"/>
            <a:pathLst>
              <a:path w="562610" h="370839" extrusionOk="0">
                <a:moveTo>
                  <a:pt x="430164" y="0"/>
                </a:moveTo>
                <a:lnTo>
                  <a:pt x="430164" y="92582"/>
                </a:lnTo>
                <a:lnTo>
                  <a:pt x="0" y="92582"/>
                </a:lnTo>
                <a:lnTo>
                  <a:pt x="0" y="277748"/>
                </a:lnTo>
                <a:lnTo>
                  <a:pt x="430164" y="277748"/>
                </a:lnTo>
                <a:lnTo>
                  <a:pt x="430164" y="370331"/>
                </a:lnTo>
                <a:lnTo>
                  <a:pt x="562355" y="185165"/>
                </a:lnTo>
                <a:lnTo>
                  <a:pt x="430164" y="0"/>
                </a:lnTo>
                <a:close/>
              </a:path>
            </a:pathLst>
          </a:custGeom>
          <a:solidFill>
            <a:srgbClr val="00CC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2126024" y="2129148"/>
            <a:ext cx="283649" cy="186965"/>
          </a:xfrm>
          <a:custGeom>
            <a:avLst/>
            <a:gdLst/>
            <a:ahLst/>
            <a:cxnLst/>
            <a:rect l="l" t="t" r="r" b="b"/>
            <a:pathLst>
              <a:path w="562610" h="370839" extrusionOk="0">
                <a:moveTo>
                  <a:pt x="0" y="92582"/>
                </a:moveTo>
                <a:lnTo>
                  <a:pt x="430164" y="92582"/>
                </a:lnTo>
                <a:lnTo>
                  <a:pt x="430164" y="0"/>
                </a:lnTo>
                <a:lnTo>
                  <a:pt x="562355" y="185165"/>
                </a:lnTo>
                <a:lnTo>
                  <a:pt x="430164" y="370331"/>
                </a:lnTo>
                <a:lnTo>
                  <a:pt x="430164" y="277748"/>
                </a:lnTo>
                <a:lnTo>
                  <a:pt x="0" y="277748"/>
                </a:lnTo>
                <a:lnTo>
                  <a:pt x="0" y="92582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2437974" y="1915547"/>
            <a:ext cx="1134917" cy="401143"/>
          </a:xfrm>
          <a:custGeom>
            <a:avLst/>
            <a:gdLst/>
            <a:ahLst/>
            <a:cxnLst/>
            <a:rect l="l" t="t" r="r" b="b"/>
            <a:pathLst>
              <a:path w="2251075" h="795654" extrusionOk="0">
                <a:moveTo>
                  <a:pt x="0" y="397763"/>
                </a:moveTo>
                <a:lnTo>
                  <a:pt x="14731" y="333238"/>
                </a:lnTo>
                <a:lnTo>
                  <a:pt x="57380" y="272029"/>
                </a:lnTo>
                <a:lnTo>
                  <a:pt x="88450" y="242924"/>
                </a:lnTo>
                <a:lnTo>
                  <a:pt x="125629" y="214956"/>
                </a:lnTo>
                <a:lnTo>
                  <a:pt x="168629" y="188226"/>
                </a:lnTo>
                <a:lnTo>
                  <a:pt x="217160" y="162838"/>
                </a:lnTo>
                <a:lnTo>
                  <a:pt x="270933" y="138892"/>
                </a:lnTo>
                <a:lnTo>
                  <a:pt x="329656" y="116492"/>
                </a:lnTo>
                <a:lnTo>
                  <a:pt x="393041" y="95739"/>
                </a:lnTo>
                <a:lnTo>
                  <a:pt x="460798" y="76737"/>
                </a:lnTo>
                <a:lnTo>
                  <a:pt x="532637" y="59587"/>
                </a:lnTo>
                <a:lnTo>
                  <a:pt x="608268" y="44392"/>
                </a:lnTo>
                <a:lnTo>
                  <a:pt x="687403" y="31254"/>
                </a:lnTo>
                <a:lnTo>
                  <a:pt x="769750" y="20275"/>
                </a:lnTo>
                <a:lnTo>
                  <a:pt x="855020" y="11558"/>
                </a:lnTo>
                <a:lnTo>
                  <a:pt x="942924" y="5205"/>
                </a:lnTo>
                <a:lnTo>
                  <a:pt x="1033172" y="1318"/>
                </a:lnTo>
                <a:lnTo>
                  <a:pt x="1125473" y="0"/>
                </a:lnTo>
                <a:lnTo>
                  <a:pt x="1217775" y="1318"/>
                </a:lnTo>
                <a:lnTo>
                  <a:pt x="1308023" y="5205"/>
                </a:lnTo>
                <a:lnTo>
                  <a:pt x="1395927" y="11558"/>
                </a:lnTo>
                <a:lnTo>
                  <a:pt x="1481197" y="20275"/>
                </a:lnTo>
                <a:lnTo>
                  <a:pt x="1563544" y="31254"/>
                </a:lnTo>
                <a:lnTo>
                  <a:pt x="1642679" y="44392"/>
                </a:lnTo>
                <a:lnTo>
                  <a:pt x="1718310" y="59587"/>
                </a:lnTo>
                <a:lnTo>
                  <a:pt x="1790149" y="76737"/>
                </a:lnTo>
                <a:lnTo>
                  <a:pt x="1857906" y="95739"/>
                </a:lnTo>
                <a:lnTo>
                  <a:pt x="1921291" y="116492"/>
                </a:lnTo>
                <a:lnTo>
                  <a:pt x="1980014" y="138892"/>
                </a:lnTo>
                <a:lnTo>
                  <a:pt x="2033786" y="162838"/>
                </a:lnTo>
                <a:lnTo>
                  <a:pt x="2082317" y="188226"/>
                </a:lnTo>
                <a:lnTo>
                  <a:pt x="2125318" y="214956"/>
                </a:lnTo>
                <a:lnTo>
                  <a:pt x="2162497" y="242924"/>
                </a:lnTo>
                <a:lnTo>
                  <a:pt x="2193567" y="272029"/>
                </a:lnTo>
                <a:lnTo>
                  <a:pt x="2218236" y="302167"/>
                </a:lnTo>
                <a:lnTo>
                  <a:pt x="2247216" y="365137"/>
                </a:lnTo>
                <a:lnTo>
                  <a:pt x="2250947" y="397763"/>
                </a:lnTo>
                <a:lnTo>
                  <a:pt x="2247216" y="430390"/>
                </a:lnTo>
                <a:lnTo>
                  <a:pt x="2218236" y="493360"/>
                </a:lnTo>
                <a:lnTo>
                  <a:pt x="2193567" y="523498"/>
                </a:lnTo>
                <a:lnTo>
                  <a:pt x="2162497" y="552603"/>
                </a:lnTo>
                <a:lnTo>
                  <a:pt x="2125318" y="580571"/>
                </a:lnTo>
                <a:lnTo>
                  <a:pt x="2082317" y="607301"/>
                </a:lnTo>
                <a:lnTo>
                  <a:pt x="2033786" y="632689"/>
                </a:lnTo>
                <a:lnTo>
                  <a:pt x="1980014" y="656635"/>
                </a:lnTo>
                <a:lnTo>
                  <a:pt x="1921291" y="679035"/>
                </a:lnTo>
                <a:lnTo>
                  <a:pt x="1857906" y="699788"/>
                </a:lnTo>
                <a:lnTo>
                  <a:pt x="1790149" y="718790"/>
                </a:lnTo>
                <a:lnTo>
                  <a:pt x="1718310" y="735940"/>
                </a:lnTo>
                <a:lnTo>
                  <a:pt x="1642679" y="751135"/>
                </a:lnTo>
                <a:lnTo>
                  <a:pt x="1563544" y="764273"/>
                </a:lnTo>
                <a:lnTo>
                  <a:pt x="1481197" y="775252"/>
                </a:lnTo>
                <a:lnTo>
                  <a:pt x="1395927" y="783969"/>
                </a:lnTo>
                <a:lnTo>
                  <a:pt x="1308023" y="790322"/>
                </a:lnTo>
                <a:lnTo>
                  <a:pt x="1217775" y="794209"/>
                </a:lnTo>
                <a:lnTo>
                  <a:pt x="1125473" y="795527"/>
                </a:lnTo>
                <a:lnTo>
                  <a:pt x="1033172" y="794209"/>
                </a:lnTo>
                <a:lnTo>
                  <a:pt x="942924" y="790322"/>
                </a:lnTo>
                <a:lnTo>
                  <a:pt x="855020" y="783969"/>
                </a:lnTo>
                <a:lnTo>
                  <a:pt x="769750" y="775252"/>
                </a:lnTo>
                <a:lnTo>
                  <a:pt x="687403" y="764273"/>
                </a:lnTo>
                <a:lnTo>
                  <a:pt x="608268" y="751135"/>
                </a:lnTo>
                <a:lnTo>
                  <a:pt x="532637" y="735940"/>
                </a:lnTo>
                <a:lnTo>
                  <a:pt x="460798" y="718790"/>
                </a:lnTo>
                <a:lnTo>
                  <a:pt x="393041" y="699788"/>
                </a:lnTo>
                <a:lnTo>
                  <a:pt x="329656" y="679035"/>
                </a:lnTo>
                <a:lnTo>
                  <a:pt x="270933" y="656635"/>
                </a:lnTo>
                <a:lnTo>
                  <a:pt x="217160" y="632689"/>
                </a:lnTo>
                <a:lnTo>
                  <a:pt x="168629" y="607301"/>
                </a:lnTo>
                <a:lnTo>
                  <a:pt x="125629" y="580571"/>
                </a:lnTo>
                <a:lnTo>
                  <a:pt x="88450" y="552603"/>
                </a:lnTo>
                <a:lnTo>
                  <a:pt x="57380" y="523498"/>
                </a:lnTo>
                <a:lnTo>
                  <a:pt x="32711" y="493360"/>
                </a:lnTo>
                <a:lnTo>
                  <a:pt x="3731" y="430390"/>
                </a:lnTo>
                <a:lnTo>
                  <a:pt x="0" y="397763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2693066" y="2342750"/>
            <a:ext cx="425794" cy="160713"/>
          </a:xfrm>
          <a:custGeom>
            <a:avLst/>
            <a:gdLst/>
            <a:ahLst/>
            <a:cxnLst/>
            <a:rect l="l" t="t" r="r" b="b"/>
            <a:pathLst>
              <a:path w="844550" h="318770" extrusionOk="0">
                <a:moveTo>
                  <a:pt x="0" y="159257"/>
                </a:moveTo>
                <a:lnTo>
                  <a:pt x="12267" y="120968"/>
                </a:lnTo>
                <a:lnTo>
                  <a:pt x="47114" y="86045"/>
                </a:lnTo>
                <a:lnTo>
                  <a:pt x="81442" y="65178"/>
                </a:lnTo>
                <a:lnTo>
                  <a:pt x="123634" y="46624"/>
                </a:lnTo>
                <a:lnTo>
                  <a:pt x="172821" y="30711"/>
                </a:lnTo>
                <a:lnTo>
                  <a:pt x="228135" y="17765"/>
                </a:lnTo>
                <a:lnTo>
                  <a:pt x="288706" y="8113"/>
                </a:lnTo>
                <a:lnTo>
                  <a:pt x="353667" y="2082"/>
                </a:lnTo>
                <a:lnTo>
                  <a:pt x="422147" y="0"/>
                </a:lnTo>
                <a:lnTo>
                  <a:pt x="456774" y="527"/>
                </a:lnTo>
                <a:lnTo>
                  <a:pt x="523603" y="4625"/>
                </a:lnTo>
                <a:lnTo>
                  <a:pt x="586478" y="12507"/>
                </a:lnTo>
                <a:lnTo>
                  <a:pt x="644529" y="23847"/>
                </a:lnTo>
                <a:lnTo>
                  <a:pt x="696888" y="38317"/>
                </a:lnTo>
                <a:lnTo>
                  <a:pt x="742686" y="55592"/>
                </a:lnTo>
                <a:lnTo>
                  <a:pt x="781054" y="75343"/>
                </a:lnTo>
                <a:lnTo>
                  <a:pt x="822777" y="108898"/>
                </a:lnTo>
                <a:lnTo>
                  <a:pt x="842896" y="146188"/>
                </a:lnTo>
                <a:lnTo>
                  <a:pt x="844295" y="159257"/>
                </a:lnTo>
                <a:lnTo>
                  <a:pt x="842896" y="172327"/>
                </a:lnTo>
                <a:lnTo>
                  <a:pt x="822777" y="209617"/>
                </a:lnTo>
                <a:lnTo>
                  <a:pt x="781054" y="243172"/>
                </a:lnTo>
                <a:lnTo>
                  <a:pt x="742686" y="262923"/>
                </a:lnTo>
                <a:lnTo>
                  <a:pt x="696888" y="280198"/>
                </a:lnTo>
                <a:lnTo>
                  <a:pt x="644529" y="294668"/>
                </a:lnTo>
                <a:lnTo>
                  <a:pt x="586478" y="306008"/>
                </a:lnTo>
                <a:lnTo>
                  <a:pt x="523603" y="313890"/>
                </a:lnTo>
                <a:lnTo>
                  <a:pt x="456774" y="317988"/>
                </a:lnTo>
                <a:lnTo>
                  <a:pt x="422147" y="318515"/>
                </a:lnTo>
                <a:lnTo>
                  <a:pt x="387521" y="317988"/>
                </a:lnTo>
                <a:lnTo>
                  <a:pt x="320692" y="313890"/>
                </a:lnTo>
                <a:lnTo>
                  <a:pt x="257817" y="306008"/>
                </a:lnTo>
                <a:lnTo>
                  <a:pt x="199766" y="294668"/>
                </a:lnTo>
                <a:lnTo>
                  <a:pt x="147407" y="280198"/>
                </a:lnTo>
                <a:lnTo>
                  <a:pt x="101609" y="262923"/>
                </a:lnTo>
                <a:lnTo>
                  <a:pt x="63241" y="243172"/>
                </a:lnTo>
                <a:lnTo>
                  <a:pt x="21518" y="209617"/>
                </a:lnTo>
                <a:lnTo>
                  <a:pt x="1399" y="172327"/>
                </a:lnTo>
                <a:lnTo>
                  <a:pt x="0" y="159257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385918" y="2608415"/>
            <a:ext cx="3057393" cy="6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3253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P(T,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X,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C,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W)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P(T,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X,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-US" sz="1008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31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731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008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P(W)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3" marR="0" lvl="0" indent="0" algn="l" rtl="0">
              <a:spcBef>
                <a:spcPts val="847"/>
              </a:spcBef>
              <a:spcAft>
                <a:spcPts val="0"/>
              </a:spcAft>
              <a:buNone/>
            </a:pPr>
            <a:r>
              <a:rPr lang="en-US" sz="908" i="1" dirty="0" smtClean="0">
                <a:solidFill>
                  <a:srgbClr val="00009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908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908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lang="en-US" sz="908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lang="en-US" sz="908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2-1)</a:t>
            </a:r>
          </a:p>
          <a:p>
            <a:pPr marL="6403" marR="0" lvl="0" indent="0" algn="l" rtl="0">
              <a:spcBef>
                <a:spcPts val="847"/>
              </a:spcBef>
              <a:spcAft>
                <a:spcPts val="0"/>
              </a:spcAft>
              <a:buNone/>
            </a:pPr>
            <a:r>
              <a:rPr lang="en-US" sz="908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908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coins,</a:t>
            </a:r>
            <a:r>
              <a:rPr lang="en-US" sz="9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lang="en-US" sz="908" b="1" i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lang="en-US" sz="908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908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9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900699" y="2049354"/>
            <a:ext cx="808048" cy="37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5086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1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1870309" y="2172543"/>
            <a:ext cx="234667" cy="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1995791" y="2380699"/>
            <a:ext cx="619802" cy="10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6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decomposes into</a:t>
            </a:r>
            <a:endParaRPr sz="70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2"/>
          <p:cNvSpPr txBox="1"/>
          <p:nvPr/>
        </p:nvSpPr>
        <p:spPr>
          <a:xfrm>
            <a:off x="2534533" y="2004146"/>
            <a:ext cx="630687" cy="24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188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3244697" y="2126957"/>
            <a:ext cx="234987" cy="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endParaRPr sz="8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2699088" y="2372762"/>
            <a:ext cx="414589" cy="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endParaRPr sz="80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373516" y="533068"/>
            <a:ext cx="2995029" cy="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36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Independence</a:t>
            </a:r>
            <a:endParaRPr dirty="0"/>
          </a:p>
        </p:txBody>
      </p:sp>
      <p:sp>
        <p:nvSpPr>
          <p:cNvPr id="441" name="Google Shape;441;p33"/>
          <p:cNvSpPr txBox="1"/>
          <p:nvPr/>
        </p:nvSpPr>
        <p:spPr>
          <a:xfrm>
            <a:off x="219958" y="1016854"/>
            <a:ext cx="3982614" cy="23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lang="en-US" sz="1008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294" marR="663386" lvl="0" indent="-172890" algn="l" rtl="0">
              <a:spcBef>
                <a:spcPts val="199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Dentistry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hundreds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independent.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do?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26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210"/>
              <a:buFont typeface="Noto Sans Symbols"/>
              <a:buChar char="∙"/>
            </a:pPr>
            <a:r>
              <a:rPr lang="en-US" sz="121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2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2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2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121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sng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conditionally independent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924" marR="0" lvl="0" indent="0" algn="l" rtl="0">
              <a:spcBef>
                <a:spcPts val="146"/>
              </a:spcBef>
              <a:spcAft>
                <a:spcPts val="0"/>
              </a:spcAft>
              <a:buNone/>
            </a:pPr>
            <a:r>
              <a:rPr lang="en-US" sz="1210" dirty="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B,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924" marR="0" lvl="0" indent="0" algn="l" rtl="0"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1210" dirty="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A,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924" marR="0" lvl="0" indent="0" algn="l" rtl="0">
              <a:spcBef>
                <a:spcPts val="93"/>
              </a:spcBef>
              <a:spcAft>
                <a:spcPts val="0"/>
              </a:spcAft>
              <a:buNone/>
            </a:pPr>
            <a:r>
              <a:rPr lang="en-US" sz="1210" dirty="0">
                <a:solidFill>
                  <a:srgbClr val="000098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1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1261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61" b="1" i="1" dirty="0">
                <a:solidFill>
                  <a:srgbClr val="3232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1261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P(B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210" b="1" i="1" dirty="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dirty="0">
                <a:solidFill>
                  <a:srgbClr val="3232CC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 sz="12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6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22"/>
              </a:spcBef>
              <a:spcAft>
                <a:spcPts val="0"/>
              </a:spcAft>
              <a:buNone/>
            </a:pPr>
            <a:endParaRPr sz="1134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294" marR="0" lvl="0" indent="-172890" algn="l" rtl="0"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Noto Sans Symbols"/>
              <a:buChar char="∙"/>
            </a:pP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(T),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Xray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(X),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1008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 sz="100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319" marR="0" lvl="1" indent="-144394" algn="l" rtl="0">
              <a:spcBef>
                <a:spcPts val="121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Arial"/>
              <a:buChar char="•"/>
            </a:pP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 dirty="0"/>
          </a:p>
          <a:p>
            <a:pPr marL="381319" marR="0" lvl="1" indent="-144394" algn="l" rtl="0">
              <a:spcBef>
                <a:spcPts val="143"/>
              </a:spcBef>
              <a:spcAft>
                <a:spcPts val="0"/>
              </a:spcAft>
              <a:buClr>
                <a:srgbClr val="000098"/>
              </a:buClr>
              <a:buSzPts val="1008"/>
              <a:buFont typeface="Arial"/>
              <a:buChar char="•"/>
            </a:pPr>
            <a:r>
              <a:rPr lang="en-US" sz="100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-US" sz="1008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conditionally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1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1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Bayes’ nets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681" y="972138"/>
            <a:ext cx="3675403" cy="2030307"/>
          </a:xfrm>
        </p:spPr>
        <p:txBody>
          <a:bodyPr>
            <a:noAutofit/>
          </a:bodyPr>
          <a:lstStyle/>
          <a:p>
            <a:r>
              <a:rPr lang="en-GB" altLang="en-US" sz="900" dirty="0"/>
              <a:t>This can be captured in a picture, where the arcs capture conditional independence relationships</a:t>
            </a:r>
          </a:p>
          <a:p>
            <a:endParaRPr lang="en-GB" altLang="en-US" sz="900" dirty="0"/>
          </a:p>
          <a:p>
            <a:endParaRPr lang="en-GB" altLang="en-US" sz="900" dirty="0" smtClean="0"/>
          </a:p>
          <a:p>
            <a:endParaRPr lang="en-GB" altLang="en-US" sz="900" dirty="0"/>
          </a:p>
          <a:p>
            <a:pPr marL="0" indent="0">
              <a:buNone/>
            </a:pPr>
            <a:r>
              <a:rPr lang="en-GB" altLang="en-US" sz="900" dirty="0" smtClean="0"/>
              <a:t>Or </a:t>
            </a:r>
            <a:r>
              <a:rPr lang="en-GB" altLang="en-US" sz="900" dirty="0"/>
              <a:t>in a new equation:</a:t>
            </a:r>
          </a:p>
          <a:p>
            <a:endParaRPr lang="en-GB" altLang="en-US" sz="900" dirty="0"/>
          </a:p>
          <a:p>
            <a:endParaRPr lang="en-GB" altLang="en-US" sz="900" dirty="0" smtClean="0"/>
          </a:p>
          <a:p>
            <a:endParaRPr lang="en-GB" altLang="en-US" sz="900" dirty="0"/>
          </a:p>
          <a:p>
            <a:r>
              <a:rPr lang="en-GB" altLang="en-US" sz="900" dirty="0" smtClean="0"/>
              <a:t>Using </a:t>
            </a:r>
            <a:r>
              <a:rPr lang="en-GB" altLang="en-US" sz="900" dirty="0">
                <a:solidFill>
                  <a:srgbClr val="FF0000"/>
                </a:solidFill>
              </a:rPr>
              <a:t>conditional independence</a:t>
            </a:r>
            <a:r>
              <a:rPr lang="en-GB" altLang="en-US" sz="900" dirty="0"/>
              <a:t> the causal model is much more compact. Rather than the number of parameters being O(2</a:t>
            </a:r>
            <a:r>
              <a:rPr lang="en-GB" altLang="en-US" sz="900" baseline="30000" dirty="0"/>
              <a:t>N</a:t>
            </a:r>
            <a:r>
              <a:rPr lang="en-GB" altLang="en-US" sz="900" dirty="0"/>
              <a:t>) it is O(N) where N is the number of effects (or evidence variables)</a:t>
            </a:r>
          </a:p>
        </p:txBody>
      </p:sp>
      <p:pic>
        <p:nvPicPr>
          <p:cNvPr id="237573" name="Picture 5" descr="naive-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3" y="1301939"/>
            <a:ext cx="2444313" cy="6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06443"/>
              </p:ext>
            </p:extLst>
          </p:nvPr>
        </p:nvGraphicFramePr>
        <p:xfrm>
          <a:off x="345369" y="2265042"/>
          <a:ext cx="4089062" cy="18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4368600" imgH="203040" progId="Equation.3">
                  <p:embed/>
                </p:oleObj>
              </mc:Choice>
              <mc:Fallback>
                <p:oleObj name="Equation" r:id="rId4" imgW="4368600" imgH="203040" progId="Equation.3">
                  <p:embed/>
                  <p:pic>
                    <p:nvPicPr>
                      <p:cNvPr id="2375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69" y="2265042"/>
                        <a:ext cx="4089062" cy="18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63478"/>
              </p:ext>
            </p:extLst>
          </p:nvPr>
        </p:nvGraphicFramePr>
        <p:xfrm>
          <a:off x="1619549" y="2453661"/>
          <a:ext cx="2814882" cy="18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3124080" imgH="203040" progId="Equation.3">
                  <p:embed/>
                </p:oleObj>
              </mc:Choice>
              <mc:Fallback>
                <p:oleObj name="Equation" r:id="rId6" imgW="3124080" imgH="203040" progId="Equation.3">
                  <p:embed/>
                  <p:pic>
                    <p:nvPicPr>
                      <p:cNvPr id="237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549" y="2453661"/>
                        <a:ext cx="2814882" cy="183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41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Summary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Reasoning under uncertainty is an important area of AI</a:t>
            </a:r>
          </a:p>
          <a:p>
            <a:endParaRPr lang="en-GB" altLang="en-US" dirty="0"/>
          </a:p>
          <a:p>
            <a:r>
              <a:rPr lang="en-GB" altLang="en-US" dirty="0"/>
              <a:t>It is not the case that statistical methods are the only way</a:t>
            </a:r>
          </a:p>
          <a:p>
            <a:endParaRPr lang="en-GB" altLang="en-US" dirty="0"/>
          </a:p>
          <a:p>
            <a:r>
              <a:rPr lang="en-GB" altLang="en-US" dirty="0"/>
              <a:t>Logics can also cope with uncertainty in a qualitative way</a:t>
            </a:r>
          </a:p>
          <a:p>
            <a:endParaRPr lang="en-GB" altLang="en-US" dirty="0"/>
          </a:p>
          <a:p>
            <a:r>
              <a:rPr lang="en-GB" altLang="en-US" dirty="0"/>
              <a:t>But statistical methods, and particularly Bayesian reasoning has become a cornerstone of modern AI (rightly or wrongly)</a:t>
            </a:r>
          </a:p>
        </p:txBody>
      </p:sp>
    </p:spTree>
    <p:extLst>
      <p:ext uri="{BB962C8B-B14F-4D97-AF65-F5344CB8AC3E}">
        <p14:creationId xmlns:p14="http://schemas.microsoft.com/office/powerpoint/2010/main" val="236213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Uncertainty</a:t>
            </a:r>
            <a:endParaRPr dirty="0"/>
          </a:p>
          <a:p>
            <a:pPr marL="504825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Example</a:t>
            </a:r>
            <a:endParaRPr sz="1000" dirty="0"/>
          </a:p>
        </p:txBody>
      </p:sp>
      <p:sp>
        <p:nvSpPr>
          <p:cNvPr id="79" name="Google Shape;79;p10"/>
          <p:cNvSpPr txBox="1"/>
          <p:nvPr/>
        </p:nvSpPr>
        <p:spPr>
          <a:xfrm>
            <a:off x="347297" y="1263327"/>
            <a:ext cx="363537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What would need to happen in the KB to diagnose a cavity.</a:t>
            </a:r>
            <a:endParaRPr sz="1100" dirty="0">
              <a:solidFill>
                <a:schemeClr val="dk1"/>
              </a:solidFill>
              <a:latin typeface="Tw Cen MT (Body)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550" dirty="0">
              <a:solidFill>
                <a:schemeClr val="dk1"/>
              </a:solidFill>
              <a:latin typeface="Tw Cen MT (Body)"/>
              <a:ea typeface="Times New Roman"/>
              <a:cs typeface="Times New Roman"/>
              <a:sym typeface="Times New Roman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Tw Cen MT (Body)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Toothache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⇒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Cavity</a:t>
            </a:r>
            <a:endParaRPr sz="1100" dirty="0">
              <a:solidFill>
                <a:schemeClr val="dk1"/>
              </a:solidFill>
              <a:latin typeface="Tw Cen MT (Body)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Tw Cen MT (Body)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Toothache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⇒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Cavity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∨ </a:t>
            </a:r>
            <a:r>
              <a:rPr lang="en-US" sz="1100" dirty="0" err="1">
                <a:solidFill>
                  <a:schemeClr val="dk1"/>
                </a:solidFill>
                <a:latin typeface="Tw Cen MT (Body)"/>
                <a:sym typeface="Arial"/>
              </a:rPr>
              <a:t>GumProblem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∨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Abscess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. . .</a:t>
            </a:r>
            <a:endParaRPr sz="1100" dirty="0">
              <a:solidFill>
                <a:schemeClr val="dk1"/>
              </a:solidFill>
              <a:latin typeface="Tw Cen MT (Body)"/>
              <a:ea typeface="Lucida Sans"/>
              <a:cs typeface="Lucida Sans"/>
              <a:sym typeface="Lucida Sans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 dirty="0">
                <a:solidFill>
                  <a:srgbClr val="3232B2"/>
                </a:solidFill>
                <a:latin typeface="Tw Cen MT (Body)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Cavity </a:t>
            </a:r>
            <a:r>
              <a:rPr lang="en-US" sz="1100" dirty="0">
                <a:solidFill>
                  <a:schemeClr val="dk1"/>
                </a:solidFill>
                <a:latin typeface="Tw Cen MT (Body)"/>
                <a:ea typeface="Lucida Sans"/>
                <a:cs typeface="Lucida Sans"/>
                <a:sym typeface="Lucida Sans"/>
              </a:rPr>
              <a:t>⇒ </a:t>
            </a: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Toothache</a:t>
            </a:r>
            <a:endParaRPr sz="1100" dirty="0">
              <a:solidFill>
                <a:schemeClr val="dk1"/>
              </a:solidFill>
              <a:latin typeface="Tw Cen MT (Body)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550" dirty="0">
              <a:solidFill>
                <a:schemeClr val="dk1"/>
              </a:solidFill>
              <a:latin typeface="Tw Cen MT (Body)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Tw Cen MT (Body)"/>
                <a:sym typeface="Arial"/>
              </a:rPr>
              <a:t>But these can’t be true or complete...</a:t>
            </a:r>
            <a:endParaRPr sz="1100" dirty="0">
              <a:solidFill>
                <a:schemeClr val="dk1"/>
              </a:solidFill>
              <a:latin typeface="Tw Cen MT (Body)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72825" rIns="0" bIns="0" anchor="t" anchorCtr="0">
            <a:spAutoFit/>
          </a:bodyPr>
          <a:lstStyle/>
          <a:p>
            <a:pPr marL="5048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 of Belief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347297" y="1536962"/>
            <a:ext cx="300482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 are a way to summarize uncertainty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facts I can observe 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There’s 80% of chance of having a cavity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36957" y="331711"/>
            <a:ext cx="3675402" cy="7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Theory</a:t>
            </a:r>
            <a:endParaRPr dirty="0"/>
          </a:p>
          <a:p>
            <a:pPr marL="504825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Likelihood and Importance</a:t>
            </a:r>
            <a:endParaRPr sz="1000" dirty="0"/>
          </a:p>
        </p:txBody>
      </p:sp>
      <p:sp>
        <p:nvSpPr>
          <p:cNvPr id="91" name="Google Shape;91;p12"/>
          <p:cNvSpPr txBox="1"/>
          <p:nvPr/>
        </p:nvSpPr>
        <p:spPr>
          <a:xfrm>
            <a:off x="347297" y="1171214"/>
            <a:ext cx="3891279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 decisions involve: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605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Likelihood of achieving a state/goal (probability)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128904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importance of the states/goals (Utility)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Theory = probability theory + utility theory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Expected Utility: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 is rational iff it chooses the action that yields the highest expected utility, averaged over all the possible outcomes of the action.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387249" y="445443"/>
            <a:ext cx="3675402" cy="37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Probabilities in </a:t>
            </a:r>
            <a:r>
              <a:rPr lang="en-US" dirty="0" smtClean="0"/>
              <a:t>AI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01325" rIns="0" bIns="0" anchor="t" anchorCtr="0">
            <a:spAutoFit/>
          </a:bodyPr>
          <a:lstStyle/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Prob. require massive amount of data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Use of prob. require enumeration of all possibilities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Hides details of character of uncertainty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People are bad prob. estimators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We do not have those numbers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-US" sz="1100"/>
              <a:t>We find their use inconvenient</a:t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0" y="468262"/>
            <a:ext cx="3900028" cy="38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4825" lvl="0" indent="0" algn="l" rtl="0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Introducing Probabilities in AI</a:t>
            </a:r>
            <a:endParaRPr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idx="1"/>
          </p:nvPr>
        </p:nvSpPr>
        <p:spPr>
          <a:xfrm>
            <a:off x="347294" y="815975"/>
            <a:ext cx="3915509" cy="251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525" rIns="0" bIns="0" anchor="t" anchorCtr="0">
            <a:spAutoFit/>
          </a:bodyPr>
          <a:lstStyle/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ucida Sans"/>
                <a:ea typeface="Lucida Sans"/>
                <a:cs typeface="Lucida Sans"/>
                <a:sym typeface="Lucida Sans"/>
              </a:rPr>
              <a:t>Probability= It is a measure of how likely the event is to happen</a:t>
            </a:r>
            <a:endParaRPr dirty="0"/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ucida Sans"/>
                <a:ea typeface="Lucida Sans"/>
                <a:cs typeface="Lucida Sans"/>
                <a:sym typeface="Lucida Sans"/>
              </a:rPr>
              <a:t>It lies between 0-1</a:t>
            </a:r>
            <a:endParaRPr dirty="0"/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14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81474" y="513754"/>
            <a:ext cx="27379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2777"/>
          <a:stretch/>
        </p:blipFill>
        <p:spPr>
          <a:xfrm>
            <a:off x="335122" y="1153583"/>
            <a:ext cx="3779655" cy="213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857250" y="2416175"/>
            <a:ext cx="2362200" cy="369332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2005</Words>
  <Application>Microsoft Office PowerPoint</Application>
  <PresentationFormat>Custom</PresentationFormat>
  <Paragraphs>372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Calibri</vt:lpstr>
      <vt:lpstr>Noto Sans Symbols</vt:lpstr>
      <vt:lpstr>Wingdings 3</vt:lpstr>
      <vt:lpstr>Arial</vt:lpstr>
      <vt:lpstr>Verdana</vt:lpstr>
      <vt:lpstr>Tw Cen MT Condensed</vt:lpstr>
      <vt:lpstr>Lucida Sans</vt:lpstr>
      <vt:lpstr>Tw Cen MT (Body)</vt:lpstr>
      <vt:lpstr>Tw Cen MT</vt:lpstr>
      <vt:lpstr>Times New Roman</vt:lpstr>
      <vt:lpstr>Wingdings</vt:lpstr>
      <vt:lpstr>Tahoma</vt:lpstr>
      <vt:lpstr>Integral</vt:lpstr>
      <vt:lpstr>Microsoft Equation 3.0</vt:lpstr>
      <vt:lpstr>Week# 09  </vt:lpstr>
      <vt:lpstr>Contents</vt:lpstr>
      <vt:lpstr>Uncertainty The cost of choosing</vt:lpstr>
      <vt:lpstr>Uncertainty Example</vt:lpstr>
      <vt:lpstr>Degree of Belief</vt:lpstr>
      <vt:lpstr>Decision Theory Likelihood and Importance</vt:lpstr>
      <vt:lpstr>Probabilities in AI</vt:lpstr>
      <vt:lpstr>Introducing Probabilities in AI</vt:lpstr>
      <vt:lpstr>Probability</vt:lpstr>
      <vt:lpstr>Probabilities language of propositions</vt:lpstr>
      <vt:lpstr>Probabilities</vt:lpstr>
      <vt:lpstr>Probability Distribution Language</vt:lpstr>
      <vt:lpstr>Probabilities Concepts</vt:lpstr>
      <vt:lpstr>Probability Axioms</vt:lpstr>
      <vt:lpstr>PowerPoint Presentation</vt:lpstr>
      <vt:lpstr>Probabilities More concepts and one example</vt:lpstr>
      <vt:lpstr>Joint probability distribution</vt:lpstr>
      <vt:lpstr>Conditional Probability</vt:lpstr>
      <vt:lpstr>Conditional Probability (continued)</vt:lpstr>
      <vt:lpstr>Probabilistic Inference</vt:lpstr>
      <vt:lpstr>Probabilistic Inference II</vt:lpstr>
      <vt:lpstr>Probabilistic Inference III</vt:lpstr>
      <vt:lpstr>Combining Probabilities: the product rule</vt:lpstr>
      <vt:lpstr>Bayes’ rule</vt:lpstr>
      <vt:lpstr>Bayes’ Rule &amp; Diagnosis</vt:lpstr>
      <vt:lpstr>Bayes’ rule</vt:lpstr>
      <vt:lpstr>Bayes’ rule can capture causal models</vt:lpstr>
      <vt:lpstr>The power of causal models</vt:lpstr>
      <vt:lpstr>Bayes rule: the normalisation short cut</vt:lpstr>
      <vt:lpstr>Bayes’ rule: combining evidence</vt:lpstr>
      <vt:lpstr>Bayes rule + conditional independence</vt:lpstr>
      <vt:lpstr>The Solution: Independence</vt:lpstr>
      <vt:lpstr>Conditional Independence</vt:lpstr>
      <vt:lpstr>Bayes’ nets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Week# 09</dc:title>
  <dc:creator>Faculty</dc:creator>
  <cp:lastModifiedBy>Windows User</cp:lastModifiedBy>
  <cp:revision>8</cp:revision>
  <dcterms:modified xsi:type="dcterms:W3CDTF">2024-03-21T08:19:31Z</dcterms:modified>
</cp:coreProperties>
</file>