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hyperlink" Target="mailto:mafaza.sherwani@nu.edu.pk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666999"/>
            <a:ext cx="302895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895600"/>
            <a:ext cx="1143000" cy="236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57950" y="1676400"/>
            <a:ext cx="211455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00750" y="0"/>
            <a:ext cx="1200150" cy="1143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57950" y="6096000"/>
            <a:ext cx="742950" cy="762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81925" y="-19113"/>
            <a:ext cx="604837" cy="12334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9550" y="0"/>
            <a:ext cx="514350" cy="1143000"/>
          </a:xfrm>
          <a:custGeom>
            <a:avLst/>
            <a:gdLst/>
            <a:ahLst/>
            <a:cxnLst/>
            <a:rect l="l" t="t" r="r" b="b"/>
            <a:pathLst>
              <a:path w="514350" h="1143000">
                <a:moveTo>
                  <a:pt x="0" y="1143000"/>
                </a:moveTo>
                <a:lnTo>
                  <a:pt x="514350" y="1143000"/>
                </a:lnTo>
                <a:lnTo>
                  <a:pt x="51435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9143999" cy="4733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43675" y="3752850"/>
            <a:ext cx="2600325" cy="828725"/>
          </a:xfrm>
          <a:custGeom>
            <a:avLst/>
            <a:gdLst/>
            <a:ahLst/>
            <a:cxnLst/>
            <a:rect l="l" t="t" r="r" b="b"/>
            <a:pathLst>
              <a:path w="2600325" h="828725">
                <a:moveTo>
                  <a:pt x="140843" y="737997"/>
                </a:moveTo>
                <a:lnTo>
                  <a:pt x="0" y="760983"/>
                </a:lnTo>
                <a:lnTo>
                  <a:pt x="4224" y="769916"/>
                </a:lnTo>
                <a:lnTo>
                  <a:pt x="9675" y="781368"/>
                </a:lnTo>
                <a:lnTo>
                  <a:pt x="15143" y="792818"/>
                </a:lnTo>
                <a:lnTo>
                  <a:pt x="20613" y="804279"/>
                </a:lnTo>
                <a:lnTo>
                  <a:pt x="26069" y="815761"/>
                </a:lnTo>
                <a:lnTo>
                  <a:pt x="31496" y="827277"/>
                </a:lnTo>
                <a:lnTo>
                  <a:pt x="101452" y="828725"/>
                </a:lnTo>
                <a:lnTo>
                  <a:pt x="184472" y="827070"/>
                </a:lnTo>
                <a:lnTo>
                  <a:pt x="279332" y="822518"/>
                </a:lnTo>
                <a:lnTo>
                  <a:pt x="384812" y="815272"/>
                </a:lnTo>
                <a:lnTo>
                  <a:pt x="499687" y="805539"/>
                </a:lnTo>
                <a:lnTo>
                  <a:pt x="622736" y="793521"/>
                </a:lnTo>
                <a:lnTo>
                  <a:pt x="752737" y="779425"/>
                </a:lnTo>
                <a:lnTo>
                  <a:pt x="888467" y="763454"/>
                </a:lnTo>
                <a:lnTo>
                  <a:pt x="1028704" y="745814"/>
                </a:lnTo>
                <a:lnTo>
                  <a:pt x="1172225" y="726709"/>
                </a:lnTo>
                <a:lnTo>
                  <a:pt x="1317809" y="706344"/>
                </a:lnTo>
                <a:lnTo>
                  <a:pt x="1464232" y="684924"/>
                </a:lnTo>
                <a:lnTo>
                  <a:pt x="1610273" y="662652"/>
                </a:lnTo>
                <a:lnTo>
                  <a:pt x="1754709" y="639735"/>
                </a:lnTo>
                <a:lnTo>
                  <a:pt x="1896318" y="616376"/>
                </a:lnTo>
                <a:lnTo>
                  <a:pt x="2033877" y="592781"/>
                </a:lnTo>
                <a:lnTo>
                  <a:pt x="2166164" y="569153"/>
                </a:lnTo>
                <a:lnTo>
                  <a:pt x="2291957" y="545698"/>
                </a:lnTo>
                <a:lnTo>
                  <a:pt x="2410034" y="522621"/>
                </a:lnTo>
                <a:lnTo>
                  <a:pt x="2519172" y="500125"/>
                </a:lnTo>
                <a:lnTo>
                  <a:pt x="2600325" y="482092"/>
                </a:lnTo>
                <a:lnTo>
                  <a:pt x="2600325" y="12954"/>
                </a:lnTo>
                <a:lnTo>
                  <a:pt x="2599054" y="0"/>
                </a:lnTo>
                <a:lnTo>
                  <a:pt x="2514092" y="38354"/>
                </a:lnTo>
                <a:lnTo>
                  <a:pt x="2429129" y="75945"/>
                </a:lnTo>
                <a:lnTo>
                  <a:pt x="2344166" y="113030"/>
                </a:lnTo>
                <a:lnTo>
                  <a:pt x="2258568" y="147827"/>
                </a:lnTo>
                <a:lnTo>
                  <a:pt x="2172970" y="182625"/>
                </a:lnTo>
                <a:lnTo>
                  <a:pt x="2087245" y="216535"/>
                </a:lnTo>
                <a:lnTo>
                  <a:pt x="2002408" y="248285"/>
                </a:lnTo>
                <a:lnTo>
                  <a:pt x="1915795" y="279526"/>
                </a:lnTo>
                <a:lnTo>
                  <a:pt x="1829943" y="310006"/>
                </a:lnTo>
                <a:lnTo>
                  <a:pt x="1745360" y="338581"/>
                </a:lnTo>
                <a:lnTo>
                  <a:pt x="1659254" y="367538"/>
                </a:lnTo>
                <a:lnTo>
                  <a:pt x="1574546" y="394716"/>
                </a:lnTo>
                <a:lnTo>
                  <a:pt x="1489709" y="420369"/>
                </a:lnTo>
                <a:lnTo>
                  <a:pt x="1404874" y="446150"/>
                </a:lnTo>
                <a:lnTo>
                  <a:pt x="1320927" y="470662"/>
                </a:lnTo>
                <a:lnTo>
                  <a:pt x="1237869" y="493775"/>
                </a:lnTo>
                <a:lnTo>
                  <a:pt x="1154176" y="516127"/>
                </a:lnTo>
                <a:lnTo>
                  <a:pt x="1071499" y="538352"/>
                </a:lnTo>
                <a:lnTo>
                  <a:pt x="989710" y="558800"/>
                </a:lnTo>
                <a:lnTo>
                  <a:pt x="908176" y="579374"/>
                </a:lnTo>
                <a:lnTo>
                  <a:pt x="827404" y="598677"/>
                </a:lnTo>
                <a:lnTo>
                  <a:pt x="747141" y="616712"/>
                </a:lnTo>
                <a:lnTo>
                  <a:pt x="668020" y="635126"/>
                </a:lnTo>
                <a:lnTo>
                  <a:pt x="589533" y="651763"/>
                </a:lnTo>
                <a:lnTo>
                  <a:pt x="512064" y="667512"/>
                </a:lnTo>
                <a:lnTo>
                  <a:pt x="435736" y="683006"/>
                </a:lnTo>
                <a:lnTo>
                  <a:pt x="360933" y="698119"/>
                </a:lnTo>
                <a:lnTo>
                  <a:pt x="286257" y="711707"/>
                </a:lnTo>
                <a:lnTo>
                  <a:pt x="212725" y="725043"/>
                </a:lnTo>
                <a:lnTo>
                  <a:pt x="140843" y="73799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4057650"/>
            <a:ext cx="9144000" cy="2800350"/>
          </a:xfrm>
          <a:custGeom>
            <a:avLst/>
            <a:gdLst/>
            <a:ahLst/>
            <a:cxnLst/>
            <a:rect l="l" t="t" r="r" b="b"/>
            <a:pathLst>
              <a:path w="9144000" h="2800350">
                <a:moveTo>
                  <a:pt x="9144000" y="2234717"/>
                </a:moveTo>
                <a:lnTo>
                  <a:pt x="9143746" y="2234717"/>
                </a:lnTo>
                <a:lnTo>
                  <a:pt x="9143746" y="2412"/>
                </a:lnTo>
                <a:lnTo>
                  <a:pt x="8936228" y="54610"/>
                </a:lnTo>
                <a:lnTo>
                  <a:pt x="8729599" y="104267"/>
                </a:lnTo>
                <a:lnTo>
                  <a:pt x="8521954" y="152907"/>
                </a:lnTo>
                <a:lnTo>
                  <a:pt x="8313547" y="194563"/>
                </a:lnTo>
                <a:lnTo>
                  <a:pt x="8105902" y="236600"/>
                </a:lnTo>
                <a:lnTo>
                  <a:pt x="7897495" y="275844"/>
                </a:lnTo>
                <a:lnTo>
                  <a:pt x="7691755" y="309499"/>
                </a:lnTo>
                <a:lnTo>
                  <a:pt x="7483221" y="341249"/>
                </a:lnTo>
                <a:lnTo>
                  <a:pt x="7275703" y="370331"/>
                </a:lnTo>
                <a:lnTo>
                  <a:pt x="7071741" y="395605"/>
                </a:lnTo>
                <a:lnTo>
                  <a:pt x="6865111" y="420750"/>
                </a:lnTo>
                <a:lnTo>
                  <a:pt x="6661277" y="441706"/>
                </a:lnTo>
                <a:lnTo>
                  <a:pt x="6457315" y="458216"/>
                </a:lnTo>
                <a:lnTo>
                  <a:pt x="6254369" y="475361"/>
                </a:lnTo>
                <a:lnTo>
                  <a:pt x="6053201" y="489712"/>
                </a:lnTo>
                <a:lnTo>
                  <a:pt x="5853811" y="499872"/>
                </a:lnTo>
                <a:lnTo>
                  <a:pt x="5654548" y="508635"/>
                </a:lnTo>
                <a:lnTo>
                  <a:pt x="5457063" y="517017"/>
                </a:lnTo>
                <a:lnTo>
                  <a:pt x="5262245" y="520826"/>
                </a:lnTo>
                <a:lnTo>
                  <a:pt x="5067427" y="525018"/>
                </a:lnTo>
                <a:lnTo>
                  <a:pt x="4875403" y="527176"/>
                </a:lnTo>
                <a:lnTo>
                  <a:pt x="4685284" y="525018"/>
                </a:lnTo>
                <a:lnTo>
                  <a:pt x="4496943" y="525018"/>
                </a:lnTo>
                <a:lnTo>
                  <a:pt x="4310380" y="520826"/>
                </a:lnTo>
                <a:lnTo>
                  <a:pt x="4127500" y="514604"/>
                </a:lnTo>
                <a:lnTo>
                  <a:pt x="3946398" y="508635"/>
                </a:lnTo>
                <a:lnTo>
                  <a:pt x="3769105" y="501904"/>
                </a:lnTo>
                <a:lnTo>
                  <a:pt x="3592576" y="491870"/>
                </a:lnTo>
                <a:lnTo>
                  <a:pt x="3418840" y="480949"/>
                </a:lnTo>
                <a:lnTo>
                  <a:pt x="3248787" y="471169"/>
                </a:lnTo>
                <a:lnTo>
                  <a:pt x="2916809" y="443483"/>
                </a:lnTo>
                <a:lnTo>
                  <a:pt x="2598674" y="414147"/>
                </a:lnTo>
                <a:lnTo>
                  <a:pt x="2293239" y="383286"/>
                </a:lnTo>
                <a:lnTo>
                  <a:pt x="2004314" y="349376"/>
                </a:lnTo>
                <a:lnTo>
                  <a:pt x="1728216" y="313944"/>
                </a:lnTo>
                <a:lnTo>
                  <a:pt x="1472184" y="275844"/>
                </a:lnTo>
                <a:lnTo>
                  <a:pt x="1231671" y="238379"/>
                </a:lnTo>
                <a:lnTo>
                  <a:pt x="1010386" y="200913"/>
                </a:lnTo>
                <a:lnTo>
                  <a:pt x="807389" y="165607"/>
                </a:lnTo>
                <a:lnTo>
                  <a:pt x="627265" y="131952"/>
                </a:lnTo>
                <a:lnTo>
                  <a:pt x="464502" y="100075"/>
                </a:lnTo>
                <a:lnTo>
                  <a:pt x="327342" y="73532"/>
                </a:lnTo>
                <a:lnTo>
                  <a:pt x="212140" y="48260"/>
                </a:lnTo>
                <a:lnTo>
                  <a:pt x="53949" y="12192"/>
                </a:lnTo>
                <a:lnTo>
                  <a:pt x="0" y="0"/>
                </a:lnTo>
                <a:lnTo>
                  <a:pt x="0" y="2800347"/>
                </a:lnTo>
                <a:lnTo>
                  <a:pt x="9144000" y="2800347"/>
                </a:lnTo>
                <a:lnTo>
                  <a:pt x="9144000" y="2234717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5495" y="1498834"/>
            <a:ext cx="5083518" cy="1074604"/>
          </a:xfrm>
          <a:prstGeom prst="rect">
            <a:avLst/>
          </a:prstGeom>
        </p:spPr>
        <p:txBody>
          <a:bodyPr wrap="square" lIns="0" tIns="26892" rIns="0" bIns="0" rtlCol="0">
            <a:noAutofit/>
          </a:bodyPr>
          <a:lstStyle/>
          <a:p>
            <a:pPr algn="ctr">
              <a:lnSpc>
                <a:spcPts val="4235"/>
              </a:lnSpc>
            </a:pPr>
            <a:r>
              <a:rPr sz="3950" b="1" spc="9" dirty="0" smtClean="0">
                <a:solidFill>
                  <a:srgbClr val="FFC000"/>
                </a:solidFill>
                <a:latin typeface="Century Gothic"/>
                <a:cs typeface="Century Gothic"/>
              </a:rPr>
              <a:t>Artificial Intelligence</a:t>
            </a:r>
            <a:endParaRPr sz="3950">
              <a:latin typeface="Century Gothic"/>
              <a:cs typeface="Century Gothic"/>
            </a:endParaRPr>
          </a:p>
          <a:p>
            <a:pPr marL="1421042" marR="1452643" algn="ctr">
              <a:lnSpc>
                <a:spcPts val="4225"/>
              </a:lnSpc>
            </a:pPr>
            <a:r>
              <a:rPr sz="3950" b="1" spc="9" dirty="0" smtClean="0">
                <a:solidFill>
                  <a:srgbClr val="FFC000"/>
                </a:solidFill>
                <a:latin typeface="Century Gothic"/>
                <a:cs typeface="Century Gothic"/>
              </a:rPr>
              <a:t>(CS-401)</a:t>
            </a:r>
            <a:endParaRPr sz="395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2684" y="3128676"/>
            <a:ext cx="3329168" cy="835977"/>
          </a:xfrm>
          <a:prstGeom prst="rect">
            <a:avLst/>
          </a:prstGeom>
        </p:spPr>
        <p:txBody>
          <a:bodyPr wrap="square" lIns="0" tIns="20923" rIns="0" bIns="0" rtlCol="0">
            <a:noAutofit/>
          </a:bodyPr>
          <a:lstStyle/>
          <a:p>
            <a:pPr marL="685823" marR="714511" algn="ctr">
              <a:lnSpc>
                <a:spcPts val="3295"/>
              </a:lnSpc>
            </a:pPr>
            <a:r>
              <a:rPr sz="3050" b="1" spc="12" dirty="0" smtClean="0">
                <a:solidFill>
                  <a:srgbClr val="DFEBEB"/>
                </a:solidFill>
                <a:latin typeface="Century Gothic"/>
                <a:cs typeface="Century Gothic"/>
              </a:rPr>
              <a:t>Lecture 2:</a:t>
            </a:r>
            <a:endParaRPr sz="3050">
              <a:latin typeface="Century Gothic"/>
              <a:cs typeface="Century Gothic"/>
            </a:endParaRPr>
          </a:p>
          <a:p>
            <a:pPr algn="ctr">
              <a:lnSpc>
                <a:spcPts val="3285"/>
              </a:lnSpc>
            </a:pPr>
            <a:r>
              <a:rPr sz="3050" b="1" spc="2" dirty="0" smtClean="0">
                <a:solidFill>
                  <a:srgbClr val="DFEBEB"/>
                </a:solidFill>
                <a:latin typeface="Century Gothic"/>
                <a:cs typeface="Century Gothic"/>
              </a:rPr>
              <a:t>Intelligent Agents</a:t>
            </a:r>
            <a:endParaRPr sz="3050">
              <a:latin typeface="Century Gothic"/>
              <a:cs typeface="Century Gothic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049526" y="5133304"/>
            <a:ext cx="5262019" cy="1467244"/>
          </a:xfrm>
          <a:prstGeom prst="rect">
            <a:avLst/>
          </a:prstGeom>
        </p:spPr>
        <p:txBody>
          <a:bodyPr wrap="square" lIns="0" tIns="13017" rIns="0" bIns="0" rtlCol="0">
            <a:noAutofit/>
          </a:bodyPr>
          <a:lstStyle/>
          <a:p>
            <a:pPr marL="1284590" marR="1303204" algn="ctr">
              <a:lnSpc>
                <a:spcPct val="102172"/>
              </a:lnSpc>
              <a:spcBef>
                <a:spcPts val="709"/>
              </a:spcBef>
            </a:pPr>
            <a:r>
              <a:rPr lang="en-US" sz="1850" b="1" spc="-132" dirty="0" smtClean="0">
                <a:solidFill>
                  <a:srgbClr val="001F5F"/>
                </a:solidFill>
                <a:latin typeface="Century Gothic"/>
                <a:cs typeface="Century Gothic"/>
              </a:rPr>
              <a:t>Mafaza Mohi</a:t>
            </a:r>
          </a:p>
          <a:p>
            <a:pPr marL="951698" marR="1000978" algn="ctr">
              <a:lnSpc>
                <a:spcPct val="95825"/>
              </a:lnSpc>
              <a:spcBef>
                <a:spcPts val="890"/>
              </a:spcBef>
            </a:pPr>
            <a:r>
              <a:rPr lang="en-US" sz="2150" b="1" u="heavy" spc="3" dirty="0" smtClean="0">
                <a:solidFill>
                  <a:srgbClr val="57C1B9"/>
                </a:solidFill>
                <a:latin typeface="Times New Roman"/>
                <a:cs typeface="Times New Roman"/>
                <a:hlinkClick r:id="rId10"/>
              </a:rPr>
              <a:t>mafaza</a:t>
            </a:r>
            <a:r>
              <a:rPr sz="2150" b="1" u="heavy" spc="3" dirty="0" smtClean="0">
                <a:solidFill>
                  <a:srgbClr val="57C1B9"/>
                </a:solidFill>
                <a:latin typeface="Times New Roman"/>
                <a:cs typeface="Times New Roman"/>
                <a:hlinkClick r:id="rId10"/>
              </a:rPr>
              <a:t>.</a:t>
            </a:r>
            <a:r>
              <a:rPr lang="en-US" sz="2150" b="1" u="heavy" spc="3" dirty="0" smtClean="0">
                <a:solidFill>
                  <a:srgbClr val="57C1B9"/>
                </a:solidFill>
                <a:latin typeface="Times New Roman"/>
                <a:cs typeface="Times New Roman"/>
                <a:hlinkClick r:id="rId10"/>
              </a:rPr>
              <a:t>moh</a:t>
            </a:r>
            <a:r>
              <a:rPr sz="2150" b="1" u="heavy" spc="3" dirty="0" smtClean="0">
                <a:solidFill>
                  <a:srgbClr val="57C1B9"/>
                </a:solidFill>
                <a:latin typeface="Times New Roman"/>
                <a:cs typeface="Times New Roman"/>
                <a:hlinkClick r:id="rId10"/>
              </a:rPr>
              <a:t>i@nu.edu.pk</a:t>
            </a:r>
            <a:endParaRPr sz="21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543560" y="286683"/>
            <a:ext cx="2762011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b="1" spc="13" dirty="0" smtClean="0">
                <a:solidFill>
                  <a:srgbClr val="660066"/>
                </a:solidFill>
                <a:latin typeface="Arial"/>
                <a:cs typeface="Arial"/>
              </a:rPr>
              <a:t>Rational Agents</a:t>
            </a:r>
            <a:endParaRPr sz="2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560" y="1627422"/>
            <a:ext cx="3274412" cy="759777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2" dirty="0" smtClean="0">
                <a:solidFill>
                  <a:srgbClr val="000090"/>
                </a:solidFill>
                <a:latin typeface="Arial"/>
                <a:cs typeface="Arial"/>
              </a:rPr>
              <a:t>Rationality is distinct</a:t>
            </a:r>
            <a:endParaRPr sz="2750">
              <a:latin typeface="Arial"/>
              <a:cs typeface="Arial"/>
            </a:endParaRPr>
          </a:p>
          <a:p>
            <a:pPr marL="12700" marR="52911">
              <a:lnSpc>
                <a:spcPts val="3005"/>
              </a:lnSpc>
              <a:spcBef>
                <a:spcPts val="3"/>
              </a:spcBef>
            </a:pPr>
            <a:r>
              <a:rPr sz="2750" spc="-2" dirty="0" smtClean="0">
                <a:solidFill>
                  <a:srgbClr val="000090"/>
                </a:solidFill>
                <a:latin typeface="Arial"/>
                <a:cs typeface="Arial"/>
              </a:rPr>
              <a:t>knowing with infinite</a:t>
            </a:r>
            <a:endParaRPr sz="2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4191" y="1627422"/>
            <a:ext cx="3580578" cy="759777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68684">
              <a:lnSpc>
                <a:spcPts val="2935"/>
              </a:lnSpc>
            </a:pPr>
            <a:r>
              <a:rPr sz="2750" spc="0" dirty="0" smtClean="0">
                <a:solidFill>
                  <a:srgbClr val="000090"/>
                </a:solidFill>
                <a:latin typeface="Arial"/>
                <a:cs typeface="Arial"/>
              </a:rPr>
              <a:t>from omniscience (all-</a:t>
            </a:r>
            <a:endParaRPr sz="2750">
              <a:latin typeface="Arial"/>
              <a:cs typeface="Arial"/>
            </a:endParaRPr>
          </a:p>
          <a:p>
            <a:pPr marL="12700" marR="52911">
              <a:lnSpc>
                <a:spcPts val="3005"/>
              </a:lnSpc>
              <a:spcBef>
                <a:spcPts val="3"/>
              </a:spcBef>
            </a:pPr>
            <a:r>
              <a:rPr sz="2750" spc="1" dirty="0" smtClean="0">
                <a:solidFill>
                  <a:srgbClr val="000090"/>
                </a:solidFill>
                <a:latin typeface="Arial"/>
                <a:cs typeface="Arial"/>
              </a:rPr>
              <a:t>knowledge.</a:t>
            </a:r>
            <a:endParaRPr sz="2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560" y="2838364"/>
            <a:ext cx="7252215" cy="1151001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22" dirty="0" smtClean="0">
                <a:solidFill>
                  <a:srgbClr val="000090"/>
                </a:solidFill>
                <a:latin typeface="Arial"/>
                <a:cs typeface="Arial"/>
              </a:rPr>
              <a:t>Agents can perform actions in order to modify</a:t>
            </a:r>
            <a:endParaRPr sz="2750">
              <a:latin typeface="Arial"/>
              <a:cs typeface="Arial"/>
            </a:endParaRPr>
          </a:p>
          <a:p>
            <a:pPr marL="12700" marR="52958">
              <a:lnSpc>
                <a:spcPts val="3080"/>
              </a:lnSpc>
              <a:spcBef>
                <a:spcPts val="7"/>
              </a:spcBef>
            </a:pPr>
            <a:r>
              <a:rPr sz="2750" spc="7" dirty="0" smtClean="0">
                <a:solidFill>
                  <a:srgbClr val="000090"/>
                </a:solidFill>
                <a:latin typeface="Arial"/>
                <a:cs typeface="Arial"/>
              </a:rPr>
              <a:t>percepts so as to obtain useful information</a:t>
            </a:r>
            <a:endParaRPr sz="2750">
              <a:latin typeface="Arial"/>
              <a:cs typeface="Arial"/>
            </a:endParaRPr>
          </a:p>
          <a:p>
            <a:pPr marL="12700" marR="52958">
              <a:lnSpc>
                <a:spcPts val="3005"/>
              </a:lnSpc>
            </a:pPr>
            <a:r>
              <a:rPr sz="2750" spc="16" dirty="0" smtClean="0">
                <a:solidFill>
                  <a:srgbClr val="000090"/>
                </a:solidFill>
                <a:latin typeface="Arial"/>
                <a:cs typeface="Arial"/>
              </a:rPr>
              <a:t>(information gathering, exploration, </a:t>
            </a:r>
            <a:r>
              <a:rPr sz="2750" spc="16" dirty="0" smtClean="0">
                <a:solidFill>
                  <a:srgbClr val="0000FF"/>
                </a:solidFill>
                <a:latin typeface="Arial"/>
                <a:cs typeface="Arial"/>
              </a:rPr>
              <a:t>learn</a:t>
            </a:r>
            <a:r>
              <a:rPr sz="2750" spc="16" dirty="0" smtClean="0">
                <a:solidFill>
                  <a:srgbClr val="000090"/>
                </a:solidFill>
                <a:latin typeface="Arial"/>
                <a:cs typeface="Arial"/>
              </a:rPr>
              <a:t>).</a:t>
            </a:r>
            <a:endParaRPr sz="2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36750" y="2838364"/>
            <a:ext cx="979368" cy="378460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10" dirty="0" smtClean="0">
                <a:solidFill>
                  <a:srgbClr val="000090"/>
                </a:solidFill>
                <a:latin typeface="Arial"/>
                <a:cs typeface="Arial"/>
              </a:rPr>
              <a:t>future</a:t>
            </a:r>
            <a:endParaRPr sz="2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60" y="4574838"/>
            <a:ext cx="8535311" cy="768981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 marR="52958">
              <a:lnSpc>
                <a:spcPts val="2935"/>
              </a:lnSpc>
            </a:pPr>
            <a:r>
              <a:rPr sz="2750" spc="18" dirty="0" smtClean="0">
                <a:solidFill>
                  <a:srgbClr val="000090"/>
                </a:solidFill>
                <a:latin typeface="Arial"/>
                <a:cs typeface="Arial"/>
              </a:rPr>
              <a:t>An agent is </a:t>
            </a:r>
            <a:r>
              <a:rPr sz="2750" spc="18" dirty="0" smtClean="0">
                <a:solidFill>
                  <a:srgbClr val="FF0000"/>
                </a:solidFill>
                <a:latin typeface="Arial"/>
                <a:cs typeface="Arial"/>
              </a:rPr>
              <a:t>autonomous </a:t>
            </a:r>
            <a:r>
              <a:rPr sz="2750" spc="18" dirty="0" smtClean="0">
                <a:solidFill>
                  <a:srgbClr val="000090"/>
                </a:solidFill>
                <a:latin typeface="Arial"/>
                <a:cs typeface="Arial"/>
              </a:rPr>
              <a:t>if its behavior is determined</a:t>
            </a:r>
            <a:endParaRPr sz="2750">
              <a:latin typeface="Arial"/>
              <a:cs typeface="Arial"/>
            </a:endParaRPr>
          </a:p>
          <a:p>
            <a:pPr marL="12700">
              <a:lnSpc>
                <a:spcPts val="3075"/>
              </a:lnSpc>
              <a:spcBef>
                <a:spcPts val="6"/>
              </a:spcBef>
            </a:pPr>
            <a:r>
              <a:rPr sz="2750" spc="20" dirty="0" smtClean="0">
                <a:solidFill>
                  <a:srgbClr val="000090"/>
                </a:solidFill>
                <a:latin typeface="Arial"/>
                <a:cs typeface="Arial"/>
              </a:rPr>
              <a:t>by its own experience (</a:t>
            </a:r>
            <a:r>
              <a:rPr sz="2750" spc="20" dirty="0" smtClean="0">
                <a:solidFill>
                  <a:srgbClr val="0000E4"/>
                </a:solidFill>
                <a:latin typeface="Arial"/>
                <a:cs typeface="Arial"/>
              </a:rPr>
              <a:t>with ability to learn and adapt</a:t>
            </a:r>
            <a:r>
              <a:rPr sz="2750" spc="20" dirty="0" smtClean="0">
                <a:solidFill>
                  <a:srgbClr val="000090"/>
                </a:solidFill>
                <a:latin typeface="Arial"/>
                <a:cs typeface="Arial"/>
              </a:rPr>
              <a:t>).</a:t>
            </a:r>
            <a:endParaRPr sz="2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8225" y="6479147"/>
            <a:ext cx="344900" cy="25431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-84" dirty="0" smtClean="0">
                <a:solidFill>
                  <a:srgbClr val="7E7E7E"/>
                </a:solidFill>
                <a:latin typeface="Arial"/>
                <a:cs typeface="Arial"/>
              </a:rPr>
              <a:t> 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0925" y="6537642"/>
            <a:ext cx="56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0" y="3333750"/>
            <a:ext cx="2066925" cy="962025"/>
          </a:xfrm>
          <a:prstGeom prst="rect">
            <a:avLst/>
          </a:prstGeom>
        </p:spPr>
        <p:txBody>
          <a:bodyPr wrap="square" lIns="0" tIns="36195" rIns="0" bIns="0" rtlCol="0">
            <a:noAutofit/>
          </a:bodyPr>
          <a:lstStyle/>
          <a:p>
            <a:pPr marR="204732" algn="r">
              <a:lnSpc>
                <a:spcPct val="161621"/>
              </a:lnSpc>
            </a:pPr>
            <a:r>
              <a:rPr sz="3200" spc="27" dirty="0" smtClean="0">
                <a:solidFill>
                  <a:srgbClr val="1A1AFF"/>
                </a:solidFill>
                <a:latin typeface="Meiryo"/>
                <a:cs typeface="Meiryo"/>
              </a:rPr>
              <a:t>❑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33750"/>
            <a:ext cx="2066925" cy="962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81250" y="123825"/>
            <a:ext cx="4419600" cy="1009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49220" y="324080"/>
            <a:ext cx="3885244" cy="483235"/>
          </a:xfrm>
          <a:prstGeom prst="rect">
            <a:avLst/>
          </a:prstGeom>
        </p:spPr>
        <p:txBody>
          <a:bodyPr wrap="square" lIns="0" tIns="24034" rIns="0" bIns="0" rtlCol="0">
            <a:noAutofit/>
          </a:bodyPr>
          <a:lstStyle/>
          <a:p>
            <a:pPr marL="12700">
              <a:lnSpc>
                <a:spcPts val="3785"/>
              </a:lnSpc>
            </a:pPr>
            <a:r>
              <a:rPr sz="3600" b="1" spc="-21" dirty="0" smtClean="0">
                <a:solidFill>
                  <a:srgbClr val="660066"/>
                </a:solidFill>
                <a:latin typeface="Arial"/>
                <a:cs typeface="Arial"/>
              </a:rPr>
              <a:t>Intelligent Agents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3995" y="1870187"/>
            <a:ext cx="452428" cy="435610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L="12700">
              <a:lnSpc>
                <a:spcPts val="3429"/>
              </a:lnSpc>
            </a:pPr>
            <a:r>
              <a:rPr sz="3200" spc="27" dirty="0" smtClean="0">
                <a:solidFill>
                  <a:srgbClr val="000090"/>
                </a:solidFill>
                <a:latin typeface="Meiryo"/>
                <a:cs typeface="Meiryo"/>
              </a:rPr>
              <a:t>❑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9005" y="1870034"/>
            <a:ext cx="4704768" cy="435610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12700">
              <a:lnSpc>
                <a:spcPts val="3395"/>
              </a:lnSpc>
            </a:pPr>
            <a:r>
              <a:rPr sz="3200" spc="-6" dirty="0" smtClean="0">
                <a:solidFill>
                  <a:srgbClr val="000090"/>
                </a:solidFill>
                <a:latin typeface="Arial"/>
                <a:cs typeface="Arial"/>
              </a:rPr>
              <a:t>Agents and environments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3995" y="2757282"/>
            <a:ext cx="452428" cy="435610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L="12700">
              <a:lnSpc>
                <a:spcPts val="3429"/>
              </a:lnSpc>
            </a:pPr>
            <a:r>
              <a:rPr sz="3200" spc="27" dirty="0" smtClean="0">
                <a:solidFill>
                  <a:srgbClr val="000090"/>
                </a:solidFill>
                <a:latin typeface="Meiryo"/>
                <a:cs typeface="Meiryo"/>
              </a:rPr>
              <a:t>❑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9005" y="2757129"/>
            <a:ext cx="2006304" cy="435610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12700">
              <a:lnSpc>
                <a:spcPts val="3395"/>
              </a:lnSpc>
            </a:pPr>
            <a:r>
              <a:rPr sz="3200" spc="5" dirty="0" smtClean="0">
                <a:solidFill>
                  <a:srgbClr val="000090"/>
                </a:solidFill>
                <a:latin typeface="Arial"/>
                <a:cs typeface="Arial"/>
              </a:rPr>
              <a:t>Rationality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9005" y="3634699"/>
            <a:ext cx="6143842" cy="922146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12700" marR="61531">
              <a:lnSpc>
                <a:spcPts val="3395"/>
              </a:lnSpc>
            </a:pPr>
            <a:r>
              <a:rPr sz="3200" spc="-4" dirty="0" smtClean="0">
                <a:solidFill>
                  <a:srgbClr val="1A1AFF"/>
                </a:solidFill>
                <a:latin typeface="Arial"/>
                <a:cs typeface="Arial"/>
              </a:rPr>
              <a:t>PEAS (Performance measure,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3200" spc="-12" dirty="0" smtClean="0">
                <a:solidFill>
                  <a:srgbClr val="1A1AFF"/>
                </a:solidFill>
                <a:latin typeface="Arial"/>
                <a:cs typeface="Arial"/>
              </a:rPr>
              <a:t>Environment, Actuators, Sensors)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3995" y="4980166"/>
            <a:ext cx="452098" cy="435292"/>
          </a:xfrm>
          <a:prstGeom prst="rect">
            <a:avLst/>
          </a:prstGeom>
        </p:spPr>
        <p:txBody>
          <a:bodyPr wrap="square" lIns="0" tIns="21748" rIns="0" bIns="0" rtlCol="0">
            <a:noAutofit/>
          </a:bodyPr>
          <a:lstStyle/>
          <a:p>
            <a:pPr marL="12700">
              <a:lnSpc>
                <a:spcPts val="3425"/>
              </a:lnSpc>
            </a:pPr>
            <a:r>
              <a:rPr sz="3200" spc="27" dirty="0" smtClean="0">
                <a:solidFill>
                  <a:srgbClr val="000090"/>
                </a:solidFill>
                <a:latin typeface="Meiryo"/>
                <a:cs typeface="Meiryo"/>
              </a:rPr>
              <a:t>❑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9005" y="4980014"/>
            <a:ext cx="3447447" cy="435292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12700">
              <a:lnSpc>
                <a:spcPts val="3395"/>
              </a:lnSpc>
            </a:pPr>
            <a:r>
              <a:rPr sz="3200" spc="-12" dirty="0" smtClean="0">
                <a:solidFill>
                  <a:srgbClr val="000090"/>
                </a:solidFill>
                <a:latin typeface="Arial"/>
                <a:cs typeface="Arial"/>
              </a:rPr>
              <a:t>Environment types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3995" y="5847573"/>
            <a:ext cx="452428" cy="435609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L="12700">
              <a:lnSpc>
                <a:spcPts val="3429"/>
              </a:lnSpc>
            </a:pPr>
            <a:r>
              <a:rPr sz="3200" spc="27" dirty="0" smtClean="0">
                <a:solidFill>
                  <a:srgbClr val="000090"/>
                </a:solidFill>
                <a:latin typeface="Meiryo"/>
                <a:cs typeface="Meiryo"/>
              </a:rPr>
              <a:t>❑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9005" y="5847420"/>
            <a:ext cx="2236896" cy="435609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12700">
              <a:lnSpc>
                <a:spcPts val="3395"/>
              </a:lnSpc>
            </a:pPr>
            <a:r>
              <a:rPr sz="3200" spc="-3" dirty="0" smtClean="0">
                <a:solidFill>
                  <a:srgbClr val="000090"/>
                </a:solidFill>
                <a:latin typeface="Arial"/>
                <a:cs typeface="Arial"/>
              </a:rPr>
              <a:t>Agent types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8225" y="6479147"/>
            <a:ext cx="382950" cy="25431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4" dirty="0" smtClean="0">
                <a:solidFill>
                  <a:srgbClr val="7E7E7E"/>
                </a:solidFill>
                <a:latin typeface="Arial"/>
                <a:cs typeface="Arial"/>
              </a:rPr>
              <a:t> 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0925" y="6537642"/>
            <a:ext cx="56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719137" y="286683"/>
            <a:ext cx="1050769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b="1" spc="40" dirty="0" smtClean="0">
                <a:solidFill>
                  <a:srgbClr val="660066"/>
                </a:solidFill>
                <a:latin typeface="Arial"/>
                <a:cs typeface="Arial"/>
              </a:rPr>
              <a:t>PEAS</a:t>
            </a:r>
            <a:endParaRPr sz="2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137" y="1318287"/>
            <a:ext cx="8184056" cy="1551368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 smtClean="0">
                <a:solidFill>
                  <a:srgbClr val="000090"/>
                </a:solidFill>
                <a:latin typeface="Arial"/>
                <a:cs typeface="Arial"/>
              </a:rPr>
              <a:t>When designing a rational/intelligent agent, we keep in mind</a:t>
            </a:r>
            <a:endParaRPr sz="2400">
              <a:latin typeface="Arial"/>
              <a:cs typeface="Arial"/>
            </a:endParaRPr>
          </a:p>
          <a:p>
            <a:pPr marL="12700" marR="45767">
              <a:lnSpc>
                <a:spcPts val="2630"/>
              </a:lnSpc>
              <a:spcBef>
                <a:spcPts val="3"/>
              </a:spcBef>
            </a:pPr>
            <a:r>
              <a:rPr sz="2400" spc="-20" dirty="0" smtClean="0">
                <a:solidFill>
                  <a:srgbClr val="000090"/>
                </a:solidFill>
                <a:latin typeface="Arial"/>
                <a:cs typeface="Arial"/>
              </a:rPr>
              <a:t>PEAS.</a:t>
            </a:r>
            <a:endParaRPr sz="2400">
              <a:latin typeface="Arial"/>
              <a:cs typeface="Arial"/>
            </a:endParaRPr>
          </a:p>
          <a:p>
            <a:pPr marL="12700" marR="45767">
              <a:lnSpc>
                <a:spcPct val="95825"/>
              </a:lnSpc>
              <a:spcBef>
                <a:spcPts val="1540"/>
              </a:spcBef>
            </a:pPr>
            <a:r>
              <a:rPr sz="2400" spc="-4" dirty="0" smtClean="0">
                <a:solidFill>
                  <a:srgbClr val="000090"/>
                </a:solidFill>
                <a:latin typeface="Arial"/>
                <a:cs typeface="Arial"/>
              </a:rPr>
              <a:t>PEAS: </a:t>
            </a:r>
            <a:r>
              <a:rPr sz="2400" b="1" spc="-4" dirty="0" smtClean="0">
                <a:solidFill>
                  <a:srgbClr val="000090"/>
                </a:solidFill>
                <a:latin typeface="Arial"/>
                <a:cs typeface="Arial"/>
              </a:rPr>
              <a:t>P</a:t>
            </a:r>
            <a:r>
              <a:rPr sz="2400" spc="-4" dirty="0" smtClean="0">
                <a:solidFill>
                  <a:srgbClr val="000090"/>
                </a:solidFill>
                <a:latin typeface="Arial"/>
                <a:cs typeface="Arial"/>
              </a:rPr>
              <a:t>erformance measure, </a:t>
            </a:r>
            <a:r>
              <a:rPr sz="2400" b="1" spc="-4" dirty="0" smtClean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r>
              <a:rPr sz="2400" spc="-4" dirty="0" smtClean="0">
                <a:solidFill>
                  <a:srgbClr val="000090"/>
                </a:solidFill>
                <a:latin typeface="Arial"/>
                <a:cs typeface="Arial"/>
              </a:rPr>
              <a:t>nvironment, </a:t>
            </a:r>
            <a:r>
              <a:rPr sz="2400" b="1" spc="-4" dirty="0" smtClean="0">
                <a:solidFill>
                  <a:srgbClr val="000090"/>
                </a:solidFill>
                <a:latin typeface="Arial"/>
                <a:cs typeface="Arial"/>
              </a:rPr>
              <a:t>A</a:t>
            </a:r>
            <a:r>
              <a:rPr sz="2400" spc="-4" dirty="0" smtClean="0">
                <a:solidFill>
                  <a:srgbClr val="000090"/>
                </a:solidFill>
                <a:latin typeface="Arial"/>
                <a:cs typeface="Arial"/>
              </a:rPr>
              <a:t>ctuators,</a:t>
            </a:r>
            <a:endParaRPr sz="2400">
              <a:latin typeface="Arial"/>
              <a:cs typeface="Arial"/>
            </a:endParaRPr>
          </a:p>
          <a:p>
            <a:pPr marL="12700" marR="45767">
              <a:lnSpc>
                <a:spcPts val="2555"/>
              </a:lnSpc>
              <a:spcBef>
                <a:spcPts val="127"/>
              </a:spcBef>
            </a:pPr>
            <a:r>
              <a:rPr sz="2400" b="1" spc="-15" dirty="0" smtClean="0">
                <a:solidFill>
                  <a:srgbClr val="000090"/>
                </a:solidFill>
                <a:latin typeface="Arial"/>
                <a:cs typeface="Arial"/>
              </a:rPr>
              <a:t>S</a:t>
            </a:r>
            <a:r>
              <a:rPr sz="2400" spc="-15" dirty="0" smtClean="0">
                <a:solidFill>
                  <a:srgbClr val="000090"/>
                </a:solidFill>
                <a:latin typeface="Arial"/>
                <a:cs typeface="Arial"/>
              </a:rPr>
              <a:t>ensors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9137" y="3102129"/>
            <a:ext cx="4873066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3" dirty="0" smtClean="0">
                <a:solidFill>
                  <a:srgbClr val="000090"/>
                </a:solidFill>
                <a:latin typeface="Arial"/>
                <a:cs typeface="Arial"/>
              </a:rPr>
              <a:t>Consider, e.g., the task of designing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27522" y="3102129"/>
            <a:ext cx="402830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9" dirty="0" smtClean="0">
                <a:solidFill>
                  <a:srgbClr val="000090"/>
                </a:solidFill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49264" y="3102129"/>
            <a:ext cx="1488438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2" dirty="0" smtClean="0">
                <a:solidFill>
                  <a:srgbClr val="000090"/>
                </a:solidFill>
                <a:latin typeface="Arial"/>
                <a:cs typeface="Arial"/>
              </a:rPr>
              <a:t>automated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73020" y="3102129"/>
            <a:ext cx="519995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51" dirty="0" smtClean="0">
                <a:solidFill>
                  <a:srgbClr val="000090"/>
                </a:solidFill>
                <a:latin typeface="Arial"/>
                <a:cs typeface="Arial"/>
              </a:rPr>
              <a:t>taxi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7619" y="3102129"/>
            <a:ext cx="899866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1" dirty="0" smtClean="0">
                <a:solidFill>
                  <a:srgbClr val="000090"/>
                </a:solidFill>
                <a:latin typeface="Arial"/>
                <a:cs typeface="Arial"/>
              </a:rPr>
              <a:t>driver: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972" y="3731030"/>
            <a:ext cx="241037" cy="1532636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 marR="224">
              <a:lnSpc>
                <a:spcPct val="95825"/>
              </a:lnSpc>
              <a:spcBef>
                <a:spcPts val="342"/>
              </a:spcBef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 marR="224">
              <a:lnSpc>
                <a:spcPct val="95825"/>
              </a:lnSpc>
              <a:spcBef>
                <a:spcPts val="320"/>
              </a:spcBef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90"/>
              </a:spcBef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3040" y="3731030"/>
            <a:ext cx="1811583" cy="1532636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6" dirty="0" smtClean="0">
                <a:solidFill>
                  <a:srgbClr val="000090"/>
                </a:solidFill>
                <a:latin typeface="Arial"/>
                <a:cs typeface="Arial"/>
              </a:rPr>
              <a:t>Performance</a:t>
            </a:r>
            <a:endParaRPr sz="2400">
              <a:latin typeface="Arial"/>
              <a:cs typeface="Arial"/>
            </a:endParaRPr>
          </a:p>
          <a:p>
            <a:pPr marL="12700" marR="45815">
              <a:lnSpc>
                <a:spcPct val="95825"/>
              </a:lnSpc>
              <a:spcBef>
                <a:spcPts val="342"/>
              </a:spcBef>
            </a:pPr>
            <a:r>
              <a:rPr sz="2400" spc="-13" dirty="0" smtClean="0">
                <a:solidFill>
                  <a:srgbClr val="000090"/>
                </a:solidFill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  <a:p>
            <a:pPr marL="12700" marR="45815">
              <a:lnSpc>
                <a:spcPct val="95825"/>
              </a:lnSpc>
              <a:spcBef>
                <a:spcPts val="320"/>
              </a:spcBef>
            </a:pPr>
            <a:r>
              <a:rPr sz="2400" spc="-11" dirty="0" smtClean="0">
                <a:solidFill>
                  <a:srgbClr val="000090"/>
                </a:solidFill>
                <a:latin typeface="Arial"/>
                <a:cs typeface="Arial"/>
              </a:rPr>
              <a:t>Actuators</a:t>
            </a:r>
            <a:endParaRPr sz="2400">
              <a:latin typeface="Arial"/>
              <a:cs typeface="Arial"/>
            </a:endParaRPr>
          </a:p>
          <a:p>
            <a:pPr marL="12700" marR="45815">
              <a:lnSpc>
                <a:spcPct val="95825"/>
              </a:lnSpc>
              <a:spcBef>
                <a:spcPts val="390"/>
              </a:spcBef>
            </a:pPr>
            <a:r>
              <a:rPr sz="2400" spc="-18" dirty="0" smtClean="0">
                <a:solidFill>
                  <a:srgbClr val="000090"/>
                </a:solidFill>
                <a:latin typeface="Arial"/>
                <a:cs typeface="Arial"/>
              </a:rPr>
              <a:t>Sensors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4220" y="3731030"/>
            <a:ext cx="1249583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2" dirty="0" smtClean="0">
                <a:solidFill>
                  <a:srgbClr val="000090"/>
                </a:solidFill>
                <a:latin typeface="Arial"/>
                <a:cs typeface="Arial"/>
              </a:rPr>
              <a:t>measure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8225" y="6479147"/>
            <a:ext cx="382950" cy="25431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4" dirty="0" smtClean="0">
                <a:solidFill>
                  <a:srgbClr val="7E7E7E"/>
                </a:solidFill>
                <a:latin typeface="Arial"/>
                <a:cs typeface="Arial"/>
              </a:rPr>
              <a:t> 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0925" y="6537642"/>
            <a:ext cx="56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433070" y="286683"/>
            <a:ext cx="1050451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b="1" spc="39" dirty="0" smtClean="0">
                <a:solidFill>
                  <a:srgbClr val="660066"/>
                </a:solidFill>
                <a:latin typeface="Arial"/>
                <a:cs typeface="Arial"/>
              </a:rPr>
              <a:t>PEAS</a:t>
            </a:r>
            <a:endParaRPr sz="2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3070" y="1247480"/>
            <a:ext cx="5574840" cy="435610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12700">
              <a:lnSpc>
                <a:spcPts val="3395"/>
              </a:lnSpc>
            </a:pPr>
            <a:r>
              <a:rPr sz="3200" b="1" spc="-10" dirty="0" smtClean="0">
                <a:solidFill>
                  <a:srgbClr val="000090"/>
                </a:solidFill>
                <a:latin typeface="Arial"/>
                <a:cs typeface="Arial"/>
              </a:rPr>
              <a:t>Agent: automated taxi driver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0587" y="2019454"/>
            <a:ext cx="177958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6655" y="2019454"/>
            <a:ext cx="7849305" cy="1961451"/>
          </a:xfrm>
          <a:prstGeom prst="rect">
            <a:avLst/>
          </a:prstGeom>
        </p:spPr>
        <p:txBody>
          <a:bodyPr wrap="square" lIns="0" tIns="15811" rIns="0" bIns="0" rtlCol="0">
            <a:noAutofit/>
          </a:bodyPr>
          <a:lstStyle/>
          <a:p>
            <a:pPr marL="12700" marR="45767">
              <a:lnSpc>
                <a:spcPts val="2490"/>
              </a:lnSpc>
            </a:pPr>
            <a:r>
              <a:rPr sz="2400" spc="-3" dirty="0" smtClean="0">
                <a:solidFill>
                  <a:srgbClr val="0000FF"/>
                </a:solidFill>
                <a:latin typeface="Arial"/>
                <a:cs typeface="Arial"/>
              </a:rPr>
              <a:t>Performance measure: </a:t>
            </a:r>
            <a:r>
              <a:rPr sz="2400" i="1" spc="-3" dirty="0" smtClean="0">
                <a:solidFill>
                  <a:srgbClr val="000090"/>
                </a:solidFill>
                <a:latin typeface="Arial"/>
                <a:cs typeface="Arial"/>
              </a:rPr>
              <a:t>Safe, fast, legal, comfortable trip,</a:t>
            </a:r>
            <a:endParaRPr sz="2400">
              <a:latin typeface="Arial"/>
              <a:cs typeface="Arial"/>
            </a:endParaRPr>
          </a:p>
          <a:p>
            <a:pPr marL="12700" marR="45767">
              <a:lnSpc>
                <a:spcPts val="2390"/>
              </a:lnSpc>
            </a:pPr>
            <a:r>
              <a:rPr sz="2400" i="1" spc="-2" dirty="0" smtClean="0">
                <a:solidFill>
                  <a:srgbClr val="000090"/>
                </a:solidFill>
                <a:latin typeface="Arial"/>
                <a:cs typeface="Arial"/>
              </a:rPr>
              <a:t>maximize profits</a:t>
            </a:r>
            <a:endParaRPr sz="2400">
              <a:latin typeface="Arial"/>
              <a:cs typeface="Arial"/>
            </a:endParaRPr>
          </a:p>
          <a:p>
            <a:pPr marL="12700" marR="614261">
              <a:lnSpc>
                <a:spcPts val="2250"/>
              </a:lnSpc>
              <a:spcBef>
                <a:spcPts val="1817"/>
              </a:spcBef>
            </a:pPr>
            <a:r>
              <a:rPr sz="2400" spc="-1" dirty="0" smtClean="0">
                <a:solidFill>
                  <a:srgbClr val="0000FF"/>
                </a:solidFill>
                <a:latin typeface="Arial"/>
                <a:cs typeface="Arial"/>
              </a:rPr>
              <a:t>Environment</a:t>
            </a:r>
            <a:r>
              <a:rPr sz="2400" spc="-1" dirty="0" smtClean="0">
                <a:solidFill>
                  <a:srgbClr val="000090"/>
                </a:solidFill>
                <a:latin typeface="Arial"/>
                <a:cs typeface="Arial"/>
              </a:rPr>
              <a:t>: </a:t>
            </a:r>
            <a:r>
              <a:rPr sz="2400" i="1" spc="-1" dirty="0" smtClean="0">
                <a:solidFill>
                  <a:srgbClr val="000090"/>
                </a:solidFill>
                <a:latin typeface="Arial"/>
                <a:cs typeface="Arial"/>
              </a:rPr>
              <a:t>Roads, other traffic, people and objects in/around the street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316"/>
              </a:spcBef>
            </a:pPr>
            <a:r>
              <a:rPr sz="2400" spc="-7" dirty="0" smtClean="0">
                <a:solidFill>
                  <a:srgbClr val="0000FF"/>
                </a:solidFill>
                <a:latin typeface="Arial"/>
                <a:cs typeface="Arial"/>
              </a:rPr>
              <a:t>Actuators</a:t>
            </a:r>
            <a:r>
              <a:rPr sz="2400" spc="-7" dirty="0" smtClean="0">
                <a:solidFill>
                  <a:srgbClr val="000090"/>
                </a:solidFill>
                <a:latin typeface="Arial"/>
                <a:cs typeface="Arial"/>
              </a:rPr>
              <a:t>: </a:t>
            </a:r>
            <a:r>
              <a:rPr sz="2400" i="1" spc="-7" dirty="0" smtClean="0">
                <a:solidFill>
                  <a:srgbClr val="000090"/>
                </a:solidFill>
                <a:latin typeface="Arial"/>
                <a:cs typeface="Arial"/>
              </a:rPr>
              <a:t>Steering wheel, accelerator, brake, signal, horn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0587" y="2839874"/>
            <a:ext cx="177958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0587" y="3650388"/>
            <a:ext cx="178117" cy="845562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158">
              <a:lnSpc>
                <a:spcPts val="2555"/>
              </a:lnSpc>
            </a:pPr>
            <a:r>
              <a:rPr sz="2400" dirty="0" smtClean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167"/>
              </a:spcBef>
            </a:pPr>
            <a:r>
              <a:rPr sz="2400" dirty="0" smtClean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655" y="4165116"/>
            <a:ext cx="3594062" cy="626684"/>
          </a:xfrm>
          <a:prstGeom prst="rect">
            <a:avLst/>
          </a:prstGeom>
        </p:spPr>
        <p:txBody>
          <a:bodyPr wrap="square" lIns="0" tIns="15843" rIns="0" bIns="0" rtlCol="0">
            <a:noAutofit/>
          </a:bodyPr>
          <a:lstStyle/>
          <a:p>
            <a:pPr marL="12700">
              <a:lnSpc>
                <a:spcPts val="2495"/>
              </a:lnSpc>
            </a:pPr>
            <a:r>
              <a:rPr sz="2400" spc="-10" dirty="0" smtClean="0">
                <a:solidFill>
                  <a:srgbClr val="0000FF"/>
                </a:solidFill>
                <a:latin typeface="Arial"/>
                <a:cs typeface="Arial"/>
              </a:rPr>
              <a:t>Sensors</a:t>
            </a:r>
            <a:r>
              <a:rPr sz="2400" spc="-10" dirty="0" smtClean="0">
                <a:solidFill>
                  <a:srgbClr val="000090"/>
                </a:solidFill>
                <a:latin typeface="Arial"/>
                <a:cs typeface="Arial"/>
              </a:rPr>
              <a:t>: </a:t>
            </a:r>
            <a:r>
              <a:rPr sz="2400" i="1" spc="-10" dirty="0" smtClean="0">
                <a:solidFill>
                  <a:srgbClr val="000090"/>
                </a:solidFill>
                <a:latin typeface="Arial"/>
                <a:cs typeface="Arial"/>
              </a:rPr>
              <a:t>Cameras, sonar,</a:t>
            </a:r>
            <a:endParaRPr sz="2400">
              <a:latin typeface="Arial"/>
              <a:cs typeface="Arial"/>
            </a:endParaRPr>
          </a:p>
          <a:p>
            <a:pPr marL="12700" marR="26065">
              <a:lnSpc>
                <a:spcPts val="2395"/>
              </a:lnSpc>
            </a:pPr>
            <a:r>
              <a:rPr sz="2400" i="1" spc="1" dirty="0" smtClean="0">
                <a:solidFill>
                  <a:srgbClr val="000090"/>
                </a:solidFill>
                <a:latin typeface="Arial"/>
                <a:cs typeface="Arial"/>
              </a:rPr>
              <a:t>engine sensors, keyboard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1865" y="4165116"/>
            <a:ext cx="2701695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i="1" spc="-24" dirty="0" smtClean="0">
                <a:solidFill>
                  <a:srgbClr val="000090"/>
                </a:solidFill>
                <a:latin typeface="Arial"/>
                <a:cs typeface="Arial"/>
              </a:rPr>
              <a:t>speedometer, GPS,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79030" y="4165116"/>
            <a:ext cx="1423681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i="1" spc="-21" dirty="0" smtClean="0">
                <a:solidFill>
                  <a:srgbClr val="000090"/>
                </a:solidFill>
                <a:latin typeface="Arial"/>
                <a:cs typeface="Arial"/>
              </a:rPr>
              <a:t>odometer,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8225" y="6479147"/>
            <a:ext cx="382950" cy="25431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4" dirty="0" smtClean="0">
                <a:solidFill>
                  <a:srgbClr val="7E7E7E"/>
                </a:solidFill>
                <a:latin typeface="Arial"/>
                <a:cs typeface="Arial"/>
              </a:rPr>
              <a:t> 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0925" y="6537642"/>
            <a:ext cx="56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719137" y="271062"/>
            <a:ext cx="1050769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b="1" spc="40" dirty="0" smtClean="0">
                <a:solidFill>
                  <a:srgbClr val="660066"/>
                </a:solidFill>
                <a:latin typeface="Arial"/>
                <a:cs typeface="Arial"/>
              </a:rPr>
              <a:t>PEAS</a:t>
            </a:r>
            <a:endParaRPr sz="2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9137" y="1265895"/>
            <a:ext cx="6486286" cy="435610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12700">
              <a:lnSpc>
                <a:spcPts val="3395"/>
              </a:lnSpc>
            </a:pPr>
            <a:r>
              <a:rPr sz="3200" b="1" spc="-8" dirty="0" smtClean="0">
                <a:solidFill>
                  <a:srgbClr val="000090"/>
                </a:solidFill>
                <a:latin typeface="Arial"/>
                <a:cs typeface="Arial"/>
              </a:rPr>
              <a:t>Agent: Medical diagnosis system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6972" y="2228623"/>
            <a:ext cx="177958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3040" y="2228623"/>
            <a:ext cx="6647840" cy="702246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" dirty="0" smtClean="0">
                <a:solidFill>
                  <a:srgbClr val="0000FF"/>
                </a:solidFill>
                <a:latin typeface="Arial"/>
                <a:cs typeface="Arial"/>
              </a:rPr>
              <a:t>Performance measure</a:t>
            </a:r>
            <a:r>
              <a:rPr sz="2400" spc="-3" dirty="0" smtClean="0">
                <a:solidFill>
                  <a:srgbClr val="000090"/>
                </a:solidFill>
                <a:latin typeface="Arial"/>
                <a:cs typeface="Arial"/>
              </a:rPr>
              <a:t>: Healthy patient, minimize</a:t>
            </a:r>
            <a:endParaRPr sz="2400">
              <a:latin typeface="Arial"/>
              <a:cs typeface="Arial"/>
            </a:endParaRPr>
          </a:p>
          <a:p>
            <a:pPr marL="12700" marR="45767">
              <a:lnSpc>
                <a:spcPct val="95825"/>
              </a:lnSpc>
              <a:spcBef>
                <a:spcPts val="37"/>
              </a:spcBef>
            </a:pPr>
            <a:r>
              <a:rPr sz="2400" spc="-8" dirty="0" smtClean="0">
                <a:solidFill>
                  <a:srgbClr val="000090"/>
                </a:solidFill>
                <a:latin typeface="Arial"/>
                <a:cs typeface="Arial"/>
              </a:rPr>
              <a:t>lawsuits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27619" y="2228623"/>
            <a:ext cx="861421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9" dirty="0" smtClean="0">
                <a:solidFill>
                  <a:srgbClr val="000090"/>
                </a:solidFill>
                <a:latin typeface="Arial"/>
                <a:cs typeface="Arial"/>
              </a:rPr>
              <a:t>costs,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6972" y="3220493"/>
            <a:ext cx="178117" cy="902712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158">
              <a:lnSpc>
                <a:spcPts val="2555"/>
              </a:lnSpc>
            </a:pPr>
            <a:r>
              <a:rPr sz="2400" dirty="0" smtClean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617"/>
              </a:spcBef>
            </a:pPr>
            <a:r>
              <a:rPr sz="2400" dirty="0" smtClean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3040" y="3220493"/>
            <a:ext cx="4847368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" dirty="0" smtClean="0">
                <a:solidFill>
                  <a:srgbClr val="0000FF"/>
                </a:solidFill>
                <a:latin typeface="Arial"/>
                <a:cs typeface="Arial"/>
              </a:rPr>
              <a:t>Environment</a:t>
            </a:r>
            <a:r>
              <a:rPr sz="2400" spc="-4" dirty="0" smtClean="0">
                <a:solidFill>
                  <a:srgbClr val="000090"/>
                </a:solidFill>
                <a:latin typeface="Arial"/>
                <a:cs typeface="Arial"/>
              </a:rPr>
              <a:t>: Patient, hospital, staff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3040" y="3792371"/>
            <a:ext cx="3529503" cy="165665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36257">
              <a:lnSpc>
                <a:spcPts val="2555"/>
              </a:lnSpc>
            </a:pPr>
            <a:r>
              <a:rPr sz="2400" spc="-13" dirty="0" smtClean="0">
                <a:solidFill>
                  <a:srgbClr val="0000FF"/>
                </a:solidFill>
                <a:latin typeface="Arial"/>
                <a:cs typeface="Arial"/>
              </a:rPr>
              <a:t>Actuators</a:t>
            </a:r>
            <a:r>
              <a:rPr sz="2400" spc="-13" dirty="0" smtClean="0">
                <a:solidFill>
                  <a:srgbClr val="000090"/>
                </a:solidFill>
                <a:latin typeface="Arial"/>
                <a:cs typeface="Arial"/>
              </a:rPr>
              <a:t>: Screen display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42"/>
              </a:spcBef>
            </a:pPr>
            <a:r>
              <a:rPr sz="2400" spc="-5" dirty="0" smtClean="0">
                <a:solidFill>
                  <a:srgbClr val="000090"/>
                </a:solidFill>
                <a:latin typeface="Arial"/>
                <a:cs typeface="Arial"/>
              </a:rPr>
              <a:t>treatments, referrals)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820"/>
              </a:spcBef>
            </a:pPr>
            <a:r>
              <a:rPr sz="2400" spc="-3" dirty="0" smtClean="0">
                <a:solidFill>
                  <a:srgbClr val="0000FF"/>
                </a:solidFill>
                <a:latin typeface="Arial"/>
                <a:cs typeface="Arial"/>
              </a:rPr>
              <a:t>Sensors</a:t>
            </a:r>
            <a:r>
              <a:rPr sz="2400" spc="-3" dirty="0" smtClean="0">
                <a:solidFill>
                  <a:srgbClr val="000090"/>
                </a:solidFill>
                <a:latin typeface="Arial"/>
                <a:cs typeface="Arial"/>
              </a:rPr>
              <a:t>: Keyboard (entry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170"/>
              </a:spcBef>
            </a:pPr>
            <a:r>
              <a:rPr sz="2400" spc="-9" dirty="0" smtClean="0">
                <a:solidFill>
                  <a:srgbClr val="000090"/>
                </a:solidFill>
                <a:latin typeface="Arial"/>
                <a:cs typeface="Arial"/>
              </a:rPr>
              <a:t>patient's answers)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0371" y="3792371"/>
            <a:ext cx="3882424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6" dirty="0" smtClean="0">
                <a:solidFill>
                  <a:srgbClr val="000090"/>
                </a:solidFill>
                <a:latin typeface="Arial"/>
                <a:cs typeface="Arial"/>
              </a:rPr>
              <a:t>(questions, tests, diagnoses,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972" y="4746141"/>
            <a:ext cx="178117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0846" y="4746141"/>
            <a:ext cx="3091507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6" dirty="0" smtClean="0">
                <a:solidFill>
                  <a:srgbClr val="000090"/>
                </a:solidFill>
                <a:latin typeface="Arial"/>
                <a:cs typeface="Arial"/>
              </a:rPr>
              <a:t>of symptoms, findings,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8225" y="6479147"/>
            <a:ext cx="382950" cy="25431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4" dirty="0" smtClean="0">
                <a:solidFill>
                  <a:srgbClr val="7E7E7E"/>
                </a:solidFill>
                <a:latin typeface="Arial"/>
                <a:cs typeface="Arial"/>
              </a:rPr>
              <a:t> 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0925" y="6537642"/>
            <a:ext cx="56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719137" y="291763"/>
            <a:ext cx="1050769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b="1" spc="40" dirty="0" smtClean="0">
                <a:solidFill>
                  <a:srgbClr val="660066"/>
                </a:solidFill>
                <a:latin typeface="Arial"/>
                <a:cs typeface="Arial"/>
              </a:rPr>
              <a:t>PEAS</a:t>
            </a:r>
            <a:endParaRPr sz="2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9137" y="1265895"/>
            <a:ext cx="4971157" cy="435610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12700">
              <a:lnSpc>
                <a:spcPts val="3395"/>
              </a:lnSpc>
            </a:pPr>
            <a:r>
              <a:rPr sz="3200" b="1" spc="-8" dirty="0" smtClean="0">
                <a:solidFill>
                  <a:srgbClr val="000090"/>
                </a:solidFill>
                <a:latin typeface="Arial"/>
                <a:cs typeface="Arial"/>
              </a:rPr>
              <a:t>Agent: Part-picking robot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9955" y="2257198"/>
            <a:ext cx="178117" cy="2123436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158">
              <a:lnSpc>
                <a:spcPts val="2555"/>
              </a:lnSpc>
            </a:pPr>
            <a:r>
              <a:rPr sz="2400" dirty="0" smtClean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842"/>
              </a:spcBef>
            </a:pPr>
            <a:r>
              <a:rPr sz="2400" dirty="0" smtClean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8">
              <a:lnSpc>
                <a:spcPct val="95825"/>
              </a:lnSpc>
              <a:spcBef>
                <a:spcPts val="1898"/>
              </a:spcBef>
            </a:pPr>
            <a:r>
              <a:rPr sz="2400" dirty="0" smtClean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969"/>
              </a:spcBef>
            </a:pPr>
            <a:r>
              <a:rPr sz="2400" dirty="0" smtClean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4597" y="2257198"/>
            <a:ext cx="6228691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 smtClean="0">
                <a:solidFill>
                  <a:srgbClr val="0000FF"/>
                </a:solidFill>
                <a:latin typeface="Arial"/>
                <a:cs typeface="Arial"/>
              </a:rPr>
              <a:t>Performance measure</a:t>
            </a:r>
            <a:r>
              <a:rPr sz="2400" spc="-2" dirty="0" smtClean="0">
                <a:solidFill>
                  <a:srgbClr val="000090"/>
                </a:solidFill>
                <a:latin typeface="Arial"/>
                <a:cs typeface="Arial"/>
              </a:rPr>
              <a:t>: Percentage of parts 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68774" y="2257198"/>
            <a:ext cx="995063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0" dirty="0" smtClean="0">
                <a:solidFill>
                  <a:srgbClr val="000090"/>
                </a:solidFill>
                <a:latin typeface="Arial"/>
                <a:cs typeface="Arial"/>
              </a:rPr>
              <a:t>correct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80425" y="2257198"/>
            <a:ext cx="624650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2" dirty="0" smtClean="0">
                <a:solidFill>
                  <a:srgbClr val="000090"/>
                </a:solidFill>
                <a:latin typeface="Arial"/>
                <a:cs typeface="Arial"/>
              </a:rPr>
              <a:t>bins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4597" y="2857651"/>
            <a:ext cx="5295630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" dirty="0" smtClean="0">
                <a:solidFill>
                  <a:srgbClr val="0000FF"/>
                </a:solidFill>
                <a:latin typeface="Arial"/>
                <a:cs typeface="Arial"/>
              </a:rPr>
              <a:t>Environment</a:t>
            </a:r>
            <a:r>
              <a:rPr sz="2400" spc="-4" dirty="0" smtClean="0">
                <a:solidFill>
                  <a:srgbClr val="000090"/>
                </a:solidFill>
                <a:latin typeface="Arial"/>
                <a:cs typeface="Arial"/>
              </a:rPr>
              <a:t>: Conveyor belt with parts,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35420" y="2857651"/>
            <a:ext cx="624052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4" dirty="0" smtClean="0">
                <a:solidFill>
                  <a:srgbClr val="000090"/>
                </a:solidFill>
                <a:latin typeface="Arial"/>
                <a:cs typeface="Arial"/>
              </a:rPr>
              <a:t>bins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4597" y="3449474"/>
            <a:ext cx="2490778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9" dirty="0" smtClean="0">
                <a:solidFill>
                  <a:srgbClr val="0000FF"/>
                </a:solidFill>
                <a:latin typeface="Arial"/>
                <a:cs typeface="Arial"/>
              </a:rPr>
              <a:t>Actuators</a:t>
            </a:r>
            <a:r>
              <a:rPr sz="2400" spc="-9" dirty="0" smtClean="0">
                <a:solidFill>
                  <a:srgbClr val="000090"/>
                </a:solidFill>
                <a:latin typeface="Arial"/>
                <a:cs typeface="Arial"/>
              </a:rPr>
              <a:t>: Jointed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41801" y="3449474"/>
            <a:ext cx="1946592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" dirty="0" smtClean="0">
                <a:solidFill>
                  <a:srgbClr val="000090"/>
                </a:solidFill>
                <a:latin typeface="Arial"/>
                <a:cs typeface="Arial"/>
              </a:rPr>
              <a:t>arm and hand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4597" y="4049800"/>
            <a:ext cx="1262232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4" dirty="0" smtClean="0">
                <a:solidFill>
                  <a:srgbClr val="0000FF"/>
                </a:solidFill>
                <a:latin typeface="Arial"/>
                <a:cs typeface="Arial"/>
              </a:rPr>
              <a:t>Sensors</a:t>
            </a:r>
            <a:r>
              <a:rPr sz="2400" spc="-14" dirty="0" smtClean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1679" y="4049800"/>
            <a:ext cx="1223621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1" dirty="0" smtClean="0">
                <a:solidFill>
                  <a:srgbClr val="000090"/>
                </a:solidFill>
                <a:latin typeface="Arial"/>
                <a:cs typeface="Arial"/>
              </a:rPr>
              <a:t>Camera,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9991" y="4049800"/>
            <a:ext cx="622830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3" dirty="0" smtClean="0">
                <a:solidFill>
                  <a:srgbClr val="000090"/>
                </a:solidFill>
                <a:latin typeface="Arial"/>
                <a:cs typeface="Arial"/>
              </a:rPr>
              <a:t>joint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7514" y="4049800"/>
            <a:ext cx="803342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3" dirty="0" smtClean="0">
                <a:solidFill>
                  <a:srgbClr val="000090"/>
                </a:solidFill>
                <a:latin typeface="Arial"/>
                <a:cs typeface="Arial"/>
              </a:rPr>
              <a:t>angle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8750" y="4049800"/>
            <a:ext cx="1128020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4" dirty="0" smtClean="0">
                <a:solidFill>
                  <a:srgbClr val="000090"/>
                </a:solidFill>
                <a:latin typeface="Arial"/>
                <a:cs typeface="Arial"/>
              </a:rPr>
              <a:t>sensors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8225" y="6479147"/>
            <a:ext cx="382950" cy="25431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4" dirty="0" smtClean="0">
                <a:solidFill>
                  <a:srgbClr val="7E7E7E"/>
                </a:solidFill>
                <a:latin typeface="Arial"/>
                <a:cs typeface="Arial"/>
              </a:rPr>
              <a:t> 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0925" y="6537642"/>
            <a:ext cx="56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048385" y="277409"/>
            <a:ext cx="1050419" cy="378460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b="1" spc="39" dirty="0" smtClean="0">
                <a:solidFill>
                  <a:srgbClr val="660066"/>
                </a:solidFill>
                <a:latin typeface="Arial"/>
                <a:cs typeface="Arial"/>
              </a:rPr>
              <a:t>PEAS</a:t>
            </a:r>
            <a:endParaRPr sz="2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137" y="1265895"/>
            <a:ext cx="6109945" cy="435610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12700">
              <a:lnSpc>
                <a:spcPts val="3395"/>
              </a:lnSpc>
            </a:pPr>
            <a:r>
              <a:rPr sz="3200" b="1" spc="-11" dirty="0" smtClean="0">
                <a:solidFill>
                  <a:srgbClr val="000090"/>
                </a:solidFill>
                <a:latin typeface="Arial"/>
                <a:cs typeface="Arial"/>
              </a:rPr>
              <a:t>Agent: Interactive English tutor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7555" y="2257198"/>
            <a:ext cx="178117" cy="1503616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158">
              <a:lnSpc>
                <a:spcPts val="2555"/>
              </a:lnSpc>
            </a:pPr>
            <a:r>
              <a:rPr sz="2400" dirty="0" smtClean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842"/>
              </a:spcBef>
            </a:pPr>
            <a:r>
              <a:rPr sz="2400" dirty="0" smtClean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8">
              <a:lnSpc>
                <a:spcPct val="95825"/>
              </a:lnSpc>
              <a:spcBef>
                <a:spcPts val="1747"/>
              </a:spcBef>
            </a:pPr>
            <a:r>
              <a:rPr sz="2400" dirty="0" smtClean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4597" y="2257198"/>
            <a:ext cx="7075776" cy="93128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" dirty="0" smtClean="0">
                <a:solidFill>
                  <a:srgbClr val="0000FF"/>
                </a:solidFill>
                <a:latin typeface="Arial"/>
                <a:cs typeface="Arial"/>
              </a:rPr>
              <a:t>Performance measure</a:t>
            </a:r>
            <a:r>
              <a:rPr sz="2400" spc="-3" dirty="0" smtClean="0">
                <a:solidFill>
                  <a:srgbClr val="000090"/>
                </a:solidFill>
                <a:latin typeface="Arial"/>
                <a:cs typeface="Arial"/>
              </a:rPr>
              <a:t>: Maximize student's score on</a:t>
            </a:r>
            <a:endParaRPr sz="2400">
              <a:latin typeface="Arial"/>
              <a:cs typeface="Arial"/>
            </a:endParaRPr>
          </a:p>
          <a:p>
            <a:pPr marL="12700" marR="45767">
              <a:lnSpc>
                <a:spcPct val="95825"/>
              </a:lnSpc>
              <a:spcBef>
                <a:spcPts val="1842"/>
              </a:spcBef>
            </a:pPr>
            <a:r>
              <a:rPr sz="2400" spc="-9" dirty="0" smtClean="0">
                <a:solidFill>
                  <a:srgbClr val="0000FF"/>
                </a:solidFill>
                <a:latin typeface="Arial"/>
                <a:cs typeface="Arial"/>
              </a:rPr>
              <a:t>Environment</a:t>
            </a:r>
            <a:r>
              <a:rPr sz="2400" spc="-9" dirty="0" smtClean="0">
                <a:solidFill>
                  <a:srgbClr val="000090"/>
                </a:solidFill>
                <a:latin typeface="Arial"/>
                <a:cs typeface="Arial"/>
              </a:rPr>
              <a:t>: Set of students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18500" y="2257198"/>
            <a:ext cx="556304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3" dirty="0" smtClean="0">
                <a:solidFill>
                  <a:srgbClr val="000090"/>
                </a:solidFill>
                <a:latin typeface="Arial"/>
                <a:cs typeface="Arial"/>
              </a:rPr>
              <a:t>test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4597" y="3430297"/>
            <a:ext cx="3494742" cy="702433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1" dirty="0" smtClean="0">
                <a:solidFill>
                  <a:srgbClr val="0000FF"/>
                </a:solidFill>
                <a:latin typeface="Arial"/>
                <a:cs typeface="Arial"/>
              </a:rPr>
              <a:t>Actuators</a:t>
            </a:r>
            <a:r>
              <a:rPr sz="2400" spc="-11" dirty="0" smtClean="0">
                <a:solidFill>
                  <a:srgbClr val="000090"/>
                </a:solidFill>
                <a:latin typeface="Arial"/>
                <a:cs typeface="Arial"/>
              </a:rPr>
              <a:t>: Screen display</a:t>
            </a:r>
            <a:endParaRPr sz="2400">
              <a:latin typeface="Arial"/>
              <a:cs typeface="Arial"/>
            </a:endParaRPr>
          </a:p>
          <a:p>
            <a:pPr marL="12700" marR="45767">
              <a:lnSpc>
                <a:spcPct val="95825"/>
              </a:lnSpc>
              <a:spcBef>
                <a:spcPts val="37"/>
              </a:spcBef>
            </a:pPr>
            <a:r>
              <a:rPr sz="2400" spc="-11" dirty="0" smtClean="0">
                <a:solidFill>
                  <a:srgbClr val="000090"/>
                </a:solidFill>
                <a:latin typeface="Arial"/>
                <a:cs typeface="Arial"/>
              </a:rPr>
              <a:t>corrections)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61981" y="3430297"/>
            <a:ext cx="1508881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7" dirty="0" smtClean="0">
                <a:solidFill>
                  <a:srgbClr val="000090"/>
                </a:solidFill>
                <a:latin typeface="Arial"/>
                <a:cs typeface="Arial"/>
              </a:rPr>
              <a:t>(exercises,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16091" y="3430297"/>
            <a:ext cx="1758772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6" dirty="0" smtClean="0">
                <a:solidFill>
                  <a:srgbClr val="000090"/>
                </a:solidFill>
                <a:latin typeface="Arial"/>
                <a:cs typeface="Arial"/>
              </a:rPr>
              <a:t>suggestions,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7555" y="4422294"/>
            <a:ext cx="177958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4597" y="4422294"/>
            <a:ext cx="2615571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4" dirty="0" smtClean="0">
                <a:solidFill>
                  <a:srgbClr val="0000FF"/>
                </a:solidFill>
                <a:latin typeface="Arial"/>
                <a:cs typeface="Arial"/>
              </a:rPr>
              <a:t>Sensors</a:t>
            </a:r>
            <a:r>
              <a:rPr sz="2400" spc="-24" dirty="0" smtClean="0">
                <a:solidFill>
                  <a:srgbClr val="000090"/>
                </a:solidFill>
                <a:latin typeface="Arial"/>
                <a:cs typeface="Arial"/>
              </a:rPr>
              <a:t>: Keyboard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8225" y="6479147"/>
            <a:ext cx="382950" cy="25431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4" dirty="0" smtClean="0">
                <a:solidFill>
                  <a:srgbClr val="7E7E7E"/>
                </a:solidFill>
                <a:latin typeface="Arial"/>
                <a:cs typeface="Arial"/>
              </a:rPr>
              <a:t> 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0925" y="6537642"/>
            <a:ext cx="56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0" y="4181475"/>
            <a:ext cx="2066925" cy="962025"/>
          </a:xfrm>
          <a:prstGeom prst="rect">
            <a:avLst/>
          </a:prstGeom>
        </p:spPr>
        <p:txBody>
          <a:bodyPr wrap="square" lIns="0" tIns="11430" rIns="0" bIns="0" rtlCol="0">
            <a:noAutofit/>
          </a:bodyPr>
          <a:lstStyle/>
          <a:p>
            <a:pPr marR="208190" algn="r">
              <a:lnSpc>
                <a:spcPct val="161621"/>
              </a:lnSpc>
            </a:pPr>
            <a:r>
              <a:rPr sz="3200" spc="27" dirty="0" smtClean="0">
                <a:solidFill>
                  <a:srgbClr val="1A1AFF"/>
                </a:solidFill>
                <a:latin typeface="Meiryo"/>
                <a:cs typeface="Meiryo"/>
              </a:rPr>
              <a:t>❑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4181475"/>
            <a:ext cx="2066925" cy="962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81250" y="123825"/>
            <a:ext cx="4419600" cy="1009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49220" y="324080"/>
            <a:ext cx="3885244" cy="483235"/>
          </a:xfrm>
          <a:prstGeom prst="rect">
            <a:avLst/>
          </a:prstGeom>
        </p:spPr>
        <p:txBody>
          <a:bodyPr wrap="square" lIns="0" tIns="24034" rIns="0" bIns="0" rtlCol="0">
            <a:noAutofit/>
          </a:bodyPr>
          <a:lstStyle/>
          <a:p>
            <a:pPr marL="12700">
              <a:lnSpc>
                <a:spcPts val="3785"/>
              </a:lnSpc>
            </a:pPr>
            <a:r>
              <a:rPr sz="3600" b="1" spc="-21" dirty="0" smtClean="0">
                <a:solidFill>
                  <a:srgbClr val="660066"/>
                </a:solidFill>
                <a:latin typeface="Arial"/>
                <a:cs typeface="Arial"/>
              </a:rPr>
              <a:t>Intelligent Agents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0820" y="1348344"/>
            <a:ext cx="452428" cy="435610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L="12700">
              <a:lnSpc>
                <a:spcPts val="3429"/>
              </a:lnSpc>
            </a:pPr>
            <a:r>
              <a:rPr sz="3200" spc="27" dirty="0" smtClean="0">
                <a:solidFill>
                  <a:srgbClr val="000090"/>
                </a:solidFill>
                <a:latin typeface="Meiryo"/>
                <a:cs typeface="Meiryo"/>
              </a:rPr>
              <a:t>❑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5830" y="1348191"/>
            <a:ext cx="4704641" cy="435610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12700">
              <a:lnSpc>
                <a:spcPts val="3395"/>
              </a:lnSpc>
            </a:pPr>
            <a:r>
              <a:rPr sz="3200" spc="-6" dirty="0" smtClean="0">
                <a:solidFill>
                  <a:srgbClr val="000090"/>
                </a:solidFill>
                <a:latin typeface="Arial"/>
                <a:cs typeface="Arial"/>
              </a:rPr>
              <a:t>Agents and environments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0820" y="2235312"/>
            <a:ext cx="452428" cy="435610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L="12700">
              <a:lnSpc>
                <a:spcPts val="3429"/>
              </a:lnSpc>
            </a:pPr>
            <a:r>
              <a:rPr sz="3200" spc="27" dirty="0" smtClean="0">
                <a:solidFill>
                  <a:srgbClr val="000090"/>
                </a:solidFill>
                <a:latin typeface="Meiryo"/>
                <a:cs typeface="Meiryo"/>
              </a:rPr>
              <a:t>❑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5830" y="2235159"/>
            <a:ext cx="2006304" cy="435610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12700">
              <a:lnSpc>
                <a:spcPts val="3395"/>
              </a:lnSpc>
            </a:pPr>
            <a:r>
              <a:rPr sz="3200" spc="5" dirty="0" smtClean="0">
                <a:solidFill>
                  <a:srgbClr val="000090"/>
                </a:solidFill>
                <a:latin typeface="Arial"/>
                <a:cs typeface="Arial"/>
              </a:rPr>
              <a:t>Rationality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0820" y="3112882"/>
            <a:ext cx="452428" cy="435610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L="12700">
              <a:lnSpc>
                <a:spcPts val="3429"/>
              </a:lnSpc>
            </a:pPr>
            <a:r>
              <a:rPr sz="3200" spc="27" dirty="0" smtClean="0">
                <a:solidFill>
                  <a:srgbClr val="000090"/>
                </a:solidFill>
                <a:latin typeface="Meiryo"/>
                <a:cs typeface="Meiryo"/>
              </a:rPr>
              <a:t>❑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5830" y="3112729"/>
            <a:ext cx="6124792" cy="922147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12700" marR="61531">
              <a:lnSpc>
                <a:spcPts val="3395"/>
              </a:lnSpc>
            </a:pPr>
            <a:r>
              <a:rPr sz="3200" spc="-4" dirty="0" smtClean="0">
                <a:solidFill>
                  <a:srgbClr val="000090"/>
                </a:solidFill>
                <a:latin typeface="Arial"/>
                <a:cs typeface="Arial"/>
              </a:rPr>
              <a:t>PEAS (Performance measure,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3200" spc="-17" dirty="0" smtClean="0">
                <a:solidFill>
                  <a:srgbClr val="000090"/>
                </a:solidFill>
                <a:latin typeface="Arial"/>
                <a:cs typeface="Arial"/>
              </a:rPr>
              <a:t>Environment, Actuators, Sensors)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5830" y="4457917"/>
            <a:ext cx="3446627" cy="435292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12700">
              <a:lnSpc>
                <a:spcPts val="3395"/>
              </a:lnSpc>
            </a:pPr>
            <a:r>
              <a:rPr sz="3200" spc="-13" dirty="0" smtClean="0">
                <a:solidFill>
                  <a:srgbClr val="1A1AFF"/>
                </a:solidFill>
                <a:latin typeface="Arial"/>
                <a:cs typeface="Arial"/>
              </a:rPr>
              <a:t>Environment types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0820" y="5325603"/>
            <a:ext cx="452428" cy="435610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L="12700">
              <a:lnSpc>
                <a:spcPts val="3429"/>
              </a:lnSpc>
            </a:pPr>
            <a:r>
              <a:rPr sz="3200" spc="27" dirty="0" smtClean="0">
                <a:solidFill>
                  <a:srgbClr val="000090"/>
                </a:solidFill>
                <a:latin typeface="Meiryo"/>
                <a:cs typeface="Meiryo"/>
              </a:rPr>
              <a:t>❑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5830" y="5325450"/>
            <a:ext cx="2236486" cy="435609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12700">
              <a:lnSpc>
                <a:spcPts val="3395"/>
              </a:lnSpc>
            </a:pPr>
            <a:r>
              <a:rPr sz="3200" spc="-4" dirty="0" smtClean="0">
                <a:solidFill>
                  <a:srgbClr val="000090"/>
                </a:solidFill>
                <a:latin typeface="Arial"/>
                <a:cs typeface="Arial"/>
              </a:rPr>
              <a:t>Agent types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8225" y="6479147"/>
            <a:ext cx="382950" cy="25431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4" dirty="0" smtClean="0">
                <a:solidFill>
                  <a:srgbClr val="7E7E7E"/>
                </a:solidFill>
                <a:latin typeface="Arial"/>
                <a:cs typeface="Arial"/>
              </a:rPr>
              <a:t> 18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0925" y="6537642"/>
            <a:ext cx="56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8614410" y="6540830"/>
            <a:ext cx="215773" cy="168554"/>
          </a:xfrm>
          <a:custGeom>
            <a:avLst/>
            <a:gdLst/>
            <a:ahLst/>
            <a:cxnLst/>
            <a:rect l="l" t="t" r="r" b="b"/>
            <a:pathLst>
              <a:path w="215773" h="168554">
                <a:moveTo>
                  <a:pt x="108458" y="56070"/>
                </a:moveTo>
                <a:lnTo>
                  <a:pt x="108515" y="59863"/>
                </a:lnTo>
                <a:lnTo>
                  <a:pt x="110375" y="73335"/>
                </a:lnTo>
                <a:lnTo>
                  <a:pt x="114871" y="85081"/>
                </a:lnTo>
                <a:lnTo>
                  <a:pt x="122047" y="95097"/>
                </a:lnTo>
                <a:lnTo>
                  <a:pt x="131626" y="103158"/>
                </a:lnTo>
                <a:lnTo>
                  <a:pt x="129159" y="57010"/>
                </a:lnTo>
                <a:lnTo>
                  <a:pt x="129453" y="51793"/>
                </a:lnTo>
                <a:lnTo>
                  <a:pt x="132678" y="39114"/>
                </a:lnTo>
                <a:lnTo>
                  <a:pt x="139446" y="28790"/>
                </a:lnTo>
                <a:lnTo>
                  <a:pt x="150605" y="20635"/>
                </a:lnTo>
                <a:lnTo>
                  <a:pt x="162941" y="18173"/>
                </a:lnTo>
                <a:lnTo>
                  <a:pt x="171576" y="18288"/>
                </a:lnTo>
                <a:lnTo>
                  <a:pt x="178943" y="21767"/>
                </a:lnTo>
                <a:lnTo>
                  <a:pt x="184912" y="28625"/>
                </a:lnTo>
                <a:lnTo>
                  <a:pt x="187058" y="31316"/>
                </a:lnTo>
                <a:lnTo>
                  <a:pt x="192210" y="42413"/>
                </a:lnTo>
                <a:lnTo>
                  <a:pt x="193801" y="56197"/>
                </a:lnTo>
                <a:lnTo>
                  <a:pt x="193649" y="59912"/>
                </a:lnTo>
                <a:lnTo>
                  <a:pt x="190795" y="73046"/>
                </a:lnTo>
                <a:lnTo>
                  <a:pt x="184404" y="83146"/>
                </a:lnTo>
                <a:lnTo>
                  <a:pt x="178435" y="89573"/>
                </a:lnTo>
                <a:lnTo>
                  <a:pt x="170688" y="92735"/>
                </a:lnTo>
                <a:lnTo>
                  <a:pt x="161417" y="92608"/>
                </a:lnTo>
                <a:lnTo>
                  <a:pt x="152146" y="92481"/>
                </a:lnTo>
                <a:lnTo>
                  <a:pt x="144399" y="89128"/>
                </a:lnTo>
                <a:lnTo>
                  <a:pt x="156210" y="110286"/>
                </a:lnTo>
                <a:lnTo>
                  <a:pt x="164338" y="110401"/>
                </a:lnTo>
                <a:lnTo>
                  <a:pt x="171958" y="108508"/>
                </a:lnTo>
                <a:lnTo>
                  <a:pt x="178943" y="104622"/>
                </a:lnTo>
                <a:lnTo>
                  <a:pt x="185928" y="100723"/>
                </a:lnTo>
                <a:lnTo>
                  <a:pt x="191516" y="95618"/>
                </a:lnTo>
                <a:lnTo>
                  <a:pt x="195580" y="89268"/>
                </a:lnTo>
                <a:lnTo>
                  <a:pt x="195580" y="101625"/>
                </a:lnTo>
                <a:lnTo>
                  <a:pt x="194437" y="109791"/>
                </a:lnTo>
                <a:lnTo>
                  <a:pt x="192278" y="117805"/>
                </a:lnTo>
                <a:lnTo>
                  <a:pt x="190246" y="125806"/>
                </a:lnTo>
                <a:lnTo>
                  <a:pt x="187579" y="132156"/>
                </a:lnTo>
                <a:lnTo>
                  <a:pt x="184531" y="136842"/>
                </a:lnTo>
                <a:lnTo>
                  <a:pt x="181483" y="141528"/>
                </a:lnTo>
                <a:lnTo>
                  <a:pt x="177673" y="145249"/>
                </a:lnTo>
                <a:lnTo>
                  <a:pt x="172974" y="148018"/>
                </a:lnTo>
                <a:lnTo>
                  <a:pt x="168275" y="150787"/>
                </a:lnTo>
                <a:lnTo>
                  <a:pt x="162814" y="152120"/>
                </a:lnTo>
                <a:lnTo>
                  <a:pt x="149479" y="151942"/>
                </a:lnTo>
                <a:lnTo>
                  <a:pt x="143637" y="149821"/>
                </a:lnTo>
                <a:lnTo>
                  <a:pt x="139065" y="145669"/>
                </a:lnTo>
                <a:lnTo>
                  <a:pt x="134493" y="141516"/>
                </a:lnTo>
                <a:lnTo>
                  <a:pt x="131445" y="134886"/>
                </a:lnTo>
                <a:lnTo>
                  <a:pt x="129921" y="125780"/>
                </a:lnTo>
                <a:lnTo>
                  <a:pt x="110617" y="127317"/>
                </a:lnTo>
                <a:lnTo>
                  <a:pt x="112196" y="136051"/>
                </a:lnTo>
                <a:lnTo>
                  <a:pt x="117095" y="148001"/>
                </a:lnTo>
                <a:lnTo>
                  <a:pt x="124841" y="157480"/>
                </a:lnTo>
                <a:lnTo>
                  <a:pt x="130768" y="161914"/>
                </a:lnTo>
                <a:lnTo>
                  <a:pt x="142326" y="166798"/>
                </a:lnTo>
                <a:lnTo>
                  <a:pt x="155956" y="168554"/>
                </a:lnTo>
                <a:lnTo>
                  <a:pt x="164188" y="168132"/>
                </a:lnTo>
                <a:lnTo>
                  <a:pt x="176582" y="165133"/>
                </a:lnTo>
                <a:lnTo>
                  <a:pt x="187706" y="159270"/>
                </a:lnTo>
                <a:lnTo>
                  <a:pt x="194525" y="153479"/>
                </a:lnTo>
                <a:lnTo>
                  <a:pt x="202266" y="143556"/>
                </a:lnTo>
                <a:lnTo>
                  <a:pt x="208280" y="131241"/>
                </a:lnTo>
                <a:lnTo>
                  <a:pt x="211336" y="121435"/>
                </a:lnTo>
                <a:lnTo>
                  <a:pt x="213664" y="109718"/>
                </a:lnTo>
                <a:lnTo>
                  <a:pt x="215147" y="96368"/>
                </a:lnTo>
                <a:lnTo>
                  <a:pt x="215773" y="81381"/>
                </a:lnTo>
                <a:lnTo>
                  <a:pt x="215682" y="70844"/>
                </a:lnTo>
                <a:lnTo>
                  <a:pt x="214687" y="56883"/>
                </a:lnTo>
                <a:lnTo>
                  <a:pt x="212648" y="45021"/>
                </a:lnTo>
                <a:lnTo>
                  <a:pt x="209550" y="35255"/>
                </a:lnTo>
                <a:lnTo>
                  <a:pt x="206638" y="29169"/>
                </a:lnTo>
                <a:lnTo>
                  <a:pt x="199226" y="18669"/>
                </a:lnTo>
                <a:lnTo>
                  <a:pt x="189738" y="10490"/>
                </a:lnTo>
                <a:lnTo>
                  <a:pt x="173487" y="3177"/>
                </a:lnTo>
                <a:lnTo>
                  <a:pt x="160655" y="1511"/>
                </a:lnTo>
                <a:lnTo>
                  <a:pt x="158657" y="1515"/>
                </a:lnTo>
                <a:lnTo>
                  <a:pt x="145538" y="3314"/>
                </a:lnTo>
                <a:lnTo>
                  <a:pt x="133885" y="8208"/>
                </a:lnTo>
                <a:lnTo>
                  <a:pt x="123698" y="16192"/>
                </a:lnTo>
                <a:lnTo>
                  <a:pt x="114036" y="29957"/>
                </a:lnTo>
                <a:lnTo>
                  <a:pt x="109965" y="42135"/>
                </a:lnTo>
                <a:lnTo>
                  <a:pt x="108458" y="56070"/>
                </a:lnTo>
                <a:close/>
              </a:path>
              <a:path w="215773" h="168554">
                <a:moveTo>
                  <a:pt x="6350" y="57645"/>
                </a:moveTo>
                <a:lnTo>
                  <a:pt x="13462" y="54279"/>
                </a:lnTo>
                <a:lnTo>
                  <a:pt x="21336" y="49771"/>
                </a:lnTo>
                <a:lnTo>
                  <a:pt x="29210" y="45262"/>
                </a:lnTo>
                <a:lnTo>
                  <a:pt x="35687" y="40728"/>
                </a:lnTo>
                <a:lnTo>
                  <a:pt x="40513" y="36182"/>
                </a:lnTo>
                <a:lnTo>
                  <a:pt x="38862" y="164198"/>
                </a:lnTo>
                <a:lnTo>
                  <a:pt x="58928" y="164465"/>
                </a:lnTo>
                <a:lnTo>
                  <a:pt x="61087" y="177"/>
                </a:lnTo>
                <a:lnTo>
                  <a:pt x="48133" y="0"/>
                </a:lnTo>
                <a:lnTo>
                  <a:pt x="46978" y="2132"/>
                </a:lnTo>
                <a:lnTo>
                  <a:pt x="39972" y="11771"/>
                </a:lnTo>
                <a:lnTo>
                  <a:pt x="29972" y="21640"/>
                </a:lnTo>
                <a:lnTo>
                  <a:pt x="22557" y="27549"/>
                </a:lnTo>
                <a:lnTo>
                  <a:pt x="11952" y="34444"/>
                </a:lnTo>
                <a:lnTo>
                  <a:pt x="254" y="40449"/>
                </a:lnTo>
                <a:lnTo>
                  <a:pt x="0" y="59867"/>
                </a:lnTo>
                <a:lnTo>
                  <a:pt x="6350" y="57645"/>
                </a:lnTo>
                <a:close/>
              </a:path>
              <a:path w="215773" h="168554">
                <a:moveTo>
                  <a:pt x="143199" y="108413"/>
                </a:moveTo>
                <a:lnTo>
                  <a:pt x="156210" y="110286"/>
                </a:lnTo>
                <a:lnTo>
                  <a:pt x="144399" y="89128"/>
                </a:lnTo>
                <a:lnTo>
                  <a:pt x="138303" y="82524"/>
                </a:lnTo>
                <a:lnTo>
                  <a:pt x="137115" y="81197"/>
                </a:lnTo>
                <a:lnTo>
                  <a:pt x="131059" y="70354"/>
                </a:lnTo>
                <a:lnTo>
                  <a:pt x="129159" y="57010"/>
                </a:lnTo>
                <a:lnTo>
                  <a:pt x="131626" y="103158"/>
                </a:lnTo>
                <a:lnTo>
                  <a:pt x="143199" y="10841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87486" y="6732737"/>
            <a:ext cx="247904" cy="22349"/>
          </a:xfrm>
          <a:custGeom>
            <a:avLst/>
            <a:gdLst/>
            <a:ahLst/>
            <a:cxnLst/>
            <a:rect l="l" t="t" r="r" b="b"/>
            <a:pathLst>
              <a:path w="247904" h="22349">
                <a:moveTo>
                  <a:pt x="247904" y="3300"/>
                </a:moveTo>
                <a:lnTo>
                  <a:pt x="124079" y="1651"/>
                </a:lnTo>
                <a:lnTo>
                  <a:pt x="254" y="0"/>
                </a:lnTo>
                <a:lnTo>
                  <a:pt x="0" y="19048"/>
                </a:lnTo>
                <a:lnTo>
                  <a:pt x="123825" y="20699"/>
                </a:lnTo>
                <a:lnTo>
                  <a:pt x="247650" y="22349"/>
                </a:lnTo>
                <a:lnTo>
                  <a:pt x="247904" y="33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01942" y="57702"/>
            <a:ext cx="3372553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b="1" spc="25" dirty="0" smtClean="0">
                <a:solidFill>
                  <a:srgbClr val="660066"/>
                </a:solidFill>
                <a:latin typeface="Arial"/>
                <a:cs typeface="Arial"/>
              </a:rPr>
              <a:t>Environment Types</a:t>
            </a:r>
            <a:endParaRPr sz="27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6065" y="595544"/>
            <a:ext cx="201930" cy="378460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8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9282" y="595544"/>
            <a:ext cx="7236604" cy="378460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18" dirty="0" smtClean="0">
                <a:solidFill>
                  <a:srgbClr val="000090"/>
                </a:solidFill>
                <a:latin typeface="Arial"/>
                <a:cs typeface="Arial"/>
              </a:rPr>
              <a:t>1) Fully observable vs. 2) Partially observable</a:t>
            </a:r>
            <a:endParaRPr sz="27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0707" y="1053430"/>
            <a:ext cx="125571" cy="225742"/>
          </a:xfrm>
          <a:prstGeom prst="rect">
            <a:avLst/>
          </a:prstGeom>
        </p:spPr>
        <p:txBody>
          <a:bodyPr wrap="square" lIns="0" tIns="10826" rIns="0" bIns="0" rtlCol="0">
            <a:noAutofit/>
          </a:bodyPr>
          <a:lstStyle/>
          <a:p>
            <a:pPr marL="12700">
              <a:lnSpc>
                <a:spcPts val="1705"/>
              </a:lnSpc>
            </a:pPr>
            <a:r>
              <a:rPr sz="1550" spc="4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5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6775" y="1065514"/>
            <a:ext cx="5224358" cy="225742"/>
          </a:xfrm>
          <a:prstGeom prst="rect">
            <a:avLst/>
          </a:prstGeom>
        </p:spPr>
        <p:txBody>
          <a:bodyPr wrap="square" lIns="0" tIns="10795" rIns="0" bIns="0" rtlCol="0">
            <a:noAutofit/>
          </a:bodyPr>
          <a:lstStyle/>
          <a:p>
            <a:pPr marL="12700">
              <a:lnSpc>
                <a:spcPts val="1700"/>
              </a:lnSpc>
            </a:pPr>
            <a:r>
              <a:rPr sz="1550" spc="12" dirty="0" smtClean="0">
                <a:solidFill>
                  <a:srgbClr val="FF0000"/>
                </a:solidFill>
                <a:latin typeface="Calibri"/>
                <a:cs typeface="Calibri"/>
              </a:rPr>
              <a:t>Sensors capture all relevant information from the environment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6065" y="1559477"/>
            <a:ext cx="201771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9282" y="1559477"/>
            <a:ext cx="6193032" cy="807208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14" dirty="0" smtClean="0">
                <a:solidFill>
                  <a:srgbClr val="000090"/>
                </a:solidFill>
                <a:latin typeface="Arial"/>
                <a:cs typeface="Arial"/>
              </a:rPr>
              <a:t>3) Deterministic vs. 4) Stochastic (non-</a:t>
            </a:r>
            <a:endParaRPr sz="2750">
              <a:latin typeface="Arial"/>
              <a:cs typeface="Arial"/>
            </a:endParaRPr>
          </a:p>
          <a:p>
            <a:pPr marL="12700" marR="52911">
              <a:lnSpc>
                <a:spcPct val="95825"/>
              </a:lnSpc>
              <a:spcBef>
                <a:spcPts val="68"/>
              </a:spcBef>
            </a:pPr>
            <a:r>
              <a:rPr sz="2750" spc="-4" dirty="0" smtClean="0">
                <a:solidFill>
                  <a:srgbClr val="000090"/>
                </a:solidFill>
                <a:latin typeface="Arial"/>
                <a:cs typeface="Arial"/>
              </a:rPr>
              <a:t>deterministic)</a:t>
            </a:r>
            <a:endParaRPr sz="2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0707" y="2445858"/>
            <a:ext cx="125571" cy="225742"/>
          </a:xfrm>
          <a:prstGeom prst="rect">
            <a:avLst/>
          </a:prstGeom>
        </p:spPr>
        <p:txBody>
          <a:bodyPr wrap="square" lIns="0" tIns="10826" rIns="0" bIns="0" rtlCol="0">
            <a:noAutofit/>
          </a:bodyPr>
          <a:lstStyle/>
          <a:p>
            <a:pPr marL="12700">
              <a:lnSpc>
                <a:spcPts val="1705"/>
              </a:lnSpc>
            </a:pPr>
            <a:r>
              <a:rPr sz="1550" spc="4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5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6775" y="2457942"/>
            <a:ext cx="3667538" cy="225742"/>
          </a:xfrm>
          <a:prstGeom prst="rect">
            <a:avLst/>
          </a:prstGeom>
        </p:spPr>
        <p:txBody>
          <a:bodyPr wrap="square" lIns="0" tIns="10795" rIns="0" bIns="0" rtlCol="0">
            <a:noAutofit/>
          </a:bodyPr>
          <a:lstStyle/>
          <a:p>
            <a:pPr marL="12700">
              <a:lnSpc>
                <a:spcPts val="1700"/>
              </a:lnSpc>
            </a:pPr>
            <a:r>
              <a:rPr sz="1550" spc="12" dirty="0" smtClean="0">
                <a:solidFill>
                  <a:srgbClr val="FF0000"/>
                </a:solidFill>
                <a:latin typeface="Calibri"/>
                <a:cs typeface="Calibri"/>
              </a:rPr>
              <a:t>Changes in the environment are predictable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6065" y="2952032"/>
            <a:ext cx="201771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282" y="2952032"/>
            <a:ext cx="4561711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7" dirty="0" smtClean="0">
                <a:solidFill>
                  <a:srgbClr val="000090"/>
                </a:solidFill>
                <a:latin typeface="Arial"/>
                <a:cs typeface="Arial"/>
              </a:rPr>
              <a:t>5) Episodic vs. 6) Sequential</a:t>
            </a:r>
            <a:endParaRPr sz="2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24255" y="2952032"/>
            <a:ext cx="2302607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-6" dirty="0" smtClean="0">
                <a:solidFill>
                  <a:srgbClr val="000090"/>
                </a:solidFill>
                <a:latin typeface="Arial"/>
                <a:cs typeface="Arial"/>
              </a:rPr>
              <a:t>(non-episodic)</a:t>
            </a:r>
            <a:endParaRPr sz="2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0707" y="3409280"/>
            <a:ext cx="125571" cy="225742"/>
          </a:xfrm>
          <a:prstGeom prst="rect">
            <a:avLst/>
          </a:prstGeom>
        </p:spPr>
        <p:txBody>
          <a:bodyPr wrap="square" lIns="0" tIns="10826" rIns="0" bIns="0" rtlCol="0">
            <a:noAutofit/>
          </a:bodyPr>
          <a:lstStyle/>
          <a:p>
            <a:pPr marL="12700">
              <a:lnSpc>
                <a:spcPts val="1705"/>
              </a:lnSpc>
            </a:pPr>
            <a:r>
              <a:rPr sz="1550" spc="4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6775" y="3421364"/>
            <a:ext cx="3326689" cy="225742"/>
          </a:xfrm>
          <a:prstGeom prst="rect">
            <a:avLst/>
          </a:prstGeom>
        </p:spPr>
        <p:txBody>
          <a:bodyPr wrap="square" lIns="0" tIns="10795" rIns="0" bIns="0" rtlCol="0">
            <a:noAutofit/>
          </a:bodyPr>
          <a:lstStyle/>
          <a:p>
            <a:pPr marL="12700">
              <a:lnSpc>
                <a:spcPts val="1700"/>
              </a:lnSpc>
            </a:pPr>
            <a:r>
              <a:rPr sz="1550" spc="1" dirty="0" smtClean="0">
                <a:solidFill>
                  <a:srgbClr val="FF0000"/>
                </a:solidFill>
                <a:latin typeface="Calibri"/>
                <a:cs typeface="Calibri"/>
              </a:rPr>
              <a:t>Independent perceiving-acting  episodes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065" y="3915327"/>
            <a:ext cx="201771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8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282" y="3915327"/>
            <a:ext cx="3799713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11" dirty="0" smtClean="0">
                <a:solidFill>
                  <a:srgbClr val="000090"/>
                </a:solidFill>
                <a:latin typeface="Arial"/>
                <a:cs typeface="Arial"/>
              </a:rPr>
              <a:t>7) Static vs. 8) Dynamic</a:t>
            </a:r>
            <a:endParaRPr sz="2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0707" y="4372448"/>
            <a:ext cx="125571" cy="225742"/>
          </a:xfrm>
          <a:prstGeom prst="rect">
            <a:avLst/>
          </a:prstGeom>
        </p:spPr>
        <p:txBody>
          <a:bodyPr wrap="square" lIns="0" tIns="10826" rIns="0" bIns="0" rtlCol="0">
            <a:noAutofit/>
          </a:bodyPr>
          <a:lstStyle/>
          <a:p>
            <a:pPr marL="12700">
              <a:lnSpc>
                <a:spcPts val="1705"/>
              </a:lnSpc>
            </a:pPr>
            <a:r>
              <a:rPr sz="1550" spc="4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6775" y="4384532"/>
            <a:ext cx="3399919" cy="225742"/>
          </a:xfrm>
          <a:prstGeom prst="rect">
            <a:avLst/>
          </a:prstGeom>
        </p:spPr>
        <p:txBody>
          <a:bodyPr wrap="square" lIns="0" tIns="10795" rIns="0" bIns="0" rtlCol="0">
            <a:noAutofit/>
          </a:bodyPr>
          <a:lstStyle/>
          <a:p>
            <a:pPr marL="12700">
              <a:lnSpc>
                <a:spcPts val="1700"/>
              </a:lnSpc>
            </a:pPr>
            <a:r>
              <a:rPr sz="1550" spc="15" dirty="0" smtClean="0">
                <a:solidFill>
                  <a:srgbClr val="FF0000"/>
                </a:solidFill>
                <a:latin typeface="Calibri"/>
                <a:cs typeface="Calibri"/>
              </a:rPr>
              <a:t>No changes while the agent is “thinking”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065" y="4878622"/>
            <a:ext cx="201771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8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282" y="4878622"/>
            <a:ext cx="4867103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24" dirty="0" smtClean="0">
                <a:solidFill>
                  <a:srgbClr val="000090"/>
                </a:solidFill>
                <a:latin typeface="Arial"/>
                <a:cs typeface="Arial"/>
              </a:rPr>
              <a:t>9) Discrete vs. 10) Continuous</a:t>
            </a:r>
            <a:endParaRPr sz="2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707" y="5345268"/>
            <a:ext cx="125571" cy="225742"/>
          </a:xfrm>
          <a:prstGeom prst="rect">
            <a:avLst/>
          </a:prstGeom>
        </p:spPr>
        <p:txBody>
          <a:bodyPr wrap="square" lIns="0" tIns="10826" rIns="0" bIns="0" rtlCol="0">
            <a:noAutofit/>
          </a:bodyPr>
          <a:lstStyle/>
          <a:p>
            <a:pPr marL="12700">
              <a:lnSpc>
                <a:spcPts val="1705"/>
              </a:lnSpc>
            </a:pPr>
            <a:r>
              <a:rPr sz="1550" spc="4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6775" y="5357352"/>
            <a:ext cx="3636474" cy="225742"/>
          </a:xfrm>
          <a:prstGeom prst="rect">
            <a:avLst/>
          </a:prstGeom>
        </p:spPr>
        <p:txBody>
          <a:bodyPr wrap="square" lIns="0" tIns="10795" rIns="0" bIns="0" rtlCol="0">
            <a:noAutofit/>
          </a:bodyPr>
          <a:lstStyle/>
          <a:p>
            <a:pPr marL="12700">
              <a:lnSpc>
                <a:spcPts val="1700"/>
              </a:lnSpc>
            </a:pPr>
            <a:r>
              <a:rPr sz="1550" spc="8" dirty="0" smtClean="0">
                <a:solidFill>
                  <a:srgbClr val="FF0000"/>
                </a:solidFill>
                <a:latin typeface="Calibri"/>
                <a:cs typeface="Calibri"/>
              </a:rPr>
              <a:t>Limited number of distinct percepts/actions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065" y="5841660"/>
            <a:ext cx="201930" cy="378459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8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282" y="5841660"/>
            <a:ext cx="5334035" cy="378459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21" dirty="0" smtClean="0">
                <a:solidFill>
                  <a:srgbClr val="000090"/>
                </a:solidFill>
                <a:latin typeface="Arial"/>
                <a:cs typeface="Arial"/>
              </a:rPr>
              <a:t>11) Single vs. 12) Multiple agents</a:t>
            </a:r>
            <a:endParaRPr sz="2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0707" y="6309201"/>
            <a:ext cx="125571" cy="530602"/>
          </a:xfrm>
          <a:prstGeom prst="rect">
            <a:avLst/>
          </a:prstGeom>
        </p:spPr>
        <p:txBody>
          <a:bodyPr wrap="square" lIns="0" tIns="10826" rIns="0" bIns="0" rtlCol="0">
            <a:noAutofit/>
          </a:bodyPr>
          <a:lstStyle/>
          <a:p>
            <a:pPr marL="12700" marR="158">
              <a:lnSpc>
                <a:spcPts val="1705"/>
              </a:lnSpc>
            </a:pPr>
            <a:r>
              <a:rPr sz="1550" spc="4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34"/>
              </a:spcBef>
            </a:pPr>
            <a:r>
              <a:rPr sz="1550" spc="4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5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6775" y="6321266"/>
            <a:ext cx="3656746" cy="530621"/>
          </a:xfrm>
          <a:prstGeom prst="rect">
            <a:avLst/>
          </a:prstGeom>
        </p:spPr>
        <p:txBody>
          <a:bodyPr wrap="square" lIns="0" tIns="10795" rIns="0" bIns="0" rtlCol="0">
            <a:noAutofit/>
          </a:bodyPr>
          <a:lstStyle/>
          <a:p>
            <a:pPr marL="12700">
              <a:lnSpc>
                <a:spcPts val="1700"/>
              </a:lnSpc>
            </a:pPr>
            <a:r>
              <a:rPr sz="1550" spc="14" dirty="0" smtClean="0">
                <a:solidFill>
                  <a:srgbClr val="FF0000"/>
                </a:solidFill>
                <a:latin typeface="Calibri"/>
                <a:cs typeface="Calibri"/>
              </a:rPr>
              <a:t>Interaction and collaboration among agents</a:t>
            </a:r>
            <a:endParaRPr sz="1550">
              <a:latin typeface="Calibri"/>
              <a:cs typeface="Calibri"/>
            </a:endParaRPr>
          </a:p>
          <a:p>
            <a:pPr marL="12700" marR="30003">
              <a:lnSpc>
                <a:spcPct val="101725"/>
              </a:lnSpc>
              <a:spcBef>
                <a:spcPts val="425"/>
              </a:spcBef>
            </a:pPr>
            <a:r>
              <a:rPr sz="1550" spc="8" dirty="0" smtClean="0">
                <a:solidFill>
                  <a:srgbClr val="FF0000"/>
                </a:solidFill>
                <a:latin typeface="Calibri"/>
                <a:cs typeface="Calibri"/>
              </a:rPr>
              <a:t>Competitive, cooperative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914400" y="2524125"/>
            <a:ext cx="32004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05350" y="2771775"/>
            <a:ext cx="3867150" cy="236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1797" y="277409"/>
            <a:ext cx="5998466" cy="1000796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649287" marR="45784">
              <a:lnSpc>
                <a:spcPts val="2935"/>
              </a:lnSpc>
            </a:pPr>
            <a:r>
              <a:rPr sz="2750" b="1" spc="2" dirty="0" smtClean="0">
                <a:solidFill>
                  <a:srgbClr val="660066"/>
                </a:solidFill>
                <a:latin typeface="Arial"/>
                <a:cs typeface="Arial"/>
              </a:rPr>
              <a:t>Environment Types</a:t>
            </a:r>
            <a:endParaRPr sz="2750">
              <a:latin typeface="Arial"/>
              <a:cs typeface="Arial"/>
            </a:endParaRPr>
          </a:p>
          <a:p>
            <a:pPr marL="12700">
              <a:lnSpc>
                <a:spcPts val="4155"/>
              </a:lnSpc>
              <a:spcBef>
                <a:spcPts val="850"/>
              </a:spcBef>
            </a:pPr>
            <a:r>
              <a:rPr sz="2400" spc="-62" dirty="0" smtClean="0">
                <a:solidFill>
                  <a:srgbClr val="FF0000"/>
                </a:solidFill>
                <a:latin typeface="Meiryo"/>
                <a:cs typeface="Meiryo"/>
              </a:rPr>
              <a:t>❖</a:t>
            </a:r>
            <a:r>
              <a:rPr sz="2400" spc="-12" dirty="0" smtClean="0">
                <a:solidFill>
                  <a:srgbClr val="FF0000"/>
                </a:solidFill>
                <a:latin typeface="Arial"/>
                <a:cs typeface="Arial"/>
              </a:rPr>
              <a:t>Fully observable </a:t>
            </a:r>
            <a:r>
              <a:rPr sz="2400" spc="-12" dirty="0" smtClean="0">
                <a:solidFill>
                  <a:srgbClr val="000090"/>
                </a:solidFill>
                <a:latin typeface="Arial"/>
                <a:cs typeface="Arial"/>
              </a:rPr>
              <a:t>(vs. partially observable):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47155" y="947574"/>
            <a:ext cx="1482641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6" dirty="0" smtClean="0">
                <a:solidFill>
                  <a:srgbClr val="000090"/>
                </a:solidFill>
                <a:latin typeface="Arial"/>
                <a:cs typeface="Arial"/>
              </a:rPr>
              <a:t>An agent's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1797" y="1319046"/>
            <a:ext cx="2972542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7" dirty="0" smtClean="0">
                <a:solidFill>
                  <a:srgbClr val="000090"/>
                </a:solidFill>
                <a:latin typeface="Arial"/>
                <a:cs typeface="Arial"/>
              </a:rPr>
              <a:t>sensors can measure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09642" y="1319046"/>
            <a:ext cx="367487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4" dirty="0" smtClean="0">
                <a:solidFill>
                  <a:srgbClr val="000090"/>
                </a:solidFill>
                <a:latin typeface="Arial"/>
                <a:cs typeface="Arial"/>
              </a:rPr>
              <a:t>all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99682" y="1319046"/>
            <a:ext cx="1126798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1" dirty="0" smtClean="0">
                <a:solidFill>
                  <a:srgbClr val="000090"/>
                </a:solidFill>
                <a:latin typeface="Arial"/>
                <a:cs typeface="Arial"/>
              </a:rPr>
              <a:t>relevant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79035" y="1319046"/>
            <a:ext cx="1099614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7" dirty="0" smtClean="0">
                <a:solidFill>
                  <a:srgbClr val="000090"/>
                </a:solidFill>
                <a:latin typeface="Arial"/>
                <a:cs typeface="Arial"/>
              </a:rPr>
              <a:t>aspects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04001" y="1319046"/>
            <a:ext cx="318312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9" dirty="0" smtClean="0">
                <a:solidFill>
                  <a:srgbClr val="000090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47155" y="1319046"/>
            <a:ext cx="498213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4" dirty="0" smtClean="0">
                <a:solidFill>
                  <a:srgbClr val="000090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52615" y="1319046"/>
            <a:ext cx="1726062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9" dirty="0" smtClean="0">
                <a:solidFill>
                  <a:srgbClr val="000090"/>
                </a:solidFill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12836" y="1319046"/>
            <a:ext cx="318006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2" dirty="0" smtClean="0">
                <a:solidFill>
                  <a:srgbClr val="000090"/>
                </a:solidFill>
                <a:latin typeface="Arial"/>
                <a:cs typeface="Arial"/>
              </a:rPr>
              <a:t>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797" y="1691413"/>
            <a:ext cx="717406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9" dirty="0" smtClean="0">
                <a:solidFill>
                  <a:srgbClr val="000090"/>
                </a:solidFill>
                <a:latin typeface="Arial"/>
                <a:cs typeface="Arial"/>
              </a:rPr>
              <a:t>each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4148" y="1691413"/>
            <a:ext cx="718016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2" dirty="0" smtClean="0">
                <a:solidFill>
                  <a:srgbClr val="000090"/>
                </a:solidFill>
                <a:latin typeface="Arial"/>
                <a:cs typeface="Arial"/>
              </a:rPr>
              <a:t>point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6263" y="1691413"/>
            <a:ext cx="307633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 smtClean="0">
                <a:solidFill>
                  <a:srgbClr val="000090"/>
                </a:solidFill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3516" y="1691413"/>
            <a:ext cx="728125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6" dirty="0" smtClean="0">
                <a:solidFill>
                  <a:srgbClr val="000090"/>
                </a:solidFill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9412" y="5718583"/>
            <a:ext cx="1855494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73" dirty="0" smtClean="0">
                <a:solidFill>
                  <a:srgbClr val="FF0000"/>
                </a:solidFill>
                <a:latin typeface="Arial"/>
                <a:cs typeface="Arial"/>
              </a:rPr>
              <a:t>Tic Tac Toe 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0019" y="5718583"/>
            <a:ext cx="719237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6" dirty="0" smtClean="0">
                <a:solidFill>
                  <a:srgbClr val="FF0000"/>
                </a:solidFill>
                <a:latin typeface="Arial"/>
                <a:cs typeface="Arial"/>
              </a:rPr>
              <a:t>Fully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4909" y="5718583"/>
            <a:ext cx="5751990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52" dirty="0" smtClean="0">
                <a:solidFill>
                  <a:srgbClr val="FF0000"/>
                </a:solidFill>
                <a:latin typeface="Arial"/>
                <a:cs typeface="Arial"/>
              </a:rPr>
              <a:t>Observable. Cards are Partially Observable.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8225" y="6479147"/>
            <a:ext cx="382950" cy="25431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4" dirty="0" smtClean="0">
                <a:solidFill>
                  <a:srgbClr val="7E7E7E"/>
                </a:solidFill>
                <a:latin typeface="Arial"/>
                <a:cs typeface="Arial"/>
              </a:rPr>
              <a:t> 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0925" y="6537642"/>
            <a:ext cx="56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0" y="1619250"/>
            <a:ext cx="2066925" cy="971550"/>
          </a:xfrm>
          <a:prstGeom prst="rect">
            <a:avLst/>
          </a:prstGeom>
        </p:spPr>
        <p:txBody>
          <a:bodyPr wrap="square" lIns="0" tIns="38735" rIns="0" bIns="0" rtlCol="0">
            <a:noAutofit/>
          </a:bodyPr>
          <a:lstStyle/>
          <a:p>
            <a:pPr marR="204732" algn="r">
              <a:lnSpc>
                <a:spcPts val="6100"/>
              </a:lnSpc>
            </a:pPr>
            <a:r>
              <a:rPr sz="3200" spc="27" dirty="0" smtClean="0">
                <a:solidFill>
                  <a:srgbClr val="1A1AFF"/>
                </a:solidFill>
                <a:latin typeface="Meiryo"/>
                <a:cs typeface="Meiryo"/>
              </a:rPr>
              <a:t>❑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1619250"/>
            <a:ext cx="2066925" cy="97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81250" y="123825"/>
            <a:ext cx="4419600" cy="1009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49220" y="324080"/>
            <a:ext cx="3885244" cy="483235"/>
          </a:xfrm>
          <a:prstGeom prst="rect">
            <a:avLst/>
          </a:prstGeom>
        </p:spPr>
        <p:txBody>
          <a:bodyPr wrap="square" lIns="0" tIns="24034" rIns="0" bIns="0" rtlCol="0">
            <a:noAutofit/>
          </a:bodyPr>
          <a:lstStyle/>
          <a:p>
            <a:pPr marL="12700">
              <a:lnSpc>
                <a:spcPts val="3785"/>
              </a:lnSpc>
            </a:pPr>
            <a:r>
              <a:rPr sz="3600" b="1" spc="-21" dirty="0" smtClean="0">
                <a:solidFill>
                  <a:srgbClr val="660066"/>
                </a:solidFill>
                <a:latin typeface="Arial"/>
                <a:cs typeface="Arial"/>
              </a:rPr>
              <a:t>Intelligent Agents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9005" y="1870034"/>
            <a:ext cx="4704768" cy="435610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12700">
              <a:lnSpc>
                <a:spcPts val="3395"/>
              </a:lnSpc>
            </a:pPr>
            <a:r>
              <a:rPr sz="3200" spc="-6" dirty="0" smtClean="0">
                <a:solidFill>
                  <a:srgbClr val="1A1AFF"/>
                </a:solidFill>
                <a:latin typeface="Arial"/>
                <a:cs typeface="Arial"/>
              </a:rPr>
              <a:t>Agents and environments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3995" y="2757282"/>
            <a:ext cx="452428" cy="435610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L="12700">
              <a:lnSpc>
                <a:spcPts val="3429"/>
              </a:lnSpc>
            </a:pPr>
            <a:r>
              <a:rPr sz="3200" spc="27" dirty="0" smtClean="0">
                <a:solidFill>
                  <a:srgbClr val="000090"/>
                </a:solidFill>
                <a:latin typeface="Meiryo"/>
                <a:cs typeface="Meiryo"/>
              </a:rPr>
              <a:t>❑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9005" y="2757129"/>
            <a:ext cx="2006304" cy="435610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12700">
              <a:lnSpc>
                <a:spcPts val="3395"/>
              </a:lnSpc>
            </a:pPr>
            <a:r>
              <a:rPr sz="3200" spc="5" dirty="0" smtClean="0">
                <a:solidFill>
                  <a:srgbClr val="000090"/>
                </a:solidFill>
                <a:latin typeface="Arial"/>
                <a:cs typeface="Arial"/>
              </a:rPr>
              <a:t>Rationality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3995" y="3634852"/>
            <a:ext cx="452428" cy="435610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L="12700">
              <a:lnSpc>
                <a:spcPts val="3429"/>
              </a:lnSpc>
            </a:pPr>
            <a:r>
              <a:rPr sz="3200" spc="27" dirty="0" smtClean="0">
                <a:solidFill>
                  <a:srgbClr val="000090"/>
                </a:solidFill>
                <a:latin typeface="Meiryo"/>
                <a:cs typeface="Meiryo"/>
              </a:rPr>
              <a:t>❑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9005" y="3634699"/>
            <a:ext cx="6143842" cy="922146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12700" marR="61531">
              <a:lnSpc>
                <a:spcPts val="3395"/>
              </a:lnSpc>
            </a:pPr>
            <a:r>
              <a:rPr sz="3200" spc="-4" dirty="0" smtClean="0">
                <a:solidFill>
                  <a:srgbClr val="000090"/>
                </a:solidFill>
                <a:latin typeface="Arial"/>
                <a:cs typeface="Arial"/>
              </a:rPr>
              <a:t>PEAS (Performance measure,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3200" spc="-12" dirty="0" smtClean="0">
                <a:solidFill>
                  <a:srgbClr val="000090"/>
                </a:solidFill>
                <a:latin typeface="Arial"/>
                <a:cs typeface="Arial"/>
              </a:rPr>
              <a:t>Environment, Actuators, Sensors)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3995" y="4980166"/>
            <a:ext cx="452098" cy="435292"/>
          </a:xfrm>
          <a:prstGeom prst="rect">
            <a:avLst/>
          </a:prstGeom>
        </p:spPr>
        <p:txBody>
          <a:bodyPr wrap="square" lIns="0" tIns="21748" rIns="0" bIns="0" rtlCol="0">
            <a:noAutofit/>
          </a:bodyPr>
          <a:lstStyle/>
          <a:p>
            <a:pPr marL="12700">
              <a:lnSpc>
                <a:spcPts val="3425"/>
              </a:lnSpc>
            </a:pPr>
            <a:r>
              <a:rPr sz="3200" spc="27" dirty="0" smtClean="0">
                <a:solidFill>
                  <a:srgbClr val="000090"/>
                </a:solidFill>
                <a:latin typeface="Meiryo"/>
                <a:cs typeface="Meiryo"/>
              </a:rPr>
              <a:t>❑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9005" y="4980014"/>
            <a:ext cx="3447447" cy="435292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12700">
              <a:lnSpc>
                <a:spcPts val="3395"/>
              </a:lnSpc>
            </a:pPr>
            <a:r>
              <a:rPr sz="3200" spc="-12" dirty="0" smtClean="0">
                <a:solidFill>
                  <a:srgbClr val="000090"/>
                </a:solidFill>
                <a:latin typeface="Arial"/>
                <a:cs typeface="Arial"/>
              </a:rPr>
              <a:t>Environment types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3995" y="5847573"/>
            <a:ext cx="452428" cy="435609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L="12700">
              <a:lnSpc>
                <a:spcPts val="3429"/>
              </a:lnSpc>
            </a:pPr>
            <a:r>
              <a:rPr sz="3200" spc="27" dirty="0" smtClean="0">
                <a:solidFill>
                  <a:srgbClr val="000090"/>
                </a:solidFill>
                <a:latin typeface="Meiryo"/>
                <a:cs typeface="Meiryo"/>
              </a:rPr>
              <a:t>❑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9005" y="5847420"/>
            <a:ext cx="2236896" cy="435609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12700">
              <a:lnSpc>
                <a:spcPts val="3395"/>
              </a:lnSpc>
            </a:pPr>
            <a:r>
              <a:rPr sz="3200" spc="-3" dirty="0" smtClean="0">
                <a:solidFill>
                  <a:srgbClr val="000090"/>
                </a:solidFill>
                <a:latin typeface="Arial"/>
                <a:cs typeface="Arial"/>
              </a:rPr>
              <a:t>Agent types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8225" y="6479147"/>
            <a:ext cx="243530" cy="25431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-27" dirty="0" smtClean="0">
                <a:solidFill>
                  <a:srgbClr val="7E7E7E"/>
                </a:solidFill>
                <a:latin typeface="Arial"/>
                <a:cs typeface="Arial"/>
              </a:rPr>
              <a:t> 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0925" y="6537642"/>
            <a:ext cx="56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866775" y="2962275"/>
            <a:ext cx="3486150" cy="1847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7800" y="2971800"/>
            <a:ext cx="3143250" cy="1762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55015" y="277409"/>
            <a:ext cx="6876677" cy="1019733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306069" marR="45767">
              <a:lnSpc>
                <a:spcPts val="2935"/>
              </a:lnSpc>
            </a:pPr>
            <a:r>
              <a:rPr sz="2750" b="1" spc="2" dirty="0" smtClean="0">
                <a:solidFill>
                  <a:srgbClr val="660066"/>
                </a:solidFill>
                <a:latin typeface="Arial"/>
                <a:cs typeface="Arial"/>
              </a:rPr>
              <a:t>Environment Types</a:t>
            </a:r>
            <a:endParaRPr sz="27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140"/>
              </a:spcBef>
            </a:pPr>
            <a:r>
              <a:rPr sz="2400" spc="-3" dirty="0" smtClean="0">
                <a:solidFill>
                  <a:srgbClr val="FF0000"/>
                </a:solidFill>
                <a:latin typeface="Arial"/>
                <a:cs typeface="Arial"/>
              </a:rPr>
              <a:t>Deterministic </a:t>
            </a:r>
            <a:r>
              <a:rPr sz="2400" spc="-3" dirty="0" smtClean="0">
                <a:solidFill>
                  <a:srgbClr val="000090"/>
                </a:solidFill>
                <a:latin typeface="Arial"/>
                <a:cs typeface="Arial"/>
              </a:rPr>
              <a:t>(vs. stochastic): The next state of 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1797" y="966738"/>
            <a:ext cx="343027" cy="330517"/>
          </a:xfrm>
          <a:prstGeom prst="rect">
            <a:avLst/>
          </a:prstGeom>
        </p:spPr>
        <p:txBody>
          <a:bodyPr wrap="square" lIns="0" tIns="16541" rIns="0" bIns="0" rtlCol="0">
            <a:noAutofit/>
          </a:bodyPr>
          <a:lstStyle/>
          <a:p>
            <a:pPr marL="12700">
              <a:lnSpc>
                <a:spcPts val="2605"/>
              </a:lnSpc>
            </a:pPr>
            <a:r>
              <a:rPr sz="2400" dirty="0" smtClean="0">
                <a:solidFill>
                  <a:srgbClr val="FF0000"/>
                </a:solidFill>
                <a:latin typeface="Meiryo"/>
                <a:cs typeface="Meiryo"/>
              </a:rPr>
              <a:t>❖</a:t>
            </a:r>
            <a:endParaRPr sz="2400">
              <a:latin typeface="Meiryo"/>
              <a:cs typeface="Meiry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5015" y="1328571"/>
            <a:ext cx="5175839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8" dirty="0" smtClean="0">
                <a:solidFill>
                  <a:srgbClr val="000090"/>
                </a:solidFill>
                <a:latin typeface="Arial"/>
                <a:cs typeface="Arial"/>
              </a:rPr>
              <a:t>environment is completely determined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70651" y="1328571"/>
            <a:ext cx="385813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2" dirty="0" smtClean="0">
                <a:solidFill>
                  <a:srgbClr val="000090"/>
                </a:solidFill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80480" y="1328571"/>
            <a:ext cx="498213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6" dirty="0" smtClean="0">
                <a:solidFill>
                  <a:srgbClr val="000090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85940" y="1328571"/>
            <a:ext cx="1021423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 smtClean="0">
                <a:solidFill>
                  <a:srgbClr val="000090"/>
                </a:solidFill>
                <a:latin typeface="Arial"/>
                <a:cs typeface="Arial"/>
              </a:rPr>
              <a:t>current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15656" y="1328571"/>
            <a:ext cx="726678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0" dirty="0" smtClean="0">
                <a:solidFill>
                  <a:srgbClr val="000090"/>
                </a:solidFill>
                <a:latin typeface="Arial"/>
                <a:cs typeface="Arial"/>
              </a:rPr>
              <a:t>state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5015" y="1691413"/>
            <a:ext cx="574611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4" dirty="0" smtClean="0">
                <a:solidFill>
                  <a:srgbClr val="000090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6200" y="1691413"/>
            <a:ext cx="497721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6" dirty="0" smtClean="0">
                <a:solidFill>
                  <a:srgbClr val="000090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9948" y="1691413"/>
            <a:ext cx="870575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9" dirty="0" smtClean="0">
                <a:solidFill>
                  <a:srgbClr val="000090"/>
                </a:solidFill>
                <a:latin typeface="Arial"/>
                <a:cs typeface="Arial"/>
              </a:rPr>
              <a:t>action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5773" y="1691413"/>
            <a:ext cx="1269364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9" dirty="0" smtClean="0">
                <a:solidFill>
                  <a:srgbClr val="000090"/>
                </a:solidFill>
                <a:latin typeface="Arial"/>
                <a:cs typeface="Arial"/>
              </a:rPr>
              <a:t>executed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3619" y="1691413"/>
            <a:ext cx="385743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9" dirty="0" smtClean="0">
                <a:solidFill>
                  <a:srgbClr val="000090"/>
                </a:solidFill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3575" y="1691413"/>
            <a:ext cx="498027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6" dirty="0" smtClean="0">
                <a:solidFill>
                  <a:srgbClr val="000090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77934" y="1691413"/>
            <a:ext cx="900171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5" dirty="0" smtClean="0">
                <a:solidFill>
                  <a:srgbClr val="000090"/>
                </a:solidFill>
                <a:latin typeface="Arial"/>
                <a:cs typeface="Arial"/>
              </a:rPr>
              <a:t>agent.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6464" y="5422991"/>
            <a:ext cx="4704987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9" dirty="0" smtClean="0">
                <a:solidFill>
                  <a:srgbClr val="FF0000"/>
                </a:solidFill>
                <a:latin typeface="Arial"/>
                <a:cs typeface="Arial"/>
              </a:rPr>
              <a:t>Vacuum is deterministic. Taxi driver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39308" y="5422991"/>
            <a:ext cx="1794471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2" dirty="0" smtClean="0">
                <a:solidFill>
                  <a:srgbClr val="FF0000"/>
                </a:solidFill>
                <a:latin typeface="Arial"/>
                <a:cs typeface="Arial"/>
              </a:rPr>
              <a:t>is stochastic.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8225" y="6479147"/>
            <a:ext cx="382950" cy="25431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4" dirty="0" smtClean="0">
                <a:solidFill>
                  <a:srgbClr val="7E7E7E"/>
                </a:solidFill>
                <a:latin typeface="Arial"/>
                <a:cs typeface="Arial"/>
              </a:rPr>
              <a:t> 21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0925" y="6537642"/>
            <a:ext cx="56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4648200" y="3238500"/>
            <a:ext cx="3143250" cy="1762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8200" y="2905125"/>
            <a:ext cx="3048000" cy="2181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1797" y="277409"/>
            <a:ext cx="8540552" cy="174452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649287" marR="39873">
              <a:lnSpc>
                <a:spcPts val="2935"/>
              </a:lnSpc>
            </a:pPr>
            <a:r>
              <a:rPr sz="2750" b="1" spc="2" dirty="0" smtClean="0">
                <a:solidFill>
                  <a:srgbClr val="660066"/>
                </a:solidFill>
                <a:latin typeface="Arial"/>
                <a:cs typeface="Arial"/>
              </a:rPr>
              <a:t>Environment Types</a:t>
            </a:r>
            <a:endParaRPr sz="2750">
              <a:latin typeface="Arial"/>
              <a:cs typeface="Arial"/>
            </a:endParaRPr>
          </a:p>
          <a:p>
            <a:pPr marL="12700">
              <a:lnSpc>
                <a:spcPct val="160004"/>
              </a:lnSpc>
              <a:spcBef>
                <a:spcPts val="678"/>
              </a:spcBef>
            </a:pPr>
            <a:r>
              <a:rPr sz="2400" spc="34" dirty="0" smtClean="0">
                <a:solidFill>
                  <a:srgbClr val="FF0000"/>
                </a:solidFill>
                <a:latin typeface="Meiryo"/>
                <a:cs typeface="Meiryo"/>
              </a:rPr>
              <a:t>❖</a:t>
            </a:r>
            <a:r>
              <a:rPr sz="2400" spc="-6" dirty="0" smtClean="0">
                <a:solidFill>
                  <a:srgbClr val="FF0000"/>
                </a:solidFill>
                <a:latin typeface="Arial"/>
                <a:cs typeface="Arial"/>
              </a:rPr>
              <a:t>Episodic </a:t>
            </a:r>
            <a:r>
              <a:rPr sz="2400" spc="-6" dirty="0" smtClean="0">
                <a:solidFill>
                  <a:srgbClr val="000090"/>
                </a:solidFill>
                <a:latin typeface="Arial"/>
                <a:cs typeface="Arial"/>
              </a:rPr>
              <a:t>(vs. sequential): The agent's experience is divided into atomic "episodes" (each episode consists of the agent perceiving and then performing a single action), and the choice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8728" y="2604112"/>
            <a:ext cx="318007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9" dirty="0" smtClean="0">
                <a:solidFill>
                  <a:srgbClr val="000090"/>
                </a:solidFill>
                <a:latin typeface="Arial"/>
                <a:cs typeface="Arial"/>
              </a:rPr>
              <a:t>of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1586" y="2574608"/>
            <a:ext cx="870270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9" dirty="0" smtClean="0">
                <a:solidFill>
                  <a:srgbClr val="000090"/>
                </a:solidFill>
                <a:latin typeface="Arial"/>
                <a:cs typeface="Arial"/>
              </a:rPr>
              <a:t>action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8470" y="2569606"/>
            <a:ext cx="307633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 smtClean="0">
                <a:solidFill>
                  <a:srgbClr val="000090"/>
                </a:solidFill>
                <a:latin typeface="Arial"/>
                <a:cs typeface="Arial"/>
              </a:rPr>
              <a:t>in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46295" y="2546165"/>
            <a:ext cx="718321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8" dirty="0" smtClean="0">
                <a:solidFill>
                  <a:srgbClr val="000090"/>
                </a:solidFill>
                <a:latin typeface="Arial"/>
                <a:cs typeface="Arial"/>
              </a:rPr>
              <a:t>each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79682" y="2534874"/>
            <a:ext cx="1107956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4" dirty="0" smtClean="0">
                <a:solidFill>
                  <a:srgbClr val="000090"/>
                </a:solidFill>
                <a:latin typeface="Arial"/>
                <a:cs typeface="Arial"/>
              </a:rPr>
              <a:t>episode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33731" y="2510116"/>
            <a:ext cx="1204984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1" dirty="0" smtClean="0">
                <a:solidFill>
                  <a:srgbClr val="000090"/>
                </a:solidFill>
                <a:latin typeface="Arial"/>
                <a:cs typeface="Arial"/>
              </a:rPr>
              <a:t>depends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3499" y="2517805"/>
            <a:ext cx="623735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3" dirty="0" smtClean="0">
                <a:solidFill>
                  <a:srgbClr val="000090"/>
                </a:solidFill>
                <a:latin typeface="Arial"/>
                <a:cs typeface="Arial"/>
              </a:rPr>
              <a:t>only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75837" y="2534874"/>
            <a:ext cx="402830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9" dirty="0" smtClean="0">
                <a:solidFill>
                  <a:srgbClr val="000090"/>
                </a:solidFill>
                <a:latin typeface="Arial"/>
                <a:cs typeface="Arial"/>
              </a:rPr>
              <a:t>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1647" y="2546165"/>
            <a:ext cx="497721" cy="34414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6" dirty="0" smtClean="0">
                <a:solidFill>
                  <a:srgbClr val="000090"/>
                </a:solidFill>
                <a:latin typeface="Arial"/>
                <a:cs typeface="Arial"/>
              </a:rPr>
              <a:t>the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19368" y="2526722"/>
            <a:ext cx="1109482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4" dirty="0" smtClean="0">
                <a:solidFill>
                  <a:srgbClr val="000090"/>
                </a:solidFill>
                <a:latin typeface="Arial"/>
                <a:cs typeface="Arial"/>
              </a:rPr>
              <a:t>episode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99326" y="2517804"/>
            <a:ext cx="784532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2" dirty="0" smtClean="0">
                <a:solidFill>
                  <a:srgbClr val="000090"/>
                </a:solidFill>
                <a:latin typeface="Arial"/>
                <a:cs typeface="Arial"/>
              </a:rPr>
              <a:t>itself.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4835" y="5575391"/>
            <a:ext cx="861116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7" dirty="0" smtClean="0">
                <a:solidFill>
                  <a:srgbClr val="FF0000"/>
                </a:solidFill>
                <a:latin typeface="Arial"/>
                <a:cs typeface="Arial"/>
              </a:rPr>
              <a:t>Robot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1132" y="5575391"/>
            <a:ext cx="3001821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8" dirty="0" smtClean="0">
                <a:solidFill>
                  <a:srgbClr val="FF0000"/>
                </a:solidFill>
                <a:latin typeface="Arial"/>
                <a:cs typeface="Arial"/>
              </a:rPr>
              <a:t>is Episodic. Taxi driver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9354" y="5575391"/>
            <a:ext cx="1813998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0" dirty="0" smtClean="0">
                <a:solidFill>
                  <a:srgbClr val="FF0000"/>
                </a:solidFill>
                <a:latin typeface="Arial"/>
                <a:cs typeface="Arial"/>
              </a:rPr>
              <a:t>is sequential.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8225" y="6479147"/>
            <a:ext cx="382950" cy="25431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4" dirty="0" smtClean="0">
                <a:solidFill>
                  <a:srgbClr val="7E7E7E"/>
                </a:solidFill>
                <a:latin typeface="Arial"/>
                <a:cs typeface="Arial"/>
              </a:rPr>
              <a:t> 22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0925" y="6537642"/>
            <a:ext cx="56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4648200" y="2647950"/>
            <a:ext cx="3762375" cy="2495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66800" y="2971800"/>
            <a:ext cx="3143250" cy="1762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1487" y="133902"/>
            <a:ext cx="3324960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b="1" spc="2" dirty="0" smtClean="0">
                <a:solidFill>
                  <a:srgbClr val="660066"/>
                </a:solidFill>
                <a:latin typeface="Arial"/>
                <a:cs typeface="Arial"/>
              </a:rPr>
              <a:t>Environment Types</a:t>
            </a:r>
            <a:endParaRPr sz="2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1487" y="941475"/>
            <a:ext cx="8133568" cy="330948"/>
          </a:xfrm>
          <a:prstGeom prst="rect">
            <a:avLst/>
          </a:prstGeom>
        </p:spPr>
        <p:txBody>
          <a:bodyPr wrap="square" lIns="0" tIns="16541" rIns="0" bIns="0" rtlCol="0">
            <a:noAutofit/>
          </a:bodyPr>
          <a:lstStyle/>
          <a:p>
            <a:pPr marL="12700">
              <a:lnSpc>
                <a:spcPts val="2605"/>
              </a:lnSpc>
            </a:pPr>
            <a:r>
              <a:rPr sz="2400" spc="34" dirty="0" smtClean="0">
                <a:solidFill>
                  <a:srgbClr val="FF0000"/>
                </a:solidFill>
                <a:latin typeface="Meiryo"/>
                <a:cs typeface="Meiryo"/>
              </a:rPr>
              <a:t>❖</a:t>
            </a:r>
            <a:r>
              <a:rPr sz="2400" spc="-7" dirty="0" smtClean="0">
                <a:solidFill>
                  <a:srgbClr val="FF0000"/>
                </a:solidFill>
                <a:latin typeface="Arial"/>
                <a:cs typeface="Arial"/>
              </a:rPr>
              <a:t>Static </a:t>
            </a:r>
            <a:r>
              <a:rPr sz="2400" spc="-7" dirty="0" smtClean="0">
                <a:solidFill>
                  <a:srgbClr val="000090"/>
                </a:solidFill>
                <a:latin typeface="Arial"/>
                <a:cs typeface="Arial"/>
              </a:rPr>
              <a:t>(vs. dynamic): The environment is unchanged while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1487" y="1313842"/>
            <a:ext cx="7659994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an agent is thinking. (The environment is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semidynamic 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if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80375" y="1313842"/>
            <a:ext cx="650625" cy="702433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65100" marR="198">
              <a:lnSpc>
                <a:spcPts val="2555"/>
              </a:lnSpc>
            </a:pPr>
            <a:r>
              <a:rPr sz="2400" spc="6" dirty="0" smtClean="0">
                <a:solidFill>
                  <a:srgbClr val="000090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7"/>
              </a:spcBef>
            </a:pPr>
            <a:r>
              <a:rPr sz="2400" spc="4" dirty="0" smtClean="0">
                <a:solidFill>
                  <a:srgbClr val="000090"/>
                </a:solidFill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1487" y="1685441"/>
            <a:ext cx="5941023" cy="33083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environment itself does not change with 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1501" y="1685441"/>
            <a:ext cx="1193383" cy="33083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7" dirty="0" smtClean="0">
                <a:solidFill>
                  <a:srgbClr val="000090"/>
                </a:solidFill>
                <a:latin typeface="Arial"/>
                <a:cs typeface="Arial"/>
              </a:rPr>
              <a:t>passage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59123" y="1685441"/>
            <a:ext cx="318006" cy="33083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2" dirty="0" smtClean="0">
                <a:solidFill>
                  <a:srgbClr val="000090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1487" y="2048283"/>
            <a:ext cx="489788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4" dirty="0" smtClean="0">
                <a:solidFill>
                  <a:srgbClr val="000090"/>
                </a:solidFill>
                <a:latin typeface="Arial"/>
                <a:cs typeface="Arial"/>
              </a:rPr>
              <a:t>but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6947" y="2048283"/>
            <a:ext cx="497721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6" dirty="0" smtClean="0">
                <a:solidFill>
                  <a:srgbClr val="000090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0696" y="2048283"/>
            <a:ext cx="1024964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3" dirty="0" smtClean="0">
                <a:solidFill>
                  <a:srgbClr val="000090"/>
                </a:solidFill>
                <a:latin typeface="Arial"/>
                <a:cs typeface="Arial"/>
              </a:rPr>
              <a:t>agent's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8538" y="2048283"/>
            <a:ext cx="1773418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7" dirty="0" smtClean="0">
                <a:solidFill>
                  <a:srgbClr val="000090"/>
                </a:solidFill>
                <a:latin typeface="Arial"/>
                <a:cs typeface="Arial"/>
              </a:rPr>
              <a:t>performance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3240" y="2048283"/>
            <a:ext cx="811992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8" dirty="0" smtClean="0">
                <a:solidFill>
                  <a:srgbClr val="000090"/>
                </a:solidFill>
                <a:latin typeface="Arial"/>
                <a:cs typeface="Arial"/>
              </a:rPr>
              <a:t>score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1328" y="2048283"/>
            <a:ext cx="898951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6" dirty="0" smtClean="0">
                <a:solidFill>
                  <a:srgbClr val="000090"/>
                </a:solidFill>
                <a:latin typeface="Arial"/>
                <a:cs typeface="Arial"/>
              </a:rPr>
              <a:t>does).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3245" y="5728108"/>
            <a:ext cx="4228563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1" dirty="0" smtClean="0">
                <a:solidFill>
                  <a:srgbClr val="FF0000"/>
                </a:solidFill>
                <a:latin typeface="Arial"/>
                <a:cs typeface="Arial"/>
              </a:rPr>
              <a:t>Taxi driver is dynamic. Chess 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6614" y="5728108"/>
            <a:ext cx="861116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7" dirty="0" smtClean="0">
                <a:solidFill>
                  <a:srgbClr val="FF0000"/>
                </a:solidFill>
                <a:latin typeface="Arial"/>
                <a:cs typeface="Arial"/>
              </a:rPr>
              <a:t>static.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8225" y="6479147"/>
            <a:ext cx="382950" cy="25431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4" dirty="0" smtClean="0">
                <a:solidFill>
                  <a:srgbClr val="7E7E7E"/>
                </a:solidFill>
                <a:latin typeface="Arial"/>
                <a:cs typeface="Arial"/>
              </a:rPr>
              <a:t> 23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0925" y="6537642"/>
            <a:ext cx="56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685800" y="2667000"/>
            <a:ext cx="3762375" cy="2495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6800" y="2819400"/>
            <a:ext cx="3533775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1487" y="133902"/>
            <a:ext cx="3324960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b="1" spc="2" dirty="0" smtClean="0">
                <a:solidFill>
                  <a:srgbClr val="660066"/>
                </a:solidFill>
                <a:latin typeface="Arial"/>
                <a:cs typeface="Arial"/>
              </a:rPr>
              <a:t>Environment Types</a:t>
            </a:r>
            <a:endParaRPr sz="2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8142" y="1018313"/>
            <a:ext cx="4098350" cy="330630"/>
          </a:xfrm>
          <a:prstGeom prst="rect">
            <a:avLst/>
          </a:prstGeom>
        </p:spPr>
        <p:txBody>
          <a:bodyPr wrap="square" lIns="0" tIns="16541" rIns="0" bIns="0" rtlCol="0">
            <a:noAutofit/>
          </a:bodyPr>
          <a:lstStyle/>
          <a:p>
            <a:pPr marL="12700">
              <a:lnSpc>
                <a:spcPts val="2605"/>
              </a:lnSpc>
            </a:pPr>
            <a:r>
              <a:rPr sz="2400" spc="34" dirty="0" smtClean="0">
                <a:solidFill>
                  <a:srgbClr val="FF0000"/>
                </a:solidFill>
                <a:latin typeface="Meiryo"/>
                <a:cs typeface="Meiryo"/>
              </a:rPr>
              <a:t>❖</a:t>
            </a:r>
            <a:r>
              <a:rPr sz="2400" spc="-3" dirty="0" smtClean="0">
                <a:solidFill>
                  <a:srgbClr val="FF0000"/>
                </a:solidFill>
                <a:latin typeface="Arial"/>
                <a:cs typeface="Arial"/>
              </a:rPr>
              <a:t>Discrete </a:t>
            </a:r>
            <a:r>
              <a:rPr sz="2400" spc="-3" dirty="0" smtClean="0">
                <a:solidFill>
                  <a:srgbClr val="000090"/>
                </a:solidFill>
                <a:latin typeface="Arial"/>
                <a:cs typeface="Arial"/>
              </a:rPr>
              <a:t>(vs. continuous): 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78020" y="1018313"/>
            <a:ext cx="956618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4" dirty="0" smtClean="0">
                <a:solidFill>
                  <a:srgbClr val="000090"/>
                </a:solidFill>
                <a:latin typeface="Arial"/>
                <a:cs typeface="Arial"/>
              </a:rPr>
              <a:t>limited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50840" y="1018313"/>
            <a:ext cx="1105515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number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94856" y="1018313"/>
            <a:ext cx="310827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59" dirty="0" smtClean="0">
                <a:solidFill>
                  <a:srgbClr val="000090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47534" y="1018313"/>
            <a:ext cx="1101244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" dirty="0" smtClean="0">
                <a:solidFill>
                  <a:srgbClr val="000090"/>
                </a:solidFill>
                <a:latin typeface="Arial"/>
                <a:cs typeface="Arial"/>
              </a:rPr>
              <a:t>distinct,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72755" y="1018313"/>
            <a:ext cx="956923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4" dirty="0" smtClean="0">
                <a:solidFill>
                  <a:srgbClr val="000090"/>
                </a:solidFill>
                <a:latin typeface="Arial"/>
                <a:cs typeface="Arial"/>
              </a:rPr>
              <a:t>clearly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8142" y="1390042"/>
            <a:ext cx="2290753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7" dirty="0" smtClean="0">
                <a:solidFill>
                  <a:srgbClr val="000090"/>
                </a:solidFill>
                <a:latin typeface="Arial"/>
                <a:cs typeface="Arial"/>
              </a:rPr>
              <a:t>defined percepts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4371" y="1390042"/>
            <a:ext cx="574001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6" dirty="0" smtClean="0">
                <a:solidFill>
                  <a:srgbClr val="000090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5429" y="1390042"/>
            <a:ext cx="1109506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3" dirty="0" smtClean="0">
                <a:solidFill>
                  <a:srgbClr val="000090"/>
                </a:solidFill>
                <a:latin typeface="Arial"/>
                <a:cs typeface="Arial"/>
              </a:rPr>
              <a:t>actions.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9435" y="5707471"/>
            <a:ext cx="3864998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4" dirty="0" smtClean="0">
                <a:solidFill>
                  <a:srgbClr val="FF0000"/>
                </a:solidFill>
                <a:latin typeface="Arial"/>
                <a:cs typeface="Arial"/>
              </a:rPr>
              <a:t>Chess has a finite number 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9614" y="5707471"/>
            <a:ext cx="1013980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6" dirty="0" smtClean="0">
                <a:solidFill>
                  <a:srgbClr val="FF0000"/>
                </a:solidFill>
                <a:latin typeface="Arial"/>
                <a:cs typeface="Arial"/>
              </a:rPr>
              <a:t>distinct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1315" y="5707471"/>
            <a:ext cx="3329806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2" dirty="0" smtClean="0">
                <a:solidFill>
                  <a:srgbClr val="FF0000"/>
                </a:solidFill>
                <a:latin typeface="Arial"/>
                <a:cs typeface="Arial"/>
              </a:rPr>
              <a:t>states. thus it is discrete;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9435" y="6079006"/>
            <a:ext cx="4156493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4" dirty="0" smtClean="0">
                <a:solidFill>
                  <a:srgbClr val="FF0000"/>
                </a:solidFill>
                <a:latin typeface="Arial"/>
                <a:cs typeface="Arial"/>
              </a:rPr>
              <a:t>however the Taxi-driving is not.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8225" y="6479147"/>
            <a:ext cx="382950" cy="25431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4" dirty="0" smtClean="0">
                <a:solidFill>
                  <a:srgbClr val="7E7E7E"/>
                </a:solidFill>
                <a:latin typeface="Arial"/>
                <a:cs typeface="Arial"/>
              </a:rPr>
              <a:t> 24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0925" y="6537642"/>
            <a:ext cx="56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5410200" y="2428875"/>
            <a:ext cx="2686050" cy="2714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4400" y="2647950"/>
            <a:ext cx="3762375" cy="2495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1487" y="133902"/>
            <a:ext cx="3324960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b="1" spc="2" dirty="0" smtClean="0">
                <a:solidFill>
                  <a:srgbClr val="660066"/>
                </a:solidFill>
                <a:latin typeface="Arial"/>
                <a:cs typeface="Arial"/>
              </a:rPr>
              <a:t>Environment Types</a:t>
            </a:r>
            <a:endParaRPr sz="2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1487" y="1262150"/>
            <a:ext cx="2615885" cy="330948"/>
          </a:xfrm>
          <a:prstGeom prst="rect">
            <a:avLst/>
          </a:prstGeom>
        </p:spPr>
        <p:txBody>
          <a:bodyPr wrap="square" lIns="0" tIns="16541" rIns="0" bIns="0" rtlCol="0">
            <a:noAutofit/>
          </a:bodyPr>
          <a:lstStyle/>
          <a:p>
            <a:pPr marL="12700">
              <a:lnSpc>
                <a:spcPts val="2605"/>
              </a:lnSpc>
            </a:pPr>
            <a:r>
              <a:rPr sz="2400" spc="34" dirty="0" smtClean="0">
                <a:solidFill>
                  <a:srgbClr val="FF0000"/>
                </a:solidFill>
                <a:latin typeface="Meiryo"/>
                <a:cs typeface="Meiryo"/>
              </a:rPr>
              <a:t>❖</a:t>
            </a:r>
            <a:r>
              <a:rPr sz="2400" spc="-18" dirty="0" smtClean="0">
                <a:solidFill>
                  <a:srgbClr val="FF0000"/>
                </a:solidFill>
                <a:latin typeface="Arial"/>
                <a:cs typeface="Arial"/>
              </a:rPr>
              <a:t>Single agent </a:t>
            </a:r>
            <a:r>
              <a:rPr sz="2400" spc="-18" dirty="0" smtClean="0">
                <a:solidFill>
                  <a:srgbClr val="000090"/>
                </a:solidFill>
                <a:latin typeface="Arial"/>
                <a:cs typeface="Arial"/>
              </a:rPr>
              <a:t>(vs.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03245" y="1262150"/>
            <a:ext cx="1650314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1" dirty="0" smtClean="0">
                <a:solidFill>
                  <a:srgbClr val="000090"/>
                </a:solidFill>
                <a:latin typeface="Arial"/>
                <a:cs typeface="Arial"/>
              </a:rPr>
              <a:t>multiagent):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9845" y="1262150"/>
            <a:ext cx="441097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4" dirty="0" smtClean="0">
                <a:solidFill>
                  <a:srgbClr val="000090"/>
                </a:solidFill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10556" y="1262150"/>
            <a:ext cx="812811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6" dirty="0" smtClean="0">
                <a:solidFill>
                  <a:srgbClr val="000090"/>
                </a:solidFill>
                <a:latin typeface="Arial"/>
                <a:cs typeface="Arial"/>
              </a:rPr>
              <a:t>agent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58916" y="1262150"/>
            <a:ext cx="1318917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2" dirty="0" smtClean="0">
                <a:solidFill>
                  <a:srgbClr val="000090"/>
                </a:solidFill>
                <a:latin typeface="Arial"/>
                <a:cs typeface="Arial"/>
              </a:rPr>
              <a:t>operating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12990" y="1262150"/>
            <a:ext cx="385813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2" dirty="0" smtClean="0">
                <a:solidFill>
                  <a:srgbClr val="000090"/>
                </a:solidFill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22946" y="1262150"/>
            <a:ext cx="689721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2" dirty="0" smtClean="0">
                <a:solidFill>
                  <a:srgbClr val="000090"/>
                </a:solidFill>
                <a:latin typeface="Arial"/>
                <a:cs typeface="Arial"/>
              </a:rPr>
              <a:t>itself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9381" y="1262150"/>
            <a:ext cx="307621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" dirty="0" smtClean="0">
                <a:solidFill>
                  <a:srgbClr val="000090"/>
                </a:solidFill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487" y="1634517"/>
            <a:ext cx="403135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9" dirty="0" smtClean="0">
                <a:solidFill>
                  <a:srgbClr val="000090"/>
                </a:solidFill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1222" y="1634517"/>
            <a:ext cx="1814927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3" dirty="0" smtClean="0">
                <a:solidFill>
                  <a:srgbClr val="000090"/>
                </a:solidFill>
                <a:latin typeface="Arial"/>
                <a:cs typeface="Arial"/>
              </a:rPr>
              <a:t>environment.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4092" y="5892256"/>
            <a:ext cx="1814914" cy="70262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7627">
              <a:lnSpc>
                <a:spcPts val="2555"/>
              </a:lnSpc>
            </a:pPr>
            <a:r>
              <a:rPr sz="2400" spc="-16" dirty="0" smtClean="0">
                <a:solidFill>
                  <a:srgbClr val="FF0000"/>
                </a:solidFill>
                <a:latin typeface="Arial"/>
                <a:cs typeface="Arial"/>
              </a:rPr>
              <a:t>Crossword is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2"/>
              </a:spcBef>
            </a:pPr>
            <a:r>
              <a:rPr sz="2400" spc="-13" dirty="0" smtClean="0">
                <a:solidFill>
                  <a:srgbClr val="FF0000"/>
                </a:solidFill>
                <a:latin typeface="Arial"/>
                <a:cs typeface="Arial"/>
              </a:rPr>
              <a:t>environment.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5684" y="5892256"/>
            <a:ext cx="5618893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1" dirty="0" smtClean="0">
                <a:solidFill>
                  <a:srgbClr val="FF0000"/>
                </a:solidFill>
                <a:latin typeface="Arial"/>
                <a:cs typeface="Arial"/>
              </a:rPr>
              <a:t>Single agent, while Chess is a multi-agent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8225" y="6479147"/>
            <a:ext cx="382950" cy="25431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4" dirty="0" smtClean="0">
                <a:solidFill>
                  <a:srgbClr val="7E7E7E"/>
                </a:solidFill>
                <a:latin typeface="Arial"/>
                <a:cs typeface="Arial"/>
              </a:rPr>
              <a:t> 25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0925" y="6537642"/>
            <a:ext cx="56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247650" y="1143000"/>
            <a:ext cx="8648700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90826" y="1605026"/>
            <a:ext cx="6553200" cy="1828800"/>
          </a:xfrm>
          <a:custGeom>
            <a:avLst/>
            <a:gdLst/>
            <a:ahLst/>
            <a:cxnLst/>
            <a:rect l="l" t="t" r="r" b="b"/>
            <a:pathLst>
              <a:path w="6553200" h="1828800">
                <a:moveTo>
                  <a:pt x="0" y="1828800"/>
                </a:moveTo>
                <a:lnTo>
                  <a:pt x="6553200" y="1828800"/>
                </a:lnTo>
                <a:lnTo>
                  <a:pt x="65532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90826" y="1605026"/>
            <a:ext cx="6553200" cy="1828800"/>
          </a:xfrm>
          <a:custGeom>
            <a:avLst/>
            <a:gdLst/>
            <a:ahLst/>
            <a:cxnLst/>
            <a:rect l="l" t="t" r="r" b="b"/>
            <a:pathLst>
              <a:path w="6553200" h="1828800">
                <a:moveTo>
                  <a:pt x="0" y="1828800"/>
                </a:moveTo>
                <a:lnTo>
                  <a:pt x="6553200" y="1828800"/>
                </a:lnTo>
                <a:lnTo>
                  <a:pt x="65532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9137" y="286683"/>
            <a:ext cx="2254027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b="1" spc="29" dirty="0" smtClean="0">
                <a:solidFill>
                  <a:srgbClr val="660066"/>
                </a:solidFill>
                <a:latin typeface="Arial"/>
                <a:cs typeface="Arial"/>
              </a:rPr>
              <a:t>Environment</a:t>
            </a:r>
            <a:endParaRPr sz="2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79166" y="286683"/>
            <a:ext cx="1064932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b="1" spc="-35" dirty="0" smtClean="0">
                <a:solidFill>
                  <a:srgbClr val="660066"/>
                </a:solidFill>
                <a:latin typeface="Arial"/>
                <a:cs typeface="Arial"/>
              </a:rPr>
              <a:t>Types</a:t>
            </a:r>
            <a:endParaRPr sz="2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6542" y="4244745"/>
            <a:ext cx="178117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9760" y="4244745"/>
            <a:ext cx="2338129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3" dirty="0" smtClean="0">
                <a:solidFill>
                  <a:srgbClr val="000090"/>
                </a:solidFill>
                <a:latin typeface="Arial"/>
                <a:cs typeface="Arial"/>
              </a:rPr>
              <a:t>The </a:t>
            </a:r>
            <a:r>
              <a:rPr sz="2400" spc="-13" dirty="0" smtClean="0">
                <a:solidFill>
                  <a:srgbClr val="FF0000"/>
                </a:solidFill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4025" y="4244745"/>
            <a:ext cx="1605062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8" dirty="0" smtClean="0">
                <a:solidFill>
                  <a:srgbClr val="FF0000"/>
                </a:solidFill>
                <a:latin typeface="Arial"/>
                <a:cs typeface="Arial"/>
              </a:rPr>
              <a:t>type </a:t>
            </a:r>
            <a:r>
              <a:rPr sz="2400" spc="-18" dirty="0" smtClean="0">
                <a:solidFill>
                  <a:srgbClr val="000090"/>
                </a:solidFill>
                <a:latin typeface="Arial"/>
                <a:cs typeface="Arial"/>
              </a:rPr>
              <a:t>largely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33976" y="4244745"/>
            <a:ext cx="3884002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2" dirty="0" smtClean="0">
                <a:solidFill>
                  <a:srgbClr val="000090"/>
                </a:solidFill>
                <a:latin typeface="Arial"/>
                <a:cs typeface="Arial"/>
              </a:rPr>
              <a:t>determines the </a:t>
            </a:r>
            <a:r>
              <a:rPr sz="2400" spc="-12" dirty="0" smtClean="0">
                <a:solidFill>
                  <a:srgbClr val="FF0000"/>
                </a:solidFill>
                <a:latin typeface="Arial"/>
                <a:cs typeface="Arial"/>
              </a:rPr>
              <a:t>agent design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542" y="4979824"/>
            <a:ext cx="177958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760" y="4979824"/>
            <a:ext cx="2312133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" dirty="0" smtClean="0">
                <a:solidFill>
                  <a:srgbClr val="000090"/>
                </a:solidFill>
                <a:latin typeface="Arial"/>
                <a:cs typeface="Arial"/>
              </a:rPr>
              <a:t>The </a:t>
            </a:r>
            <a:r>
              <a:rPr sz="2400" spc="1" dirty="0" smtClean="0">
                <a:solidFill>
                  <a:srgbClr val="FF0000"/>
                </a:solidFill>
                <a:latin typeface="Arial"/>
                <a:cs typeface="Arial"/>
              </a:rPr>
              <a:t>real world </a:t>
            </a:r>
            <a:r>
              <a:rPr sz="2400" spc="1" dirty="0" smtClean="0">
                <a:solidFill>
                  <a:srgbClr val="000090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5548" y="4979824"/>
            <a:ext cx="4276300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2" dirty="0" smtClean="0">
                <a:solidFill>
                  <a:srgbClr val="000090"/>
                </a:solidFill>
                <a:latin typeface="Arial"/>
                <a:cs typeface="Arial"/>
              </a:rPr>
              <a:t>(of course) partially observable,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760" y="5275353"/>
            <a:ext cx="7669893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" dirty="0" smtClean="0">
                <a:solidFill>
                  <a:srgbClr val="000090"/>
                </a:solidFill>
                <a:latin typeface="Arial"/>
                <a:cs typeface="Arial"/>
              </a:rPr>
              <a:t>stochastic,  sequential, dynamic, continuous, multi-agent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8225" y="6479147"/>
            <a:ext cx="382950" cy="25431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4" dirty="0" smtClean="0">
                <a:solidFill>
                  <a:srgbClr val="7E7E7E"/>
                </a:solidFill>
                <a:latin typeface="Arial"/>
                <a:cs typeface="Arial"/>
              </a:rPr>
              <a:t> 26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0826" y="1605026"/>
            <a:ext cx="6553200" cy="182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670925" y="6537642"/>
            <a:ext cx="56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0" y="5124450"/>
            <a:ext cx="2066925" cy="971550"/>
          </a:xfrm>
          <a:prstGeom prst="rect">
            <a:avLst/>
          </a:prstGeom>
        </p:spPr>
        <p:txBody>
          <a:bodyPr wrap="square" lIns="0" tIns="36258" rIns="0" bIns="0" rtlCol="0">
            <a:noAutofit/>
          </a:bodyPr>
          <a:lstStyle/>
          <a:p>
            <a:pPr marR="207907" algn="r">
              <a:lnSpc>
                <a:spcPts val="5710"/>
              </a:lnSpc>
            </a:pPr>
            <a:r>
              <a:rPr sz="3200" spc="27" dirty="0" smtClean="0">
                <a:solidFill>
                  <a:srgbClr val="1A1AFF"/>
                </a:solidFill>
                <a:latin typeface="Meiryo"/>
                <a:cs typeface="Meiryo"/>
              </a:rPr>
              <a:t>❑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5124450"/>
            <a:ext cx="2066925" cy="97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81250" y="123825"/>
            <a:ext cx="4419600" cy="1009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49220" y="324080"/>
            <a:ext cx="3885244" cy="483235"/>
          </a:xfrm>
          <a:prstGeom prst="rect">
            <a:avLst/>
          </a:prstGeom>
        </p:spPr>
        <p:txBody>
          <a:bodyPr wrap="square" lIns="0" tIns="24034" rIns="0" bIns="0" rtlCol="0">
            <a:noAutofit/>
          </a:bodyPr>
          <a:lstStyle/>
          <a:p>
            <a:pPr marL="12700">
              <a:lnSpc>
                <a:spcPts val="3785"/>
              </a:lnSpc>
            </a:pPr>
            <a:r>
              <a:rPr sz="3600" b="1" spc="-21" dirty="0" smtClean="0">
                <a:solidFill>
                  <a:srgbClr val="660066"/>
                </a:solidFill>
                <a:latin typeface="Arial"/>
                <a:cs typeface="Arial"/>
              </a:rPr>
              <a:t>Intelligent Agents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0820" y="1348344"/>
            <a:ext cx="452428" cy="435610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L="12700">
              <a:lnSpc>
                <a:spcPts val="3429"/>
              </a:lnSpc>
            </a:pPr>
            <a:r>
              <a:rPr sz="3200" spc="27" dirty="0" smtClean="0">
                <a:solidFill>
                  <a:srgbClr val="000090"/>
                </a:solidFill>
                <a:latin typeface="Meiryo"/>
                <a:cs typeface="Meiryo"/>
              </a:rPr>
              <a:t>❑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5830" y="1348191"/>
            <a:ext cx="4704641" cy="435610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12700">
              <a:lnSpc>
                <a:spcPts val="3395"/>
              </a:lnSpc>
            </a:pPr>
            <a:r>
              <a:rPr sz="3200" spc="-6" dirty="0" smtClean="0">
                <a:solidFill>
                  <a:srgbClr val="000090"/>
                </a:solidFill>
                <a:latin typeface="Arial"/>
                <a:cs typeface="Arial"/>
              </a:rPr>
              <a:t>Agents and environments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0820" y="2235312"/>
            <a:ext cx="452428" cy="435610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L="12700">
              <a:lnSpc>
                <a:spcPts val="3429"/>
              </a:lnSpc>
            </a:pPr>
            <a:r>
              <a:rPr sz="3200" spc="27" dirty="0" smtClean="0">
                <a:solidFill>
                  <a:srgbClr val="000090"/>
                </a:solidFill>
                <a:latin typeface="Meiryo"/>
                <a:cs typeface="Meiryo"/>
              </a:rPr>
              <a:t>❑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5830" y="2235159"/>
            <a:ext cx="2006304" cy="435610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12700">
              <a:lnSpc>
                <a:spcPts val="3395"/>
              </a:lnSpc>
            </a:pPr>
            <a:r>
              <a:rPr sz="3200" spc="5" dirty="0" smtClean="0">
                <a:solidFill>
                  <a:srgbClr val="000090"/>
                </a:solidFill>
                <a:latin typeface="Arial"/>
                <a:cs typeface="Arial"/>
              </a:rPr>
              <a:t>Rationality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0820" y="3112882"/>
            <a:ext cx="452428" cy="435610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L="12700">
              <a:lnSpc>
                <a:spcPts val="3429"/>
              </a:lnSpc>
            </a:pPr>
            <a:r>
              <a:rPr sz="3200" spc="27" dirty="0" smtClean="0">
                <a:solidFill>
                  <a:srgbClr val="000090"/>
                </a:solidFill>
                <a:latin typeface="Meiryo"/>
                <a:cs typeface="Meiryo"/>
              </a:rPr>
              <a:t>❑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5830" y="3112729"/>
            <a:ext cx="6124792" cy="922147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12700" marR="61531">
              <a:lnSpc>
                <a:spcPts val="3395"/>
              </a:lnSpc>
            </a:pPr>
            <a:r>
              <a:rPr sz="3200" spc="-4" dirty="0" smtClean="0">
                <a:solidFill>
                  <a:srgbClr val="000090"/>
                </a:solidFill>
                <a:latin typeface="Arial"/>
                <a:cs typeface="Arial"/>
              </a:rPr>
              <a:t>PEAS (Performance measure,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3200" spc="-17" dirty="0" smtClean="0">
                <a:solidFill>
                  <a:srgbClr val="000090"/>
                </a:solidFill>
                <a:latin typeface="Arial"/>
                <a:cs typeface="Arial"/>
              </a:rPr>
              <a:t>Environment, Actuators, Sensors)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0820" y="4458069"/>
            <a:ext cx="452098" cy="435292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L="12700">
              <a:lnSpc>
                <a:spcPts val="3429"/>
              </a:lnSpc>
            </a:pPr>
            <a:r>
              <a:rPr sz="3200" spc="27" dirty="0" smtClean="0">
                <a:solidFill>
                  <a:srgbClr val="000090"/>
                </a:solidFill>
                <a:latin typeface="Meiryo"/>
                <a:cs typeface="Meiryo"/>
              </a:rPr>
              <a:t>❑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5830" y="4457917"/>
            <a:ext cx="3446627" cy="435292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12700">
              <a:lnSpc>
                <a:spcPts val="3395"/>
              </a:lnSpc>
            </a:pPr>
            <a:r>
              <a:rPr sz="3200" spc="-13" dirty="0" smtClean="0">
                <a:solidFill>
                  <a:srgbClr val="000090"/>
                </a:solidFill>
                <a:latin typeface="Arial"/>
                <a:cs typeface="Arial"/>
              </a:rPr>
              <a:t>Environment types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5830" y="5325450"/>
            <a:ext cx="2236486" cy="435609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12700">
              <a:lnSpc>
                <a:spcPts val="3395"/>
              </a:lnSpc>
            </a:pPr>
            <a:r>
              <a:rPr sz="3200" spc="-4" dirty="0" smtClean="0">
                <a:solidFill>
                  <a:srgbClr val="1A1AFF"/>
                </a:solidFill>
                <a:latin typeface="Arial"/>
                <a:cs typeface="Arial"/>
              </a:rPr>
              <a:t>Agent types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8225" y="6479147"/>
            <a:ext cx="382950" cy="25431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4" dirty="0" smtClean="0">
                <a:solidFill>
                  <a:srgbClr val="7E7E7E"/>
                </a:solidFill>
                <a:latin typeface="Arial"/>
                <a:cs typeface="Arial"/>
              </a:rPr>
              <a:t> 27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0925" y="6537642"/>
            <a:ext cx="56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4924425" y="2514600"/>
            <a:ext cx="3924300" cy="3790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1942" y="286683"/>
            <a:ext cx="7595016" cy="988310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388302" marR="52958">
              <a:lnSpc>
                <a:spcPts val="2935"/>
              </a:lnSpc>
            </a:pPr>
            <a:r>
              <a:rPr sz="2750" b="1" spc="-7" dirty="0" smtClean="0">
                <a:solidFill>
                  <a:srgbClr val="660066"/>
                </a:solidFill>
                <a:latin typeface="Arial"/>
                <a:cs typeface="Arial"/>
              </a:rPr>
              <a:t>Agent Types</a:t>
            </a:r>
            <a:endParaRPr sz="27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95"/>
              </a:spcBef>
            </a:pPr>
            <a:r>
              <a:rPr sz="2750" spc="19" dirty="0" smtClean="0">
                <a:solidFill>
                  <a:srgbClr val="000090"/>
                </a:solidFill>
                <a:latin typeface="Arial"/>
                <a:cs typeface="Arial"/>
              </a:rPr>
              <a:t>Agents can be divided in to five (05) basic types</a:t>
            </a:r>
            <a:endParaRPr sz="2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1942" y="1325794"/>
            <a:ext cx="5813524" cy="378460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14" dirty="0" smtClean="0">
                <a:solidFill>
                  <a:srgbClr val="000090"/>
                </a:solidFill>
                <a:latin typeface="Arial"/>
                <a:cs typeface="Arial"/>
              </a:rPr>
              <a:t>according to the degree of </a:t>
            </a:r>
            <a:r>
              <a:rPr sz="2750" spc="14" dirty="0" smtClean="0">
                <a:solidFill>
                  <a:srgbClr val="FF0000"/>
                </a:solidFill>
                <a:latin typeface="Arial"/>
                <a:cs typeface="Arial"/>
              </a:rPr>
              <a:t>perceived</a:t>
            </a:r>
            <a:endParaRPr sz="2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92807" y="1325794"/>
            <a:ext cx="1817532" cy="378460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-4" dirty="0" smtClean="0">
                <a:solidFill>
                  <a:srgbClr val="FF0000"/>
                </a:solidFill>
                <a:latin typeface="Arial"/>
                <a:cs typeface="Arial"/>
              </a:rPr>
              <a:t>intelligence</a:t>
            </a:r>
            <a:endParaRPr sz="2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1942" y="1755438"/>
            <a:ext cx="6459635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7" dirty="0" smtClean="0">
                <a:solidFill>
                  <a:srgbClr val="000090"/>
                </a:solidFill>
                <a:latin typeface="Arial"/>
                <a:cs typeface="Arial"/>
              </a:rPr>
              <a:t>and </a:t>
            </a:r>
            <a:r>
              <a:rPr sz="2750" spc="7" dirty="0" smtClean="0">
                <a:solidFill>
                  <a:srgbClr val="FF0000"/>
                </a:solidFill>
                <a:latin typeface="Arial"/>
                <a:cs typeface="Arial"/>
              </a:rPr>
              <a:t>capacity to change the environment</a:t>
            </a:r>
            <a:r>
              <a:rPr sz="2750" spc="7" dirty="0" smtClean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endParaRPr sz="2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0277" y="2518818"/>
            <a:ext cx="240812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6345" y="2518818"/>
            <a:ext cx="2806002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1" dirty="0" smtClean="0">
                <a:solidFill>
                  <a:srgbClr val="000090"/>
                </a:solidFill>
                <a:latin typeface="Arial"/>
                <a:cs typeface="Arial"/>
              </a:rPr>
              <a:t>Simple reflex agents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0277" y="3329075"/>
            <a:ext cx="241037" cy="33083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6345" y="3329075"/>
            <a:ext cx="3644974" cy="33083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8" dirty="0" smtClean="0">
                <a:solidFill>
                  <a:srgbClr val="000090"/>
                </a:solidFill>
                <a:latin typeface="Arial"/>
                <a:cs typeface="Arial"/>
              </a:rPr>
              <a:t>Model-based reflex agents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0277" y="4149879"/>
            <a:ext cx="240812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6345" y="4149879"/>
            <a:ext cx="2626908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1" dirty="0" smtClean="0">
                <a:solidFill>
                  <a:srgbClr val="000090"/>
                </a:solidFill>
                <a:latin typeface="Arial"/>
                <a:cs typeface="Arial"/>
              </a:rPr>
              <a:t>Goal-based agents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0277" y="4979824"/>
            <a:ext cx="240812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6345" y="4979824"/>
            <a:ext cx="2720277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1" dirty="0" smtClean="0">
                <a:solidFill>
                  <a:srgbClr val="000090"/>
                </a:solidFill>
                <a:latin typeface="Arial"/>
                <a:cs typeface="Arial"/>
              </a:rPr>
              <a:t>Utility-based agents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0277" y="5714138"/>
            <a:ext cx="240812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6345" y="5714138"/>
            <a:ext cx="2253978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0" dirty="0" smtClean="0">
                <a:solidFill>
                  <a:srgbClr val="000090"/>
                </a:solidFill>
                <a:latin typeface="Arial"/>
                <a:cs typeface="Arial"/>
              </a:rPr>
              <a:t>Learning Agents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8225" y="6479147"/>
            <a:ext cx="382950" cy="25431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4" dirty="0" smtClean="0">
                <a:solidFill>
                  <a:srgbClr val="7E7E7E"/>
                </a:solidFill>
                <a:latin typeface="Arial"/>
                <a:cs typeface="Arial"/>
              </a:rPr>
              <a:t> 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0925" y="6537642"/>
            <a:ext cx="56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8682101" y="119125"/>
            <a:ext cx="352298" cy="0"/>
          </a:xfrm>
          <a:custGeom>
            <a:avLst/>
            <a:gdLst/>
            <a:ahLst/>
            <a:cxnLst/>
            <a:rect l="l" t="t" r="r" b="b"/>
            <a:pathLst>
              <a:path w="352298">
                <a:moveTo>
                  <a:pt x="0" y="0"/>
                </a:moveTo>
                <a:lnTo>
                  <a:pt x="352298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034526" y="119125"/>
            <a:ext cx="0" cy="361823"/>
          </a:xfrm>
          <a:custGeom>
            <a:avLst/>
            <a:gdLst/>
            <a:ahLst/>
            <a:cxnLst/>
            <a:rect l="l" t="t" r="r" b="b"/>
            <a:pathLst>
              <a:path h="361823">
                <a:moveTo>
                  <a:pt x="0" y="0"/>
                </a:moveTo>
                <a:lnTo>
                  <a:pt x="0" y="36182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9537" y="119125"/>
            <a:ext cx="352374" cy="0"/>
          </a:xfrm>
          <a:custGeom>
            <a:avLst/>
            <a:gdLst/>
            <a:ahLst/>
            <a:cxnLst/>
            <a:rect l="l" t="t" r="r" b="b"/>
            <a:pathLst>
              <a:path w="352374">
                <a:moveTo>
                  <a:pt x="35237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9537" y="119125"/>
            <a:ext cx="1" cy="361823"/>
          </a:xfrm>
          <a:custGeom>
            <a:avLst/>
            <a:gdLst/>
            <a:ahLst/>
            <a:cxnLst/>
            <a:rect l="l" t="t" r="r" b="b"/>
            <a:pathLst>
              <a:path w="1" h="361823">
                <a:moveTo>
                  <a:pt x="1" y="0"/>
                </a:moveTo>
                <a:lnTo>
                  <a:pt x="0" y="36182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9537" y="6719887"/>
            <a:ext cx="352374" cy="0"/>
          </a:xfrm>
          <a:custGeom>
            <a:avLst/>
            <a:gdLst/>
            <a:ahLst/>
            <a:cxnLst/>
            <a:rect l="l" t="t" r="r" b="b"/>
            <a:pathLst>
              <a:path w="352374">
                <a:moveTo>
                  <a:pt x="35237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9537" y="6357937"/>
            <a:ext cx="1" cy="361899"/>
          </a:xfrm>
          <a:custGeom>
            <a:avLst/>
            <a:gdLst/>
            <a:ahLst/>
            <a:cxnLst/>
            <a:rect l="l" t="t" r="r" b="b"/>
            <a:pathLst>
              <a:path w="1" h="361899">
                <a:moveTo>
                  <a:pt x="1" y="361899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76550" y="2914650"/>
            <a:ext cx="5715000" cy="361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65162" y="306241"/>
            <a:ext cx="3696413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b="1" spc="11" dirty="0" smtClean="0">
                <a:solidFill>
                  <a:srgbClr val="660066"/>
                </a:solidFill>
                <a:latin typeface="Arial"/>
                <a:cs typeface="Arial"/>
              </a:rPr>
              <a:t>Simple Reflex Agents</a:t>
            </a:r>
            <a:endParaRPr sz="27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9137" y="1106976"/>
            <a:ext cx="8213504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14" dirty="0" smtClean="0">
                <a:solidFill>
                  <a:srgbClr val="000080"/>
                </a:solidFill>
                <a:latin typeface="Arial"/>
                <a:cs typeface="Arial"/>
              </a:rPr>
              <a:t>The agent selects an action(s) based on the </a:t>
            </a:r>
            <a:r>
              <a:rPr sz="2750" spc="14" dirty="0" smtClean="0">
                <a:solidFill>
                  <a:srgbClr val="FF0000"/>
                </a:solidFill>
                <a:latin typeface="Arial"/>
                <a:cs typeface="Arial"/>
              </a:rPr>
              <a:t>current</a:t>
            </a:r>
            <a:endParaRPr sz="2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62355" y="1536363"/>
            <a:ext cx="5106286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9" dirty="0" smtClean="0">
                <a:solidFill>
                  <a:srgbClr val="FF0000"/>
                </a:solidFill>
                <a:latin typeface="Arial"/>
                <a:cs typeface="Arial"/>
              </a:rPr>
              <a:t>precept and conditions</a:t>
            </a:r>
            <a:r>
              <a:rPr sz="2750" spc="9" dirty="0" smtClean="0">
                <a:solidFill>
                  <a:srgbClr val="000080"/>
                </a:solidFill>
                <a:latin typeface="Arial"/>
                <a:cs typeface="Arial"/>
              </a:rPr>
              <a:t>, ignoring</a:t>
            </a:r>
            <a:endParaRPr sz="2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17317" y="1536363"/>
            <a:ext cx="569328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5" dirty="0" smtClean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endParaRPr sz="27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07102" y="1536363"/>
            <a:ext cx="652576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-25" dirty="0" smtClean="0">
                <a:solidFill>
                  <a:srgbClr val="000080"/>
                </a:solidFill>
                <a:latin typeface="Arial"/>
                <a:cs typeface="Arial"/>
              </a:rPr>
              <a:t>rest</a:t>
            </a:r>
            <a:endParaRPr sz="2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02005" y="1536363"/>
            <a:ext cx="376026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18" dirty="0" smtClean="0">
                <a:solidFill>
                  <a:srgbClr val="000080"/>
                </a:solidFill>
                <a:latin typeface="Arial"/>
                <a:cs typeface="Arial"/>
              </a:rPr>
              <a:t>of</a:t>
            </a:r>
            <a:endParaRPr sz="2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92138" y="1536363"/>
            <a:ext cx="569328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5" dirty="0" smtClean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endParaRPr sz="2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2355" y="1965496"/>
            <a:ext cx="2389143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0" dirty="0" smtClean="0">
                <a:solidFill>
                  <a:srgbClr val="000080"/>
                </a:solidFill>
                <a:latin typeface="Arial"/>
                <a:cs typeface="Arial"/>
              </a:rPr>
              <a:t>precept history</a:t>
            </a:r>
            <a:endParaRPr sz="2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93770" y="1965496"/>
            <a:ext cx="2598263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-1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750" spc="-1" dirty="0" smtClean="0">
                <a:solidFill>
                  <a:srgbClr val="FF0000"/>
                </a:solidFill>
                <a:latin typeface="Arial"/>
                <a:cs typeface="Arial"/>
              </a:rPr>
              <a:t>previous state</a:t>
            </a:r>
            <a:r>
              <a:rPr sz="2750" spc="-1" dirty="0" smtClean="0">
                <a:solidFill>
                  <a:srgbClr val="000080"/>
                </a:solidFill>
                <a:latin typeface="Arial"/>
                <a:cs typeface="Arial"/>
              </a:rPr>
              <a:t>).</a:t>
            </a:r>
            <a:endParaRPr sz="2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31870" y="2435209"/>
            <a:ext cx="262504" cy="378142"/>
          </a:xfrm>
          <a:prstGeom prst="rect">
            <a:avLst/>
          </a:prstGeom>
        </p:spPr>
        <p:txBody>
          <a:bodyPr wrap="square" lIns="0" tIns="18542" rIns="0" bIns="0" rtlCol="0">
            <a:noAutofit/>
          </a:bodyPr>
          <a:lstStyle/>
          <a:p>
            <a:pPr marL="12700">
              <a:lnSpc>
                <a:spcPts val="2920"/>
              </a:lnSpc>
            </a:pPr>
            <a:r>
              <a:rPr sz="2750" spc="-10" dirty="0" smtClean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99248" y="2435209"/>
            <a:ext cx="231086" cy="378142"/>
          </a:xfrm>
          <a:prstGeom prst="rect">
            <a:avLst/>
          </a:prstGeom>
        </p:spPr>
        <p:txBody>
          <a:bodyPr wrap="square" lIns="0" tIns="18542" rIns="0" bIns="0" rtlCol="0">
            <a:noAutofit/>
          </a:bodyPr>
          <a:lstStyle/>
          <a:p>
            <a:pPr marL="12700">
              <a:lnSpc>
                <a:spcPts val="2920"/>
              </a:lnSpc>
            </a:pPr>
            <a:r>
              <a:rPr sz="2750" spc="10" dirty="0" smtClean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7329" y="2435209"/>
            <a:ext cx="1368118" cy="378142"/>
          </a:xfrm>
          <a:prstGeom prst="rect">
            <a:avLst/>
          </a:prstGeom>
        </p:spPr>
        <p:txBody>
          <a:bodyPr wrap="square" lIns="0" tIns="18542" rIns="0" bIns="0" rtlCol="0">
            <a:noAutofit/>
          </a:bodyPr>
          <a:lstStyle/>
          <a:p>
            <a:pPr marL="12700">
              <a:lnSpc>
                <a:spcPts val="2920"/>
              </a:lnSpc>
            </a:pPr>
            <a:r>
              <a:rPr sz="2750" spc="-8" dirty="0" smtClean="0">
                <a:solidFill>
                  <a:srgbClr val="FF0000"/>
                </a:solidFill>
                <a:latin typeface="Calibri"/>
                <a:cs typeface="Calibri"/>
              </a:rPr>
              <a:t>happens,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39156" y="2435209"/>
            <a:ext cx="445284" cy="378142"/>
          </a:xfrm>
          <a:prstGeom prst="rect">
            <a:avLst/>
          </a:prstGeom>
        </p:spPr>
        <p:txBody>
          <a:bodyPr wrap="square" lIns="0" tIns="18542" rIns="0" bIns="0" rtlCol="0">
            <a:noAutofit/>
          </a:bodyPr>
          <a:lstStyle/>
          <a:p>
            <a:pPr marL="12700">
              <a:lnSpc>
                <a:spcPts val="2920"/>
              </a:lnSpc>
            </a:pPr>
            <a:r>
              <a:rPr sz="2750" spc="-3" dirty="0" smtClean="0">
                <a:solidFill>
                  <a:srgbClr val="FF0000"/>
                </a:solidFill>
                <a:latin typeface="Calibri"/>
                <a:cs typeface="Calibri"/>
              </a:rPr>
              <a:t>do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95604" y="2435209"/>
            <a:ext cx="237975" cy="378142"/>
          </a:xfrm>
          <a:prstGeom prst="rect">
            <a:avLst/>
          </a:prstGeom>
        </p:spPr>
        <p:txBody>
          <a:bodyPr wrap="square" lIns="0" tIns="18542" rIns="0" bIns="0" rtlCol="0">
            <a:noAutofit/>
          </a:bodyPr>
          <a:lstStyle/>
          <a:p>
            <a:pPr marL="12700">
              <a:lnSpc>
                <a:spcPts val="2920"/>
              </a:lnSpc>
            </a:pPr>
            <a:r>
              <a:rPr sz="2750" spc="11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6379" y="3074062"/>
            <a:ext cx="650585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2" dirty="0" smtClean="0">
                <a:solidFill>
                  <a:srgbClr val="0000E4"/>
                </a:solidFill>
                <a:latin typeface="Arial"/>
                <a:cs typeface="Arial"/>
              </a:rPr>
              <a:t>e.g.,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90" y="3074062"/>
            <a:ext cx="821146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0" dirty="0" smtClean="0">
                <a:solidFill>
                  <a:srgbClr val="0000E4"/>
                </a:solidFill>
                <a:latin typeface="Arial"/>
                <a:cs typeface="Arial"/>
              </a:rPr>
              <a:t>alarm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2854" y="3074062"/>
            <a:ext cx="757376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3" dirty="0" smtClean="0">
                <a:solidFill>
                  <a:srgbClr val="0000E4"/>
                </a:solidFill>
                <a:latin typeface="Arial"/>
                <a:cs typeface="Arial"/>
              </a:rPr>
              <a:t>clock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54415" y="6566459"/>
            <a:ext cx="382950" cy="25431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4" dirty="0" smtClean="0">
                <a:solidFill>
                  <a:srgbClr val="7E7E7E"/>
                </a:solidFill>
                <a:latin typeface="Arial"/>
                <a:cs typeface="Arial"/>
              </a:rPr>
              <a:t> 29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38" y="6357937"/>
            <a:ext cx="352373" cy="361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09538" y="119125"/>
            <a:ext cx="352373" cy="361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8682101" y="119125"/>
            <a:ext cx="352298" cy="361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667115" y="6624955"/>
            <a:ext cx="565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8682101" y="119125"/>
            <a:ext cx="352298" cy="0"/>
          </a:xfrm>
          <a:custGeom>
            <a:avLst/>
            <a:gdLst/>
            <a:ahLst/>
            <a:cxnLst/>
            <a:rect l="l" t="t" r="r" b="b"/>
            <a:pathLst>
              <a:path w="352298">
                <a:moveTo>
                  <a:pt x="0" y="0"/>
                </a:moveTo>
                <a:lnTo>
                  <a:pt x="352298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4526" y="119125"/>
            <a:ext cx="0" cy="361823"/>
          </a:xfrm>
          <a:custGeom>
            <a:avLst/>
            <a:gdLst/>
            <a:ahLst/>
            <a:cxnLst/>
            <a:rect l="l" t="t" r="r" b="b"/>
            <a:pathLst>
              <a:path h="361823">
                <a:moveTo>
                  <a:pt x="0" y="0"/>
                </a:moveTo>
                <a:lnTo>
                  <a:pt x="0" y="36182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9537" y="119125"/>
            <a:ext cx="352374" cy="0"/>
          </a:xfrm>
          <a:custGeom>
            <a:avLst/>
            <a:gdLst/>
            <a:ahLst/>
            <a:cxnLst/>
            <a:rect l="l" t="t" r="r" b="b"/>
            <a:pathLst>
              <a:path w="352374">
                <a:moveTo>
                  <a:pt x="35237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9537" y="119125"/>
            <a:ext cx="1" cy="361823"/>
          </a:xfrm>
          <a:custGeom>
            <a:avLst/>
            <a:gdLst/>
            <a:ahLst/>
            <a:cxnLst/>
            <a:rect l="l" t="t" r="r" b="b"/>
            <a:pathLst>
              <a:path w="1" h="361823">
                <a:moveTo>
                  <a:pt x="1" y="0"/>
                </a:moveTo>
                <a:lnTo>
                  <a:pt x="0" y="36182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9537" y="6719887"/>
            <a:ext cx="352374" cy="0"/>
          </a:xfrm>
          <a:custGeom>
            <a:avLst/>
            <a:gdLst/>
            <a:ahLst/>
            <a:cxnLst/>
            <a:rect l="l" t="t" r="r" b="b"/>
            <a:pathLst>
              <a:path w="352374">
                <a:moveTo>
                  <a:pt x="35237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9537" y="6357937"/>
            <a:ext cx="1" cy="361899"/>
          </a:xfrm>
          <a:custGeom>
            <a:avLst/>
            <a:gdLst/>
            <a:ahLst/>
            <a:cxnLst/>
            <a:rect l="l" t="t" r="r" b="b"/>
            <a:pathLst>
              <a:path w="1" h="361899">
                <a:moveTo>
                  <a:pt x="1" y="361899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8787" y="277409"/>
            <a:ext cx="3695781" cy="378460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b="1" spc="17" dirty="0" smtClean="0">
                <a:solidFill>
                  <a:srgbClr val="660066"/>
                </a:solidFill>
                <a:latin typeface="Arial"/>
                <a:cs typeface="Arial"/>
              </a:rPr>
              <a:t>Simple Reflex Agents</a:t>
            </a:r>
            <a:endParaRPr sz="27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6730" y="1328969"/>
            <a:ext cx="201929" cy="979490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8" dirty="0" smtClean="0">
                <a:solidFill>
                  <a:srgbClr val="000080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  <a:p>
            <a:pPr marL="12700" marR="158">
              <a:lnSpc>
                <a:spcPct val="95825"/>
              </a:lnSpc>
              <a:spcBef>
                <a:spcPts val="1424"/>
              </a:spcBef>
            </a:pPr>
            <a:r>
              <a:rPr sz="2750" dirty="0" smtClean="0">
                <a:solidFill>
                  <a:srgbClr val="000080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4247" y="1328969"/>
            <a:ext cx="1866559" cy="378460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-24" dirty="0" smtClean="0">
                <a:solidFill>
                  <a:srgbClr val="000080"/>
                </a:solidFill>
                <a:latin typeface="Arial"/>
                <a:cs typeface="Arial"/>
              </a:rPr>
              <a:t>Very </a:t>
            </a:r>
            <a:r>
              <a:rPr sz="2750" spc="-24" dirty="0" smtClean="0">
                <a:solidFill>
                  <a:srgbClr val="FF0000"/>
                </a:solidFill>
                <a:latin typeface="Arial"/>
                <a:cs typeface="Arial"/>
              </a:rPr>
              <a:t>limited</a:t>
            </a:r>
            <a:endParaRPr sz="2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09316" y="1328969"/>
            <a:ext cx="1838363" cy="378460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-5" dirty="0" smtClean="0">
                <a:solidFill>
                  <a:srgbClr val="FF0000"/>
                </a:solidFill>
                <a:latin typeface="Arial"/>
                <a:cs typeface="Arial"/>
              </a:rPr>
              <a:t>Intelligence</a:t>
            </a:r>
            <a:endParaRPr sz="2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4247" y="1930317"/>
            <a:ext cx="4151781" cy="101701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1" dirty="0" smtClean="0">
                <a:solidFill>
                  <a:srgbClr val="000080"/>
                </a:solidFill>
                <a:latin typeface="Arial"/>
                <a:cs typeface="Arial"/>
              </a:rPr>
              <a:t>No Knowledge/Perception</a:t>
            </a:r>
            <a:endParaRPr sz="2750">
              <a:latin typeface="Arial"/>
              <a:cs typeface="Arial"/>
            </a:endParaRPr>
          </a:p>
          <a:p>
            <a:pPr marL="12700" marR="52911">
              <a:lnSpc>
                <a:spcPct val="95825"/>
              </a:lnSpc>
              <a:spcBef>
                <a:spcPts val="1721"/>
              </a:spcBef>
            </a:pPr>
            <a:r>
              <a:rPr sz="2750" spc="5" dirty="0" smtClean="0">
                <a:solidFill>
                  <a:srgbClr val="FF0000"/>
                </a:solidFill>
                <a:latin typeface="Arial"/>
                <a:cs typeface="Arial"/>
              </a:rPr>
              <a:t>next state</a:t>
            </a:r>
            <a:endParaRPr sz="2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84458" y="1930317"/>
            <a:ext cx="967222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11" dirty="0" smtClean="0">
                <a:solidFill>
                  <a:srgbClr val="000080"/>
                </a:solidFill>
                <a:latin typeface="Arial"/>
                <a:cs typeface="Arial"/>
              </a:rPr>
              <a:t>about</a:t>
            </a:r>
            <a:endParaRPr sz="2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74959" y="1930317"/>
            <a:ext cx="2437716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16" dirty="0" smtClean="0">
                <a:solidFill>
                  <a:srgbClr val="000080"/>
                </a:solidFill>
                <a:latin typeface="Arial"/>
                <a:cs typeface="Arial"/>
              </a:rPr>
              <a:t>the </a:t>
            </a:r>
            <a:r>
              <a:rPr sz="2750" spc="16" dirty="0" smtClean="0">
                <a:solidFill>
                  <a:srgbClr val="FF0000"/>
                </a:solidFill>
                <a:latin typeface="Arial"/>
                <a:cs typeface="Arial"/>
              </a:rPr>
              <a:t>previous or</a:t>
            </a:r>
            <a:endParaRPr sz="2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730" y="3226984"/>
            <a:ext cx="201929" cy="1027175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8" dirty="0" smtClean="0">
                <a:solidFill>
                  <a:srgbClr val="000080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1799"/>
              </a:spcBef>
            </a:pPr>
            <a:r>
              <a:rPr sz="2750" spc="8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4247" y="3226984"/>
            <a:ext cx="5167426" cy="378460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14" dirty="0" smtClean="0">
                <a:solidFill>
                  <a:srgbClr val="000080"/>
                </a:solidFill>
                <a:latin typeface="Arial"/>
                <a:cs typeface="Arial"/>
              </a:rPr>
              <a:t>Operates in </a:t>
            </a:r>
            <a:r>
              <a:rPr sz="2750" spc="14" dirty="0" smtClean="0">
                <a:solidFill>
                  <a:srgbClr val="FF0000"/>
                </a:solidFill>
                <a:latin typeface="Arial"/>
                <a:cs typeface="Arial"/>
              </a:rPr>
              <a:t>Partially Observable</a:t>
            </a:r>
            <a:endParaRPr sz="2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98870" y="3226984"/>
            <a:ext cx="2216843" cy="378460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1" dirty="0" smtClean="0">
                <a:solidFill>
                  <a:srgbClr val="000080"/>
                </a:solidFill>
                <a:latin typeface="Arial"/>
                <a:cs typeface="Arial"/>
              </a:rPr>
              <a:t>Environments</a:t>
            </a:r>
            <a:endParaRPr sz="2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4247" y="3875700"/>
            <a:ext cx="1084226" cy="378459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-22" dirty="0" smtClean="0">
                <a:solidFill>
                  <a:srgbClr val="FF0000"/>
                </a:solidFill>
                <a:latin typeface="Arial"/>
                <a:cs typeface="Arial"/>
              </a:rPr>
              <a:t>Infinite</a:t>
            </a:r>
            <a:endParaRPr sz="2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7455" y="3875700"/>
            <a:ext cx="921113" cy="378459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12" dirty="0" smtClean="0">
                <a:solidFill>
                  <a:srgbClr val="FF0000"/>
                </a:solidFill>
                <a:latin typeface="Arial"/>
                <a:cs typeface="Arial"/>
              </a:rPr>
              <a:t>loops</a:t>
            </a:r>
            <a:endParaRPr sz="2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1970" y="3875700"/>
            <a:ext cx="579704" cy="378459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-10" dirty="0" smtClean="0">
                <a:solidFill>
                  <a:srgbClr val="000080"/>
                </a:solidFill>
                <a:latin typeface="Arial"/>
                <a:cs typeface="Arial"/>
              </a:rPr>
              <a:t>are</a:t>
            </a:r>
            <a:endParaRPr sz="2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1237" y="3875700"/>
            <a:ext cx="1960168" cy="378459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-1" dirty="0" smtClean="0">
                <a:solidFill>
                  <a:srgbClr val="000080"/>
                </a:solidFill>
                <a:latin typeface="Arial"/>
                <a:cs typeface="Arial"/>
              </a:rPr>
              <a:t>unavoidable</a:t>
            </a:r>
            <a:endParaRPr sz="2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54415" y="6566459"/>
            <a:ext cx="382950" cy="25431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4" dirty="0" smtClean="0">
                <a:solidFill>
                  <a:srgbClr val="7E7E7E"/>
                </a:solidFill>
                <a:latin typeface="Arial"/>
                <a:cs typeface="Arial"/>
              </a:rPr>
              <a:t> 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38" y="6357937"/>
            <a:ext cx="352373" cy="361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09538" y="119125"/>
            <a:ext cx="352373" cy="361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8682101" y="119125"/>
            <a:ext cx="352298" cy="361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667115" y="6624955"/>
            <a:ext cx="565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513715" y="209845"/>
            <a:ext cx="7721405" cy="1663496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29844" marR="39873">
              <a:lnSpc>
                <a:spcPts val="2935"/>
              </a:lnSpc>
            </a:pPr>
            <a:r>
              <a:rPr sz="2750" b="1" spc="28" dirty="0" smtClean="0">
                <a:solidFill>
                  <a:srgbClr val="660066"/>
                </a:solidFill>
                <a:latin typeface="Arial"/>
                <a:cs typeface="Arial"/>
              </a:rPr>
              <a:t>Agents</a:t>
            </a:r>
            <a:endParaRPr sz="2750">
              <a:latin typeface="Arial"/>
              <a:cs typeface="Arial"/>
            </a:endParaRPr>
          </a:p>
          <a:p>
            <a:pPr marL="12700">
              <a:lnSpc>
                <a:spcPts val="2759"/>
              </a:lnSpc>
              <a:spcBef>
                <a:spcPts val="2163"/>
              </a:spcBef>
            </a:pPr>
            <a:r>
              <a:rPr sz="2400" spc="-25" dirty="0" smtClean="0">
                <a:solidFill>
                  <a:srgbClr val="000090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n</a:t>
            </a:r>
            <a:r>
              <a:rPr sz="2400" spc="25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-59" dirty="0" smtClean="0">
                <a:solidFill>
                  <a:srgbClr val="FF0000"/>
                </a:solidFill>
                <a:latin typeface="Arial"/>
                <a:cs typeface="Arial"/>
              </a:rPr>
              <a:t>age</a:t>
            </a:r>
            <a:r>
              <a:rPr sz="2400" spc="1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16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4" dirty="0" smtClean="0">
                <a:solidFill>
                  <a:srgbClr val="00009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s</a:t>
            </a:r>
            <a:r>
              <a:rPr sz="2400" spc="9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-59" dirty="0" smtClean="0">
                <a:solidFill>
                  <a:srgbClr val="000090"/>
                </a:solidFill>
                <a:latin typeface="Arial"/>
                <a:cs typeface="Arial"/>
              </a:rPr>
              <a:t>a</a:t>
            </a:r>
            <a:r>
              <a:rPr sz="2400" spc="9" dirty="0" smtClean="0">
                <a:solidFill>
                  <a:srgbClr val="000090"/>
                </a:solidFill>
                <a:latin typeface="Arial"/>
                <a:cs typeface="Arial"/>
              </a:rPr>
              <a:t>n</a:t>
            </a:r>
            <a:r>
              <a:rPr sz="2400" spc="-75" dirty="0" smtClean="0">
                <a:solidFill>
                  <a:srgbClr val="000090"/>
                </a:solidFill>
                <a:latin typeface="Arial"/>
                <a:cs typeface="Arial"/>
              </a:rPr>
              <a:t>y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sz="2400" spc="19" dirty="0" smtClean="0">
                <a:solidFill>
                  <a:srgbClr val="000090"/>
                </a:solidFill>
                <a:latin typeface="Arial"/>
                <a:cs typeface="Arial"/>
              </a:rPr>
              <a:t>h</a:t>
            </a:r>
            <a:r>
              <a:rPr sz="2400" spc="-4" dirty="0" smtClean="0">
                <a:solidFill>
                  <a:srgbClr val="000090"/>
                </a:solidFill>
                <a:latin typeface="Arial"/>
                <a:cs typeface="Arial"/>
              </a:rPr>
              <a:t>i</a:t>
            </a:r>
            <a:r>
              <a:rPr sz="2400" spc="9" dirty="0" smtClean="0">
                <a:solidFill>
                  <a:srgbClr val="000090"/>
                </a:solidFill>
                <a:latin typeface="Arial"/>
                <a:cs typeface="Arial"/>
              </a:rPr>
              <a:t>n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g</a:t>
            </a:r>
            <a:r>
              <a:rPr sz="2400" spc="19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sz="2400" spc="19" dirty="0" smtClean="0">
                <a:solidFill>
                  <a:srgbClr val="000090"/>
                </a:solidFill>
                <a:latin typeface="Arial"/>
                <a:cs typeface="Arial"/>
              </a:rPr>
              <a:t>h</a:t>
            </a:r>
            <a:r>
              <a:rPr sz="2400" spc="-59" dirty="0" smtClean="0">
                <a:solidFill>
                  <a:srgbClr val="000090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sz="2400" spc="39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sz="2400" spc="-59" dirty="0" smtClean="0">
                <a:solidFill>
                  <a:srgbClr val="000090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n</a:t>
            </a:r>
            <a:r>
              <a:rPr sz="2400" spc="94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-59" dirty="0" smtClean="0">
                <a:solidFill>
                  <a:srgbClr val="000090"/>
                </a:solidFill>
                <a:latin typeface="Arial"/>
                <a:cs typeface="Arial"/>
              </a:rPr>
              <a:t>b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r>
              <a:rPr sz="2400" spc="19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-75" dirty="0" smtClean="0">
                <a:solidFill>
                  <a:srgbClr val="000090"/>
                </a:solidFill>
                <a:latin typeface="Arial"/>
                <a:cs typeface="Arial"/>
              </a:rPr>
              <a:t>v</a:t>
            </a:r>
            <a:r>
              <a:rPr sz="2400" spc="-4" dirty="0" smtClean="0">
                <a:solidFill>
                  <a:srgbClr val="000090"/>
                </a:solidFill>
                <a:latin typeface="Arial"/>
                <a:cs typeface="Arial"/>
              </a:rPr>
              <a:t>i</a:t>
            </a:r>
            <a:r>
              <a:rPr sz="2400" spc="-59" dirty="0" smtClean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r>
              <a:rPr sz="2400" spc="-9" dirty="0" smtClean="0">
                <a:solidFill>
                  <a:srgbClr val="000090"/>
                </a:solidFill>
                <a:latin typeface="Arial"/>
                <a:cs typeface="Arial"/>
              </a:rPr>
              <a:t>w</a:t>
            </a:r>
            <a:r>
              <a:rPr sz="2400" spc="-59" dirty="0" smtClean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d</a:t>
            </a:r>
            <a:r>
              <a:rPr sz="2400" spc="250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-59" dirty="0" smtClean="0">
                <a:solidFill>
                  <a:srgbClr val="000090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s</a:t>
            </a:r>
            <a:r>
              <a:rPr sz="2400" spc="34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-59" dirty="0" smtClean="0">
                <a:solidFill>
                  <a:srgbClr val="FF0000"/>
                </a:solidFill>
                <a:latin typeface="Arial"/>
                <a:cs typeface="Arial"/>
              </a:rPr>
              <a:t>pe</a:t>
            </a:r>
            <a:r>
              <a:rPr sz="2400" spc="19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spc="-5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-75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9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spc="25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its 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59"/>
              </a:lnSpc>
            </a:pPr>
            <a:r>
              <a:rPr sz="2400" spc="-3" dirty="0" smtClean="0">
                <a:solidFill>
                  <a:srgbClr val="FF0000"/>
                </a:solidFill>
                <a:latin typeface="Arial"/>
                <a:cs typeface="Arial"/>
              </a:rPr>
              <a:t>environment </a:t>
            </a:r>
            <a:r>
              <a:rPr sz="2400" spc="-3" dirty="0" smtClean="0">
                <a:solidFill>
                  <a:srgbClr val="000090"/>
                </a:solidFill>
                <a:latin typeface="Arial"/>
                <a:cs typeface="Arial"/>
              </a:rPr>
              <a:t>through </a:t>
            </a:r>
            <a:r>
              <a:rPr sz="2400" spc="-3" dirty="0" smtClean="0">
                <a:solidFill>
                  <a:srgbClr val="FF0000"/>
                </a:solidFill>
                <a:latin typeface="Arial"/>
                <a:cs typeface="Arial"/>
              </a:rPr>
              <a:t>sensors </a:t>
            </a:r>
            <a:r>
              <a:rPr sz="2400" spc="-3" dirty="0" smtClean="0">
                <a:solidFill>
                  <a:srgbClr val="000090"/>
                </a:solidFill>
                <a:latin typeface="Arial"/>
                <a:cs typeface="Arial"/>
              </a:rPr>
              <a:t>and </a:t>
            </a:r>
            <a:r>
              <a:rPr sz="2400" spc="-3" dirty="0" smtClean="0">
                <a:solidFill>
                  <a:srgbClr val="FF0000"/>
                </a:solidFill>
                <a:latin typeface="Arial"/>
                <a:cs typeface="Arial"/>
              </a:rPr>
              <a:t>acting </a:t>
            </a:r>
            <a:r>
              <a:rPr sz="2400" spc="-3" dirty="0" smtClean="0">
                <a:solidFill>
                  <a:srgbClr val="000090"/>
                </a:solidFill>
                <a:latin typeface="Arial"/>
                <a:cs typeface="Arial"/>
              </a:rPr>
              <a:t>upon that 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59"/>
              </a:lnSpc>
            </a:pPr>
            <a:r>
              <a:rPr sz="2400" spc="-5" dirty="0" smtClean="0">
                <a:solidFill>
                  <a:srgbClr val="000090"/>
                </a:solidFill>
                <a:latin typeface="Arial"/>
                <a:cs typeface="Arial"/>
              </a:rPr>
              <a:t>environment through </a:t>
            </a:r>
            <a:r>
              <a:rPr sz="2400" spc="-5" dirty="0" smtClean="0">
                <a:solidFill>
                  <a:srgbClr val="FF0000"/>
                </a:solidFill>
                <a:latin typeface="Arial"/>
                <a:cs typeface="Arial"/>
              </a:rPr>
              <a:t>actuators.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3715" y="2391180"/>
            <a:ext cx="7650488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u="heavy" spc="-3" dirty="0" smtClean="0">
                <a:solidFill>
                  <a:srgbClr val="000090"/>
                </a:solidFill>
                <a:latin typeface="Arial"/>
                <a:cs typeface="Arial"/>
              </a:rPr>
              <a:t>Human agent</a:t>
            </a:r>
            <a:r>
              <a:rPr sz="2400" spc="-3" dirty="0" smtClean="0">
                <a:solidFill>
                  <a:srgbClr val="000090"/>
                </a:solidFill>
                <a:latin typeface="Arial"/>
                <a:cs typeface="Arial"/>
              </a:rPr>
              <a:t>: Eyes, ears, and other organs for </a:t>
            </a:r>
            <a:r>
              <a:rPr sz="2400" spc="-3" dirty="0" smtClean="0">
                <a:solidFill>
                  <a:srgbClr val="FF0000"/>
                </a:solidFill>
                <a:latin typeface="Arial"/>
                <a:cs typeface="Arial"/>
              </a:rPr>
              <a:t>sensors;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3715" y="2716049"/>
            <a:ext cx="7364898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" dirty="0" smtClean="0">
                <a:solidFill>
                  <a:srgbClr val="000090"/>
                </a:solidFill>
                <a:latin typeface="Arial"/>
                <a:cs typeface="Arial"/>
              </a:rPr>
              <a:t>hands, legs, mouth, and other body parts for 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actuators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3715" y="3545356"/>
            <a:ext cx="7368739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u="heavy" spc="-3" dirty="0" smtClean="0">
                <a:solidFill>
                  <a:srgbClr val="000090"/>
                </a:solidFill>
                <a:latin typeface="Arial"/>
                <a:cs typeface="Arial"/>
              </a:rPr>
              <a:t>Robotic agent</a:t>
            </a:r>
            <a:r>
              <a:rPr sz="2400" spc="-3" dirty="0" smtClean="0">
                <a:solidFill>
                  <a:srgbClr val="000090"/>
                </a:solidFill>
                <a:latin typeface="Arial"/>
                <a:cs typeface="Arial"/>
              </a:rPr>
              <a:t>: Cameras and infrared range finders for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715" y="3870098"/>
            <a:ext cx="5142645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6" dirty="0" smtClean="0">
                <a:solidFill>
                  <a:srgbClr val="FF0000"/>
                </a:solidFill>
                <a:latin typeface="Arial"/>
                <a:cs typeface="Arial"/>
              </a:rPr>
              <a:t>sensors</a:t>
            </a:r>
            <a:r>
              <a:rPr sz="2400" spc="-6" dirty="0" smtClean="0">
                <a:solidFill>
                  <a:srgbClr val="000090"/>
                </a:solidFill>
                <a:latin typeface="Arial"/>
                <a:cs typeface="Arial"/>
              </a:rPr>
              <a:t>; various motors for </a:t>
            </a:r>
            <a:r>
              <a:rPr sz="2400" spc="-6" dirty="0" smtClean="0">
                <a:solidFill>
                  <a:srgbClr val="FF0000"/>
                </a:solidFill>
                <a:latin typeface="Arial"/>
                <a:cs typeface="Arial"/>
              </a:rPr>
              <a:t>actuators</a:t>
            </a:r>
            <a:r>
              <a:rPr sz="2400" spc="-6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4190" y="4633114"/>
            <a:ext cx="7438479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u="heavy" spc="-6" dirty="0" smtClean="0">
                <a:solidFill>
                  <a:srgbClr val="000090"/>
                </a:solidFill>
                <a:latin typeface="Arial"/>
                <a:cs typeface="Arial"/>
              </a:rPr>
              <a:t>Software agent:</a:t>
            </a:r>
            <a:r>
              <a:rPr sz="2400" spc="-6" dirty="0" smtClean="0">
                <a:solidFill>
                  <a:srgbClr val="000090"/>
                </a:solidFill>
                <a:latin typeface="Arial"/>
                <a:cs typeface="Arial"/>
              </a:rPr>
              <a:t> Software agent is a </a:t>
            </a:r>
            <a:r>
              <a:rPr sz="2400" spc="-6" dirty="0" smtClean="0">
                <a:solidFill>
                  <a:srgbClr val="FF0000"/>
                </a:solidFill>
                <a:latin typeface="Arial"/>
                <a:cs typeface="Arial"/>
              </a:rPr>
              <a:t>computer program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79409" y="4633114"/>
            <a:ext cx="574916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9" dirty="0" smtClean="0">
                <a:solidFill>
                  <a:srgbClr val="000090"/>
                </a:solidFill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190" y="5024274"/>
            <a:ext cx="7635614" cy="721356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" dirty="0" smtClean="0">
                <a:solidFill>
                  <a:srgbClr val="000090"/>
                </a:solidFill>
                <a:latin typeface="Arial"/>
                <a:cs typeface="Arial"/>
              </a:rPr>
              <a:t>acts 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for a user or other program</a:t>
            </a:r>
            <a:r>
              <a:rPr sz="2400" spc="-4" dirty="0" smtClean="0">
                <a:solidFill>
                  <a:srgbClr val="000090"/>
                </a:solidFill>
                <a:latin typeface="Arial"/>
                <a:cs typeface="Arial"/>
              </a:rPr>
              <a:t>: an agreement to act on</a:t>
            </a:r>
            <a:endParaRPr sz="2400">
              <a:latin typeface="Arial"/>
              <a:cs typeface="Arial"/>
            </a:endParaRPr>
          </a:p>
          <a:p>
            <a:pPr marL="12700" marR="45767">
              <a:lnSpc>
                <a:spcPct val="95825"/>
              </a:lnSpc>
              <a:spcBef>
                <a:spcPts val="187"/>
              </a:spcBef>
            </a:pPr>
            <a:r>
              <a:rPr sz="2400" spc="-12" dirty="0" smtClean="0">
                <a:solidFill>
                  <a:srgbClr val="000090"/>
                </a:solidFill>
                <a:latin typeface="Arial"/>
                <a:cs typeface="Arial"/>
              </a:rPr>
              <a:t>one's behalf.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58225" y="6479147"/>
            <a:ext cx="243530" cy="25431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-27" dirty="0" smtClean="0">
                <a:solidFill>
                  <a:srgbClr val="7E7E7E"/>
                </a:solidFill>
                <a:latin typeface="Arial"/>
                <a:cs typeface="Arial"/>
              </a:rPr>
              <a:t> 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5334" y="2511679"/>
            <a:ext cx="8613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536488" y="3665854"/>
            <a:ext cx="10384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716174" y="4753356"/>
            <a:ext cx="8786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670925" y="6537642"/>
            <a:ext cx="56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8682101" y="119125"/>
            <a:ext cx="352298" cy="0"/>
          </a:xfrm>
          <a:custGeom>
            <a:avLst/>
            <a:gdLst/>
            <a:ahLst/>
            <a:cxnLst/>
            <a:rect l="l" t="t" r="r" b="b"/>
            <a:pathLst>
              <a:path w="352298">
                <a:moveTo>
                  <a:pt x="0" y="0"/>
                </a:moveTo>
                <a:lnTo>
                  <a:pt x="352298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34526" y="119125"/>
            <a:ext cx="0" cy="361823"/>
          </a:xfrm>
          <a:custGeom>
            <a:avLst/>
            <a:gdLst/>
            <a:ahLst/>
            <a:cxnLst/>
            <a:rect l="l" t="t" r="r" b="b"/>
            <a:pathLst>
              <a:path h="361823">
                <a:moveTo>
                  <a:pt x="0" y="0"/>
                </a:moveTo>
                <a:lnTo>
                  <a:pt x="0" y="36182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9537" y="119125"/>
            <a:ext cx="352374" cy="0"/>
          </a:xfrm>
          <a:custGeom>
            <a:avLst/>
            <a:gdLst/>
            <a:ahLst/>
            <a:cxnLst/>
            <a:rect l="l" t="t" r="r" b="b"/>
            <a:pathLst>
              <a:path w="352374">
                <a:moveTo>
                  <a:pt x="35237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9537" y="119125"/>
            <a:ext cx="1" cy="361823"/>
          </a:xfrm>
          <a:custGeom>
            <a:avLst/>
            <a:gdLst/>
            <a:ahLst/>
            <a:cxnLst/>
            <a:rect l="l" t="t" r="r" b="b"/>
            <a:pathLst>
              <a:path w="1" h="361823">
                <a:moveTo>
                  <a:pt x="1" y="0"/>
                </a:moveTo>
                <a:lnTo>
                  <a:pt x="0" y="36182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9537" y="6719887"/>
            <a:ext cx="352374" cy="0"/>
          </a:xfrm>
          <a:custGeom>
            <a:avLst/>
            <a:gdLst/>
            <a:ahLst/>
            <a:cxnLst/>
            <a:rect l="l" t="t" r="r" b="b"/>
            <a:pathLst>
              <a:path w="352374">
                <a:moveTo>
                  <a:pt x="35237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9537" y="6357937"/>
            <a:ext cx="1" cy="361899"/>
          </a:xfrm>
          <a:custGeom>
            <a:avLst/>
            <a:gdLst/>
            <a:ahLst/>
            <a:cxnLst/>
            <a:rect l="l" t="t" r="r" b="b"/>
            <a:pathLst>
              <a:path w="1" h="361899">
                <a:moveTo>
                  <a:pt x="1" y="361899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48050" y="3267075"/>
            <a:ext cx="5210175" cy="3409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8787" y="171745"/>
            <a:ext cx="4706673" cy="378460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b="1" spc="20" dirty="0" smtClean="0">
                <a:solidFill>
                  <a:srgbClr val="660066"/>
                </a:solidFill>
                <a:latin typeface="Arial"/>
                <a:cs typeface="Arial"/>
              </a:rPr>
              <a:t>Model-based Reflex Agents</a:t>
            </a:r>
            <a:endParaRPr sz="27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2115" y="924220"/>
            <a:ext cx="8539502" cy="807720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19" dirty="0" smtClean="0">
                <a:solidFill>
                  <a:srgbClr val="000080"/>
                </a:solidFill>
                <a:latin typeface="Arial"/>
                <a:cs typeface="Arial"/>
              </a:rPr>
              <a:t>The agent decides its action(s) based on a predefined</a:t>
            </a:r>
            <a:endParaRPr sz="2750">
              <a:latin typeface="Arial"/>
              <a:cs typeface="Arial"/>
            </a:endParaRPr>
          </a:p>
          <a:p>
            <a:pPr marL="355917" marR="52958">
              <a:lnSpc>
                <a:spcPct val="95825"/>
              </a:lnSpc>
              <a:spcBef>
                <a:spcPts val="68"/>
              </a:spcBef>
            </a:pPr>
            <a:r>
              <a:rPr sz="2750" spc="16" dirty="0" smtClean="0">
                <a:solidFill>
                  <a:srgbClr val="000080"/>
                </a:solidFill>
                <a:latin typeface="Arial"/>
                <a:cs typeface="Arial"/>
              </a:rPr>
              <a:t>set of condition-action rules.</a:t>
            </a:r>
            <a:endParaRPr sz="2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2115" y="1801790"/>
            <a:ext cx="2887398" cy="1685229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 marR="1410">
              <a:lnSpc>
                <a:spcPts val="2935"/>
              </a:lnSpc>
            </a:pPr>
            <a:r>
              <a:rPr sz="2750" spc="24" dirty="0" smtClean="0">
                <a:solidFill>
                  <a:srgbClr val="000080"/>
                </a:solidFill>
                <a:latin typeface="Arial"/>
                <a:cs typeface="Arial"/>
              </a:rPr>
              <a:t>Depending on the</a:t>
            </a:r>
            <a:endParaRPr sz="2750">
              <a:latin typeface="Arial"/>
              <a:cs typeface="Arial"/>
            </a:endParaRPr>
          </a:p>
          <a:p>
            <a:pPr marL="12700" indent="343217">
              <a:lnSpc>
                <a:spcPts val="3162"/>
              </a:lnSpc>
              <a:spcBef>
                <a:spcPts val="68"/>
              </a:spcBef>
            </a:pPr>
            <a:r>
              <a:rPr sz="2750" spc="-39" dirty="0" smtClean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2750" spc="-25" dirty="0" smtClean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sz="2750" spc="0" dirty="0" smtClean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2750" spc="9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750" spc="-39" dirty="0" smtClean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2750" spc="29" dirty="0" smtClean="0">
                <a:solidFill>
                  <a:srgbClr val="000080"/>
                </a:solidFill>
                <a:latin typeface="Arial"/>
                <a:cs typeface="Arial"/>
              </a:rPr>
              <a:t>pp</a:t>
            </a:r>
            <a:r>
              <a:rPr sz="2750" spc="-25" dirty="0" smtClean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sz="2750" spc="29" dirty="0" smtClean="0">
                <a:solidFill>
                  <a:srgbClr val="000080"/>
                </a:solidFill>
                <a:latin typeface="Arial"/>
                <a:cs typeface="Arial"/>
              </a:rPr>
              <a:t>op</a:t>
            </a:r>
            <a:r>
              <a:rPr sz="2750" spc="-25" dirty="0" smtClean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sz="2750" spc="-89" dirty="0" smtClean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2750" spc="-39" dirty="0" smtClean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2750" spc="-12" dirty="0" smtClean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2750" spc="-39" dirty="0" smtClean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2750" spc="6" dirty="0" smtClean="0">
                <a:solidFill>
                  <a:srgbClr val="000080"/>
                </a:solidFill>
                <a:latin typeface="Arial"/>
                <a:cs typeface="Arial"/>
              </a:rPr>
              <a:t>. </a:t>
            </a:r>
            <a:endParaRPr sz="2750">
              <a:latin typeface="Arial"/>
              <a:cs typeface="Arial"/>
            </a:endParaRPr>
          </a:p>
          <a:p>
            <a:pPr marL="12700">
              <a:lnSpc>
                <a:spcPts val="3162"/>
              </a:lnSpc>
              <a:spcBef>
                <a:spcPts val="366"/>
              </a:spcBef>
            </a:pPr>
            <a:r>
              <a:rPr sz="2750" spc="-6" dirty="0" smtClean="0">
                <a:solidFill>
                  <a:srgbClr val="000080"/>
                </a:solidFill>
                <a:latin typeface="Arial"/>
                <a:cs typeface="Arial"/>
              </a:rPr>
              <a:t>State is evaluated</a:t>
            </a:r>
            <a:endParaRPr sz="2750">
              <a:latin typeface="Arial"/>
              <a:cs typeface="Arial"/>
            </a:endParaRPr>
          </a:p>
          <a:p>
            <a:pPr marL="355917" marR="47540">
              <a:lnSpc>
                <a:spcPts val="3025"/>
              </a:lnSpc>
              <a:spcBef>
                <a:spcPts val="518"/>
              </a:spcBef>
            </a:pPr>
            <a:r>
              <a:rPr sz="2750" spc="1" dirty="0" smtClean="0">
                <a:solidFill>
                  <a:srgbClr val="FF0000"/>
                </a:solidFill>
                <a:latin typeface="Arial"/>
                <a:cs typeface="Arial"/>
              </a:rPr>
              <a:t>previous state</a:t>
            </a:r>
            <a:r>
              <a:rPr sz="2750" spc="1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2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28134" y="1801790"/>
            <a:ext cx="4229442" cy="378460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9" dirty="0" smtClean="0">
                <a:solidFill>
                  <a:srgbClr val="000080"/>
                </a:solidFill>
                <a:latin typeface="Arial"/>
                <a:cs typeface="Arial"/>
              </a:rPr>
              <a:t>state of the world, different</a:t>
            </a:r>
            <a:endParaRPr sz="2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19029" y="1801790"/>
            <a:ext cx="1188026" cy="378460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3" dirty="0" smtClean="0">
                <a:solidFill>
                  <a:srgbClr val="000080"/>
                </a:solidFill>
                <a:latin typeface="Arial"/>
                <a:cs typeface="Arial"/>
              </a:rPr>
              <a:t>actions</a:t>
            </a:r>
            <a:endParaRPr sz="2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37408" y="2679617"/>
            <a:ext cx="341104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-44" dirty="0" smtClean="0">
                <a:solidFill>
                  <a:srgbClr val="000080"/>
                </a:solidFill>
                <a:latin typeface="Arial"/>
                <a:cs typeface="Arial"/>
              </a:rPr>
              <a:t>in</a:t>
            </a:r>
            <a:endParaRPr sz="2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18017" y="2679617"/>
            <a:ext cx="950290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-13" dirty="0" smtClean="0">
                <a:solidFill>
                  <a:srgbClr val="000080"/>
                </a:solidFill>
                <a:latin typeface="Arial"/>
                <a:cs typeface="Arial"/>
              </a:rPr>
              <a:t>terms</a:t>
            </a:r>
            <a:endParaRPr sz="2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08871" y="2679617"/>
            <a:ext cx="376378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18" dirty="0" smtClean="0">
                <a:solidFill>
                  <a:srgbClr val="000080"/>
                </a:solidFill>
                <a:latin typeface="Arial"/>
                <a:cs typeface="Arial"/>
              </a:rPr>
              <a:t>of</a:t>
            </a:r>
            <a:endParaRPr sz="2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99357" y="2679617"/>
            <a:ext cx="733001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19" dirty="0" smtClean="0">
                <a:solidFill>
                  <a:srgbClr val="000080"/>
                </a:solidFill>
                <a:latin typeface="Arial"/>
                <a:cs typeface="Arial"/>
              </a:rPr>
              <a:t>how</a:t>
            </a:r>
            <a:endParaRPr sz="2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51757" y="2679617"/>
            <a:ext cx="243042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-41" dirty="0" smtClean="0">
                <a:solidFill>
                  <a:srgbClr val="000080"/>
                </a:solidFill>
                <a:latin typeface="Arial"/>
                <a:cs typeface="Arial"/>
              </a:rPr>
              <a:t>it</a:t>
            </a:r>
            <a:endParaRPr sz="2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7601" y="2679617"/>
            <a:ext cx="1437075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6" dirty="0" smtClean="0">
                <a:solidFill>
                  <a:srgbClr val="000080"/>
                </a:solidFill>
                <a:latin typeface="Arial"/>
                <a:cs typeface="Arial"/>
              </a:rPr>
              <a:t>changed</a:t>
            </a:r>
            <a:endParaRPr sz="2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94657" y="2679617"/>
            <a:ext cx="781679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-1" dirty="0" smtClean="0">
                <a:solidFill>
                  <a:srgbClr val="000080"/>
                </a:solidFill>
                <a:latin typeface="Arial"/>
                <a:cs typeface="Arial"/>
              </a:rPr>
              <a:t>from</a:t>
            </a:r>
            <a:endParaRPr sz="2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3849" y="2679617"/>
            <a:ext cx="569681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5" dirty="0" smtClean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endParaRPr sz="2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742" y="4831742"/>
            <a:ext cx="2637822" cy="1808921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39873">
              <a:lnSpc>
                <a:spcPts val="2555"/>
              </a:lnSpc>
            </a:pPr>
            <a:r>
              <a:rPr sz="2400" spc="-34" dirty="0" smtClean="0">
                <a:solidFill>
                  <a:srgbClr val="0000E4"/>
                </a:solidFill>
                <a:latin typeface="Arial"/>
                <a:cs typeface="Arial"/>
              </a:rPr>
              <a:t>e.g., A Roomba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59"/>
              </a:lnSpc>
              <a:spcBef>
                <a:spcPts val="42"/>
              </a:spcBef>
            </a:pPr>
            <a:r>
              <a:rPr sz="2400" spc="-4" dirty="0" smtClean="0">
                <a:solidFill>
                  <a:srgbClr val="0000E4"/>
                </a:solidFill>
                <a:latin typeface="Arial"/>
                <a:cs typeface="Arial"/>
              </a:rPr>
              <a:t>Cleaner Robot, a 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59"/>
              </a:lnSpc>
              <a:spcBef>
                <a:spcPts val="143"/>
              </a:spcBef>
            </a:pPr>
            <a:r>
              <a:rPr sz="2400" spc="-21" dirty="0" smtClean="0">
                <a:solidFill>
                  <a:srgbClr val="0000E4"/>
                </a:solidFill>
                <a:latin typeface="Arial"/>
                <a:cs typeface="Arial"/>
              </a:rPr>
              <a:t>telephone 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59"/>
              </a:lnSpc>
              <a:spcBef>
                <a:spcPts val="143"/>
              </a:spcBef>
            </a:pPr>
            <a:r>
              <a:rPr sz="2400" spc="-59" dirty="0" smtClean="0">
                <a:solidFill>
                  <a:srgbClr val="0000E4"/>
                </a:solidFill>
                <a:latin typeface="Arial"/>
                <a:cs typeface="Arial"/>
              </a:rPr>
              <a:t>ope</a:t>
            </a:r>
            <a:r>
              <a:rPr sz="2400" spc="19" dirty="0" smtClean="0">
                <a:solidFill>
                  <a:srgbClr val="0000E4"/>
                </a:solidFill>
                <a:latin typeface="Arial"/>
                <a:cs typeface="Arial"/>
              </a:rPr>
              <a:t>r</a:t>
            </a:r>
            <a:r>
              <a:rPr sz="2400" spc="-59" dirty="0" smtClean="0">
                <a:solidFill>
                  <a:srgbClr val="0000E4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0000E4"/>
                </a:solidFill>
                <a:latin typeface="Arial"/>
                <a:cs typeface="Arial"/>
              </a:rPr>
              <a:t>t</a:t>
            </a:r>
            <a:r>
              <a:rPr sz="2400" spc="-54" dirty="0" smtClean="0">
                <a:solidFill>
                  <a:srgbClr val="0000E4"/>
                </a:solidFill>
                <a:latin typeface="Arial"/>
                <a:cs typeface="Arial"/>
              </a:rPr>
              <a:t>o</a:t>
            </a:r>
            <a:r>
              <a:rPr sz="2400" spc="19" dirty="0" smtClean="0">
                <a:solidFill>
                  <a:srgbClr val="0000E4"/>
                </a:solidFill>
                <a:latin typeface="Arial"/>
                <a:cs typeface="Arial"/>
              </a:rPr>
              <a:t>r</a:t>
            </a:r>
            <a:r>
              <a:rPr sz="2400" spc="0" dirty="0" smtClean="0">
                <a:solidFill>
                  <a:srgbClr val="0000E4"/>
                </a:solidFill>
                <a:latin typeface="Arial"/>
                <a:cs typeface="Arial"/>
              </a:rPr>
              <a:t>/</a:t>
            </a:r>
            <a:r>
              <a:rPr sz="2400" spc="-54" dirty="0" smtClean="0">
                <a:solidFill>
                  <a:srgbClr val="0000E4"/>
                </a:solidFill>
                <a:latin typeface="Arial"/>
                <a:cs typeface="Arial"/>
              </a:rPr>
              <a:t>a</a:t>
            </a:r>
            <a:r>
              <a:rPr sz="2400" spc="9" dirty="0" smtClean="0">
                <a:solidFill>
                  <a:srgbClr val="0000E4"/>
                </a:solidFill>
                <a:latin typeface="Arial"/>
                <a:cs typeface="Arial"/>
              </a:rPr>
              <a:t>n</a:t>
            </a:r>
            <a:r>
              <a:rPr sz="2400" spc="0" dirty="0" smtClean="0">
                <a:solidFill>
                  <a:srgbClr val="0000E4"/>
                </a:solidFill>
                <a:latin typeface="Arial"/>
                <a:cs typeface="Arial"/>
              </a:rPr>
              <a:t>s</a:t>
            </a:r>
            <a:r>
              <a:rPr sz="2400" spc="-9" dirty="0" smtClean="0">
                <a:solidFill>
                  <a:srgbClr val="0000E4"/>
                </a:solidFill>
                <a:latin typeface="Arial"/>
                <a:cs typeface="Arial"/>
              </a:rPr>
              <a:t>w</a:t>
            </a:r>
            <a:r>
              <a:rPr sz="2400" spc="-59" dirty="0" smtClean="0">
                <a:solidFill>
                  <a:srgbClr val="0000E4"/>
                </a:solidFill>
                <a:latin typeface="Arial"/>
                <a:cs typeface="Arial"/>
              </a:rPr>
              <a:t>e</a:t>
            </a:r>
            <a:r>
              <a:rPr sz="2400" spc="19" dirty="0" smtClean="0">
                <a:solidFill>
                  <a:srgbClr val="0000E4"/>
                </a:solidFill>
                <a:latin typeface="Arial"/>
                <a:cs typeface="Arial"/>
              </a:rPr>
              <a:t>r</a:t>
            </a:r>
            <a:r>
              <a:rPr sz="2400" spc="-4" dirty="0" smtClean="0">
                <a:solidFill>
                  <a:srgbClr val="0000E4"/>
                </a:solidFill>
                <a:latin typeface="Arial"/>
                <a:cs typeface="Arial"/>
              </a:rPr>
              <a:t>i</a:t>
            </a:r>
            <a:r>
              <a:rPr sz="2400" spc="39" dirty="0" smtClean="0">
                <a:solidFill>
                  <a:srgbClr val="0000E4"/>
                </a:solidFill>
                <a:latin typeface="Arial"/>
                <a:cs typeface="Arial"/>
              </a:rPr>
              <a:t>n</a:t>
            </a:r>
            <a:r>
              <a:rPr sz="2400" spc="0" dirty="0" smtClean="0">
                <a:solidFill>
                  <a:srgbClr val="0000E4"/>
                </a:solidFill>
                <a:latin typeface="Arial"/>
                <a:cs typeface="Arial"/>
              </a:rPr>
              <a:t>g 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59"/>
              </a:lnSpc>
              <a:spcBef>
                <a:spcPts val="143"/>
              </a:spcBef>
            </a:pPr>
            <a:r>
              <a:rPr sz="2400" spc="-9" dirty="0" smtClean="0">
                <a:solidFill>
                  <a:srgbClr val="0000E4"/>
                </a:solidFill>
                <a:latin typeface="Arial"/>
                <a:cs typeface="Arial"/>
              </a:rPr>
              <a:t>machine</a:t>
            </a:r>
            <a:r>
              <a:rPr sz="2000" spc="-9" dirty="0" smtClean="0">
                <a:solidFill>
                  <a:srgbClr val="0000E4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58225" y="6479147"/>
            <a:ext cx="382950" cy="25431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4" dirty="0" smtClean="0">
                <a:solidFill>
                  <a:srgbClr val="7E7E7E"/>
                </a:solidFill>
                <a:latin typeface="Arial"/>
                <a:cs typeface="Arial"/>
              </a:rPr>
              <a:t> 31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38" y="6357937"/>
            <a:ext cx="352373" cy="361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09538" y="119125"/>
            <a:ext cx="352373" cy="361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8682101" y="119125"/>
            <a:ext cx="352298" cy="361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670925" y="6537642"/>
            <a:ext cx="56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8682101" y="119125"/>
            <a:ext cx="352298" cy="0"/>
          </a:xfrm>
          <a:custGeom>
            <a:avLst/>
            <a:gdLst/>
            <a:ahLst/>
            <a:cxnLst/>
            <a:rect l="l" t="t" r="r" b="b"/>
            <a:pathLst>
              <a:path w="352298">
                <a:moveTo>
                  <a:pt x="0" y="0"/>
                </a:moveTo>
                <a:lnTo>
                  <a:pt x="352298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4526" y="119125"/>
            <a:ext cx="0" cy="361823"/>
          </a:xfrm>
          <a:custGeom>
            <a:avLst/>
            <a:gdLst/>
            <a:ahLst/>
            <a:cxnLst/>
            <a:rect l="l" t="t" r="r" b="b"/>
            <a:pathLst>
              <a:path h="361823">
                <a:moveTo>
                  <a:pt x="0" y="0"/>
                </a:moveTo>
                <a:lnTo>
                  <a:pt x="0" y="36182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9537" y="119125"/>
            <a:ext cx="352374" cy="0"/>
          </a:xfrm>
          <a:custGeom>
            <a:avLst/>
            <a:gdLst/>
            <a:ahLst/>
            <a:cxnLst/>
            <a:rect l="l" t="t" r="r" b="b"/>
            <a:pathLst>
              <a:path w="352374">
                <a:moveTo>
                  <a:pt x="35237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9537" y="119125"/>
            <a:ext cx="1" cy="361823"/>
          </a:xfrm>
          <a:custGeom>
            <a:avLst/>
            <a:gdLst/>
            <a:ahLst/>
            <a:cxnLst/>
            <a:rect l="l" t="t" r="r" b="b"/>
            <a:pathLst>
              <a:path w="1" h="361823">
                <a:moveTo>
                  <a:pt x="1" y="0"/>
                </a:moveTo>
                <a:lnTo>
                  <a:pt x="0" y="36182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9537" y="6719887"/>
            <a:ext cx="352374" cy="0"/>
          </a:xfrm>
          <a:custGeom>
            <a:avLst/>
            <a:gdLst/>
            <a:ahLst/>
            <a:cxnLst/>
            <a:rect l="l" t="t" r="r" b="b"/>
            <a:pathLst>
              <a:path w="352374">
                <a:moveTo>
                  <a:pt x="35237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9537" y="6357937"/>
            <a:ext cx="1" cy="361899"/>
          </a:xfrm>
          <a:custGeom>
            <a:avLst/>
            <a:gdLst/>
            <a:ahLst/>
            <a:cxnLst/>
            <a:rect l="l" t="t" r="r" b="b"/>
            <a:pathLst>
              <a:path w="1" h="361899">
                <a:moveTo>
                  <a:pt x="1" y="361899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95600" y="2762250"/>
            <a:ext cx="5638800" cy="3705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6537" y="295192"/>
            <a:ext cx="3295954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b="1" spc="9" dirty="0" smtClean="0">
                <a:solidFill>
                  <a:srgbClr val="660066"/>
                </a:solidFill>
                <a:latin typeface="Arial"/>
                <a:cs typeface="Arial"/>
              </a:rPr>
              <a:t>Goal-based Agents</a:t>
            </a:r>
            <a:endParaRPr sz="2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6537" y="1004487"/>
            <a:ext cx="7928790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17" dirty="0" smtClean="0">
                <a:solidFill>
                  <a:srgbClr val="000080"/>
                </a:solidFill>
                <a:latin typeface="Arial"/>
                <a:cs typeface="Arial"/>
              </a:rPr>
              <a:t>The agent decides its action(s) based on a </a:t>
            </a:r>
            <a:r>
              <a:rPr sz="2750" spc="17" dirty="0" smtClean="0">
                <a:solidFill>
                  <a:srgbClr val="FF0000"/>
                </a:solidFill>
                <a:latin typeface="Arial"/>
                <a:cs typeface="Arial"/>
              </a:rPr>
              <a:t>known</a:t>
            </a:r>
            <a:endParaRPr sz="2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78800" y="1004487"/>
            <a:ext cx="834233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-12" dirty="0" smtClean="0">
                <a:solidFill>
                  <a:srgbClr val="FF0000"/>
                </a:solidFill>
                <a:latin typeface="Arial"/>
                <a:cs typeface="Arial"/>
              </a:rPr>
              <a:t>goal</a:t>
            </a:r>
            <a:r>
              <a:rPr sz="2750" spc="-12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2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6537" y="1662090"/>
            <a:ext cx="3541557" cy="378460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16" dirty="0" smtClean="0">
                <a:solidFill>
                  <a:srgbClr val="000080"/>
                </a:solidFill>
                <a:latin typeface="Arial"/>
                <a:cs typeface="Arial"/>
              </a:rPr>
              <a:t>These agents have all</a:t>
            </a:r>
            <a:endParaRPr sz="2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21188" y="1662090"/>
            <a:ext cx="413240" cy="1027049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 marR="36898">
              <a:lnSpc>
                <a:spcPts val="2935"/>
              </a:lnSpc>
            </a:pPr>
            <a:r>
              <a:rPr sz="2750" spc="25" dirty="0" smtClean="0">
                <a:solidFill>
                  <a:srgbClr val="000080"/>
                </a:solidFill>
                <a:latin typeface="Arial"/>
                <a:cs typeface="Arial"/>
              </a:rPr>
              <a:t>of</a:t>
            </a:r>
            <a:endParaRPr sz="2750">
              <a:latin typeface="Arial"/>
              <a:cs typeface="Arial"/>
            </a:endParaRPr>
          </a:p>
          <a:p>
            <a:pPr marL="49598">
              <a:lnSpc>
                <a:spcPct val="95825"/>
              </a:lnSpc>
              <a:spcBef>
                <a:spcPts val="1798"/>
              </a:spcBef>
            </a:pPr>
            <a:r>
              <a:rPr sz="2750" spc="25" dirty="0" smtClean="0">
                <a:solidFill>
                  <a:srgbClr val="000080"/>
                </a:solidFill>
                <a:latin typeface="Arial"/>
                <a:cs typeface="Arial"/>
              </a:rPr>
              <a:t>of</a:t>
            </a:r>
            <a:endParaRPr sz="2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22115" y="1662090"/>
            <a:ext cx="3189203" cy="378460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17" dirty="0" smtClean="0">
                <a:solidFill>
                  <a:srgbClr val="000080"/>
                </a:solidFill>
                <a:latin typeface="Arial"/>
                <a:cs typeface="Arial"/>
              </a:rPr>
              <a:t>the above and </a:t>
            </a:r>
            <a:r>
              <a:rPr sz="2750" spc="17" dirty="0" smtClean="0">
                <a:solidFill>
                  <a:srgbClr val="FF0000"/>
                </a:solidFill>
                <a:latin typeface="Arial"/>
                <a:cs typeface="Arial"/>
              </a:rPr>
              <a:t>goal</a:t>
            </a:r>
            <a:r>
              <a:rPr sz="2750" spc="17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2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537" y="2310679"/>
            <a:ext cx="1340548" cy="1027176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-19" dirty="0" smtClean="0">
                <a:solidFill>
                  <a:srgbClr val="000080"/>
                </a:solidFill>
                <a:latin typeface="Arial"/>
                <a:cs typeface="Arial"/>
              </a:rPr>
              <a:t>Involves</a:t>
            </a:r>
            <a:endParaRPr sz="2750">
              <a:latin typeface="Arial"/>
              <a:cs typeface="Arial"/>
            </a:endParaRPr>
          </a:p>
          <a:p>
            <a:pPr marL="12700" marR="52959">
              <a:lnSpc>
                <a:spcPct val="95825"/>
              </a:lnSpc>
              <a:spcBef>
                <a:spcPts val="1799"/>
              </a:spcBef>
            </a:pPr>
            <a:r>
              <a:rPr sz="2750" spc="-18" dirty="0" smtClean="0">
                <a:solidFill>
                  <a:srgbClr val="FF0000"/>
                </a:solidFill>
                <a:latin typeface="Arial"/>
                <a:cs typeface="Arial"/>
              </a:rPr>
              <a:t>states</a:t>
            </a:r>
            <a:r>
              <a:rPr sz="2750" spc="-18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2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8045" y="2310679"/>
            <a:ext cx="2151880" cy="378460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-2" dirty="0" smtClean="0">
                <a:solidFill>
                  <a:srgbClr val="000080"/>
                </a:solidFill>
                <a:latin typeface="Arial"/>
                <a:cs typeface="Arial"/>
              </a:rPr>
              <a:t>consideration</a:t>
            </a:r>
            <a:endParaRPr sz="2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58457" y="2310679"/>
            <a:ext cx="570171" cy="378460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15" dirty="0" smtClean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endParaRPr sz="2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1400" y="2310679"/>
            <a:ext cx="1388211" cy="378460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-10" dirty="0" smtClean="0">
                <a:solidFill>
                  <a:srgbClr val="FF0000"/>
                </a:solidFill>
                <a:latin typeface="Arial"/>
                <a:cs typeface="Arial"/>
              </a:rPr>
              <a:t>previous</a:t>
            </a:r>
            <a:endParaRPr sz="2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8946" y="2310679"/>
            <a:ext cx="665144" cy="378460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9" dirty="0" smtClean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endParaRPr sz="2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93768" y="2310679"/>
            <a:ext cx="979368" cy="378460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10" dirty="0" smtClean="0">
                <a:solidFill>
                  <a:srgbClr val="FF0000"/>
                </a:solidFill>
                <a:latin typeface="Arial"/>
                <a:cs typeface="Arial"/>
              </a:rPr>
              <a:t>future</a:t>
            </a:r>
            <a:endParaRPr sz="2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425" y="5324740"/>
            <a:ext cx="2261129" cy="893187"/>
          </a:xfrm>
          <a:prstGeom prst="rect">
            <a:avLst/>
          </a:prstGeom>
        </p:spPr>
        <p:txBody>
          <a:bodyPr wrap="square" lIns="0" tIns="13747" rIns="0" bIns="0" rtlCol="0">
            <a:noAutofit/>
          </a:bodyPr>
          <a:lstStyle/>
          <a:p>
            <a:pPr marL="12700">
              <a:lnSpc>
                <a:spcPts val="2165"/>
              </a:lnSpc>
            </a:pPr>
            <a:r>
              <a:rPr sz="2000" spc="0" dirty="0" smtClean="0">
                <a:solidFill>
                  <a:srgbClr val="0000E4"/>
                </a:solidFill>
                <a:latin typeface="Arial"/>
                <a:cs typeface="Arial"/>
              </a:rPr>
              <a:t>e.g., a GPS system</a:t>
            </a:r>
            <a:endParaRPr sz="2000">
              <a:latin typeface="Arial"/>
              <a:cs typeface="Arial"/>
            </a:endParaRPr>
          </a:p>
          <a:p>
            <a:pPr marL="12700" marR="38623">
              <a:lnSpc>
                <a:spcPct val="95825"/>
              </a:lnSpc>
            </a:pPr>
            <a:r>
              <a:rPr sz="2000" spc="-4" dirty="0" smtClean="0">
                <a:solidFill>
                  <a:srgbClr val="0000E4"/>
                </a:solidFill>
                <a:latin typeface="Arial"/>
                <a:cs typeface="Arial"/>
              </a:rPr>
              <a:t>finding a path to</a:t>
            </a:r>
            <a:endParaRPr sz="2000">
              <a:latin typeface="Arial"/>
              <a:cs typeface="Arial"/>
            </a:endParaRPr>
          </a:p>
          <a:p>
            <a:pPr marL="12700" marR="38623">
              <a:lnSpc>
                <a:spcPct val="95825"/>
              </a:lnSpc>
              <a:spcBef>
                <a:spcPts val="100"/>
              </a:spcBef>
            </a:pPr>
            <a:r>
              <a:rPr sz="2000" spc="1" dirty="0" smtClean="0">
                <a:solidFill>
                  <a:srgbClr val="0000E4"/>
                </a:solidFill>
                <a:latin typeface="Arial"/>
                <a:cs typeface="Arial"/>
              </a:rPr>
              <a:t>certain destination.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58225" y="6479147"/>
            <a:ext cx="382950" cy="25431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4" dirty="0" smtClean="0">
                <a:solidFill>
                  <a:srgbClr val="7E7E7E"/>
                </a:solidFill>
                <a:latin typeface="Arial"/>
                <a:cs typeface="Arial"/>
              </a:rPr>
              <a:t> 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38" y="6357937"/>
            <a:ext cx="352373" cy="361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09538" y="119125"/>
            <a:ext cx="352373" cy="361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8682101" y="119125"/>
            <a:ext cx="352298" cy="361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670925" y="6537642"/>
            <a:ext cx="56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8682101" y="119125"/>
            <a:ext cx="352298" cy="0"/>
          </a:xfrm>
          <a:custGeom>
            <a:avLst/>
            <a:gdLst/>
            <a:ahLst/>
            <a:cxnLst/>
            <a:rect l="l" t="t" r="r" b="b"/>
            <a:pathLst>
              <a:path w="352298">
                <a:moveTo>
                  <a:pt x="0" y="0"/>
                </a:moveTo>
                <a:lnTo>
                  <a:pt x="352298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34526" y="119125"/>
            <a:ext cx="0" cy="361823"/>
          </a:xfrm>
          <a:custGeom>
            <a:avLst/>
            <a:gdLst/>
            <a:ahLst/>
            <a:cxnLst/>
            <a:rect l="l" t="t" r="r" b="b"/>
            <a:pathLst>
              <a:path h="361823">
                <a:moveTo>
                  <a:pt x="0" y="0"/>
                </a:moveTo>
                <a:lnTo>
                  <a:pt x="0" y="36182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9537" y="119125"/>
            <a:ext cx="352374" cy="0"/>
          </a:xfrm>
          <a:custGeom>
            <a:avLst/>
            <a:gdLst/>
            <a:ahLst/>
            <a:cxnLst/>
            <a:rect l="l" t="t" r="r" b="b"/>
            <a:pathLst>
              <a:path w="352374">
                <a:moveTo>
                  <a:pt x="35237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9537" y="119125"/>
            <a:ext cx="1" cy="361823"/>
          </a:xfrm>
          <a:custGeom>
            <a:avLst/>
            <a:gdLst/>
            <a:ahLst/>
            <a:cxnLst/>
            <a:rect l="l" t="t" r="r" b="b"/>
            <a:pathLst>
              <a:path w="1" h="361823">
                <a:moveTo>
                  <a:pt x="1" y="0"/>
                </a:moveTo>
                <a:lnTo>
                  <a:pt x="0" y="36182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9537" y="6719887"/>
            <a:ext cx="352374" cy="0"/>
          </a:xfrm>
          <a:custGeom>
            <a:avLst/>
            <a:gdLst/>
            <a:ahLst/>
            <a:cxnLst/>
            <a:rect l="l" t="t" r="r" b="b"/>
            <a:pathLst>
              <a:path w="352374">
                <a:moveTo>
                  <a:pt x="35237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9537" y="6357937"/>
            <a:ext cx="1" cy="361899"/>
          </a:xfrm>
          <a:custGeom>
            <a:avLst/>
            <a:gdLst/>
            <a:ahLst/>
            <a:cxnLst/>
            <a:rect l="l" t="t" r="r" b="b"/>
            <a:pathLst>
              <a:path w="1" h="361899">
                <a:moveTo>
                  <a:pt x="1" y="361899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33725" y="2895600"/>
            <a:ext cx="5715000" cy="369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3260" y="225088"/>
            <a:ext cx="6706782" cy="148823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 marR="52573">
              <a:lnSpc>
                <a:spcPts val="2935"/>
              </a:lnSpc>
            </a:pPr>
            <a:r>
              <a:rPr sz="2750" b="1" spc="8" dirty="0" smtClean="0">
                <a:solidFill>
                  <a:srgbClr val="660066"/>
                </a:solidFill>
                <a:latin typeface="Arial"/>
                <a:cs typeface="Arial"/>
              </a:rPr>
              <a:t>Utility-based Agents</a:t>
            </a:r>
            <a:endParaRPr sz="2750">
              <a:latin typeface="Arial"/>
              <a:cs typeface="Arial"/>
            </a:endParaRPr>
          </a:p>
          <a:p>
            <a:pPr marL="51752">
              <a:lnSpc>
                <a:spcPct val="95825"/>
              </a:lnSpc>
              <a:spcBef>
                <a:spcPts val="1476"/>
              </a:spcBef>
            </a:pPr>
            <a:r>
              <a:rPr sz="2400" spc="0" dirty="0" smtClean="0">
                <a:solidFill>
                  <a:srgbClr val="000080"/>
                </a:solidFill>
                <a:latin typeface="Arial"/>
                <a:cs typeface="Arial"/>
              </a:rPr>
              <a:t>The agent decides its action(s) based on utilities/</a:t>
            </a:r>
            <a:endParaRPr sz="2400">
              <a:latin typeface="Arial"/>
              <a:cs typeface="Arial"/>
            </a:endParaRPr>
          </a:p>
          <a:p>
            <a:pPr marL="394970" marR="52573">
              <a:lnSpc>
                <a:spcPct val="95825"/>
              </a:lnSpc>
              <a:spcBef>
                <a:spcPts val="1595"/>
              </a:spcBef>
            </a:pPr>
            <a:r>
              <a:rPr sz="2400" spc="-12" dirty="0" smtClean="0">
                <a:solidFill>
                  <a:srgbClr val="000080"/>
                </a:solidFill>
                <a:latin typeface="Arial"/>
                <a:cs typeface="Arial"/>
              </a:rPr>
              <a:t>preferences.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2312" y="1945156"/>
            <a:ext cx="3268880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7" dirty="0" smtClean="0">
                <a:solidFill>
                  <a:srgbClr val="000080"/>
                </a:solidFill>
                <a:latin typeface="Arial"/>
                <a:cs typeface="Arial"/>
              </a:rPr>
              <a:t>Utility function to decide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25963" y="1945156"/>
            <a:ext cx="850379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 smtClean="0">
                <a:solidFill>
                  <a:srgbClr val="000080"/>
                </a:solidFill>
                <a:latin typeface="Arial"/>
                <a:cs typeface="Arial"/>
              </a:rPr>
              <a:t>which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90955" y="1945156"/>
            <a:ext cx="793874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0" dirty="0" smtClean="0">
                <a:solidFill>
                  <a:srgbClr val="000080"/>
                </a:solidFill>
                <a:latin typeface="Arial"/>
                <a:cs typeface="Arial"/>
              </a:rPr>
              <a:t>world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09031" y="1945156"/>
            <a:ext cx="726067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1" dirty="0" smtClean="0">
                <a:solidFill>
                  <a:srgbClr val="000080"/>
                </a:solidFill>
                <a:latin typeface="Arial"/>
                <a:cs typeface="Arial"/>
              </a:rPr>
              <a:t>state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51848" y="1945156"/>
            <a:ext cx="1613491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3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400" spc="-13" dirty="0" smtClean="0">
                <a:solidFill>
                  <a:srgbClr val="FF0000"/>
                </a:solidFill>
                <a:latin typeface="Arial"/>
                <a:cs typeface="Arial"/>
              </a:rPr>
              <a:t>Optimality</a:t>
            </a:r>
            <a:r>
              <a:rPr sz="2400" spc="-13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02219" y="1945156"/>
            <a:ext cx="290517" cy="33083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" dirty="0" smtClean="0">
                <a:solidFill>
                  <a:srgbClr val="000080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5530" y="2489354"/>
            <a:ext cx="829994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8" dirty="0" smtClean="0">
                <a:solidFill>
                  <a:srgbClr val="000080"/>
                </a:solidFill>
                <a:latin typeface="Arial"/>
                <a:cs typeface="Arial"/>
              </a:rPr>
              <a:t>better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31453" y="2489354"/>
            <a:ext cx="429680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6" dirty="0" smtClean="0">
                <a:solidFill>
                  <a:srgbClr val="000080"/>
                </a:solidFill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71725" y="2489354"/>
            <a:ext cx="403135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9" dirty="0" smtClean="0">
                <a:solidFill>
                  <a:srgbClr val="000080"/>
                </a:solidFill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0346" y="2489354"/>
            <a:ext cx="900171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5" dirty="0" smtClean="0">
                <a:solidFill>
                  <a:srgbClr val="000080"/>
                </a:solidFill>
                <a:latin typeface="Arial"/>
                <a:cs typeface="Arial"/>
              </a:rPr>
              <a:t>agent.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902" y="4616715"/>
            <a:ext cx="1694956" cy="588073"/>
          </a:xfrm>
          <a:prstGeom prst="rect">
            <a:avLst/>
          </a:prstGeom>
        </p:spPr>
        <p:txBody>
          <a:bodyPr wrap="square" lIns="0" tIns="13747" rIns="0" bIns="0" rtlCol="0">
            <a:noAutofit/>
          </a:bodyPr>
          <a:lstStyle/>
          <a:p>
            <a:pPr marL="12700" marR="38623">
              <a:lnSpc>
                <a:spcPts val="2165"/>
              </a:lnSpc>
            </a:pPr>
            <a:r>
              <a:rPr sz="2000" spc="-28" dirty="0" smtClean="0">
                <a:solidFill>
                  <a:srgbClr val="0000E4"/>
                </a:solidFill>
                <a:latin typeface="Arial"/>
                <a:cs typeface="Arial"/>
              </a:rPr>
              <a:t>e.g., A GPS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000" spc="0" dirty="0" smtClean="0">
                <a:solidFill>
                  <a:srgbClr val="0000E4"/>
                </a:solidFill>
                <a:latin typeface="Arial"/>
                <a:cs typeface="Arial"/>
              </a:rPr>
              <a:t>system finding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3795" y="4921896"/>
            <a:ext cx="207189" cy="282892"/>
          </a:xfrm>
          <a:prstGeom prst="rect">
            <a:avLst/>
          </a:prstGeom>
        </p:spPr>
        <p:txBody>
          <a:bodyPr wrap="square" lIns="0" tIns="13747" rIns="0" bIns="0" rtlCol="0">
            <a:noAutofit/>
          </a:bodyPr>
          <a:lstStyle/>
          <a:p>
            <a:pPr marL="12700">
              <a:lnSpc>
                <a:spcPts val="2165"/>
              </a:lnSpc>
            </a:pPr>
            <a:r>
              <a:rPr sz="2000" spc="10" dirty="0" smtClean="0">
                <a:solidFill>
                  <a:srgbClr val="0000E4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902" y="5226950"/>
            <a:ext cx="2137697" cy="893444"/>
          </a:xfrm>
          <a:prstGeom prst="rect">
            <a:avLst/>
          </a:prstGeom>
        </p:spPr>
        <p:txBody>
          <a:bodyPr wrap="square" lIns="0" tIns="13747" rIns="0" bIns="0" rtlCol="0">
            <a:noAutofit/>
          </a:bodyPr>
          <a:lstStyle/>
          <a:p>
            <a:pPr marL="12700">
              <a:lnSpc>
                <a:spcPts val="2165"/>
              </a:lnSpc>
            </a:pPr>
            <a:r>
              <a:rPr sz="2000" spc="1" dirty="0" smtClean="0">
                <a:solidFill>
                  <a:srgbClr val="0000E4"/>
                </a:solidFill>
                <a:latin typeface="Arial"/>
                <a:cs typeface="Arial"/>
              </a:rPr>
              <a:t>shortest/fastest/sa</a:t>
            </a:r>
            <a:endParaRPr sz="2000">
              <a:latin typeface="Arial"/>
              <a:cs typeface="Arial"/>
            </a:endParaRPr>
          </a:p>
          <a:p>
            <a:pPr marL="12700" marR="96716">
              <a:lnSpc>
                <a:spcPct val="100137"/>
              </a:lnSpc>
            </a:pPr>
            <a:r>
              <a:rPr sz="2000" spc="4" dirty="0" smtClean="0">
                <a:solidFill>
                  <a:srgbClr val="0000E4"/>
                </a:solidFill>
                <a:latin typeface="Arial"/>
                <a:cs typeface="Arial"/>
              </a:rPr>
              <a:t>fer path to certain destination.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58225" y="6479147"/>
            <a:ext cx="382950" cy="25431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4" dirty="0" smtClean="0">
                <a:solidFill>
                  <a:srgbClr val="7E7E7E"/>
                </a:solidFill>
                <a:latin typeface="Arial"/>
                <a:cs typeface="Arial"/>
              </a:rPr>
              <a:t> 33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38" y="6357937"/>
            <a:ext cx="352373" cy="361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09538" y="119125"/>
            <a:ext cx="352373" cy="361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8682101" y="119125"/>
            <a:ext cx="352298" cy="361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670925" y="6537642"/>
            <a:ext cx="56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8682101" y="119125"/>
            <a:ext cx="352298" cy="0"/>
          </a:xfrm>
          <a:custGeom>
            <a:avLst/>
            <a:gdLst/>
            <a:ahLst/>
            <a:cxnLst/>
            <a:rect l="l" t="t" r="r" b="b"/>
            <a:pathLst>
              <a:path w="352298">
                <a:moveTo>
                  <a:pt x="0" y="0"/>
                </a:moveTo>
                <a:lnTo>
                  <a:pt x="352298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34526" y="119125"/>
            <a:ext cx="0" cy="361823"/>
          </a:xfrm>
          <a:custGeom>
            <a:avLst/>
            <a:gdLst/>
            <a:ahLst/>
            <a:cxnLst/>
            <a:rect l="l" t="t" r="r" b="b"/>
            <a:pathLst>
              <a:path h="361823">
                <a:moveTo>
                  <a:pt x="0" y="0"/>
                </a:moveTo>
                <a:lnTo>
                  <a:pt x="0" y="36182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9537" y="119125"/>
            <a:ext cx="352374" cy="0"/>
          </a:xfrm>
          <a:custGeom>
            <a:avLst/>
            <a:gdLst/>
            <a:ahLst/>
            <a:cxnLst/>
            <a:rect l="l" t="t" r="r" b="b"/>
            <a:pathLst>
              <a:path w="352374">
                <a:moveTo>
                  <a:pt x="35237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9537" y="119125"/>
            <a:ext cx="1" cy="361823"/>
          </a:xfrm>
          <a:custGeom>
            <a:avLst/>
            <a:gdLst/>
            <a:ahLst/>
            <a:cxnLst/>
            <a:rect l="l" t="t" r="r" b="b"/>
            <a:pathLst>
              <a:path w="1" h="361823">
                <a:moveTo>
                  <a:pt x="1" y="0"/>
                </a:moveTo>
                <a:lnTo>
                  <a:pt x="0" y="361823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537" y="6719887"/>
            <a:ext cx="352374" cy="0"/>
          </a:xfrm>
          <a:custGeom>
            <a:avLst/>
            <a:gdLst/>
            <a:ahLst/>
            <a:cxnLst/>
            <a:rect l="l" t="t" r="r" b="b"/>
            <a:pathLst>
              <a:path w="352374">
                <a:moveTo>
                  <a:pt x="35237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9537" y="6357937"/>
            <a:ext cx="1" cy="361899"/>
          </a:xfrm>
          <a:custGeom>
            <a:avLst/>
            <a:gdLst/>
            <a:ahLst/>
            <a:cxnLst/>
            <a:rect l="l" t="t" r="r" b="b"/>
            <a:pathLst>
              <a:path w="1" h="361899">
                <a:moveTo>
                  <a:pt x="1" y="361899"/>
                </a:moveTo>
                <a:lnTo>
                  <a:pt x="0" y="0"/>
                </a:lnTo>
              </a:path>
            </a:pathLst>
          </a:custGeom>
          <a:ln w="3175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81400" y="3200400"/>
            <a:ext cx="5019675" cy="351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8447" y="131740"/>
            <a:ext cx="7813395" cy="2769776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66357" marR="31111">
              <a:lnSpc>
                <a:spcPts val="2935"/>
              </a:lnSpc>
            </a:pPr>
            <a:r>
              <a:rPr sz="2750" b="1" spc="11" dirty="0" smtClean="0">
                <a:solidFill>
                  <a:srgbClr val="660066"/>
                </a:solidFill>
                <a:latin typeface="Arial"/>
                <a:cs typeface="Arial"/>
              </a:rPr>
              <a:t>Learning Agents</a:t>
            </a:r>
            <a:endParaRPr sz="2750">
              <a:latin typeface="Arial"/>
              <a:cs typeface="Arial"/>
            </a:endParaRPr>
          </a:p>
          <a:p>
            <a:pPr marL="12700" marR="9758">
              <a:lnSpc>
                <a:spcPts val="2299"/>
              </a:lnSpc>
              <a:spcBef>
                <a:spcPts val="1494"/>
              </a:spcBef>
            </a:pPr>
            <a:r>
              <a:rPr sz="2000" spc="-34" dirty="0" smtClean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he</a:t>
            </a:r>
            <a:r>
              <a:rPr sz="2000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agent</a:t>
            </a:r>
            <a:r>
              <a:rPr sz="2000" spc="-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adap</a:t>
            </a:r>
            <a:r>
              <a:rPr sz="2000" spc="39" dirty="0" smtClean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2000" spc="-2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2000" spc="34" dirty="0" smtClean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2000" spc="-11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2000" spc="29" dirty="0" smtClean="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sz="2000" spc="34" dirty="0" smtClean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ion(</a:t>
            </a:r>
            <a:r>
              <a:rPr sz="2000" spc="29" dirty="0" smtClean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000" spc="-103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ba</a:t>
            </a:r>
            <a:r>
              <a:rPr sz="2000" spc="29" dirty="0" smtClean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ed</a:t>
            </a:r>
            <a:r>
              <a:rPr sz="2000" spc="-55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sz="2000" spc="12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-39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ee</a:t>
            </a:r>
            <a:r>
              <a:rPr sz="2000" spc="-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ba</a:t>
            </a:r>
            <a:r>
              <a:rPr sz="2000" spc="29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000" spc="-4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(not</a:t>
            </a:r>
            <a:r>
              <a:rPr sz="2000" spc="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only</a:t>
            </a:r>
            <a:r>
              <a:rPr sz="2000" spc="-2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4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spc="10" dirty="0" smtClean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2000" spc="39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spc="7" dirty="0" smtClean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2000" spc="5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spc="5" dirty="0" smtClean="0">
                <a:solidFill>
                  <a:srgbClr val="FF0000"/>
                </a:solidFill>
                <a:latin typeface="Arial"/>
                <a:cs typeface="Arial"/>
              </a:rPr>
              <a:t>).</a:t>
            </a:r>
            <a:r>
              <a:rPr sz="2000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2000">
              <a:latin typeface="Arial"/>
              <a:cs typeface="Arial"/>
            </a:endParaRPr>
          </a:p>
          <a:p>
            <a:pPr marL="12700" marR="9758">
              <a:lnSpc>
                <a:spcPts val="2299"/>
              </a:lnSpc>
              <a:spcBef>
                <a:spcPts val="255"/>
              </a:spcBef>
            </a:pPr>
            <a:r>
              <a:rPr sz="2000" spc="-2" dirty="0" smtClean="0">
                <a:solidFill>
                  <a:srgbClr val="FF0000"/>
                </a:solidFill>
                <a:latin typeface="Arial"/>
                <a:cs typeface="Arial"/>
              </a:rPr>
              <a:t>Learning </a:t>
            </a:r>
            <a:r>
              <a:rPr sz="2000" spc="-2" dirty="0" smtClean="0">
                <a:solidFill>
                  <a:srgbClr val="000080"/>
                </a:solidFill>
                <a:latin typeface="Arial"/>
                <a:cs typeface="Arial"/>
              </a:rPr>
              <a:t>element - responsible for </a:t>
            </a:r>
            <a:r>
              <a:rPr sz="2000" spc="-2" dirty="0" smtClean="0">
                <a:solidFill>
                  <a:srgbClr val="FF0000"/>
                </a:solidFill>
                <a:latin typeface="Arial"/>
                <a:cs typeface="Arial"/>
              </a:rPr>
              <a:t>making improvements from past</a:t>
            </a:r>
            <a:endParaRPr sz="2000">
              <a:latin typeface="Arial"/>
              <a:cs typeface="Arial"/>
            </a:endParaRPr>
          </a:p>
          <a:p>
            <a:pPr marL="356235" marR="31111">
              <a:lnSpc>
                <a:spcPts val="2155"/>
              </a:lnSpc>
              <a:spcBef>
                <a:spcPts val="363"/>
              </a:spcBef>
            </a:pPr>
            <a:r>
              <a:rPr sz="2000" spc="13" dirty="0" smtClean="0">
                <a:solidFill>
                  <a:srgbClr val="FF0000"/>
                </a:solidFill>
                <a:latin typeface="Arial"/>
                <a:cs typeface="Arial"/>
              </a:rPr>
              <a:t>events</a:t>
            </a:r>
            <a:r>
              <a:rPr sz="2000" spc="13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6235" indent="-343535">
              <a:lnSpc>
                <a:spcPct val="100041"/>
              </a:lnSpc>
              <a:spcBef>
                <a:spcPts val="147"/>
              </a:spcBef>
            </a:pPr>
            <a:r>
              <a:rPr sz="2000" spc="-75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sz="2000" spc="-34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2000" spc="-3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000" spc="3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spc="7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ele</a:t>
            </a:r>
            <a:r>
              <a:rPr sz="2000" spc="-34" dirty="0" smtClean="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ent</a:t>
            </a:r>
            <a:r>
              <a:rPr sz="2000" spc="1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-</a:t>
            </a:r>
            <a:r>
              <a:rPr sz="2000" spc="-18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-34" dirty="0" smtClean="0">
                <a:solidFill>
                  <a:srgbClr val="000080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hat</a:t>
            </a:r>
            <a:r>
              <a:rPr sz="2000" spc="42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-34" dirty="0" smtClean="0">
                <a:solidFill>
                  <a:srgbClr val="000080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ha</a:t>
            </a:r>
            <a:r>
              <a:rPr sz="2000" spc="-44" dirty="0" smtClean="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2000" spc="13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up</a:t>
            </a:r>
            <a:r>
              <a:rPr sz="2000" spc="-12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34" dirty="0" smtClean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sz="2000" spc="-13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now</a:t>
            </a:r>
            <a:r>
              <a:rPr sz="2000" spc="-33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34" dirty="0" smtClean="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sz="2000" spc="29" dirty="0" smtClean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ider</a:t>
            </a:r>
            <a:r>
              <a:rPr sz="2000" spc="-9" dirty="0" smtClean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sz="2000" spc="-82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34" dirty="0" smtClean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sz="2000" spc="-13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be</a:t>
            </a:r>
            <a:r>
              <a:rPr sz="2000" spc="-12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39" dirty="0" smtClean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2000" spc="10" dirty="0" smtClean="0">
                <a:solidFill>
                  <a:srgbClr val="000080"/>
                </a:solidFill>
                <a:latin typeface="Arial"/>
                <a:cs typeface="Arial"/>
              </a:rPr>
              <a:t>he</a:t>
            </a:r>
            <a:r>
              <a:rPr sz="2000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sz="2000" spc="29" dirty="0" smtClean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ire</a:t>
            </a:r>
            <a:r>
              <a:rPr sz="2000" spc="-5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ag</a:t>
            </a:r>
            <a:r>
              <a:rPr sz="2000" spc="-4" dirty="0" smtClean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sz="2000" spc="29" dirty="0" smtClean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000" spc="-8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-264" dirty="0" smtClean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2000" spc="29" dirty="0" smtClean="0">
                <a:solidFill>
                  <a:srgbClr val="000080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es</a:t>
            </a:r>
            <a:r>
              <a:rPr sz="2000" spc="-15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per</a:t>
            </a:r>
            <a:r>
              <a:rPr sz="2000" spc="29" dirty="0" smtClean="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ep</a:t>
            </a:r>
            <a:r>
              <a:rPr sz="2000" spc="29" dirty="0" smtClean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2000" spc="-68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and</a:t>
            </a:r>
            <a:r>
              <a:rPr sz="2000" spc="-76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34" dirty="0" smtClean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hen</a:t>
            </a:r>
            <a:r>
              <a:rPr sz="2000" spc="-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sz="2000" spc="29" dirty="0" smtClean="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ides</a:t>
            </a:r>
            <a:r>
              <a:rPr sz="2000" spc="-6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sz="2000" spc="-12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10" dirty="0" smtClean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2000" spc="39" dirty="0" smtClean="0">
                <a:solidFill>
                  <a:srgbClr val="000080"/>
                </a:solidFill>
                <a:latin typeface="Arial"/>
                <a:cs typeface="Arial"/>
              </a:rPr>
              <a:t>ct</a:t>
            </a:r>
            <a:r>
              <a:rPr sz="2000" spc="7" dirty="0" smtClean="0">
                <a:solidFill>
                  <a:srgbClr val="000080"/>
                </a:solidFill>
                <a:latin typeface="Arial"/>
                <a:cs typeface="Arial"/>
              </a:rPr>
              <a:t>ion</a:t>
            </a:r>
            <a:r>
              <a:rPr sz="2000" spc="39" dirty="0" smtClean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6235" marR="68936" indent="-343535">
              <a:lnSpc>
                <a:spcPct val="100137"/>
              </a:lnSpc>
              <a:spcBef>
                <a:spcPts val="155"/>
              </a:spcBef>
            </a:pPr>
            <a:r>
              <a:rPr sz="2000" spc="-2" dirty="0" smtClean="0">
                <a:solidFill>
                  <a:srgbClr val="FF0000"/>
                </a:solidFill>
                <a:latin typeface="Arial"/>
                <a:cs typeface="Arial"/>
              </a:rPr>
              <a:t>Critic </a:t>
            </a:r>
            <a:r>
              <a:rPr sz="2000" spc="-2" dirty="0" smtClean="0">
                <a:solidFill>
                  <a:srgbClr val="000080"/>
                </a:solidFill>
                <a:latin typeface="Arial"/>
                <a:cs typeface="Arial"/>
              </a:rPr>
              <a:t>- gives the learning element feedback on how the performance element is doing and if it needs to be modified.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8447" y="2942855"/>
            <a:ext cx="5523638" cy="587946"/>
          </a:xfrm>
          <a:prstGeom prst="rect">
            <a:avLst/>
          </a:prstGeom>
        </p:spPr>
        <p:txBody>
          <a:bodyPr wrap="square" lIns="0" tIns="13747" rIns="0" bIns="0" rtlCol="0">
            <a:noAutofit/>
          </a:bodyPr>
          <a:lstStyle/>
          <a:p>
            <a:pPr marL="12700">
              <a:lnSpc>
                <a:spcPts val="2165"/>
              </a:lnSpc>
            </a:pPr>
            <a:r>
              <a:rPr sz="2000" spc="-3" dirty="0" smtClean="0">
                <a:solidFill>
                  <a:srgbClr val="FF0000"/>
                </a:solidFill>
                <a:latin typeface="Arial"/>
                <a:cs typeface="Arial"/>
              </a:rPr>
              <a:t>Problem generator </a:t>
            </a:r>
            <a:r>
              <a:rPr sz="2000" spc="-3" dirty="0" smtClean="0">
                <a:solidFill>
                  <a:srgbClr val="000080"/>
                </a:solidFill>
                <a:latin typeface="Arial"/>
                <a:cs typeface="Arial"/>
              </a:rPr>
              <a:t>- it suggests actions that lead</a:t>
            </a:r>
            <a:endParaRPr sz="2000">
              <a:latin typeface="Arial"/>
              <a:cs typeface="Arial"/>
            </a:endParaRPr>
          </a:p>
          <a:p>
            <a:pPr marL="356235" marR="38623">
              <a:lnSpc>
                <a:spcPct val="95825"/>
              </a:lnSpc>
            </a:pPr>
            <a:r>
              <a:rPr sz="2000" spc="0" dirty="0" smtClean="0">
                <a:solidFill>
                  <a:srgbClr val="000080"/>
                </a:solidFill>
                <a:latin typeface="Arial"/>
                <a:cs typeface="Arial"/>
              </a:rPr>
              <a:t>informative experiences.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3980" y="2942855"/>
            <a:ext cx="283149" cy="282892"/>
          </a:xfrm>
          <a:prstGeom prst="rect">
            <a:avLst/>
          </a:prstGeom>
        </p:spPr>
        <p:txBody>
          <a:bodyPr wrap="square" lIns="0" tIns="13747" rIns="0" bIns="0" rtlCol="0">
            <a:noAutofit/>
          </a:bodyPr>
          <a:lstStyle/>
          <a:p>
            <a:pPr marL="12700">
              <a:lnSpc>
                <a:spcPts val="2165"/>
              </a:lnSpc>
            </a:pPr>
            <a:r>
              <a:rPr sz="2000" spc="25" dirty="0" smtClean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9539" y="2942855"/>
            <a:ext cx="1027303" cy="282892"/>
          </a:xfrm>
          <a:prstGeom prst="rect">
            <a:avLst/>
          </a:prstGeom>
        </p:spPr>
        <p:txBody>
          <a:bodyPr wrap="square" lIns="0" tIns="13747" rIns="0" bIns="0" rtlCol="0">
            <a:noAutofit/>
          </a:bodyPr>
          <a:lstStyle/>
          <a:p>
            <a:pPr marL="12700">
              <a:lnSpc>
                <a:spcPts val="2165"/>
              </a:lnSpc>
            </a:pPr>
            <a:r>
              <a:rPr sz="2000" dirty="0" smtClean="0">
                <a:solidFill>
                  <a:srgbClr val="000080"/>
                </a:solidFill>
                <a:latin typeface="Arial"/>
                <a:cs typeface="Arial"/>
              </a:rPr>
              <a:t>new 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705" y="4206505"/>
            <a:ext cx="2108503" cy="282892"/>
          </a:xfrm>
          <a:prstGeom prst="rect">
            <a:avLst/>
          </a:prstGeom>
        </p:spPr>
        <p:txBody>
          <a:bodyPr wrap="square" lIns="0" tIns="13747" rIns="0" bIns="0" rtlCol="0">
            <a:noAutofit/>
          </a:bodyPr>
          <a:lstStyle/>
          <a:p>
            <a:pPr marL="12700">
              <a:lnSpc>
                <a:spcPts val="2165"/>
              </a:lnSpc>
            </a:pPr>
            <a:r>
              <a:rPr sz="2000" spc="-4" dirty="0" smtClean="0">
                <a:solidFill>
                  <a:srgbClr val="0000E4"/>
                </a:solidFill>
                <a:latin typeface="Arial"/>
                <a:cs typeface="Arial"/>
              </a:rPr>
              <a:t>e.g., human agent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58225" y="6479147"/>
            <a:ext cx="382950" cy="25431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4" dirty="0" smtClean="0">
                <a:solidFill>
                  <a:srgbClr val="7E7E7E"/>
                </a:solidFill>
                <a:latin typeface="Arial"/>
                <a:cs typeface="Arial"/>
              </a:rPr>
              <a:t> 34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38" y="6357937"/>
            <a:ext cx="352373" cy="361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09538" y="119125"/>
            <a:ext cx="352373" cy="361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8682101" y="119125"/>
            <a:ext cx="352298" cy="361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670925" y="6537642"/>
            <a:ext cx="56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421957" y="242865"/>
            <a:ext cx="8129435" cy="4441594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317" marR="34397">
              <a:lnSpc>
                <a:spcPts val="2935"/>
              </a:lnSpc>
            </a:pPr>
            <a:r>
              <a:rPr sz="2750" b="1" spc="25" dirty="0" smtClean="0">
                <a:solidFill>
                  <a:srgbClr val="660066"/>
                </a:solidFill>
                <a:latin typeface="Arial"/>
                <a:cs typeface="Arial"/>
              </a:rPr>
              <a:t>Summary</a:t>
            </a:r>
            <a:endParaRPr sz="2750">
              <a:latin typeface="Arial"/>
              <a:cs typeface="Arial"/>
            </a:endParaRPr>
          </a:p>
          <a:p>
            <a:pPr marL="12700">
              <a:lnSpc>
                <a:spcPts val="2472"/>
              </a:lnSpc>
              <a:spcBef>
                <a:spcPts val="1648"/>
              </a:spcBef>
            </a:pPr>
            <a:r>
              <a:rPr sz="2150" spc="-25" dirty="0" smtClean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2150" spc="-9" dirty="0" smtClean="0">
                <a:solidFill>
                  <a:srgbClr val="000080"/>
                </a:solidFill>
                <a:latin typeface="Arial"/>
                <a:cs typeface="Arial"/>
              </a:rPr>
              <a:t>gen</a:t>
            </a:r>
            <a:r>
              <a:rPr sz="2150" spc="0" dirty="0" smtClean="0">
                <a:solidFill>
                  <a:srgbClr val="000080"/>
                </a:solidFill>
                <a:latin typeface="Arial"/>
                <a:cs typeface="Arial"/>
              </a:rPr>
              <a:t>ts</a:t>
            </a:r>
            <a:r>
              <a:rPr sz="2150" spc="181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50" spc="39" dirty="0" smtClean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2150" spc="-9" dirty="0" smtClean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sz="2150" spc="0" dirty="0" smtClean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2150" spc="-14" dirty="0" smtClean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2150" spc="25" dirty="0" smtClean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sz="2150" spc="-9" dirty="0" smtClean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2150" spc="34" dirty="0" smtClean="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sz="2150" spc="0" dirty="0" smtClean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2150" spc="145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50" spc="0" dirty="0" smtClean="0">
                <a:solidFill>
                  <a:srgbClr val="000080"/>
                </a:solidFill>
                <a:latin typeface="Arial"/>
                <a:cs typeface="Arial"/>
              </a:rPr>
              <a:t>w</a:t>
            </a:r>
            <a:r>
              <a:rPr sz="2150" spc="44" dirty="0" smtClean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2150" spc="0" dirty="0" smtClean="0">
                <a:solidFill>
                  <a:srgbClr val="000080"/>
                </a:solidFill>
                <a:latin typeface="Arial"/>
                <a:cs typeface="Arial"/>
              </a:rPr>
              <a:t>th</a:t>
            </a:r>
            <a:r>
              <a:rPr sz="2150" spc="38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50" spc="-14" dirty="0" smtClean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2150" spc="-9" dirty="0" smtClean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sz="2150" spc="-114" dirty="0" smtClean="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sz="2150" spc="39" dirty="0" smtClean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2150" spc="25" dirty="0" smtClean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sz="2150" spc="-9" dirty="0" smtClean="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sz="2150" spc="59" dirty="0" smtClean="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sz="2150" spc="-9" dirty="0" smtClean="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sz="2150" spc="0" dirty="0" smtClean="0">
                <a:solidFill>
                  <a:srgbClr val="000080"/>
                </a:solidFill>
                <a:latin typeface="Arial"/>
                <a:cs typeface="Arial"/>
              </a:rPr>
              <a:t>ts</a:t>
            </a:r>
            <a:r>
              <a:rPr sz="2150" spc="393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50" spc="0" dirty="0" smtClean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2150" spc="-14" dirty="0" smtClean="0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sz="2150" spc="25" dirty="0" smtClean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sz="2150" spc="-9" dirty="0" smtClean="0">
                <a:solidFill>
                  <a:srgbClr val="000080"/>
                </a:solidFill>
                <a:latin typeface="Arial"/>
                <a:cs typeface="Arial"/>
              </a:rPr>
              <a:t>oug</a:t>
            </a:r>
            <a:r>
              <a:rPr sz="2150" spc="0" dirty="0" smtClean="0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sz="2150" spc="217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50" spc="-9" dirty="0" smtClean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2150" spc="34" dirty="0" smtClean="0">
                <a:solidFill>
                  <a:srgbClr val="000080"/>
                </a:solidFill>
                <a:latin typeface="Arial"/>
                <a:cs typeface="Arial"/>
              </a:rPr>
              <a:t>c</a:t>
            </a:r>
            <a:r>
              <a:rPr sz="2150" spc="0" dirty="0" smtClean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2150" spc="-14" dirty="0" smtClean="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sz="2150" spc="-9" dirty="0" smtClean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2150" spc="0" dirty="0" smtClean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2150" spc="-14" dirty="0" smtClean="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sz="2150" spc="25" dirty="0" smtClean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sz="2150" spc="0" dirty="0" smtClean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2150" spc="203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50" spc="-9" dirty="0" smtClean="0">
                <a:solidFill>
                  <a:srgbClr val="000080"/>
                </a:solidFill>
                <a:latin typeface="Arial"/>
                <a:cs typeface="Arial"/>
              </a:rPr>
              <a:t>an</a:t>
            </a:r>
            <a:r>
              <a:rPr sz="2150" spc="0" dirty="0" smtClean="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sz="2150" spc="105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50" spc="45" dirty="0" smtClean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2150" spc="0" dirty="0" smtClean="0">
                <a:solidFill>
                  <a:srgbClr val="000080"/>
                </a:solidFill>
                <a:latin typeface="Arial"/>
                <a:cs typeface="Arial"/>
              </a:rPr>
              <a:t>en</a:t>
            </a:r>
            <a:r>
              <a:rPr sz="2150" spc="45" dirty="0" smtClean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2150" spc="0" dirty="0" smtClean="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sz="2150" spc="32" dirty="0" smtClean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sz="2150" spc="9" dirty="0" smtClean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2150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ts val="2472"/>
              </a:lnSpc>
              <a:spcBef>
                <a:spcPts val="1471"/>
              </a:spcBef>
            </a:pPr>
            <a:r>
              <a:rPr sz="2150" spc="20" dirty="0" smtClean="0">
                <a:solidFill>
                  <a:srgbClr val="000080"/>
                </a:solidFill>
                <a:latin typeface="Arial"/>
                <a:cs typeface="Arial"/>
              </a:rPr>
              <a:t>The agent function describes what the agent does in all 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ts val="2472"/>
              </a:lnSpc>
              <a:spcBef>
                <a:spcPts val="1471"/>
              </a:spcBef>
            </a:pPr>
            <a:r>
              <a:rPr sz="2150" spc="27" dirty="0" smtClean="0">
                <a:solidFill>
                  <a:srgbClr val="000080"/>
                </a:solidFill>
                <a:latin typeface="Arial"/>
                <a:cs typeface="Arial"/>
              </a:rPr>
              <a:t>circumstances.</a:t>
            </a:r>
            <a:endParaRPr sz="2150">
              <a:latin typeface="Arial"/>
              <a:cs typeface="Arial"/>
            </a:endParaRPr>
          </a:p>
          <a:p>
            <a:pPr marL="12700" marR="49682">
              <a:lnSpc>
                <a:spcPts val="2472"/>
              </a:lnSpc>
              <a:spcBef>
                <a:spcPts val="1546"/>
              </a:spcBef>
            </a:pPr>
            <a:r>
              <a:rPr sz="2150" spc="21" dirty="0" smtClean="0">
                <a:solidFill>
                  <a:srgbClr val="000080"/>
                </a:solidFill>
                <a:latin typeface="Arial"/>
                <a:cs typeface="Arial"/>
              </a:rPr>
              <a:t>The performance measure evaluates the environment sequence. </a:t>
            </a:r>
            <a:endParaRPr sz="2150">
              <a:latin typeface="Arial"/>
              <a:cs typeface="Arial"/>
            </a:endParaRPr>
          </a:p>
          <a:p>
            <a:pPr marL="12700" marR="49682">
              <a:lnSpc>
                <a:spcPts val="2472"/>
              </a:lnSpc>
              <a:spcBef>
                <a:spcPts val="1483"/>
              </a:spcBef>
            </a:pPr>
            <a:r>
              <a:rPr sz="2150" spc="18" dirty="0" smtClean="0">
                <a:solidFill>
                  <a:srgbClr val="000080"/>
                </a:solidFill>
                <a:latin typeface="Arial"/>
                <a:cs typeface="Arial"/>
              </a:rPr>
              <a:t>A perfectly rational agent maximizes expected performance. </a:t>
            </a:r>
            <a:endParaRPr sz="2150">
              <a:latin typeface="Arial"/>
              <a:cs typeface="Arial"/>
            </a:endParaRPr>
          </a:p>
          <a:p>
            <a:pPr marL="12700" marR="49682">
              <a:lnSpc>
                <a:spcPts val="2472"/>
              </a:lnSpc>
              <a:spcBef>
                <a:spcPts val="1483"/>
              </a:spcBef>
            </a:pPr>
            <a:r>
              <a:rPr sz="2150" spc="20" dirty="0" smtClean="0">
                <a:solidFill>
                  <a:srgbClr val="000080"/>
                </a:solidFill>
                <a:latin typeface="Arial"/>
                <a:cs typeface="Arial"/>
              </a:rPr>
              <a:t>Agent programs implement (some) agent functions PEAS </a:t>
            </a:r>
            <a:endParaRPr sz="2150">
              <a:latin typeface="Arial"/>
              <a:cs typeface="Arial"/>
            </a:endParaRPr>
          </a:p>
          <a:p>
            <a:pPr marL="12700" marR="49682">
              <a:lnSpc>
                <a:spcPts val="2472"/>
              </a:lnSpc>
              <a:spcBef>
                <a:spcPts val="1483"/>
              </a:spcBef>
            </a:pPr>
            <a:r>
              <a:rPr sz="2150" spc="15" dirty="0" smtClean="0">
                <a:solidFill>
                  <a:srgbClr val="000080"/>
                </a:solidFill>
                <a:latin typeface="Arial"/>
                <a:cs typeface="Arial"/>
              </a:rPr>
              <a:t>descriptions define task environments.</a:t>
            </a:r>
            <a:endParaRPr sz="2150">
              <a:latin typeface="Arial"/>
              <a:cs typeface="Arial"/>
            </a:endParaRPr>
          </a:p>
          <a:p>
            <a:pPr marL="12700" marR="34397">
              <a:lnSpc>
                <a:spcPct val="95825"/>
              </a:lnSpc>
              <a:spcBef>
                <a:spcPts val="1548"/>
              </a:spcBef>
            </a:pPr>
            <a:r>
              <a:rPr sz="2150" spc="21" dirty="0" smtClean="0">
                <a:solidFill>
                  <a:srgbClr val="000080"/>
                </a:solidFill>
                <a:latin typeface="Arial"/>
                <a:cs typeface="Arial"/>
              </a:rPr>
              <a:t>Environments are categorized along several dimensions:</a:t>
            </a:r>
            <a:endParaRPr sz="2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40" y="862776"/>
            <a:ext cx="163830" cy="798194"/>
          </a:xfrm>
          <a:prstGeom prst="rect">
            <a:avLst/>
          </a:prstGeom>
        </p:spPr>
        <p:txBody>
          <a:bodyPr wrap="square" lIns="0" tIns="14731" rIns="0" bIns="0" rtlCol="0">
            <a:noAutofit/>
          </a:bodyPr>
          <a:lstStyle/>
          <a:p>
            <a:pPr marL="12700">
              <a:lnSpc>
                <a:spcPts val="2320"/>
              </a:lnSpc>
            </a:pPr>
            <a:r>
              <a:rPr sz="2150" spc="6" dirty="0" smtClean="0">
                <a:solidFill>
                  <a:srgbClr val="000080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316"/>
              </a:spcBef>
            </a:pPr>
            <a:r>
              <a:rPr sz="2150" spc="6" dirty="0" smtClean="0">
                <a:solidFill>
                  <a:srgbClr val="000080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40" y="2370142"/>
            <a:ext cx="163671" cy="1312862"/>
          </a:xfrm>
          <a:prstGeom prst="rect">
            <a:avLst/>
          </a:prstGeom>
        </p:spPr>
        <p:txBody>
          <a:bodyPr wrap="square" lIns="0" tIns="14731" rIns="0" bIns="0" rtlCol="0">
            <a:noAutofit/>
          </a:bodyPr>
          <a:lstStyle/>
          <a:p>
            <a:pPr marL="12700">
              <a:lnSpc>
                <a:spcPts val="2320"/>
              </a:lnSpc>
            </a:pPr>
            <a:r>
              <a:rPr sz="2150" spc="6" dirty="0" smtClean="0">
                <a:solidFill>
                  <a:srgbClr val="000080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392"/>
              </a:spcBef>
            </a:pPr>
            <a:r>
              <a:rPr sz="2150" spc="6" dirty="0" smtClean="0">
                <a:solidFill>
                  <a:srgbClr val="000080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06"/>
              </a:spcBef>
            </a:pPr>
            <a:r>
              <a:rPr sz="2150" spc="6" dirty="0" smtClean="0">
                <a:solidFill>
                  <a:srgbClr val="000080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0" y="4382200"/>
            <a:ext cx="163830" cy="302260"/>
          </a:xfrm>
          <a:prstGeom prst="rect">
            <a:avLst/>
          </a:prstGeom>
        </p:spPr>
        <p:txBody>
          <a:bodyPr wrap="square" lIns="0" tIns="14731" rIns="0" bIns="0" rtlCol="0">
            <a:noAutofit/>
          </a:bodyPr>
          <a:lstStyle/>
          <a:p>
            <a:pPr marL="12700">
              <a:lnSpc>
                <a:spcPts val="2320"/>
              </a:lnSpc>
            </a:pPr>
            <a:r>
              <a:rPr sz="2150" spc="6" dirty="0" smtClean="0">
                <a:solidFill>
                  <a:srgbClr val="000080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575" y="4888298"/>
            <a:ext cx="163671" cy="301942"/>
          </a:xfrm>
          <a:prstGeom prst="rect">
            <a:avLst/>
          </a:prstGeom>
        </p:spPr>
        <p:txBody>
          <a:bodyPr wrap="square" lIns="0" tIns="14731" rIns="0" bIns="0" rtlCol="0">
            <a:noAutofit/>
          </a:bodyPr>
          <a:lstStyle/>
          <a:p>
            <a:pPr marL="12700">
              <a:lnSpc>
                <a:spcPts val="2320"/>
              </a:lnSpc>
            </a:pPr>
            <a:r>
              <a:rPr sz="2150" spc="6" dirty="0" smtClean="0">
                <a:solidFill>
                  <a:srgbClr val="000080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9792" y="4888298"/>
            <a:ext cx="6820992" cy="807402"/>
          </a:xfrm>
          <a:prstGeom prst="rect">
            <a:avLst/>
          </a:prstGeom>
        </p:spPr>
        <p:txBody>
          <a:bodyPr wrap="square" lIns="0" tIns="14731" rIns="0" bIns="0" rtlCol="0">
            <a:noAutofit/>
          </a:bodyPr>
          <a:lstStyle/>
          <a:p>
            <a:pPr marL="12700">
              <a:lnSpc>
                <a:spcPts val="2320"/>
              </a:lnSpc>
            </a:pPr>
            <a:r>
              <a:rPr sz="2150" spc="21" dirty="0" smtClean="0">
                <a:solidFill>
                  <a:srgbClr val="000080"/>
                </a:solidFill>
                <a:latin typeface="Arial"/>
                <a:cs typeface="Arial"/>
              </a:rPr>
              <a:t>Observable? deterministic? episodic? static? discrete?</a:t>
            </a:r>
            <a:endParaRPr sz="2150">
              <a:latin typeface="Arial"/>
              <a:cs typeface="Arial"/>
            </a:endParaRPr>
          </a:p>
          <a:p>
            <a:pPr marL="12700" marR="41481">
              <a:lnSpc>
                <a:spcPct val="95825"/>
              </a:lnSpc>
              <a:spcBef>
                <a:spcPts val="1391"/>
              </a:spcBef>
            </a:pPr>
            <a:r>
              <a:rPr sz="2150" spc="3" dirty="0" smtClean="0">
                <a:solidFill>
                  <a:srgbClr val="000080"/>
                </a:solidFill>
                <a:latin typeface="Arial"/>
                <a:cs typeface="Arial"/>
              </a:rPr>
              <a:t>agent?</a:t>
            </a:r>
            <a:endParaRPr sz="2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9676" y="4888298"/>
            <a:ext cx="890094" cy="301942"/>
          </a:xfrm>
          <a:prstGeom prst="rect">
            <a:avLst/>
          </a:prstGeom>
        </p:spPr>
        <p:txBody>
          <a:bodyPr wrap="square" lIns="0" tIns="14731" rIns="0" bIns="0" rtlCol="0">
            <a:noAutofit/>
          </a:bodyPr>
          <a:lstStyle/>
          <a:p>
            <a:pPr marL="12700">
              <a:lnSpc>
                <a:spcPts val="2320"/>
              </a:lnSpc>
            </a:pPr>
            <a:r>
              <a:rPr sz="2150" spc="17" dirty="0" smtClean="0">
                <a:solidFill>
                  <a:srgbClr val="000080"/>
                </a:solidFill>
                <a:latin typeface="Arial"/>
                <a:cs typeface="Arial"/>
              </a:rPr>
              <a:t>single-</a:t>
            </a:r>
            <a:endParaRPr sz="2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" y="5899218"/>
            <a:ext cx="163671" cy="301942"/>
          </a:xfrm>
          <a:prstGeom prst="rect">
            <a:avLst/>
          </a:prstGeom>
        </p:spPr>
        <p:txBody>
          <a:bodyPr wrap="square" lIns="0" tIns="14731" rIns="0" bIns="0" rtlCol="0">
            <a:noAutofit/>
          </a:bodyPr>
          <a:lstStyle/>
          <a:p>
            <a:pPr marL="12700">
              <a:lnSpc>
                <a:spcPts val="2320"/>
              </a:lnSpc>
            </a:pPr>
            <a:r>
              <a:rPr sz="2150" spc="6" dirty="0" smtClean="0">
                <a:solidFill>
                  <a:srgbClr val="000080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957" y="5899218"/>
            <a:ext cx="4914733" cy="301942"/>
          </a:xfrm>
          <a:prstGeom prst="rect">
            <a:avLst/>
          </a:prstGeom>
        </p:spPr>
        <p:txBody>
          <a:bodyPr wrap="square" lIns="0" tIns="14731" rIns="0" bIns="0" rtlCol="0">
            <a:noAutofit/>
          </a:bodyPr>
          <a:lstStyle/>
          <a:p>
            <a:pPr marL="12700">
              <a:lnSpc>
                <a:spcPts val="2320"/>
              </a:lnSpc>
            </a:pPr>
            <a:r>
              <a:rPr sz="2150" spc="16" dirty="0" smtClean="0">
                <a:solidFill>
                  <a:srgbClr val="000080"/>
                </a:solidFill>
                <a:latin typeface="Arial"/>
                <a:cs typeface="Arial"/>
              </a:rPr>
              <a:t>Several basic agent architectures exist:</a:t>
            </a:r>
            <a:endParaRPr sz="2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6395153"/>
            <a:ext cx="163671" cy="301942"/>
          </a:xfrm>
          <a:prstGeom prst="rect">
            <a:avLst/>
          </a:prstGeom>
        </p:spPr>
        <p:txBody>
          <a:bodyPr wrap="square" lIns="0" tIns="14731" rIns="0" bIns="0" rtlCol="0">
            <a:noAutofit/>
          </a:bodyPr>
          <a:lstStyle/>
          <a:p>
            <a:pPr marL="12700">
              <a:lnSpc>
                <a:spcPts val="2320"/>
              </a:lnSpc>
            </a:pPr>
            <a:r>
              <a:rPr sz="2150" spc="6" dirty="0" smtClean="0">
                <a:solidFill>
                  <a:srgbClr val="000080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9792" y="6395153"/>
            <a:ext cx="6797963" cy="301942"/>
          </a:xfrm>
          <a:prstGeom prst="rect">
            <a:avLst/>
          </a:prstGeom>
        </p:spPr>
        <p:txBody>
          <a:bodyPr wrap="square" lIns="0" tIns="14731" rIns="0" bIns="0" rtlCol="0">
            <a:noAutofit/>
          </a:bodyPr>
          <a:lstStyle/>
          <a:p>
            <a:pPr marL="12700">
              <a:lnSpc>
                <a:spcPts val="2320"/>
              </a:lnSpc>
            </a:pPr>
            <a:r>
              <a:rPr sz="2150" spc="18" dirty="0" smtClean="0">
                <a:solidFill>
                  <a:srgbClr val="000080"/>
                </a:solidFill>
                <a:latin typeface="Arial"/>
                <a:cs typeface="Arial"/>
              </a:rPr>
              <a:t>Simple Reflex, Model based, goal-based, utility-based,</a:t>
            </a:r>
            <a:endParaRPr sz="21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705175" y="6395153"/>
            <a:ext cx="1143737" cy="301942"/>
          </a:xfrm>
          <a:prstGeom prst="rect">
            <a:avLst/>
          </a:prstGeom>
        </p:spPr>
        <p:txBody>
          <a:bodyPr wrap="square" lIns="0" tIns="14731" rIns="0" bIns="0" rtlCol="0">
            <a:noAutofit/>
          </a:bodyPr>
          <a:lstStyle/>
          <a:p>
            <a:pPr marL="12700">
              <a:lnSpc>
                <a:spcPts val="2320"/>
              </a:lnSpc>
            </a:pPr>
            <a:r>
              <a:rPr sz="2150" spc="10" dirty="0" smtClean="0">
                <a:solidFill>
                  <a:srgbClr val="000080"/>
                </a:solidFill>
                <a:latin typeface="Arial"/>
                <a:cs typeface="Arial"/>
              </a:rPr>
              <a:t>Learning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447800" y="914400"/>
            <a:ext cx="5943600" cy="255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9137" y="223434"/>
            <a:ext cx="1284058" cy="378460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b="1" spc="27" dirty="0" smtClean="0">
                <a:solidFill>
                  <a:srgbClr val="660066"/>
                </a:solidFill>
                <a:latin typeface="Arial"/>
                <a:cs typeface="Arial"/>
              </a:rPr>
              <a:t>Agents</a:t>
            </a:r>
            <a:endParaRPr sz="2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4047" y="223434"/>
            <a:ext cx="712807" cy="378460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b="1" spc="33" dirty="0" smtClean="0">
                <a:solidFill>
                  <a:srgbClr val="660066"/>
                </a:solidFill>
                <a:latin typeface="Arial"/>
                <a:cs typeface="Arial"/>
              </a:rPr>
              <a:t>and</a:t>
            </a:r>
            <a:endParaRPr sz="2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9710" y="223434"/>
            <a:ext cx="2445979" cy="378460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b="1" spc="23" dirty="0" smtClean="0">
                <a:solidFill>
                  <a:srgbClr val="660066"/>
                </a:solidFill>
                <a:latin typeface="Arial"/>
                <a:cs typeface="Arial"/>
              </a:rPr>
              <a:t>Environments</a:t>
            </a:r>
            <a:endParaRPr sz="2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137" y="3719349"/>
            <a:ext cx="5245332" cy="788316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7" dirty="0" smtClean="0">
                <a:solidFill>
                  <a:srgbClr val="000090"/>
                </a:solidFill>
                <a:latin typeface="Arial"/>
                <a:cs typeface="Arial"/>
              </a:rPr>
              <a:t>The </a:t>
            </a:r>
            <a:r>
              <a:rPr sz="2400" spc="-7" dirty="0" smtClean="0">
                <a:solidFill>
                  <a:srgbClr val="FF0000"/>
                </a:solidFill>
                <a:latin typeface="Arial"/>
                <a:cs typeface="Arial"/>
              </a:rPr>
              <a:t>agent function </a:t>
            </a:r>
            <a:r>
              <a:rPr sz="2400" spc="-7" dirty="0" smtClean="0">
                <a:solidFill>
                  <a:srgbClr val="000090"/>
                </a:solidFill>
                <a:latin typeface="Arial"/>
                <a:cs typeface="Arial"/>
              </a:rPr>
              <a:t>maps from percept</a:t>
            </a:r>
            <a:endParaRPr sz="2400">
              <a:latin typeface="Arial"/>
              <a:cs typeface="Arial"/>
            </a:endParaRPr>
          </a:p>
          <a:p>
            <a:pPr marL="3378517" marR="101603">
              <a:lnSpc>
                <a:spcPts val="3650"/>
              </a:lnSpc>
              <a:spcBef>
                <a:spcPts val="54"/>
              </a:spcBef>
            </a:pPr>
            <a:r>
              <a:rPr sz="2750" spc="5" dirty="0" smtClean="0">
                <a:solidFill>
                  <a:srgbClr val="000090"/>
                </a:solidFill>
                <a:latin typeface="Arial"/>
                <a:cs typeface="Arial"/>
              </a:rPr>
              <a:t>[</a:t>
            </a:r>
            <a:r>
              <a:rPr sz="2750" i="1" spc="5" dirty="0" smtClean="0">
                <a:solidFill>
                  <a:srgbClr val="000090"/>
                </a:solidFill>
                <a:latin typeface="Arial"/>
                <a:cs typeface="Arial"/>
              </a:rPr>
              <a:t>f</a:t>
            </a:r>
            <a:r>
              <a:rPr sz="2750" spc="5" dirty="0" smtClean="0">
                <a:solidFill>
                  <a:srgbClr val="000090"/>
                </a:solidFill>
                <a:latin typeface="Arial"/>
                <a:cs typeface="Arial"/>
              </a:rPr>
              <a:t>: </a:t>
            </a:r>
            <a:r>
              <a:rPr sz="2750" spc="85" dirty="0" smtClean="0">
                <a:solidFill>
                  <a:srgbClr val="000090"/>
                </a:solidFill>
                <a:latin typeface="Trebuchet MS"/>
                <a:cs typeface="Trebuchet MS"/>
              </a:rPr>
              <a:t>P* </a:t>
            </a:r>
            <a:r>
              <a:rPr sz="2750" spc="-203" dirty="0" smtClean="0">
                <a:solidFill>
                  <a:srgbClr val="000090"/>
                </a:solidFill>
                <a:latin typeface="Meiryo"/>
                <a:cs typeface="Meiryo"/>
              </a:rPr>
              <a:t>→ </a:t>
            </a:r>
            <a:r>
              <a:rPr sz="2750" spc="85" dirty="0" smtClean="0">
                <a:solidFill>
                  <a:srgbClr val="000090"/>
                </a:solidFill>
                <a:latin typeface="Trebuchet MS"/>
                <a:cs typeface="Trebuchet MS"/>
              </a:rPr>
              <a:t>A</a:t>
            </a:r>
            <a:r>
              <a:rPr sz="2750" spc="5" dirty="0" smtClean="0">
                <a:solidFill>
                  <a:srgbClr val="000090"/>
                </a:solidFill>
                <a:latin typeface="Arial"/>
                <a:cs typeface="Arial"/>
              </a:rPr>
              <a:t>]</a:t>
            </a:r>
            <a:endParaRPr sz="2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4235" y="3719349"/>
            <a:ext cx="2663581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6" dirty="0" smtClean="0">
                <a:solidFill>
                  <a:srgbClr val="000090"/>
                </a:solidFill>
                <a:latin typeface="Arial"/>
                <a:cs typeface="Arial"/>
              </a:rPr>
              <a:t>histories to actions: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137" y="5064279"/>
            <a:ext cx="5440694" cy="1112456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" dirty="0" smtClean="0">
                <a:solidFill>
                  <a:srgbClr val="000090"/>
                </a:solidFill>
                <a:latin typeface="Arial"/>
                <a:cs typeface="Arial"/>
              </a:rPr>
              <a:t>The 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agent program </a:t>
            </a:r>
            <a:r>
              <a:rPr sz="2400" spc="-4" dirty="0" smtClean="0">
                <a:solidFill>
                  <a:srgbClr val="000090"/>
                </a:solidFill>
                <a:latin typeface="Arial"/>
                <a:cs typeface="Arial"/>
              </a:rPr>
              <a:t>runs on the physical</a:t>
            </a:r>
            <a:endParaRPr sz="2400">
              <a:latin typeface="Arial"/>
              <a:cs typeface="Arial"/>
            </a:endParaRPr>
          </a:p>
          <a:p>
            <a:pPr marL="12700" marR="45767">
              <a:lnSpc>
                <a:spcPct val="95825"/>
              </a:lnSpc>
            </a:pPr>
            <a:r>
              <a:rPr sz="2400" spc="3" dirty="0" smtClean="0">
                <a:solidFill>
                  <a:srgbClr val="000090"/>
                </a:solidFill>
                <a:latin typeface="Arial"/>
                <a:cs typeface="Arial"/>
              </a:rPr>
              <a:t>produce </a:t>
            </a:r>
            <a:r>
              <a:rPr sz="2400" i="1" spc="3" dirty="0" smtClean="0">
                <a:solidFill>
                  <a:srgbClr val="000090"/>
                </a:solidFill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  <a:p>
            <a:pPr marL="12700" marR="45767">
              <a:lnSpc>
                <a:spcPct val="95825"/>
              </a:lnSpc>
              <a:spcBef>
                <a:spcPts val="620"/>
              </a:spcBef>
            </a:pPr>
            <a:r>
              <a:rPr sz="2400" spc="-18" dirty="0" smtClean="0">
                <a:solidFill>
                  <a:srgbClr val="000090"/>
                </a:solidFill>
                <a:latin typeface="Arial"/>
                <a:cs typeface="Arial"/>
              </a:rPr>
              <a:t>Agent = Architecture + Program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2139" y="5064279"/>
            <a:ext cx="2004601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FF0000"/>
                </a:solidFill>
                <a:latin typeface="Arial"/>
                <a:cs typeface="Arial"/>
              </a:rPr>
              <a:t>architecture </a:t>
            </a:r>
            <a:r>
              <a:rPr sz="2400" dirty="0" smtClean="0">
                <a:solidFill>
                  <a:srgbClr val="000090"/>
                </a:solidFill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8225" y="6479147"/>
            <a:ext cx="243530" cy="25431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-27" dirty="0" smtClean="0">
                <a:solidFill>
                  <a:srgbClr val="7E7E7E"/>
                </a:solidFill>
                <a:latin typeface="Arial"/>
                <a:cs typeface="Arial"/>
              </a:rPr>
              <a:t> 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0925" y="6537642"/>
            <a:ext cx="56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524000" y="876300"/>
            <a:ext cx="518160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9137" y="286683"/>
            <a:ext cx="2836379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b="1" spc="33" dirty="0" smtClean="0">
                <a:solidFill>
                  <a:srgbClr val="660066"/>
                </a:solidFill>
                <a:latin typeface="Arial"/>
                <a:cs typeface="Arial"/>
              </a:rPr>
              <a:t>Vacuum-cleaner</a:t>
            </a:r>
            <a:endParaRPr sz="2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41395" y="286683"/>
            <a:ext cx="1018370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b="1" spc="12" dirty="0" smtClean="0">
                <a:solidFill>
                  <a:srgbClr val="660066"/>
                </a:solidFill>
                <a:latin typeface="Arial"/>
                <a:cs typeface="Arial"/>
              </a:rPr>
              <a:t>world</a:t>
            </a:r>
            <a:endParaRPr sz="2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137" y="3818426"/>
            <a:ext cx="5134169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21" dirty="0" smtClean="0">
                <a:solidFill>
                  <a:srgbClr val="000090"/>
                </a:solidFill>
                <a:latin typeface="Arial"/>
                <a:cs typeface="Arial"/>
              </a:rPr>
              <a:t>Percepts: location and contents,</a:t>
            </a:r>
            <a:endParaRPr sz="2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6815" y="3818426"/>
            <a:ext cx="758398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0" dirty="0" smtClean="0">
                <a:solidFill>
                  <a:srgbClr val="000090"/>
                </a:solidFill>
                <a:latin typeface="Arial"/>
                <a:cs typeface="Arial"/>
              </a:rPr>
              <a:t>e.g.,</a:t>
            </a:r>
            <a:endParaRPr sz="2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8676" y="3818426"/>
            <a:ext cx="509362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10" dirty="0" smtClean="0">
                <a:solidFill>
                  <a:srgbClr val="000090"/>
                </a:solidFill>
                <a:latin typeface="Arial"/>
                <a:cs typeface="Arial"/>
              </a:rPr>
              <a:t>[A,</a:t>
            </a:r>
            <a:endParaRPr sz="2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2805" y="3818426"/>
            <a:ext cx="872334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-26" dirty="0" smtClean="0">
                <a:solidFill>
                  <a:srgbClr val="000090"/>
                </a:solidFill>
                <a:latin typeface="Arial"/>
                <a:cs typeface="Arial"/>
              </a:rPr>
              <a:t>Dirty]</a:t>
            </a:r>
            <a:endParaRPr sz="2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137" y="4876714"/>
            <a:ext cx="5926564" cy="378459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21" dirty="0" smtClean="0">
                <a:solidFill>
                  <a:srgbClr val="000090"/>
                </a:solidFill>
                <a:latin typeface="Arial"/>
                <a:cs typeface="Arial"/>
              </a:rPr>
              <a:t>Actions: </a:t>
            </a:r>
            <a:r>
              <a:rPr sz="2750" i="1" spc="21" dirty="0" smtClean="0">
                <a:solidFill>
                  <a:srgbClr val="000090"/>
                </a:solidFill>
                <a:latin typeface="Arial"/>
                <a:cs typeface="Arial"/>
              </a:rPr>
              <a:t>Left</a:t>
            </a:r>
            <a:r>
              <a:rPr sz="2750" spc="21" dirty="0" smtClean="0">
                <a:solidFill>
                  <a:srgbClr val="000090"/>
                </a:solidFill>
                <a:latin typeface="Arial"/>
                <a:cs typeface="Arial"/>
              </a:rPr>
              <a:t>, </a:t>
            </a:r>
            <a:r>
              <a:rPr sz="2750" i="1" spc="21" dirty="0" smtClean="0">
                <a:solidFill>
                  <a:srgbClr val="000090"/>
                </a:solidFill>
                <a:latin typeface="Arial"/>
                <a:cs typeface="Arial"/>
              </a:rPr>
              <a:t>Right</a:t>
            </a:r>
            <a:r>
              <a:rPr sz="2750" spc="21" dirty="0" smtClean="0">
                <a:solidFill>
                  <a:srgbClr val="000090"/>
                </a:solidFill>
                <a:latin typeface="Arial"/>
                <a:cs typeface="Arial"/>
              </a:rPr>
              <a:t>, </a:t>
            </a:r>
            <a:r>
              <a:rPr sz="2750" i="1" spc="21" dirty="0" smtClean="0">
                <a:solidFill>
                  <a:srgbClr val="000090"/>
                </a:solidFill>
                <a:latin typeface="Arial"/>
                <a:cs typeface="Arial"/>
              </a:rPr>
              <a:t>Suck</a:t>
            </a:r>
            <a:r>
              <a:rPr sz="2750" spc="21" dirty="0" smtClean="0">
                <a:solidFill>
                  <a:srgbClr val="000090"/>
                </a:solidFill>
                <a:latin typeface="Arial"/>
                <a:cs typeface="Arial"/>
              </a:rPr>
              <a:t>, </a:t>
            </a:r>
            <a:r>
              <a:rPr sz="2750" i="1" spc="21" dirty="0" smtClean="0">
                <a:solidFill>
                  <a:srgbClr val="000090"/>
                </a:solidFill>
                <a:latin typeface="Arial"/>
                <a:cs typeface="Arial"/>
              </a:rPr>
              <a:t>DoNothing</a:t>
            </a:r>
            <a:endParaRPr sz="2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8225" y="6479147"/>
            <a:ext cx="243530" cy="25431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-27" dirty="0" smtClean="0">
                <a:solidFill>
                  <a:srgbClr val="7E7E7E"/>
                </a:solidFill>
                <a:latin typeface="Arial"/>
                <a:cs typeface="Arial"/>
              </a:rPr>
              <a:t> 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0925" y="6537642"/>
            <a:ext cx="56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2247900" y="476250"/>
            <a:ext cx="4495800" cy="2381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52550" y="3238500"/>
            <a:ext cx="6286500" cy="2095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23975" y="5334000"/>
            <a:ext cx="6286500" cy="1447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4659" y="12995"/>
            <a:ext cx="4198553" cy="378460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b="1" spc="8" dirty="0" smtClean="0">
                <a:solidFill>
                  <a:srgbClr val="660066"/>
                </a:solidFill>
                <a:latin typeface="Arial"/>
                <a:cs typeface="Arial"/>
              </a:rPr>
              <a:t>A vacuum-cleaner Agent</a:t>
            </a:r>
            <a:endParaRPr sz="2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0570" y="2838858"/>
            <a:ext cx="1421922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57" dirty="0" smtClean="0">
                <a:solidFill>
                  <a:srgbClr val="000090"/>
                </a:solidFill>
                <a:latin typeface="Arial"/>
                <a:cs typeface="Arial"/>
              </a:rPr>
              <a:t>Tabulation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6423" y="2838858"/>
            <a:ext cx="318007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9" dirty="0" smtClean="0">
                <a:solidFill>
                  <a:srgbClr val="000090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9611" y="2838858"/>
            <a:ext cx="402830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9" dirty="0" smtClean="0">
                <a:solidFill>
                  <a:srgbClr val="000090"/>
                </a:solidFill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7691" y="2838858"/>
            <a:ext cx="813213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3" dirty="0" smtClean="0">
                <a:solidFill>
                  <a:srgbClr val="000090"/>
                </a:solidFill>
                <a:latin typeface="Arial"/>
                <a:cs typeface="Arial"/>
              </a:rPr>
              <a:t>agent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002" y="2838858"/>
            <a:ext cx="1144876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4" dirty="0" smtClean="0">
                <a:solidFill>
                  <a:srgbClr val="000090"/>
                </a:solidFill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6516" y="2838858"/>
            <a:ext cx="318007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9" dirty="0" smtClean="0">
                <a:solidFill>
                  <a:srgbClr val="000090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9704" y="2838858"/>
            <a:ext cx="497721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6" dirty="0" smtClean="0">
                <a:solidFill>
                  <a:srgbClr val="000090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3522" y="2838858"/>
            <a:ext cx="2220866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1" dirty="0" smtClean="0">
                <a:solidFill>
                  <a:srgbClr val="000090"/>
                </a:solidFill>
                <a:latin typeface="Arial"/>
                <a:cs typeface="Arial"/>
              </a:rPr>
              <a:t>vacuum-cleaner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5825" y="6358497"/>
            <a:ext cx="243530" cy="25431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-27" dirty="0" smtClean="0">
                <a:solidFill>
                  <a:srgbClr val="7E7E7E"/>
                </a:solidFill>
                <a:latin typeface="Arial"/>
                <a:cs typeface="Arial"/>
              </a:rPr>
              <a:t> 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18525" y="6416992"/>
            <a:ext cx="56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0" y="2533650"/>
            <a:ext cx="2066925" cy="962025"/>
          </a:xfrm>
          <a:prstGeom prst="rect">
            <a:avLst/>
          </a:prstGeom>
        </p:spPr>
        <p:txBody>
          <a:bodyPr wrap="square" lIns="0" tIns="37369" rIns="0" bIns="0" rtlCol="0">
            <a:noAutofit/>
          </a:bodyPr>
          <a:lstStyle/>
          <a:p>
            <a:pPr marR="204732" algn="r">
              <a:lnSpc>
                <a:spcPts val="5885"/>
              </a:lnSpc>
            </a:pPr>
            <a:r>
              <a:rPr sz="3200" spc="27" dirty="0" smtClean="0">
                <a:solidFill>
                  <a:srgbClr val="1A1AFF"/>
                </a:solidFill>
                <a:latin typeface="Meiryo"/>
                <a:cs typeface="Meiryo"/>
              </a:rPr>
              <a:t>❑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2533650"/>
            <a:ext cx="2066925" cy="962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81250" y="123825"/>
            <a:ext cx="4419600" cy="1009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49220" y="324080"/>
            <a:ext cx="3885244" cy="483235"/>
          </a:xfrm>
          <a:prstGeom prst="rect">
            <a:avLst/>
          </a:prstGeom>
        </p:spPr>
        <p:txBody>
          <a:bodyPr wrap="square" lIns="0" tIns="24034" rIns="0" bIns="0" rtlCol="0">
            <a:noAutofit/>
          </a:bodyPr>
          <a:lstStyle/>
          <a:p>
            <a:pPr marL="12700">
              <a:lnSpc>
                <a:spcPts val="3785"/>
              </a:lnSpc>
            </a:pPr>
            <a:r>
              <a:rPr sz="3600" b="1" spc="-21" dirty="0" smtClean="0">
                <a:solidFill>
                  <a:srgbClr val="660066"/>
                </a:solidFill>
                <a:latin typeface="Arial"/>
                <a:cs typeface="Arial"/>
              </a:rPr>
              <a:t>Intelligent Agents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3995" y="1870187"/>
            <a:ext cx="452428" cy="435610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L="12700">
              <a:lnSpc>
                <a:spcPts val="3429"/>
              </a:lnSpc>
            </a:pPr>
            <a:r>
              <a:rPr sz="3200" spc="27" dirty="0" smtClean="0">
                <a:solidFill>
                  <a:srgbClr val="000090"/>
                </a:solidFill>
                <a:latin typeface="Meiryo"/>
                <a:cs typeface="Meiryo"/>
              </a:rPr>
              <a:t>❑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9005" y="1870034"/>
            <a:ext cx="4704768" cy="435610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12700">
              <a:lnSpc>
                <a:spcPts val="3395"/>
              </a:lnSpc>
            </a:pPr>
            <a:r>
              <a:rPr sz="3200" spc="-6" dirty="0" smtClean="0">
                <a:solidFill>
                  <a:srgbClr val="000090"/>
                </a:solidFill>
                <a:latin typeface="Arial"/>
                <a:cs typeface="Arial"/>
              </a:rPr>
              <a:t>Agents and environments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9005" y="2757129"/>
            <a:ext cx="2006304" cy="435610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12700">
              <a:lnSpc>
                <a:spcPts val="3395"/>
              </a:lnSpc>
            </a:pPr>
            <a:r>
              <a:rPr sz="3200" spc="5" dirty="0" smtClean="0">
                <a:solidFill>
                  <a:srgbClr val="1A1AFF"/>
                </a:solidFill>
                <a:latin typeface="Arial"/>
                <a:cs typeface="Arial"/>
              </a:rPr>
              <a:t>Rationality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3995" y="3634852"/>
            <a:ext cx="452428" cy="435610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L="12700">
              <a:lnSpc>
                <a:spcPts val="3429"/>
              </a:lnSpc>
            </a:pPr>
            <a:r>
              <a:rPr sz="3200" spc="27" dirty="0" smtClean="0">
                <a:solidFill>
                  <a:srgbClr val="000090"/>
                </a:solidFill>
                <a:latin typeface="Meiryo"/>
                <a:cs typeface="Meiryo"/>
              </a:rPr>
              <a:t>❑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9005" y="3634699"/>
            <a:ext cx="6143842" cy="922146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12700" marR="61531">
              <a:lnSpc>
                <a:spcPts val="3395"/>
              </a:lnSpc>
            </a:pPr>
            <a:r>
              <a:rPr sz="3200" spc="-4" dirty="0" smtClean="0">
                <a:solidFill>
                  <a:srgbClr val="000090"/>
                </a:solidFill>
                <a:latin typeface="Arial"/>
                <a:cs typeface="Arial"/>
              </a:rPr>
              <a:t>PEAS (Performance measure,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3200" spc="-12" dirty="0" smtClean="0">
                <a:solidFill>
                  <a:srgbClr val="000090"/>
                </a:solidFill>
                <a:latin typeface="Arial"/>
                <a:cs typeface="Arial"/>
              </a:rPr>
              <a:t>Environment, Actuators, Sensors)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3995" y="4980166"/>
            <a:ext cx="452098" cy="435292"/>
          </a:xfrm>
          <a:prstGeom prst="rect">
            <a:avLst/>
          </a:prstGeom>
        </p:spPr>
        <p:txBody>
          <a:bodyPr wrap="square" lIns="0" tIns="21748" rIns="0" bIns="0" rtlCol="0">
            <a:noAutofit/>
          </a:bodyPr>
          <a:lstStyle/>
          <a:p>
            <a:pPr marL="12700">
              <a:lnSpc>
                <a:spcPts val="3425"/>
              </a:lnSpc>
            </a:pPr>
            <a:r>
              <a:rPr sz="3200" spc="27" dirty="0" smtClean="0">
                <a:solidFill>
                  <a:srgbClr val="000090"/>
                </a:solidFill>
                <a:latin typeface="Meiryo"/>
                <a:cs typeface="Meiryo"/>
              </a:rPr>
              <a:t>❑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9005" y="4980014"/>
            <a:ext cx="3447447" cy="435292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12700">
              <a:lnSpc>
                <a:spcPts val="3395"/>
              </a:lnSpc>
            </a:pPr>
            <a:r>
              <a:rPr sz="3200" spc="-12" dirty="0" smtClean="0">
                <a:solidFill>
                  <a:srgbClr val="000090"/>
                </a:solidFill>
                <a:latin typeface="Arial"/>
                <a:cs typeface="Arial"/>
              </a:rPr>
              <a:t>Environment types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3995" y="5847573"/>
            <a:ext cx="452428" cy="435609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L="12700">
              <a:lnSpc>
                <a:spcPts val="3429"/>
              </a:lnSpc>
            </a:pPr>
            <a:r>
              <a:rPr sz="3200" spc="27" dirty="0" smtClean="0">
                <a:solidFill>
                  <a:srgbClr val="000090"/>
                </a:solidFill>
                <a:latin typeface="Meiryo"/>
                <a:cs typeface="Meiryo"/>
              </a:rPr>
              <a:t>❑</a:t>
            </a:r>
            <a:endParaRPr sz="3200">
              <a:latin typeface="Meiryo"/>
              <a:cs typeface="Meiry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9005" y="5847420"/>
            <a:ext cx="2236896" cy="435609"/>
          </a:xfrm>
          <a:prstGeom prst="rect">
            <a:avLst/>
          </a:prstGeom>
        </p:spPr>
        <p:txBody>
          <a:bodyPr wrap="square" lIns="0" tIns="21558" rIns="0" bIns="0" rtlCol="0">
            <a:noAutofit/>
          </a:bodyPr>
          <a:lstStyle/>
          <a:p>
            <a:pPr marL="12700">
              <a:lnSpc>
                <a:spcPts val="3395"/>
              </a:lnSpc>
            </a:pPr>
            <a:r>
              <a:rPr sz="3200" spc="-3" dirty="0" smtClean="0">
                <a:solidFill>
                  <a:srgbClr val="000090"/>
                </a:solidFill>
                <a:latin typeface="Arial"/>
                <a:cs typeface="Arial"/>
              </a:rPr>
              <a:t>Agent types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8225" y="6479147"/>
            <a:ext cx="243530" cy="25431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-27" dirty="0" smtClean="0">
                <a:solidFill>
                  <a:srgbClr val="7E7E7E"/>
                </a:solidFill>
                <a:latin typeface="Arial"/>
                <a:cs typeface="Arial"/>
              </a:rPr>
              <a:t> 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0925" y="6537642"/>
            <a:ext cx="56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687705" y="286683"/>
            <a:ext cx="2762236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b="1" spc="14" dirty="0" smtClean="0">
                <a:solidFill>
                  <a:srgbClr val="660066"/>
                </a:solidFill>
                <a:latin typeface="Arial"/>
                <a:cs typeface="Arial"/>
              </a:rPr>
              <a:t>Rational Agents</a:t>
            </a:r>
            <a:endParaRPr sz="2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705" y="1457987"/>
            <a:ext cx="8151661" cy="98856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14845">
              <a:lnSpc>
                <a:spcPts val="2555"/>
              </a:lnSpc>
            </a:pPr>
            <a:r>
              <a:rPr sz="2400" spc="-2" dirty="0" smtClean="0">
                <a:solidFill>
                  <a:srgbClr val="000090"/>
                </a:solidFill>
                <a:latin typeface="Arial"/>
                <a:cs typeface="Arial"/>
              </a:rPr>
              <a:t>An agent should strive to "do the right thing", based on what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630"/>
              </a:lnSpc>
              <a:spcBef>
                <a:spcPts val="3"/>
              </a:spcBef>
            </a:pPr>
            <a:r>
              <a:rPr sz="2400" spc="-3" dirty="0" smtClean="0">
                <a:solidFill>
                  <a:srgbClr val="000090"/>
                </a:solidFill>
                <a:latin typeface="Arial"/>
                <a:cs typeface="Arial"/>
              </a:rPr>
              <a:t>can perceive and the actions it can perform. The </a:t>
            </a:r>
            <a:r>
              <a:rPr sz="2400" spc="-3" dirty="0" smtClean="0">
                <a:solidFill>
                  <a:srgbClr val="0000FF"/>
                </a:solidFill>
                <a:latin typeface="Arial"/>
                <a:cs typeface="Arial"/>
              </a:rPr>
              <a:t>right action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ts val="2555"/>
              </a:lnSpc>
            </a:pPr>
            <a:r>
              <a:rPr sz="2400" spc="-2" dirty="0" smtClean="0">
                <a:solidFill>
                  <a:srgbClr val="0000FF"/>
                </a:solidFill>
                <a:latin typeface="Arial"/>
                <a:cs typeface="Arial"/>
              </a:rPr>
              <a:t>is the one that will cause the agent to be most successful</a:t>
            </a:r>
            <a:r>
              <a:rPr sz="2400" spc="-2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39701" y="1457987"/>
            <a:ext cx="222811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 smtClean="0">
                <a:solidFill>
                  <a:srgbClr val="000090"/>
                </a:solidFill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705" y="2964842"/>
            <a:ext cx="7988488" cy="655129"/>
          </a:xfrm>
          <a:prstGeom prst="rect">
            <a:avLst/>
          </a:prstGeom>
        </p:spPr>
        <p:txBody>
          <a:bodyPr wrap="square" lIns="0" tIns="16256" rIns="0" bIns="0" rtlCol="0">
            <a:noAutofit/>
          </a:bodyPr>
          <a:lstStyle/>
          <a:p>
            <a:pPr marL="12700">
              <a:lnSpc>
                <a:spcPts val="2560"/>
              </a:lnSpc>
            </a:pPr>
            <a:r>
              <a:rPr sz="2400" spc="-25" dirty="0" smtClean="0">
                <a:solidFill>
                  <a:srgbClr val="000090"/>
                </a:solidFill>
                <a:latin typeface="Arial"/>
                <a:cs typeface="Arial"/>
              </a:rPr>
              <a:t>P</a:t>
            </a:r>
            <a:r>
              <a:rPr sz="2400" spc="-59" dirty="0" smtClean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r>
              <a:rPr sz="2400" spc="25" dirty="0" smtClean="0">
                <a:solidFill>
                  <a:srgbClr val="000090"/>
                </a:solidFill>
                <a:latin typeface="Arial"/>
                <a:cs typeface="Arial"/>
              </a:rPr>
              <a:t>r</a:t>
            </a:r>
            <a:r>
              <a:rPr sz="2400" spc="79" dirty="0" smtClean="0">
                <a:solidFill>
                  <a:srgbClr val="000090"/>
                </a:solidFill>
                <a:latin typeface="Arial"/>
                <a:cs typeface="Arial"/>
              </a:rPr>
              <a:t>f</a:t>
            </a:r>
            <a:r>
              <a:rPr sz="2400" spc="-59" dirty="0" smtClean="0">
                <a:solidFill>
                  <a:srgbClr val="000090"/>
                </a:solidFill>
                <a:latin typeface="Arial"/>
                <a:cs typeface="Arial"/>
              </a:rPr>
              <a:t>o</a:t>
            </a:r>
            <a:r>
              <a:rPr sz="2400" spc="25" dirty="0" smtClean="0">
                <a:solidFill>
                  <a:srgbClr val="000090"/>
                </a:solidFill>
                <a:latin typeface="Arial"/>
                <a:cs typeface="Arial"/>
              </a:rPr>
              <a:t>rm</a:t>
            </a:r>
            <a:r>
              <a:rPr sz="2400" spc="-59" dirty="0" smtClean="0">
                <a:solidFill>
                  <a:srgbClr val="000090"/>
                </a:solidFill>
                <a:latin typeface="Arial"/>
                <a:cs typeface="Arial"/>
              </a:rPr>
              <a:t>a</a:t>
            </a:r>
            <a:r>
              <a:rPr sz="2400" spc="14" dirty="0" smtClean="0">
                <a:solidFill>
                  <a:srgbClr val="000090"/>
                </a:solidFill>
                <a:latin typeface="Arial"/>
                <a:cs typeface="Arial"/>
              </a:rPr>
              <a:t>n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ce</a:t>
            </a:r>
            <a:r>
              <a:rPr sz="2400" spc="-50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25" dirty="0" smtClean="0">
                <a:solidFill>
                  <a:srgbClr val="000090"/>
                </a:solidFill>
                <a:latin typeface="Arial"/>
                <a:cs typeface="Arial"/>
              </a:rPr>
              <a:t>m</a:t>
            </a:r>
            <a:r>
              <a:rPr sz="2400" spc="-59" dirty="0" smtClean="0">
                <a:solidFill>
                  <a:srgbClr val="000090"/>
                </a:solidFill>
                <a:latin typeface="Arial"/>
                <a:cs typeface="Arial"/>
              </a:rPr>
              <a:t>ea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s</a:t>
            </a:r>
            <a:r>
              <a:rPr sz="2400" spc="14" dirty="0" smtClean="0">
                <a:solidFill>
                  <a:srgbClr val="000090"/>
                </a:solidFill>
                <a:latin typeface="Arial"/>
                <a:cs typeface="Arial"/>
              </a:rPr>
              <a:t>u</a:t>
            </a:r>
            <a:r>
              <a:rPr sz="2400" spc="25" dirty="0" smtClean="0">
                <a:solidFill>
                  <a:srgbClr val="000090"/>
                </a:solidFill>
                <a:latin typeface="Arial"/>
                <a:cs typeface="Arial"/>
              </a:rPr>
              <a:t>r</a:t>
            </a:r>
            <a:r>
              <a:rPr sz="2400" spc="-59" dirty="0" smtClean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r>
              <a:rPr sz="2400" spc="164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-59" dirty="0" smtClean="0">
                <a:solidFill>
                  <a:srgbClr val="000090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n</a:t>
            </a:r>
            <a:r>
              <a:rPr sz="2400" spc="25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-59" dirty="0" smtClean="0">
                <a:solidFill>
                  <a:srgbClr val="000090"/>
                </a:solidFill>
                <a:latin typeface="Arial"/>
                <a:cs typeface="Arial"/>
              </a:rPr>
              <a:t>ob</a:t>
            </a:r>
            <a:r>
              <a:rPr sz="2400" spc="-4" dirty="0" smtClean="0">
                <a:solidFill>
                  <a:srgbClr val="000090"/>
                </a:solidFill>
                <a:latin typeface="Arial"/>
                <a:cs typeface="Arial"/>
              </a:rPr>
              <a:t>j</a:t>
            </a:r>
            <a:r>
              <a:rPr sz="2400" spc="-59" dirty="0" smtClean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cti</a:t>
            </a:r>
            <a:r>
              <a:rPr sz="2400" spc="-79" dirty="0" smtClean="0">
                <a:solidFill>
                  <a:srgbClr val="000090"/>
                </a:solidFill>
                <a:latin typeface="Arial"/>
                <a:cs typeface="Arial"/>
              </a:rPr>
              <a:t>v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r>
              <a:rPr sz="2400" spc="250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sz="2400" spc="19" dirty="0" smtClean="0">
                <a:solidFill>
                  <a:srgbClr val="000090"/>
                </a:solidFill>
                <a:latin typeface="Arial"/>
                <a:cs typeface="Arial"/>
              </a:rPr>
              <a:t>r</a:t>
            </a:r>
            <a:r>
              <a:rPr sz="2400" spc="-4" dirty="0" smtClean="0">
                <a:solidFill>
                  <a:srgbClr val="00009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sz="2400" spc="-50" dirty="0" smtClean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r>
              <a:rPr sz="2400" spc="19" dirty="0" smtClean="0">
                <a:solidFill>
                  <a:srgbClr val="000090"/>
                </a:solidFill>
                <a:latin typeface="Arial"/>
                <a:cs typeface="Arial"/>
              </a:rPr>
              <a:t>r</a:t>
            </a:r>
            <a:r>
              <a:rPr sz="2400" spc="-4" dirty="0" smtClean="0">
                <a:solidFill>
                  <a:srgbClr val="000090"/>
                </a:solidFill>
                <a:latin typeface="Arial"/>
                <a:cs typeface="Arial"/>
              </a:rPr>
              <a:t>i</a:t>
            </a:r>
            <a:r>
              <a:rPr sz="2400" spc="-59" dirty="0" smtClean="0">
                <a:solidFill>
                  <a:srgbClr val="000090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n</a:t>
            </a:r>
            <a:r>
              <a:rPr sz="2400" spc="19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84" dirty="0" smtClean="0">
                <a:solidFill>
                  <a:srgbClr val="000090"/>
                </a:solidFill>
                <a:latin typeface="Arial"/>
                <a:cs typeface="Arial"/>
              </a:rPr>
              <a:t>f</a:t>
            </a:r>
            <a:r>
              <a:rPr sz="2400" spc="-59" dirty="0" smtClean="0">
                <a:solidFill>
                  <a:srgbClr val="000090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r</a:t>
            </a:r>
            <a:r>
              <a:rPr sz="2400" spc="-34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s</a:t>
            </a:r>
            <a:r>
              <a:rPr sz="2400" spc="14" dirty="0" smtClean="0">
                <a:solidFill>
                  <a:srgbClr val="000090"/>
                </a:solidFill>
                <a:latin typeface="Arial"/>
                <a:cs typeface="Arial"/>
              </a:rPr>
              <a:t>u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cc</a:t>
            </a:r>
            <a:r>
              <a:rPr sz="2400" spc="-54" dirty="0" smtClean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ss</a:t>
            </a:r>
            <a:r>
              <a:rPr sz="2400" spc="14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-59" dirty="0" smtClean="0">
                <a:solidFill>
                  <a:srgbClr val="000090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f </a:t>
            </a:r>
            <a:r>
              <a:rPr sz="2400" spc="-59" dirty="0" smtClean="0">
                <a:solidFill>
                  <a:srgbClr val="000090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n</a:t>
            </a:r>
            <a:r>
              <a:rPr sz="2400" spc="25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-59" dirty="0" smtClean="0">
                <a:solidFill>
                  <a:srgbClr val="000090"/>
                </a:solidFill>
                <a:latin typeface="Arial"/>
                <a:cs typeface="Arial"/>
              </a:rPr>
              <a:t>age</a:t>
            </a:r>
            <a:r>
              <a:rPr sz="2400" spc="9" dirty="0" smtClean="0">
                <a:solidFill>
                  <a:srgbClr val="000090"/>
                </a:solidFill>
                <a:latin typeface="Arial"/>
                <a:cs typeface="Arial"/>
              </a:rPr>
              <a:t>n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t's</a:t>
            </a:r>
            <a:r>
              <a:rPr sz="2400" spc="164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-59" dirty="0" smtClean="0">
                <a:solidFill>
                  <a:srgbClr val="000090"/>
                </a:solidFill>
                <a:latin typeface="Arial"/>
                <a:cs typeface="Arial"/>
              </a:rPr>
              <a:t>be</a:t>
            </a:r>
            <a:r>
              <a:rPr sz="2400" spc="14" dirty="0" smtClean="0">
                <a:solidFill>
                  <a:srgbClr val="000090"/>
                </a:solidFill>
                <a:latin typeface="Arial"/>
                <a:cs typeface="Arial"/>
              </a:rPr>
              <a:t>h</a:t>
            </a:r>
            <a:r>
              <a:rPr sz="2400" spc="-59" dirty="0" smtClean="0">
                <a:solidFill>
                  <a:srgbClr val="000090"/>
                </a:solidFill>
                <a:latin typeface="Arial"/>
                <a:cs typeface="Arial"/>
              </a:rPr>
              <a:t>a</a:t>
            </a:r>
            <a:r>
              <a:rPr sz="2400" spc="-75" dirty="0" smtClean="0">
                <a:solidFill>
                  <a:srgbClr val="000090"/>
                </a:solidFill>
                <a:latin typeface="Arial"/>
                <a:cs typeface="Arial"/>
              </a:rPr>
              <a:t>v</a:t>
            </a:r>
            <a:r>
              <a:rPr sz="2400" spc="-4" dirty="0" smtClean="0">
                <a:solidFill>
                  <a:srgbClr val="000090"/>
                </a:solidFill>
                <a:latin typeface="Arial"/>
                <a:cs typeface="Arial"/>
              </a:rPr>
              <a:t>i</a:t>
            </a:r>
            <a:r>
              <a:rPr sz="2400" spc="-59" dirty="0" smtClean="0">
                <a:solidFill>
                  <a:srgbClr val="000090"/>
                </a:solidFill>
                <a:latin typeface="Arial"/>
                <a:cs typeface="Arial"/>
              </a:rPr>
              <a:t>o</a:t>
            </a:r>
            <a:r>
              <a:rPr sz="2400" spc="-125" dirty="0" smtClean="0">
                <a:solidFill>
                  <a:srgbClr val="000090"/>
                </a:solidFill>
                <a:latin typeface="Arial"/>
                <a:cs typeface="Arial"/>
              </a:rPr>
              <a:t>r</a:t>
            </a:r>
            <a:r>
              <a:rPr sz="2400" spc="0" dirty="0" smtClean="0">
                <a:solidFill>
                  <a:srgbClr val="00009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705" y="4109493"/>
            <a:ext cx="8260176" cy="330517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4" dirty="0" smtClean="0">
                <a:solidFill>
                  <a:srgbClr val="000090"/>
                </a:solidFill>
                <a:latin typeface="Arial"/>
                <a:cs typeface="Arial"/>
              </a:rPr>
              <a:t>E.g., </a:t>
            </a:r>
            <a:r>
              <a:rPr sz="2400" i="1" spc="-14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i="1" u="heavy" spc="-14" dirty="0" smtClean="0">
                <a:solidFill>
                  <a:srgbClr val="000090"/>
                </a:solidFill>
                <a:latin typeface="Arial"/>
                <a:cs typeface="Arial"/>
              </a:rPr>
              <a:t>performance measure</a:t>
            </a:r>
            <a:r>
              <a:rPr sz="2400" i="1" spc="-14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-14" dirty="0" smtClean="0">
                <a:solidFill>
                  <a:srgbClr val="000090"/>
                </a:solidFill>
                <a:latin typeface="Arial"/>
                <a:cs typeface="Arial"/>
              </a:rPr>
              <a:t>of a vacuum-cleaner agent could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705" y="4442865"/>
            <a:ext cx="8126713" cy="66478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" dirty="0" smtClean="0">
                <a:solidFill>
                  <a:srgbClr val="000090"/>
                </a:solidFill>
                <a:latin typeface="Arial"/>
                <a:cs typeface="Arial"/>
              </a:rPr>
              <a:t>be amount of dirt cleaned up, amount of </a:t>
            </a:r>
            <a:r>
              <a:rPr sz="2400" spc="-3" dirty="0" smtClean="0">
                <a:solidFill>
                  <a:srgbClr val="0000FF"/>
                </a:solidFill>
                <a:latin typeface="Arial"/>
                <a:cs typeface="Arial"/>
              </a:rPr>
              <a:t>time </a:t>
            </a:r>
            <a:r>
              <a:rPr sz="2400" spc="-3" dirty="0" smtClean="0">
                <a:solidFill>
                  <a:srgbClr val="000090"/>
                </a:solidFill>
                <a:latin typeface="Arial"/>
                <a:cs typeface="Arial"/>
              </a:rPr>
              <a:t>taken, amount</a:t>
            </a:r>
            <a:endParaRPr sz="2400">
              <a:latin typeface="Arial"/>
              <a:cs typeface="Arial"/>
            </a:endParaRPr>
          </a:p>
          <a:p>
            <a:pPr marL="12700" marR="45815">
              <a:lnSpc>
                <a:spcPts val="2630"/>
              </a:lnSpc>
              <a:spcBef>
                <a:spcPts val="3"/>
              </a:spcBef>
            </a:pPr>
            <a:r>
              <a:rPr sz="2400" spc="-2" dirty="0" smtClean="0">
                <a:solidFill>
                  <a:srgbClr val="000090"/>
                </a:solidFill>
                <a:latin typeface="Arial"/>
                <a:cs typeface="Arial"/>
              </a:rPr>
              <a:t>of </a:t>
            </a:r>
            <a:r>
              <a:rPr sz="2400" spc="-2" dirty="0" smtClean="0">
                <a:solidFill>
                  <a:srgbClr val="0000FF"/>
                </a:solidFill>
                <a:latin typeface="Arial"/>
                <a:cs typeface="Arial"/>
              </a:rPr>
              <a:t>electricity </a:t>
            </a:r>
            <a:r>
              <a:rPr sz="2400" spc="-2" dirty="0" smtClean="0">
                <a:solidFill>
                  <a:srgbClr val="000090"/>
                </a:solidFill>
                <a:latin typeface="Arial"/>
                <a:cs typeface="Arial"/>
              </a:rPr>
              <a:t>consumed, amount of </a:t>
            </a:r>
            <a:r>
              <a:rPr sz="2400" spc="-2" dirty="0" smtClean="0">
                <a:solidFill>
                  <a:srgbClr val="0000FF"/>
                </a:solidFill>
                <a:latin typeface="Arial"/>
                <a:cs typeface="Arial"/>
              </a:rPr>
              <a:t>noise </a:t>
            </a:r>
            <a:r>
              <a:rPr sz="2400" spc="-2" dirty="0" smtClean="0">
                <a:solidFill>
                  <a:srgbClr val="000090"/>
                </a:solidFill>
                <a:latin typeface="Arial"/>
                <a:cs typeface="Arial"/>
              </a:rPr>
              <a:t>generated, etc.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8225" y="6479147"/>
            <a:ext cx="243530" cy="25431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-27" dirty="0" smtClean="0">
                <a:solidFill>
                  <a:srgbClr val="7E7E7E"/>
                </a:solidFill>
                <a:latin typeface="Arial"/>
                <a:cs typeface="Arial"/>
              </a:rPr>
              <a:t> 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6828" y="4229735"/>
            <a:ext cx="7166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670925" y="6537642"/>
            <a:ext cx="56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719137" y="286683"/>
            <a:ext cx="2761947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b="1" spc="13" dirty="0" smtClean="0">
                <a:solidFill>
                  <a:srgbClr val="660066"/>
                </a:solidFill>
                <a:latin typeface="Arial"/>
                <a:cs typeface="Arial"/>
              </a:rPr>
              <a:t>Rational Agents</a:t>
            </a:r>
            <a:endParaRPr sz="2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137" y="1389297"/>
            <a:ext cx="7980084" cy="2037778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 marR="47540">
              <a:lnSpc>
                <a:spcPts val="2935"/>
              </a:lnSpc>
            </a:pPr>
            <a:r>
              <a:rPr sz="2750" spc="9" dirty="0" smtClean="0">
                <a:solidFill>
                  <a:srgbClr val="FF0000"/>
                </a:solidFill>
                <a:latin typeface="Arial"/>
                <a:cs typeface="Arial"/>
              </a:rPr>
              <a:t>Rational Agent</a:t>
            </a:r>
            <a:r>
              <a:rPr sz="2750" spc="9" dirty="0" smtClean="0">
                <a:solidFill>
                  <a:srgbClr val="000090"/>
                </a:solidFill>
                <a:latin typeface="Arial"/>
                <a:cs typeface="Arial"/>
              </a:rPr>
              <a:t>: For each possible percept</a:t>
            </a:r>
            <a:endParaRPr sz="2750">
              <a:latin typeface="Arial"/>
              <a:cs typeface="Arial"/>
            </a:endParaRPr>
          </a:p>
          <a:p>
            <a:pPr marL="12700">
              <a:lnSpc>
                <a:spcPts val="3162"/>
              </a:lnSpc>
              <a:spcBef>
                <a:spcPts val="1046"/>
              </a:spcBef>
            </a:pPr>
            <a:r>
              <a:rPr sz="2750" spc="-34" dirty="0" smtClean="0">
                <a:solidFill>
                  <a:srgbClr val="000090"/>
                </a:solidFill>
                <a:latin typeface="Arial"/>
                <a:cs typeface="Arial"/>
              </a:rPr>
              <a:t>s</a:t>
            </a:r>
            <a:r>
              <a:rPr sz="2750" spc="-44" dirty="0" smtClean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r>
              <a:rPr sz="2750" spc="29" dirty="0" smtClean="0">
                <a:solidFill>
                  <a:srgbClr val="000090"/>
                </a:solidFill>
                <a:latin typeface="Arial"/>
                <a:cs typeface="Arial"/>
              </a:rPr>
              <a:t>qu</a:t>
            </a:r>
            <a:r>
              <a:rPr sz="2750" spc="-44" dirty="0" smtClean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r>
              <a:rPr sz="2750" spc="29" dirty="0" smtClean="0">
                <a:solidFill>
                  <a:srgbClr val="000090"/>
                </a:solidFill>
                <a:latin typeface="Arial"/>
                <a:cs typeface="Arial"/>
              </a:rPr>
              <a:t>n</a:t>
            </a:r>
            <a:r>
              <a:rPr sz="2750" spc="34" dirty="0" smtClean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r>
              <a:rPr sz="2750" spc="-44" dirty="0" smtClean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r>
              <a:rPr sz="2750" spc="0" dirty="0" smtClean="0">
                <a:solidFill>
                  <a:srgbClr val="000090"/>
                </a:solidFill>
                <a:latin typeface="Arial"/>
                <a:cs typeface="Arial"/>
              </a:rPr>
              <a:t>,</a:t>
            </a:r>
            <a:r>
              <a:rPr sz="2750" spc="321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750" spc="0" dirty="0" smtClean="0">
                <a:solidFill>
                  <a:srgbClr val="000090"/>
                </a:solidFill>
                <a:latin typeface="Arial"/>
                <a:cs typeface="Arial"/>
              </a:rPr>
              <a:t>a</a:t>
            </a:r>
            <a:r>
              <a:rPr sz="2750" spc="35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750" spc="-19" dirty="0" smtClean="0">
                <a:solidFill>
                  <a:srgbClr val="000090"/>
                </a:solidFill>
                <a:latin typeface="Arial"/>
                <a:cs typeface="Arial"/>
              </a:rPr>
              <a:t>r</a:t>
            </a:r>
            <a:r>
              <a:rPr sz="2750" spc="-44" dirty="0" smtClean="0">
                <a:solidFill>
                  <a:srgbClr val="000090"/>
                </a:solidFill>
                <a:latin typeface="Arial"/>
                <a:cs typeface="Arial"/>
              </a:rPr>
              <a:t>a</a:t>
            </a:r>
            <a:r>
              <a:rPr sz="2750" spc="-19" dirty="0" smtClean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sz="2750" spc="-89" dirty="0" smtClean="0">
                <a:solidFill>
                  <a:srgbClr val="000090"/>
                </a:solidFill>
                <a:latin typeface="Arial"/>
                <a:cs typeface="Arial"/>
              </a:rPr>
              <a:t>i</a:t>
            </a:r>
            <a:r>
              <a:rPr sz="2750" spc="29" dirty="0" smtClean="0">
                <a:solidFill>
                  <a:srgbClr val="000090"/>
                </a:solidFill>
                <a:latin typeface="Arial"/>
                <a:cs typeface="Arial"/>
              </a:rPr>
              <a:t>on</a:t>
            </a:r>
            <a:r>
              <a:rPr sz="2750" spc="-44" dirty="0" smtClean="0">
                <a:solidFill>
                  <a:srgbClr val="000090"/>
                </a:solidFill>
                <a:latin typeface="Arial"/>
                <a:cs typeface="Arial"/>
              </a:rPr>
              <a:t>a</a:t>
            </a:r>
            <a:r>
              <a:rPr sz="2750" spc="0" dirty="0" smtClean="0">
                <a:solidFill>
                  <a:srgbClr val="000090"/>
                </a:solidFill>
                <a:latin typeface="Arial"/>
                <a:cs typeface="Arial"/>
              </a:rPr>
              <a:t>l</a:t>
            </a:r>
            <a:r>
              <a:rPr sz="2750" spc="365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750" spc="-44" dirty="0" smtClean="0">
                <a:solidFill>
                  <a:srgbClr val="000090"/>
                </a:solidFill>
                <a:latin typeface="Arial"/>
                <a:cs typeface="Arial"/>
              </a:rPr>
              <a:t>a</a:t>
            </a:r>
            <a:r>
              <a:rPr sz="2750" spc="29" dirty="0" smtClean="0">
                <a:solidFill>
                  <a:srgbClr val="000090"/>
                </a:solidFill>
                <a:latin typeface="Arial"/>
                <a:cs typeface="Arial"/>
              </a:rPr>
              <a:t>g</a:t>
            </a:r>
            <a:r>
              <a:rPr sz="2750" spc="-44" dirty="0" smtClean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r>
              <a:rPr sz="2750" spc="29" dirty="0" smtClean="0">
                <a:solidFill>
                  <a:srgbClr val="000090"/>
                </a:solidFill>
                <a:latin typeface="Arial"/>
                <a:cs typeface="Arial"/>
              </a:rPr>
              <a:t>n</a:t>
            </a:r>
            <a:r>
              <a:rPr sz="2750" spc="0" dirty="0" smtClean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sz="2750" spc="198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750" spc="-3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750" spc="29" dirty="0" smtClean="0">
                <a:solidFill>
                  <a:srgbClr val="0000FF"/>
                </a:solidFill>
                <a:latin typeface="Arial"/>
                <a:cs typeface="Arial"/>
              </a:rPr>
              <a:t>hou</a:t>
            </a:r>
            <a:r>
              <a:rPr sz="2750" spc="-89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750" spc="0" dirty="0" smtClean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750" spc="24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750" spc="-34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750" spc="-4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750" spc="-89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750" spc="-4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750" spc="34" dirty="0" smtClean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750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750" spc="336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750" spc="-4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750" spc="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750" spc="12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750" spc="-29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750" spc="47" dirty="0" smtClean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750" spc="-12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750" spc="-83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750" spc="44" dirty="0" smtClean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750" spc="1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750" spc="6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endParaRPr sz="2750">
              <a:latin typeface="Arial"/>
              <a:cs typeface="Arial"/>
            </a:endParaRPr>
          </a:p>
          <a:p>
            <a:pPr marL="12700">
              <a:lnSpc>
                <a:spcPts val="3162"/>
              </a:lnSpc>
              <a:spcBef>
                <a:spcPts val="1192"/>
              </a:spcBef>
            </a:pPr>
            <a:r>
              <a:rPr sz="2750" spc="19" dirty="0" smtClean="0">
                <a:solidFill>
                  <a:srgbClr val="0000FF"/>
                </a:solidFill>
                <a:latin typeface="Arial"/>
                <a:cs typeface="Arial"/>
              </a:rPr>
              <a:t>that is expected to maximize its performance</a:t>
            </a:r>
            <a:endParaRPr sz="2750">
              <a:latin typeface="Arial"/>
              <a:cs typeface="Arial"/>
            </a:endParaRPr>
          </a:p>
          <a:p>
            <a:pPr marL="12700" marR="47540">
              <a:lnSpc>
                <a:spcPct val="95825"/>
              </a:lnSpc>
              <a:spcBef>
                <a:spcPts val="1227"/>
              </a:spcBef>
            </a:pPr>
            <a:r>
              <a:rPr sz="2750" spc="15" dirty="0" smtClean="0">
                <a:solidFill>
                  <a:srgbClr val="000090"/>
                </a:solidFill>
                <a:latin typeface="Arial"/>
                <a:cs typeface="Arial"/>
              </a:rPr>
              <a:t>measure, given the evidence provided by the</a:t>
            </a:r>
            <a:endParaRPr sz="2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9137" y="3611159"/>
            <a:ext cx="2894718" cy="378459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19" dirty="0" smtClean="0">
                <a:solidFill>
                  <a:srgbClr val="000090"/>
                </a:solidFill>
                <a:latin typeface="Arial"/>
                <a:cs typeface="Arial"/>
              </a:rPr>
              <a:t>percept sequence</a:t>
            </a:r>
            <a:endParaRPr sz="2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53772" y="3611159"/>
            <a:ext cx="665144" cy="378459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9" dirty="0" smtClean="0">
                <a:solidFill>
                  <a:srgbClr val="000090"/>
                </a:solidFill>
                <a:latin typeface="Arial"/>
                <a:cs typeface="Arial"/>
              </a:rPr>
              <a:t>and</a:t>
            </a:r>
            <a:endParaRPr sz="2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8947" y="3611159"/>
            <a:ext cx="1482831" cy="378459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-13" dirty="0" smtClean="0">
                <a:solidFill>
                  <a:srgbClr val="000090"/>
                </a:solidFill>
                <a:latin typeface="Arial"/>
                <a:cs typeface="Arial"/>
              </a:rPr>
              <a:t>whatever</a:t>
            </a:r>
            <a:endParaRPr sz="2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3584" y="3611159"/>
            <a:ext cx="1088351" cy="378459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-18" dirty="0" smtClean="0">
                <a:solidFill>
                  <a:srgbClr val="000090"/>
                </a:solidFill>
                <a:latin typeface="Arial"/>
                <a:cs typeface="Arial"/>
              </a:rPr>
              <a:t>built-in</a:t>
            </a:r>
            <a:endParaRPr sz="2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0565" y="3611159"/>
            <a:ext cx="1769516" cy="378459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18" dirty="0" smtClean="0">
                <a:solidFill>
                  <a:srgbClr val="000090"/>
                </a:solidFill>
                <a:latin typeface="Arial"/>
                <a:cs typeface="Arial"/>
              </a:rPr>
              <a:t>knowledge</a:t>
            </a:r>
            <a:endParaRPr sz="2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137" y="4164882"/>
            <a:ext cx="570034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15" dirty="0" smtClean="0">
                <a:solidFill>
                  <a:srgbClr val="000090"/>
                </a:solidFill>
                <a:latin typeface="Arial"/>
                <a:cs typeface="Arial"/>
              </a:rPr>
              <a:t>the</a:t>
            </a:r>
            <a:endParaRPr sz="2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333" y="4164882"/>
            <a:ext cx="958051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9" dirty="0" smtClean="0">
                <a:solidFill>
                  <a:srgbClr val="000090"/>
                </a:solidFill>
                <a:latin typeface="Arial"/>
                <a:cs typeface="Arial"/>
              </a:rPr>
              <a:t>agent</a:t>
            </a:r>
            <a:endParaRPr sz="2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1875" y="4164882"/>
            <a:ext cx="738998" cy="378142"/>
          </a:xfrm>
          <a:prstGeom prst="rect">
            <a:avLst/>
          </a:prstGeom>
        </p:spPr>
        <p:txBody>
          <a:bodyPr wrap="square" lIns="0" tIns="18637" rIns="0" bIns="0" rtlCol="0">
            <a:noAutofit/>
          </a:bodyPr>
          <a:lstStyle/>
          <a:p>
            <a:pPr marL="12700">
              <a:lnSpc>
                <a:spcPts val="2935"/>
              </a:lnSpc>
            </a:pPr>
            <a:r>
              <a:rPr sz="2750" spc="1" dirty="0" smtClean="0">
                <a:solidFill>
                  <a:srgbClr val="000090"/>
                </a:solidFill>
                <a:latin typeface="Arial"/>
                <a:cs typeface="Arial"/>
              </a:rPr>
              <a:t>has.</a:t>
            </a:r>
            <a:endParaRPr sz="2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8225" y="6479147"/>
            <a:ext cx="382950" cy="25431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u="heavy" spc="14" dirty="0" smtClean="0">
                <a:solidFill>
                  <a:srgbClr val="7E7E7E"/>
                </a:solidFill>
                <a:latin typeface="Arial"/>
                <a:cs typeface="Arial"/>
              </a:rPr>
              <a:t> 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70925" y="6537642"/>
            <a:ext cx="56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7C1B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1650</Words>
  <Application>Microsoft Office PowerPoint</Application>
  <PresentationFormat>On-screen Show (4:3)</PresentationFormat>
  <Paragraphs>524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Meiryo</vt:lpstr>
      <vt:lpstr>Arial</vt:lpstr>
      <vt:lpstr>Calibri</vt:lpstr>
      <vt:lpstr>Century Gothic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Administrator</cp:lastModifiedBy>
  <cp:revision>5</cp:revision>
  <dcterms:modified xsi:type="dcterms:W3CDTF">2024-01-29T09:32:54Z</dcterms:modified>
</cp:coreProperties>
</file>