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mailto:Fahad.sherwani@nu.edu.p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g"/><Relationship Id="rId11" Type="http://schemas.openxmlformats.org/officeDocument/2006/relationships/image" Target="../media/image72.jpg"/><Relationship Id="rId5" Type="http://schemas.openxmlformats.org/officeDocument/2006/relationships/image" Target="../media/image66.jpg"/><Relationship Id="rId10" Type="http://schemas.openxmlformats.org/officeDocument/2006/relationships/image" Target="../media/image71.jpg"/><Relationship Id="rId4" Type="http://schemas.openxmlformats.org/officeDocument/2006/relationships/image" Target="../media/image65.jpg"/><Relationship Id="rId9" Type="http://schemas.openxmlformats.org/officeDocument/2006/relationships/image" Target="../media/image70.jp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4730496"/>
            <a:ext cx="9144000" cy="2127502"/>
          </a:xfrm>
          <a:custGeom>
            <a:avLst/>
            <a:gdLst/>
            <a:ahLst/>
            <a:cxnLst/>
            <a:rect l="l" t="t" r="r" b="b"/>
            <a:pathLst>
              <a:path w="9144000" h="2127502">
                <a:moveTo>
                  <a:pt x="9144000" y="0"/>
                </a:moveTo>
                <a:lnTo>
                  <a:pt x="0" y="0"/>
                </a:lnTo>
                <a:lnTo>
                  <a:pt x="0" y="2127502"/>
                </a:lnTo>
                <a:lnTo>
                  <a:pt x="9144000" y="212750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8692" y="1676400"/>
            <a:ext cx="28194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7188" y="1676400"/>
            <a:ext cx="2113788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9092" y="-457200"/>
            <a:ext cx="16002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9988" y="0"/>
            <a:ext cx="1202436" cy="114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53924" y="2667000"/>
            <a:ext cx="4191000" cy="419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839724" y="2895600"/>
            <a:ext cx="2362200" cy="2362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670047"/>
            <a:ext cx="3028188" cy="4187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892552"/>
            <a:ext cx="1141476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5344" y="-13716"/>
            <a:ext cx="760488" cy="1173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9164" y="-13728"/>
            <a:ext cx="588276" cy="1217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4730496"/>
          </a:xfrm>
          <a:custGeom>
            <a:avLst/>
            <a:gdLst/>
            <a:ahLst/>
            <a:cxnLst/>
            <a:rect l="l" t="t" r="r" b="b"/>
            <a:pathLst>
              <a:path w="9144000" h="4730496">
                <a:moveTo>
                  <a:pt x="0" y="4730496"/>
                </a:moveTo>
                <a:lnTo>
                  <a:pt x="9144000" y="4730496"/>
                </a:lnTo>
                <a:lnTo>
                  <a:pt x="9144000" y="0"/>
                </a:lnTo>
                <a:lnTo>
                  <a:pt x="0" y="0"/>
                </a:lnTo>
                <a:lnTo>
                  <a:pt x="0" y="473049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9483" y="3753612"/>
            <a:ext cx="2604516" cy="826045"/>
          </a:xfrm>
          <a:custGeom>
            <a:avLst/>
            <a:gdLst/>
            <a:ahLst/>
            <a:cxnLst/>
            <a:rect l="l" t="t" r="r" b="b"/>
            <a:pathLst>
              <a:path w="2604516" h="826045">
                <a:moveTo>
                  <a:pt x="141097" y="735711"/>
                </a:moveTo>
                <a:lnTo>
                  <a:pt x="0" y="758570"/>
                </a:lnTo>
                <a:lnTo>
                  <a:pt x="4139" y="767279"/>
                </a:lnTo>
                <a:lnTo>
                  <a:pt x="9607" y="778723"/>
                </a:lnTo>
                <a:lnTo>
                  <a:pt x="15092" y="790174"/>
                </a:lnTo>
                <a:lnTo>
                  <a:pt x="20579" y="801637"/>
                </a:lnTo>
                <a:lnTo>
                  <a:pt x="26052" y="813114"/>
                </a:lnTo>
                <a:lnTo>
                  <a:pt x="31496" y="824611"/>
                </a:lnTo>
                <a:lnTo>
                  <a:pt x="101576" y="826045"/>
                </a:lnTo>
                <a:lnTo>
                  <a:pt x="184740" y="824387"/>
                </a:lnTo>
                <a:lnTo>
                  <a:pt x="279761" y="819842"/>
                </a:lnTo>
                <a:lnTo>
                  <a:pt x="385417" y="812614"/>
                </a:lnTo>
                <a:lnTo>
                  <a:pt x="500483" y="802905"/>
                </a:lnTo>
                <a:lnTo>
                  <a:pt x="623734" y="790922"/>
                </a:lnTo>
                <a:lnTo>
                  <a:pt x="753947" y="776867"/>
                </a:lnTo>
                <a:lnTo>
                  <a:pt x="889898" y="760944"/>
                </a:lnTo>
                <a:lnTo>
                  <a:pt x="1030361" y="743358"/>
                </a:lnTo>
                <a:lnTo>
                  <a:pt x="1174114" y="724312"/>
                </a:lnTo>
                <a:lnTo>
                  <a:pt x="1319933" y="704011"/>
                </a:lnTo>
                <a:lnTo>
                  <a:pt x="1466591" y="682659"/>
                </a:lnTo>
                <a:lnTo>
                  <a:pt x="1612867" y="660459"/>
                </a:lnTo>
                <a:lnTo>
                  <a:pt x="1757535" y="637616"/>
                </a:lnTo>
                <a:lnTo>
                  <a:pt x="1899372" y="614334"/>
                </a:lnTo>
                <a:lnTo>
                  <a:pt x="2037153" y="590817"/>
                </a:lnTo>
                <a:lnTo>
                  <a:pt x="2169654" y="567268"/>
                </a:lnTo>
                <a:lnTo>
                  <a:pt x="2295650" y="543892"/>
                </a:lnTo>
                <a:lnTo>
                  <a:pt x="2413919" y="520893"/>
                </a:lnTo>
                <a:lnTo>
                  <a:pt x="2523236" y="498475"/>
                </a:lnTo>
                <a:lnTo>
                  <a:pt x="2604516" y="480568"/>
                </a:lnTo>
                <a:lnTo>
                  <a:pt x="2604516" y="12826"/>
                </a:lnTo>
                <a:lnTo>
                  <a:pt x="2603246" y="0"/>
                </a:lnTo>
                <a:lnTo>
                  <a:pt x="2518156" y="38226"/>
                </a:lnTo>
                <a:lnTo>
                  <a:pt x="2433066" y="75692"/>
                </a:lnTo>
                <a:lnTo>
                  <a:pt x="2347976" y="112649"/>
                </a:lnTo>
                <a:lnTo>
                  <a:pt x="2262251" y="147319"/>
                </a:lnTo>
                <a:lnTo>
                  <a:pt x="2176526" y="181990"/>
                </a:lnTo>
                <a:lnTo>
                  <a:pt x="2090674" y="215900"/>
                </a:lnTo>
                <a:lnTo>
                  <a:pt x="2005584" y="247395"/>
                </a:lnTo>
                <a:lnTo>
                  <a:pt x="1918843" y="278638"/>
                </a:lnTo>
                <a:lnTo>
                  <a:pt x="1832864" y="308990"/>
                </a:lnTo>
                <a:lnTo>
                  <a:pt x="1748155" y="337438"/>
                </a:lnTo>
                <a:lnTo>
                  <a:pt x="1661922" y="366268"/>
                </a:lnTo>
                <a:lnTo>
                  <a:pt x="1577086" y="393445"/>
                </a:lnTo>
                <a:lnTo>
                  <a:pt x="1492123" y="418973"/>
                </a:lnTo>
                <a:lnTo>
                  <a:pt x="1407160" y="444626"/>
                </a:lnTo>
                <a:lnTo>
                  <a:pt x="1322959" y="469264"/>
                </a:lnTo>
                <a:lnTo>
                  <a:pt x="1239774" y="492251"/>
                </a:lnTo>
                <a:lnTo>
                  <a:pt x="1155954" y="514476"/>
                </a:lnTo>
                <a:lnTo>
                  <a:pt x="1073277" y="536701"/>
                </a:lnTo>
                <a:lnTo>
                  <a:pt x="991362" y="557021"/>
                </a:lnTo>
                <a:lnTo>
                  <a:pt x="909701" y="577469"/>
                </a:lnTo>
                <a:lnTo>
                  <a:pt x="828675" y="596773"/>
                </a:lnTo>
                <a:lnTo>
                  <a:pt x="748411" y="614680"/>
                </a:lnTo>
                <a:lnTo>
                  <a:pt x="669163" y="632968"/>
                </a:lnTo>
                <a:lnTo>
                  <a:pt x="590550" y="649605"/>
                </a:lnTo>
                <a:lnTo>
                  <a:pt x="512825" y="665352"/>
                </a:lnTo>
                <a:lnTo>
                  <a:pt x="436499" y="680719"/>
                </a:lnTo>
                <a:lnTo>
                  <a:pt x="361442" y="695832"/>
                </a:lnTo>
                <a:lnTo>
                  <a:pt x="286766" y="709421"/>
                </a:lnTo>
                <a:lnTo>
                  <a:pt x="213106" y="722630"/>
                </a:lnTo>
                <a:lnTo>
                  <a:pt x="141097" y="73571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8692" y="6096000"/>
            <a:ext cx="990600" cy="990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4140" y="6095999"/>
            <a:ext cx="745236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055364"/>
            <a:ext cx="9144000" cy="2802635"/>
          </a:xfrm>
          <a:custGeom>
            <a:avLst/>
            <a:gdLst/>
            <a:ahLst/>
            <a:cxnLst/>
            <a:rect l="l" t="t" r="r" b="b"/>
            <a:pathLst>
              <a:path w="9144000" h="2802635">
                <a:moveTo>
                  <a:pt x="9144000" y="2236546"/>
                </a:moveTo>
                <a:lnTo>
                  <a:pt x="9143746" y="2236546"/>
                </a:lnTo>
                <a:lnTo>
                  <a:pt x="9143746" y="2412"/>
                </a:lnTo>
                <a:lnTo>
                  <a:pt x="8936228" y="54610"/>
                </a:lnTo>
                <a:lnTo>
                  <a:pt x="8729599" y="104393"/>
                </a:lnTo>
                <a:lnTo>
                  <a:pt x="8521954" y="153035"/>
                </a:lnTo>
                <a:lnTo>
                  <a:pt x="8313547" y="194818"/>
                </a:lnTo>
                <a:lnTo>
                  <a:pt x="8105902" y="236855"/>
                </a:lnTo>
                <a:lnTo>
                  <a:pt x="7897495" y="276098"/>
                </a:lnTo>
                <a:lnTo>
                  <a:pt x="7691755" y="309753"/>
                </a:lnTo>
                <a:lnTo>
                  <a:pt x="7483221" y="341630"/>
                </a:lnTo>
                <a:lnTo>
                  <a:pt x="7275703" y="370586"/>
                </a:lnTo>
                <a:lnTo>
                  <a:pt x="7071741" y="395859"/>
                </a:lnTo>
                <a:lnTo>
                  <a:pt x="6865111" y="421131"/>
                </a:lnTo>
                <a:lnTo>
                  <a:pt x="6661277" y="442087"/>
                </a:lnTo>
                <a:lnTo>
                  <a:pt x="6457315" y="458597"/>
                </a:lnTo>
                <a:lnTo>
                  <a:pt x="6254369" y="475742"/>
                </a:lnTo>
                <a:lnTo>
                  <a:pt x="6053201" y="490093"/>
                </a:lnTo>
                <a:lnTo>
                  <a:pt x="5853811" y="500253"/>
                </a:lnTo>
                <a:lnTo>
                  <a:pt x="5654548" y="509016"/>
                </a:lnTo>
                <a:lnTo>
                  <a:pt x="5457063" y="517398"/>
                </a:lnTo>
                <a:lnTo>
                  <a:pt x="5262245" y="521335"/>
                </a:lnTo>
                <a:lnTo>
                  <a:pt x="5067427" y="525526"/>
                </a:lnTo>
                <a:lnTo>
                  <a:pt x="4875403" y="527558"/>
                </a:lnTo>
                <a:lnTo>
                  <a:pt x="4685284" y="525526"/>
                </a:lnTo>
                <a:lnTo>
                  <a:pt x="4496943" y="525526"/>
                </a:lnTo>
                <a:lnTo>
                  <a:pt x="4310380" y="521335"/>
                </a:lnTo>
                <a:lnTo>
                  <a:pt x="4127500" y="514985"/>
                </a:lnTo>
                <a:lnTo>
                  <a:pt x="3946398" y="509016"/>
                </a:lnTo>
                <a:lnTo>
                  <a:pt x="3769105" y="502412"/>
                </a:lnTo>
                <a:lnTo>
                  <a:pt x="3592576" y="492252"/>
                </a:lnTo>
                <a:lnTo>
                  <a:pt x="3418840" y="481330"/>
                </a:lnTo>
                <a:lnTo>
                  <a:pt x="3248787" y="471550"/>
                </a:lnTo>
                <a:lnTo>
                  <a:pt x="2916809" y="443865"/>
                </a:lnTo>
                <a:lnTo>
                  <a:pt x="2598674" y="414400"/>
                </a:lnTo>
                <a:lnTo>
                  <a:pt x="2293239" y="383667"/>
                </a:lnTo>
                <a:lnTo>
                  <a:pt x="2004314" y="349631"/>
                </a:lnTo>
                <a:lnTo>
                  <a:pt x="1728216" y="314198"/>
                </a:lnTo>
                <a:lnTo>
                  <a:pt x="1472184" y="276098"/>
                </a:lnTo>
                <a:lnTo>
                  <a:pt x="1231671" y="238633"/>
                </a:lnTo>
                <a:lnTo>
                  <a:pt x="1010386" y="201041"/>
                </a:lnTo>
                <a:lnTo>
                  <a:pt x="807389" y="165735"/>
                </a:lnTo>
                <a:lnTo>
                  <a:pt x="627265" y="132080"/>
                </a:lnTo>
                <a:lnTo>
                  <a:pt x="464502" y="100203"/>
                </a:lnTo>
                <a:lnTo>
                  <a:pt x="327342" y="73533"/>
                </a:lnTo>
                <a:lnTo>
                  <a:pt x="212140" y="48387"/>
                </a:lnTo>
                <a:lnTo>
                  <a:pt x="53949" y="12318"/>
                </a:lnTo>
                <a:lnTo>
                  <a:pt x="0" y="0"/>
                </a:lnTo>
                <a:lnTo>
                  <a:pt x="0" y="2802633"/>
                </a:lnTo>
                <a:lnTo>
                  <a:pt x="9144000" y="2802633"/>
                </a:lnTo>
                <a:lnTo>
                  <a:pt x="9144000" y="223654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4733" y="1475069"/>
            <a:ext cx="5084448" cy="1081532"/>
          </a:xfrm>
          <a:prstGeom prst="rect">
            <a:avLst/>
          </a:prstGeom>
        </p:spPr>
        <p:txBody>
          <a:bodyPr wrap="square" lIns="0" tIns="27051" rIns="0" bIns="0" rtlCol="0">
            <a:noAutofit/>
          </a:bodyPr>
          <a:lstStyle/>
          <a:p>
            <a:pPr algn="ctr">
              <a:lnSpc>
                <a:spcPts val="4260"/>
              </a:lnSpc>
            </a:pPr>
            <a:r>
              <a:rPr sz="4000" b="1" spc="-11" dirty="0" smtClean="0">
                <a:solidFill>
                  <a:srgbClr val="FFC000"/>
                </a:solidFill>
                <a:latin typeface="Century Gothic"/>
                <a:cs typeface="Century Gothic"/>
              </a:rPr>
              <a:t>Artificial Intelligence</a:t>
            </a:r>
            <a:endParaRPr sz="4000">
              <a:latin typeface="Century Gothic"/>
              <a:cs typeface="Century Gothic"/>
            </a:endParaRPr>
          </a:p>
          <a:p>
            <a:pPr marL="1417739" marR="1455594" algn="ctr">
              <a:lnSpc>
                <a:spcPts val="4255"/>
              </a:lnSpc>
            </a:pPr>
            <a:r>
              <a:rPr sz="4000" b="1" spc="-11" dirty="0" smtClean="0">
                <a:solidFill>
                  <a:srgbClr val="FFC000"/>
                </a:solidFill>
                <a:latin typeface="Century Gothic"/>
                <a:cs typeface="Century Gothic"/>
              </a:rPr>
              <a:t>(CS-401)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377" y="3062029"/>
            <a:ext cx="4680985" cy="871219"/>
          </a:xfrm>
          <a:prstGeom prst="rect">
            <a:avLst/>
          </a:prstGeom>
        </p:spPr>
        <p:txBody>
          <a:bodyPr wrap="square" lIns="0" tIns="21812" rIns="0" bIns="0" rtlCol="0">
            <a:noAutofit/>
          </a:bodyPr>
          <a:lstStyle/>
          <a:p>
            <a:pPr marL="1326222" marR="1359991" algn="ctr">
              <a:lnSpc>
                <a:spcPts val="3435"/>
              </a:lnSpc>
            </a:pPr>
            <a:r>
              <a:rPr sz="3200" b="1" spc="-2" dirty="0" smtClean="0">
                <a:solidFill>
                  <a:srgbClr val="DFEBEB"/>
                </a:solidFill>
                <a:latin typeface="Century Gothic"/>
                <a:cs typeface="Century Gothic"/>
              </a:rPr>
              <a:t>Lecture 3:</a:t>
            </a:r>
            <a:endParaRPr sz="3200">
              <a:latin typeface="Century Gothic"/>
              <a:cs typeface="Century Gothic"/>
            </a:endParaRPr>
          </a:p>
          <a:p>
            <a:pPr algn="ctr">
              <a:lnSpc>
                <a:spcPts val="3425"/>
              </a:lnSpc>
            </a:pPr>
            <a:r>
              <a:rPr sz="3200" b="1" spc="-4" dirty="0" smtClean="0">
                <a:solidFill>
                  <a:srgbClr val="DFEBEB"/>
                </a:solidFill>
                <a:latin typeface="Century Gothic"/>
                <a:cs typeface="Century Gothic"/>
              </a:rPr>
              <a:t>Problem Solving Search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07591" y="4957056"/>
            <a:ext cx="5593341" cy="1633632"/>
          </a:xfrm>
          <a:prstGeom prst="rect">
            <a:avLst/>
          </a:prstGeom>
        </p:spPr>
        <p:txBody>
          <a:bodyPr wrap="square" lIns="0" tIns="13874" rIns="0" bIns="0" rtlCol="0">
            <a:noAutofit/>
          </a:bodyPr>
          <a:lstStyle/>
          <a:p>
            <a:pPr marL="1359165" marR="1377456" algn="ctr">
              <a:lnSpc>
                <a:spcPct val="102172"/>
              </a:lnSpc>
              <a:spcBef>
                <a:spcPts val="834"/>
              </a:spcBef>
            </a:pPr>
            <a:r>
              <a:rPr lang="en-US" sz="2000" b="1" spc="-147" dirty="0" smtClean="0">
                <a:solidFill>
                  <a:srgbClr val="001F5F"/>
                </a:solidFill>
                <a:latin typeface="Century Gothic"/>
                <a:cs typeface="Century Gothic"/>
              </a:rPr>
              <a:t>Mafaza Mohi</a:t>
            </a:r>
          </a:p>
          <a:p>
            <a:pPr marL="947927" marR="986188" algn="ctr">
              <a:lnSpc>
                <a:spcPct val="95825"/>
              </a:lnSpc>
              <a:spcBef>
                <a:spcPts val="1077"/>
              </a:spcBef>
            </a:pPr>
            <a:r>
              <a:rPr lang="en-US" sz="2400" b="1" spc="-2" dirty="0" smtClean="0">
                <a:solidFill>
                  <a:srgbClr val="57C1B9"/>
                </a:solidFill>
                <a:latin typeface="Times New Roman"/>
                <a:cs typeface="Times New Roman"/>
                <a:hlinkClick r:id="rId14"/>
              </a:rPr>
              <a:t>m</a:t>
            </a:r>
            <a:r>
              <a:rPr lang="en-US" sz="2400" b="1" spc="-2" dirty="0" smtClean="0">
                <a:solidFill>
                  <a:srgbClr val="57C1B9"/>
                </a:solidFill>
                <a:latin typeface="Times New Roman"/>
                <a:cs typeface="Times New Roman"/>
                <a:hlinkClick r:id="rId14"/>
              </a:rPr>
              <a:t>afaza.mohi@nu.edu.pk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715000" y="1219200"/>
            <a:ext cx="3067811" cy="155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0137" y="299377"/>
            <a:ext cx="666112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6" dirty="0" smtClean="0">
                <a:solidFill>
                  <a:srgbClr val="660066"/>
                </a:solidFill>
                <a:latin typeface="Arial"/>
                <a:cs typeface="Arial"/>
              </a:rPr>
              <a:t>Problem Formulation (The 8- Puzzle Example)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513" y="809677"/>
            <a:ext cx="5049649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4" dirty="0" smtClean="0">
                <a:solidFill>
                  <a:srgbClr val="FF0000"/>
                </a:solidFill>
                <a:latin typeface="Arial"/>
                <a:cs typeface="Arial"/>
              </a:rPr>
              <a:t>State: </a:t>
            </a:r>
            <a:r>
              <a:rPr sz="2400" spc="-4" dirty="0" smtClean="0">
                <a:solidFill>
                  <a:srgbClr val="FF1AFF"/>
                </a:solidFill>
                <a:latin typeface="Arial"/>
                <a:cs typeface="Arial"/>
              </a:rPr>
              <a:t>The location of the eight tiles,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0610" y="850430"/>
            <a:ext cx="57916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FF1A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1904" y="850430"/>
            <a:ext cx="130204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" dirty="0" smtClean="0">
                <a:solidFill>
                  <a:srgbClr val="FF1AFF"/>
                </a:solidFill>
                <a:latin typeface="Arial"/>
                <a:cs typeface="Arial"/>
              </a:rPr>
              <a:t>the blank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513" y="1663745"/>
            <a:ext cx="4757330" cy="74896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45765">
              <a:lnSpc>
                <a:spcPts val="2960"/>
              </a:lnSpc>
            </a:pP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r>
              <a:rPr sz="2800" spc="-5" dirty="0" smtClean="0">
                <a:solidFill>
                  <a:srgbClr val="FF1AFF"/>
                </a:solidFill>
                <a:latin typeface="Arial"/>
                <a:cs typeface="Arial"/>
              </a:rPr>
              <a:t>: </a:t>
            </a:r>
            <a:r>
              <a:rPr sz="2400" spc="-5" dirty="0" smtClean="0">
                <a:solidFill>
                  <a:srgbClr val="FF1AFF"/>
                </a:solidFill>
                <a:latin typeface="Arial"/>
                <a:cs typeface="Arial"/>
              </a:rPr>
              <a:t>{(7,0), (2,1), (4,2),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-4" dirty="0" smtClean="0">
                <a:solidFill>
                  <a:srgbClr val="FF1AFF"/>
                </a:solidFill>
                <a:latin typeface="Arial"/>
                <a:cs typeface="Arial"/>
              </a:rPr>
              <a:t>(5,3), (_,4), (6,5), (8,6), (3,7), (1,8)}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513" y="2793283"/>
            <a:ext cx="3319416" cy="1386585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 marR="9557">
              <a:lnSpc>
                <a:spcPts val="2855"/>
              </a:lnSpc>
            </a:pPr>
            <a:r>
              <a:rPr sz="2800" spc="-3" dirty="0" smtClean="0">
                <a:solidFill>
                  <a:srgbClr val="FF0000"/>
                </a:solidFill>
                <a:latin typeface="Arial"/>
                <a:cs typeface="Arial"/>
              </a:rPr>
              <a:t>Successor Function:</a:t>
            </a:r>
            <a:endParaRPr sz="2800">
              <a:latin typeface="Arial"/>
              <a:cs typeface="Arial"/>
            </a:endParaRPr>
          </a:p>
          <a:p>
            <a:pPr marL="393699">
              <a:lnSpc>
                <a:spcPts val="2755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moves Left, Right,</a:t>
            </a:r>
            <a:endParaRPr sz="2800">
              <a:latin typeface="Arial"/>
              <a:cs typeface="Arial"/>
            </a:endParaRPr>
          </a:p>
          <a:p>
            <a:pPr marL="12700" marR="5708">
              <a:lnSpc>
                <a:spcPct val="95825"/>
              </a:lnSpc>
              <a:spcBef>
                <a:spcPts val="1912"/>
              </a:spcBef>
            </a:pPr>
            <a:r>
              <a:rPr sz="2800" spc="-35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r>
              <a:rPr sz="2800" spc="-35" dirty="0" smtClean="0">
                <a:solidFill>
                  <a:srgbClr val="000090"/>
                </a:solidFill>
                <a:latin typeface="Arial"/>
                <a:cs typeface="Arial"/>
              </a:rPr>
              <a:t>: determine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6922" y="2793283"/>
            <a:ext cx="4667814" cy="717296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one of the four actions (blank</a:t>
            </a:r>
            <a:endParaRPr sz="2800">
              <a:latin typeface="Arial"/>
              <a:cs typeface="Arial"/>
            </a:endParaRPr>
          </a:p>
          <a:p>
            <a:pPr marL="33760" marR="61335">
              <a:lnSpc>
                <a:spcPts val="2755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Up, Down).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0638" y="3799377"/>
            <a:ext cx="2744873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a given state is 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5563" y="3799377"/>
            <a:ext cx="752273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goal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0" y="3799377"/>
            <a:ext cx="950059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state.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13" y="4855890"/>
            <a:ext cx="4588151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2" dirty="0" smtClean="0">
                <a:solidFill>
                  <a:srgbClr val="FF0000"/>
                </a:solidFill>
                <a:latin typeface="Arial"/>
                <a:cs typeface="Arial"/>
              </a:rPr>
              <a:t>Path Cost: </a:t>
            </a:r>
            <a:r>
              <a:rPr sz="2800" spc="-12" dirty="0" smtClean="0">
                <a:solidFill>
                  <a:srgbClr val="000090"/>
                </a:solidFill>
                <a:latin typeface="Arial"/>
                <a:cs typeface="Arial"/>
              </a:rPr>
              <a:t>each step costs 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513" y="5648098"/>
            <a:ext cx="6072576" cy="74945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4" dirty="0" smtClean="0">
                <a:solidFill>
                  <a:srgbClr val="FF0000"/>
                </a:solidFill>
                <a:latin typeface="Arial"/>
                <a:cs typeface="Arial"/>
              </a:rPr>
              <a:t>Solution</a:t>
            </a:r>
            <a:r>
              <a:rPr sz="2800" spc="-4" dirty="0" smtClean="0">
                <a:solidFill>
                  <a:srgbClr val="FF1AFF"/>
                </a:solidFill>
                <a:latin typeface="Arial"/>
                <a:cs typeface="Arial"/>
              </a:rPr>
              <a:t>: </a:t>
            </a:r>
            <a:r>
              <a:rPr sz="2400" spc="-4" dirty="0" smtClean="0">
                <a:solidFill>
                  <a:srgbClr val="FF1AFF"/>
                </a:solidFill>
                <a:latin typeface="Arial"/>
                <a:cs typeface="Arial"/>
              </a:rPr>
              <a:t>{(_,0),(1,1),(2,2) ,(3,3) ,(4,4) ,(5,5)</a:t>
            </a:r>
            <a:endParaRPr sz="24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</a:pPr>
            <a:r>
              <a:rPr sz="2400" spc="0" dirty="0" smtClean="0">
                <a:solidFill>
                  <a:srgbClr val="FF1AFF"/>
                </a:solidFill>
                <a:latin typeface="Arial"/>
                <a:cs typeface="Arial"/>
              </a:rPr>
              <a:t>,(8,8)}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713" y="5689097"/>
            <a:ext cx="783437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FF1AFF"/>
                </a:solidFill>
                <a:latin typeface="Arial"/>
                <a:cs typeface="Arial"/>
              </a:rPr>
              <a:t>,(6,6)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1365" y="5689097"/>
            <a:ext cx="783437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FF1AFF"/>
                </a:solidFill>
                <a:latin typeface="Arial"/>
                <a:cs typeface="Arial"/>
              </a:rPr>
              <a:t>,(7,7)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4747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76" dirty="0" smtClean="0">
                <a:solidFill>
                  <a:srgbClr val="7E7E7E"/>
                </a:solidFill>
                <a:latin typeface="Arial"/>
                <a:cs typeface="Arial"/>
              </a:rPr>
              <a:t> 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0492" y="286938"/>
            <a:ext cx="5046568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0" dirty="0" smtClean="0">
                <a:solidFill>
                  <a:srgbClr val="660066"/>
                </a:solidFill>
                <a:latin typeface="Arial"/>
                <a:cs typeface="Arial"/>
              </a:rPr>
              <a:t>Summary (When to use what)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889" y="1501806"/>
            <a:ext cx="5768605" cy="303236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52573">
              <a:lnSpc>
                <a:spcPts val="2555"/>
              </a:lnSpc>
            </a:pPr>
            <a:r>
              <a:rPr sz="2400" b="1" spc="-3" dirty="0" smtClean="0">
                <a:solidFill>
                  <a:srgbClr val="000090"/>
                </a:solidFill>
                <a:latin typeface="Arial"/>
                <a:cs typeface="Arial"/>
              </a:rPr>
              <a:t>Breadth-First Search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25" marR="52573">
              <a:lnSpc>
                <a:spcPct val="95825"/>
              </a:lnSpc>
              <a:spcBef>
                <a:spcPts val="475"/>
              </a:spcBef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–  Some solutions are known to be shallow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709"/>
              </a:spcBef>
            </a:pPr>
            <a:r>
              <a:rPr sz="2400" b="1" spc="-2" dirty="0" smtClean="0">
                <a:solidFill>
                  <a:srgbClr val="000090"/>
                </a:solidFill>
                <a:latin typeface="Arial"/>
                <a:cs typeface="Arial"/>
              </a:rPr>
              <a:t>Uniform-Cost Search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25" marR="52573">
              <a:lnSpc>
                <a:spcPct val="95825"/>
              </a:lnSpc>
              <a:spcBef>
                <a:spcPts val="507"/>
              </a:spcBef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–  Actions have varying costs</a:t>
            </a:r>
            <a:endParaRPr sz="2000">
              <a:latin typeface="Arial"/>
              <a:cs typeface="Arial"/>
            </a:endParaRPr>
          </a:p>
          <a:p>
            <a:pPr marL="469925" marR="52573">
              <a:lnSpc>
                <a:spcPct val="95825"/>
              </a:lnSpc>
              <a:spcBef>
                <a:spcPts val="606"/>
              </a:spcBef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–  Least cost solution is the required</a:t>
            </a:r>
            <a:endParaRPr sz="2000">
              <a:latin typeface="Arial"/>
              <a:cs typeface="Arial"/>
            </a:endParaRPr>
          </a:p>
          <a:p>
            <a:pPr marL="469925">
              <a:lnSpc>
                <a:spcPct val="95825"/>
              </a:lnSpc>
              <a:spcBef>
                <a:spcPts val="592"/>
              </a:spcBef>
            </a:pPr>
            <a:r>
              <a:rPr sz="2000" i="1" spc="-4" dirty="0" smtClean="0">
                <a:solidFill>
                  <a:srgbClr val="000090"/>
                </a:solidFill>
                <a:latin typeface="Arial"/>
                <a:cs typeface="Arial"/>
              </a:rPr>
              <a:t>This is the only uninformed search that worries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721"/>
              </a:spcBef>
            </a:pPr>
            <a:r>
              <a:rPr sz="2400" b="1" spc="-5" dirty="0" smtClean="0">
                <a:solidFill>
                  <a:srgbClr val="000090"/>
                </a:solidFill>
                <a:latin typeface="Arial"/>
                <a:cs typeface="Arial"/>
              </a:rPr>
              <a:t>Depth-First Search:</a:t>
            </a:r>
            <a:endParaRPr sz="2400">
              <a:latin typeface="Arial"/>
              <a:cs typeface="Arial"/>
            </a:endParaRPr>
          </a:p>
          <a:p>
            <a:pPr marL="469925" marR="52573">
              <a:lnSpc>
                <a:spcPct val="95825"/>
              </a:lnSpc>
              <a:spcBef>
                <a:spcPts val="509"/>
              </a:spcBef>
            </a:pP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–  Many solutions exist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693" y="3455432"/>
            <a:ext cx="142431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i="1" spc="-7" dirty="0" smtClean="0">
                <a:solidFill>
                  <a:srgbClr val="000090"/>
                </a:solidFill>
                <a:latin typeface="Arial"/>
                <a:cs typeface="Arial"/>
              </a:rPr>
              <a:t>about costs.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0889" y="4621546"/>
            <a:ext cx="7217721" cy="109103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469925" marR="38176">
              <a:lnSpc>
                <a:spcPts val="2150"/>
              </a:lnSpc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–  Know (or have a good estimate of) the depth of solution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613"/>
              </a:spcBef>
            </a:pPr>
            <a:r>
              <a:rPr sz="2400" b="1" spc="-5" dirty="0" smtClean="0">
                <a:solidFill>
                  <a:srgbClr val="000090"/>
                </a:solidFill>
                <a:latin typeface="Arial"/>
                <a:cs typeface="Arial"/>
              </a:rPr>
              <a:t>Iterative-Deepening Search</a:t>
            </a:r>
            <a:r>
              <a:rPr sz="2400" spc="-5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25">
              <a:lnSpc>
                <a:spcPct val="95825"/>
              </a:lnSpc>
              <a:spcBef>
                <a:spcPts val="606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–  Space is limited and the shortest solution path is required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499616" y="3000755"/>
            <a:ext cx="66294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0137" y="278429"/>
            <a:ext cx="169648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821" y="1163986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0721" y="1163986"/>
            <a:ext cx="737534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Problem formulation usually requires abstracting away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0721" y="1532794"/>
            <a:ext cx="5514898" cy="70058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real-world details to define a state space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7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feasibly be explored.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708" y="1532794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8972" y="1532794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821" y="2368327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0721" y="2368327"/>
            <a:ext cx="13052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1" dirty="0" smtClean="0">
                <a:solidFill>
                  <a:srgbClr val="000090"/>
                </a:solidFill>
                <a:latin typeface="Arial"/>
                <a:cs typeface="Arial"/>
              </a:rPr>
              <a:t>Variety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9007" y="2368327"/>
            <a:ext cx="15954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uninformed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033" y="2368327"/>
            <a:ext cx="9858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5682" y="2368327"/>
            <a:ext cx="139090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209" y="5177708"/>
            <a:ext cx="58758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5" dirty="0" smtClean="0">
                <a:solidFill>
                  <a:srgbClr val="000080"/>
                </a:solidFill>
                <a:latin typeface="Arial"/>
                <a:cs typeface="Arial"/>
              </a:rPr>
              <a:t>Iterative deepening search uses only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0867" y="5177708"/>
            <a:ext cx="199758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solidFill>
                  <a:srgbClr val="000080"/>
                </a:solidFill>
                <a:latin typeface="Arial"/>
                <a:cs typeface="Arial"/>
              </a:rPr>
              <a:t>linear space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4209" y="5604454"/>
            <a:ext cx="7497600" cy="80726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5" dirty="0" smtClean="0">
                <a:solidFill>
                  <a:srgbClr val="000080"/>
                </a:solidFill>
                <a:latin typeface="Arial"/>
                <a:cs typeface="Arial"/>
              </a:rPr>
              <a:t>and not much more time than other uninformed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1" dirty="0" smtClean="0">
                <a:solidFill>
                  <a:srgbClr val="000080"/>
                </a:solidFill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50137" y="278429"/>
            <a:ext cx="169648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35" y="1496218"/>
            <a:ext cx="8042833" cy="69906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Breadth-first search (BFS) and depth-first search (DFS) are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7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the foundation for all other search techniques.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235" y="2761519"/>
            <a:ext cx="7654629" cy="116408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5765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We might have a </a:t>
            </a:r>
            <a:r>
              <a:rPr sz="2400" spc="-2" dirty="0" smtClean="0">
                <a:solidFill>
                  <a:srgbClr val="1A1AFF"/>
                </a:solidFill>
                <a:latin typeface="Arial"/>
                <a:cs typeface="Arial"/>
              </a:rPr>
              <a:t>weighted tree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, in which the edges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connecting a node to its children have differing “weights”</a:t>
            </a:r>
            <a:endParaRPr sz="2400">
              <a:latin typeface="Arial"/>
              <a:cs typeface="Arial"/>
            </a:endParaRPr>
          </a:p>
          <a:p>
            <a:pPr marL="469900" marR="45765">
              <a:lnSpc>
                <a:spcPct val="95825"/>
              </a:lnSpc>
              <a:spcBef>
                <a:spcPts val="90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– We might therefore look for a “least cost”goal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235" y="4468406"/>
            <a:ext cx="8103844" cy="6996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572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 searches we have been doing are </a:t>
            </a:r>
            <a:r>
              <a:rPr sz="2400" spc="0" dirty="0" smtClean="0">
                <a:solidFill>
                  <a:srgbClr val="1A1AFF"/>
                </a:solidFill>
                <a:latin typeface="Arial"/>
                <a:cs typeface="Arial"/>
              </a:rPr>
              <a:t>blind searches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, in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which we have no prior information to help guide the search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5900" y="253029"/>
            <a:ext cx="22088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Conclusions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00" y="106645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1066450"/>
            <a:ext cx="7815478" cy="526923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Interesting problems can be cast as search problems, but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5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you’ve got to set up state space</a:t>
            </a:r>
            <a:endParaRPr sz="2400">
              <a:latin typeface="Arial"/>
              <a:cs typeface="Arial"/>
            </a:endParaRPr>
          </a:p>
          <a:p>
            <a:pPr marL="12700" marR="427080">
              <a:lnSpc>
                <a:spcPts val="2759"/>
              </a:lnSpc>
              <a:spcBef>
                <a:spcPts val="1560"/>
              </a:spcBef>
            </a:pP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Problem formulation usually requires abstracting away </a:t>
            </a:r>
            <a:endParaRPr sz="2400">
              <a:latin typeface="Arial"/>
              <a:cs typeface="Arial"/>
            </a:endParaRPr>
          </a:p>
          <a:p>
            <a:pPr marL="12700" marR="427080">
              <a:lnSpc>
                <a:spcPts val="2759"/>
              </a:lnSpc>
              <a:spcBef>
                <a:spcPts val="156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real-world details to define a state space that can be </a:t>
            </a:r>
            <a:endParaRPr sz="2400">
              <a:latin typeface="Arial"/>
              <a:cs typeface="Arial"/>
            </a:endParaRPr>
          </a:p>
          <a:p>
            <a:pPr marL="12700" marR="427080">
              <a:lnSpc>
                <a:spcPts val="2759"/>
              </a:lnSpc>
              <a:spcBef>
                <a:spcPts val="156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explored using computer algorithms.</a:t>
            </a:r>
            <a:endParaRPr sz="2400">
              <a:latin typeface="Arial"/>
              <a:cs typeface="Arial"/>
            </a:endParaRPr>
          </a:p>
          <a:p>
            <a:pPr marL="12700" marR="213506">
              <a:lnSpc>
                <a:spcPts val="2759"/>
              </a:lnSpc>
              <a:spcBef>
                <a:spcPts val="160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Once problem is formulated in abstract form, complexity </a:t>
            </a:r>
            <a:endParaRPr sz="2400">
              <a:latin typeface="Arial"/>
              <a:cs typeface="Arial"/>
            </a:endParaRPr>
          </a:p>
          <a:p>
            <a:pPr marL="12700" marR="213506">
              <a:lnSpc>
                <a:spcPts val="2759"/>
              </a:lnSpc>
              <a:spcBef>
                <a:spcPts val="156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analysis helps us picking out best algorithm to solve </a:t>
            </a:r>
            <a:endParaRPr sz="2400">
              <a:latin typeface="Arial"/>
              <a:cs typeface="Arial"/>
            </a:endParaRPr>
          </a:p>
          <a:p>
            <a:pPr marL="12700" marR="213506">
              <a:lnSpc>
                <a:spcPts val="2759"/>
              </a:lnSpc>
              <a:spcBef>
                <a:spcPts val="156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607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Variety of uninformed search strategies; difference lies in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560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method used to pick node that will be further expanded.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2164111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3810038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8300" y="545684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2156" y="2133600"/>
            <a:ext cx="5766816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0959" y="400603"/>
            <a:ext cx="462627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2" dirty="0" smtClean="0">
                <a:solidFill>
                  <a:srgbClr val="660066"/>
                </a:solidFill>
                <a:latin typeface="Arial"/>
                <a:cs typeface="Arial"/>
              </a:rPr>
              <a:t>Improving Search Methods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931" y="1131869"/>
            <a:ext cx="491658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Make algorithms more efficient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5131" y="1626774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9690" y="1626774"/>
            <a:ext cx="120406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avoiding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2192" y="1626774"/>
            <a:ext cx="21117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3" dirty="0" smtClean="0">
                <a:solidFill>
                  <a:srgbClr val="000090"/>
                </a:solidFill>
                <a:latin typeface="Arial"/>
                <a:cs typeface="Arial"/>
              </a:rPr>
              <a:t>repeatedstates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931" y="4281342"/>
            <a:ext cx="656753" cy="81164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R="12700" algn="r">
              <a:lnSpc>
                <a:spcPts val="2960"/>
              </a:lnSpc>
            </a:pPr>
            <a:r>
              <a:rPr sz="2800" spc="-16" dirty="0" smtClean="0">
                <a:solidFill>
                  <a:srgbClr val="000090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R="17384" algn="r">
              <a:lnSpc>
                <a:spcPct val="95825"/>
              </a:lnSpc>
              <a:spcBef>
                <a:spcPts val="477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8710" y="4281342"/>
            <a:ext cx="34037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solidFill>
                  <a:srgbClr val="000090"/>
                </a:solidFill>
                <a:latin typeface="Arial"/>
                <a:cs typeface="Arial"/>
              </a:rPr>
              <a:t>additional knowledge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4638" y="4281342"/>
            <a:ext cx="969234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about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3924" y="4281342"/>
            <a:ext cx="1962999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the 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1694" y="4762785"/>
            <a:ext cx="6580963" cy="180384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1111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properties (“shape”) of the search space</a:t>
            </a:r>
            <a:endParaRPr sz="2400">
              <a:latin typeface="Arial"/>
              <a:cs typeface="Arial"/>
            </a:endParaRPr>
          </a:p>
          <a:p>
            <a:pPr marL="144401" marR="1290342" algn="ctr">
              <a:lnSpc>
                <a:spcPct val="95825"/>
              </a:lnSpc>
              <a:spcBef>
                <a:spcPts val="475"/>
              </a:spcBef>
            </a:pPr>
            <a:r>
              <a:rPr sz="2000" spc="5" dirty="0" smtClean="0">
                <a:solidFill>
                  <a:srgbClr val="000090"/>
                </a:solidFill>
                <a:latin typeface="Arial"/>
                <a:cs typeface="Arial"/>
              </a:rPr>
              <a:t>• more interesting areas are investigated first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721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pruning of irrelevant areas</a:t>
            </a:r>
            <a:endParaRPr sz="2400">
              <a:latin typeface="Arial"/>
              <a:cs typeface="Arial"/>
            </a:endParaRPr>
          </a:p>
          <a:p>
            <a:pPr marL="411988" indent="-228600">
              <a:lnSpc>
                <a:spcPct val="100041"/>
              </a:lnSpc>
              <a:spcBef>
                <a:spcPts val="509"/>
              </a:spcBef>
              <a:tabLst>
                <a:tab pos="406400" algn="l"/>
              </a:tabLst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areas that are guaranteed not to contain a solution can discarded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131" y="5573578"/>
            <a:ext cx="240588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4862" y="5981919"/>
            <a:ext cx="34658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82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034783" y="1857756"/>
            <a:ext cx="2042160" cy="14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1857756"/>
            <a:ext cx="2043683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7752" y="1958339"/>
            <a:ext cx="1568196" cy="1461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884" y="1958339"/>
            <a:ext cx="1642872" cy="1321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2412" y="341809"/>
            <a:ext cx="5244394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2" dirty="0" smtClean="0">
                <a:solidFill>
                  <a:srgbClr val="660066"/>
                </a:solidFill>
                <a:latin typeface="Arial"/>
                <a:cs typeface="Arial"/>
              </a:rPr>
              <a:t>Problem Formulation (Real-life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9577" y="341809"/>
            <a:ext cx="2328371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Applications)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2784" y="1293667"/>
            <a:ext cx="108321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000080"/>
                </a:solidFill>
                <a:latin typeface="Arial"/>
                <a:cs typeface="Arial"/>
              </a:rPr>
              <a:t>Route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986" y="1293667"/>
            <a:ext cx="28720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3" dirty="0" smtClean="0">
                <a:solidFill>
                  <a:srgbClr val="000080"/>
                </a:solidFill>
                <a:latin typeface="Arial"/>
                <a:cs typeface="Arial"/>
              </a:rPr>
              <a:t>Finding 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1492" y="3371270"/>
            <a:ext cx="2139950" cy="5206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6" dirty="0" smtClean="0">
                <a:solidFill>
                  <a:srgbClr val="6F2F9F"/>
                </a:solidFill>
                <a:latin typeface="Arial"/>
                <a:cs typeface="Arial"/>
              </a:rPr>
              <a:t>Routing in Computer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spc="-5" dirty="0" smtClean="0">
                <a:solidFill>
                  <a:srgbClr val="6F2F9F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709" y="3474902"/>
            <a:ext cx="1136243" cy="5206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90">
              <a:lnSpc>
                <a:spcPts val="1939"/>
              </a:lnSpc>
            </a:pPr>
            <a:r>
              <a:rPr sz="1800" spc="-3" dirty="0" smtClean="0">
                <a:solidFill>
                  <a:srgbClr val="6F2F9F"/>
                </a:solidFill>
                <a:latin typeface="Arial"/>
                <a:cs typeface="Arial"/>
              </a:rPr>
              <a:t>Car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-2" dirty="0" smtClean="0">
                <a:solidFill>
                  <a:srgbClr val="6F2F9F"/>
                </a:solidFill>
                <a:latin typeface="Arial"/>
                <a:cs typeface="Arial"/>
              </a:rPr>
              <a:t>Navigation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6722" y="3474902"/>
            <a:ext cx="1786534" cy="5206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5" dirty="0" smtClean="0">
                <a:solidFill>
                  <a:srgbClr val="6F2F9F"/>
                </a:solidFill>
                <a:latin typeface="Arial"/>
                <a:cs typeface="Arial"/>
              </a:rPr>
              <a:t>Military operation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spc="-3" dirty="0" smtClean="0">
                <a:solidFill>
                  <a:srgbClr val="6F2F9F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6233" y="3480998"/>
            <a:ext cx="1303731" cy="5206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7" dirty="0" smtClean="0">
                <a:solidFill>
                  <a:srgbClr val="6F2F9F"/>
                </a:solidFill>
                <a:latin typeface="Arial"/>
                <a:cs typeface="Arial"/>
              </a:rPr>
              <a:t>Airline travel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spc="-3" dirty="0" smtClean="0">
                <a:solidFill>
                  <a:srgbClr val="6F2F9F"/>
                </a:solidFill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09" y="4383294"/>
            <a:ext cx="15265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609" y="4383294"/>
            <a:ext cx="4294292" cy="21089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  <a:p>
            <a:pPr marL="127000" marR="38176">
              <a:lnSpc>
                <a:spcPct val="95825"/>
              </a:lnSpc>
              <a:spcBef>
                <a:spcPts val="496"/>
              </a:spcBef>
            </a:pPr>
            <a:r>
              <a:rPr sz="2000" spc="3" dirty="0" smtClean="0">
                <a:solidFill>
                  <a:srgbClr val="000080"/>
                </a:solidFill>
                <a:latin typeface="Arial"/>
                <a:cs typeface="Arial"/>
              </a:rPr>
              <a:t>–  locations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000">
              <a:latin typeface="Arial"/>
              <a:cs typeface="Arial"/>
            </a:endParaRPr>
          </a:p>
          <a:p>
            <a:pPr marL="127000" marR="38176">
              <a:lnSpc>
                <a:spcPct val="95825"/>
              </a:lnSpc>
              <a:spcBef>
                <a:spcPts val="606"/>
              </a:spcBef>
            </a:pPr>
            <a:r>
              <a:rPr sz="2000" spc="-2" dirty="0" smtClean="0">
                <a:solidFill>
                  <a:srgbClr val="000080"/>
                </a:solidFill>
                <a:latin typeface="Arial"/>
                <a:cs typeface="Arial"/>
              </a:rPr>
              <a:t>–  starting point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604"/>
              </a:spcBef>
            </a:pP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Successor function (operators)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495"/>
              </a:spcBef>
            </a:pPr>
            <a:r>
              <a:rPr sz="2000" spc="-5" dirty="0" smtClean="0">
                <a:solidFill>
                  <a:srgbClr val="000080"/>
                </a:solidFill>
                <a:latin typeface="Arial"/>
                <a:cs typeface="Arial"/>
              </a:rPr>
              <a:t>–  move from one location to another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619" y="4383294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519" y="4383294"/>
            <a:ext cx="1383576" cy="101605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496"/>
              </a:spcBef>
            </a:pP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–  arrive at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92"/>
              </a:spcBef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Path cost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5092" y="4752102"/>
            <a:ext cx="197167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 smtClean="0">
                <a:solidFill>
                  <a:srgbClr val="000080"/>
                </a:solidFill>
                <a:latin typeface="Arial"/>
                <a:cs typeface="Arial"/>
              </a:rPr>
              <a:t>a certain location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709" y="5119139"/>
            <a:ext cx="15280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619" y="5119139"/>
            <a:ext cx="15280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819" y="5488448"/>
            <a:ext cx="3523446" cy="123938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26730">
              <a:lnSpc>
                <a:spcPts val="2150"/>
              </a:lnSpc>
            </a:pPr>
            <a:r>
              <a:rPr sz="2000" spc="-3" dirty="0" smtClean="0">
                <a:solidFill>
                  <a:srgbClr val="000080"/>
                </a:solidFill>
                <a:latin typeface="Arial"/>
                <a:cs typeface="Arial"/>
              </a:rPr>
              <a:t>–  may be quite complex</a:t>
            </a:r>
            <a:endParaRPr sz="2000">
              <a:latin typeface="Arial"/>
              <a:cs typeface="Arial"/>
            </a:endParaRPr>
          </a:p>
          <a:p>
            <a:pPr marL="698753" indent="-228600">
              <a:lnSpc>
                <a:spcPts val="2069"/>
              </a:lnSpc>
              <a:spcBef>
                <a:spcPts val="382"/>
              </a:spcBef>
              <a:tabLst>
                <a:tab pos="698500" algn="l"/>
              </a:tabLst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money, time, travel comfort, </a:t>
            </a:r>
            <a:endParaRPr sz="1800">
              <a:latin typeface="Arial"/>
              <a:cs typeface="Arial"/>
            </a:endParaRPr>
          </a:p>
          <a:p>
            <a:pPr marL="698753">
              <a:lnSpc>
                <a:spcPts val="2069"/>
              </a:lnSpc>
              <a:spcBef>
                <a:spcPts val="151"/>
              </a:spcBef>
              <a:tabLst>
                <a:tab pos="698500" algn="l"/>
              </a:tabLst>
            </a:pPr>
            <a:r>
              <a:rPr sz="1800" spc="-21" dirty="0" smtClean="0">
                <a:solidFill>
                  <a:srgbClr val="000080"/>
                </a:solidFill>
                <a:latin typeface="Arial"/>
                <a:cs typeface="Arial"/>
              </a:rPr>
              <a:t>scenery,</a:t>
            </a:r>
            <a:endParaRPr sz="1800">
              <a:latin typeface="Arial"/>
              <a:cs typeface="Arial"/>
            </a:endParaRPr>
          </a:p>
          <a:p>
            <a:pPr marR="65363" algn="r">
              <a:lnSpc>
                <a:spcPct val="95825"/>
              </a:lnSpc>
              <a:spcBef>
                <a:spcPts val="704"/>
              </a:spcBef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709" y="5857256"/>
            <a:ext cx="15265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43256" y="2142744"/>
            <a:ext cx="3572255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8092" y="374695"/>
            <a:ext cx="758569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Problem Formulation (Real-life Applications)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755" y="1363771"/>
            <a:ext cx="109138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44" dirty="0" smtClean="0">
                <a:solidFill>
                  <a:srgbClr val="000080"/>
                </a:solidFill>
                <a:latin typeface="Arial"/>
                <a:cs typeface="Arial"/>
              </a:rPr>
              <a:t>Travel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40483" y="1363771"/>
            <a:ext cx="2192171" cy="76533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000080"/>
                </a:solidFill>
                <a:latin typeface="Arial"/>
                <a:cs typeface="Arial"/>
              </a:rPr>
              <a:t>Salesperson</a:t>
            </a:r>
            <a:endParaRPr sz="2800">
              <a:latin typeface="Arial"/>
              <a:cs typeface="Arial"/>
            </a:endParaRPr>
          </a:p>
          <a:p>
            <a:pPr marR="137788" algn="r">
              <a:lnSpc>
                <a:spcPct val="95825"/>
              </a:lnSpc>
              <a:spcBef>
                <a:spcPts val="562"/>
              </a:spcBef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6634" y="1363771"/>
            <a:ext cx="1498321" cy="76533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000080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91948" marR="53263">
              <a:lnSpc>
                <a:spcPct val="95825"/>
              </a:lnSpc>
              <a:spcBef>
                <a:spcPts val="562"/>
              </a:spcBef>
            </a:pPr>
            <a:r>
              <a:rPr sz="2000" spc="-2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0182" y="2176708"/>
            <a:ext cx="186791" cy="55270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2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6694" y="2176708"/>
            <a:ext cx="1664766" cy="55270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locations / cities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82"/>
              </a:spcBef>
            </a:pPr>
            <a:r>
              <a:rPr sz="1800" spc="-2" dirty="0" smtClean="0">
                <a:solidFill>
                  <a:srgbClr val="000080"/>
                </a:solidFill>
                <a:latin typeface="Arial"/>
                <a:cs typeface="Arial"/>
              </a:rPr>
              <a:t>illegal states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7382" y="2772249"/>
            <a:ext cx="126746" cy="496315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sz="1600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5982" y="2772249"/>
            <a:ext cx="4189857" cy="496315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 marR="30403">
              <a:lnSpc>
                <a:spcPts val="1730"/>
              </a:lnSpc>
            </a:pPr>
            <a:r>
              <a:rPr sz="1600" spc="-6" dirty="0" smtClean="0">
                <a:solidFill>
                  <a:srgbClr val="000080"/>
                </a:solidFill>
                <a:latin typeface="Arial"/>
                <a:cs typeface="Arial"/>
              </a:rPr>
              <a:t>each city may be visited only once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sz="1600" spc="-4" dirty="0" smtClean="0">
                <a:solidFill>
                  <a:srgbClr val="000080"/>
                </a:solidFill>
                <a:latin typeface="Arial"/>
                <a:cs typeface="Arial"/>
              </a:rPr>
              <a:t>visited cities must be kept as state information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2982" y="3317383"/>
            <a:ext cx="152654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5882" y="3317383"/>
            <a:ext cx="127350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0182" y="3644701"/>
            <a:ext cx="186791" cy="55422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6694" y="3644701"/>
            <a:ext cx="1601596" cy="55422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starting point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"/>
              </a:spcBef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no cities visited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2982" y="4260492"/>
            <a:ext cx="15280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5882" y="4260492"/>
            <a:ext cx="3509145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 smtClean="0">
                <a:solidFill>
                  <a:srgbClr val="FF0000"/>
                </a:solidFill>
                <a:latin typeface="Arial"/>
                <a:cs typeface="Arial"/>
              </a:rPr>
              <a:t>Successor function (operators)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0182" y="4586787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6694" y="4586787"/>
            <a:ext cx="394804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5" dirty="0" smtClean="0">
                <a:solidFill>
                  <a:srgbClr val="000080"/>
                </a:solidFill>
                <a:latin typeface="Arial"/>
                <a:cs typeface="Arial"/>
              </a:rPr>
              <a:t>move from one location to another 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2982" y="4890405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5882" y="4890405"/>
            <a:ext cx="107728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0182" y="5229915"/>
            <a:ext cx="187006" cy="54059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15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6694" y="5229915"/>
            <a:ext cx="2686709" cy="54059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335">
              <a:lnSpc>
                <a:spcPts val="193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all locations visited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"/>
              </a:spcBef>
            </a:pP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agent at the initial 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982" y="5820375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5882" y="5820375"/>
            <a:ext cx="111937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Path cost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0817" y="616019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694" y="6160190"/>
            <a:ext cx="278559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5" dirty="0" smtClean="0">
                <a:solidFill>
                  <a:srgbClr val="000080"/>
                </a:solidFill>
                <a:latin typeface="Arial"/>
                <a:cs typeface="Arial"/>
              </a:rPr>
              <a:t>distance between 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224" y="1929384"/>
            <a:ext cx="2589276" cy="434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3204" y="297606"/>
            <a:ext cx="758569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Problem Formulation (Real-life Applications)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9858" y="1363771"/>
            <a:ext cx="86696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2" dirty="0" smtClean="0">
                <a:solidFill>
                  <a:srgbClr val="000080"/>
                </a:solidFill>
                <a:latin typeface="Arial"/>
                <a:cs typeface="Arial"/>
              </a:rPr>
              <a:t>VLSI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4133" y="1363771"/>
            <a:ext cx="112050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4" dirty="0" smtClean="0">
                <a:solidFill>
                  <a:srgbClr val="000080"/>
                </a:solidFill>
                <a:latin typeface="Arial"/>
                <a:cs typeface="Arial"/>
              </a:rPr>
              <a:t>layout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1706" y="1363771"/>
            <a:ext cx="149832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000080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07486" y="1848889"/>
            <a:ext cx="15280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0640" y="1848889"/>
            <a:ext cx="783722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4940" y="217670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1452" y="2176708"/>
            <a:ext cx="41512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positions of components, wires on a chip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7486" y="2478802"/>
            <a:ext cx="152654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0640" y="2478802"/>
            <a:ext cx="127350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4940" y="2806120"/>
            <a:ext cx="187006" cy="55885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15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3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1452" y="2806120"/>
            <a:ext cx="4460756" cy="81368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9430">
              <a:lnSpc>
                <a:spcPts val="1939"/>
              </a:lnSpc>
            </a:pPr>
            <a:r>
              <a:rPr sz="1800" spc="-5" dirty="0" smtClean="0">
                <a:solidFill>
                  <a:srgbClr val="000080"/>
                </a:solidFill>
                <a:latin typeface="Arial"/>
                <a:cs typeface="Arial"/>
              </a:rPr>
              <a:t>incremental: no components placed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3"/>
              </a:spcBef>
            </a:pPr>
            <a:r>
              <a:rPr sz="1800" spc="-5" dirty="0" smtClean="0">
                <a:solidFill>
                  <a:srgbClr val="000080"/>
                </a:solidFill>
                <a:latin typeface="Arial"/>
                <a:cs typeface="Arial"/>
              </a:rPr>
              <a:t>complete-state: all components placed (e.g.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ts val="2005"/>
              </a:lnSpc>
              <a:spcBef>
                <a:spcPts val="100"/>
              </a:spcBef>
            </a:pPr>
            <a:r>
              <a:rPr sz="1800" spc="-12" dirty="0" smtClean="0">
                <a:solidFill>
                  <a:srgbClr val="000080"/>
                </a:solidFill>
                <a:latin typeface="Arial"/>
                <a:cs typeface="Arial"/>
              </a:rPr>
              <a:t>randomly, manually)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7486" y="3667903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0640" y="3667903"/>
            <a:ext cx="350927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Successor function (operators)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940" y="3995221"/>
            <a:ext cx="187006" cy="55428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15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452" y="3995221"/>
            <a:ext cx="4575772" cy="55428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335">
              <a:lnSpc>
                <a:spcPts val="1939"/>
              </a:lnSpc>
            </a:pPr>
            <a:r>
              <a:rPr sz="1800" spc="-6" dirty="0" smtClean="0">
                <a:solidFill>
                  <a:srgbClr val="000080"/>
                </a:solidFill>
                <a:latin typeface="Arial"/>
                <a:cs typeface="Arial"/>
              </a:rPr>
              <a:t>incremental: place components, route wire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"/>
              </a:spcBef>
            </a:pPr>
            <a:r>
              <a:rPr sz="1800" spc="-6" dirty="0" smtClean="0">
                <a:solidFill>
                  <a:srgbClr val="000080"/>
                </a:solidFill>
                <a:latin typeface="Arial"/>
                <a:cs typeface="Arial"/>
              </a:rPr>
              <a:t>complete-state: move component, move wire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7486" y="4585605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0640" y="4585605"/>
            <a:ext cx="107728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4940" y="4925115"/>
            <a:ext cx="186791" cy="540512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"/>
              </a:spcBef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1452" y="4925115"/>
            <a:ext cx="3673957" cy="540512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90">
              <a:lnSpc>
                <a:spcPts val="1939"/>
              </a:lnSpc>
            </a:pP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all components placed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"/>
              </a:spcBef>
            </a:pP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components connected as specified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486" y="5527215"/>
            <a:ext cx="15280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0640" y="5527215"/>
            <a:ext cx="1120231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Path cost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940" y="5867277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452" y="5867277"/>
            <a:ext cx="165371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maybe complex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2394" y="6169659"/>
            <a:ext cx="126898" cy="228396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994" y="6169659"/>
            <a:ext cx="4148062" cy="228396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-12" dirty="0" smtClean="0">
                <a:solidFill>
                  <a:srgbClr val="000080"/>
                </a:solidFill>
                <a:latin typeface="Arial"/>
                <a:cs typeface="Arial"/>
              </a:rPr>
              <a:t>distance, capacity, number of connections 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994" y="6386618"/>
            <a:ext cx="1059534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1" dirty="0" smtClean="0">
                <a:solidFill>
                  <a:srgbClr val="000080"/>
                </a:solidFill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5052" y="3645408"/>
            <a:ext cx="3857244" cy="2577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511" y="2429255"/>
            <a:ext cx="1680972" cy="1834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9832" y="278429"/>
            <a:ext cx="524505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Problem Formulation (Real-life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7074" y="278429"/>
            <a:ext cx="232852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Applications)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752" y="1363517"/>
            <a:ext cx="110274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000080"/>
                </a:solidFill>
                <a:latin typeface="Arial"/>
                <a:cs typeface="Arial"/>
              </a:rPr>
              <a:t>Robot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3242" y="1363517"/>
            <a:ext cx="189566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000080"/>
                </a:solidFill>
                <a:latin typeface="Arial"/>
                <a:cs typeface="Arial"/>
              </a:rPr>
              <a:t>Navigation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0335" y="1959006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3235" y="1959006"/>
            <a:ext cx="4645867" cy="425614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52573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282"/>
              </a:spcBef>
            </a:pPr>
            <a:r>
              <a:rPr sz="2000" spc="2" dirty="0" smtClean="0">
                <a:solidFill>
                  <a:srgbClr val="403052"/>
                </a:solidFill>
                <a:latin typeface="Arial"/>
                <a:cs typeface="Arial"/>
              </a:rPr>
              <a:t>–  locations</a:t>
            </a:r>
            <a:endParaRPr sz="20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295"/>
              </a:spcBef>
            </a:pPr>
            <a:r>
              <a:rPr sz="2000" spc="-2" dirty="0" smtClean="0">
                <a:solidFill>
                  <a:srgbClr val="403052"/>
                </a:solidFill>
                <a:latin typeface="Arial"/>
                <a:cs typeface="Arial"/>
              </a:rPr>
              <a:t>–  position of actuators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420"/>
              </a:spcBef>
            </a:pP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300"/>
              </a:spcBef>
            </a:pPr>
            <a:r>
              <a:rPr sz="2000" spc="-5" dirty="0" smtClean="0">
                <a:solidFill>
                  <a:srgbClr val="403052"/>
                </a:solidFill>
                <a:latin typeface="Arial"/>
                <a:cs typeface="Arial"/>
              </a:rPr>
              <a:t>–  start position (dependent on the task)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420"/>
              </a:spcBef>
            </a:pP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Successor function (operators)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305"/>
              </a:spcBef>
            </a:pPr>
            <a:r>
              <a:rPr sz="2000" spc="-5" dirty="0" smtClean="0">
                <a:solidFill>
                  <a:srgbClr val="403052"/>
                </a:solidFill>
                <a:latin typeface="Arial"/>
                <a:cs typeface="Arial"/>
              </a:rPr>
              <a:t>–  movement, actions of actuators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405"/>
              </a:spcBef>
            </a:pPr>
            <a:r>
              <a:rPr sz="2400" spc="-2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300"/>
              </a:spcBef>
            </a:pPr>
            <a:r>
              <a:rPr sz="2000" spc="-2" dirty="0" smtClean="0">
                <a:solidFill>
                  <a:srgbClr val="403052"/>
                </a:solidFill>
                <a:latin typeface="Arial"/>
                <a:cs typeface="Arial"/>
              </a:rPr>
              <a:t>–  task-dependent</a:t>
            </a:r>
            <a:endParaRPr sz="20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420"/>
              </a:spcBef>
            </a:pP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Path cost</a:t>
            </a:r>
            <a:endParaRPr sz="2400">
              <a:latin typeface="Arial"/>
              <a:cs typeface="Arial"/>
            </a:endParaRPr>
          </a:p>
          <a:p>
            <a:pPr marL="127000" marR="52573">
              <a:lnSpc>
                <a:spcPct val="95825"/>
              </a:lnSpc>
              <a:spcBef>
                <a:spcPts val="300"/>
              </a:spcBef>
            </a:pPr>
            <a:r>
              <a:rPr sz="2000" spc="-3" dirty="0" smtClean="0">
                <a:solidFill>
                  <a:srgbClr val="403052"/>
                </a:solidFill>
                <a:latin typeface="Arial"/>
                <a:cs typeface="Arial"/>
              </a:rPr>
              <a:t>–  maybe very complex</a:t>
            </a:r>
            <a:endParaRPr sz="2000">
              <a:latin typeface="Arial"/>
              <a:cs typeface="Arial"/>
            </a:endParaRPr>
          </a:p>
          <a:p>
            <a:pPr marL="584200" marR="52573">
              <a:lnSpc>
                <a:spcPct val="95825"/>
              </a:lnSpc>
              <a:spcBef>
                <a:spcPts val="395"/>
              </a:spcBef>
            </a:pPr>
            <a:r>
              <a:rPr sz="1800" spc="1" dirty="0" smtClean="0">
                <a:solidFill>
                  <a:srgbClr val="403052"/>
                </a:solidFill>
                <a:latin typeface="Arial"/>
                <a:cs typeface="Arial"/>
              </a:rPr>
              <a:t>•  distance, energy consumption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0335" y="3036728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335" y="3771049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335" y="450459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335" y="5239543"/>
            <a:ext cx="17780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43128" y="2572512"/>
            <a:ext cx="2819400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9832" y="278429"/>
            <a:ext cx="758576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Problem Formulation (Real-life Applications)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740" y="1363771"/>
            <a:ext cx="181470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000080"/>
                </a:solidFill>
                <a:latin typeface="Arial"/>
                <a:cs typeface="Arial"/>
              </a:rPr>
              <a:t>Automatic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61" y="1363771"/>
            <a:ext cx="38602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9" dirty="0" smtClean="0">
                <a:solidFill>
                  <a:srgbClr val="000080"/>
                </a:solidFill>
                <a:latin typeface="Arial"/>
                <a:cs typeface="Arial"/>
              </a:rPr>
              <a:t>Assembly Sequencing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1607" y="2208949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4507" y="2208949"/>
            <a:ext cx="4212691" cy="361213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572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272"/>
              </a:spcBef>
            </a:pPr>
            <a:r>
              <a:rPr sz="2000" spc="-2" dirty="0" smtClean="0">
                <a:solidFill>
                  <a:srgbClr val="403052"/>
                </a:solidFill>
                <a:latin typeface="Arial"/>
                <a:cs typeface="Arial"/>
              </a:rPr>
              <a:t>–  location of components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20"/>
              </a:spcBef>
            </a:pP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300"/>
              </a:spcBef>
            </a:pPr>
            <a:r>
              <a:rPr sz="2000" spc="-3" dirty="0" smtClean="0">
                <a:solidFill>
                  <a:srgbClr val="403052"/>
                </a:solidFill>
                <a:latin typeface="Arial"/>
                <a:cs typeface="Arial"/>
              </a:rPr>
              <a:t>–  no components assembled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9"/>
              </a:spcBef>
            </a:pP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Successor function (operators)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300"/>
              </a:spcBef>
            </a:pPr>
            <a:r>
              <a:rPr sz="2000" spc="0" dirty="0" smtClean="0">
                <a:solidFill>
                  <a:srgbClr val="403052"/>
                </a:solidFill>
                <a:latin typeface="Arial"/>
                <a:cs typeface="Arial"/>
              </a:rPr>
              <a:t>–  place component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20"/>
              </a:spcBef>
            </a:pPr>
            <a:r>
              <a:rPr sz="2400" spc="-2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300"/>
              </a:spcBef>
            </a:pPr>
            <a:r>
              <a:rPr sz="2000" spc="-2" dirty="0" smtClean="0">
                <a:solidFill>
                  <a:srgbClr val="403052"/>
                </a:solidFill>
                <a:latin typeface="Arial"/>
                <a:cs typeface="Arial"/>
              </a:rPr>
              <a:t>–  system fully assembled</a:t>
            </a:r>
            <a:endParaRPr sz="20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20"/>
              </a:spcBef>
            </a:pP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Path cost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300"/>
              </a:spcBef>
            </a:pPr>
            <a:r>
              <a:rPr sz="2000" spc="-3" dirty="0" smtClean="0">
                <a:solidFill>
                  <a:srgbClr val="403052"/>
                </a:solidFill>
                <a:latin typeface="Arial"/>
                <a:cs typeface="Arial"/>
              </a:rPr>
              <a:t>–  number of moves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1607" y="295621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607" y="3689635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607" y="4424203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1607" y="5159025"/>
            <a:ext cx="17780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80492" y="332277"/>
            <a:ext cx="40802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5" dirty="0" smtClean="0">
                <a:solidFill>
                  <a:srgbClr val="660066"/>
                </a:solidFill>
                <a:latin typeface="Arial"/>
                <a:cs typeface="Arial"/>
              </a:rPr>
              <a:t>Searching for Solutions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716" y="1120425"/>
            <a:ext cx="4994236" cy="106780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176">
              <a:lnSpc>
                <a:spcPts val="2555"/>
              </a:lnSpc>
            </a:pPr>
            <a:r>
              <a:rPr sz="2400" spc="-8" dirty="0" smtClean="0">
                <a:solidFill>
                  <a:srgbClr val="FF0000"/>
                </a:solidFill>
                <a:latin typeface="Arial"/>
                <a:cs typeface="Arial"/>
              </a:rPr>
              <a:t>Traversal </a:t>
            </a: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of the </a:t>
            </a:r>
            <a:r>
              <a:rPr sz="2400" spc="-8" dirty="0" smtClean="0">
                <a:solidFill>
                  <a:srgbClr val="FF0000"/>
                </a:solidFill>
                <a:latin typeface="Arial"/>
                <a:cs typeface="Arial"/>
              </a:rPr>
              <a:t>search space</a:t>
            </a:r>
            <a:endParaRPr sz="2400">
              <a:latin typeface="Arial"/>
              <a:cs typeface="Arial"/>
            </a:endParaRPr>
          </a:p>
          <a:p>
            <a:pPr marL="469900" marR="38176">
              <a:lnSpc>
                <a:spcPct val="95825"/>
              </a:lnSpc>
              <a:spcBef>
                <a:spcPts val="478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–  From the 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initial state </a:t>
            </a: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to a 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goal state</a:t>
            </a: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95825"/>
              </a:lnSpc>
              <a:spcBef>
                <a:spcPts val="592"/>
              </a:spcBef>
            </a:pP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–  Legal sequence </a:t>
            </a: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of actions as defined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3499" y="1908318"/>
            <a:ext cx="33233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1827" y="1908318"/>
            <a:ext cx="222703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successor function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716" y="2671991"/>
            <a:ext cx="26072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General 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916" y="3092720"/>
            <a:ext cx="205082" cy="648716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96"/>
              </a:spcBef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428" y="3092720"/>
            <a:ext cx="4874338" cy="202209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Check </a:t>
            </a: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for </a:t>
            </a: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goal state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496"/>
              </a:spcBef>
            </a:pP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Expand 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current state</a:t>
            </a:r>
            <a:endParaRPr sz="2000">
              <a:latin typeface="Arial"/>
              <a:cs typeface="Arial"/>
            </a:endParaRPr>
          </a:p>
          <a:p>
            <a:pPr marL="183387" marR="43811">
              <a:lnSpc>
                <a:spcPct val="95825"/>
              </a:lnSpc>
              <a:spcBef>
                <a:spcPts val="490"/>
              </a:spcBef>
            </a:pP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•  Determine the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set of reachable states</a:t>
            </a:r>
            <a:endParaRPr sz="1800">
              <a:latin typeface="Arial"/>
              <a:cs typeface="Arial"/>
            </a:endParaRPr>
          </a:p>
          <a:p>
            <a:pPr marL="183387" marR="43811">
              <a:lnSpc>
                <a:spcPct val="95825"/>
              </a:lnSpc>
              <a:spcBef>
                <a:spcPts val="484"/>
              </a:spcBef>
            </a:pP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•  Return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“failure” </a:t>
            </a: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if the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empty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2"/>
              </a:spcBef>
            </a:pP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Select one 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from the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reachable states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92"/>
              </a:spcBef>
            </a:pPr>
            <a:r>
              <a:rPr sz="2000" spc="-7" dirty="0" smtClean="0">
                <a:solidFill>
                  <a:srgbClr val="FF0000"/>
                </a:solidFill>
                <a:latin typeface="Arial"/>
                <a:cs typeface="Arial"/>
              </a:rPr>
              <a:t>Move </a:t>
            </a:r>
            <a:r>
              <a:rPr sz="2000" spc="-7" dirty="0" smtClean="0">
                <a:solidFill>
                  <a:srgbClr val="000090"/>
                </a:solidFill>
                <a:latin typeface="Arial"/>
                <a:cs typeface="Arial"/>
              </a:rPr>
              <a:t>to the </a:t>
            </a:r>
            <a:r>
              <a:rPr sz="2000" spc="-7" dirty="0" smtClean="0">
                <a:solidFill>
                  <a:srgbClr val="FF0000"/>
                </a:solidFill>
                <a:latin typeface="Arial"/>
                <a:cs typeface="Arial"/>
              </a:rPr>
              <a:t>selected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916" y="4467622"/>
            <a:ext cx="205082" cy="64719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4"/>
              </a:spcBef>
            </a:pP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716" y="5606801"/>
            <a:ext cx="5693527" cy="6879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176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-11" dirty="0" smtClean="0">
                <a:solidFill>
                  <a:srgbClr val="FF0000"/>
                </a:solidFill>
                <a:latin typeface="Arial"/>
                <a:cs typeface="Arial"/>
              </a:rPr>
              <a:t>search tree </a:t>
            </a: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400" spc="-11" dirty="0" smtClean="0">
                <a:solidFill>
                  <a:srgbClr val="FF0000"/>
                </a:solidFill>
                <a:latin typeface="Arial"/>
                <a:cs typeface="Arial"/>
              </a:rPr>
              <a:t>generated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95825"/>
              </a:lnSpc>
              <a:spcBef>
                <a:spcPts val="379"/>
              </a:spcBef>
            </a:pP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–  Nodes 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are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added 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as more </a:t>
            </a:r>
            <a:r>
              <a:rPr sz="2000" spc="-5" dirty="0" smtClean="0">
                <a:solidFill>
                  <a:srgbClr val="FF0000"/>
                </a:solidFill>
                <a:latin typeface="Arial"/>
                <a:cs typeface="Arial"/>
              </a:rPr>
              <a:t>states are visited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2892" y="333293"/>
            <a:ext cx="3458381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20" dirty="0" smtClean="0">
                <a:solidFill>
                  <a:srgbClr val="660066"/>
                </a:solidFill>
                <a:latin typeface="Arial"/>
                <a:cs typeface="Arial"/>
              </a:rPr>
              <a:t>Search Terminology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92" y="1086657"/>
            <a:ext cx="8364947" cy="497185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43811">
              <a:lnSpc>
                <a:spcPts val="2960"/>
              </a:lnSpc>
            </a:pPr>
            <a:r>
              <a:rPr sz="2800" spc="-31" dirty="0" smtClean="0">
                <a:solidFill>
                  <a:srgbClr val="FF0000"/>
                </a:solidFill>
                <a:latin typeface="Arial"/>
                <a:cs typeface="Arial"/>
              </a:rPr>
              <a:t>Search Tree</a:t>
            </a:r>
            <a:endParaRPr sz="2800">
              <a:latin typeface="Arial"/>
              <a:cs typeface="Arial"/>
            </a:endParaRPr>
          </a:p>
          <a:p>
            <a:pPr marL="325120" marR="43811">
              <a:lnSpc>
                <a:spcPct val="95825"/>
              </a:lnSpc>
              <a:spcBef>
                <a:spcPts val="281"/>
              </a:spcBef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– Generated </a:t>
            </a:r>
            <a:r>
              <a:rPr sz="2400" spc="-5" dirty="0" smtClean="0">
                <a:solidFill>
                  <a:srgbClr val="000090"/>
                </a:solidFill>
                <a:latin typeface="Arial"/>
                <a:cs typeface="Arial"/>
              </a:rPr>
              <a:t>as the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search space </a:t>
            </a:r>
            <a:r>
              <a:rPr sz="2400" spc="-5" dirty="0" smtClean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traversed</a:t>
            </a:r>
            <a:endParaRPr sz="2400">
              <a:latin typeface="Arial"/>
              <a:cs typeface="Arial"/>
            </a:endParaRPr>
          </a:p>
          <a:p>
            <a:pPr marL="724712" marR="43811">
              <a:lnSpc>
                <a:spcPct val="95825"/>
              </a:lnSpc>
              <a:spcBef>
                <a:spcPts val="400"/>
              </a:spcBef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• The </a:t>
            </a: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search space </a:t>
            </a: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itself is not </a:t>
            </a: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necessarily a tree</a:t>
            </a: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frequently </a:t>
            </a: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it is a</a:t>
            </a:r>
            <a:endParaRPr sz="2000">
              <a:latin typeface="Arial"/>
              <a:cs typeface="Arial"/>
            </a:endParaRPr>
          </a:p>
          <a:p>
            <a:pPr marL="913638" marR="43811">
              <a:lnSpc>
                <a:spcPts val="2105"/>
              </a:lnSpc>
              <a:spcBef>
                <a:spcPts val="105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  <a:p>
            <a:pPr marL="724712" marR="43811">
              <a:lnSpc>
                <a:spcPct val="95825"/>
              </a:lnSpc>
              <a:spcBef>
                <a:spcPts val="294"/>
              </a:spcBef>
            </a:pP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• The </a:t>
            </a: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tree </a:t>
            </a: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specifies </a:t>
            </a: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possible paths </a:t>
            </a: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through the </a:t>
            </a: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search space</a:t>
            </a:r>
            <a:endParaRPr sz="2000">
              <a:latin typeface="Arial"/>
              <a:cs typeface="Arial"/>
            </a:endParaRPr>
          </a:p>
          <a:p>
            <a:pPr marL="325120" marR="43811">
              <a:lnSpc>
                <a:spcPct val="95825"/>
              </a:lnSpc>
              <a:spcBef>
                <a:spcPts val="420"/>
              </a:spcBef>
            </a:pPr>
            <a:r>
              <a:rPr sz="2400" spc="-11" dirty="0" smtClean="0">
                <a:solidFill>
                  <a:srgbClr val="FF0000"/>
                </a:solidFill>
                <a:latin typeface="Arial"/>
                <a:cs typeface="Arial"/>
              </a:rPr>
              <a:t>– Expansion </a:t>
            </a: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2400" spc="-11" dirty="0" smtClean="0">
                <a:solidFill>
                  <a:srgbClr val="FF0000"/>
                </a:solidFill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  <a:p>
            <a:pPr marL="688136">
              <a:lnSpc>
                <a:spcPct val="95825"/>
              </a:lnSpc>
              <a:spcBef>
                <a:spcPts val="300"/>
              </a:spcBef>
            </a:pPr>
            <a:r>
              <a:rPr sz="2000" spc="2" dirty="0" smtClean="0">
                <a:solidFill>
                  <a:srgbClr val="000090"/>
                </a:solidFill>
                <a:latin typeface="Arial"/>
                <a:cs typeface="Arial"/>
              </a:rPr>
              <a:t>• As </a:t>
            </a:r>
            <a:r>
              <a:rPr sz="2000" spc="2" dirty="0" smtClean="0">
                <a:solidFill>
                  <a:srgbClr val="FF0000"/>
                </a:solidFill>
                <a:latin typeface="Arial"/>
                <a:cs typeface="Arial"/>
              </a:rPr>
              <a:t>states </a:t>
            </a:r>
            <a:r>
              <a:rPr sz="2000" spc="2" dirty="0" smtClean="0">
                <a:solidFill>
                  <a:srgbClr val="000090"/>
                </a:solidFill>
                <a:latin typeface="Arial"/>
                <a:cs typeface="Arial"/>
              </a:rPr>
              <a:t>are </a:t>
            </a:r>
            <a:r>
              <a:rPr sz="2000" spc="2" dirty="0" smtClean="0">
                <a:solidFill>
                  <a:srgbClr val="FF0000"/>
                </a:solidFill>
                <a:latin typeface="Arial"/>
                <a:cs typeface="Arial"/>
              </a:rPr>
              <a:t>explored</a:t>
            </a:r>
            <a:r>
              <a:rPr sz="2000" spc="2" dirty="0" smtClean="0">
                <a:solidFill>
                  <a:srgbClr val="000090"/>
                </a:solidFill>
                <a:latin typeface="Arial"/>
                <a:cs typeface="Arial"/>
              </a:rPr>
              <a:t>, the </a:t>
            </a:r>
            <a:r>
              <a:rPr sz="2000" spc="2" dirty="0" smtClean="0">
                <a:solidFill>
                  <a:srgbClr val="FF0000"/>
                </a:solidFill>
                <a:latin typeface="Arial"/>
                <a:cs typeface="Arial"/>
              </a:rPr>
              <a:t>corresponding nodes </a:t>
            </a:r>
            <a:r>
              <a:rPr sz="2000" spc="2" dirty="0" smtClean="0">
                <a:solidFill>
                  <a:srgbClr val="000090"/>
                </a:solidFill>
                <a:latin typeface="Arial"/>
                <a:cs typeface="Arial"/>
              </a:rPr>
              <a:t>are </a:t>
            </a:r>
            <a:r>
              <a:rPr sz="2000" spc="2" dirty="0" smtClean="0">
                <a:solidFill>
                  <a:srgbClr val="FF0000"/>
                </a:solidFill>
                <a:latin typeface="Arial"/>
                <a:cs typeface="Arial"/>
              </a:rPr>
              <a:t>expanded </a:t>
            </a:r>
            <a:r>
              <a:rPr sz="2000" spc="2" dirty="0" smtClean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916686" marR="43811">
              <a:lnSpc>
                <a:spcPts val="2100"/>
              </a:lnSpc>
              <a:spcBef>
                <a:spcPts val="105"/>
              </a:spcBef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applying the </a:t>
            </a: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successor function</a:t>
            </a:r>
            <a:endParaRPr sz="2000">
              <a:latin typeface="Arial"/>
              <a:cs typeface="Arial"/>
            </a:endParaRPr>
          </a:p>
          <a:p>
            <a:pPr marL="1311402" marR="43811">
              <a:lnSpc>
                <a:spcPct val="95825"/>
              </a:lnSpc>
              <a:spcBef>
                <a:spcPts val="174"/>
              </a:spcBef>
            </a:pPr>
            <a:r>
              <a:rPr sz="1600" spc="-4" dirty="0" smtClean="0">
                <a:solidFill>
                  <a:srgbClr val="000090"/>
                </a:solidFill>
                <a:latin typeface="Arial"/>
                <a:cs typeface="Arial"/>
              </a:rPr>
              <a:t>–  this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generates </a:t>
            </a:r>
            <a:r>
              <a:rPr sz="1600" spc="-4" dirty="0" smtClean="0">
                <a:solidFill>
                  <a:srgbClr val="000090"/>
                </a:solidFill>
                <a:latin typeface="Arial"/>
                <a:cs typeface="Arial"/>
              </a:rPr>
              <a:t>a new </a:t>
            </a:r>
            <a:r>
              <a:rPr sz="1600" spc="-4" dirty="0" smtClean="0">
                <a:solidFill>
                  <a:srgbClr val="FF0000"/>
                </a:solidFill>
                <a:latin typeface="Arial"/>
                <a:cs typeface="Arial"/>
              </a:rPr>
              <a:t>set of (child) nodes</a:t>
            </a:r>
            <a:endParaRPr sz="1600">
              <a:latin typeface="Arial"/>
              <a:cs typeface="Arial"/>
            </a:endParaRPr>
          </a:p>
          <a:p>
            <a:pPr marL="688136" marR="43811">
              <a:lnSpc>
                <a:spcPct val="95825"/>
              </a:lnSpc>
              <a:spcBef>
                <a:spcPts val="385"/>
              </a:spcBef>
            </a:pP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• The </a:t>
            </a:r>
            <a:r>
              <a:rPr sz="2000" i="1" spc="1" dirty="0" smtClean="0">
                <a:solidFill>
                  <a:srgbClr val="FF0000"/>
                </a:solidFill>
                <a:latin typeface="Arial"/>
                <a:cs typeface="Arial"/>
              </a:rPr>
              <a:t>fringe </a:t>
            </a: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(frontier/queue) is the set of </a:t>
            </a:r>
            <a:r>
              <a:rPr sz="2000" spc="1" dirty="0" smtClean="0">
                <a:solidFill>
                  <a:srgbClr val="FF0000"/>
                </a:solidFill>
                <a:latin typeface="Arial"/>
                <a:cs typeface="Arial"/>
              </a:rPr>
              <a:t>nodes not yet visited</a:t>
            </a:r>
            <a:endParaRPr sz="2000">
              <a:latin typeface="Arial"/>
              <a:cs typeface="Arial"/>
            </a:endParaRPr>
          </a:p>
          <a:p>
            <a:pPr marL="1311402" marR="43811">
              <a:lnSpc>
                <a:spcPct val="95825"/>
              </a:lnSpc>
              <a:spcBef>
                <a:spcPts val="295"/>
              </a:spcBef>
            </a:pPr>
            <a:r>
              <a:rPr sz="1600" spc="-6" dirty="0" smtClean="0">
                <a:solidFill>
                  <a:srgbClr val="FF0000"/>
                </a:solidFill>
                <a:latin typeface="Arial"/>
                <a:cs typeface="Arial"/>
              </a:rPr>
              <a:t>–  newly generated </a:t>
            </a:r>
            <a:r>
              <a:rPr sz="1600" spc="-6" dirty="0" smtClean="0">
                <a:solidFill>
                  <a:srgbClr val="000090"/>
                </a:solidFill>
                <a:latin typeface="Arial"/>
                <a:cs typeface="Arial"/>
              </a:rPr>
              <a:t>nodes are added to the </a:t>
            </a:r>
            <a:r>
              <a:rPr sz="1600" spc="-6" dirty="0" smtClean="0">
                <a:solidFill>
                  <a:srgbClr val="FF0000"/>
                </a:solidFill>
                <a:latin typeface="Arial"/>
                <a:cs typeface="Arial"/>
              </a:rPr>
              <a:t>fringe</a:t>
            </a:r>
            <a:endParaRPr sz="1600">
              <a:latin typeface="Arial"/>
              <a:cs typeface="Arial"/>
            </a:endParaRPr>
          </a:p>
          <a:p>
            <a:pPr marL="325120" marR="43811">
              <a:lnSpc>
                <a:spcPct val="95825"/>
              </a:lnSpc>
              <a:spcBef>
                <a:spcPts val="409"/>
              </a:spcBef>
            </a:pPr>
            <a:r>
              <a:rPr sz="2400" spc="-13" dirty="0" smtClean="0">
                <a:solidFill>
                  <a:srgbClr val="FF0000"/>
                </a:solidFill>
                <a:latin typeface="Arial"/>
                <a:cs typeface="Arial"/>
              </a:rPr>
              <a:t>– Search strategy</a:t>
            </a:r>
            <a:endParaRPr sz="2400">
              <a:latin typeface="Arial"/>
              <a:cs typeface="Arial"/>
            </a:endParaRPr>
          </a:p>
          <a:p>
            <a:pPr marL="688136" marR="43811">
              <a:lnSpc>
                <a:spcPct val="95825"/>
              </a:lnSpc>
              <a:spcBef>
                <a:spcPts val="300"/>
              </a:spcBef>
            </a:pPr>
            <a:r>
              <a:rPr sz="2000" spc="3" dirty="0" smtClean="0">
                <a:solidFill>
                  <a:srgbClr val="000090"/>
                </a:solidFill>
                <a:latin typeface="Arial"/>
                <a:cs typeface="Arial"/>
              </a:rPr>
              <a:t>• Determines the selection of the next node to be expanded</a:t>
            </a:r>
            <a:endParaRPr sz="2000">
              <a:latin typeface="Arial"/>
              <a:cs typeface="Arial"/>
            </a:endParaRPr>
          </a:p>
          <a:p>
            <a:pPr marL="688136" marR="43811">
              <a:lnSpc>
                <a:spcPct val="95825"/>
              </a:lnSpc>
              <a:spcBef>
                <a:spcPts val="400"/>
              </a:spcBef>
            </a:pPr>
            <a:r>
              <a:rPr sz="2000" spc="5" dirty="0" smtClean="0">
                <a:solidFill>
                  <a:srgbClr val="000090"/>
                </a:solidFill>
                <a:latin typeface="Arial"/>
                <a:cs typeface="Arial"/>
              </a:rPr>
              <a:t>• Can be achieved by ordering the nodes in the fringe</a:t>
            </a:r>
            <a:endParaRPr sz="2000">
              <a:latin typeface="Arial"/>
              <a:cs typeface="Arial"/>
            </a:endParaRPr>
          </a:p>
          <a:p>
            <a:pPr marL="1311402" marR="43811">
              <a:lnSpc>
                <a:spcPct val="95825"/>
              </a:lnSpc>
              <a:spcBef>
                <a:spcPts val="280"/>
              </a:spcBef>
            </a:pPr>
            <a:r>
              <a:rPr sz="1600" spc="-7" dirty="0" smtClean="0">
                <a:solidFill>
                  <a:srgbClr val="000090"/>
                </a:solidFill>
                <a:latin typeface="Arial"/>
                <a:cs typeface="Arial"/>
              </a:rPr>
              <a:t>–  e.g. </a:t>
            </a:r>
            <a:r>
              <a:rPr sz="1600" spc="-7" dirty="0" smtClean="0">
                <a:solidFill>
                  <a:srgbClr val="FF0000"/>
                </a:solidFill>
                <a:latin typeface="Arial"/>
                <a:cs typeface="Arial"/>
              </a:rPr>
              <a:t>queue (FIFO), stack (LIFO), </a:t>
            </a:r>
            <a:r>
              <a:rPr sz="1600" spc="-7" dirty="0" smtClean="0">
                <a:solidFill>
                  <a:srgbClr val="000090"/>
                </a:solidFill>
                <a:latin typeface="Arial"/>
                <a:cs typeface="Arial"/>
              </a:rPr>
              <a:t>“best” node w.r.t. some measure (cost)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533400" y="918629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D9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4200" y="918629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D9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15000" y="918629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D9E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400" y="2421940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24200" y="2421940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2421940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805593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4200" y="3805593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5000" y="3805593"/>
            <a:ext cx="2590800" cy="693889"/>
          </a:xfrm>
          <a:custGeom>
            <a:avLst/>
            <a:gdLst/>
            <a:ahLst/>
            <a:cxnLst/>
            <a:rect l="l" t="t" r="r" b="b"/>
            <a:pathLst>
              <a:path w="2590800" h="693889">
                <a:moveTo>
                  <a:pt x="0" y="693889"/>
                </a:moveTo>
                <a:lnTo>
                  <a:pt x="2590800" y="693889"/>
                </a:lnTo>
                <a:lnTo>
                  <a:pt x="2590800" y="0"/>
                </a:lnTo>
                <a:lnTo>
                  <a:pt x="0" y="0"/>
                </a:lnTo>
                <a:lnTo>
                  <a:pt x="0" y="693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400" y="5543778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200" y="5543778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5000" y="5543778"/>
            <a:ext cx="2590800" cy="809320"/>
          </a:xfrm>
          <a:custGeom>
            <a:avLst/>
            <a:gdLst/>
            <a:ahLst/>
            <a:cxnLst/>
            <a:rect l="l" t="t" r="r" b="b"/>
            <a:pathLst>
              <a:path w="2590800" h="809320">
                <a:moveTo>
                  <a:pt x="0" y="809320"/>
                </a:moveTo>
                <a:lnTo>
                  <a:pt x="2590800" y="809320"/>
                </a:lnTo>
                <a:lnTo>
                  <a:pt x="2590800" y="0"/>
                </a:lnTo>
                <a:lnTo>
                  <a:pt x="0" y="0"/>
                </a:lnTo>
                <a:lnTo>
                  <a:pt x="0" y="80932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4200" y="912367"/>
            <a:ext cx="0" cy="5836163"/>
          </a:xfrm>
          <a:custGeom>
            <a:avLst/>
            <a:gdLst/>
            <a:ahLst/>
            <a:cxnLst/>
            <a:rect l="l" t="t" r="r" b="b"/>
            <a:pathLst>
              <a:path h="5836163">
                <a:moveTo>
                  <a:pt x="0" y="0"/>
                </a:moveTo>
                <a:lnTo>
                  <a:pt x="0" y="5836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15000" y="912367"/>
            <a:ext cx="0" cy="5836163"/>
          </a:xfrm>
          <a:custGeom>
            <a:avLst/>
            <a:gdLst/>
            <a:ahLst/>
            <a:cxnLst/>
            <a:rect l="l" t="t" r="r" b="b"/>
            <a:pathLst>
              <a:path h="5836163">
                <a:moveTo>
                  <a:pt x="0" y="0"/>
                </a:moveTo>
                <a:lnTo>
                  <a:pt x="0" y="5836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7050" y="1612519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7050" y="2421890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7050" y="3231261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7050" y="3805554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050" y="4499483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7050" y="5543804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050" y="6353098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400" y="912367"/>
            <a:ext cx="0" cy="5836163"/>
          </a:xfrm>
          <a:custGeom>
            <a:avLst/>
            <a:gdLst/>
            <a:ahLst/>
            <a:cxnLst/>
            <a:rect l="l" t="t" r="r" b="b"/>
            <a:pathLst>
              <a:path h="5836163">
                <a:moveTo>
                  <a:pt x="0" y="0"/>
                </a:moveTo>
                <a:lnTo>
                  <a:pt x="0" y="5836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05800" y="912367"/>
            <a:ext cx="0" cy="5836163"/>
          </a:xfrm>
          <a:custGeom>
            <a:avLst/>
            <a:gdLst/>
            <a:ahLst/>
            <a:cxnLst/>
            <a:rect l="l" t="t" r="r" b="b"/>
            <a:pathLst>
              <a:path h="5836163">
                <a:moveTo>
                  <a:pt x="0" y="0"/>
                </a:moveTo>
                <a:lnTo>
                  <a:pt x="0" y="5836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7050" y="918717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7050" y="6742181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0492" y="286938"/>
            <a:ext cx="126396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0906" y="286938"/>
            <a:ext cx="8200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7" dirty="0" smtClean="0">
                <a:solidFill>
                  <a:srgbClr val="660066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5677" y="286938"/>
            <a:ext cx="50939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4" dirty="0" smtClean="0">
                <a:solidFill>
                  <a:srgbClr val="660066"/>
                </a:solidFill>
                <a:latin typeface="Arial"/>
                <a:cs typeface="Arial"/>
              </a:rPr>
              <a:t>Vs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9792" y="286938"/>
            <a:ext cx="111233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9" dirty="0" smtClean="0">
                <a:solidFill>
                  <a:srgbClr val="660066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5789" y="286938"/>
            <a:ext cx="8200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7" dirty="0" smtClean="0">
                <a:solidFill>
                  <a:srgbClr val="660066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" y="918717"/>
            <a:ext cx="2590800" cy="693801"/>
          </a:xfrm>
          <a:prstGeom prst="rect">
            <a:avLst/>
          </a:prstGeom>
        </p:spPr>
        <p:txBody>
          <a:bodyPr wrap="square" lIns="0" tIns="39370" rIns="0" bIns="0" rtlCol="0">
            <a:noAutofit/>
          </a:bodyPr>
          <a:lstStyle/>
          <a:p>
            <a:pPr marL="711059" marR="712074" algn="ctr">
              <a:lnSpc>
                <a:spcPct val="101725"/>
              </a:lnSpc>
            </a:pPr>
            <a:r>
              <a:rPr sz="2000" b="1" dirty="0" smtClean="0">
                <a:latin typeface="Calibri"/>
                <a:cs typeface="Calibri"/>
              </a:rPr>
              <a:t>BASIS FOR</a:t>
            </a:r>
            <a:endParaRPr sz="2000">
              <a:latin typeface="Calibri"/>
              <a:cs typeface="Calibri"/>
            </a:endParaRPr>
          </a:p>
          <a:p>
            <a:pPr marL="518680" marR="518403" algn="ctr">
              <a:lnSpc>
                <a:spcPts val="2405"/>
              </a:lnSpc>
              <a:spcBef>
                <a:spcPts val="120"/>
              </a:spcBef>
            </a:pPr>
            <a:r>
              <a:rPr sz="2000" b="1" dirty="0" smtClean="0">
                <a:latin typeface="Calibri"/>
                <a:cs typeface="Calibri"/>
              </a:rPr>
              <a:t>COMPARISON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4200" y="918717"/>
            <a:ext cx="2590800" cy="693801"/>
          </a:xfrm>
          <a:prstGeom prst="rect">
            <a:avLst/>
          </a:prstGeom>
        </p:spPr>
        <p:txBody>
          <a:bodyPr wrap="square" lIns="0" tIns="161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1005398" marR="1003569" algn="ctr">
              <a:lnSpc>
                <a:spcPct val="101725"/>
              </a:lnSpc>
              <a:spcBef>
                <a:spcPts val="1000"/>
              </a:spcBef>
            </a:pPr>
            <a:r>
              <a:rPr sz="2000" b="1" dirty="0" smtClean="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5000" y="918717"/>
            <a:ext cx="2590800" cy="693801"/>
          </a:xfrm>
          <a:prstGeom prst="rect">
            <a:avLst/>
          </a:prstGeom>
        </p:spPr>
        <p:txBody>
          <a:bodyPr wrap="square" lIns="0" tIns="161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875454" marR="873035" algn="ctr">
              <a:lnSpc>
                <a:spcPct val="101725"/>
              </a:lnSpc>
              <a:spcBef>
                <a:spcPts val="1000"/>
              </a:spcBef>
            </a:pPr>
            <a:r>
              <a:rPr sz="2000" b="1" spc="0" dirty="0" smtClean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400" y="1612519"/>
            <a:ext cx="2590800" cy="80937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1020384" marR="1021044" algn="ctr">
              <a:lnSpc>
                <a:spcPct val="101725"/>
              </a:lnSpc>
            </a:pPr>
            <a:r>
              <a:rPr sz="2000" b="1" spc="-1" dirty="0" smtClean="0"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4200" y="1612519"/>
            <a:ext cx="2590800" cy="80937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82028" marR="82304" algn="ctr">
              <a:lnSpc>
                <a:spcPct val="101725"/>
              </a:lnSpc>
            </a:pPr>
            <a:r>
              <a:rPr sz="2000" spc="-2" dirty="0" smtClean="0">
                <a:latin typeface="Calibri"/>
                <a:cs typeface="Calibri"/>
              </a:rPr>
              <a:t>Only one between two</a:t>
            </a:r>
            <a:endParaRPr sz="2000">
              <a:latin typeface="Calibri"/>
              <a:cs typeface="Calibri"/>
            </a:endParaRPr>
          </a:p>
          <a:p>
            <a:pPr marL="828636" marR="828178" algn="ctr">
              <a:lnSpc>
                <a:spcPts val="2400"/>
              </a:lnSpc>
              <a:spcBef>
                <a:spcPts val="120"/>
              </a:spcBef>
            </a:pPr>
            <a:r>
              <a:rPr sz="2000" spc="-1" dirty="0" smtClean="0">
                <a:latin typeface="Calibri"/>
                <a:cs typeface="Calibri"/>
              </a:rPr>
              <a:t>vertices.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5000" y="1612519"/>
            <a:ext cx="2590800" cy="80937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113143" marR="109855" algn="ctr">
              <a:lnSpc>
                <a:spcPct val="101725"/>
              </a:lnSpc>
            </a:pPr>
            <a:r>
              <a:rPr sz="2000" spc="-1" dirty="0" smtClean="0">
                <a:latin typeface="Calibri"/>
                <a:cs typeface="Calibri"/>
              </a:rPr>
              <a:t>More than one path is</a:t>
            </a:r>
            <a:endParaRPr sz="2000">
              <a:latin typeface="Calibri"/>
              <a:cs typeface="Calibri"/>
            </a:endParaRPr>
          </a:p>
          <a:p>
            <a:pPr marL="825969" marR="823498" algn="ctr">
              <a:lnSpc>
                <a:spcPts val="2400"/>
              </a:lnSpc>
              <a:spcBef>
                <a:spcPts val="120"/>
              </a:spcBef>
            </a:pPr>
            <a:r>
              <a:rPr sz="2000" spc="-1" dirty="0" smtClean="0">
                <a:latin typeface="Calibri"/>
                <a:cs typeface="Calibri"/>
              </a:rPr>
              <a:t>allowed.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400" y="2421890"/>
            <a:ext cx="2590800" cy="809371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745490">
              <a:lnSpc>
                <a:spcPct val="101725"/>
              </a:lnSpc>
            </a:pPr>
            <a:r>
              <a:rPr sz="2000" b="1" spc="-2" dirty="0" smtClean="0">
                <a:latin typeface="Calibri"/>
                <a:cs typeface="Calibri"/>
              </a:rPr>
              <a:t>Root 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4200" y="2421890"/>
            <a:ext cx="2590800" cy="809371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12508" marR="111293" algn="ctr">
              <a:lnSpc>
                <a:spcPct val="101725"/>
              </a:lnSpc>
            </a:pPr>
            <a:r>
              <a:rPr sz="2000" spc="-1" dirty="0" smtClean="0">
                <a:latin typeface="Calibri"/>
                <a:cs typeface="Calibri"/>
              </a:rPr>
              <a:t>It has exactly one root</a:t>
            </a:r>
            <a:endParaRPr sz="2000">
              <a:latin typeface="Calibri"/>
              <a:cs typeface="Calibri"/>
            </a:endParaRPr>
          </a:p>
          <a:p>
            <a:pPr marL="967320" marR="966899" algn="ctr">
              <a:lnSpc>
                <a:spcPts val="2405"/>
              </a:lnSpc>
              <a:spcBef>
                <a:spcPts val="120"/>
              </a:spcBef>
            </a:pPr>
            <a:r>
              <a:rPr sz="2000" spc="0" dirty="0" smtClean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5000" y="2421890"/>
            <a:ext cx="2590800" cy="809371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61911" marR="160747" algn="ctr">
              <a:lnSpc>
                <a:spcPct val="101725"/>
              </a:lnSpc>
            </a:pPr>
            <a:r>
              <a:rPr sz="2000" spc="-1" dirty="0" smtClean="0">
                <a:latin typeface="Calibri"/>
                <a:cs typeface="Calibri"/>
              </a:rPr>
              <a:t>Graph doesn't have a</a:t>
            </a:r>
            <a:endParaRPr sz="2000">
              <a:latin typeface="Calibri"/>
              <a:cs typeface="Calibri"/>
            </a:endParaRPr>
          </a:p>
          <a:p>
            <a:pPr marL="719289" marR="716603" algn="ctr">
              <a:lnSpc>
                <a:spcPts val="2405"/>
              </a:lnSpc>
              <a:spcBef>
                <a:spcPts val="120"/>
              </a:spcBef>
            </a:pPr>
            <a:r>
              <a:rPr sz="2000" spc="0" dirty="0" smtClean="0">
                <a:latin typeface="Calibri"/>
                <a:cs typeface="Calibri"/>
              </a:rPr>
              <a:t>root node.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231261"/>
            <a:ext cx="2590800" cy="574294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952969" marR="954235" algn="ctr">
              <a:lnSpc>
                <a:spcPct val="101725"/>
              </a:lnSpc>
            </a:pPr>
            <a:r>
              <a:rPr sz="2000" b="1" spc="0" dirty="0" smtClean="0">
                <a:latin typeface="Calibri"/>
                <a:cs typeface="Calibri"/>
              </a:rPr>
              <a:t>Loops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4200" y="3231261"/>
            <a:ext cx="2590800" cy="574294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60070">
              <a:lnSpc>
                <a:spcPct val="101725"/>
              </a:lnSpc>
            </a:pPr>
            <a:r>
              <a:rPr sz="2000" spc="-1" dirty="0" smtClean="0">
                <a:latin typeface="Calibri"/>
                <a:cs typeface="Calibri"/>
              </a:rPr>
              <a:t>No loops are permitted.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0" y="3231261"/>
            <a:ext cx="2590800" cy="574294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49098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Graph can have loops.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" y="3805554"/>
            <a:ext cx="2590800" cy="693927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698296">
              <a:lnSpc>
                <a:spcPct val="101725"/>
              </a:lnSpc>
            </a:pPr>
            <a:r>
              <a:rPr sz="2000" b="1" spc="0" dirty="0" smtClean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4200" y="3805554"/>
            <a:ext cx="2590800" cy="693927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613537">
              <a:lnSpc>
                <a:spcPct val="101725"/>
              </a:lnSpc>
            </a:pPr>
            <a:r>
              <a:rPr sz="2000" dirty="0" smtClean="0">
                <a:latin typeface="Calibri"/>
                <a:cs typeface="Calibri"/>
              </a:rPr>
              <a:t>Less complex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0" y="3805554"/>
            <a:ext cx="2590800" cy="693927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548386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More complex</a:t>
            </a:r>
            <a:endParaRPr sz="2000">
              <a:latin typeface="Calibri"/>
              <a:cs typeface="Calibri"/>
            </a:endParaRPr>
          </a:p>
          <a:p>
            <a:pPr marL="562101">
              <a:lnSpc>
                <a:spcPts val="2400"/>
              </a:lnSpc>
              <a:spcBef>
                <a:spcPts val="120"/>
              </a:spcBef>
            </a:pPr>
            <a:r>
              <a:rPr sz="2000" spc="-1" dirty="0" smtClean="0">
                <a:latin typeface="Calibri"/>
                <a:cs typeface="Calibri"/>
              </a:rPr>
              <a:t>comparatively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" y="4499483"/>
            <a:ext cx="2590800" cy="1044321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199948">
              <a:lnSpc>
                <a:spcPct val="101725"/>
              </a:lnSpc>
            </a:pPr>
            <a:r>
              <a:rPr sz="2000" b="1" dirty="0" smtClean="0">
                <a:latin typeface="Calibri"/>
                <a:cs typeface="Calibri"/>
              </a:rPr>
              <a:t>Traversal techniques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4499483"/>
            <a:ext cx="2590800" cy="1044321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54596" marR="53890" algn="ctr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Pre-order, In-order and</a:t>
            </a:r>
            <a:endParaRPr sz="2000">
              <a:latin typeface="Calibri"/>
              <a:cs typeface="Calibri"/>
            </a:endParaRPr>
          </a:p>
          <a:p>
            <a:pPr marL="682310" marR="681277" algn="ctr">
              <a:lnSpc>
                <a:spcPts val="2400"/>
              </a:lnSpc>
              <a:spcBef>
                <a:spcPts val="120"/>
              </a:spcBef>
            </a:pPr>
            <a:r>
              <a:rPr sz="2000" spc="-1" dirty="0" smtClean="0">
                <a:latin typeface="Calibri"/>
                <a:cs typeface="Calibri"/>
              </a:rPr>
              <a:t>Post-order.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00" y="4499483"/>
            <a:ext cx="2590800" cy="1044321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9511" marR="9534" algn="ctr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Breadth-first search and</a:t>
            </a:r>
            <a:endParaRPr sz="2000">
              <a:latin typeface="Calibri"/>
              <a:cs typeface="Calibri"/>
            </a:endParaRPr>
          </a:p>
          <a:p>
            <a:pPr marL="313883" marR="313157" algn="ctr">
              <a:lnSpc>
                <a:spcPts val="2400"/>
              </a:lnSpc>
              <a:spcBef>
                <a:spcPts val="120"/>
              </a:spcBef>
            </a:pPr>
            <a:r>
              <a:rPr sz="2000" spc="0" dirty="0" smtClean="0">
                <a:latin typeface="Calibri"/>
                <a:cs typeface="Calibri"/>
              </a:rPr>
              <a:t>depth-first search.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5543804"/>
            <a:ext cx="2590800" cy="809294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388924">
              <a:lnSpc>
                <a:spcPct val="101725"/>
              </a:lnSpc>
            </a:pPr>
            <a:r>
              <a:rPr sz="2000" b="1" spc="0" dirty="0" smtClean="0">
                <a:latin typeface="Calibri"/>
                <a:cs typeface="Calibri"/>
              </a:rPr>
              <a:t>Number of edges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5543804"/>
            <a:ext cx="2590800" cy="809294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325500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n-1 (where n is the</a:t>
            </a:r>
            <a:endParaRPr sz="2000">
              <a:latin typeface="Calibri"/>
              <a:cs typeface="Calibri"/>
            </a:endParaRPr>
          </a:p>
          <a:p>
            <a:pPr marL="371221">
              <a:lnSpc>
                <a:spcPts val="2400"/>
              </a:lnSpc>
              <a:spcBef>
                <a:spcPts val="120"/>
              </a:spcBef>
            </a:pPr>
            <a:r>
              <a:rPr sz="2000" spc="-1" dirty="0" smtClean="0">
                <a:latin typeface="Calibri"/>
                <a:cs typeface="Calibri"/>
              </a:rPr>
              <a:t>number of nodes)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5543804"/>
            <a:ext cx="2590800" cy="809294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680974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Not defined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6353098"/>
            <a:ext cx="2590800" cy="389082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687628">
              <a:lnSpc>
                <a:spcPct val="101725"/>
              </a:lnSpc>
            </a:pPr>
            <a:r>
              <a:rPr sz="2000" b="1" spc="-1" dirty="0" smtClean="0">
                <a:latin typeface="Calibri"/>
                <a:cs typeface="Calibri"/>
              </a:rPr>
              <a:t>Model 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6353098"/>
            <a:ext cx="2590800" cy="389082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680592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Hierarchical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0" y="6353098"/>
            <a:ext cx="2590800" cy="389082"/>
          </a:xfrm>
          <a:prstGeom prst="rect">
            <a:avLst/>
          </a:prstGeom>
        </p:spPr>
        <p:txBody>
          <a:bodyPr wrap="square" lIns="0" tIns="43815" rIns="0" bIns="0" rtlCol="0">
            <a:noAutofit/>
          </a:bodyPr>
          <a:lstStyle/>
          <a:p>
            <a:pPr marL="848614">
              <a:lnSpc>
                <a:spcPct val="101725"/>
              </a:lnSpc>
            </a:pPr>
            <a:r>
              <a:rPr sz="2000" spc="0" dirty="0" smtClean="0"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1728" y="1164336"/>
            <a:ext cx="7223759" cy="2487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60" y="1306067"/>
            <a:ext cx="6940296" cy="2203450"/>
          </a:xfrm>
          <a:custGeom>
            <a:avLst/>
            <a:gdLst/>
            <a:ahLst/>
            <a:cxnLst/>
            <a:rect l="l" t="t" r="r" b="b"/>
            <a:pathLst>
              <a:path w="6940296" h="2203450">
                <a:moveTo>
                  <a:pt x="0" y="2203450"/>
                </a:moveTo>
                <a:lnTo>
                  <a:pt x="6940296" y="2203450"/>
                </a:lnTo>
                <a:lnTo>
                  <a:pt x="6940296" y="0"/>
                </a:lnTo>
                <a:lnTo>
                  <a:pt x="0" y="0"/>
                </a:lnTo>
                <a:lnTo>
                  <a:pt x="0" y="220345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8804" y="2069591"/>
            <a:ext cx="683895" cy="685419"/>
          </a:xfrm>
          <a:custGeom>
            <a:avLst/>
            <a:gdLst/>
            <a:ahLst/>
            <a:cxnLst/>
            <a:rect l="l" t="t" r="r" b="b"/>
            <a:pathLst>
              <a:path w="683895" h="685419">
                <a:moveTo>
                  <a:pt x="342011" y="0"/>
                </a:moveTo>
                <a:lnTo>
                  <a:pt x="295529" y="3175"/>
                </a:lnTo>
                <a:lnTo>
                  <a:pt x="251079" y="12192"/>
                </a:lnTo>
                <a:lnTo>
                  <a:pt x="208915" y="26924"/>
                </a:lnTo>
                <a:lnTo>
                  <a:pt x="169379" y="46736"/>
                </a:lnTo>
                <a:lnTo>
                  <a:pt x="133007" y="71374"/>
                </a:lnTo>
                <a:lnTo>
                  <a:pt x="100164" y="100330"/>
                </a:lnTo>
                <a:lnTo>
                  <a:pt x="71259" y="133350"/>
                </a:lnTo>
                <a:lnTo>
                  <a:pt x="46685" y="169799"/>
                </a:lnTo>
                <a:lnTo>
                  <a:pt x="26873" y="209296"/>
                </a:lnTo>
                <a:lnTo>
                  <a:pt x="12217" y="251587"/>
                </a:lnTo>
                <a:lnTo>
                  <a:pt x="3124" y="296291"/>
                </a:lnTo>
                <a:lnTo>
                  <a:pt x="0" y="342773"/>
                </a:lnTo>
                <a:lnTo>
                  <a:pt x="3124" y="389255"/>
                </a:lnTo>
                <a:lnTo>
                  <a:pt x="12217" y="433832"/>
                </a:lnTo>
                <a:lnTo>
                  <a:pt x="26873" y="476123"/>
                </a:lnTo>
                <a:lnTo>
                  <a:pt x="46685" y="515747"/>
                </a:lnTo>
                <a:lnTo>
                  <a:pt x="71259" y="552196"/>
                </a:lnTo>
                <a:lnTo>
                  <a:pt x="100164" y="585088"/>
                </a:lnTo>
                <a:lnTo>
                  <a:pt x="133007" y="614045"/>
                </a:lnTo>
                <a:lnTo>
                  <a:pt x="169379" y="638683"/>
                </a:lnTo>
                <a:lnTo>
                  <a:pt x="208915" y="658495"/>
                </a:lnTo>
                <a:lnTo>
                  <a:pt x="251079" y="673227"/>
                </a:lnTo>
                <a:lnTo>
                  <a:pt x="295529" y="682371"/>
                </a:lnTo>
                <a:lnTo>
                  <a:pt x="342011" y="685419"/>
                </a:lnTo>
                <a:lnTo>
                  <a:pt x="388366" y="682371"/>
                </a:lnTo>
                <a:lnTo>
                  <a:pt x="432943" y="673227"/>
                </a:lnTo>
                <a:lnTo>
                  <a:pt x="475107" y="658495"/>
                </a:lnTo>
                <a:lnTo>
                  <a:pt x="514604" y="638683"/>
                </a:lnTo>
                <a:lnTo>
                  <a:pt x="550926" y="614045"/>
                </a:lnTo>
                <a:lnTo>
                  <a:pt x="583819" y="585088"/>
                </a:lnTo>
                <a:lnTo>
                  <a:pt x="612647" y="552196"/>
                </a:lnTo>
                <a:lnTo>
                  <a:pt x="637285" y="515747"/>
                </a:lnTo>
                <a:lnTo>
                  <a:pt x="657097" y="476123"/>
                </a:lnTo>
                <a:lnTo>
                  <a:pt x="671703" y="433832"/>
                </a:lnTo>
                <a:lnTo>
                  <a:pt x="680847" y="389255"/>
                </a:lnTo>
                <a:lnTo>
                  <a:pt x="683895" y="342773"/>
                </a:lnTo>
                <a:lnTo>
                  <a:pt x="680847" y="296291"/>
                </a:lnTo>
                <a:lnTo>
                  <a:pt x="671703" y="251587"/>
                </a:lnTo>
                <a:lnTo>
                  <a:pt x="657097" y="209296"/>
                </a:lnTo>
                <a:lnTo>
                  <a:pt x="637285" y="169799"/>
                </a:lnTo>
                <a:lnTo>
                  <a:pt x="612647" y="133350"/>
                </a:lnTo>
                <a:lnTo>
                  <a:pt x="583819" y="100330"/>
                </a:lnTo>
                <a:lnTo>
                  <a:pt x="550926" y="71374"/>
                </a:lnTo>
                <a:lnTo>
                  <a:pt x="514604" y="46736"/>
                </a:lnTo>
                <a:lnTo>
                  <a:pt x="475107" y="26924"/>
                </a:lnTo>
                <a:lnTo>
                  <a:pt x="432943" y="12192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9566" y="2070353"/>
            <a:ext cx="684022" cy="685419"/>
          </a:xfrm>
          <a:custGeom>
            <a:avLst/>
            <a:gdLst/>
            <a:ahLst/>
            <a:cxnLst/>
            <a:rect l="l" t="t" r="r" b="b"/>
            <a:pathLst>
              <a:path w="684022" h="685419">
                <a:moveTo>
                  <a:pt x="0" y="342773"/>
                </a:moveTo>
                <a:lnTo>
                  <a:pt x="3124" y="296291"/>
                </a:lnTo>
                <a:lnTo>
                  <a:pt x="12217" y="251587"/>
                </a:lnTo>
                <a:lnTo>
                  <a:pt x="26873" y="209296"/>
                </a:lnTo>
                <a:lnTo>
                  <a:pt x="46685" y="169799"/>
                </a:lnTo>
                <a:lnTo>
                  <a:pt x="71259" y="133350"/>
                </a:lnTo>
                <a:lnTo>
                  <a:pt x="100164" y="100330"/>
                </a:lnTo>
                <a:lnTo>
                  <a:pt x="133007" y="71374"/>
                </a:lnTo>
                <a:lnTo>
                  <a:pt x="169379" y="46736"/>
                </a:lnTo>
                <a:lnTo>
                  <a:pt x="208915" y="26924"/>
                </a:lnTo>
                <a:lnTo>
                  <a:pt x="251078" y="12192"/>
                </a:lnTo>
                <a:lnTo>
                  <a:pt x="295528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2"/>
                </a:lnTo>
                <a:lnTo>
                  <a:pt x="475106" y="26924"/>
                </a:lnTo>
                <a:lnTo>
                  <a:pt x="514603" y="46736"/>
                </a:lnTo>
                <a:lnTo>
                  <a:pt x="550926" y="71374"/>
                </a:lnTo>
                <a:lnTo>
                  <a:pt x="583819" y="100330"/>
                </a:lnTo>
                <a:lnTo>
                  <a:pt x="612647" y="133350"/>
                </a:lnTo>
                <a:lnTo>
                  <a:pt x="637285" y="169799"/>
                </a:lnTo>
                <a:lnTo>
                  <a:pt x="657097" y="209296"/>
                </a:lnTo>
                <a:lnTo>
                  <a:pt x="671703" y="251587"/>
                </a:lnTo>
                <a:lnTo>
                  <a:pt x="680847" y="296291"/>
                </a:lnTo>
                <a:lnTo>
                  <a:pt x="684022" y="342773"/>
                </a:lnTo>
                <a:lnTo>
                  <a:pt x="680847" y="389255"/>
                </a:lnTo>
                <a:lnTo>
                  <a:pt x="671703" y="433832"/>
                </a:lnTo>
                <a:lnTo>
                  <a:pt x="657097" y="476123"/>
                </a:lnTo>
                <a:lnTo>
                  <a:pt x="637285" y="515747"/>
                </a:lnTo>
                <a:lnTo>
                  <a:pt x="612647" y="552196"/>
                </a:lnTo>
                <a:lnTo>
                  <a:pt x="583819" y="585088"/>
                </a:lnTo>
                <a:lnTo>
                  <a:pt x="550926" y="614045"/>
                </a:lnTo>
                <a:lnTo>
                  <a:pt x="514603" y="638683"/>
                </a:lnTo>
                <a:lnTo>
                  <a:pt x="475106" y="658495"/>
                </a:lnTo>
                <a:lnTo>
                  <a:pt x="432943" y="673226"/>
                </a:lnTo>
                <a:lnTo>
                  <a:pt x="388366" y="682371"/>
                </a:lnTo>
                <a:lnTo>
                  <a:pt x="342011" y="685419"/>
                </a:lnTo>
                <a:lnTo>
                  <a:pt x="295528" y="682371"/>
                </a:lnTo>
                <a:lnTo>
                  <a:pt x="251078" y="673226"/>
                </a:lnTo>
                <a:lnTo>
                  <a:pt x="208915" y="658495"/>
                </a:lnTo>
                <a:lnTo>
                  <a:pt x="169379" y="638683"/>
                </a:lnTo>
                <a:lnTo>
                  <a:pt x="133007" y="614045"/>
                </a:lnTo>
                <a:lnTo>
                  <a:pt x="100164" y="585088"/>
                </a:lnTo>
                <a:lnTo>
                  <a:pt x="71259" y="552196"/>
                </a:lnTo>
                <a:lnTo>
                  <a:pt x="46685" y="515747"/>
                </a:lnTo>
                <a:lnTo>
                  <a:pt x="26873" y="476123"/>
                </a:lnTo>
                <a:lnTo>
                  <a:pt x="12217" y="433832"/>
                </a:lnTo>
                <a:lnTo>
                  <a:pt x="3124" y="389255"/>
                </a:lnTo>
                <a:lnTo>
                  <a:pt x="0" y="342773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5832" y="1370076"/>
            <a:ext cx="683894" cy="683895"/>
          </a:xfrm>
          <a:custGeom>
            <a:avLst/>
            <a:gdLst/>
            <a:ahLst/>
            <a:cxnLst/>
            <a:rect l="l" t="t" r="r" b="b"/>
            <a:pathLst>
              <a:path w="683894" h="683895">
                <a:moveTo>
                  <a:pt x="342011" y="0"/>
                </a:moveTo>
                <a:lnTo>
                  <a:pt x="295529" y="3175"/>
                </a:lnTo>
                <a:lnTo>
                  <a:pt x="251079" y="12191"/>
                </a:lnTo>
                <a:lnTo>
                  <a:pt x="208915" y="26924"/>
                </a:lnTo>
                <a:lnTo>
                  <a:pt x="169418" y="46736"/>
                </a:lnTo>
                <a:lnTo>
                  <a:pt x="132969" y="71247"/>
                </a:lnTo>
                <a:lnTo>
                  <a:pt x="100203" y="100202"/>
                </a:lnTo>
                <a:lnTo>
                  <a:pt x="71247" y="132969"/>
                </a:lnTo>
                <a:lnTo>
                  <a:pt x="46736" y="169418"/>
                </a:lnTo>
                <a:lnTo>
                  <a:pt x="26924" y="208914"/>
                </a:lnTo>
                <a:lnTo>
                  <a:pt x="12192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2" y="432943"/>
                </a:lnTo>
                <a:lnTo>
                  <a:pt x="26924" y="475107"/>
                </a:lnTo>
                <a:lnTo>
                  <a:pt x="46736" y="514603"/>
                </a:lnTo>
                <a:lnTo>
                  <a:pt x="71247" y="550926"/>
                </a:lnTo>
                <a:lnTo>
                  <a:pt x="100203" y="583819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5" y="657098"/>
                </a:lnTo>
                <a:lnTo>
                  <a:pt x="251079" y="671702"/>
                </a:lnTo>
                <a:lnTo>
                  <a:pt x="295529" y="680847"/>
                </a:lnTo>
                <a:lnTo>
                  <a:pt x="342011" y="683895"/>
                </a:lnTo>
                <a:lnTo>
                  <a:pt x="388366" y="680847"/>
                </a:lnTo>
                <a:lnTo>
                  <a:pt x="432943" y="671702"/>
                </a:lnTo>
                <a:lnTo>
                  <a:pt x="475106" y="657098"/>
                </a:lnTo>
                <a:lnTo>
                  <a:pt x="514604" y="637286"/>
                </a:lnTo>
                <a:lnTo>
                  <a:pt x="550926" y="612648"/>
                </a:lnTo>
                <a:lnTo>
                  <a:pt x="583819" y="583819"/>
                </a:lnTo>
                <a:lnTo>
                  <a:pt x="612648" y="550926"/>
                </a:lnTo>
                <a:lnTo>
                  <a:pt x="637286" y="514603"/>
                </a:lnTo>
                <a:lnTo>
                  <a:pt x="657098" y="475107"/>
                </a:lnTo>
                <a:lnTo>
                  <a:pt x="671703" y="432943"/>
                </a:lnTo>
                <a:lnTo>
                  <a:pt x="680847" y="388365"/>
                </a:lnTo>
                <a:lnTo>
                  <a:pt x="683894" y="342011"/>
                </a:lnTo>
                <a:lnTo>
                  <a:pt x="680847" y="295528"/>
                </a:lnTo>
                <a:lnTo>
                  <a:pt x="671703" y="251078"/>
                </a:lnTo>
                <a:lnTo>
                  <a:pt x="657098" y="208914"/>
                </a:lnTo>
                <a:lnTo>
                  <a:pt x="637286" y="169418"/>
                </a:lnTo>
                <a:lnTo>
                  <a:pt x="612648" y="132969"/>
                </a:lnTo>
                <a:lnTo>
                  <a:pt x="583819" y="100202"/>
                </a:lnTo>
                <a:lnTo>
                  <a:pt x="550926" y="71247"/>
                </a:lnTo>
                <a:lnTo>
                  <a:pt x="514604" y="46736"/>
                </a:lnTo>
                <a:lnTo>
                  <a:pt x="475106" y="26924"/>
                </a:lnTo>
                <a:lnTo>
                  <a:pt x="432943" y="12191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6594" y="1370838"/>
            <a:ext cx="684022" cy="683895"/>
          </a:xfrm>
          <a:custGeom>
            <a:avLst/>
            <a:gdLst/>
            <a:ahLst/>
            <a:cxnLst/>
            <a:rect l="l" t="t" r="r" b="b"/>
            <a:pathLst>
              <a:path w="684022" h="683895">
                <a:moveTo>
                  <a:pt x="0" y="342011"/>
                </a:moveTo>
                <a:lnTo>
                  <a:pt x="3175" y="295528"/>
                </a:lnTo>
                <a:lnTo>
                  <a:pt x="12192" y="251078"/>
                </a:lnTo>
                <a:lnTo>
                  <a:pt x="26924" y="208914"/>
                </a:lnTo>
                <a:lnTo>
                  <a:pt x="46736" y="169417"/>
                </a:lnTo>
                <a:lnTo>
                  <a:pt x="71247" y="132969"/>
                </a:lnTo>
                <a:lnTo>
                  <a:pt x="100203" y="100202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4" y="26924"/>
                </a:lnTo>
                <a:lnTo>
                  <a:pt x="251079" y="12191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1"/>
                </a:lnTo>
                <a:lnTo>
                  <a:pt x="475106" y="26924"/>
                </a:lnTo>
                <a:lnTo>
                  <a:pt x="514604" y="46736"/>
                </a:lnTo>
                <a:lnTo>
                  <a:pt x="550926" y="71247"/>
                </a:lnTo>
                <a:lnTo>
                  <a:pt x="583819" y="100202"/>
                </a:lnTo>
                <a:lnTo>
                  <a:pt x="612648" y="132969"/>
                </a:lnTo>
                <a:lnTo>
                  <a:pt x="637286" y="169417"/>
                </a:lnTo>
                <a:lnTo>
                  <a:pt x="657098" y="208914"/>
                </a:lnTo>
                <a:lnTo>
                  <a:pt x="671703" y="251078"/>
                </a:lnTo>
                <a:lnTo>
                  <a:pt x="680847" y="295528"/>
                </a:lnTo>
                <a:lnTo>
                  <a:pt x="684022" y="342011"/>
                </a:lnTo>
                <a:lnTo>
                  <a:pt x="680847" y="388365"/>
                </a:lnTo>
                <a:lnTo>
                  <a:pt x="671703" y="432942"/>
                </a:lnTo>
                <a:lnTo>
                  <a:pt x="657098" y="475107"/>
                </a:lnTo>
                <a:lnTo>
                  <a:pt x="637286" y="514603"/>
                </a:lnTo>
                <a:lnTo>
                  <a:pt x="612648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4" y="637286"/>
                </a:lnTo>
                <a:lnTo>
                  <a:pt x="475106" y="657098"/>
                </a:lnTo>
                <a:lnTo>
                  <a:pt x="432943" y="671702"/>
                </a:lnTo>
                <a:lnTo>
                  <a:pt x="388366" y="680847"/>
                </a:lnTo>
                <a:lnTo>
                  <a:pt x="342011" y="683895"/>
                </a:lnTo>
                <a:lnTo>
                  <a:pt x="295529" y="680847"/>
                </a:lnTo>
                <a:lnTo>
                  <a:pt x="251079" y="671702"/>
                </a:lnTo>
                <a:lnTo>
                  <a:pt x="208914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3" y="583819"/>
                </a:lnTo>
                <a:lnTo>
                  <a:pt x="71247" y="550926"/>
                </a:lnTo>
                <a:lnTo>
                  <a:pt x="46736" y="514603"/>
                </a:lnTo>
                <a:lnTo>
                  <a:pt x="26924" y="475107"/>
                </a:lnTo>
                <a:lnTo>
                  <a:pt x="12192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49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9448" y="1745869"/>
            <a:ext cx="722883" cy="428243"/>
          </a:xfrm>
          <a:custGeom>
            <a:avLst/>
            <a:gdLst/>
            <a:ahLst/>
            <a:cxnLst/>
            <a:rect l="l" t="t" r="r" b="b"/>
            <a:pathLst>
              <a:path w="722883" h="428243">
                <a:moveTo>
                  <a:pt x="718057" y="0"/>
                </a:moveTo>
                <a:lnTo>
                  <a:pt x="0" y="419988"/>
                </a:lnTo>
                <a:lnTo>
                  <a:pt x="4825" y="428243"/>
                </a:lnTo>
                <a:lnTo>
                  <a:pt x="722883" y="8127"/>
                </a:lnTo>
                <a:lnTo>
                  <a:pt x="718057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2332" y="1739391"/>
            <a:ext cx="45212" cy="43434"/>
          </a:xfrm>
          <a:custGeom>
            <a:avLst/>
            <a:gdLst/>
            <a:ahLst/>
            <a:cxnLst/>
            <a:rect l="l" t="t" r="r" b="b"/>
            <a:pathLst>
              <a:path w="45212" h="43434">
                <a:moveTo>
                  <a:pt x="45212" y="0"/>
                </a:moveTo>
                <a:lnTo>
                  <a:pt x="6095" y="0"/>
                </a:lnTo>
                <a:lnTo>
                  <a:pt x="10922" y="8255"/>
                </a:lnTo>
                <a:lnTo>
                  <a:pt x="0" y="14605"/>
                </a:lnTo>
                <a:lnTo>
                  <a:pt x="16763" y="43434"/>
                </a:lnTo>
                <a:lnTo>
                  <a:pt x="45212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7506" y="1739391"/>
            <a:ext cx="15748" cy="14605"/>
          </a:xfrm>
          <a:custGeom>
            <a:avLst/>
            <a:gdLst/>
            <a:ahLst/>
            <a:cxnLst/>
            <a:rect l="l" t="t" r="r" b="b"/>
            <a:pathLst>
              <a:path w="15748" h="14605">
                <a:moveTo>
                  <a:pt x="10921" y="0"/>
                </a:moveTo>
                <a:lnTo>
                  <a:pt x="0" y="6477"/>
                </a:lnTo>
                <a:lnTo>
                  <a:pt x="4825" y="14605"/>
                </a:lnTo>
                <a:lnTo>
                  <a:pt x="15748" y="8255"/>
                </a:lnTo>
                <a:lnTo>
                  <a:pt x="10921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0742" y="1711452"/>
            <a:ext cx="84962" cy="34417"/>
          </a:xfrm>
          <a:custGeom>
            <a:avLst/>
            <a:gdLst/>
            <a:ahLst/>
            <a:cxnLst/>
            <a:rect l="l" t="t" r="r" b="b"/>
            <a:pathLst>
              <a:path w="84962" h="34417">
                <a:moveTo>
                  <a:pt x="27685" y="27939"/>
                </a:moveTo>
                <a:lnTo>
                  <a:pt x="66801" y="27939"/>
                </a:lnTo>
                <a:lnTo>
                  <a:pt x="84962" y="0"/>
                </a:lnTo>
                <a:lnTo>
                  <a:pt x="0" y="5587"/>
                </a:lnTo>
                <a:lnTo>
                  <a:pt x="16763" y="34417"/>
                </a:lnTo>
                <a:lnTo>
                  <a:pt x="27685" y="27939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5176" y="2066544"/>
            <a:ext cx="685419" cy="683894"/>
          </a:xfrm>
          <a:custGeom>
            <a:avLst/>
            <a:gdLst/>
            <a:ahLst/>
            <a:cxnLst/>
            <a:rect l="l" t="t" r="r" b="b"/>
            <a:pathLst>
              <a:path w="685419" h="683894">
                <a:moveTo>
                  <a:pt x="342773" y="0"/>
                </a:moveTo>
                <a:lnTo>
                  <a:pt x="296290" y="3175"/>
                </a:lnTo>
                <a:lnTo>
                  <a:pt x="251587" y="12191"/>
                </a:lnTo>
                <a:lnTo>
                  <a:pt x="209296" y="26923"/>
                </a:lnTo>
                <a:lnTo>
                  <a:pt x="169799" y="46735"/>
                </a:lnTo>
                <a:lnTo>
                  <a:pt x="133350" y="71246"/>
                </a:lnTo>
                <a:lnTo>
                  <a:pt x="100329" y="100202"/>
                </a:lnTo>
                <a:lnTo>
                  <a:pt x="71374" y="132968"/>
                </a:lnTo>
                <a:lnTo>
                  <a:pt x="46736" y="169417"/>
                </a:lnTo>
                <a:lnTo>
                  <a:pt x="26924" y="208914"/>
                </a:lnTo>
                <a:lnTo>
                  <a:pt x="12191" y="251078"/>
                </a:lnTo>
                <a:lnTo>
                  <a:pt x="3175" y="295528"/>
                </a:lnTo>
                <a:lnTo>
                  <a:pt x="0" y="342010"/>
                </a:lnTo>
                <a:lnTo>
                  <a:pt x="3175" y="388365"/>
                </a:lnTo>
                <a:lnTo>
                  <a:pt x="12191" y="432942"/>
                </a:lnTo>
                <a:lnTo>
                  <a:pt x="26924" y="475106"/>
                </a:lnTo>
                <a:lnTo>
                  <a:pt x="46736" y="514603"/>
                </a:lnTo>
                <a:lnTo>
                  <a:pt x="71374" y="550926"/>
                </a:lnTo>
                <a:lnTo>
                  <a:pt x="100329" y="583818"/>
                </a:lnTo>
                <a:lnTo>
                  <a:pt x="133350" y="612647"/>
                </a:lnTo>
                <a:lnTo>
                  <a:pt x="169799" y="637285"/>
                </a:lnTo>
                <a:lnTo>
                  <a:pt x="209296" y="657097"/>
                </a:lnTo>
                <a:lnTo>
                  <a:pt x="251587" y="671702"/>
                </a:lnTo>
                <a:lnTo>
                  <a:pt x="296290" y="680846"/>
                </a:lnTo>
                <a:lnTo>
                  <a:pt x="342773" y="683894"/>
                </a:lnTo>
                <a:lnTo>
                  <a:pt x="389254" y="680846"/>
                </a:lnTo>
                <a:lnTo>
                  <a:pt x="433832" y="671702"/>
                </a:lnTo>
                <a:lnTo>
                  <a:pt x="476123" y="657097"/>
                </a:lnTo>
                <a:lnTo>
                  <a:pt x="515747" y="637285"/>
                </a:lnTo>
                <a:lnTo>
                  <a:pt x="552196" y="612647"/>
                </a:lnTo>
                <a:lnTo>
                  <a:pt x="585088" y="583818"/>
                </a:lnTo>
                <a:lnTo>
                  <a:pt x="614045" y="550926"/>
                </a:lnTo>
                <a:lnTo>
                  <a:pt x="638683" y="514603"/>
                </a:lnTo>
                <a:lnTo>
                  <a:pt x="658495" y="475106"/>
                </a:lnTo>
                <a:lnTo>
                  <a:pt x="673226" y="432942"/>
                </a:lnTo>
                <a:lnTo>
                  <a:pt x="682371" y="388365"/>
                </a:lnTo>
                <a:lnTo>
                  <a:pt x="685419" y="342010"/>
                </a:lnTo>
                <a:lnTo>
                  <a:pt x="682371" y="295528"/>
                </a:lnTo>
                <a:lnTo>
                  <a:pt x="673226" y="251078"/>
                </a:lnTo>
                <a:lnTo>
                  <a:pt x="658495" y="208914"/>
                </a:lnTo>
                <a:lnTo>
                  <a:pt x="638683" y="169417"/>
                </a:lnTo>
                <a:lnTo>
                  <a:pt x="614045" y="132968"/>
                </a:lnTo>
                <a:lnTo>
                  <a:pt x="585088" y="100202"/>
                </a:lnTo>
                <a:lnTo>
                  <a:pt x="552196" y="71246"/>
                </a:lnTo>
                <a:lnTo>
                  <a:pt x="515747" y="46735"/>
                </a:lnTo>
                <a:lnTo>
                  <a:pt x="476123" y="26923"/>
                </a:lnTo>
                <a:lnTo>
                  <a:pt x="433832" y="12191"/>
                </a:lnTo>
                <a:lnTo>
                  <a:pt x="389254" y="3175"/>
                </a:lnTo>
                <a:lnTo>
                  <a:pt x="342773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5938" y="2067305"/>
            <a:ext cx="685546" cy="684022"/>
          </a:xfrm>
          <a:custGeom>
            <a:avLst/>
            <a:gdLst/>
            <a:ahLst/>
            <a:cxnLst/>
            <a:rect l="l" t="t" r="r" b="b"/>
            <a:pathLst>
              <a:path w="685546" h="684022">
                <a:moveTo>
                  <a:pt x="0" y="342011"/>
                </a:moveTo>
                <a:lnTo>
                  <a:pt x="3175" y="295529"/>
                </a:lnTo>
                <a:lnTo>
                  <a:pt x="12191" y="251079"/>
                </a:lnTo>
                <a:lnTo>
                  <a:pt x="26924" y="208915"/>
                </a:lnTo>
                <a:lnTo>
                  <a:pt x="46736" y="169418"/>
                </a:lnTo>
                <a:lnTo>
                  <a:pt x="71374" y="132969"/>
                </a:lnTo>
                <a:lnTo>
                  <a:pt x="100329" y="100203"/>
                </a:lnTo>
                <a:lnTo>
                  <a:pt x="133350" y="71247"/>
                </a:lnTo>
                <a:lnTo>
                  <a:pt x="169799" y="46736"/>
                </a:lnTo>
                <a:lnTo>
                  <a:pt x="209296" y="26924"/>
                </a:lnTo>
                <a:lnTo>
                  <a:pt x="251587" y="12192"/>
                </a:lnTo>
                <a:lnTo>
                  <a:pt x="296290" y="3175"/>
                </a:lnTo>
                <a:lnTo>
                  <a:pt x="342773" y="0"/>
                </a:lnTo>
                <a:lnTo>
                  <a:pt x="389254" y="3175"/>
                </a:lnTo>
                <a:lnTo>
                  <a:pt x="433832" y="12192"/>
                </a:lnTo>
                <a:lnTo>
                  <a:pt x="476123" y="26924"/>
                </a:lnTo>
                <a:lnTo>
                  <a:pt x="515747" y="46736"/>
                </a:lnTo>
                <a:lnTo>
                  <a:pt x="552196" y="71247"/>
                </a:lnTo>
                <a:lnTo>
                  <a:pt x="585088" y="100203"/>
                </a:lnTo>
                <a:lnTo>
                  <a:pt x="614045" y="132969"/>
                </a:lnTo>
                <a:lnTo>
                  <a:pt x="638683" y="169418"/>
                </a:lnTo>
                <a:lnTo>
                  <a:pt x="658495" y="208915"/>
                </a:lnTo>
                <a:lnTo>
                  <a:pt x="673226" y="251079"/>
                </a:lnTo>
                <a:lnTo>
                  <a:pt x="682371" y="295529"/>
                </a:lnTo>
                <a:lnTo>
                  <a:pt x="685546" y="342011"/>
                </a:lnTo>
                <a:lnTo>
                  <a:pt x="682371" y="388366"/>
                </a:lnTo>
                <a:lnTo>
                  <a:pt x="673226" y="432943"/>
                </a:lnTo>
                <a:lnTo>
                  <a:pt x="658495" y="475107"/>
                </a:lnTo>
                <a:lnTo>
                  <a:pt x="638683" y="514604"/>
                </a:lnTo>
                <a:lnTo>
                  <a:pt x="614045" y="550926"/>
                </a:lnTo>
                <a:lnTo>
                  <a:pt x="585088" y="583819"/>
                </a:lnTo>
                <a:lnTo>
                  <a:pt x="552196" y="612648"/>
                </a:lnTo>
                <a:lnTo>
                  <a:pt x="515747" y="637286"/>
                </a:lnTo>
                <a:lnTo>
                  <a:pt x="476123" y="657098"/>
                </a:lnTo>
                <a:lnTo>
                  <a:pt x="433832" y="671703"/>
                </a:lnTo>
                <a:lnTo>
                  <a:pt x="389254" y="680847"/>
                </a:lnTo>
                <a:lnTo>
                  <a:pt x="342773" y="684022"/>
                </a:lnTo>
                <a:lnTo>
                  <a:pt x="296290" y="680847"/>
                </a:lnTo>
                <a:lnTo>
                  <a:pt x="251587" y="671703"/>
                </a:lnTo>
                <a:lnTo>
                  <a:pt x="209296" y="657098"/>
                </a:lnTo>
                <a:lnTo>
                  <a:pt x="169799" y="637286"/>
                </a:lnTo>
                <a:lnTo>
                  <a:pt x="133350" y="612648"/>
                </a:lnTo>
                <a:lnTo>
                  <a:pt x="100329" y="583819"/>
                </a:lnTo>
                <a:lnTo>
                  <a:pt x="71374" y="550926"/>
                </a:lnTo>
                <a:lnTo>
                  <a:pt x="46736" y="514604"/>
                </a:lnTo>
                <a:lnTo>
                  <a:pt x="26924" y="475107"/>
                </a:lnTo>
                <a:lnTo>
                  <a:pt x="12191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9991" y="2404617"/>
            <a:ext cx="76200" cy="42926"/>
          </a:xfrm>
          <a:custGeom>
            <a:avLst/>
            <a:gdLst/>
            <a:ahLst/>
            <a:cxnLst/>
            <a:rect l="l" t="t" r="r" b="b"/>
            <a:pathLst>
              <a:path w="76200" h="42926">
                <a:moveTo>
                  <a:pt x="0" y="9652"/>
                </a:moveTo>
                <a:lnTo>
                  <a:pt x="127" y="42926"/>
                </a:lnTo>
                <a:lnTo>
                  <a:pt x="76200" y="4699"/>
                </a:lnTo>
                <a:lnTo>
                  <a:pt x="66802" y="0"/>
                </a:lnTo>
                <a:lnTo>
                  <a:pt x="12700" y="0"/>
                </a:lnTo>
                <a:lnTo>
                  <a:pt x="12700" y="9525"/>
                </a:lnTo>
                <a:lnTo>
                  <a:pt x="0" y="9652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3080" y="2404745"/>
            <a:ext cx="2216911" cy="12572"/>
          </a:xfrm>
          <a:custGeom>
            <a:avLst/>
            <a:gdLst/>
            <a:ahLst/>
            <a:cxnLst/>
            <a:rect l="l" t="t" r="r" b="b"/>
            <a:pathLst>
              <a:path w="2216911" h="12572">
                <a:moveTo>
                  <a:pt x="2216911" y="0"/>
                </a:moveTo>
                <a:lnTo>
                  <a:pt x="0" y="3047"/>
                </a:lnTo>
                <a:lnTo>
                  <a:pt x="0" y="12572"/>
                </a:lnTo>
                <a:lnTo>
                  <a:pt x="2216911" y="9525"/>
                </a:lnTo>
                <a:lnTo>
                  <a:pt x="2216911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99991" y="2404617"/>
            <a:ext cx="12700" cy="9652"/>
          </a:xfrm>
          <a:custGeom>
            <a:avLst/>
            <a:gdLst/>
            <a:ahLst/>
            <a:cxnLst/>
            <a:rect l="l" t="t" r="r" b="b"/>
            <a:pathLst>
              <a:path w="12700" h="9652">
                <a:moveTo>
                  <a:pt x="12700" y="0"/>
                </a:moveTo>
                <a:lnTo>
                  <a:pt x="0" y="127"/>
                </a:lnTo>
                <a:lnTo>
                  <a:pt x="0" y="9652"/>
                </a:lnTo>
                <a:lnTo>
                  <a:pt x="12700" y="9525"/>
                </a:lnTo>
                <a:lnTo>
                  <a:pt x="1270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99991" y="2371344"/>
            <a:ext cx="66802" cy="33400"/>
          </a:xfrm>
          <a:custGeom>
            <a:avLst/>
            <a:gdLst/>
            <a:ahLst/>
            <a:cxnLst/>
            <a:rect l="l" t="t" r="r" b="b"/>
            <a:pathLst>
              <a:path w="66802" h="33400">
                <a:moveTo>
                  <a:pt x="0" y="0"/>
                </a:moveTo>
                <a:lnTo>
                  <a:pt x="0" y="33400"/>
                </a:lnTo>
                <a:lnTo>
                  <a:pt x="66802" y="33273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1180" y="1370076"/>
            <a:ext cx="684022" cy="683895"/>
          </a:xfrm>
          <a:custGeom>
            <a:avLst/>
            <a:gdLst/>
            <a:ahLst/>
            <a:cxnLst/>
            <a:rect l="l" t="t" r="r" b="b"/>
            <a:pathLst>
              <a:path w="684022" h="683895">
                <a:moveTo>
                  <a:pt x="342011" y="0"/>
                </a:moveTo>
                <a:lnTo>
                  <a:pt x="295529" y="3175"/>
                </a:lnTo>
                <a:lnTo>
                  <a:pt x="251079" y="12191"/>
                </a:lnTo>
                <a:lnTo>
                  <a:pt x="208915" y="26924"/>
                </a:lnTo>
                <a:lnTo>
                  <a:pt x="169418" y="46736"/>
                </a:lnTo>
                <a:lnTo>
                  <a:pt x="132969" y="71247"/>
                </a:lnTo>
                <a:lnTo>
                  <a:pt x="100203" y="100202"/>
                </a:lnTo>
                <a:lnTo>
                  <a:pt x="71247" y="132969"/>
                </a:lnTo>
                <a:lnTo>
                  <a:pt x="46736" y="169418"/>
                </a:lnTo>
                <a:lnTo>
                  <a:pt x="26924" y="208914"/>
                </a:lnTo>
                <a:lnTo>
                  <a:pt x="12192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2" y="432943"/>
                </a:lnTo>
                <a:lnTo>
                  <a:pt x="26924" y="475107"/>
                </a:lnTo>
                <a:lnTo>
                  <a:pt x="46736" y="514603"/>
                </a:lnTo>
                <a:lnTo>
                  <a:pt x="71247" y="550926"/>
                </a:lnTo>
                <a:lnTo>
                  <a:pt x="100203" y="583819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5" y="657098"/>
                </a:lnTo>
                <a:lnTo>
                  <a:pt x="251079" y="671702"/>
                </a:lnTo>
                <a:lnTo>
                  <a:pt x="295529" y="680847"/>
                </a:lnTo>
                <a:lnTo>
                  <a:pt x="342011" y="683895"/>
                </a:lnTo>
                <a:lnTo>
                  <a:pt x="388366" y="680847"/>
                </a:lnTo>
                <a:lnTo>
                  <a:pt x="432943" y="671702"/>
                </a:lnTo>
                <a:lnTo>
                  <a:pt x="475107" y="657098"/>
                </a:lnTo>
                <a:lnTo>
                  <a:pt x="514604" y="637286"/>
                </a:lnTo>
                <a:lnTo>
                  <a:pt x="550926" y="612648"/>
                </a:lnTo>
                <a:lnTo>
                  <a:pt x="583819" y="583819"/>
                </a:lnTo>
                <a:lnTo>
                  <a:pt x="612648" y="550926"/>
                </a:lnTo>
                <a:lnTo>
                  <a:pt x="637286" y="514603"/>
                </a:lnTo>
                <a:lnTo>
                  <a:pt x="657098" y="475107"/>
                </a:lnTo>
                <a:lnTo>
                  <a:pt x="671703" y="432943"/>
                </a:lnTo>
                <a:lnTo>
                  <a:pt x="680847" y="388365"/>
                </a:lnTo>
                <a:lnTo>
                  <a:pt x="684022" y="342011"/>
                </a:lnTo>
                <a:lnTo>
                  <a:pt x="680847" y="295528"/>
                </a:lnTo>
                <a:lnTo>
                  <a:pt x="671703" y="251078"/>
                </a:lnTo>
                <a:lnTo>
                  <a:pt x="657098" y="208914"/>
                </a:lnTo>
                <a:lnTo>
                  <a:pt x="637286" y="169418"/>
                </a:lnTo>
                <a:lnTo>
                  <a:pt x="612648" y="132969"/>
                </a:lnTo>
                <a:lnTo>
                  <a:pt x="583819" y="100202"/>
                </a:lnTo>
                <a:lnTo>
                  <a:pt x="550926" y="71247"/>
                </a:lnTo>
                <a:lnTo>
                  <a:pt x="514604" y="46736"/>
                </a:lnTo>
                <a:lnTo>
                  <a:pt x="475107" y="26924"/>
                </a:lnTo>
                <a:lnTo>
                  <a:pt x="432943" y="12191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1942" y="1370838"/>
            <a:ext cx="684022" cy="683895"/>
          </a:xfrm>
          <a:custGeom>
            <a:avLst/>
            <a:gdLst/>
            <a:ahLst/>
            <a:cxnLst/>
            <a:rect l="l" t="t" r="r" b="b"/>
            <a:pathLst>
              <a:path w="684022" h="683895">
                <a:moveTo>
                  <a:pt x="0" y="342011"/>
                </a:moveTo>
                <a:lnTo>
                  <a:pt x="3175" y="295528"/>
                </a:lnTo>
                <a:lnTo>
                  <a:pt x="12192" y="251078"/>
                </a:lnTo>
                <a:lnTo>
                  <a:pt x="26924" y="208914"/>
                </a:lnTo>
                <a:lnTo>
                  <a:pt x="46736" y="169417"/>
                </a:lnTo>
                <a:lnTo>
                  <a:pt x="71247" y="132969"/>
                </a:lnTo>
                <a:lnTo>
                  <a:pt x="100203" y="100202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5" y="26924"/>
                </a:lnTo>
                <a:lnTo>
                  <a:pt x="251079" y="12191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1"/>
                </a:lnTo>
                <a:lnTo>
                  <a:pt x="475107" y="26924"/>
                </a:lnTo>
                <a:lnTo>
                  <a:pt x="514604" y="46736"/>
                </a:lnTo>
                <a:lnTo>
                  <a:pt x="550926" y="71247"/>
                </a:lnTo>
                <a:lnTo>
                  <a:pt x="583819" y="100202"/>
                </a:lnTo>
                <a:lnTo>
                  <a:pt x="612648" y="132969"/>
                </a:lnTo>
                <a:lnTo>
                  <a:pt x="637286" y="169417"/>
                </a:lnTo>
                <a:lnTo>
                  <a:pt x="657098" y="208914"/>
                </a:lnTo>
                <a:lnTo>
                  <a:pt x="671703" y="251078"/>
                </a:lnTo>
                <a:lnTo>
                  <a:pt x="680847" y="295528"/>
                </a:lnTo>
                <a:lnTo>
                  <a:pt x="684022" y="342011"/>
                </a:lnTo>
                <a:lnTo>
                  <a:pt x="680847" y="388365"/>
                </a:lnTo>
                <a:lnTo>
                  <a:pt x="671703" y="432942"/>
                </a:lnTo>
                <a:lnTo>
                  <a:pt x="657098" y="475107"/>
                </a:lnTo>
                <a:lnTo>
                  <a:pt x="637286" y="514603"/>
                </a:lnTo>
                <a:lnTo>
                  <a:pt x="612648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4" y="637286"/>
                </a:lnTo>
                <a:lnTo>
                  <a:pt x="475107" y="657098"/>
                </a:lnTo>
                <a:lnTo>
                  <a:pt x="432943" y="671702"/>
                </a:lnTo>
                <a:lnTo>
                  <a:pt x="388366" y="680847"/>
                </a:lnTo>
                <a:lnTo>
                  <a:pt x="342011" y="683895"/>
                </a:lnTo>
                <a:lnTo>
                  <a:pt x="295529" y="680847"/>
                </a:lnTo>
                <a:lnTo>
                  <a:pt x="251079" y="671702"/>
                </a:lnTo>
                <a:lnTo>
                  <a:pt x="208915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3" y="583819"/>
                </a:lnTo>
                <a:lnTo>
                  <a:pt x="71247" y="550926"/>
                </a:lnTo>
                <a:lnTo>
                  <a:pt x="46736" y="514603"/>
                </a:lnTo>
                <a:lnTo>
                  <a:pt x="26924" y="475107"/>
                </a:lnTo>
                <a:lnTo>
                  <a:pt x="12192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49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56123" y="1673352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0" y="76200"/>
                </a:lnTo>
                <a:lnTo>
                  <a:pt x="66675" y="42799"/>
                </a:lnTo>
                <a:lnTo>
                  <a:pt x="12700" y="42799"/>
                </a:lnTo>
                <a:lnTo>
                  <a:pt x="12700" y="33274"/>
                </a:lnTo>
                <a:lnTo>
                  <a:pt x="66675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0107" y="1711388"/>
            <a:ext cx="2406015" cy="0"/>
          </a:xfrm>
          <a:custGeom>
            <a:avLst/>
            <a:gdLst/>
            <a:ahLst/>
            <a:cxnLst/>
            <a:rect l="l" t="t" r="r" b="b"/>
            <a:pathLst>
              <a:path w="2406015">
                <a:moveTo>
                  <a:pt x="0" y="0"/>
                </a:moveTo>
                <a:lnTo>
                  <a:pt x="2406015" y="0"/>
                </a:lnTo>
              </a:path>
            </a:pathLst>
          </a:custGeom>
          <a:ln w="10795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68823" y="1706626"/>
            <a:ext cx="63626" cy="9525"/>
          </a:xfrm>
          <a:custGeom>
            <a:avLst/>
            <a:gdLst/>
            <a:ahLst/>
            <a:cxnLst/>
            <a:rect l="l" t="t" r="r" b="b"/>
            <a:pathLst>
              <a:path w="63626" h="9525">
                <a:moveTo>
                  <a:pt x="53975" y="0"/>
                </a:moveTo>
                <a:lnTo>
                  <a:pt x="0" y="0"/>
                </a:lnTo>
                <a:lnTo>
                  <a:pt x="0" y="9525"/>
                </a:lnTo>
                <a:lnTo>
                  <a:pt x="53975" y="9525"/>
                </a:lnTo>
                <a:lnTo>
                  <a:pt x="63626" y="4825"/>
                </a:lnTo>
                <a:lnTo>
                  <a:pt x="53975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1180" y="2775204"/>
            <a:ext cx="684022" cy="684022"/>
          </a:xfrm>
          <a:custGeom>
            <a:avLst/>
            <a:gdLst/>
            <a:ahLst/>
            <a:cxnLst/>
            <a:rect l="l" t="t" r="r" b="b"/>
            <a:pathLst>
              <a:path w="684022" h="684022">
                <a:moveTo>
                  <a:pt x="342011" y="0"/>
                </a:moveTo>
                <a:lnTo>
                  <a:pt x="295529" y="3175"/>
                </a:lnTo>
                <a:lnTo>
                  <a:pt x="251079" y="12192"/>
                </a:lnTo>
                <a:lnTo>
                  <a:pt x="208915" y="26924"/>
                </a:lnTo>
                <a:lnTo>
                  <a:pt x="169418" y="46736"/>
                </a:lnTo>
                <a:lnTo>
                  <a:pt x="132969" y="71247"/>
                </a:lnTo>
                <a:lnTo>
                  <a:pt x="100203" y="100203"/>
                </a:lnTo>
                <a:lnTo>
                  <a:pt x="71247" y="132969"/>
                </a:lnTo>
                <a:lnTo>
                  <a:pt x="46736" y="169418"/>
                </a:lnTo>
                <a:lnTo>
                  <a:pt x="26924" y="208915"/>
                </a:lnTo>
                <a:lnTo>
                  <a:pt x="12192" y="251079"/>
                </a:lnTo>
                <a:lnTo>
                  <a:pt x="3175" y="295529"/>
                </a:lnTo>
                <a:lnTo>
                  <a:pt x="0" y="342011"/>
                </a:lnTo>
                <a:lnTo>
                  <a:pt x="3175" y="388366"/>
                </a:lnTo>
                <a:lnTo>
                  <a:pt x="12192" y="432943"/>
                </a:lnTo>
                <a:lnTo>
                  <a:pt x="26924" y="475107"/>
                </a:lnTo>
                <a:lnTo>
                  <a:pt x="46736" y="514604"/>
                </a:lnTo>
                <a:lnTo>
                  <a:pt x="71247" y="550926"/>
                </a:lnTo>
                <a:lnTo>
                  <a:pt x="100203" y="583819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5" y="657098"/>
                </a:lnTo>
                <a:lnTo>
                  <a:pt x="251079" y="671703"/>
                </a:lnTo>
                <a:lnTo>
                  <a:pt x="295529" y="680847"/>
                </a:lnTo>
                <a:lnTo>
                  <a:pt x="342011" y="684022"/>
                </a:lnTo>
                <a:lnTo>
                  <a:pt x="388366" y="680847"/>
                </a:lnTo>
                <a:lnTo>
                  <a:pt x="432943" y="671703"/>
                </a:lnTo>
                <a:lnTo>
                  <a:pt x="475107" y="657098"/>
                </a:lnTo>
                <a:lnTo>
                  <a:pt x="514604" y="637286"/>
                </a:lnTo>
                <a:lnTo>
                  <a:pt x="550926" y="612648"/>
                </a:lnTo>
                <a:lnTo>
                  <a:pt x="583819" y="583819"/>
                </a:lnTo>
                <a:lnTo>
                  <a:pt x="612648" y="550926"/>
                </a:lnTo>
                <a:lnTo>
                  <a:pt x="637286" y="514604"/>
                </a:lnTo>
                <a:lnTo>
                  <a:pt x="657098" y="475107"/>
                </a:lnTo>
                <a:lnTo>
                  <a:pt x="671703" y="432943"/>
                </a:lnTo>
                <a:lnTo>
                  <a:pt x="680847" y="388366"/>
                </a:lnTo>
                <a:lnTo>
                  <a:pt x="684022" y="342011"/>
                </a:lnTo>
                <a:lnTo>
                  <a:pt x="680847" y="295529"/>
                </a:lnTo>
                <a:lnTo>
                  <a:pt x="671703" y="251079"/>
                </a:lnTo>
                <a:lnTo>
                  <a:pt x="657098" y="208915"/>
                </a:lnTo>
                <a:lnTo>
                  <a:pt x="637286" y="169418"/>
                </a:lnTo>
                <a:lnTo>
                  <a:pt x="612648" y="132969"/>
                </a:lnTo>
                <a:lnTo>
                  <a:pt x="583819" y="100203"/>
                </a:lnTo>
                <a:lnTo>
                  <a:pt x="550926" y="71247"/>
                </a:lnTo>
                <a:lnTo>
                  <a:pt x="514604" y="46736"/>
                </a:lnTo>
                <a:lnTo>
                  <a:pt x="475107" y="26924"/>
                </a:lnTo>
                <a:lnTo>
                  <a:pt x="432943" y="12192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31942" y="2775966"/>
            <a:ext cx="684022" cy="684022"/>
          </a:xfrm>
          <a:custGeom>
            <a:avLst/>
            <a:gdLst/>
            <a:ahLst/>
            <a:cxnLst/>
            <a:rect l="l" t="t" r="r" b="b"/>
            <a:pathLst>
              <a:path w="684022" h="684022">
                <a:moveTo>
                  <a:pt x="0" y="342011"/>
                </a:moveTo>
                <a:lnTo>
                  <a:pt x="3175" y="295529"/>
                </a:lnTo>
                <a:lnTo>
                  <a:pt x="12192" y="251079"/>
                </a:lnTo>
                <a:lnTo>
                  <a:pt x="26924" y="208914"/>
                </a:lnTo>
                <a:lnTo>
                  <a:pt x="46736" y="169418"/>
                </a:lnTo>
                <a:lnTo>
                  <a:pt x="71247" y="132969"/>
                </a:lnTo>
                <a:lnTo>
                  <a:pt x="100203" y="100203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5" y="26924"/>
                </a:lnTo>
                <a:lnTo>
                  <a:pt x="251079" y="12192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2"/>
                </a:lnTo>
                <a:lnTo>
                  <a:pt x="475107" y="26924"/>
                </a:lnTo>
                <a:lnTo>
                  <a:pt x="514604" y="46736"/>
                </a:lnTo>
                <a:lnTo>
                  <a:pt x="550926" y="71247"/>
                </a:lnTo>
                <a:lnTo>
                  <a:pt x="583819" y="100203"/>
                </a:lnTo>
                <a:lnTo>
                  <a:pt x="612648" y="132969"/>
                </a:lnTo>
                <a:lnTo>
                  <a:pt x="637286" y="169418"/>
                </a:lnTo>
                <a:lnTo>
                  <a:pt x="657098" y="208914"/>
                </a:lnTo>
                <a:lnTo>
                  <a:pt x="671703" y="251079"/>
                </a:lnTo>
                <a:lnTo>
                  <a:pt x="680847" y="295529"/>
                </a:lnTo>
                <a:lnTo>
                  <a:pt x="684022" y="342011"/>
                </a:lnTo>
                <a:lnTo>
                  <a:pt x="680847" y="388366"/>
                </a:lnTo>
                <a:lnTo>
                  <a:pt x="671703" y="432943"/>
                </a:lnTo>
                <a:lnTo>
                  <a:pt x="657098" y="475107"/>
                </a:lnTo>
                <a:lnTo>
                  <a:pt x="637286" y="514604"/>
                </a:lnTo>
                <a:lnTo>
                  <a:pt x="612648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4" y="637286"/>
                </a:lnTo>
                <a:lnTo>
                  <a:pt x="475107" y="657098"/>
                </a:lnTo>
                <a:lnTo>
                  <a:pt x="432943" y="671703"/>
                </a:lnTo>
                <a:lnTo>
                  <a:pt x="388366" y="680847"/>
                </a:lnTo>
                <a:lnTo>
                  <a:pt x="342011" y="684022"/>
                </a:lnTo>
                <a:lnTo>
                  <a:pt x="295529" y="680847"/>
                </a:lnTo>
                <a:lnTo>
                  <a:pt x="251079" y="671703"/>
                </a:lnTo>
                <a:lnTo>
                  <a:pt x="208915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3" y="583819"/>
                </a:lnTo>
                <a:lnTo>
                  <a:pt x="71247" y="550926"/>
                </a:lnTo>
                <a:lnTo>
                  <a:pt x="46736" y="514604"/>
                </a:lnTo>
                <a:lnTo>
                  <a:pt x="26924" y="475107"/>
                </a:lnTo>
                <a:lnTo>
                  <a:pt x="12192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6123" y="3078479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0" y="76200"/>
                </a:lnTo>
                <a:lnTo>
                  <a:pt x="66675" y="42799"/>
                </a:lnTo>
                <a:lnTo>
                  <a:pt x="12700" y="42799"/>
                </a:lnTo>
                <a:lnTo>
                  <a:pt x="12700" y="33274"/>
                </a:lnTo>
                <a:lnTo>
                  <a:pt x="66675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44012" y="3116516"/>
            <a:ext cx="2412111" cy="0"/>
          </a:xfrm>
          <a:custGeom>
            <a:avLst/>
            <a:gdLst/>
            <a:ahLst/>
            <a:cxnLst/>
            <a:rect l="l" t="t" r="r" b="b"/>
            <a:pathLst>
              <a:path w="2412111">
                <a:moveTo>
                  <a:pt x="0" y="0"/>
                </a:moveTo>
                <a:lnTo>
                  <a:pt x="2412111" y="0"/>
                </a:lnTo>
              </a:path>
            </a:pathLst>
          </a:custGeom>
          <a:ln w="10795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68823" y="3111754"/>
            <a:ext cx="63626" cy="9525"/>
          </a:xfrm>
          <a:custGeom>
            <a:avLst/>
            <a:gdLst/>
            <a:ahLst/>
            <a:cxnLst/>
            <a:rect l="l" t="t" r="r" b="b"/>
            <a:pathLst>
              <a:path w="63626" h="9525">
                <a:moveTo>
                  <a:pt x="53975" y="0"/>
                </a:moveTo>
                <a:lnTo>
                  <a:pt x="0" y="0"/>
                </a:lnTo>
                <a:lnTo>
                  <a:pt x="0" y="9525"/>
                </a:lnTo>
                <a:lnTo>
                  <a:pt x="53975" y="9525"/>
                </a:lnTo>
                <a:lnTo>
                  <a:pt x="63626" y="4825"/>
                </a:lnTo>
                <a:lnTo>
                  <a:pt x="53975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9736" y="2775204"/>
            <a:ext cx="683894" cy="684022"/>
          </a:xfrm>
          <a:custGeom>
            <a:avLst/>
            <a:gdLst/>
            <a:ahLst/>
            <a:cxnLst/>
            <a:rect l="l" t="t" r="r" b="b"/>
            <a:pathLst>
              <a:path w="683894" h="684022">
                <a:moveTo>
                  <a:pt x="342011" y="0"/>
                </a:moveTo>
                <a:lnTo>
                  <a:pt x="295528" y="3175"/>
                </a:lnTo>
                <a:lnTo>
                  <a:pt x="251078" y="12192"/>
                </a:lnTo>
                <a:lnTo>
                  <a:pt x="208914" y="26924"/>
                </a:lnTo>
                <a:lnTo>
                  <a:pt x="169418" y="46736"/>
                </a:lnTo>
                <a:lnTo>
                  <a:pt x="132969" y="71247"/>
                </a:lnTo>
                <a:lnTo>
                  <a:pt x="100202" y="100203"/>
                </a:lnTo>
                <a:lnTo>
                  <a:pt x="71246" y="132969"/>
                </a:lnTo>
                <a:lnTo>
                  <a:pt x="46736" y="169418"/>
                </a:lnTo>
                <a:lnTo>
                  <a:pt x="26924" y="208915"/>
                </a:lnTo>
                <a:lnTo>
                  <a:pt x="12191" y="251079"/>
                </a:lnTo>
                <a:lnTo>
                  <a:pt x="3175" y="295529"/>
                </a:lnTo>
                <a:lnTo>
                  <a:pt x="0" y="342011"/>
                </a:lnTo>
                <a:lnTo>
                  <a:pt x="3175" y="388366"/>
                </a:lnTo>
                <a:lnTo>
                  <a:pt x="12191" y="432943"/>
                </a:lnTo>
                <a:lnTo>
                  <a:pt x="26924" y="475107"/>
                </a:lnTo>
                <a:lnTo>
                  <a:pt x="46736" y="514604"/>
                </a:lnTo>
                <a:lnTo>
                  <a:pt x="71246" y="550926"/>
                </a:lnTo>
                <a:lnTo>
                  <a:pt x="100202" y="583819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4" y="657098"/>
                </a:lnTo>
                <a:lnTo>
                  <a:pt x="251078" y="671703"/>
                </a:lnTo>
                <a:lnTo>
                  <a:pt x="295528" y="680847"/>
                </a:lnTo>
                <a:lnTo>
                  <a:pt x="342011" y="684022"/>
                </a:lnTo>
                <a:lnTo>
                  <a:pt x="388365" y="680847"/>
                </a:lnTo>
                <a:lnTo>
                  <a:pt x="432943" y="671703"/>
                </a:lnTo>
                <a:lnTo>
                  <a:pt x="475106" y="657098"/>
                </a:lnTo>
                <a:lnTo>
                  <a:pt x="514603" y="637286"/>
                </a:lnTo>
                <a:lnTo>
                  <a:pt x="550926" y="612648"/>
                </a:lnTo>
                <a:lnTo>
                  <a:pt x="583819" y="583819"/>
                </a:lnTo>
                <a:lnTo>
                  <a:pt x="612647" y="550926"/>
                </a:lnTo>
                <a:lnTo>
                  <a:pt x="637286" y="514604"/>
                </a:lnTo>
                <a:lnTo>
                  <a:pt x="657097" y="475107"/>
                </a:lnTo>
                <a:lnTo>
                  <a:pt x="671702" y="432943"/>
                </a:lnTo>
                <a:lnTo>
                  <a:pt x="680846" y="388366"/>
                </a:lnTo>
                <a:lnTo>
                  <a:pt x="683894" y="342011"/>
                </a:lnTo>
                <a:lnTo>
                  <a:pt x="680846" y="295529"/>
                </a:lnTo>
                <a:lnTo>
                  <a:pt x="671702" y="251079"/>
                </a:lnTo>
                <a:lnTo>
                  <a:pt x="657097" y="208915"/>
                </a:lnTo>
                <a:lnTo>
                  <a:pt x="637286" y="169418"/>
                </a:lnTo>
                <a:lnTo>
                  <a:pt x="612647" y="132969"/>
                </a:lnTo>
                <a:lnTo>
                  <a:pt x="583819" y="100203"/>
                </a:lnTo>
                <a:lnTo>
                  <a:pt x="550926" y="71247"/>
                </a:lnTo>
                <a:lnTo>
                  <a:pt x="514603" y="46736"/>
                </a:lnTo>
                <a:lnTo>
                  <a:pt x="475106" y="26924"/>
                </a:lnTo>
                <a:lnTo>
                  <a:pt x="432943" y="12192"/>
                </a:lnTo>
                <a:lnTo>
                  <a:pt x="388365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60498" y="2775966"/>
            <a:ext cx="684021" cy="684022"/>
          </a:xfrm>
          <a:custGeom>
            <a:avLst/>
            <a:gdLst/>
            <a:ahLst/>
            <a:cxnLst/>
            <a:rect l="l" t="t" r="r" b="b"/>
            <a:pathLst>
              <a:path w="684021" h="684022">
                <a:moveTo>
                  <a:pt x="0" y="342011"/>
                </a:moveTo>
                <a:lnTo>
                  <a:pt x="3175" y="295529"/>
                </a:lnTo>
                <a:lnTo>
                  <a:pt x="12191" y="251079"/>
                </a:lnTo>
                <a:lnTo>
                  <a:pt x="26924" y="208914"/>
                </a:lnTo>
                <a:lnTo>
                  <a:pt x="46735" y="169418"/>
                </a:lnTo>
                <a:lnTo>
                  <a:pt x="71246" y="132969"/>
                </a:lnTo>
                <a:lnTo>
                  <a:pt x="100202" y="100203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4" y="26924"/>
                </a:lnTo>
                <a:lnTo>
                  <a:pt x="251078" y="12192"/>
                </a:lnTo>
                <a:lnTo>
                  <a:pt x="295528" y="3175"/>
                </a:lnTo>
                <a:lnTo>
                  <a:pt x="342010" y="0"/>
                </a:lnTo>
                <a:lnTo>
                  <a:pt x="388365" y="3175"/>
                </a:lnTo>
                <a:lnTo>
                  <a:pt x="432943" y="12192"/>
                </a:lnTo>
                <a:lnTo>
                  <a:pt x="475106" y="26924"/>
                </a:lnTo>
                <a:lnTo>
                  <a:pt x="514603" y="46736"/>
                </a:lnTo>
                <a:lnTo>
                  <a:pt x="550926" y="71247"/>
                </a:lnTo>
                <a:lnTo>
                  <a:pt x="583819" y="100203"/>
                </a:lnTo>
                <a:lnTo>
                  <a:pt x="612647" y="132969"/>
                </a:lnTo>
                <a:lnTo>
                  <a:pt x="637285" y="169418"/>
                </a:lnTo>
                <a:lnTo>
                  <a:pt x="657097" y="208914"/>
                </a:lnTo>
                <a:lnTo>
                  <a:pt x="671702" y="251079"/>
                </a:lnTo>
                <a:lnTo>
                  <a:pt x="680846" y="295529"/>
                </a:lnTo>
                <a:lnTo>
                  <a:pt x="684021" y="342011"/>
                </a:lnTo>
                <a:lnTo>
                  <a:pt x="680846" y="388366"/>
                </a:lnTo>
                <a:lnTo>
                  <a:pt x="671702" y="432943"/>
                </a:lnTo>
                <a:lnTo>
                  <a:pt x="657097" y="475107"/>
                </a:lnTo>
                <a:lnTo>
                  <a:pt x="637285" y="514604"/>
                </a:lnTo>
                <a:lnTo>
                  <a:pt x="612647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3" y="637286"/>
                </a:lnTo>
                <a:lnTo>
                  <a:pt x="475106" y="657098"/>
                </a:lnTo>
                <a:lnTo>
                  <a:pt x="432943" y="671703"/>
                </a:lnTo>
                <a:lnTo>
                  <a:pt x="388365" y="680847"/>
                </a:lnTo>
                <a:lnTo>
                  <a:pt x="342010" y="684022"/>
                </a:lnTo>
                <a:lnTo>
                  <a:pt x="295528" y="680847"/>
                </a:lnTo>
                <a:lnTo>
                  <a:pt x="251078" y="671703"/>
                </a:lnTo>
                <a:lnTo>
                  <a:pt x="208914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2" y="583819"/>
                </a:lnTo>
                <a:lnTo>
                  <a:pt x="71246" y="550926"/>
                </a:lnTo>
                <a:lnTo>
                  <a:pt x="46735" y="514604"/>
                </a:lnTo>
                <a:lnTo>
                  <a:pt x="26924" y="475107"/>
                </a:lnTo>
                <a:lnTo>
                  <a:pt x="12191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4646" y="3082798"/>
            <a:ext cx="84962" cy="34925"/>
          </a:xfrm>
          <a:custGeom>
            <a:avLst/>
            <a:gdLst/>
            <a:ahLst/>
            <a:cxnLst/>
            <a:rect l="l" t="t" r="r" b="b"/>
            <a:pathLst>
              <a:path w="84962" h="34925">
                <a:moveTo>
                  <a:pt x="27940" y="6603"/>
                </a:moveTo>
                <a:lnTo>
                  <a:pt x="17018" y="0"/>
                </a:lnTo>
                <a:lnTo>
                  <a:pt x="0" y="28701"/>
                </a:lnTo>
                <a:lnTo>
                  <a:pt x="84962" y="34925"/>
                </a:lnTo>
                <a:lnTo>
                  <a:pt x="66802" y="6603"/>
                </a:lnTo>
                <a:lnTo>
                  <a:pt x="27940" y="6603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91664" y="3074670"/>
            <a:ext cx="15875" cy="14731"/>
          </a:xfrm>
          <a:custGeom>
            <a:avLst/>
            <a:gdLst/>
            <a:ahLst/>
            <a:cxnLst/>
            <a:rect l="l" t="t" r="r" b="b"/>
            <a:pathLst>
              <a:path w="15875" h="14731">
                <a:moveTo>
                  <a:pt x="4953" y="0"/>
                </a:moveTo>
                <a:lnTo>
                  <a:pt x="0" y="8127"/>
                </a:lnTo>
                <a:lnTo>
                  <a:pt x="10922" y="14731"/>
                </a:lnTo>
                <a:lnTo>
                  <a:pt x="15875" y="6476"/>
                </a:lnTo>
                <a:lnTo>
                  <a:pt x="4953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96617" y="3045967"/>
            <a:ext cx="44831" cy="43434"/>
          </a:xfrm>
          <a:custGeom>
            <a:avLst/>
            <a:gdLst/>
            <a:ahLst/>
            <a:cxnLst/>
            <a:rect l="l" t="t" r="r" b="b"/>
            <a:pathLst>
              <a:path w="44831" h="43434">
                <a:moveTo>
                  <a:pt x="10921" y="35179"/>
                </a:moveTo>
                <a:lnTo>
                  <a:pt x="5968" y="43434"/>
                </a:lnTo>
                <a:lnTo>
                  <a:pt x="44831" y="43434"/>
                </a:lnTo>
                <a:lnTo>
                  <a:pt x="17018" y="0"/>
                </a:lnTo>
                <a:lnTo>
                  <a:pt x="0" y="28702"/>
                </a:lnTo>
                <a:lnTo>
                  <a:pt x="10921" y="35179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9448" y="2650236"/>
            <a:ext cx="717169" cy="432562"/>
          </a:xfrm>
          <a:custGeom>
            <a:avLst/>
            <a:gdLst/>
            <a:ahLst/>
            <a:cxnLst/>
            <a:rect l="l" t="t" r="r" b="b"/>
            <a:pathLst>
              <a:path w="717169" h="432562">
                <a:moveTo>
                  <a:pt x="4825" y="0"/>
                </a:moveTo>
                <a:lnTo>
                  <a:pt x="0" y="8127"/>
                </a:lnTo>
                <a:lnTo>
                  <a:pt x="712215" y="432562"/>
                </a:lnTo>
                <a:lnTo>
                  <a:pt x="717169" y="424434"/>
                </a:lnTo>
                <a:lnTo>
                  <a:pt x="4825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79564" y="2066544"/>
            <a:ext cx="685418" cy="683894"/>
          </a:xfrm>
          <a:custGeom>
            <a:avLst/>
            <a:gdLst/>
            <a:ahLst/>
            <a:cxnLst/>
            <a:rect l="l" t="t" r="r" b="b"/>
            <a:pathLst>
              <a:path w="685418" h="683894">
                <a:moveTo>
                  <a:pt x="342772" y="0"/>
                </a:moveTo>
                <a:lnTo>
                  <a:pt x="296163" y="3175"/>
                </a:lnTo>
                <a:lnTo>
                  <a:pt x="251586" y="12191"/>
                </a:lnTo>
                <a:lnTo>
                  <a:pt x="209295" y="26923"/>
                </a:lnTo>
                <a:lnTo>
                  <a:pt x="169799" y="46735"/>
                </a:lnTo>
                <a:lnTo>
                  <a:pt x="133350" y="71246"/>
                </a:lnTo>
                <a:lnTo>
                  <a:pt x="100329" y="100202"/>
                </a:lnTo>
                <a:lnTo>
                  <a:pt x="71374" y="132968"/>
                </a:lnTo>
                <a:lnTo>
                  <a:pt x="46735" y="169417"/>
                </a:lnTo>
                <a:lnTo>
                  <a:pt x="26924" y="208914"/>
                </a:lnTo>
                <a:lnTo>
                  <a:pt x="12191" y="251078"/>
                </a:lnTo>
                <a:lnTo>
                  <a:pt x="3175" y="295528"/>
                </a:lnTo>
                <a:lnTo>
                  <a:pt x="0" y="342010"/>
                </a:lnTo>
                <a:lnTo>
                  <a:pt x="3175" y="388365"/>
                </a:lnTo>
                <a:lnTo>
                  <a:pt x="12191" y="432942"/>
                </a:lnTo>
                <a:lnTo>
                  <a:pt x="26924" y="475106"/>
                </a:lnTo>
                <a:lnTo>
                  <a:pt x="46735" y="514603"/>
                </a:lnTo>
                <a:lnTo>
                  <a:pt x="71374" y="550926"/>
                </a:lnTo>
                <a:lnTo>
                  <a:pt x="100329" y="583818"/>
                </a:lnTo>
                <a:lnTo>
                  <a:pt x="133350" y="612647"/>
                </a:lnTo>
                <a:lnTo>
                  <a:pt x="169799" y="637285"/>
                </a:lnTo>
                <a:lnTo>
                  <a:pt x="209295" y="657097"/>
                </a:lnTo>
                <a:lnTo>
                  <a:pt x="251586" y="671702"/>
                </a:lnTo>
                <a:lnTo>
                  <a:pt x="296163" y="680846"/>
                </a:lnTo>
                <a:lnTo>
                  <a:pt x="342772" y="683894"/>
                </a:lnTo>
                <a:lnTo>
                  <a:pt x="389254" y="680846"/>
                </a:lnTo>
                <a:lnTo>
                  <a:pt x="433831" y="671702"/>
                </a:lnTo>
                <a:lnTo>
                  <a:pt x="476122" y="657097"/>
                </a:lnTo>
                <a:lnTo>
                  <a:pt x="515746" y="637285"/>
                </a:lnTo>
                <a:lnTo>
                  <a:pt x="552195" y="612647"/>
                </a:lnTo>
                <a:lnTo>
                  <a:pt x="585088" y="583818"/>
                </a:lnTo>
                <a:lnTo>
                  <a:pt x="614044" y="550926"/>
                </a:lnTo>
                <a:lnTo>
                  <a:pt x="638682" y="514603"/>
                </a:lnTo>
                <a:lnTo>
                  <a:pt x="658494" y="475106"/>
                </a:lnTo>
                <a:lnTo>
                  <a:pt x="673226" y="432942"/>
                </a:lnTo>
                <a:lnTo>
                  <a:pt x="682370" y="388365"/>
                </a:lnTo>
                <a:lnTo>
                  <a:pt x="685418" y="342010"/>
                </a:lnTo>
                <a:lnTo>
                  <a:pt x="682370" y="295528"/>
                </a:lnTo>
                <a:lnTo>
                  <a:pt x="673226" y="251078"/>
                </a:lnTo>
                <a:lnTo>
                  <a:pt x="658494" y="208914"/>
                </a:lnTo>
                <a:lnTo>
                  <a:pt x="638682" y="169417"/>
                </a:lnTo>
                <a:lnTo>
                  <a:pt x="614044" y="132968"/>
                </a:lnTo>
                <a:lnTo>
                  <a:pt x="585088" y="100202"/>
                </a:lnTo>
                <a:lnTo>
                  <a:pt x="552195" y="71246"/>
                </a:lnTo>
                <a:lnTo>
                  <a:pt x="515746" y="46735"/>
                </a:lnTo>
                <a:lnTo>
                  <a:pt x="476122" y="26923"/>
                </a:lnTo>
                <a:lnTo>
                  <a:pt x="433831" y="12191"/>
                </a:lnTo>
                <a:lnTo>
                  <a:pt x="389254" y="3175"/>
                </a:lnTo>
                <a:lnTo>
                  <a:pt x="34277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0326" y="2067305"/>
            <a:ext cx="685419" cy="684022"/>
          </a:xfrm>
          <a:custGeom>
            <a:avLst/>
            <a:gdLst/>
            <a:ahLst/>
            <a:cxnLst/>
            <a:rect l="l" t="t" r="r" b="b"/>
            <a:pathLst>
              <a:path w="685419" h="684022">
                <a:moveTo>
                  <a:pt x="0" y="342011"/>
                </a:moveTo>
                <a:lnTo>
                  <a:pt x="3175" y="295529"/>
                </a:lnTo>
                <a:lnTo>
                  <a:pt x="12192" y="251079"/>
                </a:lnTo>
                <a:lnTo>
                  <a:pt x="26924" y="208915"/>
                </a:lnTo>
                <a:lnTo>
                  <a:pt x="46735" y="169418"/>
                </a:lnTo>
                <a:lnTo>
                  <a:pt x="71374" y="132969"/>
                </a:lnTo>
                <a:lnTo>
                  <a:pt x="100329" y="100203"/>
                </a:lnTo>
                <a:lnTo>
                  <a:pt x="133350" y="71247"/>
                </a:lnTo>
                <a:lnTo>
                  <a:pt x="169799" y="46736"/>
                </a:lnTo>
                <a:lnTo>
                  <a:pt x="209296" y="26924"/>
                </a:lnTo>
                <a:lnTo>
                  <a:pt x="251587" y="12192"/>
                </a:lnTo>
                <a:lnTo>
                  <a:pt x="296291" y="3175"/>
                </a:lnTo>
                <a:lnTo>
                  <a:pt x="342773" y="0"/>
                </a:lnTo>
                <a:lnTo>
                  <a:pt x="389254" y="3175"/>
                </a:lnTo>
                <a:lnTo>
                  <a:pt x="433831" y="12192"/>
                </a:lnTo>
                <a:lnTo>
                  <a:pt x="476123" y="26924"/>
                </a:lnTo>
                <a:lnTo>
                  <a:pt x="515747" y="46736"/>
                </a:lnTo>
                <a:lnTo>
                  <a:pt x="552196" y="71247"/>
                </a:lnTo>
                <a:lnTo>
                  <a:pt x="585089" y="100203"/>
                </a:lnTo>
                <a:lnTo>
                  <a:pt x="614045" y="132969"/>
                </a:lnTo>
                <a:lnTo>
                  <a:pt x="638682" y="169418"/>
                </a:lnTo>
                <a:lnTo>
                  <a:pt x="658495" y="208915"/>
                </a:lnTo>
                <a:lnTo>
                  <a:pt x="673226" y="251079"/>
                </a:lnTo>
                <a:lnTo>
                  <a:pt x="682371" y="295529"/>
                </a:lnTo>
                <a:lnTo>
                  <a:pt x="685419" y="342011"/>
                </a:lnTo>
                <a:lnTo>
                  <a:pt x="682371" y="388366"/>
                </a:lnTo>
                <a:lnTo>
                  <a:pt x="673226" y="432943"/>
                </a:lnTo>
                <a:lnTo>
                  <a:pt x="658495" y="475107"/>
                </a:lnTo>
                <a:lnTo>
                  <a:pt x="638682" y="514604"/>
                </a:lnTo>
                <a:lnTo>
                  <a:pt x="614045" y="550926"/>
                </a:lnTo>
                <a:lnTo>
                  <a:pt x="585089" y="583819"/>
                </a:lnTo>
                <a:lnTo>
                  <a:pt x="552196" y="612648"/>
                </a:lnTo>
                <a:lnTo>
                  <a:pt x="515747" y="637286"/>
                </a:lnTo>
                <a:lnTo>
                  <a:pt x="476123" y="657098"/>
                </a:lnTo>
                <a:lnTo>
                  <a:pt x="433831" y="671703"/>
                </a:lnTo>
                <a:lnTo>
                  <a:pt x="389254" y="680847"/>
                </a:lnTo>
                <a:lnTo>
                  <a:pt x="342773" y="684022"/>
                </a:lnTo>
                <a:lnTo>
                  <a:pt x="296291" y="680847"/>
                </a:lnTo>
                <a:lnTo>
                  <a:pt x="251587" y="671703"/>
                </a:lnTo>
                <a:lnTo>
                  <a:pt x="209296" y="657098"/>
                </a:lnTo>
                <a:lnTo>
                  <a:pt x="169799" y="637286"/>
                </a:lnTo>
                <a:lnTo>
                  <a:pt x="133350" y="612648"/>
                </a:lnTo>
                <a:lnTo>
                  <a:pt x="100329" y="583819"/>
                </a:lnTo>
                <a:lnTo>
                  <a:pt x="71374" y="550926"/>
                </a:lnTo>
                <a:lnTo>
                  <a:pt x="46735" y="514604"/>
                </a:lnTo>
                <a:lnTo>
                  <a:pt x="26924" y="475107"/>
                </a:lnTo>
                <a:lnTo>
                  <a:pt x="12192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3428" y="2629027"/>
            <a:ext cx="1133221" cy="251460"/>
          </a:xfrm>
          <a:custGeom>
            <a:avLst/>
            <a:gdLst/>
            <a:ahLst/>
            <a:cxnLst/>
            <a:rect l="l" t="t" r="r" b="b"/>
            <a:pathLst>
              <a:path w="1133221" h="251460">
                <a:moveTo>
                  <a:pt x="1059434" y="42037"/>
                </a:moveTo>
                <a:lnTo>
                  <a:pt x="1065911" y="74802"/>
                </a:lnTo>
                <a:lnTo>
                  <a:pt x="1123314" y="30225"/>
                </a:lnTo>
                <a:lnTo>
                  <a:pt x="1133221" y="22606"/>
                </a:lnTo>
                <a:lnTo>
                  <a:pt x="1051052" y="0"/>
                </a:lnTo>
                <a:lnTo>
                  <a:pt x="1057529" y="32765"/>
                </a:lnTo>
                <a:lnTo>
                  <a:pt x="0" y="242188"/>
                </a:lnTo>
                <a:lnTo>
                  <a:pt x="1778" y="251460"/>
                </a:lnTo>
                <a:lnTo>
                  <a:pt x="1059434" y="42037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9778" y="1949958"/>
            <a:ext cx="1126871" cy="241045"/>
          </a:xfrm>
          <a:custGeom>
            <a:avLst/>
            <a:gdLst/>
            <a:ahLst/>
            <a:cxnLst/>
            <a:rect l="l" t="t" r="r" b="b"/>
            <a:pathLst>
              <a:path w="1126871" h="241045">
                <a:moveTo>
                  <a:pt x="1051179" y="208279"/>
                </a:moveTo>
                <a:lnTo>
                  <a:pt x="1044956" y="241045"/>
                </a:lnTo>
                <a:lnTo>
                  <a:pt x="1126871" y="217804"/>
                </a:lnTo>
                <a:lnTo>
                  <a:pt x="1117473" y="210692"/>
                </a:lnTo>
                <a:lnTo>
                  <a:pt x="1059180" y="166242"/>
                </a:lnTo>
                <a:lnTo>
                  <a:pt x="1052957" y="199008"/>
                </a:lnTo>
                <a:lnTo>
                  <a:pt x="1778" y="0"/>
                </a:lnTo>
                <a:lnTo>
                  <a:pt x="0" y="9397"/>
                </a:lnTo>
                <a:lnTo>
                  <a:pt x="1051179" y="208279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9503" y="2646934"/>
            <a:ext cx="1073023" cy="250570"/>
          </a:xfrm>
          <a:custGeom>
            <a:avLst/>
            <a:gdLst/>
            <a:ahLst/>
            <a:cxnLst/>
            <a:rect l="l" t="t" r="r" b="b"/>
            <a:pathLst>
              <a:path w="1073023" h="250570">
                <a:moveTo>
                  <a:pt x="1073023" y="228980"/>
                </a:moveTo>
                <a:lnTo>
                  <a:pt x="1062482" y="220599"/>
                </a:lnTo>
                <a:lnTo>
                  <a:pt x="1006221" y="176021"/>
                </a:lnTo>
                <a:lnTo>
                  <a:pt x="999363" y="208661"/>
                </a:lnTo>
                <a:lnTo>
                  <a:pt x="2032" y="0"/>
                </a:lnTo>
                <a:lnTo>
                  <a:pt x="0" y="9398"/>
                </a:lnTo>
                <a:lnTo>
                  <a:pt x="997458" y="217931"/>
                </a:lnTo>
                <a:lnTo>
                  <a:pt x="990600" y="250570"/>
                </a:lnTo>
                <a:lnTo>
                  <a:pt x="1073023" y="22898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59630" y="1932177"/>
            <a:ext cx="1072896" cy="240284"/>
          </a:xfrm>
          <a:custGeom>
            <a:avLst/>
            <a:gdLst/>
            <a:ahLst/>
            <a:cxnLst/>
            <a:rect l="l" t="t" r="r" b="b"/>
            <a:pathLst>
              <a:path w="1072896" h="240284">
                <a:moveTo>
                  <a:pt x="1072896" y="22479"/>
                </a:moveTo>
                <a:lnTo>
                  <a:pt x="990727" y="0"/>
                </a:lnTo>
                <a:lnTo>
                  <a:pt x="997204" y="32638"/>
                </a:lnTo>
                <a:lnTo>
                  <a:pt x="0" y="230886"/>
                </a:lnTo>
                <a:lnTo>
                  <a:pt x="1778" y="240284"/>
                </a:lnTo>
                <a:lnTo>
                  <a:pt x="999109" y="42037"/>
                </a:lnTo>
                <a:lnTo>
                  <a:pt x="1005586" y="74675"/>
                </a:lnTo>
                <a:lnTo>
                  <a:pt x="1062990" y="30225"/>
                </a:lnTo>
                <a:lnTo>
                  <a:pt x="1072896" y="22479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0722" y="2371598"/>
            <a:ext cx="2420238" cy="76200"/>
          </a:xfrm>
          <a:custGeom>
            <a:avLst/>
            <a:gdLst/>
            <a:ahLst/>
            <a:cxnLst/>
            <a:rect l="l" t="t" r="r" b="b"/>
            <a:pathLst>
              <a:path w="2420238" h="76200">
                <a:moveTo>
                  <a:pt x="2410713" y="33274"/>
                </a:moveTo>
                <a:lnTo>
                  <a:pt x="2344038" y="0"/>
                </a:lnTo>
                <a:lnTo>
                  <a:pt x="2344038" y="33274"/>
                </a:lnTo>
                <a:lnTo>
                  <a:pt x="0" y="33274"/>
                </a:lnTo>
                <a:lnTo>
                  <a:pt x="0" y="42799"/>
                </a:lnTo>
                <a:lnTo>
                  <a:pt x="2344038" y="42799"/>
                </a:lnTo>
                <a:lnTo>
                  <a:pt x="2344038" y="76200"/>
                </a:lnTo>
                <a:lnTo>
                  <a:pt x="2410713" y="42799"/>
                </a:lnTo>
                <a:lnTo>
                  <a:pt x="2420238" y="38100"/>
                </a:lnTo>
                <a:lnTo>
                  <a:pt x="2410713" y="33274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14440" y="2650490"/>
            <a:ext cx="966724" cy="471550"/>
          </a:xfrm>
          <a:custGeom>
            <a:avLst/>
            <a:gdLst/>
            <a:ahLst/>
            <a:cxnLst/>
            <a:rect l="l" t="t" r="r" b="b"/>
            <a:pathLst>
              <a:path w="966724" h="471550">
                <a:moveTo>
                  <a:pt x="966724" y="1143"/>
                </a:moveTo>
                <a:lnTo>
                  <a:pt x="881634" y="0"/>
                </a:lnTo>
                <a:lnTo>
                  <a:pt x="896112" y="29972"/>
                </a:lnTo>
                <a:lnTo>
                  <a:pt x="0" y="463042"/>
                </a:lnTo>
                <a:lnTo>
                  <a:pt x="4190" y="471550"/>
                </a:lnTo>
                <a:lnTo>
                  <a:pt x="900176" y="38608"/>
                </a:lnTo>
                <a:lnTo>
                  <a:pt x="914781" y="68580"/>
                </a:lnTo>
                <a:lnTo>
                  <a:pt x="948816" y="24511"/>
                </a:lnTo>
                <a:lnTo>
                  <a:pt x="966724" y="1143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14567" y="1708403"/>
            <a:ext cx="966597" cy="461263"/>
          </a:xfrm>
          <a:custGeom>
            <a:avLst/>
            <a:gdLst/>
            <a:ahLst/>
            <a:cxnLst/>
            <a:rect l="l" t="t" r="r" b="b"/>
            <a:pathLst>
              <a:path w="966597" h="461263">
                <a:moveTo>
                  <a:pt x="895731" y="431165"/>
                </a:moveTo>
                <a:lnTo>
                  <a:pt x="881507" y="461263"/>
                </a:lnTo>
                <a:lnTo>
                  <a:pt x="966597" y="459359"/>
                </a:lnTo>
                <a:lnTo>
                  <a:pt x="948689" y="436625"/>
                </a:lnTo>
                <a:lnTo>
                  <a:pt x="914018" y="392430"/>
                </a:lnTo>
                <a:lnTo>
                  <a:pt x="899794" y="422529"/>
                </a:lnTo>
                <a:lnTo>
                  <a:pt x="4063" y="0"/>
                </a:lnTo>
                <a:lnTo>
                  <a:pt x="0" y="8636"/>
                </a:lnTo>
                <a:lnTo>
                  <a:pt x="895731" y="431165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50137" y="278429"/>
            <a:ext cx="280611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6" dirty="0" smtClean="0">
                <a:solidFill>
                  <a:srgbClr val="660066"/>
                </a:solidFill>
                <a:latin typeface="Arial"/>
                <a:cs typeface="Arial"/>
              </a:rPr>
              <a:t>Example: Graph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5245" y="278429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45410" y="1563425"/>
            <a:ext cx="375882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1393" y="1563425"/>
            <a:ext cx="375234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2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7268" y="1717007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9060" y="2968934"/>
            <a:ext cx="35940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B2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1139" y="2968934"/>
            <a:ext cx="35940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084" y="371770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7984" y="3717702"/>
            <a:ext cx="145704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9"/>
                </a:solidFill>
                <a:latin typeface="Arial"/>
                <a:cs typeface="Arial"/>
              </a:rPr>
              <a:t>The 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9863" y="3717702"/>
            <a:ext cx="13741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9"/>
                </a:solidFill>
                <a:latin typeface="Arial"/>
                <a:cs typeface="Arial"/>
              </a:rPr>
              <a:t>describes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2215" y="3717702"/>
            <a:ext cx="149026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9"/>
                </a:solidFill>
                <a:latin typeface="Arial"/>
                <a:cs typeface="Arial"/>
              </a:rPr>
              <a:t>the 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6403" y="3717702"/>
            <a:ext cx="93583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(state)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965" y="3717702"/>
            <a:ext cx="8843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284" y="4137930"/>
            <a:ext cx="423510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 smtClean="0">
                <a:solidFill>
                  <a:srgbClr val="000099"/>
                </a:solidFill>
                <a:latin typeface="Arial"/>
                <a:cs typeface="Arial"/>
              </a:rPr>
              <a:t>–  Each node in the graph represents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8115" y="4137930"/>
            <a:ext cx="335994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7" dirty="0" smtClean="0">
                <a:solidFill>
                  <a:srgbClr val="000099"/>
                </a:solidFill>
                <a:latin typeface="Arial"/>
                <a:cs typeface="Arial"/>
              </a:rPr>
              <a:t>one state in the search 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9484" y="4489632"/>
            <a:ext cx="56312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000099"/>
                </a:solidFill>
                <a:latin typeface="Arial"/>
                <a:cs typeface="Arial"/>
              </a:rPr>
              <a:t>•  e.g. a city to be visited in a routing or touring 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084" y="5189505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984" y="5189505"/>
            <a:ext cx="6907316" cy="138135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221">
              <a:lnSpc>
                <a:spcPts val="2555"/>
              </a:lnSpc>
            </a:pPr>
            <a:r>
              <a:rPr sz="2400" spc="-1" dirty="0" smtClean="0">
                <a:solidFill>
                  <a:srgbClr val="000099"/>
                </a:solidFill>
                <a:latin typeface="Arial"/>
                <a:cs typeface="Arial"/>
              </a:rPr>
              <a:t>This graph has additional information</a:t>
            </a:r>
            <a:endParaRPr sz="2400">
              <a:latin typeface="Arial"/>
              <a:cs typeface="Arial"/>
            </a:endParaRPr>
          </a:p>
          <a:p>
            <a:pPr marL="127000" marR="38221">
              <a:lnSpc>
                <a:spcPct val="95825"/>
              </a:lnSpc>
              <a:spcBef>
                <a:spcPts val="367"/>
              </a:spcBef>
            </a:pPr>
            <a:r>
              <a:rPr sz="2000" spc="-6" dirty="0" smtClean="0">
                <a:solidFill>
                  <a:srgbClr val="000099"/>
                </a:solidFill>
                <a:latin typeface="Arial"/>
                <a:cs typeface="Arial"/>
              </a:rPr>
              <a:t>–  Names and properties for the states (e.g. S3)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604"/>
              </a:spcBef>
            </a:pPr>
            <a:r>
              <a:rPr sz="2000" spc="-4" dirty="0" smtClean="0">
                <a:solidFill>
                  <a:srgbClr val="000099"/>
                </a:solidFill>
                <a:latin typeface="Arial"/>
                <a:cs typeface="Arial"/>
              </a:rPr>
              <a:t>–  Links between nodes, specified by the successor function</a:t>
            </a:r>
            <a:endParaRPr sz="2000">
              <a:latin typeface="Arial"/>
              <a:cs typeface="Arial"/>
            </a:endParaRPr>
          </a:p>
          <a:p>
            <a:pPr marL="584200" marR="38221">
              <a:lnSpc>
                <a:spcPct val="95825"/>
              </a:lnSpc>
              <a:spcBef>
                <a:spcPts val="495"/>
              </a:spcBef>
            </a:pPr>
            <a:r>
              <a:rPr sz="1800" spc="0" dirty="0" smtClean="0">
                <a:solidFill>
                  <a:srgbClr val="000099"/>
                </a:solidFill>
                <a:latin typeface="Arial"/>
                <a:cs typeface="Arial"/>
              </a:rPr>
              <a:t>•  properties for links (distance, cost, name, ...)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13460" y="1306067"/>
            <a:ext cx="6940296" cy="2203450"/>
          </a:xfrm>
          <a:prstGeom prst="rect">
            <a:avLst/>
          </a:prstGeom>
        </p:spPr>
        <p:txBody>
          <a:bodyPr wrap="square" lIns="0" tIns="793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 marL="3506889" marR="3276257" algn="ctr">
              <a:lnSpc>
                <a:spcPct val="95825"/>
              </a:lnSpc>
            </a:pPr>
            <a:r>
              <a:rPr sz="1600" b="1" spc="-7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2718816">
              <a:lnSpc>
                <a:spcPts val="2855"/>
              </a:lnSpc>
              <a:spcBef>
                <a:spcPts val="142"/>
              </a:spcBef>
            </a:pPr>
            <a:r>
              <a:rPr sz="1600" b="1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1                           </a:t>
            </a:r>
            <a:r>
              <a:rPr sz="1600" b="1" spc="81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1                           </a:t>
            </a:r>
            <a:r>
              <a:rPr sz="1600" b="1" spc="197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30799" dirty="0" smtClean="0">
                <a:solidFill>
                  <a:srgbClr val="7E7E7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239670" marR="220759" algn="ctr">
              <a:lnSpc>
                <a:spcPts val="1945"/>
              </a:lnSpc>
              <a:spcBef>
                <a:spcPts val="799"/>
              </a:spcBef>
            </a:pP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S3                    </a:t>
            </a:r>
            <a:r>
              <a:rPr sz="2000" b="1" spc="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32611" dirty="0" smtClean="0">
                <a:solidFill>
                  <a:srgbClr val="7E7E7E"/>
                </a:solidFill>
                <a:latin typeface="Times New Roman"/>
                <a:cs typeface="Times New Roman"/>
              </a:rPr>
              <a:t>5                       </a:t>
            </a:r>
            <a:r>
              <a:rPr sz="2400" b="1" spc="391" baseline="32611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                      </a:t>
            </a:r>
            <a:r>
              <a:rPr sz="2000" b="1" spc="2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32611" dirty="0" smtClean="0">
                <a:solidFill>
                  <a:srgbClr val="7E7E7E"/>
                </a:solidFill>
                <a:latin typeface="Times New Roman"/>
                <a:cs typeface="Times New Roman"/>
              </a:rPr>
              <a:t>2                      </a:t>
            </a:r>
            <a:r>
              <a:rPr sz="2400" b="1" spc="287" baseline="32611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2000">
              <a:latin typeface="Times New Roman"/>
              <a:cs typeface="Times New Roman"/>
            </a:endParaRPr>
          </a:p>
          <a:p>
            <a:pPr marL="2662212" marR="2599601" algn="ctr">
              <a:lnSpc>
                <a:spcPts val="1775"/>
              </a:lnSpc>
              <a:spcBef>
                <a:spcPts val="988"/>
              </a:spcBef>
            </a:pPr>
            <a:r>
              <a:rPr sz="1600" b="1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3                          </a:t>
            </a:r>
            <a:r>
              <a:rPr sz="1600" b="1" spc="37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600" b="1" spc="-7" dirty="0" smtClean="0">
                <a:solidFill>
                  <a:srgbClr val="7E7E7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946772" marR="968616" algn="ctr">
              <a:lnSpc>
                <a:spcPts val="1839"/>
              </a:lnSpc>
              <a:spcBef>
                <a:spcPts val="517"/>
              </a:spcBef>
            </a:pPr>
            <a:r>
              <a:rPr sz="1600" b="1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1                                                                                            </a:t>
            </a:r>
            <a:r>
              <a:rPr sz="1600" b="1" spc="31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600" b="1" spc="-7" dirty="0" smtClean="0">
                <a:solidFill>
                  <a:srgbClr val="7E7E7E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7691" y="286938"/>
            <a:ext cx="2678381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9" dirty="0" smtClean="0">
                <a:solidFill>
                  <a:srgbClr val="660066"/>
                </a:solidFill>
                <a:latin typeface="Arial"/>
                <a:cs typeface="Arial"/>
              </a:rPr>
              <a:t>Lecture Outline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316" y="1241216"/>
            <a:ext cx="7761379" cy="1717553"/>
          </a:xfrm>
          <a:prstGeom prst="rect">
            <a:avLst/>
          </a:prstGeom>
        </p:spPr>
        <p:txBody>
          <a:bodyPr wrap="square" lIns="0" tIns="22828" rIns="0" bIns="0" rtlCol="0">
            <a:noAutofit/>
          </a:bodyPr>
          <a:lstStyle/>
          <a:p>
            <a:pPr marL="12700">
              <a:lnSpc>
                <a:spcPts val="3595"/>
              </a:lnSpc>
            </a:pPr>
            <a:r>
              <a:rPr sz="2800" spc="79" dirty="0" smtClean="0">
                <a:solidFill>
                  <a:srgbClr val="000080"/>
                </a:solidFill>
                <a:latin typeface="Meiryo"/>
                <a:cs typeface="Meiryo"/>
              </a:rPr>
              <a:t>❑ </a:t>
            </a:r>
            <a:r>
              <a:rPr sz="4200" spc="-5" baseline="10352" dirty="0" smtClean="0">
                <a:solidFill>
                  <a:srgbClr val="000080"/>
                </a:solidFill>
                <a:latin typeface="Arial"/>
                <a:cs typeface="Arial"/>
              </a:rPr>
              <a:t>Achieve intelligence by (searching) a solution!</a:t>
            </a:r>
            <a:endParaRPr sz="2800">
              <a:latin typeface="Arial"/>
              <a:cs typeface="Arial"/>
            </a:endParaRPr>
          </a:p>
          <a:p>
            <a:pPr marL="12700" marR="53283">
              <a:lnSpc>
                <a:spcPts val="5255"/>
              </a:lnSpc>
              <a:spcBef>
                <a:spcPts val="82"/>
              </a:spcBef>
            </a:pPr>
            <a:r>
              <a:rPr sz="2800" spc="77" dirty="0" smtClean="0">
                <a:solidFill>
                  <a:srgbClr val="000080"/>
                </a:solidFill>
                <a:latin typeface="Meiryo"/>
                <a:cs typeface="Meiryo"/>
              </a:rPr>
              <a:t>❑ </a:t>
            </a:r>
            <a:r>
              <a:rPr sz="2800" spc="-3" dirty="0" smtClean="0">
                <a:solidFill>
                  <a:srgbClr val="000080"/>
                </a:solidFill>
                <a:latin typeface="Arial"/>
                <a:cs typeface="Arial"/>
              </a:rPr>
              <a:t>Problem Formulation</a:t>
            </a:r>
            <a:endParaRPr sz="2800">
              <a:latin typeface="Arial"/>
              <a:cs typeface="Arial"/>
            </a:endParaRPr>
          </a:p>
          <a:p>
            <a:pPr marL="12700" marR="53283">
              <a:lnSpc>
                <a:spcPts val="4670"/>
              </a:lnSpc>
            </a:pPr>
            <a:r>
              <a:rPr sz="2800" spc="79" dirty="0" smtClean="0">
                <a:solidFill>
                  <a:srgbClr val="000080"/>
                </a:solidFill>
                <a:latin typeface="Meiryo"/>
                <a:cs typeface="Meiryo"/>
              </a:rPr>
              <a:t>❑ </a:t>
            </a:r>
            <a:r>
              <a:rPr sz="2800" spc="-4" dirty="0" smtClean="0">
                <a:solidFill>
                  <a:srgbClr val="000080"/>
                </a:solidFill>
                <a:latin typeface="Arial"/>
                <a:cs typeface="Arial"/>
              </a:rPr>
              <a:t>Uninformed (Blind) Search Strategies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5476" y="3147592"/>
            <a:ext cx="343014" cy="2871571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  <a:p>
            <a:pPr marL="12700" marR="317">
              <a:lnSpc>
                <a:spcPts val="3985"/>
              </a:lnSpc>
              <a:spcBef>
                <a:spcPts val="44"/>
              </a:spcBef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  <a:p>
            <a:pPr marL="12700" marR="317">
              <a:lnSpc>
                <a:spcPts val="3985"/>
              </a:lnSpc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  <a:p>
            <a:pPr marL="12700" marR="317">
              <a:lnSpc>
                <a:spcPts val="4079"/>
              </a:lnSpc>
              <a:spcBef>
                <a:spcPts val="4"/>
              </a:spcBef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  <a:p>
            <a:pPr marL="12700" marR="317">
              <a:lnSpc>
                <a:spcPts val="3970"/>
              </a:lnSpc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  <a:p>
            <a:pPr marL="12700">
              <a:lnSpc>
                <a:spcPts val="3485"/>
              </a:lnSpc>
            </a:pPr>
            <a:r>
              <a:rPr sz="2400" dirty="0" smtClean="0">
                <a:solidFill>
                  <a:srgbClr val="000099"/>
                </a:solidFill>
                <a:latin typeface="Meiryo"/>
                <a:cs typeface="Meiryo"/>
              </a:rPr>
              <a:t>❑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376" y="3147479"/>
            <a:ext cx="2802936" cy="287157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-1" dirty="0" smtClean="0">
                <a:solidFill>
                  <a:srgbClr val="000099"/>
                </a:solidFill>
                <a:latin typeface="Arial"/>
                <a:cs typeface="Arial"/>
              </a:rPr>
              <a:t>breadth-first</a:t>
            </a:r>
            <a:endParaRPr sz="2400">
              <a:latin typeface="Arial"/>
              <a:cs typeface="Arial"/>
            </a:endParaRPr>
          </a:p>
          <a:p>
            <a:pPr marL="12700" marR="70104">
              <a:lnSpc>
                <a:spcPts val="2759"/>
              </a:lnSpc>
              <a:spcBef>
                <a:spcPts val="1098"/>
              </a:spcBef>
            </a:pPr>
            <a:r>
              <a:rPr sz="2400" spc="-3" dirty="0" smtClean="0">
                <a:solidFill>
                  <a:srgbClr val="000099"/>
                </a:solidFill>
                <a:latin typeface="Arial"/>
                <a:cs typeface="Arial"/>
              </a:rPr>
              <a:t>uniform-cost search </a:t>
            </a:r>
            <a:endParaRPr sz="2400">
              <a:latin typeface="Arial"/>
              <a:cs typeface="Arial"/>
            </a:endParaRPr>
          </a:p>
          <a:p>
            <a:pPr marL="12700" marR="70104">
              <a:lnSpc>
                <a:spcPts val="2759"/>
              </a:lnSpc>
              <a:spcBef>
                <a:spcPts val="1225"/>
              </a:spcBef>
            </a:pP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depth-first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355"/>
              </a:spcBef>
            </a:pPr>
            <a:r>
              <a:rPr sz="2400" dirty="0" smtClean="0">
                <a:solidFill>
                  <a:srgbClr val="000099"/>
                </a:solidFill>
                <a:latin typeface="Arial"/>
                <a:cs typeface="Arial"/>
              </a:rPr>
              <a:t>de</a:t>
            </a:r>
            <a:r>
              <a:rPr sz="2400" spc="-4" dirty="0" smtClean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2400" spc="4" dirty="0" smtClean="0">
                <a:solidFill>
                  <a:srgbClr val="000099"/>
                </a:solidFill>
                <a:latin typeface="Arial"/>
                <a:cs typeface="Arial"/>
              </a:rPr>
              <a:t>h-</a:t>
            </a: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mited</a:t>
            </a:r>
            <a:r>
              <a:rPr sz="2400" spc="-39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9"/>
                </a:solidFill>
                <a:latin typeface="Arial"/>
                <a:cs typeface="Arial"/>
              </a:rPr>
              <a:t>search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211"/>
              </a:spcBef>
            </a:pPr>
            <a:r>
              <a:rPr sz="2400" spc="-2" dirty="0" smtClean="0">
                <a:solidFill>
                  <a:srgbClr val="000099"/>
                </a:solidFill>
                <a:latin typeface="Arial"/>
                <a:cs typeface="Arial"/>
              </a:rPr>
              <a:t>iterative deepening</a:t>
            </a:r>
            <a:endParaRPr sz="2400">
              <a:latin typeface="Arial"/>
              <a:cs typeface="Arial"/>
            </a:endParaRPr>
          </a:p>
          <a:p>
            <a:pPr marL="12700" marR="11177">
              <a:lnSpc>
                <a:spcPct val="95825"/>
              </a:lnSpc>
              <a:spcBef>
                <a:spcPts val="1256"/>
              </a:spcBef>
            </a:pPr>
            <a:r>
              <a:rPr sz="2400" spc="-3" dirty="0" smtClean="0">
                <a:solidFill>
                  <a:srgbClr val="000099"/>
                </a:solidFill>
                <a:latin typeface="Arial"/>
                <a:cs typeface="Arial"/>
              </a:rPr>
              <a:t>bi-directional 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5353"/>
            <a:ext cx="30693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8" dirty="0" smtClean="0">
                <a:solidFill>
                  <a:srgbClr val="7E7E7E"/>
                </a:solidFill>
                <a:latin typeface="Arial"/>
                <a:cs typeface="Arial"/>
              </a:rPr>
              <a:t>  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3591"/>
            <a:ext cx="1201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07"/>
          <p:cNvSpPr/>
          <p:nvPr/>
        </p:nvSpPr>
        <p:spPr>
          <a:xfrm>
            <a:off x="9034272" y="5757672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74608" y="5850636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50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50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79064" y="3445764"/>
            <a:ext cx="416051" cy="435863"/>
          </a:xfrm>
          <a:custGeom>
            <a:avLst/>
            <a:gdLst/>
            <a:ahLst/>
            <a:cxnLst/>
            <a:rect l="l" t="t" r="r" b="b"/>
            <a:pathLst>
              <a:path w="416051" h="435863">
                <a:moveTo>
                  <a:pt x="208025" y="0"/>
                </a:moveTo>
                <a:lnTo>
                  <a:pt x="160274" y="5714"/>
                </a:lnTo>
                <a:lnTo>
                  <a:pt x="116586" y="22098"/>
                </a:lnTo>
                <a:lnTo>
                  <a:pt x="77850" y="47878"/>
                </a:lnTo>
                <a:lnTo>
                  <a:pt x="45719" y="81661"/>
                </a:lnTo>
                <a:lnTo>
                  <a:pt x="21081" y="122047"/>
                </a:lnTo>
                <a:lnTo>
                  <a:pt x="5461" y="168021"/>
                </a:lnTo>
                <a:lnTo>
                  <a:pt x="0" y="217931"/>
                </a:lnTo>
                <a:lnTo>
                  <a:pt x="5461" y="267843"/>
                </a:lnTo>
                <a:lnTo>
                  <a:pt x="21081" y="313817"/>
                </a:lnTo>
                <a:lnTo>
                  <a:pt x="45719" y="354203"/>
                </a:lnTo>
                <a:lnTo>
                  <a:pt x="77850" y="387985"/>
                </a:lnTo>
                <a:lnTo>
                  <a:pt x="116586" y="413766"/>
                </a:lnTo>
                <a:lnTo>
                  <a:pt x="160274" y="430149"/>
                </a:lnTo>
                <a:lnTo>
                  <a:pt x="208025" y="435863"/>
                </a:lnTo>
                <a:lnTo>
                  <a:pt x="255777" y="430149"/>
                </a:lnTo>
                <a:lnTo>
                  <a:pt x="299465" y="413766"/>
                </a:lnTo>
                <a:lnTo>
                  <a:pt x="338074" y="387985"/>
                </a:lnTo>
                <a:lnTo>
                  <a:pt x="370332" y="354203"/>
                </a:lnTo>
                <a:lnTo>
                  <a:pt x="394970" y="313817"/>
                </a:lnTo>
                <a:lnTo>
                  <a:pt x="410590" y="267843"/>
                </a:lnTo>
                <a:lnTo>
                  <a:pt x="416051" y="217931"/>
                </a:lnTo>
                <a:lnTo>
                  <a:pt x="410590" y="168021"/>
                </a:lnTo>
                <a:lnTo>
                  <a:pt x="394970" y="122047"/>
                </a:lnTo>
                <a:lnTo>
                  <a:pt x="370332" y="81661"/>
                </a:lnTo>
                <a:lnTo>
                  <a:pt x="338074" y="47878"/>
                </a:lnTo>
                <a:lnTo>
                  <a:pt x="299465" y="22098"/>
                </a:lnTo>
                <a:lnTo>
                  <a:pt x="255777" y="5714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3440" y="4070223"/>
            <a:ext cx="82156" cy="74675"/>
          </a:xfrm>
          <a:custGeom>
            <a:avLst/>
            <a:gdLst/>
            <a:ahLst/>
            <a:cxnLst/>
            <a:rect l="l" t="t" r="r" b="b"/>
            <a:pathLst>
              <a:path w="82156" h="74675">
                <a:moveTo>
                  <a:pt x="73850" y="32765"/>
                </a:moveTo>
                <a:lnTo>
                  <a:pt x="67398" y="0"/>
                </a:lnTo>
                <a:lnTo>
                  <a:pt x="0" y="52069"/>
                </a:lnTo>
                <a:lnTo>
                  <a:pt x="82156" y="74675"/>
                </a:lnTo>
                <a:lnTo>
                  <a:pt x="76174" y="44450"/>
                </a:lnTo>
                <a:lnTo>
                  <a:pt x="63246" y="44450"/>
                </a:lnTo>
                <a:lnTo>
                  <a:pt x="61391" y="35178"/>
                </a:lnTo>
                <a:lnTo>
                  <a:pt x="73850" y="327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4831" y="4102989"/>
            <a:ext cx="14300" cy="11684"/>
          </a:xfrm>
          <a:custGeom>
            <a:avLst/>
            <a:gdLst/>
            <a:ahLst/>
            <a:cxnLst/>
            <a:rect l="l" t="t" r="r" b="b"/>
            <a:pathLst>
              <a:path w="14300" h="11684">
                <a:moveTo>
                  <a:pt x="12458" y="0"/>
                </a:moveTo>
                <a:lnTo>
                  <a:pt x="0" y="2412"/>
                </a:lnTo>
                <a:lnTo>
                  <a:pt x="1854" y="11684"/>
                </a:lnTo>
                <a:lnTo>
                  <a:pt x="14300" y="9271"/>
                </a:lnTo>
                <a:lnTo>
                  <a:pt x="1245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6686" y="4112260"/>
            <a:ext cx="12928" cy="2412"/>
          </a:xfrm>
          <a:custGeom>
            <a:avLst/>
            <a:gdLst/>
            <a:ahLst/>
            <a:cxnLst/>
            <a:rect l="l" t="t" r="r" b="b"/>
            <a:pathLst>
              <a:path w="12928" h="2412">
                <a:moveTo>
                  <a:pt x="12445" y="0"/>
                </a:moveTo>
                <a:lnTo>
                  <a:pt x="0" y="2412"/>
                </a:lnTo>
                <a:lnTo>
                  <a:pt x="12928" y="2412"/>
                </a:lnTo>
                <a:lnTo>
                  <a:pt x="1244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7290" y="3659124"/>
            <a:ext cx="2253297" cy="453136"/>
          </a:xfrm>
          <a:custGeom>
            <a:avLst/>
            <a:gdLst/>
            <a:ahLst/>
            <a:cxnLst/>
            <a:rect l="l" t="t" r="r" b="b"/>
            <a:pathLst>
              <a:path w="2253297" h="453136">
                <a:moveTo>
                  <a:pt x="2251392" y="0"/>
                </a:moveTo>
                <a:lnTo>
                  <a:pt x="0" y="443864"/>
                </a:lnTo>
                <a:lnTo>
                  <a:pt x="1841" y="453136"/>
                </a:lnTo>
                <a:lnTo>
                  <a:pt x="2253297" y="9398"/>
                </a:lnTo>
                <a:lnTo>
                  <a:pt x="225139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51276" y="3881628"/>
            <a:ext cx="76200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3100" y="4112260"/>
            <a:ext cx="82296" cy="32765"/>
          </a:xfrm>
          <a:custGeom>
            <a:avLst/>
            <a:gdLst/>
            <a:ahLst/>
            <a:cxnLst/>
            <a:rect l="l" t="t" r="r" b="b"/>
            <a:pathLst>
              <a:path w="82296" h="32765">
                <a:moveTo>
                  <a:pt x="19176" y="2539"/>
                </a:moveTo>
                <a:lnTo>
                  <a:pt x="6730" y="0"/>
                </a:lnTo>
                <a:lnTo>
                  <a:pt x="0" y="32765"/>
                </a:lnTo>
                <a:lnTo>
                  <a:pt x="82296" y="10667"/>
                </a:lnTo>
                <a:lnTo>
                  <a:pt x="72009" y="2539"/>
                </a:lnTo>
                <a:lnTo>
                  <a:pt x="19176" y="25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831" y="4102989"/>
            <a:ext cx="14351" cy="11811"/>
          </a:xfrm>
          <a:custGeom>
            <a:avLst/>
            <a:gdLst/>
            <a:ahLst/>
            <a:cxnLst/>
            <a:rect l="l" t="t" r="r" b="b"/>
            <a:pathLst>
              <a:path w="14351" h="11811">
                <a:moveTo>
                  <a:pt x="1905" y="0"/>
                </a:moveTo>
                <a:lnTo>
                  <a:pt x="0" y="9271"/>
                </a:lnTo>
                <a:lnTo>
                  <a:pt x="12446" y="11811"/>
                </a:lnTo>
                <a:lnTo>
                  <a:pt x="14351" y="2540"/>
                </a:lnTo>
                <a:lnTo>
                  <a:pt x="190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61736" y="4070223"/>
            <a:ext cx="63373" cy="44576"/>
          </a:xfrm>
          <a:custGeom>
            <a:avLst/>
            <a:gdLst/>
            <a:ahLst/>
            <a:cxnLst/>
            <a:rect l="l" t="t" r="r" b="b"/>
            <a:pathLst>
              <a:path w="63373" h="44576">
                <a:moveTo>
                  <a:pt x="12446" y="35306"/>
                </a:moveTo>
                <a:lnTo>
                  <a:pt x="10540" y="44576"/>
                </a:lnTo>
                <a:lnTo>
                  <a:pt x="63373" y="44576"/>
                </a:lnTo>
                <a:lnTo>
                  <a:pt x="6730" y="0"/>
                </a:lnTo>
                <a:lnTo>
                  <a:pt x="0" y="32765"/>
                </a:lnTo>
                <a:lnTo>
                  <a:pt x="12446" y="353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95116" y="3659124"/>
            <a:ext cx="2166620" cy="453136"/>
          </a:xfrm>
          <a:custGeom>
            <a:avLst/>
            <a:gdLst/>
            <a:ahLst/>
            <a:cxnLst/>
            <a:rect l="l" t="t" r="r" b="b"/>
            <a:pathLst>
              <a:path w="2166620" h="453136">
                <a:moveTo>
                  <a:pt x="1905" y="0"/>
                </a:moveTo>
                <a:lnTo>
                  <a:pt x="0" y="9270"/>
                </a:lnTo>
                <a:lnTo>
                  <a:pt x="2164715" y="453136"/>
                </a:lnTo>
                <a:lnTo>
                  <a:pt x="2166620" y="443864"/>
                </a:lnTo>
                <a:lnTo>
                  <a:pt x="190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4652" y="4122420"/>
            <a:ext cx="417258" cy="435863"/>
          </a:xfrm>
          <a:custGeom>
            <a:avLst/>
            <a:gdLst/>
            <a:ahLst/>
            <a:cxnLst/>
            <a:rect l="l" t="t" r="r" b="b"/>
            <a:pathLst>
              <a:path w="417258" h="435863">
                <a:moveTo>
                  <a:pt x="208622" y="0"/>
                </a:moveTo>
                <a:lnTo>
                  <a:pt x="160794" y="5714"/>
                </a:lnTo>
                <a:lnTo>
                  <a:pt x="116878" y="22097"/>
                </a:lnTo>
                <a:lnTo>
                  <a:pt x="78143" y="47878"/>
                </a:lnTo>
                <a:lnTo>
                  <a:pt x="45834" y="81660"/>
                </a:lnTo>
                <a:lnTo>
                  <a:pt x="21209" y="122046"/>
                </a:lnTo>
                <a:lnTo>
                  <a:pt x="5511" y="168020"/>
                </a:lnTo>
                <a:lnTo>
                  <a:pt x="0" y="217931"/>
                </a:lnTo>
                <a:lnTo>
                  <a:pt x="5511" y="267842"/>
                </a:lnTo>
                <a:lnTo>
                  <a:pt x="21209" y="313816"/>
                </a:lnTo>
                <a:lnTo>
                  <a:pt x="45834" y="354202"/>
                </a:lnTo>
                <a:lnTo>
                  <a:pt x="78143" y="387984"/>
                </a:lnTo>
                <a:lnTo>
                  <a:pt x="116878" y="413765"/>
                </a:lnTo>
                <a:lnTo>
                  <a:pt x="160794" y="430148"/>
                </a:lnTo>
                <a:lnTo>
                  <a:pt x="208622" y="435863"/>
                </a:lnTo>
                <a:lnTo>
                  <a:pt x="256463" y="430148"/>
                </a:lnTo>
                <a:lnTo>
                  <a:pt x="300380" y="413765"/>
                </a:lnTo>
                <a:lnTo>
                  <a:pt x="339115" y="387984"/>
                </a:lnTo>
                <a:lnTo>
                  <a:pt x="371424" y="354202"/>
                </a:lnTo>
                <a:lnTo>
                  <a:pt x="396049" y="313816"/>
                </a:lnTo>
                <a:lnTo>
                  <a:pt x="411746" y="267842"/>
                </a:lnTo>
                <a:lnTo>
                  <a:pt x="417258" y="217931"/>
                </a:lnTo>
                <a:lnTo>
                  <a:pt x="411746" y="168020"/>
                </a:lnTo>
                <a:lnTo>
                  <a:pt x="396049" y="122046"/>
                </a:lnTo>
                <a:lnTo>
                  <a:pt x="371424" y="81660"/>
                </a:lnTo>
                <a:lnTo>
                  <a:pt x="339115" y="47878"/>
                </a:lnTo>
                <a:lnTo>
                  <a:pt x="300380" y="22097"/>
                </a:lnTo>
                <a:lnTo>
                  <a:pt x="256463" y="5714"/>
                </a:lnTo>
                <a:lnTo>
                  <a:pt x="208622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5414" y="4123181"/>
            <a:ext cx="417258" cy="435863"/>
          </a:xfrm>
          <a:custGeom>
            <a:avLst/>
            <a:gdLst/>
            <a:ahLst/>
            <a:cxnLst/>
            <a:rect l="l" t="t" r="r" b="b"/>
            <a:pathLst>
              <a:path w="417258" h="435863">
                <a:moveTo>
                  <a:pt x="0" y="217932"/>
                </a:moveTo>
                <a:lnTo>
                  <a:pt x="5511" y="168021"/>
                </a:lnTo>
                <a:lnTo>
                  <a:pt x="21209" y="122047"/>
                </a:lnTo>
                <a:lnTo>
                  <a:pt x="45834" y="81661"/>
                </a:lnTo>
                <a:lnTo>
                  <a:pt x="78143" y="47879"/>
                </a:lnTo>
                <a:lnTo>
                  <a:pt x="116878" y="22098"/>
                </a:lnTo>
                <a:lnTo>
                  <a:pt x="160794" y="5715"/>
                </a:lnTo>
                <a:lnTo>
                  <a:pt x="208622" y="0"/>
                </a:lnTo>
                <a:lnTo>
                  <a:pt x="256463" y="5715"/>
                </a:lnTo>
                <a:lnTo>
                  <a:pt x="300380" y="22098"/>
                </a:lnTo>
                <a:lnTo>
                  <a:pt x="339115" y="47879"/>
                </a:lnTo>
                <a:lnTo>
                  <a:pt x="371424" y="81661"/>
                </a:lnTo>
                <a:lnTo>
                  <a:pt x="396049" y="122047"/>
                </a:lnTo>
                <a:lnTo>
                  <a:pt x="411746" y="168021"/>
                </a:lnTo>
                <a:lnTo>
                  <a:pt x="417258" y="217932"/>
                </a:lnTo>
                <a:lnTo>
                  <a:pt x="411746" y="267843"/>
                </a:lnTo>
                <a:lnTo>
                  <a:pt x="396049" y="313817"/>
                </a:lnTo>
                <a:lnTo>
                  <a:pt x="371424" y="354203"/>
                </a:lnTo>
                <a:lnTo>
                  <a:pt x="339115" y="387985"/>
                </a:lnTo>
                <a:lnTo>
                  <a:pt x="300380" y="413766"/>
                </a:lnTo>
                <a:lnTo>
                  <a:pt x="256463" y="430149"/>
                </a:lnTo>
                <a:lnTo>
                  <a:pt x="208622" y="435864"/>
                </a:lnTo>
                <a:lnTo>
                  <a:pt x="160794" y="430149"/>
                </a:lnTo>
                <a:lnTo>
                  <a:pt x="116878" y="413766"/>
                </a:lnTo>
                <a:lnTo>
                  <a:pt x="78143" y="387985"/>
                </a:lnTo>
                <a:lnTo>
                  <a:pt x="45834" y="354203"/>
                </a:lnTo>
                <a:lnTo>
                  <a:pt x="21209" y="313817"/>
                </a:lnTo>
                <a:lnTo>
                  <a:pt x="5511" y="267843"/>
                </a:lnTo>
                <a:lnTo>
                  <a:pt x="0" y="21793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532" y="4908804"/>
            <a:ext cx="417258" cy="434339"/>
          </a:xfrm>
          <a:custGeom>
            <a:avLst/>
            <a:gdLst/>
            <a:ahLst/>
            <a:cxnLst/>
            <a:rect l="l" t="t" r="r" b="b"/>
            <a:pathLst>
              <a:path w="417258" h="434339">
                <a:moveTo>
                  <a:pt x="208622" y="0"/>
                </a:moveTo>
                <a:lnTo>
                  <a:pt x="160794" y="5715"/>
                </a:lnTo>
                <a:lnTo>
                  <a:pt x="116878" y="22098"/>
                </a:lnTo>
                <a:lnTo>
                  <a:pt x="78143" y="47752"/>
                </a:lnTo>
                <a:lnTo>
                  <a:pt x="45833" y="81280"/>
                </a:lnTo>
                <a:lnTo>
                  <a:pt x="21205" y="121666"/>
                </a:lnTo>
                <a:lnTo>
                  <a:pt x="5509" y="167386"/>
                </a:lnTo>
                <a:lnTo>
                  <a:pt x="0" y="217170"/>
                </a:lnTo>
                <a:lnTo>
                  <a:pt x="5509" y="266954"/>
                </a:lnTo>
                <a:lnTo>
                  <a:pt x="21205" y="312674"/>
                </a:lnTo>
                <a:lnTo>
                  <a:pt x="45833" y="353060"/>
                </a:lnTo>
                <a:lnTo>
                  <a:pt x="78143" y="386588"/>
                </a:lnTo>
                <a:lnTo>
                  <a:pt x="116878" y="412242"/>
                </a:lnTo>
                <a:lnTo>
                  <a:pt x="160794" y="428625"/>
                </a:lnTo>
                <a:lnTo>
                  <a:pt x="208622" y="434340"/>
                </a:lnTo>
                <a:lnTo>
                  <a:pt x="256463" y="428625"/>
                </a:lnTo>
                <a:lnTo>
                  <a:pt x="300380" y="412242"/>
                </a:lnTo>
                <a:lnTo>
                  <a:pt x="339115" y="386588"/>
                </a:lnTo>
                <a:lnTo>
                  <a:pt x="371424" y="353060"/>
                </a:lnTo>
                <a:lnTo>
                  <a:pt x="396049" y="312674"/>
                </a:lnTo>
                <a:lnTo>
                  <a:pt x="411746" y="266954"/>
                </a:lnTo>
                <a:lnTo>
                  <a:pt x="417258" y="217170"/>
                </a:lnTo>
                <a:lnTo>
                  <a:pt x="411746" y="167386"/>
                </a:lnTo>
                <a:lnTo>
                  <a:pt x="396049" y="121666"/>
                </a:lnTo>
                <a:lnTo>
                  <a:pt x="371424" y="81280"/>
                </a:lnTo>
                <a:lnTo>
                  <a:pt x="339115" y="47752"/>
                </a:lnTo>
                <a:lnTo>
                  <a:pt x="300380" y="22098"/>
                </a:lnTo>
                <a:lnTo>
                  <a:pt x="256463" y="5715"/>
                </a:lnTo>
                <a:lnTo>
                  <a:pt x="208622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4696" y="5345303"/>
            <a:ext cx="76200" cy="358673"/>
          </a:xfrm>
          <a:custGeom>
            <a:avLst/>
            <a:gdLst/>
            <a:ahLst/>
            <a:cxnLst/>
            <a:rect l="l" t="t" r="r" b="b"/>
            <a:pathLst>
              <a:path w="76200" h="358673">
                <a:moveTo>
                  <a:pt x="37769" y="358673"/>
                </a:moveTo>
                <a:lnTo>
                  <a:pt x="69850" y="295211"/>
                </a:lnTo>
                <a:lnTo>
                  <a:pt x="76200" y="282663"/>
                </a:lnTo>
                <a:lnTo>
                  <a:pt x="42862" y="282511"/>
                </a:lnTo>
                <a:lnTo>
                  <a:pt x="44119" y="0"/>
                </a:lnTo>
                <a:lnTo>
                  <a:pt x="34594" y="0"/>
                </a:lnTo>
                <a:lnTo>
                  <a:pt x="33337" y="282473"/>
                </a:lnTo>
                <a:lnTo>
                  <a:pt x="0" y="282321"/>
                </a:lnTo>
                <a:lnTo>
                  <a:pt x="37769" y="35867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4053" y="4491228"/>
            <a:ext cx="435089" cy="417703"/>
          </a:xfrm>
          <a:custGeom>
            <a:avLst/>
            <a:gdLst/>
            <a:ahLst/>
            <a:cxnLst/>
            <a:rect l="l" t="t" r="r" b="b"/>
            <a:pathLst>
              <a:path w="435089" h="417702">
                <a:moveTo>
                  <a:pt x="435089" y="6858"/>
                </a:moveTo>
                <a:lnTo>
                  <a:pt x="428498" y="0"/>
                </a:lnTo>
                <a:lnTo>
                  <a:pt x="51676" y="361442"/>
                </a:lnTo>
                <a:lnTo>
                  <a:pt x="28600" y="337439"/>
                </a:lnTo>
                <a:lnTo>
                  <a:pt x="0" y="417703"/>
                </a:lnTo>
                <a:lnTo>
                  <a:pt x="81356" y="392430"/>
                </a:lnTo>
                <a:lnTo>
                  <a:pt x="66713" y="377190"/>
                </a:lnTo>
                <a:lnTo>
                  <a:pt x="58267" y="368300"/>
                </a:lnTo>
                <a:lnTo>
                  <a:pt x="435089" y="685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6353" y="5277104"/>
            <a:ext cx="384568" cy="425272"/>
          </a:xfrm>
          <a:custGeom>
            <a:avLst/>
            <a:gdLst/>
            <a:ahLst/>
            <a:cxnLst/>
            <a:rect l="l" t="t" r="r" b="b"/>
            <a:pathLst>
              <a:path w="384568" h="425272">
                <a:moveTo>
                  <a:pt x="54571" y="371906"/>
                </a:moveTo>
                <a:lnTo>
                  <a:pt x="384568" y="6350"/>
                </a:lnTo>
                <a:lnTo>
                  <a:pt x="377456" y="0"/>
                </a:lnTo>
                <a:lnTo>
                  <a:pt x="47498" y="365531"/>
                </a:lnTo>
                <a:lnTo>
                  <a:pt x="22758" y="343204"/>
                </a:lnTo>
                <a:lnTo>
                  <a:pt x="0" y="425272"/>
                </a:lnTo>
                <a:lnTo>
                  <a:pt x="79324" y="394233"/>
                </a:lnTo>
                <a:lnTo>
                  <a:pt x="65024" y="381330"/>
                </a:lnTo>
                <a:lnTo>
                  <a:pt x="54571" y="3719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7788" y="4491228"/>
            <a:ext cx="425627" cy="417703"/>
          </a:xfrm>
          <a:custGeom>
            <a:avLst/>
            <a:gdLst/>
            <a:ahLst/>
            <a:cxnLst/>
            <a:rect l="l" t="t" r="r" b="b"/>
            <a:pathLst>
              <a:path w="425627" h="417702">
                <a:moveTo>
                  <a:pt x="425627" y="417703"/>
                </a:moveTo>
                <a:lnTo>
                  <a:pt x="411530" y="376555"/>
                </a:lnTo>
                <a:lnTo>
                  <a:pt x="397941" y="337058"/>
                </a:lnTo>
                <a:lnTo>
                  <a:pt x="374573" y="360934"/>
                </a:lnTo>
                <a:lnTo>
                  <a:pt x="6667" y="0"/>
                </a:lnTo>
                <a:lnTo>
                  <a:pt x="0" y="6858"/>
                </a:lnTo>
                <a:lnTo>
                  <a:pt x="367842" y="367665"/>
                </a:lnTo>
                <a:lnTo>
                  <a:pt x="344474" y="391541"/>
                </a:lnTo>
                <a:lnTo>
                  <a:pt x="425627" y="4177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16152" y="4908804"/>
            <a:ext cx="416052" cy="434339"/>
          </a:xfrm>
          <a:custGeom>
            <a:avLst/>
            <a:gdLst/>
            <a:ahLst/>
            <a:cxnLst/>
            <a:rect l="l" t="t" r="r" b="b"/>
            <a:pathLst>
              <a:path w="416052" h="434339">
                <a:moveTo>
                  <a:pt x="208025" y="0"/>
                </a:moveTo>
                <a:lnTo>
                  <a:pt x="160273" y="5715"/>
                </a:lnTo>
                <a:lnTo>
                  <a:pt x="116585" y="22098"/>
                </a:lnTo>
                <a:lnTo>
                  <a:pt x="77850" y="47752"/>
                </a:lnTo>
                <a:lnTo>
                  <a:pt x="45694" y="81280"/>
                </a:lnTo>
                <a:lnTo>
                  <a:pt x="21145" y="121666"/>
                </a:lnTo>
                <a:lnTo>
                  <a:pt x="5499" y="167386"/>
                </a:lnTo>
                <a:lnTo>
                  <a:pt x="0" y="217170"/>
                </a:lnTo>
                <a:lnTo>
                  <a:pt x="5499" y="266954"/>
                </a:lnTo>
                <a:lnTo>
                  <a:pt x="21145" y="312674"/>
                </a:lnTo>
                <a:lnTo>
                  <a:pt x="45694" y="353060"/>
                </a:lnTo>
                <a:lnTo>
                  <a:pt x="77850" y="386588"/>
                </a:lnTo>
                <a:lnTo>
                  <a:pt x="116585" y="412242"/>
                </a:lnTo>
                <a:lnTo>
                  <a:pt x="160273" y="428625"/>
                </a:lnTo>
                <a:lnTo>
                  <a:pt x="208025" y="434340"/>
                </a:lnTo>
                <a:lnTo>
                  <a:pt x="255778" y="428625"/>
                </a:lnTo>
                <a:lnTo>
                  <a:pt x="299466" y="412242"/>
                </a:lnTo>
                <a:lnTo>
                  <a:pt x="338073" y="386588"/>
                </a:lnTo>
                <a:lnTo>
                  <a:pt x="370331" y="353060"/>
                </a:lnTo>
                <a:lnTo>
                  <a:pt x="394969" y="312674"/>
                </a:lnTo>
                <a:lnTo>
                  <a:pt x="410591" y="266954"/>
                </a:lnTo>
                <a:lnTo>
                  <a:pt x="416052" y="217170"/>
                </a:lnTo>
                <a:lnTo>
                  <a:pt x="410591" y="167386"/>
                </a:lnTo>
                <a:lnTo>
                  <a:pt x="394969" y="121666"/>
                </a:lnTo>
                <a:lnTo>
                  <a:pt x="370331" y="81280"/>
                </a:lnTo>
                <a:lnTo>
                  <a:pt x="338073" y="47752"/>
                </a:lnTo>
                <a:lnTo>
                  <a:pt x="299466" y="22098"/>
                </a:lnTo>
                <a:lnTo>
                  <a:pt x="255778" y="5715"/>
                </a:lnTo>
                <a:lnTo>
                  <a:pt x="208025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6914" y="4909566"/>
            <a:ext cx="416052" cy="434339"/>
          </a:xfrm>
          <a:custGeom>
            <a:avLst/>
            <a:gdLst/>
            <a:ahLst/>
            <a:cxnLst/>
            <a:rect l="l" t="t" r="r" b="b"/>
            <a:pathLst>
              <a:path w="416052" h="434339">
                <a:moveTo>
                  <a:pt x="0" y="217169"/>
                </a:moveTo>
                <a:lnTo>
                  <a:pt x="5499" y="167385"/>
                </a:lnTo>
                <a:lnTo>
                  <a:pt x="21145" y="121665"/>
                </a:lnTo>
                <a:lnTo>
                  <a:pt x="45694" y="81279"/>
                </a:lnTo>
                <a:lnTo>
                  <a:pt x="77978" y="47751"/>
                </a:lnTo>
                <a:lnTo>
                  <a:pt x="116586" y="22097"/>
                </a:lnTo>
                <a:lnTo>
                  <a:pt x="160274" y="5714"/>
                </a:lnTo>
                <a:lnTo>
                  <a:pt x="208026" y="0"/>
                </a:lnTo>
                <a:lnTo>
                  <a:pt x="255778" y="5714"/>
                </a:lnTo>
                <a:lnTo>
                  <a:pt x="299466" y="22097"/>
                </a:lnTo>
                <a:lnTo>
                  <a:pt x="338074" y="47751"/>
                </a:lnTo>
                <a:lnTo>
                  <a:pt x="370332" y="81279"/>
                </a:lnTo>
                <a:lnTo>
                  <a:pt x="394970" y="121665"/>
                </a:lnTo>
                <a:lnTo>
                  <a:pt x="410591" y="167385"/>
                </a:lnTo>
                <a:lnTo>
                  <a:pt x="416052" y="217169"/>
                </a:lnTo>
                <a:lnTo>
                  <a:pt x="410591" y="266953"/>
                </a:lnTo>
                <a:lnTo>
                  <a:pt x="394970" y="312673"/>
                </a:lnTo>
                <a:lnTo>
                  <a:pt x="370332" y="353059"/>
                </a:lnTo>
                <a:lnTo>
                  <a:pt x="338074" y="386587"/>
                </a:lnTo>
                <a:lnTo>
                  <a:pt x="299466" y="412241"/>
                </a:lnTo>
                <a:lnTo>
                  <a:pt x="255778" y="428624"/>
                </a:lnTo>
                <a:lnTo>
                  <a:pt x="208026" y="434339"/>
                </a:lnTo>
                <a:lnTo>
                  <a:pt x="160274" y="428624"/>
                </a:lnTo>
                <a:lnTo>
                  <a:pt x="116586" y="412241"/>
                </a:lnTo>
                <a:lnTo>
                  <a:pt x="77978" y="386587"/>
                </a:lnTo>
                <a:lnTo>
                  <a:pt x="45694" y="353059"/>
                </a:lnTo>
                <a:lnTo>
                  <a:pt x="21145" y="312673"/>
                </a:lnTo>
                <a:lnTo>
                  <a:pt x="5499" y="266953"/>
                </a:lnTo>
                <a:lnTo>
                  <a:pt x="0" y="21716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8848" y="5702808"/>
            <a:ext cx="416052" cy="428243"/>
          </a:xfrm>
          <a:custGeom>
            <a:avLst/>
            <a:gdLst/>
            <a:ahLst/>
            <a:cxnLst/>
            <a:rect l="l" t="t" r="r" b="b"/>
            <a:pathLst>
              <a:path w="416052" h="428243">
                <a:moveTo>
                  <a:pt x="208026" y="0"/>
                </a:moveTo>
                <a:lnTo>
                  <a:pt x="160324" y="5651"/>
                </a:lnTo>
                <a:lnTo>
                  <a:pt x="116535" y="21767"/>
                </a:lnTo>
                <a:lnTo>
                  <a:pt x="77914" y="47040"/>
                </a:lnTo>
                <a:lnTo>
                  <a:pt x="45694" y="80200"/>
                </a:lnTo>
                <a:lnTo>
                  <a:pt x="21145" y="119951"/>
                </a:lnTo>
                <a:lnTo>
                  <a:pt x="5499" y="165023"/>
                </a:lnTo>
                <a:lnTo>
                  <a:pt x="0" y="214121"/>
                </a:lnTo>
                <a:lnTo>
                  <a:pt x="5499" y="263220"/>
                </a:lnTo>
                <a:lnTo>
                  <a:pt x="21145" y="308292"/>
                </a:lnTo>
                <a:lnTo>
                  <a:pt x="45694" y="348043"/>
                </a:lnTo>
                <a:lnTo>
                  <a:pt x="77914" y="381203"/>
                </a:lnTo>
                <a:lnTo>
                  <a:pt x="116535" y="406476"/>
                </a:lnTo>
                <a:lnTo>
                  <a:pt x="160324" y="422592"/>
                </a:lnTo>
                <a:lnTo>
                  <a:pt x="208026" y="428243"/>
                </a:lnTo>
                <a:lnTo>
                  <a:pt x="255727" y="422592"/>
                </a:lnTo>
                <a:lnTo>
                  <a:pt x="299504" y="406476"/>
                </a:lnTo>
                <a:lnTo>
                  <a:pt x="338137" y="381203"/>
                </a:lnTo>
                <a:lnTo>
                  <a:pt x="370357" y="348043"/>
                </a:lnTo>
                <a:lnTo>
                  <a:pt x="394906" y="308292"/>
                </a:lnTo>
                <a:lnTo>
                  <a:pt x="410552" y="263220"/>
                </a:lnTo>
                <a:lnTo>
                  <a:pt x="416052" y="214121"/>
                </a:lnTo>
                <a:lnTo>
                  <a:pt x="410552" y="165023"/>
                </a:lnTo>
                <a:lnTo>
                  <a:pt x="394906" y="119951"/>
                </a:lnTo>
                <a:lnTo>
                  <a:pt x="370357" y="80200"/>
                </a:lnTo>
                <a:lnTo>
                  <a:pt x="338137" y="47040"/>
                </a:lnTo>
                <a:lnTo>
                  <a:pt x="299504" y="21767"/>
                </a:lnTo>
                <a:lnTo>
                  <a:pt x="255727" y="5651"/>
                </a:lnTo>
                <a:lnTo>
                  <a:pt x="208026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532" y="5702808"/>
            <a:ext cx="417258" cy="428243"/>
          </a:xfrm>
          <a:custGeom>
            <a:avLst/>
            <a:gdLst/>
            <a:ahLst/>
            <a:cxnLst/>
            <a:rect l="l" t="t" r="r" b="b"/>
            <a:pathLst>
              <a:path w="417258" h="428243">
                <a:moveTo>
                  <a:pt x="208622" y="0"/>
                </a:moveTo>
                <a:lnTo>
                  <a:pt x="160794" y="5651"/>
                </a:lnTo>
                <a:lnTo>
                  <a:pt x="116878" y="21767"/>
                </a:lnTo>
                <a:lnTo>
                  <a:pt x="78143" y="47040"/>
                </a:lnTo>
                <a:lnTo>
                  <a:pt x="45833" y="80200"/>
                </a:lnTo>
                <a:lnTo>
                  <a:pt x="21205" y="119951"/>
                </a:lnTo>
                <a:lnTo>
                  <a:pt x="5509" y="165023"/>
                </a:lnTo>
                <a:lnTo>
                  <a:pt x="0" y="214121"/>
                </a:lnTo>
                <a:lnTo>
                  <a:pt x="5509" y="263220"/>
                </a:lnTo>
                <a:lnTo>
                  <a:pt x="21205" y="308292"/>
                </a:lnTo>
                <a:lnTo>
                  <a:pt x="45833" y="348043"/>
                </a:lnTo>
                <a:lnTo>
                  <a:pt x="78143" y="381203"/>
                </a:lnTo>
                <a:lnTo>
                  <a:pt x="116878" y="406476"/>
                </a:lnTo>
                <a:lnTo>
                  <a:pt x="160794" y="422592"/>
                </a:lnTo>
                <a:lnTo>
                  <a:pt x="208622" y="428243"/>
                </a:lnTo>
                <a:lnTo>
                  <a:pt x="256463" y="422592"/>
                </a:lnTo>
                <a:lnTo>
                  <a:pt x="300380" y="406476"/>
                </a:lnTo>
                <a:lnTo>
                  <a:pt x="339115" y="381203"/>
                </a:lnTo>
                <a:lnTo>
                  <a:pt x="371424" y="348043"/>
                </a:lnTo>
                <a:lnTo>
                  <a:pt x="396049" y="308292"/>
                </a:lnTo>
                <a:lnTo>
                  <a:pt x="411746" y="263220"/>
                </a:lnTo>
                <a:lnTo>
                  <a:pt x="417258" y="214121"/>
                </a:lnTo>
                <a:lnTo>
                  <a:pt x="411746" y="165023"/>
                </a:lnTo>
                <a:lnTo>
                  <a:pt x="396049" y="119951"/>
                </a:lnTo>
                <a:lnTo>
                  <a:pt x="371424" y="80200"/>
                </a:lnTo>
                <a:lnTo>
                  <a:pt x="339115" y="47040"/>
                </a:lnTo>
                <a:lnTo>
                  <a:pt x="300380" y="21767"/>
                </a:lnTo>
                <a:lnTo>
                  <a:pt x="256463" y="5651"/>
                </a:lnTo>
                <a:lnTo>
                  <a:pt x="20862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420" y="6397752"/>
            <a:ext cx="416052" cy="434340"/>
          </a:xfrm>
          <a:custGeom>
            <a:avLst/>
            <a:gdLst/>
            <a:ahLst/>
            <a:cxnLst/>
            <a:rect l="l" t="t" r="r" b="b"/>
            <a:pathLst>
              <a:path w="416052" h="434340">
                <a:moveTo>
                  <a:pt x="208026" y="0"/>
                </a:moveTo>
                <a:lnTo>
                  <a:pt x="160324" y="5740"/>
                </a:lnTo>
                <a:lnTo>
                  <a:pt x="116547" y="22072"/>
                </a:lnTo>
                <a:lnTo>
                  <a:pt x="77914" y="47713"/>
                </a:lnTo>
                <a:lnTo>
                  <a:pt x="45694" y="81343"/>
                </a:lnTo>
                <a:lnTo>
                  <a:pt x="21145" y="121666"/>
                </a:lnTo>
                <a:lnTo>
                  <a:pt x="5499" y="167373"/>
                </a:lnTo>
                <a:lnTo>
                  <a:pt x="0" y="217170"/>
                </a:lnTo>
                <a:lnTo>
                  <a:pt x="5499" y="266966"/>
                </a:lnTo>
                <a:lnTo>
                  <a:pt x="21145" y="312674"/>
                </a:lnTo>
                <a:lnTo>
                  <a:pt x="45694" y="352997"/>
                </a:lnTo>
                <a:lnTo>
                  <a:pt x="77914" y="386628"/>
                </a:lnTo>
                <a:lnTo>
                  <a:pt x="116547" y="412266"/>
                </a:lnTo>
                <a:lnTo>
                  <a:pt x="160324" y="428603"/>
                </a:lnTo>
                <a:lnTo>
                  <a:pt x="208026" y="434340"/>
                </a:lnTo>
                <a:lnTo>
                  <a:pt x="255727" y="428603"/>
                </a:lnTo>
                <a:lnTo>
                  <a:pt x="299504" y="412266"/>
                </a:lnTo>
                <a:lnTo>
                  <a:pt x="338137" y="386628"/>
                </a:lnTo>
                <a:lnTo>
                  <a:pt x="370357" y="352997"/>
                </a:lnTo>
                <a:lnTo>
                  <a:pt x="394906" y="312674"/>
                </a:lnTo>
                <a:lnTo>
                  <a:pt x="410552" y="266966"/>
                </a:lnTo>
                <a:lnTo>
                  <a:pt x="416052" y="217170"/>
                </a:lnTo>
                <a:lnTo>
                  <a:pt x="410552" y="167373"/>
                </a:lnTo>
                <a:lnTo>
                  <a:pt x="394906" y="121666"/>
                </a:lnTo>
                <a:lnTo>
                  <a:pt x="370357" y="81343"/>
                </a:lnTo>
                <a:lnTo>
                  <a:pt x="338137" y="47713"/>
                </a:lnTo>
                <a:lnTo>
                  <a:pt x="299504" y="22072"/>
                </a:lnTo>
                <a:lnTo>
                  <a:pt x="255727" y="5740"/>
                </a:lnTo>
                <a:lnTo>
                  <a:pt x="2080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2584" y="6321285"/>
            <a:ext cx="69748" cy="75920"/>
          </a:xfrm>
          <a:custGeom>
            <a:avLst/>
            <a:gdLst/>
            <a:ahLst/>
            <a:cxnLst/>
            <a:rect l="l" t="t" r="r" b="b"/>
            <a:pathLst>
              <a:path w="69748" h="75920">
                <a:moveTo>
                  <a:pt x="33553" y="12661"/>
                </a:moveTo>
                <a:lnTo>
                  <a:pt x="33324" y="0"/>
                </a:lnTo>
                <a:lnTo>
                  <a:pt x="0" y="584"/>
                </a:lnTo>
                <a:lnTo>
                  <a:pt x="39458" y="75920"/>
                </a:lnTo>
                <a:lnTo>
                  <a:pt x="69748" y="12661"/>
                </a:lnTo>
                <a:lnTo>
                  <a:pt x="33553" y="12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5908" y="6321107"/>
            <a:ext cx="9753" cy="12839"/>
          </a:xfrm>
          <a:custGeom>
            <a:avLst/>
            <a:gdLst/>
            <a:ahLst/>
            <a:cxnLst/>
            <a:rect l="l" t="t" r="r" b="b"/>
            <a:pathLst>
              <a:path w="9753" h="12839">
                <a:moveTo>
                  <a:pt x="9525" y="0"/>
                </a:moveTo>
                <a:lnTo>
                  <a:pt x="0" y="177"/>
                </a:lnTo>
                <a:lnTo>
                  <a:pt x="228" y="12839"/>
                </a:lnTo>
                <a:lnTo>
                  <a:pt x="9753" y="12674"/>
                </a:lnTo>
                <a:lnTo>
                  <a:pt x="952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6137" y="6320523"/>
            <a:ext cx="42633" cy="13423"/>
          </a:xfrm>
          <a:custGeom>
            <a:avLst/>
            <a:gdLst/>
            <a:ahLst/>
            <a:cxnLst/>
            <a:rect l="l" t="t" r="r" b="b"/>
            <a:pathLst>
              <a:path w="42633" h="13423">
                <a:moveTo>
                  <a:pt x="9525" y="13258"/>
                </a:moveTo>
                <a:lnTo>
                  <a:pt x="0" y="13423"/>
                </a:lnTo>
                <a:lnTo>
                  <a:pt x="36195" y="13423"/>
                </a:lnTo>
                <a:lnTo>
                  <a:pt x="42633" y="0"/>
                </a:lnTo>
                <a:lnTo>
                  <a:pt x="9296" y="584"/>
                </a:lnTo>
                <a:lnTo>
                  <a:pt x="9525" y="1325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2517" y="6131052"/>
            <a:ext cx="12915" cy="190233"/>
          </a:xfrm>
          <a:custGeom>
            <a:avLst/>
            <a:gdLst/>
            <a:ahLst/>
            <a:cxnLst/>
            <a:rect l="l" t="t" r="r" b="b"/>
            <a:pathLst>
              <a:path w="12915" h="190233">
                <a:moveTo>
                  <a:pt x="9525" y="0"/>
                </a:moveTo>
                <a:lnTo>
                  <a:pt x="0" y="165"/>
                </a:lnTo>
                <a:lnTo>
                  <a:pt x="3390" y="190233"/>
                </a:lnTo>
                <a:lnTo>
                  <a:pt x="12915" y="190055"/>
                </a:lnTo>
                <a:lnTo>
                  <a:pt x="952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14628" y="5702808"/>
            <a:ext cx="416052" cy="428243"/>
          </a:xfrm>
          <a:custGeom>
            <a:avLst/>
            <a:gdLst/>
            <a:ahLst/>
            <a:cxnLst/>
            <a:rect l="l" t="t" r="r" b="b"/>
            <a:pathLst>
              <a:path w="416052" h="428243">
                <a:moveTo>
                  <a:pt x="208025" y="0"/>
                </a:moveTo>
                <a:lnTo>
                  <a:pt x="160274" y="5651"/>
                </a:lnTo>
                <a:lnTo>
                  <a:pt x="116585" y="21767"/>
                </a:lnTo>
                <a:lnTo>
                  <a:pt x="77850" y="47040"/>
                </a:lnTo>
                <a:lnTo>
                  <a:pt x="45694" y="80200"/>
                </a:lnTo>
                <a:lnTo>
                  <a:pt x="21145" y="119951"/>
                </a:lnTo>
                <a:lnTo>
                  <a:pt x="5499" y="165023"/>
                </a:lnTo>
                <a:lnTo>
                  <a:pt x="0" y="214121"/>
                </a:lnTo>
                <a:lnTo>
                  <a:pt x="5499" y="263220"/>
                </a:lnTo>
                <a:lnTo>
                  <a:pt x="21145" y="308292"/>
                </a:lnTo>
                <a:lnTo>
                  <a:pt x="45694" y="348043"/>
                </a:lnTo>
                <a:lnTo>
                  <a:pt x="77850" y="381203"/>
                </a:lnTo>
                <a:lnTo>
                  <a:pt x="116585" y="406476"/>
                </a:lnTo>
                <a:lnTo>
                  <a:pt x="160274" y="422592"/>
                </a:lnTo>
                <a:lnTo>
                  <a:pt x="208025" y="428243"/>
                </a:lnTo>
                <a:lnTo>
                  <a:pt x="255778" y="422592"/>
                </a:lnTo>
                <a:lnTo>
                  <a:pt x="299466" y="406476"/>
                </a:lnTo>
                <a:lnTo>
                  <a:pt x="338074" y="381203"/>
                </a:lnTo>
                <a:lnTo>
                  <a:pt x="370331" y="348043"/>
                </a:lnTo>
                <a:lnTo>
                  <a:pt x="394969" y="308292"/>
                </a:lnTo>
                <a:lnTo>
                  <a:pt x="410591" y="263220"/>
                </a:lnTo>
                <a:lnTo>
                  <a:pt x="416052" y="214121"/>
                </a:lnTo>
                <a:lnTo>
                  <a:pt x="410591" y="165023"/>
                </a:lnTo>
                <a:lnTo>
                  <a:pt x="394969" y="119951"/>
                </a:lnTo>
                <a:lnTo>
                  <a:pt x="370331" y="80200"/>
                </a:lnTo>
                <a:lnTo>
                  <a:pt x="338074" y="47040"/>
                </a:lnTo>
                <a:lnTo>
                  <a:pt x="299466" y="21767"/>
                </a:lnTo>
                <a:lnTo>
                  <a:pt x="255778" y="5651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72412" y="5702808"/>
            <a:ext cx="414527" cy="428243"/>
          </a:xfrm>
          <a:custGeom>
            <a:avLst/>
            <a:gdLst/>
            <a:ahLst/>
            <a:cxnLst/>
            <a:rect l="l" t="t" r="r" b="b"/>
            <a:pathLst>
              <a:path w="414527" h="428243">
                <a:moveTo>
                  <a:pt x="207263" y="0"/>
                </a:moveTo>
                <a:lnTo>
                  <a:pt x="159765" y="5651"/>
                </a:lnTo>
                <a:lnTo>
                  <a:pt x="116077" y="21767"/>
                </a:lnTo>
                <a:lnTo>
                  <a:pt x="77596" y="47040"/>
                </a:lnTo>
                <a:lnTo>
                  <a:pt x="45593" y="80200"/>
                </a:lnTo>
                <a:lnTo>
                  <a:pt x="21081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081" y="308292"/>
                </a:lnTo>
                <a:lnTo>
                  <a:pt x="45593" y="348043"/>
                </a:lnTo>
                <a:lnTo>
                  <a:pt x="77596" y="381203"/>
                </a:lnTo>
                <a:lnTo>
                  <a:pt x="116077" y="406476"/>
                </a:lnTo>
                <a:lnTo>
                  <a:pt x="159765" y="422592"/>
                </a:lnTo>
                <a:lnTo>
                  <a:pt x="207263" y="428243"/>
                </a:lnTo>
                <a:lnTo>
                  <a:pt x="254762" y="422592"/>
                </a:lnTo>
                <a:lnTo>
                  <a:pt x="298450" y="406476"/>
                </a:lnTo>
                <a:lnTo>
                  <a:pt x="336931" y="381203"/>
                </a:lnTo>
                <a:lnTo>
                  <a:pt x="368935" y="348043"/>
                </a:lnTo>
                <a:lnTo>
                  <a:pt x="393445" y="308292"/>
                </a:lnTo>
                <a:lnTo>
                  <a:pt x="409067" y="263220"/>
                </a:lnTo>
                <a:lnTo>
                  <a:pt x="414527" y="214121"/>
                </a:lnTo>
                <a:lnTo>
                  <a:pt x="409067" y="165023"/>
                </a:lnTo>
                <a:lnTo>
                  <a:pt x="393445" y="119951"/>
                </a:lnTo>
                <a:lnTo>
                  <a:pt x="368935" y="80200"/>
                </a:lnTo>
                <a:lnTo>
                  <a:pt x="336931" y="47040"/>
                </a:lnTo>
                <a:lnTo>
                  <a:pt x="298450" y="21767"/>
                </a:lnTo>
                <a:lnTo>
                  <a:pt x="254762" y="5651"/>
                </a:lnTo>
                <a:lnTo>
                  <a:pt x="207263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85316" y="5343017"/>
            <a:ext cx="76072" cy="359295"/>
          </a:xfrm>
          <a:custGeom>
            <a:avLst/>
            <a:gdLst/>
            <a:ahLst/>
            <a:cxnLst/>
            <a:rect l="l" t="t" r="r" b="b"/>
            <a:pathLst>
              <a:path w="76072" h="359295">
                <a:moveTo>
                  <a:pt x="37718" y="359295"/>
                </a:moveTo>
                <a:lnTo>
                  <a:pt x="69722" y="295719"/>
                </a:lnTo>
                <a:lnTo>
                  <a:pt x="76072" y="283159"/>
                </a:lnTo>
                <a:lnTo>
                  <a:pt x="42799" y="283006"/>
                </a:lnTo>
                <a:lnTo>
                  <a:pt x="44068" y="0"/>
                </a:lnTo>
                <a:lnTo>
                  <a:pt x="34543" y="0"/>
                </a:lnTo>
                <a:lnTo>
                  <a:pt x="33274" y="282968"/>
                </a:lnTo>
                <a:lnTo>
                  <a:pt x="0" y="282816"/>
                </a:lnTo>
                <a:lnTo>
                  <a:pt x="37718" y="359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68704" y="5276088"/>
            <a:ext cx="410972" cy="426224"/>
          </a:xfrm>
          <a:custGeom>
            <a:avLst/>
            <a:gdLst/>
            <a:ahLst/>
            <a:cxnLst/>
            <a:rect l="l" t="t" r="r" b="b"/>
            <a:pathLst>
              <a:path w="410972" h="426224">
                <a:moveTo>
                  <a:pt x="354584" y="374662"/>
                </a:moveTo>
                <a:lnTo>
                  <a:pt x="330708" y="397865"/>
                </a:lnTo>
                <a:lnTo>
                  <a:pt x="410972" y="426224"/>
                </a:lnTo>
                <a:lnTo>
                  <a:pt x="397637" y="383806"/>
                </a:lnTo>
                <a:lnTo>
                  <a:pt x="385445" y="344830"/>
                </a:lnTo>
                <a:lnTo>
                  <a:pt x="361441" y="368033"/>
                </a:lnTo>
                <a:lnTo>
                  <a:pt x="6858" y="0"/>
                </a:lnTo>
                <a:lnTo>
                  <a:pt x="0" y="6603"/>
                </a:lnTo>
                <a:lnTo>
                  <a:pt x="354584" y="3746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72412" y="6397752"/>
            <a:ext cx="414527" cy="434340"/>
          </a:xfrm>
          <a:custGeom>
            <a:avLst/>
            <a:gdLst/>
            <a:ahLst/>
            <a:cxnLst/>
            <a:rect l="l" t="t" r="r" b="b"/>
            <a:pathLst>
              <a:path w="414527" h="434340">
                <a:moveTo>
                  <a:pt x="207263" y="0"/>
                </a:moveTo>
                <a:lnTo>
                  <a:pt x="159765" y="5740"/>
                </a:lnTo>
                <a:lnTo>
                  <a:pt x="116077" y="22072"/>
                </a:lnTo>
                <a:lnTo>
                  <a:pt x="77596" y="47713"/>
                </a:lnTo>
                <a:lnTo>
                  <a:pt x="45593" y="81343"/>
                </a:lnTo>
                <a:lnTo>
                  <a:pt x="21081" y="121666"/>
                </a:lnTo>
                <a:lnTo>
                  <a:pt x="5461" y="167373"/>
                </a:lnTo>
                <a:lnTo>
                  <a:pt x="0" y="217170"/>
                </a:lnTo>
                <a:lnTo>
                  <a:pt x="5461" y="266966"/>
                </a:lnTo>
                <a:lnTo>
                  <a:pt x="21081" y="312674"/>
                </a:lnTo>
                <a:lnTo>
                  <a:pt x="45593" y="352997"/>
                </a:lnTo>
                <a:lnTo>
                  <a:pt x="77596" y="386628"/>
                </a:lnTo>
                <a:lnTo>
                  <a:pt x="116077" y="412266"/>
                </a:lnTo>
                <a:lnTo>
                  <a:pt x="159765" y="428603"/>
                </a:lnTo>
                <a:lnTo>
                  <a:pt x="207263" y="434340"/>
                </a:lnTo>
                <a:lnTo>
                  <a:pt x="254762" y="428603"/>
                </a:lnTo>
                <a:lnTo>
                  <a:pt x="298450" y="412266"/>
                </a:lnTo>
                <a:lnTo>
                  <a:pt x="336931" y="386628"/>
                </a:lnTo>
                <a:lnTo>
                  <a:pt x="368935" y="352997"/>
                </a:lnTo>
                <a:lnTo>
                  <a:pt x="393445" y="312674"/>
                </a:lnTo>
                <a:lnTo>
                  <a:pt x="409067" y="266966"/>
                </a:lnTo>
                <a:lnTo>
                  <a:pt x="414527" y="217170"/>
                </a:lnTo>
                <a:lnTo>
                  <a:pt x="409067" y="167373"/>
                </a:lnTo>
                <a:lnTo>
                  <a:pt x="393445" y="121666"/>
                </a:lnTo>
                <a:lnTo>
                  <a:pt x="368935" y="81343"/>
                </a:lnTo>
                <a:lnTo>
                  <a:pt x="336931" y="47713"/>
                </a:lnTo>
                <a:lnTo>
                  <a:pt x="298450" y="22072"/>
                </a:lnTo>
                <a:lnTo>
                  <a:pt x="254762" y="5740"/>
                </a:lnTo>
                <a:lnTo>
                  <a:pt x="2072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41576" y="6132131"/>
            <a:ext cx="76326" cy="266623"/>
          </a:xfrm>
          <a:custGeom>
            <a:avLst/>
            <a:gdLst/>
            <a:ahLst/>
            <a:cxnLst/>
            <a:rect l="l" t="t" r="r" b="b"/>
            <a:pathLst>
              <a:path w="76326" h="266623">
                <a:moveTo>
                  <a:pt x="37718" y="266623"/>
                </a:moveTo>
                <a:lnTo>
                  <a:pt x="69850" y="203187"/>
                </a:lnTo>
                <a:lnTo>
                  <a:pt x="76326" y="190677"/>
                </a:lnTo>
                <a:lnTo>
                  <a:pt x="42925" y="190487"/>
                </a:lnTo>
                <a:lnTo>
                  <a:pt x="44068" y="63"/>
                </a:lnTo>
                <a:lnTo>
                  <a:pt x="34543" y="0"/>
                </a:lnTo>
                <a:lnTo>
                  <a:pt x="33400" y="190423"/>
                </a:lnTo>
                <a:lnTo>
                  <a:pt x="0" y="190233"/>
                </a:lnTo>
                <a:lnTo>
                  <a:pt x="37718" y="2666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48356" y="4491228"/>
            <a:ext cx="399033" cy="417449"/>
          </a:xfrm>
          <a:custGeom>
            <a:avLst/>
            <a:gdLst/>
            <a:ahLst/>
            <a:cxnLst/>
            <a:rect l="l" t="t" r="r" b="b"/>
            <a:pathLst>
              <a:path w="399033" h="417449">
                <a:moveTo>
                  <a:pt x="56133" y="365633"/>
                </a:moveTo>
                <a:lnTo>
                  <a:pt x="399033" y="6604"/>
                </a:lnTo>
                <a:lnTo>
                  <a:pt x="392175" y="0"/>
                </a:lnTo>
                <a:lnTo>
                  <a:pt x="49149" y="359029"/>
                </a:lnTo>
                <a:lnTo>
                  <a:pt x="25018" y="336042"/>
                </a:lnTo>
                <a:lnTo>
                  <a:pt x="0" y="417449"/>
                </a:lnTo>
                <a:lnTo>
                  <a:pt x="80263" y="388620"/>
                </a:lnTo>
                <a:lnTo>
                  <a:pt x="65786" y="374777"/>
                </a:lnTo>
                <a:lnTo>
                  <a:pt x="56133" y="36563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82112" y="4122420"/>
            <a:ext cx="414527" cy="435863"/>
          </a:xfrm>
          <a:custGeom>
            <a:avLst/>
            <a:gdLst/>
            <a:ahLst/>
            <a:cxnLst/>
            <a:rect l="l" t="t" r="r" b="b"/>
            <a:pathLst>
              <a:path w="414527" h="435863">
                <a:moveTo>
                  <a:pt x="207263" y="0"/>
                </a:moveTo>
                <a:lnTo>
                  <a:pt x="159765" y="5714"/>
                </a:lnTo>
                <a:lnTo>
                  <a:pt x="116077" y="22097"/>
                </a:lnTo>
                <a:lnTo>
                  <a:pt x="77597" y="47878"/>
                </a:lnTo>
                <a:lnTo>
                  <a:pt x="45593" y="81660"/>
                </a:lnTo>
                <a:lnTo>
                  <a:pt x="21081" y="122046"/>
                </a:lnTo>
                <a:lnTo>
                  <a:pt x="5461" y="168020"/>
                </a:lnTo>
                <a:lnTo>
                  <a:pt x="0" y="217931"/>
                </a:lnTo>
                <a:lnTo>
                  <a:pt x="5461" y="267842"/>
                </a:lnTo>
                <a:lnTo>
                  <a:pt x="21081" y="313816"/>
                </a:lnTo>
                <a:lnTo>
                  <a:pt x="45593" y="354202"/>
                </a:lnTo>
                <a:lnTo>
                  <a:pt x="77597" y="387984"/>
                </a:lnTo>
                <a:lnTo>
                  <a:pt x="116077" y="413765"/>
                </a:lnTo>
                <a:lnTo>
                  <a:pt x="159765" y="430148"/>
                </a:lnTo>
                <a:lnTo>
                  <a:pt x="207263" y="435863"/>
                </a:lnTo>
                <a:lnTo>
                  <a:pt x="254762" y="430148"/>
                </a:lnTo>
                <a:lnTo>
                  <a:pt x="298450" y="413765"/>
                </a:lnTo>
                <a:lnTo>
                  <a:pt x="336930" y="387984"/>
                </a:lnTo>
                <a:lnTo>
                  <a:pt x="368935" y="354202"/>
                </a:lnTo>
                <a:lnTo>
                  <a:pt x="393446" y="313816"/>
                </a:lnTo>
                <a:lnTo>
                  <a:pt x="409066" y="267842"/>
                </a:lnTo>
                <a:lnTo>
                  <a:pt x="414527" y="217931"/>
                </a:lnTo>
                <a:lnTo>
                  <a:pt x="409066" y="168020"/>
                </a:lnTo>
                <a:lnTo>
                  <a:pt x="393446" y="122046"/>
                </a:lnTo>
                <a:lnTo>
                  <a:pt x="368935" y="81660"/>
                </a:lnTo>
                <a:lnTo>
                  <a:pt x="336930" y="47878"/>
                </a:lnTo>
                <a:lnTo>
                  <a:pt x="298450" y="22097"/>
                </a:lnTo>
                <a:lnTo>
                  <a:pt x="254762" y="5714"/>
                </a:lnTo>
                <a:lnTo>
                  <a:pt x="207263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82874" y="4123181"/>
            <a:ext cx="414527" cy="435863"/>
          </a:xfrm>
          <a:custGeom>
            <a:avLst/>
            <a:gdLst/>
            <a:ahLst/>
            <a:cxnLst/>
            <a:rect l="l" t="t" r="r" b="b"/>
            <a:pathLst>
              <a:path w="414527" h="435863">
                <a:moveTo>
                  <a:pt x="0" y="217932"/>
                </a:moveTo>
                <a:lnTo>
                  <a:pt x="5461" y="168021"/>
                </a:lnTo>
                <a:lnTo>
                  <a:pt x="21081" y="122047"/>
                </a:lnTo>
                <a:lnTo>
                  <a:pt x="45593" y="81661"/>
                </a:lnTo>
                <a:lnTo>
                  <a:pt x="77597" y="47879"/>
                </a:lnTo>
                <a:lnTo>
                  <a:pt x="116077" y="22098"/>
                </a:lnTo>
                <a:lnTo>
                  <a:pt x="159765" y="5715"/>
                </a:lnTo>
                <a:lnTo>
                  <a:pt x="207263" y="0"/>
                </a:lnTo>
                <a:lnTo>
                  <a:pt x="254762" y="5715"/>
                </a:lnTo>
                <a:lnTo>
                  <a:pt x="298450" y="22098"/>
                </a:lnTo>
                <a:lnTo>
                  <a:pt x="336930" y="47879"/>
                </a:lnTo>
                <a:lnTo>
                  <a:pt x="368935" y="81661"/>
                </a:lnTo>
                <a:lnTo>
                  <a:pt x="393446" y="122047"/>
                </a:lnTo>
                <a:lnTo>
                  <a:pt x="409066" y="168021"/>
                </a:lnTo>
                <a:lnTo>
                  <a:pt x="414527" y="217932"/>
                </a:lnTo>
                <a:lnTo>
                  <a:pt x="409066" y="267843"/>
                </a:lnTo>
                <a:lnTo>
                  <a:pt x="393446" y="313817"/>
                </a:lnTo>
                <a:lnTo>
                  <a:pt x="368935" y="354203"/>
                </a:lnTo>
                <a:lnTo>
                  <a:pt x="336930" y="387985"/>
                </a:lnTo>
                <a:lnTo>
                  <a:pt x="298450" y="413766"/>
                </a:lnTo>
                <a:lnTo>
                  <a:pt x="254762" y="430149"/>
                </a:lnTo>
                <a:lnTo>
                  <a:pt x="207263" y="435864"/>
                </a:lnTo>
                <a:lnTo>
                  <a:pt x="159765" y="430149"/>
                </a:lnTo>
                <a:lnTo>
                  <a:pt x="116077" y="413766"/>
                </a:lnTo>
                <a:lnTo>
                  <a:pt x="77597" y="387985"/>
                </a:lnTo>
                <a:lnTo>
                  <a:pt x="45593" y="354203"/>
                </a:lnTo>
                <a:lnTo>
                  <a:pt x="21081" y="313817"/>
                </a:lnTo>
                <a:lnTo>
                  <a:pt x="5461" y="267843"/>
                </a:lnTo>
                <a:lnTo>
                  <a:pt x="0" y="21793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39568" y="4908804"/>
            <a:ext cx="416051" cy="434339"/>
          </a:xfrm>
          <a:custGeom>
            <a:avLst/>
            <a:gdLst/>
            <a:ahLst/>
            <a:cxnLst/>
            <a:rect l="l" t="t" r="r" b="b"/>
            <a:pathLst>
              <a:path w="416051" h="434339">
                <a:moveTo>
                  <a:pt x="208025" y="0"/>
                </a:moveTo>
                <a:lnTo>
                  <a:pt x="160274" y="5715"/>
                </a:lnTo>
                <a:lnTo>
                  <a:pt x="116586" y="22098"/>
                </a:lnTo>
                <a:lnTo>
                  <a:pt x="77850" y="47752"/>
                </a:lnTo>
                <a:lnTo>
                  <a:pt x="45719" y="81280"/>
                </a:lnTo>
                <a:lnTo>
                  <a:pt x="21081" y="121666"/>
                </a:lnTo>
                <a:lnTo>
                  <a:pt x="5461" y="167386"/>
                </a:lnTo>
                <a:lnTo>
                  <a:pt x="0" y="217170"/>
                </a:lnTo>
                <a:lnTo>
                  <a:pt x="5461" y="266954"/>
                </a:lnTo>
                <a:lnTo>
                  <a:pt x="21081" y="312674"/>
                </a:lnTo>
                <a:lnTo>
                  <a:pt x="45719" y="353060"/>
                </a:lnTo>
                <a:lnTo>
                  <a:pt x="77850" y="386588"/>
                </a:lnTo>
                <a:lnTo>
                  <a:pt x="116586" y="412242"/>
                </a:lnTo>
                <a:lnTo>
                  <a:pt x="160274" y="428625"/>
                </a:lnTo>
                <a:lnTo>
                  <a:pt x="208025" y="434340"/>
                </a:lnTo>
                <a:lnTo>
                  <a:pt x="255777" y="428625"/>
                </a:lnTo>
                <a:lnTo>
                  <a:pt x="299465" y="412242"/>
                </a:lnTo>
                <a:lnTo>
                  <a:pt x="338074" y="386588"/>
                </a:lnTo>
                <a:lnTo>
                  <a:pt x="370331" y="353060"/>
                </a:lnTo>
                <a:lnTo>
                  <a:pt x="394969" y="312674"/>
                </a:lnTo>
                <a:lnTo>
                  <a:pt x="410590" y="266954"/>
                </a:lnTo>
                <a:lnTo>
                  <a:pt x="416051" y="217170"/>
                </a:lnTo>
                <a:lnTo>
                  <a:pt x="410590" y="167386"/>
                </a:lnTo>
                <a:lnTo>
                  <a:pt x="394969" y="121666"/>
                </a:lnTo>
                <a:lnTo>
                  <a:pt x="370331" y="81280"/>
                </a:lnTo>
                <a:lnTo>
                  <a:pt x="338074" y="47752"/>
                </a:lnTo>
                <a:lnTo>
                  <a:pt x="299465" y="22098"/>
                </a:lnTo>
                <a:lnTo>
                  <a:pt x="255777" y="5715"/>
                </a:lnTo>
                <a:lnTo>
                  <a:pt x="208025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39568" y="5702808"/>
            <a:ext cx="416051" cy="428243"/>
          </a:xfrm>
          <a:custGeom>
            <a:avLst/>
            <a:gdLst/>
            <a:ahLst/>
            <a:cxnLst/>
            <a:rect l="l" t="t" r="r" b="b"/>
            <a:pathLst>
              <a:path w="416051" h="428243">
                <a:moveTo>
                  <a:pt x="208025" y="0"/>
                </a:moveTo>
                <a:lnTo>
                  <a:pt x="160274" y="5651"/>
                </a:lnTo>
                <a:lnTo>
                  <a:pt x="116586" y="21767"/>
                </a:lnTo>
                <a:lnTo>
                  <a:pt x="77850" y="47040"/>
                </a:lnTo>
                <a:lnTo>
                  <a:pt x="45719" y="80200"/>
                </a:lnTo>
                <a:lnTo>
                  <a:pt x="21081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081" y="308292"/>
                </a:lnTo>
                <a:lnTo>
                  <a:pt x="45719" y="348043"/>
                </a:lnTo>
                <a:lnTo>
                  <a:pt x="77850" y="381203"/>
                </a:lnTo>
                <a:lnTo>
                  <a:pt x="116586" y="406476"/>
                </a:lnTo>
                <a:lnTo>
                  <a:pt x="160274" y="422592"/>
                </a:lnTo>
                <a:lnTo>
                  <a:pt x="208025" y="428243"/>
                </a:lnTo>
                <a:lnTo>
                  <a:pt x="255777" y="422592"/>
                </a:lnTo>
                <a:lnTo>
                  <a:pt x="299465" y="406476"/>
                </a:lnTo>
                <a:lnTo>
                  <a:pt x="338074" y="381203"/>
                </a:lnTo>
                <a:lnTo>
                  <a:pt x="370331" y="348043"/>
                </a:lnTo>
                <a:lnTo>
                  <a:pt x="394969" y="308292"/>
                </a:lnTo>
                <a:lnTo>
                  <a:pt x="410590" y="263220"/>
                </a:lnTo>
                <a:lnTo>
                  <a:pt x="416051" y="214121"/>
                </a:lnTo>
                <a:lnTo>
                  <a:pt x="410590" y="165023"/>
                </a:lnTo>
                <a:lnTo>
                  <a:pt x="394969" y="119951"/>
                </a:lnTo>
                <a:lnTo>
                  <a:pt x="370331" y="80200"/>
                </a:lnTo>
                <a:lnTo>
                  <a:pt x="338074" y="47040"/>
                </a:lnTo>
                <a:lnTo>
                  <a:pt x="299465" y="21767"/>
                </a:lnTo>
                <a:lnTo>
                  <a:pt x="255777" y="5651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10256" y="5627293"/>
            <a:ext cx="69850" cy="76428"/>
          </a:xfrm>
          <a:custGeom>
            <a:avLst/>
            <a:gdLst/>
            <a:ahLst/>
            <a:cxnLst/>
            <a:rect l="l" t="t" r="r" b="b"/>
            <a:pathLst>
              <a:path w="69850" h="76428">
                <a:moveTo>
                  <a:pt x="69850" y="12903"/>
                </a:moveTo>
                <a:lnTo>
                  <a:pt x="33274" y="12865"/>
                </a:lnTo>
                <a:lnTo>
                  <a:pt x="33400" y="152"/>
                </a:lnTo>
                <a:lnTo>
                  <a:pt x="0" y="0"/>
                </a:lnTo>
                <a:lnTo>
                  <a:pt x="37718" y="76428"/>
                </a:lnTo>
                <a:lnTo>
                  <a:pt x="69850" y="129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43657" y="5633821"/>
            <a:ext cx="9398" cy="0"/>
          </a:xfrm>
          <a:custGeom>
            <a:avLst/>
            <a:gdLst/>
            <a:ahLst/>
            <a:cxnLst/>
            <a:rect l="l" t="t" r="r" b="b"/>
            <a:pathLst>
              <a:path w="9398">
                <a:moveTo>
                  <a:pt x="0" y="0"/>
                </a:moveTo>
                <a:lnTo>
                  <a:pt x="9398" y="0"/>
                </a:lnTo>
              </a:path>
            </a:pathLst>
          </a:custGeom>
          <a:ln w="1394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53055" y="5627484"/>
            <a:ext cx="33400" cy="12712"/>
          </a:xfrm>
          <a:custGeom>
            <a:avLst/>
            <a:gdLst/>
            <a:ahLst/>
            <a:cxnLst/>
            <a:rect l="l" t="t" r="r" b="b"/>
            <a:pathLst>
              <a:path w="33400" h="12712">
                <a:moveTo>
                  <a:pt x="126" y="0"/>
                </a:moveTo>
                <a:lnTo>
                  <a:pt x="0" y="12712"/>
                </a:lnTo>
                <a:lnTo>
                  <a:pt x="27050" y="12712"/>
                </a:lnTo>
                <a:lnTo>
                  <a:pt x="33400" y="152"/>
                </a:lnTo>
                <a:lnTo>
                  <a:pt x="126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43657" y="5344668"/>
            <a:ext cx="10668" cy="282816"/>
          </a:xfrm>
          <a:custGeom>
            <a:avLst/>
            <a:gdLst/>
            <a:ahLst/>
            <a:cxnLst/>
            <a:rect l="l" t="t" r="r" b="b"/>
            <a:pathLst>
              <a:path w="10668" h="282816">
                <a:moveTo>
                  <a:pt x="1143" y="0"/>
                </a:moveTo>
                <a:lnTo>
                  <a:pt x="0" y="282778"/>
                </a:lnTo>
                <a:lnTo>
                  <a:pt x="9525" y="282816"/>
                </a:lnTo>
                <a:lnTo>
                  <a:pt x="10668" y="0"/>
                </a:lnTo>
                <a:lnTo>
                  <a:pt x="114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79064" y="4908804"/>
            <a:ext cx="416051" cy="434339"/>
          </a:xfrm>
          <a:custGeom>
            <a:avLst/>
            <a:gdLst/>
            <a:ahLst/>
            <a:cxnLst/>
            <a:rect l="l" t="t" r="r" b="b"/>
            <a:pathLst>
              <a:path w="416051" h="434339">
                <a:moveTo>
                  <a:pt x="208025" y="0"/>
                </a:moveTo>
                <a:lnTo>
                  <a:pt x="160274" y="5715"/>
                </a:lnTo>
                <a:lnTo>
                  <a:pt x="116586" y="22098"/>
                </a:lnTo>
                <a:lnTo>
                  <a:pt x="77850" y="47752"/>
                </a:lnTo>
                <a:lnTo>
                  <a:pt x="45719" y="81280"/>
                </a:lnTo>
                <a:lnTo>
                  <a:pt x="21081" y="121666"/>
                </a:lnTo>
                <a:lnTo>
                  <a:pt x="5461" y="167386"/>
                </a:lnTo>
                <a:lnTo>
                  <a:pt x="0" y="217170"/>
                </a:lnTo>
                <a:lnTo>
                  <a:pt x="5461" y="266954"/>
                </a:lnTo>
                <a:lnTo>
                  <a:pt x="21081" y="312674"/>
                </a:lnTo>
                <a:lnTo>
                  <a:pt x="45719" y="353060"/>
                </a:lnTo>
                <a:lnTo>
                  <a:pt x="77850" y="386588"/>
                </a:lnTo>
                <a:lnTo>
                  <a:pt x="116586" y="412242"/>
                </a:lnTo>
                <a:lnTo>
                  <a:pt x="160274" y="428625"/>
                </a:lnTo>
                <a:lnTo>
                  <a:pt x="208025" y="434340"/>
                </a:lnTo>
                <a:lnTo>
                  <a:pt x="255777" y="428625"/>
                </a:lnTo>
                <a:lnTo>
                  <a:pt x="299465" y="412242"/>
                </a:lnTo>
                <a:lnTo>
                  <a:pt x="338074" y="386588"/>
                </a:lnTo>
                <a:lnTo>
                  <a:pt x="370332" y="353060"/>
                </a:lnTo>
                <a:lnTo>
                  <a:pt x="394970" y="312674"/>
                </a:lnTo>
                <a:lnTo>
                  <a:pt x="410590" y="266954"/>
                </a:lnTo>
                <a:lnTo>
                  <a:pt x="416051" y="217170"/>
                </a:lnTo>
                <a:lnTo>
                  <a:pt x="410590" y="167386"/>
                </a:lnTo>
                <a:lnTo>
                  <a:pt x="394970" y="121666"/>
                </a:lnTo>
                <a:lnTo>
                  <a:pt x="370332" y="81280"/>
                </a:lnTo>
                <a:lnTo>
                  <a:pt x="338074" y="47752"/>
                </a:lnTo>
                <a:lnTo>
                  <a:pt x="299465" y="22098"/>
                </a:lnTo>
                <a:lnTo>
                  <a:pt x="255777" y="5715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45991" y="4908804"/>
            <a:ext cx="416052" cy="434339"/>
          </a:xfrm>
          <a:custGeom>
            <a:avLst/>
            <a:gdLst/>
            <a:ahLst/>
            <a:cxnLst/>
            <a:rect l="l" t="t" r="r" b="b"/>
            <a:pathLst>
              <a:path w="416052" h="434339">
                <a:moveTo>
                  <a:pt x="208025" y="0"/>
                </a:moveTo>
                <a:lnTo>
                  <a:pt x="160274" y="5715"/>
                </a:lnTo>
                <a:lnTo>
                  <a:pt x="116586" y="22098"/>
                </a:lnTo>
                <a:lnTo>
                  <a:pt x="77850" y="47752"/>
                </a:lnTo>
                <a:lnTo>
                  <a:pt x="45720" y="81280"/>
                </a:lnTo>
                <a:lnTo>
                  <a:pt x="21082" y="121666"/>
                </a:lnTo>
                <a:lnTo>
                  <a:pt x="5461" y="167386"/>
                </a:lnTo>
                <a:lnTo>
                  <a:pt x="0" y="217170"/>
                </a:lnTo>
                <a:lnTo>
                  <a:pt x="5461" y="266954"/>
                </a:lnTo>
                <a:lnTo>
                  <a:pt x="21082" y="312674"/>
                </a:lnTo>
                <a:lnTo>
                  <a:pt x="45720" y="353060"/>
                </a:lnTo>
                <a:lnTo>
                  <a:pt x="77850" y="386588"/>
                </a:lnTo>
                <a:lnTo>
                  <a:pt x="116586" y="412242"/>
                </a:lnTo>
                <a:lnTo>
                  <a:pt x="160274" y="428625"/>
                </a:lnTo>
                <a:lnTo>
                  <a:pt x="208025" y="434340"/>
                </a:lnTo>
                <a:lnTo>
                  <a:pt x="255778" y="428625"/>
                </a:lnTo>
                <a:lnTo>
                  <a:pt x="299466" y="412242"/>
                </a:lnTo>
                <a:lnTo>
                  <a:pt x="338074" y="386588"/>
                </a:lnTo>
                <a:lnTo>
                  <a:pt x="370332" y="353060"/>
                </a:lnTo>
                <a:lnTo>
                  <a:pt x="394970" y="312674"/>
                </a:lnTo>
                <a:lnTo>
                  <a:pt x="410591" y="266954"/>
                </a:lnTo>
                <a:lnTo>
                  <a:pt x="416052" y="217170"/>
                </a:lnTo>
                <a:lnTo>
                  <a:pt x="410591" y="167386"/>
                </a:lnTo>
                <a:lnTo>
                  <a:pt x="394970" y="121666"/>
                </a:lnTo>
                <a:lnTo>
                  <a:pt x="370332" y="81280"/>
                </a:lnTo>
                <a:lnTo>
                  <a:pt x="338074" y="47752"/>
                </a:lnTo>
                <a:lnTo>
                  <a:pt x="299466" y="22098"/>
                </a:lnTo>
                <a:lnTo>
                  <a:pt x="255778" y="5715"/>
                </a:lnTo>
                <a:lnTo>
                  <a:pt x="208025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49752" y="4532630"/>
            <a:ext cx="76326" cy="350646"/>
          </a:xfrm>
          <a:custGeom>
            <a:avLst/>
            <a:gdLst/>
            <a:ahLst/>
            <a:cxnLst/>
            <a:rect l="l" t="t" r="r" b="b"/>
            <a:pathLst>
              <a:path w="76326" h="350647">
                <a:moveTo>
                  <a:pt x="37846" y="350647"/>
                </a:moveTo>
                <a:lnTo>
                  <a:pt x="69850" y="287274"/>
                </a:lnTo>
                <a:lnTo>
                  <a:pt x="76326" y="274701"/>
                </a:lnTo>
                <a:lnTo>
                  <a:pt x="42925" y="274574"/>
                </a:lnTo>
                <a:lnTo>
                  <a:pt x="44196" y="127"/>
                </a:lnTo>
                <a:lnTo>
                  <a:pt x="34671" y="0"/>
                </a:lnTo>
                <a:lnTo>
                  <a:pt x="33400" y="274447"/>
                </a:lnTo>
                <a:lnTo>
                  <a:pt x="0" y="274320"/>
                </a:lnTo>
                <a:lnTo>
                  <a:pt x="37846" y="3506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33521" y="4491228"/>
            <a:ext cx="421258" cy="417449"/>
          </a:xfrm>
          <a:custGeom>
            <a:avLst/>
            <a:gdLst/>
            <a:ahLst/>
            <a:cxnLst/>
            <a:rect l="l" t="t" r="r" b="b"/>
            <a:pathLst>
              <a:path w="421258" h="417449">
                <a:moveTo>
                  <a:pt x="421258" y="417449"/>
                </a:moveTo>
                <a:lnTo>
                  <a:pt x="407288" y="376174"/>
                </a:lnTo>
                <a:lnTo>
                  <a:pt x="393953" y="336804"/>
                </a:lnTo>
                <a:lnTo>
                  <a:pt x="370458" y="360426"/>
                </a:lnTo>
                <a:lnTo>
                  <a:pt x="6730" y="0"/>
                </a:lnTo>
                <a:lnTo>
                  <a:pt x="0" y="6731"/>
                </a:lnTo>
                <a:lnTo>
                  <a:pt x="363727" y="367157"/>
                </a:lnTo>
                <a:lnTo>
                  <a:pt x="340232" y="390906"/>
                </a:lnTo>
                <a:lnTo>
                  <a:pt x="421258" y="41744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45991" y="5702808"/>
            <a:ext cx="416052" cy="428243"/>
          </a:xfrm>
          <a:custGeom>
            <a:avLst/>
            <a:gdLst/>
            <a:ahLst/>
            <a:cxnLst/>
            <a:rect l="l" t="t" r="r" b="b"/>
            <a:pathLst>
              <a:path w="416052" h="428243">
                <a:moveTo>
                  <a:pt x="208025" y="0"/>
                </a:moveTo>
                <a:lnTo>
                  <a:pt x="160274" y="5651"/>
                </a:lnTo>
                <a:lnTo>
                  <a:pt x="116586" y="21767"/>
                </a:lnTo>
                <a:lnTo>
                  <a:pt x="77850" y="47040"/>
                </a:lnTo>
                <a:lnTo>
                  <a:pt x="45720" y="80200"/>
                </a:lnTo>
                <a:lnTo>
                  <a:pt x="21082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082" y="308292"/>
                </a:lnTo>
                <a:lnTo>
                  <a:pt x="45720" y="348043"/>
                </a:lnTo>
                <a:lnTo>
                  <a:pt x="77850" y="381203"/>
                </a:lnTo>
                <a:lnTo>
                  <a:pt x="116586" y="406476"/>
                </a:lnTo>
                <a:lnTo>
                  <a:pt x="160274" y="422592"/>
                </a:lnTo>
                <a:lnTo>
                  <a:pt x="208025" y="428243"/>
                </a:lnTo>
                <a:lnTo>
                  <a:pt x="255778" y="422592"/>
                </a:lnTo>
                <a:lnTo>
                  <a:pt x="299466" y="406476"/>
                </a:lnTo>
                <a:lnTo>
                  <a:pt x="338074" y="381203"/>
                </a:lnTo>
                <a:lnTo>
                  <a:pt x="370332" y="348043"/>
                </a:lnTo>
                <a:lnTo>
                  <a:pt x="394970" y="308292"/>
                </a:lnTo>
                <a:lnTo>
                  <a:pt x="410591" y="263220"/>
                </a:lnTo>
                <a:lnTo>
                  <a:pt x="416052" y="214121"/>
                </a:lnTo>
                <a:lnTo>
                  <a:pt x="410591" y="165023"/>
                </a:lnTo>
                <a:lnTo>
                  <a:pt x="394970" y="119951"/>
                </a:lnTo>
                <a:lnTo>
                  <a:pt x="370332" y="80200"/>
                </a:lnTo>
                <a:lnTo>
                  <a:pt x="338074" y="47040"/>
                </a:lnTo>
                <a:lnTo>
                  <a:pt x="299466" y="21767"/>
                </a:lnTo>
                <a:lnTo>
                  <a:pt x="255778" y="5651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6679" y="5345557"/>
            <a:ext cx="76200" cy="358686"/>
          </a:xfrm>
          <a:custGeom>
            <a:avLst/>
            <a:gdLst/>
            <a:ahLst/>
            <a:cxnLst/>
            <a:rect l="l" t="t" r="r" b="b"/>
            <a:pathLst>
              <a:path w="76200" h="358686">
                <a:moveTo>
                  <a:pt x="37719" y="358686"/>
                </a:moveTo>
                <a:lnTo>
                  <a:pt x="69850" y="295236"/>
                </a:lnTo>
                <a:lnTo>
                  <a:pt x="76200" y="282689"/>
                </a:lnTo>
                <a:lnTo>
                  <a:pt x="42799" y="282536"/>
                </a:lnTo>
                <a:lnTo>
                  <a:pt x="44069" y="0"/>
                </a:lnTo>
                <a:lnTo>
                  <a:pt x="34544" y="0"/>
                </a:lnTo>
                <a:lnTo>
                  <a:pt x="33274" y="282498"/>
                </a:lnTo>
                <a:lnTo>
                  <a:pt x="0" y="282346"/>
                </a:lnTo>
                <a:lnTo>
                  <a:pt x="37719" y="35868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80684" y="4491228"/>
            <a:ext cx="522223" cy="417957"/>
          </a:xfrm>
          <a:custGeom>
            <a:avLst/>
            <a:gdLst/>
            <a:ahLst/>
            <a:cxnLst/>
            <a:rect l="l" t="t" r="r" b="b"/>
            <a:pathLst>
              <a:path w="522223" h="417957">
                <a:moveTo>
                  <a:pt x="522223" y="417957"/>
                </a:moveTo>
                <a:lnTo>
                  <a:pt x="505587" y="382016"/>
                </a:lnTo>
                <a:lnTo>
                  <a:pt x="486410" y="340614"/>
                </a:lnTo>
                <a:lnTo>
                  <a:pt x="465581" y="366649"/>
                </a:lnTo>
                <a:lnTo>
                  <a:pt x="5968" y="0"/>
                </a:lnTo>
                <a:lnTo>
                  <a:pt x="0" y="7493"/>
                </a:lnTo>
                <a:lnTo>
                  <a:pt x="459613" y="374142"/>
                </a:lnTo>
                <a:lnTo>
                  <a:pt x="438912" y="400177"/>
                </a:lnTo>
                <a:lnTo>
                  <a:pt x="522223" y="4179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26608" y="4122420"/>
            <a:ext cx="417321" cy="435863"/>
          </a:xfrm>
          <a:custGeom>
            <a:avLst/>
            <a:gdLst/>
            <a:ahLst/>
            <a:cxnLst/>
            <a:rect l="l" t="t" r="r" b="b"/>
            <a:pathLst>
              <a:path w="417321" h="435863">
                <a:moveTo>
                  <a:pt x="208661" y="0"/>
                </a:moveTo>
                <a:lnTo>
                  <a:pt x="160781" y="5714"/>
                </a:lnTo>
                <a:lnTo>
                  <a:pt x="116839" y="22097"/>
                </a:lnTo>
                <a:lnTo>
                  <a:pt x="78104" y="47878"/>
                </a:lnTo>
                <a:lnTo>
                  <a:pt x="45846" y="81660"/>
                </a:lnTo>
                <a:lnTo>
                  <a:pt x="21208" y="122046"/>
                </a:lnTo>
                <a:lnTo>
                  <a:pt x="5461" y="168020"/>
                </a:lnTo>
                <a:lnTo>
                  <a:pt x="0" y="217931"/>
                </a:lnTo>
                <a:lnTo>
                  <a:pt x="5461" y="267842"/>
                </a:lnTo>
                <a:lnTo>
                  <a:pt x="21208" y="313816"/>
                </a:lnTo>
                <a:lnTo>
                  <a:pt x="45846" y="354202"/>
                </a:lnTo>
                <a:lnTo>
                  <a:pt x="78104" y="387984"/>
                </a:lnTo>
                <a:lnTo>
                  <a:pt x="116839" y="413765"/>
                </a:lnTo>
                <a:lnTo>
                  <a:pt x="160781" y="430148"/>
                </a:lnTo>
                <a:lnTo>
                  <a:pt x="208661" y="435863"/>
                </a:lnTo>
                <a:lnTo>
                  <a:pt x="256412" y="430148"/>
                </a:lnTo>
                <a:lnTo>
                  <a:pt x="300354" y="413765"/>
                </a:lnTo>
                <a:lnTo>
                  <a:pt x="339089" y="387984"/>
                </a:lnTo>
                <a:lnTo>
                  <a:pt x="371475" y="354202"/>
                </a:lnTo>
                <a:lnTo>
                  <a:pt x="396113" y="313816"/>
                </a:lnTo>
                <a:lnTo>
                  <a:pt x="411733" y="267842"/>
                </a:lnTo>
                <a:lnTo>
                  <a:pt x="417321" y="217931"/>
                </a:lnTo>
                <a:lnTo>
                  <a:pt x="411733" y="168020"/>
                </a:lnTo>
                <a:lnTo>
                  <a:pt x="396113" y="122046"/>
                </a:lnTo>
                <a:lnTo>
                  <a:pt x="371475" y="81660"/>
                </a:lnTo>
                <a:lnTo>
                  <a:pt x="339089" y="47878"/>
                </a:lnTo>
                <a:lnTo>
                  <a:pt x="300354" y="22097"/>
                </a:lnTo>
                <a:lnTo>
                  <a:pt x="256412" y="5714"/>
                </a:lnTo>
                <a:lnTo>
                  <a:pt x="20866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27370" y="4123181"/>
            <a:ext cx="417321" cy="435863"/>
          </a:xfrm>
          <a:custGeom>
            <a:avLst/>
            <a:gdLst/>
            <a:ahLst/>
            <a:cxnLst/>
            <a:rect l="l" t="t" r="r" b="b"/>
            <a:pathLst>
              <a:path w="417321" h="435863">
                <a:moveTo>
                  <a:pt x="0" y="217932"/>
                </a:moveTo>
                <a:lnTo>
                  <a:pt x="5460" y="168021"/>
                </a:lnTo>
                <a:lnTo>
                  <a:pt x="21208" y="122047"/>
                </a:lnTo>
                <a:lnTo>
                  <a:pt x="45846" y="81661"/>
                </a:lnTo>
                <a:lnTo>
                  <a:pt x="78104" y="47879"/>
                </a:lnTo>
                <a:lnTo>
                  <a:pt x="116839" y="22098"/>
                </a:lnTo>
                <a:lnTo>
                  <a:pt x="160781" y="5715"/>
                </a:lnTo>
                <a:lnTo>
                  <a:pt x="208660" y="0"/>
                </a:lnTo>
                <a:lnTo>
                  <a:pt x="256412" y="5715"/>
                </a:lnTo>
                <a:lnTo>
                  <a:pt x="300354" y="22098"/>
                </a:lnTo>
                <a:lnTo>
                  <a:pt x="339089" y="47879"/>
                </a:lnTo>
                <a:lnTo>
                  <a:pt x="371475" y="81661"/>
                </a:lnTo>
                <a:lnTo>
                  <a:pt x="396113" y="122047"/>
                </a:lnTo>
                <a:lnTo>
                  <a:pt x="411733" y="168021"/>
                </a:lnTo>
                <a:lnTo>
                  <a:pt x="417321" y="217932"/>
                </a:lnTo>
                <a:lnTo>
                  <a:pt x="411733" y="267843"/>
                </a:lnTo>
                <a:lnTo>
                  <a:pt x="396113" y="313817"/>
                </a:lnTo>
                <a:lnTo>
                  <a:pt x="371475" y="354203"/>
                </a:lnTo>
                <a:lnTo>
                  <a:pt x="339089" y="387985"/>
                </a:lnTo>
                <a:lnTo>
                  <a:pt x="300354" y="413766"/>
                </a:lnTo>
                <a:lnTo>
                  <a:pt x="256412" y="430149"/>
                </a:lnTo>
                <a:lnTo>
                  <a:pt x="208660" y="435864"/>
                </a:lnTo>
                <a:lnTo>
                  <a:pt x="160781" y="430149"/>
                </a:lnTo>
                <a:lnTo>
                  <a:pt x="116839" y="413766"/>
                </a:lnTo>
                <a:lnTo>
                  <a:pt x="78104" y="387985"/>
                </a:lnTo>
                <a:lnTo>
                  <a:pt x="45846" y="354203"/>
                </a:lnTo>
                <a:lnTo>
                  <a:pt x="21208" y="313817"/>
                </a:lnTo>
                <a:lnTo>
                  <a:pt x="5460" y="267843"/>
                </a:lnTo>
                <a:lnTo>
                  <a:pt x="0" y="21793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64964" y="5277104"/>
            <a:ext cx="443484" cy="425665"/>
          </a:xfrm>
          <a:custGeom>
            <a:avLst/>
            <a:gdLst/>
            <a:ahLst/>
            <a:cxnLst/>
            <a:rect l="l" t="t" r="r" b="b"/>
            <a:pathLst>
              <a:path w="443484" h="425665">
                <a:moveTo>
                  <a:pt x="58293" y="376326"/>
                </a:moveTo>
                <a:lnTo>
                  <a:pt x="443484" y="6858"/>
                </a:lnTo>
                <a:lnTo>
                  <a:pt x="436880" y="0"/>
                </a:lnTo>
                <a:lnTo>
                  <a:pt x="51688" y="369455"/>
                </a:lnTo>
                <a:lnTo>
                  <a:pt x="28575" y="345414"/>
                </a:lnTo>
                <a:lnTo>
                  <a:pt x="0" y="425665"/>
                </a:lnTo>
                <a:lnTo>
                  <a:pt x="81407" y="400367"/>
                </a:lnTo>
                <a:lnTo>
                  <a:pt x="66801" y="385127"/>
                </a:lnTo>
                <a:lnTo>
                  <a:pt x="58293" y="37632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52974" y="4491228"/>
            <a:ext cx="438658" cy="417830"/>
          </a:xfrm>
          <a:custGeom>
            <a:avLst/>
            <a:gdLst/>
            <a:ahLst/>
            <a:cxnLst/>
            <a:rect l="l" t="t" r="r" b="b"/>
            <a:pathLst>
              <a:path w="438658" h="417829">
                <a:moveTo>
                  <a:pt x="58420" y="368681"/>
                </a:moveTo>
                <a:lnTo>
                  <a:pt x="438658" y="6858"/>
                </a:lnTo>
                <a:lnTo>
                  <a:pt x="432053" y="0"/>
                </a:lnTo>
                <a:lnTo>
                  <a:pt x="51942" y="361823"/>
                </a:lnTo>
                <a:lnTo>
                  <a:pt x="28828" y="337693"/>
                </a:lnTo>
                <a:lnTo>
                  <a:pt x="0" y="417830"/>
                </a:lnTo>
                <a:lnTo>
                  <a:pt x="81534" y="392811"/>
                </a:lnTo>
                <a:lnTo>
                  <a:pt x="66801" y="377444"/>
                </a:lnTo>
                <a:lnTo>
                  <a:pt x="58420" y="36868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42916" y="4908804"/>
            <a:ext cx="418719" cy="434339"/>
          </a:xfrm>
          <a:custGeom>
            <a:avLst/>
            <a:gdLst/>
            <a:ahLst/>
            <a:cxnLst/>
            <a:rect l="l" t="t" r="r" b="b"/>
            <a:pathLst>
              <a:path w="418719" h="434339">
                <a:moveTo>
                  <a:pt x="209423" y="0"/>
                </a:moveTo>
                <a:lnTo>
                  <a:pt x="161417" y="5715"/>
                </a:lnTo>
                <a:lnTo>
                  <a:pt x="117348" y="22098"/>
                </a:lnTo>
                <a:lnTo>
                  <a:pt x="78486" y="47752"/>
                </a:lnTo>
                <a:lnTo>
                  <a:pt x="45974" y="81280"/>
                </a:lnTo>
                <a:lnTo>
                  <a:pt x="21336" y="121666"/>
                </a:lnTo>
                <a:lnTo>
                  <a:pt x="5587" y="167386"/>
                </a:lnTo>
                <a:lnTo>
                  <a:pt x="0" y="217170"/>
                </a:lnTo>
                <a:lnTo>
                  <a:pt x="5587" y="266954"/>
                </a:lnTo>
                <a:lnTo>
                  <a:pt x="21336" y="312674"/>
                </a:lnTo>
                <a:lnTo>
                  <a:pt x="45974" y="353060"/>
                </a:lnTo>
                <a:lnTo>
                  <a:pt x="78486" y="386588"/>
                </a:lnTo>
                <a:lnTo>
                  <a:pt x="117348" y="412242"/>
                </a:lnTo>
                <a:lnTo>
                  <a:pt x="161417" y="428625"/>
                </a:lnTo>
                <a:lnTo>
                  <a:pt x="209423" y="434340"/>
                </a:lnTo>
                <a:lnTo>
                  <a:pt x="257429" y="428625"/>
                </a:lnTo>
                <a:lnTo>
                  <a:pt x="301498" y="412242"/>
                </a:lnTo>
                <a:lnTo>
                  <a:pt x="340360" y="386588"/>
                </a:lnTo>
                <a:lnTo>
                  <a:pt x="372745" y="353060"/>
                </a:lnTo>
                <a:lnTo>
                  <a:pt x="397510" y="312674"/>
                </a:lnTo>
                <a:lnTo>
                  <a:pt x="413258" y="266954"/>
                </a:lnTo>
                <a:lnTo>
                  <a:pt x="418719" y="217170"/>
                </a:lnTo>
                <a:lnTo>
                  <a:pt x="413258" y="167386"/>
                </a:lnTo>
                <a:lnTo>
                  <a:pt x="397510" y="121666"/>
                </a:lnTo>
                <a:lnTo>
                  <a:pt x="372745" y="81280"/>
                </a:lnTo>
                <a:lnTo>
                  <a:pt x="340360" y="47752"/>
                </a:lnTo>
                <a:lnTo>
                  <a:pt x="301498" y="22098"/>
                </a:lnTo>
                <a:lnTo>
                  <a:pt x="257429" y="5715"/>
                </a:lnTo>
                <a:lnTo>
                  <a:pt x="209423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43678" y="4909566"/>
            <a:ext cx="418719" cy="434339"/>
          </a:xfrm>
          <a:custGeom>
            <a:avLst/>
            <a:gdLst/>
            <a:ahLst/>
            <a:cxnLst/>
            <a:rect l="l" t="t" r="r" b="b"/>
            <a:pathLst>
              <a:path w="418719" h="434339">
                <a:moveTo>
                  <a:pt x="0" y="217169"/>
                </a:moveTo>
                <a:lnTo>
                  <a:pt x="5587" y="167385"/>
                </a:lnTo>
                <a:lnTo>
                  <a:pt x="21336" y="121665"/>
                </a:lnTo>
                <a:lnTo>
                  <a:pt x="45974" y="81279"/>
                </a:lnTo>
                <a:lnTo>
                  <a:pt x="78486" y="47751"/>
                </a:lnTo>
                <a:lnTo>
                  <a:pt x="117348" y="22097"/>
                </a:lnTo>
                <a:lnTo>
                  <a:pt x="161417" y="5714"/>
                </a:lnTo>
                <a:lnTo>
                  <a:pt x="209423" y="0"/>
                </a:lnTo>
                <a:lnTo>
                  <a:pt x="257429" y="5714"/>
                </a:lnTo>
                <a:lnTo>
                  <a:pt x="301498" y="22097"/>
                </a:lnTo>
                <a:lnTo>
                  <a:pt x="340360" y="47751"/>
                </a:lnTo>
                <a:lnTo>
                  <a:pt x="372745" y="81279"/>
                </a:lnTo>
                <a:lnTo>
                  <a:pt x="397510" y="121665"/>
                </a:lnTo>
                <a:lnTo>
                  <a:pt x="413258" y="167385"/>
                </a:lnTo>
                <a:lnTo>
                  <a:pt x="418719" y="217169"/>
                </a:lnTo>
                <a:lnTo>
                  <a:pt x="413258" y="266953"/>
                </a:lnTo>
                <a:lnTo>
                  <a:pt x="397510" y="312673"/>
                </a:lnTo>
                <a:lnTo>
                  <a:pt x="372745" y="353059"/>
                </a:lnTo>
                <a:lnTo>
                  <a:pt x="340360" y="386587"/>
                </a:lnTo>
                <a:lnTo>
                  <a:pt x="301498" y="412241"/>
                </a:lnTo>
                <a:lnTo>
                  <a:pt x="257429" y="428624"/>
                </a:lnTo>
                <a:lnTo>
                  <a:pt x="209423" y="434339"/>
                </a:lnTo>
                <a:lnTo>
                  <a:pt x="161417" y="428624"/>
                </a:lnTo>
                <a:lnTo>
                  <a:pt x="117348" y="412241"/>
                </a:lnTo>
                <a:lnTo>
                  <a:pt x="78486" y="386587"/>
                </a:lnTo>
                <a:lnTo>
                  <a:pt x="45974" y="353059"/>
                </a:lnTo>
                <a:lnTo>
                  <a:pt x="21336" y="312673"/>
                </a:lnTo>
                <a:lnTo>
                  <a:pt x="5587" y="266953"/>
                </a:lnTo>
                <a:lnTo>
                  <a:pt x="0" y="21716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57700" y="5702808"/>
            <a:ext cx="416051" cy="428243"/>
          </a:xfrm>
          <a:custGeom>
            <a:avLst/>
            <a:gdLst/>
            <a:ahLst/>
            <a:cxnLst/>
            <a:rect l="l" t="t" r="r" b="b"/>
            <a:pathLst>
              <a:path w="416051" h="428243">
                <a:moveTo>
                  <a:pt x="208025" y="0"/>
                </a:moveTo>
                <a:lnTo>
                  <a:pt x="160274" y="5651"/>
                </a:lnTo>
                <a:lnTo>
                  <a:pt x="116586" y="21767"/>
                </a:lnTo>
                <a:lnTo>
                  <a:pt x="77850" y="47040"/>
                </a:lnTo>
                <a:lnTo>
                  <a:pt x="45720" y="80200"/>
                </a:lnTo>
                <a:lnTo>
                  <a:pt x="21082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082" y="308292"/>
                </a:lnTo>
                <a:lnTo>
                  <a:pt x="45720" y="348043"/>
                </a:lnTo>
                <a:lnTo>
                  <a:pt x="77850" y="381203"/>
                </a:lnTo>
                <a:lnTo>
                  <a:pt x="116586" y="406476"/>
                </a:lnTo>
                <a:lnTo>
                  <a:pt x="160274" y="422592"/>
                </a:lnTo>
                <a:lnTo>
                  <a:pt x="208025" y="428243"/>
                </a:lnTo>
                <a:lnTo>
                  <a:pt x="255777" y="422592"/>
                </a:lnTo>
                <a:lnTo>
                  <a:pt x="299465" y="406476"/>
                </a:lnTo>
                <a:lnTo>
                  <a:pt x="338074" y="381203"/>
                </a:lnTo>
                <a:lnTo>
                  <a:pt x="370332" y="348043"/>
                </a:lnTo>
                <a:lnTo>
                  <a:pt x="394970" y="308292"/>
                </a:lnTo>
                <a:lnTo>
                  <a:pt x="410590" y="263220"/>
                </a:lnTo>
                <a:lnTo>
                  <a:pt x="416051" y="214121"/>
                </a:lnTo>
                <a:lnTo>
                  <a:pt x="410590" y="165023"/>
                </a:lnTo>
                <a:lnTo>
                  <a:pt x="394970" y="119951"/>
                </a:lnTo>
                <a:lnTo>
                  <a:pt x="370332" y="80200"/>
                </a:lnTo>
                <a:lnTo>
                  <a:pt x="338074" y="47040"/>
                </a:lnTo>
                <a:lnTo>
                  <a:pt x="299465" y="21767"/>
                </a:lnTo>
                <a:lnTo>
                  <a:pt x="255777" y="5651"/>
                </a:lnTo>
                <a:lnTo>
                  <a:pt x="208025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57700" y="6397752"/>
            <a:ext cx="416051" cy="434340"/>
          </a:xfrm>
          <a:custGeom>
            <a:avLst/>
            <a:gdLst/>
            <a:ahLst/>
            <a:cxnLst/>
            <a:rect l="l" t="t" r="r" b="b"/>
            <a:pathLst>
              <a:path w="416051" h="434340">
                <a:moveTo>
                  <a:pt x="208025" y="0"/>
                </a:moveTo>
                <a:lnTo>
                  <a:pt x="160274" y="5740"/>
                </a:lnTo>
                <a:lnTo>
                  <a:pt x="116586" y="22072"/>
                </a:lnTo>
                <a:lnTo>
                  <a:pt x="77850" y="47713"/>
                </a:lnTo>
                <a:lnTo>
                  <a:pt x="45720" y="81343"/>
                </a:lnTo>
                <a:lnTo>
                  <a:pt x="21082" y="121666"/>
                </a:lnTo>
                <a:lnTo>
                  <a:pt x="5461" y="167373"/>
                </a:lnTo>
                <a:lnTo>
                  <a:pt x="0" y="217170"/>
                </a:lnTo>
                <a:lnTo>
                  <a:pt x="5461" y="266966"/>
                </a:lnTo>
                <a:lnTo>
                  <a:pt x="21082" y="312674"/>
                </a:lnTo>
                <a:lnTo>
                  <a:pt x="45720" y="352997"/>
                </a:lnTo>
                <a:lnTo>
                  <a:pt x="77850" y="386628"/>
                </a:lnTo>
                <a:lnTo>
                  <a:pt x="116586" y="412266"/>
                </a:lnTo>
                <a:lnTo>
                  <a:pt x="160274" y="428603"/>
                </a:lnTo>
                <a:lnTo>
                  <a:pt x="208025" y="434340"/>
                </a:lnTo>
                <a:lnTo>
                  <a:pt x="255777" y="428603"/>
                </a:lnTo>
                <a:lnTo>
                  <a:pt x="299465" y="412266"/>
                </a:lnTo>
                <a:lnTo>
                  <a:pt x="338074" y="386628"/>
                </a:lnTo>
                <a:lnTo>
                  <a:pt x="370332" y="352997"/>
                </a:lnTo>
                <a:lnTo>
                  <a:pt x="394970" y="312674"/>
                </a:lnTo>
                <a:lnTo>
                  <a:pt x="410590" y="266966"/>
                </a:lnTo>
                <a:lnTo>
                  <a:pt x="416051" y="217170"/>
                </a:lnTo>
                <a:lnTo>
                  <a:pt x="410590" y="167373"/>
                </a:lnTo>
                <a:lnTo>
                  <a:pt x="394970" y="121666"/>
                </a:lnTo>
                <a:lnTo>
                  <a:pt x="370332" y="81343"/>
                </a:lnTo>
                <a:lnTo>
                  <a:pt x="338074" y="47713"/>
                </a:lnTo>
                <a:lnTo>
                  <a:pt x="299465" y="22072"/>
                </a:lnTo>
                <a:lnTo>
                  <a:pt x="255777" y="5740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28388" y="6322428"/>
            <a:ext cx="69850" cy="76238"/>
          </a:xfrm>
          <a:custGeom>
            <a:avLst/>
            <a:gdLst/>
            <a:ahLst/>
            <a:cxnLst/>
            <a:rect l="l" t="t" r="r" b="b"/>
            <a:pathLst>
              <a:path w="69850" h="76238">
                <a:moveTo>
                  <a:pt x="69850" y="12928"/>
                </a:moveTo>
                <a:lnTo>
                  <a:pt x="33274" y="12865"/>
                </a:lnTo>
                <a:lnTo>
                  <a:pt x="33274" y="190"/>
                </a:lnTo>
                <a:lnTo>
                  <a:pt x="0" y="0"/>
                </a:lnTo>
                <a:lnTo>
                  <a:pt x="37591" y="76238"/>
                </a:lnTo>
                <a:lnTo>
                  <a:pt x="69850" y="12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61662" y="632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13881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71187" y="6322682"/>
            <a:ext cx="33400" cy="12674"/>
          </a:xfrm>
          <a:custGeom>
            <a:avLst/>
            <a:gdLst/>
            <a:ahLst/>
            <a:cxnLst/>
            <a:rect l="l" t="t" r="r" b="b"/>
            <a:pathLst>
              <a:path w="33400" h="12674">
                <a:moveTo>
                  <a:pt x="0" y="0"/>
                </a:moveTo>
                <a:lnTo>
                  <a:pt x="0" y="12674"/>
                </a:lnTo>
                <a:lnTo>
                  <a:pt x="27050" y="12674"/>
                </a:lnTo>
                <a:lnTo>
                  <a:pt x="33400" y="19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61662" y="6132576"/>
            <a:ext cx="10667" cy="190106"/>
          </a:xfrm>
          <a:custGeom>
            <a:avLst/>
            <a:gdLst/>
            <a:ahLst/>
            <a:cxnLst/>
            <a:rect l="l" t="t" r="r" b="b"/>
            <a:pathLst>
              <a:path w="10667" h="190106">
                <a:moveTo>
                  <a:pt x="1142" y="0"/>
                </a:moveTo>
                <a:lnTo>
                  <a:pt x="0" y="190042"/>
                </a:lnTo>
                <a:lnTo>
                  <a:pt x="9525" y="190106"/>
                </a:lnTo>
                <a:lnTo>
                  <a:pt x="10667" y="50"/>
                </a:lnTo>
                <a:lnTo>
                  <a:pt x="1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41392" y="5702808"/>
            <a:ext cx="416052" cy="428243"/>
          </a:xfrm>
          <a:custGeom>
            <a:avLst/>
            <a:gdLst/>
            <a:ahLst/>
            <a:cxnLst/>
            <a:rect l="l" t="t" r="r" b="b"/>
            <a:pathLst>
              <a:path w="416052" h="428243">
                <a:moveTo>
                  <a:pt x="208025" y="0"/>
                </a:moveTo>
                <a:lnTo>
                  <a:pt x="160274" y="5651"/>
                </a:lnTo>
                <a:lnTo>
                  <a:pt x="116586" y="21767"/>
                </a:lnTo>
                <a:lnTo>
                  <a:pt x="77850" y="47040"/>
                </a:lnTo>
                <a:lnTo>
                  <a:pt x="45720" y="80200"/>
                </a:lnTo>
                <a:lnTo>
                  <a:pt x="21082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082" y="308292"/>
                </a:lnTo>
                <a:lnTo>
                  <a:pt x="45720" y="348043"/>
                </a:lnTo>
                <a:lnTo>
                  <a:pt x="77850" y="381203"/>
                </a:lnTo>
                <a:lnTo>
                  <a:pt x="116586" y="406476"/>
                </a:lnTo>
                <a:lnTo>
                  <a:pt x="160274" y="422592"/>
                </a:lnTo>
                <a:lnTo>
                  <a:pt x="208025" y="428243"/>
                </a:lnTo>
                <a:lnTo>
                  <a:pt x="255778" y="422592"/>
                </a:lnTo>
                <a:lnTo>
                  <a:pt x="299466" y="406476"/>
                </a:lnTo>
                <a:lnTo>
                  <a:pt x="338074" y="381203"/>
                </a:lnTo>
                <a:lnTo>
                  <a:pt x="370332" y="348043"/>
                </a:lnTo>
                <a:lnTo>
                  <a:pt x="394970" y="308292"/>
                </a:lnTo>
                <a:lnTo>
                  <a:pt x="410591" y="263220"/>
                </a:lnTo>
                <a:lnTo>
                  <a:pt x="416052" y="214121"/>
                </a:lnTo>
                <a:lnTo>
                  <a:pt x="410591" y="165023"/>
                </a:lnTo>
                <a:lnTo>
                  <a:pt x="394970" y="119951"/>
                </a:lnTo>
                <a:lnTo>
                  <a:pt x="370332" y="80200"/>
                </a:lnTo>
                <a:lnTo>
                  <a:pt x="338074" y="47040"/>
                </a:lnTo>
                <a:lnTo>
                  <a:pt x="299466" y="21767"/>
                </a:lnTo>
                <a:lnTo>
                  <a:pt x="255778" y="5651"/>
                </a:lnTo>
                <a:lnTo>
                  <a:pt x="20802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26608" y="5702808"/>
            <a:ext cx="417321" cy="428243"/>
          </a:xfrm>
          <a:custGeom>
            <a:avLst/>
            <a:gdLst/>
            <a:ahLst/>
            <a:cxnLst/>
            <a:rect l="l" t="t" r="r" b="b"/>
            <a:pathLst>
              <a:path w="417321" h="428243">
                <a:moveTo>
                  <a:pt x="208661" y="0"/>
                </a:moveTo>
                <a:lnTo>
                  <a:pt x="160781" y="5651"/>
                </a:lnTo>
                <a:lnTo>
                  <a:pt x="116839" y="21767"/>
                </a:lnTo>
                <a:lnTo>
                  <a:pt x="78104" y="47040"/>
                </a:lnTo>
                <a:lnTo>
                  <a:pt x="45846" y="80200"/>
                </a:lnTo>
                <a:lnTo>
                  <a:pt x="21208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208" y="308292"/>
                </a:lnTo>
                <a:lnTo>
                  <a:pt x="45846" y="348043"/>
                </a:lnTo>
                <a:lnTo>
                  <a:pt x="78104" y="381203"/>
                </a:lnTo>
                <a:lnTo>
                  <a:pt x="116839" y="406476"/>
                </a:lnTo>
                <a:lnTo>
                  <a:pt x="160781" y="422592"/>
                </a:lnTo>
                <a:lnTo>
                  <a:pt x="208661" y="428243"/>
                </a:lnTo>
                <a:lnTo>
                  <a:pt x="256412" y="422592"/>
                </a:lnTo>
                <a:lnTo>
                  <a:pt x="300354" y="406476"/>
                </a:lnTo>
                <a:lnTo>
                  <a:pt x="339089" y="381203"/>
                </a:lnTo>
                <a:lnTo>
                  <a:pt x="371475" y="348043"/>
                </a:lnTo>
                <a:lnTo>
                  <a:pt x="396113" y="308292"/>
                </a:lnTo>
                <a:lnTo>
                  <a:pt x="411733" y="263220"/>
                </a:lnTo>
                <a:lnTo>
                  <a:pt x="417321" y="214121"/>
                </a:lnTo>
                <a:lnTo>
                  <a:pt x="411733" y="165023"/>
                </a:lnTo>
                <a:lnTo>
                  <a:pt x="396113" y="119951"/>
                </a:lnTo>
                <a:lnTo>
                  <a:pt x="371475" y="80200"/>
                </a:lnTo>
                <a:lnTo>
                  <a:pt x="339089" y="47040"/>
                </a:lnTo>
                <a:lnTo>
                  <a:pt x="300354" y="21767"/>
                </a:lnTo>
                <a:lnTo>
                  <a:pt x="256412" y="5651"/>
                </a:lnTo>
                <a:lnTo>
                  <a:pt x="20866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12080" y="5343017"/>
            <a:ext cx="76200" cy="359397"/>
          </a:xfrm>
          <a:custGeom>
            <a:avLst/>
            <a:gdLst/>
            <a:ahLst/>
            <a:cxnLst/>
            <a:rect l="l" t="t" r="r" b="b"/>
            <a:pathLst>
              <a:path w="76200" h="359397">
                <a:moveTo>
                  <a:pt x="37465" y="359397"/>
                </a:moveTo>
                <a:lnTo>
                  <a:pt x="69850" y="295846"/>
                </a:lnTo>
                <a:lnTo>
                  <a:pt x="76200" y="283425"/>
                </a:lnTo>
                <a:lnTo>
                  <a:pt x="42799" y="283133"/>
                </a:lnTo>
                <a:lnTo>
                  <a:pt x="45339" y="127"/>
                </a:lnTo>
                <a:lnTo>
                  <a:pt x="35814" y="0"/>
                </a:lnTo>
                <a:lnTo>
                  <a:pt x="33274" y="283044"/>
                </a:lnTo>
                <a:lnTo>
                  <a:pt x="0" y="282752"/>
                </a:lnTo>
                <a:lnTo>
                  <a:pt x="37465" y="3593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96865" y="5276088"/>
            <a:ext cx="438150" cy="426326"/>
          </a:xfrm>
          <a:custGeom>
            <a:avLst/>
            <a:gdLst/>
            <a:ahLst/>
            <a:cxnLst/>
            <a:rect l="l" t="t" r="r" b="b"/>
            <a:pathLst>
              <a:path w="438150" h="426326">
                <a:moveTo>
                  <a:pt x="438150" y="426326"/>
                </a:moveTo>
                <a:lnTo>
                  <a:pt x="423925" y="385457"/>
                </a:lnTo>
                <a:lnTo>
                  <a:pt x="410083" y="345795"/>
                </a:lnTo>
                <a:lnTo>
                  <a:pt x="386842" y="369747"/>
                </a:lnTo>
                <a:lnTo>
                  <a:pt x="6731" y="0"/>
                </a:lnTo>
                <a:lnTo>
                  <a:pt x="0" y="6858"/>
                </a:lnTo>
                <a:lnTo>
                  <a:pt x="380238" y="376593"/>
                </a:lnTo>
                <a:lnTo>
                  <a:pt x="356997" y="400558"/>
                </a:lnTo>
                <a:lnTo>
                  <a:pt x="438150" y="42632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26608" y="6397752"/>
            <a:ext cx="417321" cy="434340"/>
          </a:xfrm>
          <a:custGeom>
            <a:avLst/>
            <a:gdLst/>
            <a:ahLst/>
            <a:cxnLst/>
            <a:rect l="l" t="t" r="r" b="b"/>
            <a:pathLst>
              <a:path w="417321" h="434340">
                <a:moveTo>
                  <a:pt x="208661" y="0"/>
                </a:moveTo>
                <a:lnTo>
                  <a:pt x="160781" y="5740"/>
                </a:lnTo>
                <a:lnTo>
                  <a:pt x="116839" y="22072"/>
                </a:lnTo>
                <a:lnTo>
                  <a:pt x="78104" y="47713"/>
                </a:lnTo>
                <a:lnTo>
                  <a:pt x="45846" y="81343"/>
                </a:lnTo>
                <a:lnTo>
                  <a:pt x="21208" y="121666"/>
                </a:lnTo>
                <a:lnTo>
                  <a:pt x="5461" y="167373"/>
                </a:lnTo>
                <a:lnTo>
                  <a:pt x="0" y="217170"/>
                </a:lnTo>
                <a:lnTo>
                  <a:pt x="5461" y="266966"/>
                </a:lnTo>
                <a:lnTo>
                  <a:pt x="21208" y="312674"/>
                </a:lnTo>
                <a:lnTo>
                  <a:pt x="45846" y="352997"/>
                </a:lnTo>
                <a:lnTo>
                  <a:pt x="78104" y="386628"/>
                </a:lnTo>
                <a:lnTo>
                  <a:pt x="116839" y="412266"/>
                </a:lnTo>
                <a:lnTo>
                  <a:pt x="160781" y="428603"/>
                </a:lnTo>
                <a:lnTo>
                  <a:pt x="208661" y="434340"/>
                </a:lnTo>
                <a:lnTo>
                  <a:pt x="256412" y="428603"/>
                </a:lnTo>
                <a:lnTo>
                  <a:pt x="300354" y="412266"/>
                </a:lnTo>
                <a:lnTo>
                  <a:pt x="339089" y="386628"/>
                </a:lnTo>
                <a:lnTo>
                  <a:pt x="371475" y="352997"/>
                </a:lnTo>
                <a:lnTo>
                  <a:pt x="396113" y="312674"/>
                </a:lnTo>
                <a:lnTo>
                  <a:pt x="411733" y="266966"/>
                </a:lnTo>
                <a:lnTo>
                  <a:pt x="417321" y="217170"/>
                </a:lnTo>
                <a:lnTo>
                  <a:pt x="411733" y="167373"/>
                </a:lnTo>
                <a:lnTo>
                  <a:pt x="396113" y="121666"/>
                </a:lnTo>
                <a:lnTo>
                  <a:pt x="371475" y="81343"/>
                </a:lnTo>
                <a:lnTo>
                  <a:pt x="339089" y="47713"/>
                </a:lnTo>
                <a:lnTo>
                  <a:pt x="300354" y="22072"/>
                </a:lnTo>
                <a:lnTo>
                  <a:pt x="256412" y="5740"/>
                </a:lnTo>
                <a:lnTo>
                  <a:pt x="20866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95772" y="6322428"/>
            <a:ext cx="69850" cy="76238"/>
          </a:xfrm>
          <a:custGeom>
            <a:avLst/>
            <a:gdLst/>
            <a:ahLst/>
            <a:cxnLst/>
            <a:rect l="l" t="t" r="r" b="b"/>
            <a:pathLst>
              <a:path w="69850" h="76238">
                <a:moveTo>
                  <a:pt x="69850" y="12928"/>
                </a:moveTo>
                <a:lnTo>
                  <a:pt x="33274" y="12865"/>
                </a:lnTo>
                <a:lnTo>
                  <a:pt x="33274" y="190"/>
                </a:lnTo>
                <a:lnTo>
                  <a:pt x="0" y="0"/>
                </a:lnTo>
                <a:lnTo>
                  <a:pt x="37591" y="76238"/>
                </a:lnTo>
                <a:lnTo>
                  <a:pt x="69850" y="12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29046" y="63289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13881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38571" y="6322682"/>
            <a:ext cx="33400" cy="12674"/>
          </a:xfrm>
          <a:custGeom>
            <a:avLst/>
            <a:gdLst/>
            <a:ahLst/>
            <a:cxnLst/>
            <a:rect l="l" t="t" r="r" b="b"/>
            <a:pathLst>
              <a:path w="33400" h="12674">
                <a:moveTo>
                  <a:pt x="0" y="0"/>
                </a:moveTo>
                <a:lnTo>
                  <a:pt x="0" y="12674"/>
                </a:lnTo>
                <a:lnTo>
                  <a:pt x="27050" y="12674"/>
                </a:lnTo>
                <a:lnTo>
                  <a:pt x="33400" y="19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29046" y="6132576"/>
            <a:ext cx="10667" cy="190106"/>
          </a:xfrm>
          <a:custGeom>
            <a:avLst/>
            <a:gdLst/>
            <a:ahLst/>
            <a:cxnLst/>
            <a:rect l="l" t="t" r="r" b="b"/>
            <a:pathLst>
              <a:path w="10667" h="190106">
                <a:moveTo>
                  <a:pt x="1142" y="0"/>
                </a:moveTo>
                <a:lnTo>
                  <a:pt x="0" y="190042"/>
                </a:lnTo>
                <a:lnTo>
                  <a:pt x="9525" y="190106"/>
                </a:lnTo>
                <a:lnTo>
                  <a:pt x="10667" y="50"/>
                </a:lnTo>
                <a:lnTo>
                  <a:pt x="1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92596" y="4908804"/>
            <a:ext cx="417322" cy="434339"/>
          </a:xfrm>
          <a:custGeom>
            <a:avLst/>
            <a:gdLst/>
            <a:ahLst/>
            <a:cxnLst/>
            <a:rect l="l" t="t" r="r" b="b"/>
            <a:pathLst>
              <a:path w="417322" h="434339">
                <a:moveTo>
                  <a:pt x="208661" y="0"/>
                </a:moveTo>
                <a:lnTo>
                  <a:pt x="160781" y="5715"/>
                </a:lnTo>
                <a:lnTo>
                  <a:pt x="116839" y="22098"/>
                </a:lnTo>
                <a:lnTo>
                  <a:pt x="78104" y="47752"/>
                </a:lnTo>
                <a:lnTo>
                  <a:pt x="45846" y="81280"/>
                </a:lnTo>
                <a:lnTo>
                  <a:pt x="21208" y="121666"/>
                </a:lnTo>
                <a:lnTo>
                  <a:pt x="5461" y="167386"/>
                </a:lnTo>
                <a:lnTo>
                  <a:pt x="0" y="217170"/>
                </a:lnTo>
                <a:lnTo>
                  <a:pt x="5461" y="266954"/>
                </a:lnTo>
                <a:lnTo>
                  <a:pt x="21208" y="312674"/>
                </a:lnTo>
                <a:lnTo>
                  <a:pt x="45846" y="353060"/>
                </a:lnTo>
                <a:lnTo>
                  <a:pt x="78104" y="386588"/>
                </a:lnTo>
                <a:lnTo>
                  <a:pt x="116839" y="412242"/>
                </a:lnTo>
                <a:lnTo>
                  <a:pt x="160781" y="428625"/>
                </a:lnTo>
                <a:lnTo>
                  <a:pt x="208661" y="434340"/>
                </a:lnTo>
                <a:lnTo>
                  <a:pt x="256412" y="428625"/>
                </a:lnTo>
                <a:lnTo>
                  <a:pt x="300354" y="412242"/>
                </a:lnTo>
                <a:lnTo>
                  <a:pt x="339089" y="386588"/>
                </a:lnTo>
                <a:lnTo>
                  <a:pt x="371475" y="353060"/>
                </a:lnTo>
                <a:lnTo>
                  <a:pt x="396112" y="312674"/>
                </a:lnTo>
                <a:lnTo>
                  <a:pt x="411733" y="266954"/>
                </a:lnTo>
                <a:lnTo>
                  <a:pt x="417322" y="217170"/>
                </a:lnTo>
                <a:lnTo>
                  <a:pt x="411733" y="167386"/>
                </a:lnTo>
                <a:lnTo>
                  <a:pt x="396112" y="121666"/>
                </a:lnTo>
                <a:lnTo>
                  <a:pt x="371475" y="81280"/>
                </a:lnTo>
                <a:lnTo>
                  <a:pt x="339089" y="47752"/>
                </a:lnTo>
                <a:lnTo>
                  <a:pt x="300354" y="22098"/>
                </a:lnTo>
                <a:lnTo>
                  <a:pt x="256412" y="5715"/>
                </a:lnTo>
                <a:lnTo>
                  <a:pt x="20866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92596" y="5702808"/>
            <a:ext cx="417322" cy="428243"/>
          </a:xfrm>
          <a:custGeom>
            <a:avLst/>
            <a:gdLst/>
            <a:ahLst/>
            <a:cxnLst/>
            <a:rect l="l" t="t" r="r" b="b"/>
            <a:pathLst>
              <a:path w="417322" h="428243">
                <a:moveTo>
                  <a:pt x="208661" y="0"/>
                </a:moveTo>
                <a:lnTo>
                  <a:pt x="160781" y="5651"/>
                </a:lnTo>
                <a:lnTo>
                  <a:pt x="116839" y="21767"/>
                </a:lnTo>
                <a:lnTo>
                  <a:pt x="78104" y="47040"/>
                </a:lnTo>
                <a:lnTo>
                  <a:pt x="45846" y="80200"/>
                </a:lnTo>
                <a:lnTo>
                  <a:pt x="21208" y="119951"/>
                </a:lnTo>
                <a:lnTo>
                  <a:pt x="5461" y="165023"/>
                </a:lnTo>
                <a:lnTo>
                  <a:pt x="0" y="214121"/>
                </a:lnTo>
                <a:lnTo>
                  <a:pt x="5461" y="263220"/>
                </a:lnTo>
                <a:lnTo>
                  <a:pt x="21208" y="308292"/>
                </a:lnTo>
                <a:lnTo>
                  <a:pt x="45846" y="348043"/>
                </a:lnTo>
                <a:lnTo>
                  <a:pt x="78104" y="381203"/>
                </a:lnTo>
                <a:lnTo>
                  <a:pt x="116839" y="406476"/>
                </a:lnTo>
                <a:lnTo>
                  <a:pt x="160781" y="422592"/>
                </a:lnTo>
                <a:lnTo>
                  <a:pt x="208661" y="428243"/>
                </a:lnTo>
                <a:lnTo>
                  <a:pt x="256412" y="422592"/>
                </a:lnTo>
                <a:lnTo>
                  <a:pt x="300354" y="406476"/>
                </a:lnTo>
                <a:lnTo>
                  <a:pt x="339089" y="381203"/>
                </a:lnTo>
                <a:lnTo>
                  <a:pt x="371475" y="348043"/>
                </a:lnTo>
                <a:lnTo>
                  <a:pt x="396112" y="308292"/>
                </a:lnTo>
                <a:lnTo>
                  <a:pt x="411733" y="263220"/>
                </a:lnTo>
                <a:lnTo>
                  <a:pt x="417322" y="214121"/>
                </a:lnTo>
                <a:lnTo>
                  <a:pt x="411733" y="165023"/>
                </a:lnTo>
                <a:lnTo>
                  <a:pt x="396112" y="119951"/>
                </a:lnTo>
                <a:lnTo>
                  <a:pt x="371475" y="80200"/>
                </a:lnTo>
                <a:lnTo>
                  <a:pt x="339089" y="47040"/>
                </a:lnTo>
                <a:lnTo>
                  <a:pt x="300354" y="21767"/>
                </a:lnTo>
                <a:lnTo>
                  <a:pt x="256412" y="5651"/>
                </a:lnTo>
                <a:lnTo>
                  <a:pt x="20866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63284" y="5627293"/>
            <a:ext cx="69849" cy="76428"/>
          </a:xfrm>
          <a:custGeom>
            <a:avLst/>
            <a:gdLst/>
            <a:ahLst/>
            <a:cxnLst/>
            <a:rect l="l" t="t" r="r" b="b"/>
            <a:pathLst>
              <a:path w="69849" h="76428">
                <a:moveTo>
                  <a:pt x="69849" y="12903"/>
                </a:moveTo>
                <a:lnTo>
                  <a:pt x="33274" y="12865"/>
                </a:lnTo>
                <a:lnTo>
                  <a:pt x="33274" y="152"/>
                </a:lnTo>
                <a:lnTo>
                  <a:pt x="0" y="0"/>
                </a:lnTo>
                <a:lnTo>
                  <a:pt x="37718" y="76428"/>
                </a:lnTo>
                <a:lnTo>
                  <a:pt x="69849" y="129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96558" y="5633821"/>
            <a:ext cx="9524" cy="0"/>
          </a:xfrm>
          <a:custGeom>
            <a:avLst/>
            <a:gdLst/>
            <a:ahLst/>
            <a:cxnLst/>
            <a:rect l="l" t="t" r="r" b="b"/>
            <a:pathLst>
              <a:path w="9524">
                <a:moveTo>
                  <a:pt x="0" y="0"/>
                </a:moveTo>
                <a:lnTo>
                  <a:pt x="9524" y="0"/>
                </a:lnTo>
              </a:path>
            </a:pathLst>
          </a:custGeom>
          <a:ln w="1394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06083" y="5627484"/>
            <a:ext cx="33400" cy="12712"/>
          </a:xfrm>
          <a:custGeom>
            <a:avLst/>
            <a:gdLst/>
            <a:ahLst/>
            <a:cxnLst/>
            <a:rect l="l" t="t" r="r" b="b"/>
            <a:pathLst>
              <a:path w="33400" h="12712">
                <a:moveTo>
                  <a:pt x="0" y="0"/>
                </a:moveTo>
                <a:lnTo>
                  <a:pt x="0" y="12712"/>
                </a:lnTo>
                <a:lnTo>
                  <a:pt x="27050" y="12712"/>
                </a:lnTo>
                <a:lnTo>
                  <a:pt x="33400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496558" y="5344668"/>
            <a:ext cx="10794" cy="282816"/>
          </a:xfrm>
          <a:custGeom>
            <a:avLst/>
            <a:gdLst/>
            <a:ahLst/>
            <a:cxnLst/>
            <a:rect l="l" t="t" r="r" b="b"/>
            <a:pathLst>
              <a:path w="10794" h="282816">
                <a:moveTo>
                  <a:pt x="1269" y="0"/>
                </a:moveTo>
                <a:lnTo>
                  <a:pt x="0" y="282778"/>
                </a:lnTo>
                <a:lnTo>
                  <a:pt x="9524" y="282816"/>
                </a:lnTo>
                <a:lnTo>
                  <a:pt x="10794" y="0"/>
                </a:lnTo>
                <a:lnTo>
                  <a:pt x="126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1063752"/>
            <a:ext cx="7132320" cy="2487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292" y="1205484"/>
            <a:ext cx="6941820" cy="2203450"/>
          </a:xfrm>
          <a:custGeom>
            <a:avLst/>
            <a:gdLst/>
            <a:ahLst/>
            <a:cxnLst/>
            <a:rect l="l" t="t" r="r" b="b"/>
            <a:pathLst>
              <a:path w="6941820" h="2203450">
                <a:moveTo>
                  <a:pt x="0" y="2203450"/>
                </a:moveTo>
                <a:lnTo>
                  <a:pt x="6941820" y="2203450"/>
                </a:lnTo>
                <a:lnTo>
                  <a:pt x="6941820" y="0"/>
                </a:lnTo>
                <a:lnTo>
                  <a:pt x="0" y="0"/>
                </a:lnTo>
                <a:lnTo>
                  <a:pt x="0" y="2203450"/>
                </a:lnTo>
                <a:close/>
              </a:path>
            </a:pathLst>
          </a:custGeom>
          <a:solidFill>
            <a:srgbClr val="FFFF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37160" y="1969008"/>
            <a:ext cx="683958" cy="683894"/>
          </a:xfrm>
          <a:custGeom>
            <a:avLst/>
            <a:gdLst/>
            <a:ahLst/>
            <a:cxnLst/>
            <a:rect l="l" t="t" r="r" b="b"/>
            <a:pathLst>
              <a:path w="683958" h="683894">
                <a:moveTo>
                  <a:pt x="341972" y="0"/>
                </a:moveTo>
                <a:lnTo>
                  <a:pt x="295579" y="3175"/>
                </a:lnTo>
                <a:lnTo>
                  <a:pt x="251066" y="12191"/>
                </a:lnTo>
                <a:lnTo>
                  <a:pt x="208864" y="26924"/>
                </a:lnTo>
                <a:lnTo>
                  <a:pt x="169379" y="46736"/>
                </a:lnTo>
                <a:lnTo>
                  <a:pt x="133007" y="71246"/>
                </a:lnTo>
                <a:lnTo>
                  <a:pt x="100164" y="100202"/>
                </a:lnTo>
                <a:lnTo>
                  <a:pt x="71259" y="132968"/>
                </a:lnTo>
                <a:lnTo>
                  <a:pt x="46685" y="169417"/>
                </a:lnTo>
                <a:lnTo>
                  <a:pt x="26873" y="208914"/>
                </a:lnTo>
                <a:lnTo>
                  <a:pt x="12217" y="251078"/>
                </a:lnTo>
                <a:lnTo>
                  <a:pt x="3124" y="295528"/>
                </a:lnTo>
                <a:lnTo>
                  <a:pt x="0" y="342011"/>
                </a:lnTo>
                <a:lnTo>
                  <a:pt x="3124" y="388365"/>
                </a:lnTo>
                <a:lnTo>
                  <a:pt x="12217" y="432942"/>
                </a:lnTo>
                <a:lnTo>
                  <a:pt x="26873" y="475106"/>
                </a:lnTo>
                <a:lnTo>
                  <a:pt x="46685" y="514603"/>
                </a:lnTo>
                <a:lnTo>
                  <a:pt x="71259" y="550926"/>
                </a:lnTo>
                <a:lnTo>
                  <a:pt x="100164" y="583818"/>
                </a:lnTo>
                <a:lnTo>
                  <a:pt x="133007" y="612647"/>
                </a:lnTo>
                <a:lnTo>
                  <a:pt x="169379" y="637286"/>
                </a:lnTo>
                <a:lnTo>
                  <a:pt x="208864" y="657097"/>
                </a:lnTo>
                <a:lnTo>
                  <a:pt x="251066" y="671702"/>
                </a:lnTo>
                <a:lnTo>
                  <a:pt x="295579" y="680846"/>
                </a:lnTo>
                <a:lnTo>
                  <a:pt x="341972" y="683894"/>
                </a:lnTo>
                <a:lnTo>
                  <a:pt x="388378" y="680846"/>
                </a:lnTo>
                <a:lnTo>
                  <a:pt x="432892" y="671702"/>
                </a:lnTo>
                <a:lnTo>
                  <a:pt x="475094" y="657097"/>
                </a:lnTo>
                <a:lnTo>
                  <a:pt x="514578" y="637286"/>
                </a:lnTo>
                <a:lnTo>
                  <a:pt x="550951" y="612647"/>
                </a:lnTo>
                <a:lnTo>
                  <a:pt x="583793" y="583818"/>
                </a:lnTo>
                <a:lnTo>
                  <a:pt x="612698" y="550926"/>
                </a:lnTo>
                <a:lnTo>
                  <a:pt x="637273" y="514603"/>
                </a:lnTo>
                <a:lnTo>
                  <a:pt x="657085" y="475106"/>
                </a:lnTo>
                <a:lnTo>
                  <a:pt x="671741" y="432942"/>
                </a:lnTo>
                <a:lnTo>
                  <a:pt x="680834" y="388365"/>
                </a:lnTo>
                <a:lnTo>
                  <a:pt x="683958" y="342011"/>
                </a:lnTo>
                <a:lnTo>
                  <a:pt x="680834" y="295528"/>
                </a:lnTo>
                <a:lnTo>
                  <a:pt x="671741" y="251078"/>
                </a:lnTo>
                <a:lnTo>
                  <a:pt x="657085" y="208914"/>
                </a:lnTo>
                <a:lnTo>
                  <a:pt x="637273" y="169417"/>
                </a:lnTo>
                <a:lnTo>
                  <a:pt x="612698" y="132968"/>
                </a:lnTo>
                <a:lnTo>
                  <a:pt x="583793" y="100202"/>
                </a:lnTo>
                <a:lnTo>
                  <a:pt x="550951" y="71246"/>
                </a:lnTo>
                <a:lnTo>
                  <a:pt x="514578" y="46736"/>
                </a:lnTo>
                <a:lnTo>
                  <a:pt x="475094" y="26924"/>
                </a:lnTo>
                <a:lnTo>
                  <a:pt x="432892" y="12191"/>
                </a:lnTo>
                <a:lnTo>
                  <a:pt x="388378" y="3175"/>
                </a:lnTo>
                <a:lnTo>
                  <a:pt x="34197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37922" y="1969770"/>
            <a:ext cx="683958" cy="684021"/>
          </a:xfrm>
          <a:custGeom>
            <a:avLst/>
            <a:gdLst/>
            <a:ahLst/>
            <a:cxnLst/>
            <a:rect l="l" t="t" r="r" b="b"/>
            <a:pathLst>
              <a:path w="683958" h="684021">
                <a:moveTo>
                  <a:pt x="0" y="342010"/>
                </a:moveTo>
                <a:lnTo>
                  <a:pt x="3124" y="295528"/>
                </a:lnTo>
                <a:lnTo>
                  <a:pt x="12217" y="251078"/>
                </a:lnTo>
                <a:lnTo>
                  <a:pt x="26873" y="208914"/>
                </a:lnTo>
                <a:lnTo>
                  <a:pt x="46685" y="169417"/>
                </a:lnTo>
                <a:lnTo>
                  <a:pt x="71259" y="132968"/>
                </a:lnTo>
                <a:lnTo>
                  <a:pt x="100164" y="100202"/>
                </a:lnTo>
                <a:lnTo>
                  <a:pt x="133007" y="71246"/>
                </a:lnTo>
                <a:lnTo>
                  <a:pt x="169379" y="46735"/>
                </a:lnTo>
                <a:lnTo>
                  <a:pt x="208864" y="26924"/>
                </a:lnTo>
                <a:lnTo>
                  <a:pt x="251066" y="12191"/>
                </a:lnTo>
                <a:lnTo>
                  <a:pt x="295579" y="3175"/>
                </a:lnTo>
                <a:lnTo>
                  <a:pt x="341972" y="0"/>
                </a:lnTo>
                <a:lnTo>
                  <a:pt x="388378" y="3175"/>
                </a:lnTo>
                <a:lnTo>
                  <a:pt x="432892" y="12191"/>
                </a:lnTo>
                <a:lnTo>
                  <a:pt x="475094" y="26924"/>
                </a:lnTo>
                <a:lnTo>
                  <a:pt x="514578" y="46735"/>
                </a:lnTo>
                <a:lnTo>
                  <a:pt x="550951" y="71246"/>
                </a:lnTo>
                <a:lnTo>
                  <a:pt x="583793" y="100202"/>
                </a:lnTo>
                <a:lnTo>
                  <a:pt x="612698" y="132968"/>
                </a:lnTo>
                <a:lnTo>
                  <a:pt x="637273" y="169417"/>
                </a:lnTo>
                <a:lnTo>
                  <a:pt x="657085" y="208914"/>
                </a:lnTo>
                <a:lnTo>
                  <a:pt x="671741" y="251078"/>
                </a:lnTo>
                <a:lnTo>
                  <a:pt x="680834" y="295528"/>
                </a:lnTo>
                <a:lnTo>
                  <a:pt x="683958" y="342010"/>
                </a:lnTo>
                <a:lnTo>
                  <a:pt x="680834" y="388365"/>
                </a:lnTo>
                <a:lnTo>
                  <a:pt x="671741" y="432942"/>
                </a:lnTo>
                <a:lnTo>
                  <a:pt x="657085" y="475106"/>
                </a:lnTo>
                <a:lnTo>
                  <a:pt x="637273" y="514603"/>
                </a:lnTo>
                <a:lnTo>
                  <a:pt x="612698" y="550926"/>
                </a:lnTo>
                <a:lnTo>
                  <a:pt x="583793" y="583818"/>
                </a:lnTo>
                <a:lnTo>
                  <a:pt x="550951" y="612647"/>
                </a:lnTo>
                <a:lnTo>
                  <a:pt x="514578" y="637285"/>
                </a:lnTo>
                <a:lnTo>
                  <a:pt x="475094" y="657097"/>
                </a:lnTo>
                <a:lnTo>
                  <a:pt x="432892" y="671702"/>
                </a:lnTo>
                <a:lnTo>
                  <a:pt x="388378" y="680846"/>
                </a:lnTo>
                <a:lnTo>
                  <a:pt x="341972" y="684021"/>
                </a:lnTo>
                <a:lnTo>
                  <a:pt x="295579" y="680846"/>
                </a:lnTo>
                <a:lnTo>
                  <a:pt x="251066" y="671702"/>
                </a:lnTo>
                <a:lnTo>
                  <a:pt x="208864" y="657097"/>
                </a:lnTo>
                <a:lnTo>
                  <a:pt x="169379" y="637285"/>
                </a:lnTo>
                <a:lnTo>
                  <a:pt x="133007" y="612647"/>
                </a:lnTo>
                <a:lnTo>
                  <a:pt x="100164" y="583818"/>
                </a:lnTo>
                <a:lnTo>
                  <a:pt x="71259" y="550926"/>
                </a:lnTo>
                <a:lnTo>
                  <a:pt x="46685" y="514603"/>
                </a:lnTo>
                <a:lnTo>
                  <a:pt x="26873" y="475106"/>
                </a:lnTo>
                <a:lnTo>
                  <a:pt x="12217" y="432942"/>
                </a:lnTo>
                <a:lnTo>
                  <a:pt x="3124" y="388365"/>
                </a:lnTo>
                <a:lnTo>
                  <a:pt x="0" y="342010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44395" y="1267967"/>
            <a:ext cx="683895" cy="683895"/>
          </a:xfrm>
          <a:custGeom>
            <a:avLst/>
            <a:gdLst/>
            <a:ahLst/>
            <a:cxnLst/>
            <a:rect l="l" t="t" r="r" b="b"/>
            <a:pathLst>
              <a:path w="683895" h="683895">
                <a:moveTo>
                  <a:pt x="342011" y="0"/>
                </a:moveTo>
                <a:lnTo>
                  <a:pt x="295529" y="3175"/>
                </a:lnTo>
                <a:lnTo>
                  <a:pt x="251079" y="12192"/>
                </a:lnTo>
                <a:lnTo>
                  <a:pt x="208915" y="26924"/>
                </a:lnTo>
                <a:lnTo>
                  <a:pt x="169418" y="46736"/>
                </a:lnTo>
                <a:lnTo>
                  <a:pt x="132969" y="71247"/>
                </a:lnTo>
                <a:lnTo>
                  <a:pt x="100203" y="100203"/>
                </a:lnTo>
                <a:lnTo>
                  <a:pt x="71247" y="132969"/>
                </a:lnTo>
                <a:lnTo>
                  <a:pt x="46736" y="169418"/>
                </a:lnTo>
                <a:lnTo>
                  <a:pt x="26924" y="208915"/>
                </a:lnTo>
                <a:lnTo>
                  <a:pt x="12192" y="251079"/>
                </a:lnTo>
                <a:lnTo>
                  <a:pt x="3175" y="295529"/>
                </a:lnTo>
                <a:lnTo>
                  <a:pt x="0" y="342011"/>
                </a:lnTo>
                <a:lnTo>
                  <a:pt x="3175" y="388366"/>
                </a:lnTo>
                <a:lnTo>
                  <a:pt x="12192" y="432943"/>
                </a:lnTo>
                <a:lnTo>
                  <a:pt x="26924" y="475107"/>
                </a:lnTo>
                <a:lnTo>
                  <a:pt x="46736" y="514604"/>
                </a:lnTo>
                <a:lnTo>
                  <a:pt x="71247" y="550926"/>
                </a:lnTo>
                <a:lnTo>
                  <a:pt x="100203" y="583819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5" y="657098"/>
                </a:lnTo>
                <a:lnTo>
                  <a:pt x="251079" y="671703"/>
                </a:lnTo>
                <a:lnTo>
                  <a:pt x="295529" y="680847"/>
                </a:lnTo>
                <a:lnTo>
                  <a:pt x="342011" y="683895"/>
                </a:lnTo>
                <a:lnTo>
                  <a:pt x="388366" y="680847"/>
                </a:lnTo>
                <a:lnTo>
                  <a:pt x="432943" y="671703"/>
                </a:lnTo>
                <a:lnTo>
                  <a:pt x="475106" y="657098"/>
                </a:lnTo>
                <a:lnTo>
                  <a:pt x="514604" y="637286"/>
                </a:lnTo>
                <a:lnTo>
                  <a:pt x="550926" y="612648"/>
                </a:lnTo>
                <a:lnTo>
                  <a:pt x="583819" y="583819"/>
                </a:lnTo>
                <a:lnTo>
                  <a:pt x="612648" y="550926"/>
                </a:lnTo>
                <a:lnTo>
                  <a:pt x="637286" y="514604"/>
                </a:lnTo>
                <a:lnTo>
                  <a:pt x="657098" y="475107"/>
                </a:lnTo>
                <a:lnTo>
                  <a:pt x="671703" y="432943"/>
                </a:lnTo>
                <a:lnTo>
                  <a:pt x="680847" y="388366"/>
                </a:lnTo>
                <a:lnTo>
                  <a:pt x="683895" y="342011"/>
                </a:lnTo>
                <a:lnTo>
                  <a:pt x="680847" y="295529"/>
                </a:lnTo>
                <a:lnTo>
                  <a:pt x="671703" y="251079"/>
                </a:lnTo>
                <a:lnTo>
                  <a:pt x="657098" y="208915"/>
                </a:lnTo>
                <a:lnTo>
                  <a:pt x="637286" y="169418"/>
                </a:lnTo>
                <a:lnTo>
                  <a:pt x="612648" y="132969"/>
                </a:lnTo>
                <a:lnTo>
                  <a:pt x="583819" y="100203"/>
                </a:lnTo>
                <a:lnTo>
                  <a:pt x="550926" y="71247"/>
                </a:lnTo>
                <a:lnTo>
                  <a:pt x="514604" y="46736"/>
                </a:lnTo>
                <a:lnTo>
                  <a:pt x="475106" y="26924"/>
                </a:lnTo>
                <a:lnTo>
                  <a:pt x="432943" y="12192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45158" y="1268729"/>
            <a:ext cx="684022" cy="683895"/>
          </a:xfrm>
          <a:custGeom>
            <a:avLst/>
            <a:gdLst/>
            <a:ahLst/>
            <a:cxnLst/>
            <a:rect l="l" t="t" r="r" b="b"/>
            <a:pathLst>
              <a:path w="684022" h="683895">
                <a:moveTo>
                  <a:pt x="0" y="342011"/>
                </a:moveTo>
                <a:lnTo>
                  <a:pt x="3175" y="295529"/>
                </a:lnTo>
                <a:lnTo>
                  <a:pt x="12192" y="251079"/>
                </a:lnTo>
                <a:lnTo>
                  <a:pt x="26924" y="208915"/>
                </a:lnTo>
                <a:lnTo>
                  <a:pt x="46736" y="169418"/>
                </a:lnTo>
                <a:lnTo>
                  <a:pt x="71247" y="132969"/>
                </a:lnTo>
                <a:lnTo>
                  <a:pt x="100203" y="100203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5" y="26924"/>
                </a:lnTo>
                <a:lnTo>
                  <a:pt x="251079" y="12192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2"/>
                </a:lnTo>
                <a:lnTo>
                  <a:pt x="475106" y="26924"/>
                </a:lnTo>
                <a:lnTo>
                  <a:pt x="514604" y="46736"/>
                </a:lnTo>
                <a:lnTo>
                  <a:pt x="550926" y="71247"/>
                </a:lnTo>
                <a:lnTo>
                  <a:pt x="583819" y="100203"/>
                </a:lnTo>
                <a:lnTo>
                  <a:pt x="612648" y="132969"/>
                </a:lnTo>
                <a:lnTo>
                  <a:pt x="637286" y="169418"/>
                </a:lnTo>
                <a:lnTo>
                  <a:pt x="657098" y="208915"/>
                </a:lnTo>
                <a:lnTo>
                  <a:pt x="671703" y="251079"/>
                </a:lnTo>
                <a:lnTo>
                  <a:pt x="680847" y="295529"/>
                </a:lnTo>
                <a:lnTo>
                  <a:pt x="684022" y="342011"/>
                </a:lnTo>
                <a:lnTo>
                  <a:pt x="680847" y="388366"/>
                </a:lnTo>
                <a:lnTo>
                  <a:pt x="671703" y="432943"/>
                </a:lnTo>
                <a:lnTo>
                  <a:pt x="657098" y="475107"/>
                </a:lnTo>
                <a:lnTo>
                  <a:pt x="637286" y="514604"/>
                </a:lnTo>
                <a:lnTo>
                  <a:pt x="612648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4" y="637286"/>
                </a:lnTo>
                <a:lnTo>
                  <a:pt x="475106" y="657098"/>
                </a:lnTo>
                <a:lnTo>
                  <a:pt x="432943" y="671703"/>
                </a:lnTo>
                <a:lnTo>
                  <a:pt x="388366" y="680847"/>
                </a:lnTo>
                <a:lnTo>
                  <a:pt x="342011" y="683895"/>
                </a:lnTo>
                <a:lnTo>
                  <a:pt x="295529" y="680847"/>
                </a:lnTo>
                <a:lnTo>
                  <a:pt x="251079" y="671703"/>
                </a:lnTo>
                <a:lnTo>
                  <a:pt x="208915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3" y="583819"/>
                </a:lnTo>
                <a:lnTo>
                  <a:pt x="71247" y="550926"/>
                </a:lnTo>
                <a:lnTo>
                  <a:pt x="46736" y="514604"/>
                </a:lnTo>
                <a:lnTo>
                  <a:pt x="26924" y="475107"/>
                </a:lnTo>
                <a:lnTo>
                  <a:pt x="12192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49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7804" y="1640713"/>
            <a:ext cx="860298" cy="431673"/>
          </a:xfrm>
          <a:custGeom>
            <a:avLst/>
            <a:gdLst/>
            <a:ahLst/>
            <a:cxnLst/>
            <a:rect l="l" t="t" r="r" b="b"/>
            <a:pathLst>
              <a:path w="860298" h="431673">
                <a:moveTo>
                  <a:pt x="856107" y="0"/>
                </a:moveTo>
                <a:lnTo>
                  <a:pt x="0" y="423163"/>
                </a:lnTo>
                <a:lnTo>
                  <a:pt x="4229" y="431673"/>
                </a:lnTo>
                <a:lnTo>
                  <a:pt x="860298" y="8509"/>
                </a:lnTo>
                <a:lnTo>
                  <a:pt x="856107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78102" y="1635125"/>
            <a:ext cx="48133" cy="43941"/>
          </a:xfrm>
          <a:custGeom>
            <a:avLst/>
            <a:gdLst/>
            <a:ahLst/>
            <a:cxnLst/>
            <a:rect l="l" t="t" r="r" b="b"/>
            <a:pathLst>
              <a:path w="48133" h="43941">
                <a:moveTo>
                  <a:pt x="48133" y="0"/>
                </a:moveTo>
                <a:lnTo>
                  <a:pt x="7238" y="0"/>
                </a:lnTo>
                <a:lnTo>
                  <a:pt x="11429" y="8509"/>
                </a:lnTo>
                <a:lnTo>
                  <a:pt x="0" y="14097"/>
                </a:lnTo>
                <a:lnTo>
                  <a:pt x="14859" y="43941"/>
                </a:lnTo>
                <a:lnTo>
                  <a:pt x="48133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73911" y="1635125"/>
            <a:ext cx="15620" cy="14097"/>
          </a:xfrm>
          <a:custGeom>
            <a:avLst/>
            <a:gdLst/>
            <a:ahLst/>
            <a:cxnLst/>
            <a:rect l="l" t="t" r="r" b="b"/>
            <a:pathLst>
              <a:path w="15620" h="14097">
                <a:moveTo>
                  <a:pt x="11429" y="0"/>
                </a:moveTo>
                <a:lnTo>
                  <a:pt x="0" y="5587"/>
                </a:lnTo>
                <a:lnTo>
                  <a:pt x="4190" y="14097"/>
                </a:lnTo>
                <a:lnTo>
                  <a:pt x="15620" y="8509"/>
                </a:lnTo>
                <a:lnTo>
                  <a:pt x="11429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59052" y="1610867"/>
            <a:ext cx="85216" cy="29845"/>
          </a:xfrm>
          <a:custGeom>
            <a:avLst/>
            <a:gdLst/>
            <a:ahLst/>
            <a:cxnLst/>
            <a:rect l="l" t="t" r="r" b="b"/>
            <a:pathLst>
              <a:path w="85216" h="29845">
                <a:moveTo>
                  <a:pt x="0" y="0"/>
                </a:moveTo>
                <a:lnTo>
                  <a:pt x="14859" y="29845"/>
                </a:lnTo>
                <a:lnTo>
                  <a:pt x="26288" y="24257"/>
                </a:lnTo>
                <a:lnTo>
                  <a:pt x="67183" y="24257"/>
                </a:lnTo>
                <a:lnTo>
                  <a:pt x="85216" y="381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53740" y="1965960"/>
            <a:ext cx="685419" cy="683894"/>
          </a:xfrm>
          <a:custGeom>
            <a:avLst/>
            <a:gdLst/>
            <a:ahLst/>
            <a:cxnLst/>
            <a:rect l="l" t="t" r="r" b="b"/>
            <a:pathLst>
              <a:path w="685419" h="683894">
                <a:moveTo>
                  <a:pt x="342773" y="0"/>
                </a:moveTo>
                <a:lnTo>
                  <a:pt x="296163" y="3175"/>
                </a:lnTo>
                <a:lnTo>
                  <a:pt x="251587" y="12191"/>
                </a:lnTo>
                <a:lnTo>
                  <a:pt x="209296" y="26924"/>
                </a:lnTo>
                <a:lnTo>
                  <a:pt x="169799" y="46736"/>
                </a:lnTo>
                <a:lnTo>
                  <a:pt x="133350" y="71247"/>
                </a:lnTo>
                <a:lnTo>
                  <a:pt x="100330" y="100202"/>
                </a:lnTo>
                <a:lnTo>
                  <a:pt x="71374" y="132968"/>
                </a:lnTo>
                <a:lnTo>
                  <a:pt x="46736" y="169417"/>
                </a:lnTo>
                <a:lnTo>
                  <a:pt x="26924" y="208914"/>
                </a:lnTo>
                <a:lnTo>
                  <a:pt x="12192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2" y="432942"/>
                </a:lnTo>
                <a:lnTo>
                  <a:pt x="26924" y="475106"/>
                </a:lnTo>
                <a:lnTo>
                  <a:pt x="46736" y="514603"/>
                </a:lnTo>
                <a:lnTo>
                  <a:pt x="71374" y="550926"/>
                </a:lnTo>
                <a:lnTo>
                  <a:pt x="100330" y="583818"/>
                </a:lnTo>
                <a:lnTo>
                  <a:pt x="133350" y="612648"/>
                </a:lnTo>
                <a:lnTo>
                  <a:pt x="169799" y="637286"/>
                </a:lnTo>
                <a:lnTo>
                  <a:pt x="209296" y="657098"/>
                </a:lnTo>
                <a:lnTo>
                  <a:pt x="251587" y="671702"/>
                </a:lnTo>
                <a:lnTo>
                  <a:pt x="296163" y="680847"/>
                </a:lnTo>
                <a:lnTo>
                  <a:pt x="342773" y="683894"/>
                </a:lnTo>
                <a:lnTo>
                  <a:pt x="389255" y="680847"/>
                </a:lnTo>
                <a:lnTo>
                  <a:pt x="433832" y="671702"/>
                </a:lnTo>
                <a:lnTo>
                  <a:pt x="476123" y="657098"/>
                </a:lnTo>
                <a:lnTo>
                  <a:pt x="515747" y="637286"/>
                </a:lnTo>
                <a:lnTo>
                  <a:pt x="552196" y="612648"/>
                </a:lnTo>
                <a:lnTo>
                  <a:pt x="585088" y="583818"/>
                </a:lnTo>
                <a:lnTo>
                  <a:pt x="614045" y="550926"/>
                </a:lnTo>
                <a:lnTo>
                  <a:pt x="638683" y="514603"/>
                </a:lnTo>
                <a:lnTo>
                  <a:pt x="658495" y="475106"/>
                </a:lnTo>
                <a:lnTo>
                  <a:pt x="673226" y="432942"/>
                </a:lnTo>
                <a:lnTo>
                  <a:pt x="682371" y="388365"/>
                </a:lnTo>
                <a:lnTo>
                  <a:pt x="685419" y="342011"/>
                </a:lnTo>
                <a:lnTo>
                  <a:pt x="682371" y="295528"/>
                </a:lnTo>
                <a:lnTo>
                  <a:pt x="673226" y="251078"/>
                </a:lnTo>
                <a:lnTo>
                  <a:pt x="658495" y="208914"/>
                </a:lnTo>
                <a:lnTo>
                  <a:pt x="638683" y="169417"/>
                </a:lnTo>
                <a:lnTo>
                  <a:pt x="614045" y="132968"/>
                </a:lnTo>
                <a:lnTo>
                  <a:pt x="585088" y="100202"/>
                </a:lnTo>
                <a:lnTo>
                  <a:pt x="552196" y="71247"/>
                </a:lnTo>
                <a:lnTo>
                  <a:pt x="515747" y="46736"/>
                </a:lnTo>
                <a:lnTo>
                  <a:pt x="476123" y="26924"/>
                </a:lnTo>
                <a:lnTo>
                  <a:pt x="433832" y="12191"/>
                </a:lnTo>
                <a:lnTo>
                  <a:pt x="389255" y="3175"/>
                </a:lnTo>
                <a:lnTo>
                  <a:pt x="342773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54502" y="1966722"/>
            <a:ext cx="685546" cy="684022"/>
          </a:xfrm>
          <a:custGeom>
            <a:avLst/>
            <a:gdLst/>
            <a:ahLst/>
            <a:cxnLst/>
            <a:rect l="l" t="t" r="r" b="b"/>
            <a:pathLst>
              <a:path w="685546" h="684022">
                <a:moveTo>
                  <a:pt x="0" y="342011"/>
                </a:moveTo>
                <a:lnTo>
                  <a:pt x="3175" y="295528"/>
                </a:lnTo>
                <a:lnTo>
                  <a:pt x="12192" y="251078"/>
                </a:lnTo>
                <a:lnTo>
                  <a:pt x="26924" y="208914"/>
                </a:lnTo>
                <a:lnTo>
                  <a:pt x="46736" y="169417"/>
                </a:lnTo>
                <a:lnTo>
                  <a:pt x="71374" y="132968"/>
                </a:lnTo>
                <a:lnTo>
                  <a:pt x="100330" y="100202"/>
                </a:lnTo>
                <a:lnTo>
                  <a:pt x="133350" y="71247"/>
                </a:lnTo>
                <a:lnTo>
                  <a:pt x="169799" y="46736"/>
                </a:lnTo>
                <a:lnTo>
                  <a:pt x="209296" y="26924"/>
                </a:lnTo>
                <a:lnTo>
                  <a:pt x="251587" y="12191"/>
                </a:lnTo>
                <a:lnTo>
                  <a:pt x="296290" y="3175"/>
                </a:lnTo>
                <a:lnTo>
                  <a:pt x="342773" y="0"/>
                </a:lnTo>
                <a:lnTo>
                  <a:pt x="389255" y="3175"/>
                </a:lnTo>
                <a:lnTo>
                  <a:pt x="433832" y="12191"/>
                </a:lnTo>
                <a:lnTo>
                  <a:pt x="476123" y="26924"/>
                </a:lnTo>
                <a:lnTo>
                  <a:pt x="515747" y="46736"/>
                </a:lnTo>
                <a:lnTo>
                  <a:pt x="552196" y="71247"/>
                </a:lnTo>
                <a:lnTo>
                  <a:pt x="585088" y="100202"/>
                </a:lnTo>
                <a:lnTo>
                  <a:pt x="614045" y="132968"/>
                </a:lnTo>
                <a:lnTo>
                  <a:pt x="638683" y="169417"/>
                </a:lnTo>
                <a:lnTo>
                  <a:pt x="658495" y="208914"/>
                </a:lnTo>
                <a:lnTo>
                  <a:pt x="673226" y="251078"/>
                </a:lnTo>
                <a:lnTo>
                  <a:pt x="682371" y="295528"/>
                </a:lnTo>
                <a:lnTo>
                  <a:pt x="685546" y="342011"/>
                </a:lnTo>
                <a:lnTo>
                  <a:pt x="682371" y="388365"/>
                </a:lnTo>
                <a:lnTo>
                  <a:pt x="673226" y="432942"/>
                </a:lnTo>
                <a:lnTo>
                  <a:pt x="658495" y="475106"/>
                </a:lnTo>
                <a:lnTo>
                  <a:pt x="638683" y="514603"/>
                </a:lnTo>
                <a:lnTo>
                  <a:pt x="614045" y="550926"/>
                </a:lnTo>
                <a:lnTo>
                  <a:pt x="585088" y="583818"/>
                </a:lnTo>
                <a:lnTo>
                  <a:pt x="552196" y="612648"/>
                </a:lnTo>
                <a:lnTo>
                  <a:pt x="515747" y="637286"/>
                </a:lnTo>
                <a:lnTo>
                  <a:pt x="476123" y="657098"/>
                </a:lnTo>
                <a:lnTo>
                  <a:pt x="433832" y="671702"/>
                </a:lnTo>
                <a:lnTo>
                  <a:pt x="389255" y="680847"/>
                </a:lnTo>
                <a:lnTo>
                  <a:pt x="342773" y="684022"/>
                </a:lnTo>
                <a:lnTo>
                  <a:pt x="296290" y="680847"/>
                </a:lnTo>
                <a:lnTo>
                  <a:pt x="251587" y="671702"/>
                </a:lnTo>
                <a:lnTo>
                  <a:pt x="209296" y="657098"/>
                </a:lnTo>
                <a:lnTo>
                  <a:pt x="169799" y="637286"/>
                </a:lnTo>
                <a:lnTo>
                  <a:pt x="133350" y="612648"/>
                </a:lnTo>
                <a:lnTo>
                  <a:pt x="100330" y="583818"/>
                </a:lnTo>
                <a:lnTo>
                  <a:pt x="71374" y="550926"/>
                </a:lnTo>
                <a:lnTo>
                  <a:pt x="46736" y="514603"/>
                </a:lnTo>
                <a:lnTo>
                  <a:pt x="26924" y="475106"/>
                </a:lnTo>
                <a:lnTo>
                  <a:pt x="12192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78937" y="2302510"/>
            <a:ext cx="76200" cy="42925"/>
          </a:xfrm>
          <a:custGeom>
            <a:avLst/>
            <a:gdLst/>
            <a:ahLst/>
            <a:cxnLst/>
            <a:rect l="l" t="t" r="r" b="b"/>
            <a:pathLst>
              <a:path w="76200" h="42925">
                <a:moveTo>
                  <a:pt x="0" y="9525"/>
                </a:moveTo>
                <a:lnTo>
                  <a:pt x="0" y="42925"/>
                </a:lnTo>
                <a:lnTo>
                  <a:pt x="76200" y="4699"/>
                </a:lnTo>
                <a:lnTo>
                  <a:pt x="66801" y="0"/>
                </a:lnTo>
                <a:lnTo>
                  <a:pt x="12700" y="0"/>
                </a:lnTo>
                <a:lnTo>
                  <a:pt x="12700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1436" y="2302510"/>
            <a:ext cx="2357501" cy="12700"/>
          </a:xfrm>
          <a:custGeom>
            <a:avLst/>
            <a:gdLst/>
            <a:ahLst/>
            <a:cxnLst/>
            <a:rect l="l" t="t" r="r" b="b"/>
            <a:pathLst>
              <a:path w="2357501" h="12700">
                <a:moveTo>
                  <a:pt x="2357501" y="0"/>
                </a:moveTo>
                <a:lnTo>
                  <a:pt x="0" y="3175"/>
                </a:lnTo>
                <a:lnTo>
                  <a:pt x="12" y="12700"/>
                </a:lnTo>
                <a:lnTo>
                  <a:pt x="2357501" y="9525"/>
                </a:lnTo>
                <a:lnTo>
                  <a:pt x="2357501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78937" y="230727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0795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78937" y="2269236"/>
            <a:ext cx="66801" cy="33274"/>
          </a:xfrm>
          <a:custGeom>
            <a:avLst/>
            <a:gdLst/>
            <a:ahLst/>
            <a:cxnLst/>
            <a:rect l="l" t="t" r="r" b="b"/>
            <a:pathLst>
              <a:path w="66801" h="33274">
                <a:moveTo>
                  <a:pt x="0" y="0"/>
                </a:moveTo>
                <a:lnTo>
                  <a:pt x="0" y="33274"/>
                </a:lnTo>
                <a:lnTo>
                  <a:pt x="6680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09744" y="1267967"/>
            <a:ext cx="684021" cy="683895"/>
          </a:xfrm>
          <a:custGeom>
            <a:avLst/>
            <a:gdLst/>
            <a:ahLst/>
            <a:cxnLst/>
            <a:rect l="l" t="t" r="r" b="b"/>
            <a:pathLst>
              <a:path w="684021" h="683895">
                <a:moveTo>
                  <a:pt x="342010" y="0"/>
                </a:moveTo>
                <a:lnTo>
                  <a:pt x="295528" y="3175"/>
                </a:lnTo>
                <a:lnTo>
                  <a:pt x="251078" y="12192"/>
                </a:lnTo>
                <a:lnTo>
                  <a:pt x="208914" y="26924"/>
                </a:lnTo>
                <a:lnTo>
                  <a:pt x="169417" y="46736"/>
                </a:lnTo>
                <a:lnTo>
                  <a:pt x="132968" y="71247"/>
                </a:lnTo>
                <a:lnTo>
                  <a:pt x="100202" y="100203"/>
                </a:lnTo>
                <a:lnTo>
                  <a:pt x="71246" y="132969"/>
                </a:lnTo>
                <a:lnTo>
                  <a:pt x="46735" y="169418"/>
                </a:lnTo>
                <a:lnTo>
                  <a:pt x="26923" y="208915"/>
                </a:lnTo>
                <a:lnTo>
                  <a:pt x="12191" y="251079"/>
                </a:lnTo>
                <a:lnTo>
                  <a:pt x="3175" y="295529"/>
                </a:lnTo>
                <a:lnTo>
                  <a:pt x="0" y="342011"/>
                </a:lnTo>
                <a:lnTo>
                  <a:pt x="3175" y="388366"/>
                </a:lnTo>
                <a:lnTo>
                  <a:pt x="12191" y="432943"/>
                </a:lnTo>
                <a:lnTo>
                  <a:pt x="26923" y="475107"/>
                </a:lnTo>
                <a:lnTo>
                  <a:pt x="46735" y="514604"/>
                </a:lnTo>
                <a:lnTo>
                  <a:pt x="71246" y="550926"/>
                </a:lnTo>
                <a:lnTo>
                  <a:pt x="100202" y="583819"/>
                </a:lnTo>
                <a:lnTo>
                  <a:pt x="132968" y="612648"/>
                </a:lnTo>
                <a:lnTo>
                  <a:pt x="169417" y="637286"/>
                </a:lnTo>
                <a:lnTo>
                  <a:pt x="208914" y="657098"/>
                </a:lnTo>
                <a:lnTo>
                  <a:pt x="251078" y="671703"/>
                </a:lnTo>
                <a:lnTo>
                  <a:pt x="295528" y="680847"/>
                </a:lnTo>
                <a:lnTo>
                  <a:pt x="342010" y="683895"/>
                </a:lnTo>
                <a:lnTo>
                  <a:pt x="388365" y="680847"/>
                </a:lnTo>
                <a:lnTo>
                  <a:pt x="432942" y="671703"/>
                </a:lnTo>
                <a:lnTo>
                  <a:pt x="475106" y="657098"/>
                </a:lnTo>
                <a:lnTo>
                  <a:pt x="514603" y="637286"/>
                </a:lnTo>
                <a:lnTo>
                  <a:pt x="550926" y="612648"/>
                </a:lnTo>
                <a:lnTo>
                  <a:pt x="583818" y="583819"/>
                </a:lnTo>
                <a:lnTo>
                  <a:pt x="612647" y="550926"/>
                </a:lnTo>
                <a:lnTo>
                  <a:pt x="637285" y="514604"/>
                </a:lnTo>
                <a:lnTo>
                  <a:pt x="657097" y="475107"/>
                </a:lnTo>
                <a:lnTo>
                  <a:pt x="671702" y="432943"/>
                </a:lnTo>
                <a:lnTo>
                  <a:pt x="680846" y="388366"/>
                </a:lnTo>
                <a:lnTo>
                  <a:pt x="684021" y="342011"/>
                </a:lnTo>
                <a:lnTo>
                  <a:pt x="680846" y="295529"/>
                </a:lnTo>
                <a:lnTo>
                  <a:pt x="671702" y="251079"/>
                </a:lnTo>
                <a:lnTo>
                  <a:pt x="657097" y="208915"/>
                </a:lnTo>
                <a:lnTo>
                  <a:pt x="637285" y="169418"/>
                </a:lnTo>
                <a:lnTo>
                  <a:pt x="612647" y="132969"/>
                </a:lnTo>
                <a:lnTo>
                  <a:pt x="583818" y="100203"/>
                </a:lnTo>
                <a:lnTo>
                  <a:pt x="550926" y="71247"/>
                </a:lnTo>
                <a:lnTo>
                  <a:pt x="514603" y="46736"/>
                </a:lnTo>
                <a:lnTo>
                  <a:pt x="475106" y="26924"/>
                </a:lnTo>
                <a:lnTo>
                  <a:pt x="432942" y="12192"/>
                </a:lnTo>
                <a:lnTo>
                  <a:pt x="388365" y="3175"/>
                </a:lnTo>
                <a:lnTo>
                  <a:pt x="34201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10506" y="1268729"/>
            <a:ext cx="684022" cy="683895"/>
          </a:xfrm>
          <a:custGeom>
            <a:avLst/>
            <a:gdLst/>
            <a:ahLst/>
            <a:cxnLst/>
            <a:rect l="l" t="t" r="r" b="b"/>
            <a:pathLst>
              <a:path w="684022" h="683895">
                <a:moveTo>
                  <a:pt x="0" y="342011"/>
                </a:moveTo>
                <a:lnTo>
                  <a:pt x="3175" y="295529"/>
                </a:lnTo>
                <a:lnTo>
                  <a:pt x="12192" y="251079"/>
                </a:lnTo>
                <a:lnTo>
                  <a:pt x="26924" y="208915"/>
                </a:lnTo>
                <a:lnTo>
                  <a:pt x="46736" y="169418"/>
                </a:lnTo>
                <a:lnTo>
                  <a:pt x="71247" y="132969"/>
                </a:lnTo>
                <a:lnTo>
                  <a:pt x="100203" y="100203"/>
                </a:lnTo>
                <a:lnTo>
                  <a:pt x="132969" y="71247"/>
                </a:lnTo>
                <a:lnTo>
                  <a:pt x="169418" y="46736"/>
                </a:lnTo>
                <a:lnTo>
                  <a:pt x="208915" y="26924"/>
                </a:lnTo>
                <a:lnTo>
                  <a:pt x="251079" y="12192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2"/>
                </a:lnTo>
                <a:lnTo>
                  <a:pt x="475107" y="26924"/>
                </a:lnTo>
                <a:lnTo>
                  <a:pt x="514604" y="46736"/>
                </a:lnTo>
                <a:lnTo>
                  <a:pt x="550926" y="71247"/>
                </a:lnTo>
                <a:lnTo>
                  <a:pt x="583819" y="100203"/>
                </a:lnTo>
                <a:lnTo>
                  <a:pt x="612648" y="132969"/>
                </a:lnTo>
                <a:lnTo>
                  <a:pt x="637286" y="169418"/>
                </a:lnTo>
                <a:lnTo>
                  <a:pt x="657098" y="208915"/>
                </a:lnTo>
                <a:lnTo>
                  <a:pt x="671703" y="251079"/>
                </a:lnTo>
                <a:lnTo>
                  <a:pt x="680847" y="295529"/>
                </a:lnTo>
                <a:lnTo>
                  <a:pt x="684022" y="342011"/>
                </a:lnTo>
                <a:lnTo>
                  <a:pt x="680847" y="388366"/>
                </a:lnTo>
                <a:lnTo>
                  <a:pt x="671703" y="432943"/>
                </a:lnTo>
                <a:lnTo>
                  <a:pt x="657098" y="475107"/>
                </a:lnTo>
                <a:lnTo>
                  <a:pt x="637286" y="514604"/>
                </a:lnTo>
                <a:lnTo>
                  <a:pt x="612648" y="550926"/>
                </a:lnTo>
                <a:lnTo>
                  <a:pt x="583819" y="583819"/>
                </a:lnTo>
                <a:lnTo>
                  <a:pt x="550926" y="612648"/>
                </a:lnTo>
                <a:lnTo>
                  <a:pt x="514604" y="637286"/>
                </a:lnTo>
                <a:lnTo>
                  <a:pt x="475107" y="657098"/>
                </a:lnTo>
                <a:lnTo>
                  <a:pt x="432943" y="671703"/>
                </a:lnTo>
                <a:lnTo>
                  <a:pt x="388366" y="680847"/>
                </a:lnTo>
                <a:lnTo>
                  <a:pt x="342011" y="683895"/>
                </a:lnTo>
                <a:lnTo>
                  <a:pt x="295529" y="680847"/>
                </a:lnTo>
                <a:lnTo>
                  <a:pt x="251079" y="671703"/>
                </a:lnTo>
                <a:lnTo>
                  <a:pt x="208915" y="657098"/>
                </a:lnTo>
                <a:lnTo>
                  <a:pt x="169418" y="637286"/>
                </a:lnTo>
                <a:lnTo>
                  <a:pt x="132969" y="612648"/>
                </a:lnTo>
                <a:lnTo>
                  <a:pt x="100203" y="583819"/>
                </a:lnTo>
                <a:lnTo>
                  <a:pt x="71247" y="550926"/>
                </a:lnTo>
                <a:lnTo>
                  <a:pt x="46736" y="514604"/>
                </a:lnTo>
                <a:lnTo>
                  <a:pt x="26924" y="475107"/>
                </a:lnTo>
                <a:lnTo>
                  <a:pt x="12192" y="432943"/>
                </a:lnTo>
                <a:lnTo>
                  <a:pt x="3175" y="388366"/>
                </a:lnTo>
                <a:lnTo>
                  <a:pt x="0" y="342011"/>
                </a:lnTo>
                <a:close/>
              </a:path>
            </a:pathLst>
          </a:custGeom>
          <a:ln w="19049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34433" y="1617090"/>
            <a:ext cx="66801" cy="33400"/>
          </a:xfrm>
          <a:custGeom>
            <a:avLst/>
            <a:gdLst/>
            <a:ahLst/>
            <a:cxnLst/>
            <a:rect l="l" t="t" r="r" b="b"/>
            <a:pathLst>
              <a:path w="66801" h="33400">
                <a:moveTo>
                  <a:pt x="0" y="0"/>
                </a:moveTo>
                <a:lnTo>
                  <a:pt x="0" y="33400"/>
                </a:lnTo>
                <a:lnTo>
                  <a:pt x="66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34433" y="16123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0795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34433" y="1574291"/>
            <a:ext cx="76200" cy="42799"/>
          </a:xfrm>
          <a:custGeom>
            <a:avLst/>
            <a:gdLst/>
            <a:ahLst/>
            <a:cxnLst/>
            <a:rect l="l" t="t" r="r" b="b"/>
            <a:pathLst>
              <a:path w="76200" h="42799">
                <a:moveTo>
                  <a:pt x="12700" y="33274"/>
                </a:moveTo>
                <a:lnTo>
                  <a:pt x="12700" y="42799"/>
                </a:lnTo>
                <a:lnTo>
                  <a:pt x="66801" y="42799"/>
                </a:lnTo>
                <a:lnTo>
                  <a:pt x="76200" y="38100"/>
                </a:lnTo>
                <a:lnTo>
                  <a:pt x="126" y="0"/>
                </a:lnTo>
                <a:lnTo>
                  <a:pt x="0" y="33274"/>
                </a:lnTo>
                <a:lnTo>
                  <a:pt x="12700" y="33274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09744" y="2673096"/>
            <a:ext cx="684021" cy="684021"/>
          </a:xfrm>
          <a:custGeom>
            <a:avLst/>
            <a:gdLst/>
            <a:ahLst/>
            <a:cxnLst/>
            <a:rect l="l" t="t" r="r" b="b"/>
            <a:pathLst>
              <a:path w="684021" h="684021">
                <a:moveTo>
                  <a:pt x="342010" y="0"/>
                </a:moveTo>
                <a:lnTo>
                  <a:pt x="295528" y="3175"/>
                </a:lnTo>
                <a:lnTo>
                  <a:pt x="251078" y="12191"/>
                </a:lnTo>
                <a:lnTo>
                  <a:pt x="208914" y="26924"/>
                </a:lnTo>
                <a:lnTo>
                  <a:pt x="169417" y="46736"/>
                </a:lnTo>
                <a:lnTo>
                  <a:pt x="132968" y="71246"/>
                </a:lnTo>
                <a:lnTo>
                  <a:pt x="100202" y="100202"/>
                </a:lnTo>
                <a:lnTo>
                  <a:pt x="71246" y="132968"/>
                </a:lnTo>
                <a:lnTo>
                  <a:pt x="46735" y="169417"/>
                </a:lnTo>
                <a:lnTo>
                  <a:pt x="26923" y="208914"/>
                </a:lnTo>
                <a:lnTo>
                  <a:pt x="12191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1" y="432942"/>
                </a:lnTo>
                <a:lnTo>
                  <a:pt x="26923" y="475106"/>
                </a:lnTo>
                <a:lnTo>
                  <a:pt x="46735" y="514603"/>
                </a:lnTo>
                <a:lnTo>
                  <a:pt x="71246" y="550926"/>
                </a:lnTo>
                <a:lnTo>
                  <a:pt x="100202" y="583818"/>
                </a:lnTo>
                <a:lnTo>
                  <a:pt x="132968" y="612648"/>
                </a:lnTo>
                <a:lnTo>
                  <a:pt x="169417" y="637286"/>
                </a:lnTo>
                <a:lnTo>
                  <a:pt x="208914" y="657098"/>
                </a:lnTo>
                <a:lnTo>
                  <a:pt x="251078" y="671702"/>
                </a:lnTo>
                <a:lnTo>
                  <a:pt x="295528" y="680846"/>
                </a:lnTo>
                <a:lnTo>
                  <a:pt x="342010" y="684021"/>
                </a:lnTo>
                <a:lnTo>
                  <a:pt x="388365" y="680846"/>
                </a:lnTo>
                <a:lnTo>
                  <a:pt x="432942" y="671702"/>
                </a:lnTo>
                <a:lnTo>
                  <a:pt x="475106" y="657098"/>
                </a:lnTo>
                <a:lnTo>
                  <a:pt x="514603" y="637286"/>
                </a:lnTo>
                <a:lnTo>
                  <a:pt x="550926" y="612648"/>
                </a:lnTo>
                <a:lnTo>
                  <a:pt x="583818" y="583818"/>
                </a:lnTo>
                <a:lnTo>
                  <a:pt x="612647" y="550926"/>
                </a:lnTo>
                <a:lnTo>
                  <a:pt x="637285" y="514603"/>
                </a:lnTo>
                <a:lnTo>
                  <a:pt x="657097" y="475106"/>
                </a:lnTo>
                <a:lnTo>
                  <a:pt x="671702" y="432942"/>
                </a:lnTo>
                <a:lnTo>
                  <a:pt x="680846" y="388365"/>
                </a:lnTo>
                <a:lnTo>
                  <a:pt x="684021" y="342011"/>
                </a:lnTo>
                <a:lnTo>
                  <a:pt x="680846" y="295528"/>
                </a:lnTo>
                <a:lnTo>
                  <a:pt x="671702" y="251078"/>
                </a:lnTo>
                <a:lnTo>
                  <a:pt x="657097" y="208914"/>
                </a:lnTo>
                <a:lnTo>
                  <a:pt x="637285" y="169417"/>
                </a:lnTo>
                <a:lnTo>
                  <a:pt x="612647" y="132968"/>
                </a:lnTo>
                <a:lnTo>
                  <a:pt x="583818" y="100202"/>
                </a:lnTo>
                <a:lnTo>
                  <a:pt x="550926" y="71246"/>
                </a:lnTo>
                <a:lnTo>
                  <a:pt x="514603" y="46736"/>
                </a:lnTo>
                <a:lnTo>
                  <a:pt x="475106" y="26924"/>
                </a:lnTo>
                <a:lnTo>
                  <a:pt x="432942" y="12191"/>
                </a:lnTo>
                <a:lnTo>
                  <a:pt x="388365" y="3175"/>
                </a:lnTo>
                <a:lnTo>
                  <a:pt x="34201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10506" y="2673858"/>
            <a:ext cx="684022" cy="684021"/>
          </a:xfrm>
          <a:custGeom>
            <a:avLst/>
            <a:gdLst/>
            <a:ahLst/>
            <a:cxnLst/>
            <a:rect l="l" t="t" r="r" b="b"/>
            <a:pathLst>
              <a:path w="684022" h="684021">
                <a:moveTo>
                  <a:pt x="0" y="342011"/>
                </a:moveTo>
                <a:lnTo>
                  <a:pt x="3175" y="295528"/>
                </a:lnTo>
                <a:lnTo>
                  <a:pt x="12192" y="251078"/>
                </a:lnTo>
                <a:lnTo>
                  <a:pt x="26924" y="208914"/>
                </a:lnTo>
                <a:lnTo>
                  <a:pt x="46736" y="169417"/>
                </a:lnTo>
                <a:lnTo>
                  <a:pt x="71247" y="132968"/>
                </a:lnTo>
                <a:lnTo>
                  <a:pt x="100203" y="100202"/>
                </a:lnTo>
                <a:lnTo>
                  <a:pt x="132969" y="71246"/>
                </a:lnTo>
                <a:lnTo>
                  <a:pt x="169418" y="46736"/>
                </a:lnTo>
                <a:lnTo>
                  <a:pt x="208915" y="26924"/>
                </a:lnTo>
                <a:lnTo>
                  <a:pt x="251079" y="12191"/>
                </a:lnTo>
                <a:lnTo>
                  <a:pt x="295529" y="3175"/>
                </a:lnTo>
                <a:lnTo>
                  <a:pt x="342011" y="0"/>
                </a:lnTo>
                <a:lnTo>
                  <a:pt x="388366" y="3175"/>
                </a:lnTo>
                <a:lnTo>
                  <a:pt x="432943" y="12191"/>
                </a:lnTo>
                <a:lnTo>
                  <a:pt x="475107" y="26924"/>
                </a:lnTo>
                <a:lnTo>
                  <a:pt x="514604" y="46736"/>
                </a:lnTo>
                <a:lnTo>
                  <a:pt x="550926" y="71246"/>
                </a:lnTo>
                <a:lnTo>
                  <a:pt x="583819" y="100202"/>
                </a:lnTo>
                <a:lnTo>
                  <a:pt x="612648" y="132968"/>
                </a:lnTo>
                <a:lnTo>
                  <a:pt x="637286" y="169417"/>
                </a:lnTo>
                <a:lnTo>
                  <a:pt x="657098" y="208914"/>
                </a:lnTo>
                <a:lnTo>
                  <a:pt x="671703" y="251078"/>
                </a:lnTo>
                <a:lnTo>
                  <a:pt x="680847" y="295528"/>
                </a:lnTo>
                <a:lnTo>
                  <a:pt x="684022" y="342011"/>
                </a:lnTo>
                <a:lnTo>
                  <a:pt x="680847" y="388365"/>
                </a:lnTo>
                <a:lnTo>
                  <a:pt x="671703" y="432942"/>
                </a:lnTo>
                <a:lnTo>
                  <a:pt x="657098" y="475106"/>
                </a:lnTo>
                <a:lnTo>
                  <a:pt x="637286" y="514603"/>
                </a:lnTo>
                <a:lnTo>
                  <a:pt x="612648" y="550926"/>
                </a:lnTo>
                <a:lnTo>
                  <a:pt x="583819" y="583818"/>
                </a:lnTo>
                <a:lnTo>
                  <a:pt x="550926" y="612647"/>
                </a:lnTo>
                <a:lnTo>
                  <a:pt x="514604" y="637286"/>
                </a:lnTo>
                <a:lnTo>
                  <a:pt x="475107" y="657097"/>
                </a:lnTo>
                <a:lnTo>
                  <a:pt x="432943" y="671702"/>
                </a:lnTo>
                <a:lnTo>
                  <a:pt x="388366" y="680846"/>
                </a:lnTo>
                <a:lnTo>
                  <a:pt x="342011" y="684021"/>
                </a:lnTo>
                <a:lnTo>
                  <a:pt x="295529" y="680846"/>
                </a:lnTo>
                <a:lnTo>
                  <a:pt x="251079" y="671702"/>
                </a:lnTo>
                <a:lnTo>
                  <a:pt x="208915" y="657097"/>
                </a:lnTo>
                <a:lnTo>
                  <a:pt x="169418" y="637286"/>
                </a:lnTo>
                <a:lnTo>
                  <a:pt x="132969" y="612647"/>
                </a:lnTo>
                <a:lnTo>
                  <a:pt x="100203" y="583818"/>
                </a:lnTo>
                <a:lnTo>
                  <a:pt x="71247" y="550926"/>
                </a:lnTo>
                <a:lnTo>
                  <a:pt x="46736" y="514603"/>
                </a:lnTo>
                <a:lnTo>
                  <a:pt x="26924" y="475106"/>
                </a:lnTo>
                <a:lnTo>
                  <a:pt x="12192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34433" y="3022346"/>
            <a:ext cx="66801" cy="33274"/>
          </a:xfrm>
          <a:custGeom>
            <a:avLst/>
            <a:gdLst/>
            <a:ahLst/>
            <a:cxnLst/>
            <a:rect l="l" t="t" r="r" b="b"/>
            <a:pathLst>
              <a:path w="66801" h="33274">
                <a:moveTo>
                  <a:pt x="0" y="0"/>
                </a:moveTo>
                <a:lnTo>
                  <a:pt x="0" y="33274"/>
                </a:lnTo>
                <a:lnTo>
                  <a:pt x="66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34433" y="301758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0795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34433" y="2979420"/>
            <a:ext cx="76200" cy="42925"/>
          </a:xfrm>
          <a:custGeom>
            <a:avLst/>
            <a:gdLst/>
            <a:ahLst/>
            <a:cxnLst/>
            <a:rect l="l" t="t" r="r" b="b"/>
            <a:pathLst>
              <a:path w="76200" h="42925">
                <a:moveTo>
                  <a:pt x="12700" y="33400"/>
                </a:moveTo>
                <a:lnTo>
                  <a:pt x="12700" y="42925"/>
                </a:lnTo>
                <a:lnTo>
                  <a:pt x="66801" y="42925"/>
                </a:lnTo>
                <a:lnTo>
                  <a:pt x="76200" y="38100"/>
                </a:lnTo>
                <a:lnTo>
                  <a:pt x="126" y="0"/>
                </a:lnTo>
                <a:lnTo>
                  <a:pt x="0" y="33400"/>
                </a:lnTo>
                <a:lnTo>
                  <a:pt x="12700" y="3340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638300" y="2673096"/>
            <a:ext cx="683894" cy="684021"/>
          </a:xfrm>
          <a:custGeom>
            <a:avLst/>
            <a:gdLst/>
            <a:ahLst/>
            <a:cxnLst/>
            <a:rect l="l" t="t" r="r" b="b"/>
            <a:pathLst>
              <a:path w="683894" h="684021">
                <a:moveTo>
                  <a:pt x="342011" y="0"/>
                </a:moveTo>
                <a:lnTo>
                  <a:pt x="295529" y="3175"/>
                </a:lnTo>
                <a:lnTo>
                  <a:pt x="251079" y="12191"/>
                </a:lnTo>
                <a:lnTo>
                  <a:pt x="208914" y="26924"/>
                </a:lnTo>
                <a:lnTo>
                  <a:pt x="169418" y="46736"/>
                </a:lnTo>
                <a:lnTo>
                  <a:pt x="132969" y="71246"/>
                </a:lnTo>
                <a:lnTo>
                  <a:pt x="100202" y="100202"/>
                </a:lnTo>
                <a:lnTo>
                  <a:pt x="71247" y="132968"/>
                </a:lnTo>
                <a:lnTo>
                  <a:pt x="46736" y="169417"/>
                </a:lnTo>
                <a:lnTo>
                  <a:pt x="26924" y="208914"/>
                </a:lnTo>
                <a:lnTo>
                  <a:pt x="12192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2" y="432942"/>
                </a:lnTo>
                <a:lnTo>
                  <a:pt x="26924" y="475106"/>
                </a:lnTo>
                <a:lnTo>
                  <a:pt x="46736" y="514603"/>
                </a:lnTo>
                <a:lnTo>
                  <a:pt x="71247" y="550926"/>
                </a:lnTo>
                <a:lnTo>
                  <a:pt x="100202" y="583818"/>
                </a:lnTo>
                <a:lnTo>
                  <a:pt x="132969" y="612648"/>
                </a:lnTo>
                <a:lnTo>
                  <a:pt x="169418" y="637286"/>
                </a:lnTo>
                <a:lnTo>
                  <a:pt x="208914" y="657098"/>
                </a:lnTo>
                <a:lnTo>
                  <a:pt x="251079" y="671702"/>
                </a:lnTo>
                <a:lnTo>
                  <a:pt x="295529" y="680846"/>
                </a:lnTo>
                <a:lnTo>
                  <a:pt x="342011" y="684021"/>
                </a:lnTo>
                <a:lnTo>
                  <a:pt x="388366" y="680846"/>
                </a:lnTo>
                <a:lnTo>
                  <a:pt x="432943" y="671702"/>
                </a:lnTo>
                <a:lnTo>
                  <a:pt x="475106" y="657098"/>
                </a:lnTo>
                <a:lnTo>
                  <a:pt x="514604" y="637286"/>
                </a:lnTo>
                <a:lnTo>
                  <a:pt x="550926" y="612648"/>
                </a:lnTo>
                <a:lnTo>
                  <a:pt x="583819" y="583818"/>
                </a:lnTo>
                <a:lnTo>
                  <a:pt x="612648" y="550926"/>
                </a:lnTo>
                <a:lnTo>
                  <a:pt x="637286" y="514603"/>
                </a:lnTo>
                <a:lnTo>
                  <a:pt x="657098" y="475106"/>
                </a:lnTo>
                <a:lnTo>
                  <a:pt x="671702" y="432942"/>
                </a:lnTo>
                <a:lnTo>
                  <a:pt x="680847" y="388365"/>
                </a:lnTo>
                <a:lnTo>
                  <a:pt x="683894" y="342011"/>
                </a:lnTo>
                <a:lnTo>
                  <a:pt x="680847" y="295528"/>
                </a:lnTo>
                <a:lnTo>
                  <a:pt x="671702" y="251078"/>
                </a:lnTo>
                <a:lnTo>
                  <a:pt x="657098" y="208914"/>
                </a:lnTo>
                <a:lnTo>
                  <a:pt x="637286" y="169417"/>
                </a:lnTo>
                <a:lnTo>
                  <a:pt x="612648" y="132968"/>
                </a:lnTo>
                <a:lnTo>
                  <a:pt x="583819" y="100202"/>
                </a:lnTo>
                <a:lnTo>
                  <a:pt x="550926" y="71246"/>
                </a:lnTo>
                <a:lnTo>
                  <a:pt x="514604" y="46736"/>
                </a:lnTo>
                <a:lnTo>
                  <a:pt x="475106" y="26924"/>
                </a:lnTo>
                <a:lnTo>
                  <a:pt x="432943" y="12191"/>
                </a:lnTo>
                <a:lnTo>
                  <a:pt x="388366" y="3175"/>
                </a:lnTo>
                <a:lnTo>
                  <a:pt x="342011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639062" y="2673858"/>
            <a:ext cx="684021" cy="684021"/>
          </a:xfrm>
          <a:custGeom>
            <a:avLst/>
            <a:gdLst/>
            <a:ahLst/>
            <a:cxnLst/>
            <a:rect l="l" t="t" r="r" b="b"/>
            <a:pathLst>
              <a:path w="684021" h="684021">
                <a:moveTo>
                  <a:pt x="0" y="342011"/>
                </a:moveTo>
                <a:lnTo>
                  <a:pt x="3175" y="295528"/>
                </a:lnTo>
                <a:lnTo>
                  <a:pt x="12192" y="251078"/>
                </a:lnTo>
                <a:lnTo>
                  <a:pt x="26924" y="208914"/>
                </a:lnTo>
                <a:lnTo>
                  <a:pt x="46736" y="169417"/>
                </a:lnTo>
                <a:lnTo>
                  <a:pt x="71246" y="132968"/>
                </a:lnTo>
                <a:lnTo>
                  <a:pt x="100202" y="100202"/>
                </a:lnTo>
                <a:lnTo>
                  <a:pt x="132969" y="71246"/>
                </a:lnTo>
                <a:lnTo>
                  <a:pt x="169418" y="46736"/>
                </a:lnTo>
                <a:lnTo>
                  <a:pt x="208914" y="26924"/>
                </a:lnTo>
                <a:lnTo>
                  <a:pt x="251079" y="12191"/>
                </a:lnTo>
                <a:lnTo>
                  <a:pt x="295529" y="3175"/>
                </a:lnTo>
                <a:lnTo>
                  <a:pt x="342011" y="0"/>
                </a:lnTo>
                <a:lnTo>
                  <a:pt x="388365" y="3175"/>
                </a:lnTo>
                <a:lnTo>
                  <a:pt x="432943" y="12191"/>
                </a:lnTo>
                <a:lnTo>
                  <a:pt x="475106" y="26924"/>
                </a:lnTo>
                <a:lnTo>
                  <a:pt x="514604" y="46736"/>
                </a:lnTo>
                <a:lnTo>
                  <a:pt x="550926" y="71246"/>
                </a:lnTo>
                <a:lnTo>
                  <a:pt x="583819" y="100202"/>
                </a:lnTo>
                <a:lnTo>
                  <a:pt x="612648" y="132968"/>
                </a:lnTo>
                <a:lnTo>
                  <a:pt x="637286" y="169417"/>
                </a:lnTo>
                <a:lnTo>
                  <a:pt x="657098" y="208914"/>
                </a:lnTo>
                <a:lnTo>
                  <a:pt x="671702" y="251078"/>
                </a:lnTo>
                <a:lnTo>
                  <a:pt x="680846" y="295528"/>
                </a:lnTo>
                <a:lnTo>
                  <a:pt x="684021" y="342011"/>
                </a:lnTo>
                <a:lnTo>
                  <a:pt x="680846" y="388365"/>
                </a:lnTo>
                <a:lnTo>
                  <a:pt x="671702" y="432942"/>
                </a:lnTo>
                <a:lnTo>
                  <a:pt x="657098" y="475106"/>
                </a:lnTo>
                <a:lnTo>
                  <a:pt x="637286" y="514603"/>
                </a:lnTo>
                <a:lnTo>
                  <a:pt x="612648" y="550926"/>
                </a:lnTo>
                <a:lnTo>
                  <a:pt x="583819" y="583818"/>
                </a:lnTo>
                <a:lnTo>
                  <a:pt x="550926" y="612647"/>
                </a:lnTo>
                <a:lnTo>
                  <a:pt x="514604" y="637286"/>
                </a:lnTo>
                <a:lnTo>
                  <a:pt x="475106" y="657097"/>
                </a:lnTo>
                <a:lnTo>
                  <a:pt x="432943" y="671702"/>
                </a:lnTo>
                <a:lnTo>
                  <a:pt x="388365" y="680846"/>
                </a:lnTo>
                <a:lnTo>
                  <a:pt x="342011" y="684021"/>
                </a:lnTo>
                <a:lnTo>
                  <a:pt x="295529" y="680846"/>
                </a:lnTo>
                <a:lnTo>
                  <a:pt x="251079" y="671702"/>
                </a:lnTo>
                <a:lnTo>
                  <a:pt x="208914" y="657097"/>
                </a:lnTo>
                <a:lnTo>
                  <a:pt x="169418" y="637286"/>
                </a:lnTo>
                <a:lnTo>
                  <a:pt x="132969" y="612647"/>
                </a:lnTo>
                <a:lnTo>
                  <a:pt x="100202" y="583818"/>
                </a:lnTo>
                <a:lnTo>
                  <a:pt x="71246" y="550926"/>
                </a:lnTo>
                <a:lnTo>
                  <a:pt x="46736" y="514603"/>
                </a:lnTo>
                <a:lnTo>
                  <a:pt x="26924" y="475106"/>
                </a:lnTo>
                <a:lnTo>
                  <a:pt x="12192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49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53083" y="2985897"/>
            <a:ext cx="85216" cy="30099"/>
          </a:xfrm>
          <a:custGeom>
            <a:avLst/>
            <a:gdLst/>
            <a:ahLst/>
            <a:cxnLst/>
            <a:rect l="l" t="t" r="r" b="b"/>
            <a:pathLst>
              <a:path w="85216" h="30099">
                <a:moveTo>
                  <a:pt x="26288" y="5714"/>
                </a:moveTo>
                <a:lnTo>
                  <a:pt x="14985" y="0"/>
                </a:lnTo>
                <a:lnTo>
                  <a:pt x="0" y="29717"/>
                </a:lnTo>
                <a:lnTo>
                  <a:pt x="85216" y="30099"/>
                </a:lnTo>
                <a:lnTo>
                  <a:pt x="67055" y="5714"/>
                </a:lnTo>
                <a:lnTo>
                  <a:pt x="26288" y="5714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68069" y="2977388"/>
            <a:ext cx="15621" cy="14224"/>
          </a:xfrm>
          <a:custGeom>
            <a:avLst/>
            <a:gdLst/>
            <a:ahLst/>
            <a:cxnLst/>
            <a:rect l="l" t="t" r="r" b="b"/>
            <a:pathLst>
              <a:path w="15621" h="14224">
                <a:moveTo>
                  <a:pt x="4318" y="0"/>
                </a:moveTo>
                <a:lnTo>
                  <a:pt x="0" y="8509"/>
                </a:lnTo>
                <a:lnTo>
                  <a:pt x="11303" y="14224"/>
                </a:lnTo>
                <a:lnTo>
                  <a:pt x="15621" y="5714"/>
                </a:lnTo>
                <a:lnTo>
                  <a:pt x="4318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72387" y="2947670"/>
            <a:ext cx="47751" cy="43941"/>
          </a:xfrm>
          <a:custGeom>
            <a:avLst/>
            <a:gdLst/>
            <a:ahLst/>
            <a:cxnLst/>
            <a:rect l="l" t="t" r="r" b="b"/>
            <a:pathLst>
              <a:path w="47751" h="43941">
                <a:moveTo>
                  <a:pt x="11303" y="35432"/>
                </a:moveTo>
                <a:lnTo>
                  <a:pt x="6984" y="43941"/>
                </a:lnTo>
                <a:lnTo>
                  <a:pt x="47751" y="43941"/>
                </a:lnTo>
                <a:lnTo>
                  <a:pt x="14985" y="0"/>
                </a:lnTo>
                <a:lnTo>
                  <a:pt x="0" y="29717"/>
                </a:lnTo>
                <a:lnTo>
                  <a:pt x="11303" y="35432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7804" y="2548128"/>
            <a:ext cx="854582" cy="437769"/>
          </a:xfrm>
          <a:custGeom>
            <a:avLst/>
            <a:gdLst/>
            <a:ahLst/>
            <a:cxnLst/>
            <a:rect l="l" t="t" r="r" b="b"/>
            <a:pathLst>
              <a:path w="854582" h="437769">
                <a:moveTo>
                  <a:pt x="4292" y="0"/>
                </a:moveTo>
                <a:lnTo>
                  <a:pt x="0" y="8509"/>
                </a:lnTo>
                <a:lnTo>
                  <a:pt x="850264" y="437769"/>
                </a:lnTo>
                <a:lnTo>
                  <a:pt x="854582" y="429260"/>
                </a:lnTo>
                <a:lnTo>
                  <a:pt x="4292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17920" y="1965960"/>
            <a:ext cx="684022" cy="683894"/>
          </a:xfrm>
          <a:custGeom>
            <a:avLst/>
            <a:gdLst/>
            <a:ahLst/>
            <a:cxnLst/>
            <a:rect l="l" t="t" r="r" b="b"/>
            <a:pathLst>
              <a:path w="684022" h="683894">
                <a:moveTo>
                  <a:pt x="342010" y="0"/>
                </a:moveTo>
                <a:lnTo>
                  <a:pt x="295528" y="3175"/>
                </a:lnTo>
                <a:lnTo>
                  <a:pt x="251078" y="12191"/>
                </a:lnTo>
                <a:lnTo>
                  <a:pt x="208914" y="26924"/>
                </a:lnTo>
                <a:lnTo>
                  <a:pt x="169417" y="46736"/>
                </a:lnTo>
                <a:lnTo>
                  <a:pt x="132968" y="71247"/>
                </a:lnTo>
                <a:lnTo>
                  <a:pt x="100202" y="100202"/>
                </a:lnTo>
                <a:lnTo>
                  <a:pt x="71246" y="132968"/>
                </a:lnTo>
                <a:lnTo>
                  <a:pt x="46735" y="169417"/>
                </a:lnTo>
                <a:lnTo>
                  <a:pt x="26924" y="208914"/>
                </a:lnTo>
                <a:lnTo>
                  <a:pt x="12191" y="251078"/>
                </a:lnTo>
                <a:lnTo>
                  <a:pt x="3175" y="295528"/>
                </a:lnTo>
                <a:lnTo>
                  <a:pt x="0" y="342011"/>
                </a:lnTo>
                <a:lnTo>
                  <a:pt x="3175" y="388365"/>
                </a:lnTo>
                <a:lnTo>
                  <a:pt x="12191" y="432942"/>
                </a:lnTo>
                <a:lnTo>
                  <a:pt x="26924" y="475106"/>
                </a:lnTo>
                <a:lnTo>
                  <a:pt x="46735" y="514603"/>
                </a:lnTo>
                <a:lnTo>
                  <a:pt x="71246" y="550926"/>
                </a:lnTo>
                <a:lnTo>
                  <a:pt x="100202" y="583818"/>
                </a:lnTo>
                <a:lnTo>
                  <a:pt x="132968" y="612648"/>
                </a:lnTo>
                <a:lnTo>
                  <a:pt x="169417" y="637286"/>
                </a:lnTo>
                <a:lnTo>
                  <a:pt x="208914" y="657098"/>
                </a:lnTo>
                <a:lnTo>
                  <a:pt x="251078" y="671702"/>
                </a:lnTo>
                <a:lnTo>
                  <a:pt x="295528" y="680847"/>
                </a:lnTo>
                <a:lnTo>
                  <a:pt x="342010" y="683894"/>
                </a:lnTo>
                <a:lnTo>
                  <a:pt x="388365" y="680847"/>
                </a:lnTo>
                <a:lnTo>
                  <a:pt x="432943" y="671702"/>
                </a:lnTo>
                <a:lnTo>
                  <a:pt x="475106" y="657098"/>
                </a:lnTo>
                <a:lnTo>
                  <a:pt x="514603" y="637286"/>
                </a:lnTo>
                <a:lnTo>
                  <a:pt x="550926" y="612648"/>
                </a:lnTo>
                <a:lnTo>
                  <a:pt x="583819" y="583818"/>
                </a:lnTo>
                <a:lnTo>
                  <a:pt x="612648" y="550926"/>
                </a:lnTo>
                <a:lnTo>
                  <a:pt x="637285" y="514603"/>
                </a:lnTo>
                <a:lnTo>
                  <a:pt x="657098" y="475106"/>
                </a:lnTo>
                <a:lnTo>
                  <a:pt x="671702" y="432942"/>
                </a:lnTo>
                <a:lnTo>
                  <a:pt x="680847" y="388365"/>
                </a:lnTo>
                <a:lnTo>
                  <a:pt x="684022" y="342011"/>
                </a:lnTo>
                <a:lnTo>
                  <a:pt x="680847" y="295528"/>
                </a:lnTo>
                <a:lnTo>
                  <a:pt x="671702" y="251078"/>
                </a:lnTo>
                <a:lnTo>
                  <a:pt x="657098" y="208914"/>
                </a:lnTo>
                <a:lnTo>
                  <a:pt x="637285" y="169417"/>
                </a:lnTo>
                <a:lnTo>
                  <a:pt x="612648" y="132968"/>
                </a:lnTo>
                <a:lnTo>
                  <a:pt x="583819" y="100202"/>
                </a:lnTo>
                <a:lnTo>
                  <a:pt x="550926" y="71247"/>
                </a:lnTo>
                <a:lnTo>
                  <a:pt x="514603" y="46736"/>
                </a:lnTo>
                <a:lnTo>
                  <a:pt x="475106" y="26924"/>
                </a:lnTo>
                <a:lnTo>
                  <a:pt x="432943" y="12191"/>
                </a:lnTo>
                <a:lnTo>
                  <a:pt x="388365" y="3175"/>
                </a:lnTo>
                <a:lnTo>
                  <a:pt x="342010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18682" y="1966722"/>
            <a:ext cx="684021" cy="684022"/>
          </a:xfrm>
          <a:custGeom>
            <a:avLst/>
            <a:gdLst/>
            <a:ahLst/>
            <a:cxnLst/>
            <a:rect l="l" t="t" r="r" b="b"/>
            <a:pathLst>
              <a:path w="684021" h="684022">
                <a:moveTo>
                  <a:pt x="0" y="342011"/>
                </a:moveTo>
                <a:lnTo>
                  <a:pt x="3175" y="295528"/>
                </a:lnTo>
                <a:lnTo>
                  <a:pt x="12191" y="251078"/>
                </a:lnTo>
                <a:lnTo>
                  <a:pt x="26923" y="208914"/>
                </a:lnTo>
                <a:lnTo>
                  <a:pt x="46735" y="169417"/>
                </a:lnTo>
                <a:lnTo>
                  <a:pt x="71246" y="132968"/>
                </a:lnTo>
                <a:lnTo>
                  <a:pt x="100202" y="100202"/>
                </a:lnTo>
                <a:lnTo>
                  <a:pt x="132968" y="71247"/>
                </a:lnTo>
                <a:lnTo>
                  <a:pt x="169417" y="46736"/>
                </a:lnTo>
                <a:lnTo>
                  <a:pt x="208914" y="26924"/>
                </a:lnTo>
                <a:lnTo>
                  <a:pt x="251078" y="12191"/>
                </a:lnTo>
                <a:lnTo>
                  <a:pt x="295528" y="3175"/>
                </a:lnTo>
                <a:lnTo>
                  <a:pt x="342011" y="0"/>
                </a:lnTo>
                <a:lnTo>
                  <a:pt x="388365" y="3175"/>
                </a:lnTo>
                <a:lnTo>
                  <a:pt x="432942" y="12191"/>
                </a:lnTo>
                <a:lnTo>
                  <a:pt x="475107" y="26924"/>
                </a:lnTo>
                <a:lnTo>
                  <a:pt x="514603" y="46736"/>
                </a:lnTo>
                <a:lnTo>
                  <a:pt x="550925" y="71247"/>
                </a:lnTo>
                <a:lnTo>
                  <a:pt x="583818" y="100202"/>
                </a:lnTo>
                <a:lnTo>
                  <a:pt x="612647" y="132968"/>
                </a:lnTo>
                <a:lnTo>
                  <a:pt x="637286" y="169417"/>
                </a:lnTo>
                <a:lnTo>
                  <a:pt x="657097" y="208914"/>
                </a:lnTo>
                <a:lnTo>
                  <a:pt x="671702" y="251078"/>
                </a:lnTo>
                <a:lnTo>
                  <a:pt x="680846" y="295528"/>
                </a:lnTo>
                <a:lnTo>
                  <a:pt x="684021" y="342011"/>
                </a:lnTo>
                <a:lnTo>
                  <a:pt x="680846" y="388365"/>
                </a:lnTo>
                <a:lnTo>
                  <a:pt x="671702" y="432942"/>
                </a:lnTo>
                <a:lnTo>
                  <a:pt x="657097" y="475106"/>
                </a:lnTo>
                <a:lnTo>
                  <a:pt x="637286" y="514603"/>
                </a:lnTo>
                <a:lnTo>
                  <a:pt x="612647" y="550926"/>
                </a:lnTo>
                <a:lnTo>
                  <a:pt x="583818" y="583818"/>
                </a:lnTo>
                <a:lnTo>
                  <a:pt x="550925" y="612648"/>
                </a:lnTo>
                <a:lnTo>
                  <a:pt x="514603" y="637286"/>
                </a:lnTo>
                <a:lnTo>
                  <a:pt x="475107" y="657098"/>
                </a:lnTo>
                <a:lnTo>
                  <a:pt x="432942" y="671702"/>
                </a:lnTo>
                <a:lnTo>
                  <a:pt x="388365" y="680847"/>
                </a:lnTo>
                <a:lnTo>
                  <a:pt x="342011" y="684022"/>
                </a:lnTo>
                <a:lnTo>
                  <a:pt x="295528" y="680847"/>
                </a:lnTo>
                <a:lnTo>
                  <a:pt x="251078" y="671702"/>
                </a:lnTo>
                <a:lnTo>
                  <a:pt x="208914" y="657098"/>
                </a:lnTo>
                <a:lnTo>
                  <a:pt x="169417" y="637286"/>
                </a:lnTo>
                <a:lnTo>
                  <a:pt x="132968" y="612648"/>
                </a:lnTo>
                <a:lnTo>
                  <a:pt x="100202" y="583818"/>
                </a:lnTo>
                <a:lnTo>
                  <a:pt x="71246" y="550926"/>
                </a:lnTo>
                <a:lnTo>
                  <a:pt x="46735" y="514603"/>
                </a:lnTo>
                <a:lnTo>
                  <a:pt x="26923" y="475106"/>
                </a:lnTo>
                <a:lnTo>
                  <a:pt x="12191" y="432942"/>
                </a:lnTo>
                <a:lnTo>
                  <a:pt x="3175" y="388365"/>
                </a:lnTo>
                <a:lnTo>
                  <a:pt x="0" y="342011"/>
                </a:lnTo>
                <a:close/>
              </a:path>
            </a:pathLst>
          </a:custGeom>
          <a:ln w="1905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221992" y="2526411"/>
            <a:ext cx="1133602" cy="252349"/>
          </a:xfrm>
          <a:custGeom>
            <a:avLst/>
            <a:gdLst/>
            <a:ahLst/>
            <a:cxnLst/>
            <a:rect l="l" t="t" r="r" b="b"/>
            <a:pathLst>
              <a:path w="1133602" h="252349">
                <a:moveTo>
                  <a:pt x="1059815" y="42037"/>
                </a:moveTo>
                <a:lnTo>
                  <a:pt x="1066292" y="74802"/>
                </a:lnTo>
                <a:lnTo>
                  <a:pt x="1123695" y="30225"/>
                </a:lnTo>
                <a:lnTo>
                  <a:pt x="1133602" y="22605"/>
                </a:lnTo>
                <a:lnTo>
                  <a:pt x="1051433" y="0"/>
                </a:lnTo>
                <a:lnTo>
                  <a:pt x="1058036" y="32765"/>
                </a:lnTo>
                <a:lnTo>
                  <a:pt x="0" y="243077"/>
                </a:lnTo>
                <a:lnTo>
                  <a:pt x="1905" y="252349"/>
                </a:lnTo>
                <a:lnTo>
                  <a:pt x="1059815" y="42037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28342" y="1847723"/>
            <a:ext cx="1127252" cy="240664"/>
          </a:xfrm>
          <a:custGeom>
            <a:avLst/>
            <a:gdLst/>
            <a:ahLst/>
            <a:cxnLst/>
            <a:rect l="l" t="t" r="r" b="b"/>
            <a:pathLst>
              <a:path w="1127252" h="240664">
                <a:moveTo>
                  <a:pt x="1127252" y="217297"/>
                </a:moveTo>
                <a:lnTo>
                  <a:pt x="1117981" y="210185"/>
                </a:lnTo>
                <a:lnTo>
                  <a:pt x="1059433" y="165735"/>
                </a:lnTo>
                <a:lnTo>
                  <a:pt x="1053337" y="198500"/>
                </a:lnTo>
                <a:lnTo>
                  <a:pt x="1777" y="0"/>
                </a:lnTo>
                <a:lnTo>
                  <a:pt x="0" y="9398"/>
                </a:lnTo>
                <a:lnTo>
                  <a:pt x="1051559" y="207899"/>
                </a:lnTo>
                <a:lnTo>
                  <a:pt x="1045336" y="240664"/>
                </a:lnTo>
                <a:lnTo>
                  <a:pt x="1127252" y="217297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38194" y="2544317"/>
            <a:ext cx="1072260" cy="251460"/>
          </a:xfrm>
          <a:custGeom>
            <a:avLst/>
            <a:gdLst/>
            <a:ahLst/>
            <a:cxnLst/>
            <a:rect l="l" t="t" r="r" b="b"/>
            <a:pathLst>
              <a:path w="1072260" h="251460">
                <a:moveTo>
                  <a:pt x="1072260" y="229743"/>
                </a:moveTo>
                <a:lnTo>
                  <a:pt x="1061719" y="221361"/>
                </a:lnTo>
                <a:lnTo>
                  <a:pt x="1005585" y="176784"/>
                </a:lnTo>
                <a:lnTo>
                  <a:pt x="998727" y="209423"/>
                </a:lnTo>
                <a:lnTo>
                  <a:pt x="1904" y="0"/>
                </a:lnTo>
                <a:lnTo>
                  <a:pt x="0" y="9271"/>
                </a:lnTo>
                <a:lnTo>
                  <a:pt x="996695" y="218821"/>
                </a:lnTo>
                <a:lnTo>
                  <a:pt x="989964" y="251460"/>
                </a:lnTo>
                <a:lnTo>
                  <a:pt x="1072260" y="229743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38194" y="1829815"/>
            <a:ext cx="1072260" cy="239903"/>
          </a:xfrm>
          <a:custGeom>
            <a:avLst/>
            <a:gdLst/>
            <a:ahLst/>
            <a:cxnLst/>
            <a:rect l="l" t="t" r="r" b="b"/>
            <a:pathLst>
              <a:path w="1072260" h="239903">
                <a:moveTo>
                  <a:pt x="1072260" y="22606"/>
                </a:moveTo>
                <a:lnTo>
                  <a:pt x="990218" y="0"/>
                </a:lnTo>
                <a:lnTo>
                  <a:pt x="996695" y="32766"/>
                </a:lnTo>
                <a:lnTo>
                  <a:pt x="0" y="230505"/>
                </a:lnTo>
                <a:lnTo>
                  <a:pt x="1904" y="239903"/>
                </a:lnTo>
                <a:lnTo>
                  <a:pt x="998473" y="42163"/>
                </a:lnTo>
                <a:lnTo>
                  <a:pt x="1004951" y="74803"/>
                </a:lnTo>
                <a:lnTo>
                  <a:pt x="1062354" y="30353"/>
                </a:lnTo>
                <a:lnTo>
                  <a:pt x="1072260" y="22606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39286" y="2270379"/>
            <a:ext cx="2278761" cy="76326"/>
          </a:xfrm>
          <a:custGeom>
            <a:avLst/>
            <a:gdLst/>
            <a:ahLst/>
            <a:cxnLst/>
            <a:rect l="l" t="t" r="r" b="b"/>
            <a:pathLst>
              <a:path w="2278761" h="76326">
                <a:moveTo>
                  <a:pt x="2278761" y="38226"/>
                </a:moveTo>
                <a:lnTo>
                  <a:pt x="2202561" y="0"/>
                </a:lnTo>
                <a:lnTo>
                  <a:pt x="2202561" y="33400"/>
                </a:lnTo>
                <a:lnTo>
                  <a:pt x="0" y="31876"/>
                </a:lnTo>
                <a:lnTo>
                  <a:pt x="0" y="41401"/>
                </a:lnTo>
                <a:lnTo>
                  <a:pt x="2202561" y="42925"/>
                </a:lnTo>
                <a:lnTo>
                  <a:pt x="2202561" y="76326"/>
                </a:lnTo>
                <a:lnTo>
                  <a:pt x="2269236" y="42925"/>
                </a:lnTo>
                <a:lnTo>
                  <a:pt x="2278761" y="38226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91734" y="2549016"/>
            <a:ext cx="826388" cy="471170"/>
          </a:xfrm>
          <a:custGeom>
            <a:avLst/>
            <a:gdLst/>
            <a:ahLst/>
            <a:cxnLst/>
            <a:rect l="l" t="t" r="r" b="b"/>
            <a:pathLst>
              <a:path w="826388" h="471170">
                <a:moveTo>
                  <a:pt x="826388" y="0"/>
                </a:moveTo>
                <a:lnTo>
                  <a:pt x="741426" y="4318"/>
                </a:lnTo>
                <a:lnTo>
                  <a:pt x="757808" y="33400"/>
                </a:lnTo>
                <a:lnTo>
                  <a:pt x="0" y="462915"/>
                </a:lnTo>
                <a:lnTo>
                  <a:pt x="4699" y="471170"/>
                </a:lnTo>
                <a:lnTo>
                  <a:pt x="762507" y="41656"/>
                </a:lnTo>
                <a:lnTo>
                  <a:pt x="778890" y="70738"/>
                </a:lnTo>
                <a:lnTo>
                  <a:pt x="808227" y="27178"/>
                </a:lnTo>
                <a:lnTo>
                  <a:pt x="826388" y="0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91861" y="1606296"/>
            <a:ext cx="826262" cy="458724"/>
          </a:xfrm>
          <a:custGeom>
            <a:avLst/>
            <a:gdLst/>
            <a:ahLst/>
            <a:cxnLst/>
            <a:rect l="l" t="t" r="r" b="b"/>
            <a:pathLst>
              <a:path w="826262" h="458724">
                <a:moveTo>
                  <a:pt x="826262" y="458724"/>
                </a:moveTo>
                <a:lnTo>
                  <a:pt x="808101" y="432180"/>
                </a:lnTo>
                <a:lnTo>
                  <a:pt x="778001" y="388492"/>
                </a:lnTo>
                <a:lnTo>
                  <a:pt x="761873" y="417702"/>
                </a:lnTo>
                <a:lnTo>
                  <a:pt x="4572" y="0"/>
                </a:lnTo>
                <a:lnTo>
                  <a:pt x="0" y="8381"/>
                </a:lnTo>
                <a:lnTo>
                  <a:pt x="757301" y="426084"/>
                </a:lnTo>
                <a:lnTo>
                  <a:pt x="741172" y="455294"/>
                </a:lnTo>
                <a:lnTo>
                  <a:pt x="826262" y="458724"/>
                </a:lnTo>
                <a:close/>
              </a:path>
            </a:pathLst>
          </a:custGeom>
          <a:solidFill>
            <a:srgbClr val="00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050137" y="278429"/>
            <a:ext cx="188359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Traversing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49321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44977" y="278429"/>
            <a:ext cx="1617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0" dirty="0" smtClean="0">
                <a:solidFill>
                  <a:srgbClr val="660066"/>
                </a:solidFill>
                <a:latin typeface="Arial"/>
                <a:cs typeface="Arial"/>
              </a:rPr>
              <a:t>Graph 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76038" y="278429"/>
            <a:ext cx="81583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24" dirty="0" smtClean="0">
                <a:solidFill>
                  <a:srgbClr val="660066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070217" y="522914"/>
            <a:ext cx="1920020" cy="207975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251332" marR="322198" indent="-178307">
              <a:lnSpc>
                <a:spcPts val="2715"/>
              </a:lnSpc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r>
              <a:rPr sz="1400" spc="-256" dirty="0" smtClean="0">
                <a:solidFill>
                  <a:srgbClr val="C2452F"/>
                </a:solidFill>
                <a:latin typeface="Meiryo"/>
                <a:cs typeface="Meiryo"/>
              </a:rPr>
              <a:t>  </a:t>
            </a:r>
            <a:r>
              <a:rPr sz="1400" spc="-157" dirty="0" smtClean="0">
                <a:solidFill>
                  <a:srgbClr val="C2452F"/>
                </a:solidFill>
                <a:latin typeface="Meiryo"/>
                <a:cs typeface="Meiryo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spc="-10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tree</a:t>
            </a:r>
            <a:r>
              <a:rPr sz="1800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endParaRPr sz="1800">
              <a:latin typeface="Arial"/>
              <a:cs typeface="Arial"/>
            </a:endParaRPr>
          </a:p>
          <a:p>
            <a:pPr marL="251332" marR="322198">
              <a:lnSpc>
                <a:spcPts val="2069"/>
              </a:lnSpc>
            </a:pPr>
            <a:r>
              <a:rPr sz="1800" spc="-17" dirty="0" smtClean="0">
                <a:solidFill>
                  <a:srgbClr val="000080"/>
                </a:solidFill>
                <a:latin typeface="Arial"/>
                <a:cs typeface="Arial"/>
              </a:rPr>
              <a:t>generated by</a:t>
            </a:r>
            <a:endParaRPr sz="1800">
              <a:latin typeface="Arial"/>
              <a:cs typeface="Arial"/>
            </a:endParaRPr>
          </a:p>
          <a:p>
            <a:pPr marL="251332" marR="252171">
              <a:lnSpc>
                <a:spcPts val="206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traversing the </a:t>
            </a:r>
            <a:endParaRPr sz="1800">
              <a:latin typeface="Arial"/>
              <a:cs typeface="Arial"/>
            </a:endParaRPr>
          </a:p>
          <a:p>
            <a:pPr marL="251332" marR="252171">
              <a:lnSpc>
                <a:spcPts val="206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graph.</a:t>
            </a:r>
            <a:endParaRPr sz="1800">
              <a:latin typeface="Arial"/>
              <a:cs typeface="Arial"/>
            </a:endParaRPr>
          </a:p>
          <a:p>
            <a:pPr marL="191007" marR="103555" indent="-178307">
              <a:lnSpc>
                <a:spcPts val="2715"/>
              </a:lnSpc>
              <a:spcBef>
                <a:spcPts val="818"/>
              </a:spcBef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r>
              <a:rPr sz="1400" spc="-256" dirty="0" smtClean="0">
                <a:solidFill>
                  <a:srgbClr val="C2452F"/>
                </a:solidFill>
                <a:latin typeface="Meiryo"/>
                <a:cs typeface="Meiryo"/>
              </a:rPr>
              <a:t>  </a:t>
            </a:r>
            <a:r>
              <a:rPr sz="1400" spc="-157" dirty="0" smtClean="0">
                <a:solidFill>
                  <a:srgbClr val="C2452F"/>
                </a:solidFill>
                <a:latin typeface="Meiryo"/>
                <a:cs typeface="Meiryo"/>
              </a:rPr>
              <a:t> </a:t>
            </a:r>
            <a:r>
              <a:rPr sz="1800" spc="1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he</a:t>
            </a:r>
            <a:r>
              <a:rPr sz="1800" spc="-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same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de </a:t>
            </a:r>
            <a:endParaRPr sz="1800">
              <a:latin typeface="Arial"/>
              <a:cs typeface="Arial"/>
            </a:endParaRPr>
          </a:p>
          <a:p>
            <a:pPr marL="191007" marR="103555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in the  graph </a:t>
            </a:r>
            <a:endParaRPr sz="1800">
              <a:latin typeface="Arial"/>
              <a:cs typeface="Arial"/>
            </a:endParaRPr>
          </a:p>
          <a:p>
            <a:pPr marL="191007" marR="103555">
              <a:lnSpc>
                <a:spcPts val="2069"/>
              </a:lnSpc>
            </a:pPr>
            <a:r>
              <a:rPr sz="1800" spc="-1" dirty="0" smtClean="0">
                <a:solidFill>
                  <a:srgbClr val="000080"/>
                </a:solidFill>
                <a:latin typeface="Arial"/>
                <a:cs typeface="Arial"/>
              </a:rPr>
              <a:t>may appear</a:t>
            </a:r>
            <a:endParaRPr sz="1800">
              <a:latin typeface="Arial"/>
              <a:cs typeface="Arial"/>
            </a:endParaRPr>
          </a:p>
          <a:p>
            <a:pPr marL="191007">
              <a:lnSpc>
                <a:spcPts val="206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repeatedly in the </a:t>
            </a:r>
            <a:endParaRPr sz="1800">
              <a:latin typeface="Arial"/>
              <a:cs typeface="Arial"/>
            </a:endParaRPr>
          </a:p>
          <a:p>
            <a:pPr marL="191007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73017" y="1369535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23466" y="1459793"/>
            <a:ext cx="375882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89322" y="1459793"/>
            <a:ext cx="375882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41873" y="1598135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54709" y="1616423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91965" y="1726151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56662" y="1735295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21510" y="2085815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90922" y="2085815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4960" y="2161214"/>
            <a:ext cx="332788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S3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33317" y="2158166"/>
            <a:ext cx="375234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2" dirty="0" smtClean="0">
                <a:solidFill>
                  <a:srgbClr val="FFFFFF"/>
                </a:solidFill>
                <a:latin typeface="Times New Roman"/>
                <a:cs typeface="Times New Roman"/>
              </a:rPr>
              <a:t>C2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97498" y="2158166"/>
            <a:ext cx="387807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28087" y="2439137"/>
            <a:ext cx="157347" cy="228396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49293" y="2439137"/>
            <a:ext cx="157347" cy="228396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67194" y="2725094"/>
            <a:ext cx="1816464" cy="3008477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 marR="11610">
              <a:lnSpc>
                <a:spcPts val="2069"/>
              </a:lnSpc>
            </a:pPr>
            <a:r>
              <a:rPr sz="1800" spc="1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he</a:t>
            </a:r>
            <a:r>
              <a:rPr sz="1800" spc="-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arr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em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nt </a:t>
            </a:r>
            <a:endParaRPr sz="1800">
              <a:latin typeface="Arial"/>
              <a:cs typeface="Arial"/>
            </a:endParaRPr>
          </a:p>
          <a:p>
            <a:pPr marL="12700" marR="11610">
              <a:lnSpc>
                <a:spcPts val="2069"/>
              </a:lnSpc>
            </a:pPr>
            <a:r>
              <a:rPr sz="1800" spc="41" dirty="0" smtClean="0">
                <a:solidFill>
                  <a:srgbClr val="000080"/>
                </a:solidFill>
                <a:latin typeface="Arial"/>
                <a:cs typeface="Arial"/>
              </a:rPr>
              <a:t>of the tree </a:t>
            </a:r>
            <a:endParaRPr sz="1800">
              <a:latin typeface="Arial"/>
              <a:cs typeface="Arial"/>
            </a:endParaRPr>
          </a:p>
          <a:p>
            <a:pPr marL="12700" marR="11610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depends on the </a:t>
            </a:r>
            <a:endParaRPr sz="1800">
              <a:latin typeface="Arial"/>
              <a:cs typeface="Arial"/>
            </a:endParaRPr>
          </a:p>
          <a:p>
            <a:pPr marL="12700" marR="11610">
              <a:lnSpc>
                <a:spcPts val="206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trav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rs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800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strat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eg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y </a:t>
            </a:r>
            <a:endParaRPr sz="1800">
              <a:latin typeface="Arial"/>
              <a:cs typeface="Arial"/>
            </a:endParaRPr>
          </a:p>
          <a:p>
            <a:pPr marL="12700" marR="11610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(search method)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691"/>
              </a:spcBef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The initial state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com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the ro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t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node  of the tree</a:t>
            </a:r>
            <a:endParaRPr sz="1800">
              <a:latin typeface="Arial"/>
              <a:cs typeface="Arial"/>
            </a:endParaRPr>
          </a:p>
          <a:p>
            <a:pPr marL="12700" marR="176936">
              <a:lnSpc>
                <a:spcPts val="2069"/>
              </a:lnSpc>
              <a:spcBef>
                <a:spcPts val="856"/>
              </a:spcBef>
            </a:pPr>
            <a:r>
              <a:rPr sz="1800" spc="-1" dirty="0" smtClean="0">
                <a:solidFill>
                  <a:srgbClr val="000080"/>
                </a:solidFill>
                <a:latin typeface="Arial"/>
                <a:cs typeface="Arial"/>
              </a:rPr>
              <a:t>In the fully </a:t>
            </a:r>
            <a:endParaRPr sz="1800">
              <a:latin typeface="Arial"/>
              <a:cs typeface="Arial"/>
            </a:endParaRPr>
          </a:p>
          <a:p>
            <a:pPr marL="12700" marR="176936">
              <a:lnSpc>
                <a:spcPts val="206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expanded  tree, </a:t>
            </a:r>
            <a:endParaRPr sz="1800">
              <a:latin typeface="Arial"/>
              <a:cs typeface="Arial"/>
            </a:endParaRPr>
          </a:p>
          <a:p>
            <a:pPr marL="12700" marR="176936">
              <a:lnSpc>
                <a:spcPts val="206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the goal states </a:t>
            </a:r>
            <a:endParaRPr sz="1800">
              <a:latin typeface="Arial"/>
              <a:cs typeface="Arial"/>
            </a:endParaRPr>
          </a:p>
          <a:p>
            <a:pPr marL="12700" marR="176936">
              <a:lnSpc>
                <a:spcPts val="2069"/>
              </a:lnSpc>
            </a:pPr>
            <a:r>
              <a:rPr sz="1800" spc="-1" dirty="0" smtClean="0">
                <a:solidFill>
                  <a:srgbClr val="000080"/>
                </a:solidFill>
                <a:latin typeface="Arial"/>
                <a:cs typeface="Arial"/>
              </a:rPr>
              <a:t>are the leaf </a:t>
            </a:r>
            <a:endParaRPr sz="1800">
              <a:latin typeface="Arial"/>
              <a:cs typeface="Arial"/>
            </a:endParaRPr>
          </a:p>
          <a:p>
            <a:pPr marL="12700" marR="176936">
              <a:lnSpc>
                <a:spcPts val="2069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nodes.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13561" y="2744437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79973" y="2753581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88885" y="2764678"/>
            <a:ext cx="134737" cy="205232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12700">
              <a:lnSpc>
                <a:spcPts val="1614"/>
              </a:lnSpc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16989" y="2865302"/>
            <a:ext cx="35940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B2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89322" y="2865302"/>
            <a:ext cx="35940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72941" y="3030949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b="1" dirty="0" smtClean="0">
                <a:solidFill>
                  <a:srgbClr val="7E7E7E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19399" y="3560856"/>
            <a:ext cx="266268" cy="505459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 marR="26746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S3</a:t>
            </a:r>
            <a:endParaRPr sz="1400">
              <a:latin typeface="Times New Roman"/>
              <a:cs typeface="Times New Roman"/>
            </a:endParaRPr>
          </a:p>
          <a:p>
            <a:pPr marL="137667">
              <a:lnSpc>
                <a:spcPct val="95825"/>
              </a:lnSpc>
              <a:spcBef>
                <a:spcPts val="689"/>
              </a:spcBef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31086" y="3716304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27245" y="3713256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88885" y="3928125"/>
            <a:ext cx="134737" cy="205231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12700">
              <a:lnSpc>
                <a:spcPts val="1614"/>
              </a:lnSpc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4047" y="4237512"/>
            <a:ext cx="269316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2" dirty="0" smtClean="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66308" y="4237512"/>
            <a:ext cx="260112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B2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20923" y="4258506"/>
            <a:ext cx="199172" cy="151891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C2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90315" y="4545114"/>
            <a:ext cx="141498" cy="204012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70962" y="4582190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5198" y="4582190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3421" y="4591334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11672" y="4591334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1134" y="4655342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1836" y="4655342"/>
            <a:ext cx="141300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88885" y="4706261"/>
            <a:ext cx="134923" cy="205536"/>
          </a:xfrm>
          <a:prstGeom prst="rect">
            <a:avLst/>
          </a:prstGeom>
        </p:spPr>
        <p:txBody>
          <a:bodyPr wrap="square" lIns="0" tIns="10287" rIns="0" bIns="0" rtlCol="0">
            <a:noAutofit/>
          </a:bodyPr>
          <a:lstStyle/>
          <a:p>
            <a:pPr marL="12700">
              <a:lnSpc>
                <a:spcPts val="1620"/>
              </a:lnSpc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4622" y="5024150"/>
            <a:ext cx="268593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5217" y="5024150"/>
            <a:ext cx="269202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C2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9522" y="5024150"/>
            <a:ext cx="268593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9399" y="5024150"/>
            <a:ext cx="279944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86327" y="5024150"/>
            <a:ext cx="260112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3505" y="5024150"/>
            <a:ext cx="269202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C2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6246" y="5024150"/>
            <a:ext cx="363744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000" b="1" i="1" spc="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1400" b="1" spc="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3107" y="5365526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316" y="5365526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8137" y="5365526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384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6939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18941" y="5389910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0618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6858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0296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0922" y="5386862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622" y="5813937"/>
            <a:ext cx="27998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8243" y="5813937"/>
            <a:ext cx="268593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4074" y="5813937"/>
            <a:ext cx="27994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1223" y="5813937"/>
            <a:ext cx="260112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9522" y="5813937"/>
            <a:ext cx="27998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6327" y="5813937"/>
            <a:ext cx="27994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654" y="5813937"/>
            <a:ext cx="268593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981" y="5813937"/>
            <a:ext cx="27994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6308" y="5813937"/>
            <a:ext cx="260172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3185" y="5813937"/>
            <a:ext cx="27998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6178" y="5839540"/>
            <a:ext cx="1775444" cy="625283"/>
          </a:xfrm>
          <a:prstGeom prst="rect">
            <a:avLst/>
          </a:prstGeom>
        </p:spPr>
        <p:txBody>
          <a:bodyPr wrap="square" lIns="0" tIns="32384" rIns="0" bIns="0" rtlCol="0">
            <a:noAutofit/>
          </a:bodyPr>
          <a:lstStyle/>
          <a:p>
            <a:pPr marL="12700">
              <a:lnSpc>
                <a:spcPts val="2069"/>
              </a:lnSpc>
            </a:pPr>
            <a:r>
              <a:rPr sz="1800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1800" spc="-25" dirty="0" smtClean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cl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800" spc="3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gr</a:t>
            </a:r>
            <a:r>
              <a:rPr sz="1800" spc="-4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s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spc="-3" dirty="0" smtClean="0">
                <a:solidFill>
                  <a:srgbClr val="000080"/>
                </a:solidFill>
                <a:latin typeface="Arial"/>
                <a:cs typeface="Arial"/>
              </a:rPr>
              <a:t>may  result in </a:t>
            </a:r>
            <a:r>
              <a:rPr sz="3000" u="heavy" spc="-3" baseline="-37684" dirty="0" smtClean="0">
                <a:solidFill>
                  <a:srgbClr val="7E7E7E"/>
                </a:solidFill>
                <a:latin typeface="Arial"/>
                <a:cs typeface="Arial"/>
              </a:rPr>
              <a:t>19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7870" y="5879124"/>
            <a:ext cx="134737" cy="205232"/>
          </a:xfrm>
          <a:prstGeom prst="rect">
            <a:avLst/>
          </a:prstGeom>
        </p:spPr>
        <p:txBody>
          <a:bodyPr wrap="square" lIns="0" tIns="10255" rIns="0" bIns="0" rtlCol="0">
            <a:noAutofit/>
          </a:bodyPr>
          <a:lstStyle/>
          <a:p>
            <a:pPr marL="12700">
              <a:lnSpc>
                <a:spcPts val="1614"/>
              </a:lnSpc>
            </a:pPr>
            <a:r>
              <a:rPr sz="1400" spc="-755" dirty="0" smtClean="0">
                <a:solidFill>
                  <a:srgbClr val="C2452F"/>
                </a:solidFill>
                <a:latin typeface="Meiryo"/>
                <a:cs typeface="Meiryo"/>
              </a:rPr>
              <a:t>▪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0720" y="6146169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7370" y="6146169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532" y="6152265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8408" y="6149217"/>
            <a:ext cx="141300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0D00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6178" y="6246448"/>
            <a:ext cx="1722907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000080"/>
                </a:solidFill>
                <a:latin typeface="Arial"/>
                <a:cs typeface="Arial"/>
              </a:rPr>
              <a:t>infinite branches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6511929"/>
            <a:ext cx="27994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1223" y="6511929"/>
            <a:ext cx="27998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6308" y="6511929"/>
            <a:ext cx="279944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6692" y="286938"/>
            <a:ext cx="342576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6" dirty="0" smtClean="0">
                <a:solidFill>
                  <a:srgbClr val="660066"/>
                </a:solidFill>
                <a:latin typeface="Arial"/>
                <a:cs typeface="Arial"/>
              </a:rPr>
              <a:t>Kruskal’s 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92" y="1013251"/>
            <a:ext cx="591040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1" dirty="0" smtClean="0">
                <a:solidFill>
                  <a:srgbClr val="000090"/>
                </a:solidFill>
                <a:latin typeface="Arial"/>
                <a:cs typeface="Arial"/>
              </a:rPr>
              <a:t>Kruskal’s Algorithm includes 4 Steps: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2" y="1927404"/>
            <a:ext cx="7279484" cy="80771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solidFill>
                  <a:srgbClr val="FF0000"/>
                </a:solidFill>
                <a:latin typeface="Arial"/>
                <a:cs typeface="Arial"/>
              </a:rPr>
              <a:t>Step 1</a:t>
            </a:r>
            <a:r>
              <a:rPr sz="2800" spc="-2" dirty="0" smtClean="0">
                <a:solidFill>
                  <a:srgbClr val="000090"/>
                </a:solidFill>
                <a:latin typeface="Arial"/>
                <a:cs typeface="Arial"/>
              </a:rPr>
              <a:t>: List all the edges of the graph in order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</a:pPr>
            <a:r>
              <a:rPr sz="2800" spc="-3" dirty="0" smtClean="0">
                <a:solidFill>
                  <a:srgbClr val="000090"/>
                </a:solidFill>
                <a:latin typeface="Arial"/>
                <a:cs typeface="Arial"/>
              </a:rPr>
              <a:t>increasing weights.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154" y="1927404"/>
            <a:ext cx="3751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" y="3207818"/>
            <a:ext cx="7278062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solidFill>
                  <a:srgbClr val="FF0000"/>
                </a:solidFill>
                <a:latin typeface="Arial"/>
                <a:cs typeface="Arial"/>
              </a:rPr>
              <a:t>Step 2</a:t>
            </a:r>
            <a:r>
              <a:rPr sz="2800" spc="-2" dirty="0" smtClean="0">
                <a:solidFill>
                  <a:srgbClr val="000090"/>
                </a:solidFill>
                <a:latin typeface="Arial"/>
                <a:cs typeface="Arial"/>
              </a:rPr>
              <a:t>: Select the smallest edge of the graph.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2" y="4061886"/>
            <a:ext cx="7138375" cy="80726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7" dirty="0" smtClean="0">
                <a:solidFill>
                  <a:srgbClr val="FF0000"/>
                </a:solidFill>
                <a:latin typeface="Arial"/>
                <a:cs typeface="Arial"/>
              </a:rPr>
              <a:t>Step 3</a:t>
            </a: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: Select the next smallest edge that do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-3" dirty="0" smtClean="0">
                <a:solidFill>
                  <a:srgbClr val="000090"/>
                </a:solidFill>
                <a:latin typeface="Arial"/>
                <a:cs typeface="Arial"/>
              </a:rPr>
              <a:t>not makes any circuit.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092" y="5342326"/>
            <a:ext cx="7091604" cy="123423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63000">
              <a:lnSpc>
                <a:spcPts val="2960"/>
              </a:lnSpc>
            </a:pPr>
            <a:r>
              <a:rPr sz="2800" spc="-6" dirty="0" smtClean="0">
                <a:solidFill>
                  <a:srgbClr val="FF0000"/>
                </a:solidFill>
                <a:latin typeface="Arial"/>
                <a:cs typeface="Arial"/>
              </a:rPr>
              <a:t>Step 4</a:t>
            </a: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: Continue this process until all the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953"/>
              </a:lnSpc>
            </a:pP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Vertices are explored and (V</a:t>
            </a:r>
            <a:r>
              <a:rPr sz="2775" spc="-8" baseline="-21936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-1) edges have</a:t>
            </a:r>
            <a:endParaRPr sz="2800">
              <a:latin typeface="Arial"/>
              <a:cs typeface="Arial"/>
            </a:endParaRPr>
          </a:p>
          <a:p>
            <a:pPr marL="12700" marR="63000">
              <a:lnSpc>
                <a:spcPts val="2865"/>
              </a:lnSpc>
              <a:spcBef>
                <a:spcPts val="843"/>
              </a:spcBef>
            </a:pPr>
            <a:r>
              <a:rPr sz="2800" spc="-1" dirty="0" smtClean="0">
                <a:solidFill>
                  <a:srgbClr val="000090"/>
                </a:solidFill>
                <a:latin typeface="Arial"/>
                <a:cs typeface="Arial"/>
              </a:rPr>
              <a:t>been selected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5400" y="990600"/>
            <a:ext cx="6362700" cy="294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692" y="286938"/>
            <a:ext cx="8689644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7" dirty="0" smtClean="0">
                <a:solidFill>
                  <a:srgbClr val="660066"/>
                </a:solidFill>
                <a:latin typeface="Arial"/>
                <a:cs typeface="Arial"/>
              </a:rPr>
              <a:t>Minimum Spanning Tree (MST) Kruskal’s 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838200"/>
            <a:ext cx="4191000" cy="564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6692" y="286938"/>
            <a:ext cx="61443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6" dirty="0" smtClean="0">
                <a:solidFill>
                  <a:srgbClr val="660066"/>
                </a:solidFill>
                <a:latin typeface="Arial"/>
                <a:cs typeface="Arial"/>
              </a:rPr>
              <a:t>Find MST using Kruskal’s 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04292" y="210738"/>
            <a:ext cx="5594816" cy="98056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53263">
              <a:lnSpc>
                <a:spcPts val="2960"/>
              </a:lnSpc>
            </a:pPr>
            <a:r>
              <a:rPr sz="2800" b="1" spc="-14" dirty="0" smtClean="0">
                <a:solidFill>
                  <a:srgbClr val="660066"/>
                </a:solidFill>
                <a:latin typeface="Arial"/>
                <a:cs typeface="Arial"/>
              </a:rPr>
              <a:t>Prim’s Algorithm</a:t>
            </a:r>
            <a:endParaRPr sz="2800">
              <a:latin typeface="Arial"/>
              <a:cs typeface="Arial"/>
            </a:endParaRPr>
          </a:p>
          <a:p>
            <a:pPr marL="155956">
              <a:lnSpc>
                <a:spcPct val="95825"/>
              </a:lnSpc>
              <a:spcBef>
                <a:spcPts val="1357"/>
              </a:spcBef>
            </a:pPr>
            <a:r>
              <a:rPr sz="2800" spc="-12" dirty="0" smtClean="0">
                <a:solidFill>
                  <a:srgbClr val="000090"/>
                </a:solidFill>
                <a:latin typeface="Arial"/>
                <a:cs typeface="Arial"/>
              </a:rPr>
              <a:t>Prim’s Algorithm includes 4 Steps: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48" y="1724966"/>
            <a:ext cx="8664318" cy="123455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50255">
              <a:lnSpc>
                <a:spcPts val="2960"/>
              </a:lnSpc>
            </a:pPr>
            <a:r>
              <a:rPr sz="2800" spc="-7" dirty="0" smtClean="0">
                <a:solidFill>
                  <a:srgbClr val="FF0000"/>
                </a:solidFill>
                <a:latin typeface="Arial"/>
                <a:cs typeface="Arial"/>
              </a:rPr>
              <a:t>Step 1</a:t>
            </a: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: Draw an n by n (n x n) vertices’ matrix and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60"/>
              </a:lnSpc>
              <a:spcBef>
                <a:spcPts val="100"/>
              </a:spcBef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800" spc="-5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sz="2800" spc="-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as</a:t>
            </a:r>
            <a:r>
              <a:rPr sz="2800" spc="-2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14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775" spc="4" baseline="-21936" dirty="0" smtClean="0">
                <a:solidFill>
                  <a:srgbClr val="000090"/>
                </a:solidFill>
                <a:latin typeface="Arial"/>
                <a:cs typeface="Arial"/>
              </a:rPr>
              <a:t>1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r>
              <a:rPr sz="2800" spc="1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9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775" spc="4" baseline="-21936" dirty="0" smtClean="0">
                <a:solidFill>
                  <a:srgbClr val="000090"/>
                </a:solidFill>
                <a:latin typeface="Arial"/>
                <a:cs typeface="Arial"/>
              </a:rPr>
              <a:t>2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….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sz="2800" spc="-4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775" spc="0" baseline="-21936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775" spc="-27" baseline="-2193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-68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w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th</a:t>
            </a:r>
            <a:r>
              <a:rPr sz="2800" spc="-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2800" spc="-2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-6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w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hts of</a:t>
            </a:r>
            <a:r>
              <a:rPr sz="2800" spc="-2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2800" spc="-28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548" y="3432728"/>
            <a:ext cx="8052179" cy="445100"/>
          </a:xfrm>
          <a:prstGeom prst="rect">
            <a:avLst/>
          </a:prstGeom>
        </p:spPr>
        <p:txBody>
          <a:bodyPr wrap="square" lIns="0" tIns="21971" rIns="0" bIns="0" rtlCol="0">
            <a:noAutofit/>
          </a:bodyPr>
          <a:lstStyle/>
          <a:p>
            <a:pPr marL="12700">
              <a:lnSpc>
                <a:spcPts val="3460"/>
              </a:lnSpc>
            </a:pPr>
            <a:r>
              <a:rPr sz="4200" spc="0" baseline="8282" dirty="0" smtClean="0">
                <a:solidFill>
                  <a:srgbClr val="FF0000"/>
                </a:solidFill>
                <a:latin typeface="Arial"/>
                <a:cs typeface="Arial"/>
              </a:rPr>
              <a:t>Step 2</a:t>
            </a:r>
            <a:r>
              <a:rPr sz="4200" spc="0" baseline="8282" dirty="0" smtClean="0">
                <a:solidFill>
                  <a:srgbClr val="000090"/>
                </a:solidFill>
                <a:latin typeface="Arial"/>
                <a:cs typeface="Arial"/>
              </a:rPr>
              <a:t>: Starting from vertex V</a:t>
            </a:r>
            <a:r>
              <a:rPr sz="2775" spc="0" baseline="-9401" dirty="0" smtClean="0">
                <a:solidFill>
                  <a:srgbClr val="000090"/>
                </a:solidFill>
                <a:latin typeface="Arial"/>
                <a:cs typeface="Arial"/>
              </a:rPr>
              <a:t>1 </a:t>
            </a:r>
            <a:r>
              <a:rPr sz="4200" spc="0" baseline="8282" dirty="0" smtClean="0">
                <a:solidFill>
                  <a:srgbClr val="000090"/>
                </a:solidFill>
                <a:latin typeface="Arial"/>
                <a:cs typeface="Arial"/>
              </a:rPr>
              <a:t>and connect it to its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548" y="3859448"/>
            <a:ext cx="4868144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3" dirty="0" smtClean="0">
                <a:solidFill>
                  <a:srgbClr val="000090"/>
                </a:solidFill>
                <a:latin typeface="Arial"/>
                <a:cs typeface="Arial"/>
              </a:rPr>
              <a:t>nearest neighbor by searching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744" y="3859448"/>
            <a:ext cx="142481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3" dirty="0" smtClean="0">
                <a:solidFill>
                  <a:srgbClr val="000090"/>
                </a:solidFill>
                <a:latin typeface="Arial"/>
                <a:cs typeface="Arial"/>
              </a:rPr>
              <a:t>in row 1.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48" y="4713269"/>
            <a:ext cx="4866369" cy="80721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28279">
              <a:lnSpc>
                <a:spcPts val="2960"/>
              </a:lnSpc>
            </a:pP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Step 3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: Consider V1 and Vi 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connect as step 2 while do not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399" y="4713269"/>
            <a:ext cx="3093267" cy="80721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53263">
              <a:lnSpc>
                <a:spcPts val="2960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one subgraph and</a:t>
            </a:r>
            <a:endParaRPr sz="2800">
              <a:latin typeface="Arial"/>
              <a:cs typeface="Arial"/>
            </a:endParaRPr>
          </a:p>
          <a:p>
            <a:pPr marL="40269">
              <a:lnSpc>
                <a:spcPct val="95825"/>
              </a:lnSpc>
            </a:pPr>
            <a:r>
              <a:rPr sz="2800" spc="-4" dirty="0" smtClean="0">
                <a:solidFill>
                  <a:srgbClr val="000090"/>
                </a:solidFill>
                <a:latin typeface="Arial"/>
                <a:cs typeface="Arial"/>
              </a:rPr>
              <a:t>forming any circuit.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7548" y="5993683"/>
            <a:ext cx="8066355" cy="80721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7" dirty="0" smtClean="0">
                <a:solidFill>
                  <a:srgbClr val="FF0000"/>
                </a:solidFill>
                <a:latin typeface="Arial"/>
                <a:cs typeface="Arial"/>
              </a:rPr>
              <a:t>Step 4</a:t>
            </a: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: Continue this process until we get the MST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-5" dirty="0" smtClean="0">
                <a:solidFill>
                  <a:srgbClr val="000090"/>
                </a:solidFill>
                <a:latin typeface="Arial"/>
                <a:cs typeface="Arial"/>
              </a:rPr>
              <a:t>having n vertices and (Vi-1) edges.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990600"/>
            <a:ext cx="6324600" cy="2930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6692" y="286938"/>
            <a:ext cx="2913718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4" dirty="0" smtClean="0">
                <a:solidFill>
                  <a:srgbClr val="660066"/>
                </a:solidFill>
                <a:latin typeface="Arial"/>
                <a:cs typeface="Arial"/>
              </a:rPr>
              <a:t>Prim’s 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838200"/>
            <a:ext cx="4191000" cy="564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6692" y="286938"/>
            <a:ext cx="563265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4" dirty="0" smtClean="0">
                <a:solidFill>
                  <a:srgbClr val="660066"/>
                </a:solidFill>
                <a:latin typeface="Arial"/>
                <a:cs typeface="Arial"/>
              </a:rPr>
              <a:t>Find MST using Prim’s 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9200" y="914400"/>
            <a:ext cx="6438900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400" y="6172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56692" y="286938"/>
            <a:ext cx="336646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4" dirty="0" smtClean="0">
                <a:solidFill>
                  <a:srgbClr val="660066"/>
                </a:solidFill>
                <a:latin typeface="Arial"/>
                <a:cs typeface="Arial"/>
              </a:rPr>
              <a:t>Prim’s Vs Kruskal’s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272" y="1158240"/>
            <a:ext cx="3392424" cy="279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992" y="1234439"/>
            <a:ext cx="2871216" cy="2572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896" y="1176527"/>
            <a:ext cx="3313176" cy="2721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" y="1286255"/>
            <a:ext cx="3095244" cy="2502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0100" y="1286255"/>
            <a:ext cx="3096768" cy="2503932"/>
          </a:xfrm>
          <a:custGeom>
            <a:avLst/>
            <a:gdLst/>
            <a:ahLst/>
            <a:cxnLst/>
            <a:rect l="l" t="t" r="r" b="b"/>
            <a:pathLst>
              <a:path w="3096768" h="2503932">
                <a:moveTo>
                  <a:pt x="0" y="2503932"/>
                </a:moveTo>
                <a:lnTo>
                  <a:pt x="3096768" y="2503932"/>
                </a:lnTo>
                <a:lnTo>
                  <a:pt x="3096768" y="0"/>
                </a:lnTo>
                <a:lnTo>
                  <a:pt x="0" y="0"/>
                </a:lnTo>
                <a:lnTo>
                  <a:pt x="0" y="2503932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684" y="1716024"/>
            <a:ext cx="359346" cy="179450"/>
          </a:xfrm>
          <a:custGeom>
            <a:avLst/>
            <a:gdLst/>
            <a:ahLst/>
            <a:cxnLst/>
            <a:rect l="l" t="t" r="r" b="b"/>
            <a:pathLst>
              <a:path w="359346" h="179450">
                <a:moveTo>
                  <a:pt x="269900" y="0"/>
                </a:moveTo>
                <a:lnTo>
                  <a:pt x="0" y="0"/>
                </a:lnTo>
                <a:lnTo>
                  <a:pt x="0" y="179450"/>
                </a:lnTo>
                <a:lnTo>
                  <a:pt x="269900" y="179450"/>
                </a:lnTo>
                <a:lnTo>
                  <a:pt x="359346" y="89788"/>
                </a:lnTo>
                <a:lnTo>
                  <a:pt x="269900" y="0"/>
                </a:lnTo>
                <a:close/>
              </a:path>
            </a:pathLst>
          </a:custGeom>
          <a:solidFill>
            <a:srgbClr val="D686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684" y="1716024"/>
            <a:ext cx="359346" cy="179450"/>
          </a:xfrm>
          <a:custGeom>
            <a:avLst/>
            <a:gdLst/>
            <a:ahLst/>
            <a:cxnLst/>
            <a:rect l="l" t="t" r="r" b="b"/>
            <a:pathLst>
              <a:path w="359346" h="179450">
                <a:moveTo>
                  <a:pt x="0" y="0"/>
                </a:moveTo>
                <a:lnTo>
                  <a:pt x="269900" y="0"/>
                </a:lnTo>
                <a:lnTo>
                  <a:pt x="359346" y="89788"/>
                </a:lnTo>
                <a:lnTo>
                  <a:pt x="269900" y="179450"/>
                </a:lnTo>
                <a:lnTo>
                  <a:pt x="0" y="1794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822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1248" y="1481327"/>
            <a:ext cx="4221480" cy="2313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6968" y="1557527"/>
            <a:ext cx="3749040" cy="1923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0" y="1502664"/>
            <a:ext cx="4139183" cy="2231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0600" y="1609344"/>
            <a:ext cx="3924300" cy="2016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1609344"/>
            <a:ext cx="3924300" cy="2016251"/>
          </a:xfrm>
          <a:custGeom>
            <a:avLst/>
            <a:gdLst/>
            <a:ahLst/>
            <a:cxnLst/>
            <a:rect l="l" t="t" r="r" b="b"/>
            <a:pathLst>
              <a:path w="3924300" h="2016252">
                <a:moveTo>
                  <a:pt x="0" y="2016251"/>
                </a:moveTo>
                <a:lnTo>
                  <a:pt x="3924300" y="2016251"/>
                </a:lnTo>
                <a:lnTo>
                  <a:pt x="3924300" y="0"/>
                </a:lnTo>
                <a:lnTo>
                  <a:pt x="0" y="0"/>
                </a:lnTo>
                <a:lnTo>
                  <a:pt x="0" y="2016251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9402" y="367329"/>
            <a:ext cx="179659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8746" y="367329"/>
            <a:ext cx="179730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Strategies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545" y="4016025"/>
            <a:ext cx="679048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9"/>
                </a:solidFill>
                <a:latin typeface="Arial"/>
                <a:cs typeface="Arial"/>
              </a:rPr>
              <a:t>Most of the effort is often spent on the selection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8646" y="4016025"/>
            <a:ext cx="4091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9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545" y="4381785"/>
            <a:ext cx="259062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9" dirty="0" smtClean="0">
                <a:solidFill>
                  <a:srgbClr val="000099"/>
                </a:solidFill>
                <a:latin typeface="Arial"/>
                <a:cs typeface="Arial"/>
              </a:rPr>
              <a:t>appropriate 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0773" y="4381785"/>
            <a:ext cx="39180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9"/>
                </a:solidFill>
                <a:latin typeface="Arial"/>
                <a:cs typeface="Arial"/>
              </a:rPr>
              <a:t>strategy for a given problem: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745" y="4801766"/>
            <a:ext cx="6083274" cy="206257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R="1971529" algn="ctr">
              <a:lnSpc>
                <a:spcPts val="2150"/>
              </a:lnSpc>
            </a:pPr>
            <a:r>
              <a:rPr sz="2000" spc="-4" dirty="0" smtClean="0">
                <a:solidFill>
                  <a:srgbClr val="000099"/>
                </a:solidFill>
                <a:latin typeface="Arial"/>
                <a:cs typeface="Arial"/>
              </a:rPr>
              <a:t>–  Uninformed Search (blind search)</a:t>
            </a:r>
            <a:endParaRPr sz="2000">
              <a:latin typeface="Arial"/>
              <a:cs typeface="Arial"/>
            </a:endParaRPr>
          </a:p>
          <a:p>
            <a:pPr marL="469925" marR="34290">
              <a:lnSpc>
                <a:spcPct val="95825"/>
              </a:lnSpc>
              <a:spcBef>
                <a:spcPts val="287"/>
              </a:spcBef>
            </a:pPr>
            <a:r>
              <a:rPr sz="1800" spc="1" dirty="0" smtClean="0">
                <a:solidFill>
                  <a:srgbClr val="000099"/>
                </a:solidFill>
                <a:latin typeface="Arial"/>
                <a:cs typeface="Arial"/>
              </a:rPr>
              <a:t>•  number of steps, path cost unknown</a:t>
            </a:r>
            <a:endParaRPr sz="1800">
              <a:latin typeface="Arial"/>
              <a:cs typeface="Arial"/>
            </a:endParaRPr>
          </a:p>
          <a:p>
            <a:pPr marL="469925" marR="34290">
              <a:lnSpc>
                <a:spcPct val="95825"/>
              </a:lnSpc>
              <a:spcBef>
                <a:spcPts val="484"/>
              </a:spcBef>
            </a:pPr>
            <a:r>
              <a:rPr sz="1800" spc="1" dirty="0" smtClean="0">
                <a:solidFill>
                  <a:srgbClr val="000099"/>
                </a:solidFill>
                <a:latin typeface="Arial"/>
                <a:cs typeface="Arial"/>
              </a:rPr>
              <a:t>•  agent knows when it reaches a goal</a:t>
            </a:r>
            <a:endParaRPr sz="1800">
              <a:latin typeface="Arial"/>
              <a:cs typeface="Arial"/>
            </a:endParaRPr>
          </a:p>
          <a:p>
            <a:pPr marL="15138" marR="34290">
              <a:lnSpc>
                <a:spcPct val="95825"/>
              </a:lnSpc>
              <a:spcBef>
                <a:spcPts val="1181"/>
              </a:spcBef>
            </a:pPr>
            <a:r>
              <a:rPr sz="2000" spc="-4" dirty="0" smtClean="0">
                <a:solidFill>
                  <a:srgbClr val="000099"/>
                </a:solidFill>
                <a:latin typeface="Arial"/>
                <a:cs typeface="Arial"/>
              </a:rPr>
              <a:t>–  Informed Search (heuristic search)</a:t>
            </a:r>
            <a:endParaRPr sz="2000">
              <a:latin typeface="Arial"/>
              <a:cs typeface="Arial"/>
            </a:endParaRPr>
          </a:p>
          <a:p>
            <a:pPr marL="472338">
              <a:lnSpc>
                <a:spcPct val="95825"/>
              </a:lnSpc>
              <a:spcBef>
                <a:spcPts val="395"/>
              </a:spcBef>
            </a:pPr>
            <a:r>
              <a:rPr sz="1800" spc="0" dirty="0" smtClean="0">
                <a:solidFill>
                  <a:srgbClr val="000099"/>
                </a:solidFill>
                <a:latin typeface="Arial"/>
                <a:cs typeface="Arial"/>
              </a:rPr>
              <a:t>•  agent has background information about the problem</a:t>
            </a:r>
            <a:endParaRPr sz="1800">
              <a:latin typeface="Arial"/>
              <a:cs typeface="Arial"/>
            </a:endParaRPr>
          </a:p>
          <a:p>
            <a:pPr marL="901890" marR="2990239" algn="ctr">
              <a:lnSpc>
                <a:spcPct val="95825"/>
              </a:lnSpc>
              <a:spcBef>
                <a:spcPts val="1216"/>
              </a:spcBef>
            </a:pPr>
            <a:r>
              <a:rPr sz="1600" spc="-3" dirty="0" smtClean="0">
                <a:solidFill>
                  <a:srgbClr val="000099"/>
                </a:solidFill>
                <a:latin typeface="Arial"/>
                <a:cs typeface="Arial"/>
              </a:rPr>
              <a:t>–  map, costs of actions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00600" y="1609344"/>
            <a:ext cx="3924300" cy="2016251"/>
          </a:xfrm>
          <a:prstGeom prst="rect">
            <a:avLst/>
          </a:prstGeom>
        </p:spPr>
        <p:txBody>
          <a:bodyPr wrap="square" lIns="0" tIns="41275" rIns="0" bIns="0" rtlCol="0">
            <a:noAutofit/>
          </a:bodyPr>
          <a:lstStyle/>
          <a:p>
            <a:pPr marL="116712">
              <a:lnSpc>
                <a:spcPct val="95825"/>
              </a:lnSpc>
            </a:pPr>
            <a:r>
              <a:rPr sz="2000" b="1" spc="-10" dirty="0" smtClean="0">
                <a:solidFill>
                  <a:srgbClr val="000080"/>
                </a:solidFill>
                <a:latin typeface="Arial"/>
                <a:cs typeface="Arial"/>
              </a:rPr>
              <a:t>Informed Search</a:t>
            </a:r>
            <a:endParaRPr sz="2000">
              <a:latin typeface="Arial"/>
              <a:cs typeface="Arial"/>
            </a:endParaRPr>
          </a:p>
          <a:p>
            <a:pPr marL="269113">
              <a:lnSpc>
                <a:spcPct val="95825"/>
              </a:lnSpc>
              <a:spcBef>
                <a:spcPts val="599"/>
              </a:spcBef>
            </a:pPr>
            <a:r>
              <a:rPr sz="1800" spc="6" dirty="0" smtClean="0">
                <a:solidFill>
                  <a:srgbClr val="000099"/>
                </a:solidFill>
                <a:latin typeface="Arial"/>
                <a:cs typeface="Arial"/>
              </a:rPr>
              <a:t>–  best-first search</a:t>
            </a:r>
            <a:endParaRPr sz="1800">
              <a:latin typeface="Arial"/>
              <a:cs typeface="Arial"/>
            </a:endParaRPr>
          </a:p>
          <a:p>
            <a:pPr marL="244728">
              <a:lnSpc>
                <a:spcPct val="95825"/>
              </a:lnSpc>
              <a:spcBef>
                <a:spcPts val="484"/>
              </a:spcBef>
            </a:pPr>
            <a:r>
              <a:rPr sz="1800" spc="7" dirty="0" smtClean="0">
                <a:solidFill>
                  <a:srgbClr val="000099"/>
                </a:solidFill>
                <a:latin typeface="Arial"/>
                <a:cs typeface="Arial"/>
              </a:rPr>
              <a:t>–  search with heuristics</a:t>
            </a:r>
            <a:endParaRPr sz="1800">
              <a:latin typeface="Arial"/>
              <a:cs typeface="Arial"/>
            </a:endParaRPr>
          </a:p>
          <a:p>
            <a:pPr marL="244728">
              <a:lnSpc>
                <a:spcPct val="95825"/>
              </a:lnSpc>
              <a:spcBef>
                <a:spcPts val="484"/>
              </a:spcBef>
            </a:pPr>
            <a:r>
              <a:rPr sz="1800" spc="6" dirty="0" smtClean="0">
                <a:solidFill>
                  <a:srgbClr val="000099"/>
                </a:solidFill>
                <a:latin typeface="Arial"/>
                <a:cs typeface="Arial"/>
              </a:rPr>
              <a:t>–  memory-bounded search</a:t>
            </a:r>
            <a:endParaRPr sz="1800">
              <a:latin typeface="Arial"/>
              <a:cs typeface="Arial"/>
            </a:endParaRPr>
          </a:p>
          <a:p>
            <a:pPr marL="244728">
              <a:lnSpc>
                <a:spcPct val="95825"/>
              </a:lnSpc>
              <a:spcBef>
                <a:spcPts val="594"/>
              </a:spcBef>
            </a:pPr>
            <a:r>
              <a:rPr sz="1800" spc="4" dirty="0" smtClean="0">
                <a:solidFill>
                  <a:srgbClr val="000099"/>
                </a:solidFill>
                <a:latin typeface="Arial"/>
                <a:cs typeface="Arial"/>
              </a:rPr>
              <a:t>–  iterative improvement 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286255"/>
            <a:ext cx="3096768" cy="2503932"/>
          </a:xfrm>
          <a:prstGeom prst="rect">
            <a:avLst/>
          </a:prstGeom>
        </p:spPr>
        <p:txBody>
          <a:bodyPr wrap="square" lIns="0" tIns="41275" rIns="0" bIns="0" rtlCol="0">
            <a:noAutofit/>
          </a:bodyPr>
          <a:lstStyle/>
          <a:p>
            <a:pPr marL="91440">
              <a:lnSpc>
                <a:spcPct val="95825"/>
              </a:lnSpc>
            </a:pPr>
            <a:r>
              <a:rPr sz="2000" b="1" spc="-6" dirty="0" smtClean="0">
                <a:solidFill>
                  <a:srgbClr val="000080"/>
                </a:solidFill>
                <a:latin typeface="Arial"/>
                <a:cs typeface="Arial"/>
              </a:rPr>
              <a:t>Uninformed Search</a:t>
            </a:r>
            <a:endParaRPr sz="20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602"/>
              </a:spcBef>
            </a:pPr>
            <a:r>
              <a:rPr sz="1800" spc="14" dirty="0" smtClean="0">
                <a:solidFill>
                  <a:srgbClr val="000099"/>
                </a:solidFill>
                <a:latin typeface="Arial"/>
                <a:cs typeface="Arial"/>
              </a:rPr>
              <a:t>–  breadth-first</a:t>
            </a:r>
            <a:endParaRPr sz="18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484"/>
              </a:spcBef>
            </a:pPr>
            <a:r>
              <a:rPr sz="1800" spc="8" dirty="0" smtClean="0">
                <a:solidFill>
                  <a:srgbClr val="000099"/>
                </a:solidFill>
                <a:latin typeface="Arial"/>
                <a:cs typeface="Arial"/>
              </a:rPr>
              <a:t>–  uniform-cost search</a:t>
            </a:r>
            <a:endParaRPr sz="18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484"/>
              </a:spcBef>
            </a:pPr>
            <a:r>
              <a:rPr sz="1800" spc="17" dirty="0" smtClean="0">
                <a:solidFill>
                  <a:srgbClr val="000099"/>
                </a:solidFill>
                <a:latin typeface="Arial"/>
                <a:cs typeface="Arial"/>
              </a:rPr>
              <a:t>–  depth-first</a:t>
            </a:r>
            <a:endParaRPr sz="18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594"/>
              </a:spcBef>
            </a:pPr>
            <a:r>
              <a:rPr sz="1800" spc="6" dirty="0" smtClean="0">
                <a:solidFill>
                  <a:srgbClr val="000099"/>
                </a:solidFill>
                <a:latin typeface="Arial"/>
                <a:cs typeface="Arial"/>
              </a:rPr>
              <a:t>–  depth-limited search</a:t>
            </a:r>
            <a:endParaRPr sz="18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484"/>
              </a:spcBef>
            </a:pPr>
            <a:r>
              <a:rPr sz="1800" spc="7" dirty="0" smtClean="0">
                <a:solidFill>
                  <a:srgbClr val="000099"/>
                </a:solidFill>
                <a:latin typeface="Arial"/>
                <a:cs typeface="Arial"/>
              </a:rPr>
              <a:t>–  iterative deepening</a:t>
            </a:r>
            <a:endParaRPr sz="1800">
              <a:latin typeface="Arial"/>
              <a:cs typeface="Arial"/>
            </a:endParaRPr>
          </a:p>
          <a:p>
            <a:pPr marL="244144">
              <a:lnSpc>
                <a:spcPct val="95825"/>
              </a:lnSpc>
              <a:spcBef>
                <a:spcPts val="390"/>
              </a:spcBef>
            </a:pPr>
            <a:r>
              <a:rPr sz="1800" spc="6" dirty="0" smtClean="0">
                <a:solidFill>
                  <a:srgbClr val="000099"/>
                </a:solidFill>
                <a:latin typeface="Arial"/>
                <a:cs typeface="Arial"/>
              </a:rPr>
              <a:t>–  bi-directional 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5692" y="47042"/>
            <a:ext cx="5550924" cy="111225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61335">
              <a:lnSpc>
                <a:spcPts val="2960"/>
              </a:lnSpc>
            </a:pPr>
            <a:r>
              <a:rPr sz="2800" b="1" spc="-3" dirty="0" smtClean="0">
                <a:solidFill>
                  <a:srgbClr val="660066"/>
                </a:solidFill>
                <a:latin typeface="Arial"/>
                <a:cs typeface="Arial"/>
              </a:rPr>
              <a:t>Evaluation of Search Strategies</a:t>
            </a:r>
            <a:endParaRPr sz="2800">
              <a:latin typeface="Arial"/>
              <a:cs typeface="Arial"/>
            </a:endParaRPr>
          </a:p>
          <a:p>
            <a:pPr marL="638759">
              <a:lnSpc>
                <a:spcPts val="3035"/>
              </a:lnSpc>
              <a:spcBef>
                <a:spcPts val="3"/>
              </a:spcBef>
            </a:pPr>
            <a:r>
              <a:rPr sz="2800" spc="-11" dirty="0" smtClean="0">
                <a:solidFill>
                  <a:srgbClr val="000090"/>
                </a:solidFill>
                <a:latin typeface="Arial"/>
                <a:cs typeface="Arial"/>
              </a:rPr>
              <a:t>A search strategy is defined by</a:t>
            </a:r>
            <a:endParaRPr sz="2800">
              <a:latin typeface="Arial"/>
              <a:cs typeface="Arial"/>
            </a:endParaRPr>
          </a:p>
          <a:p>
            <a:pPr marL="638759" marR="61335">
              <a:lnSpc>
                <a:spcPts val="2725"/>
              </a:lnSpc>
            </a:pPr>
            <a:r>
              <a:rPr sz="2800" spc="-13" dirty="0" smtClean="0">
                <a:solidFill>
                  <a:srgbClr val="FF0000"/>
                </a:solidFill>
                <a:latin typeface="Arial"/>
                <a:cs typeface="Arial"/>
              </a:rPr>
              <a:t>of node expansion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7970" y="449124"/>
            <a:ext cx="2711603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solidFill>
                  <a:srgbClr val="000090"/>
                </a:solidFill>
                <a:latin typeface="Arial"/>
                <a:cs typeface="Arial"/>
              </a:rPr>
              <a:t>picking the </a:t>
            </a:r>
            <a:r>
              <a:rPr sz="2800" spc="-1" dirty="0" smtClean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751" y="1692962"/>
            <a:ext cx="4896795" cy="80783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5" dirty="0" smtClean="0">
                <a:solidFill>
                  <a:srgbClr val="000090"/>
                </a:solidFill>
                <a:latin typeface="Arial"/>
                <a:cs typeface="Arial"/>
              </a:rPr>
              <a:t>Strategies are evaluated along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</a:pPr>
            <a:r>
              <a:rPr sz="2800" spc="2" dirty="0" smtClean="0">
                <a:solidFill>
                  <a:srgbClr val="000090"/>
                </a:solidFill>
                <a:latin typeface="Arial"/>
                <a:cs typeface="Arial"/>
              </a:rPr>
              <a:t>dimensions: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782" y="1692962"/>
            <a:ext cx="2053649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the following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202" y="2564923"/>
            <a:ext cx="177952" cy="72040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2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802" y="2564923"/>
            <a:ext cx="5806664" cy="179044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52573">
              <a:lnSpc>
                <a:spcPts val="2555"/>
              </a:lnSpc>
            </a:pPr>
            <a:r>
              <a:rPr sz="2400" spc="-3" dirty="0" smtClean="0">
                <a:solidFill>
                  <a:srgbClr val="1A1AFF"/>
                </a:solidFill>
                <a:latin typeface="Arial"/>
                <a:cs typeface="Arial"/>
              </a:rPr>
              <a:t>Completeness</a:t>
            </a:r>
            <a:r>
              <a:rPr sz="2400" spc="-3" dirty="0" smtClean="0">
                <a:solidFill>
                  <a:srgbClr val="00005F"/>
                </a:solidFill>
                <a:latin typeface="Arial"/>
                <a:cs typeface="Arial"/>
              </a:rPr>
              <a:t>: </a:t>
            </a:r>
            <a:r>
              <a:rPr sz="1800" spc="-3" dirty="0" smtClean="0">
                <a:solidFill>
                  <a:srgbClr val="000090"/>
                </a:solidFill>
                <a:latin typeface="Arial"/>
                <a:cs typeface="Arial"/>
              </a:rPr>
              <a:t>if there is a solution, will it be found</a:t>
            </a:r>
            <a:endParaRPr sz="18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82"/>
              </a:spcBef>
            </a:pPr>
            <a:r>
              <a:rPr sz="2400" spc="-7" dirty="0" smtClean="0">
                <a:solidFill>
                  <a:srgbClr val="1A1AFF"/>
                </a:solidFill>
                <a:latin typeface="Arial"/>
                <a:cs typeface="Arial"/>
              </a:rPr>
              <a:t>Time complexity</a:t>
            </a:r>
            <a:r>
              <a:rPr sz="2400" spc="-7" dirty="0" smtClean="0">
                <a:solidFill>
                  <a:srgbClr val="00005F"/>
                </a:solidFill>
                <a:latin typeface="Arial"/>
                <a:cs typeface="Arial"/>
              </a:rPr>
              <a:t>: </a:t>
            </a:r>
            <a:r>
              <a:rPr sz="1800" spc="-7" dirty="0" smtClean="0">
                <a:solidFill>
                  <a:srgbClr val="000090"/>
                </a:solidFill>
                <a:latin typeface="Arial"/>
                <a:cs typeface="Arial"/>
              </a:rPr>
              <a:t>How long does it takes to find the</a:t>
            </a:r>
            <a:endParaRPr sz="18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10"/>
              </a:spcBef>
            </a:pPr>
            <a:r>
              <a:rPr sz="1800" spc="-2" dirty="0" smtClean="0">
                <a:solidFill>
                  <a:srgbClr val="000090"/>
                </a:solid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0"/>
              </a:spcBef>
            </a:pPr>
            <a:r>
              <a:rPr sz="2400" spc="-2" dirty="0" smtClean="0">
                <a:solidFill>
                  <a:srgbClr val="1A1AFF"/>
                </a:solidFill>
                <a:latin typeface="Arial"/>
                <a:cs typeface="Arial"/>
              </a:rPr>
              <a:t>Space complexity</a:t>
            </a:r>
            <a:r>
              <a:rPr sz="2400" spc="-2" dirty="0" smtClean="0">
                <a:solidFill>
                  <a:srgbClr val="00005F"/>
                </a:solidFill>
                <a:latin typeface="Arial"/>
                <a:cs typeface="Arial"/>
              </a:rPr>
              <a:t>: </a:t>
            </a:r>
            <a:r>
              <a:rPr sz="1800" spc="-2" dirty="0" smtClean="0">
                <a:solidFill>
                  <a:srgbClr val="000090"/>
                </a:solidFill>
                <a:latin typeface="Arial"/>
                <a:cs typeface="Arial"/>
              </a:rPr>
              <a:t>memory required for the search</a:t>
            </a:r>
            <a:endParaRPr sz="18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325"/>
              </a:spcBef>
            </a:pPr>
            <a:r>
              <a:rPr sz="2400" spc="-4" dirty="0" smtClean="0">
                <a:solidFill>
                  <a:srgbClr val="1A1AFF"/>
                </a:solidFill>
                <a:latin typeface="Arial"/>
                <a:cs typeface="Arial"/>
              </a:rPr>
              <a:t>Optimality</a:t>
            </a:r>
            <a:r>
              <a:rPr sz="2400" spc="-4" dirty="0" smtClean="0">
                <a:solidFill>
                  <a:srgbClr val="00005F"/>
                </a:solidFill>
                <a:latin typeface="Arial"/>
                <a:cs typeface="Arial"/>
              </a:rPr>
              <a:t>: </a:t>
            </a:r>
            <a:r>
              <a:rPr sz="1800" spc="-4" dirty="0" smtClean="0">
                <a:solidFill>
                  <a:srgbClr val="000090"/>
                </a:solidFill>
                <a:latin typeface="Arial"/>
                <a:cs typeface="Arial"/>
              </a:rPr>
              <a:t>will the best solution be found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6202" y="3633501"/>
            <a:ext cx="177800" cy="72186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751" y="4778801"/>
            <a:ext cx="7031736" cy="80726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3" dirty="0" smtClean="0">
                <a:solidFill>
                  <a:srgbClr val="000090"/>
                </a:solidFill>
                <a:latin typeface="Arial"/>
                <a:cs typeface="Arial"/>
              </a:rPr>
              <a:t>Time and space complexity are measured in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terms 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951" y="5648864"/>
            <a:ext cx="240588" cy="112572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9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5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514" y="5648864"/>
            <a:ext cx="6712991" cy="112572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5720">
              <a:lnSpc>
                <a:spcPts val="2555"/>
              </a:lnSpc>
            </a:pPr>
            <a:r>
              <a:rPr sz="2400" i="1" spc="-3" dirty="0" smtClean="0">
                <a:solidFill>
                  <a:srgbClr val="1A1AFF"/>
                </a:solidFill>
                <a:latin typeface="Arial"/>
                <a:cs typeface="Arial"/>
              </a:rPr>
              <a:t>b</a:t>
            </a:r>
            <a:r>
              <a:rPr sz="2400" i="1" spc="-3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maximum branching factor of the search tree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92"/>
              </a:spcBef>
            </a:pPr>
            <a:r>
              <a:rPr sz="2400" i="1" spc="-4" dirty="0" smtClean="0">
                <a:solidFill>
                  <a:srgbClr val="1A1AFF"/>
                </a:solidFill>
                <a:latin typeface="Arial"/>
                <a:cs typeface="Arial"/>
              </a:rPr>
              <a:t>d</a:t>
            </a:r>
            <a:r>
              <a:rPr sz="2400" i="1" spc="-4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depth of the least-cost solution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5"/>
              </a:spcBef>
            </a:pPr>
            <a:r>
              <a:rPr sz="2400" i="1" spc="-4" dirty="0" smtClean="0">
                <a:solidFill>
                  <a:srgbClr val="1A1AFF"/>
                </a:solidFill>
                <a:latin typeface="Arial"/>
                <a:cs typeface="Arial"/>
              </a:rPr>
              <a:t>m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: maximum depth of the state space (may be ∞)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368300" y="273864"/>
            <a:ext cx="2983722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3" dirty="0" smtClean="0">
                <a:solidFill>
                  <a:srgbClr val="660066"/>
                </a:solidFill>
                <a:latin typeface="Arial"/>
                <a:cs typeface="Arial"/>
              </a:rPr>
              <a:t>Searching and AI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900" y="992116"/>
            <a:ext cx="1907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100" y="992116"/>
            <a:ext cx="691191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0" dirty="0" smtClean="0">
                <a:solidFill>
                  <a:srgbClr val="FF0000"/>
                </a:solidFill>
                <a:latin typeface="Arial"/>
                <a:cs typeface="Arial"/>
              </a:rPr>
              <a:t>Searching </a:t>
            </a:r>
            <a:r>
              <a:rPr sz="2600" spc="0" dirty="0" smtClean="0">
                <a:solidFill>
                  <a:srgbClr val="000090"/>
                </a:solidFill>
                <a:latin typeface="Arial"/>
                <a:cs typeface="Arial"/>
              </a:rPr>
              <a:t>falls under Artificial Intelligence (AI).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900" y="1705729"/>
            <a:ext cx="1907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3100" y="1705729"/>
            <a:ext cx="7835292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39" dirty="0" smtClean="0">
                <a:solidFill>
                  <a:srgbClr val="000090"/>
                </a:solidFill>
                <a:latin typeface="Arial"/>
                <a:cs typeface="Arial"/>
              </a:rPr>
              <a:t>The major </a:t>
            </a:r>
            <a:r>
              <a:rPr sz="2600" spc="39" dirty="0" smtClean="0">
                <a:solidFill>
                  <a:srgbClr val="FF0000"/>
                </a:solidFill>
                <a:latin typeface="Arial"/>
                <a:cs typeface="Arial"/>
              </a:rPr>
              <a:t>goal of AI </a:t>
            </a:r>
            <a:r>
              <a:rPr sz="2600" spc="39" dirty="0" smtClean="0">
                <a:solidFill>
                  <a:srgbClr val="000090"/>
                </a:solidFill>
                <a:latin typeface="Arial"/>
                <a:cs typeface="Arial"/>
              </a:rPr>
              <a:t>is to give computers the ability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1926" y="1705729"/>
            <a:ext cx="350054" cy="712723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 marR="230">
              <a:lnSpc>
                <a:spcPts val="2760"/>
              </a:lnSpc>
            </a:pPr>
            <a:r>
              <a:rPr sz="2600" spc="-4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30988">
              <a:lnSpc>
                <a:spcPts val="2810"/>
              </a:lnSpc>
              <a:spcBef>
                <a:spcPts val="2"/>
              </a:spcBef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2062345"/>
            <a:ext cx="866059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0" dirty="0" smtClean="0">
                <a:solidFill>
                  <a:srgbClr val="000090"/>
                </a:solidFill>
                <a:latin typeface="Arial"/>
                <a:cs typeface="Arial"/>
              </a:rPr>
              <a:t>think,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4622" y="2062345"/>
            <a:ext cx="370067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4" dirty="0" smtClean="0">
                <a:solidFill>
                  <a:srgbClr val="000090"/>
                </a:solidFill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9066" y="2062345"/>
            <a:ext cx="1297219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24" dirty="0" smtClean="0">
                <a:solidFill>
                  <a:srgbClr val="000090"/>
                </a:solidFill>
                <a:latin typeface="Arial"/>
                <a:cs typeface="Arial"/>
              </a:rPr>
              <a:t>in  other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2007" y="2062345"/>
            <a:ext cx="1048279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0" dirty="0" smtClean="0">
                <a:solidFill>
                  <a:srgbClr val="000090"/>
                </a:solidFill>
                <a:latin typeface="Arial"/>
                <a:cs typeface="Arial"/>
              </a:rPr>
              <a:t>words,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6155" y="2062345"/>
            <a:ext cx="936169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-3" dirty="0" smtClean="0">
                <a:solidFill>
                  <a:srgbClr val="000090"/>
                </a:solidFill>
                <a:latin typeface="Arial"/>
                <a:cs typeface="Arial"/>
              </a:rPr>
              <a:t>mimic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7781" y="2062345"/>
            <a:ext cx="1086641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0" dirty="0" smtClean="0">
                <a:solidFill>
                  <a:srgbClr val="000090"/>
                </a:solidFill>
                <a:latin typeface="Arial"/>
                <a:cs typeface="Arial"/>
              </a:rPr>
              <a:t>human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0409" y="2062345"/>
            <a:ext cx="1344594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" dirty="0" smtClean="0">
                <a:solidFill>
                  <a:srgbClr val="000090"/>
                </a:solidFill>
                <a:latin typeface="Arial"/>
                <a:cs typeface="Arial"/>
              </a:rPr>
              <a:t>behavior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100" y="2418961"/>
            <a:ext cx="4398456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" dirty="0" smtClean="0">
                <a:solidFill>
                  <a:srgbClr val="FF0000"/>
                </a:solidFill>
                <a:latin typeface="Arial"/>
                <a:cs typeface="Arial"/>
              </a:rPr>
              <a:t>learning and problem solving</a:t>
            </a:r>
            <a:r>
              <a:rPr sz="2600" spc="1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900" y="3132447"/>
            <a:ext cx="1907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100" y="3132447"/>
            <a:ext cx="5760223" cy="712724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20" dirty="0" smtClean="0">
                <a:solidFill>
                  <a:srgbClr val="000090"/>
                </a:solidFill>
                <a:latin typeface="Arial"/>
                <a:cs typeface="Arial"/>
              </a:rPr>
              <a:t>The issue is, unfortunately, computers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ts val="2810"/>
              </a:lnSpc>
              <a:spcBef>
                <a:spcPts val="2"/>
              </a:spcBef>
            </a:pPr>
            <a:r>
              <a:rPr sz="2600" spc="1" dirty="0" smtClean="0">
                <a:solidFill>
                  <a:srgbClr val="000090"/>
                </a:solidFill>
                <a:latin typeface="Arial"/>
                <a:cs typeface="Arial"/>
              </a:rPr>
              <a:t>the same way our minds do.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2809" y="3132447"/>
            <a:ext cx="2057478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4" dirty="0" smtClean="0">
                <a:solidFill>
                  <a:srgbClr val="000090"/>
                </a:solidFill>
                <a:latin typeface="Arial"/>
                <a:cs typeface="Arial"/>
              </a:rPr>
              <a:t>don't function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0214" y="3132447"/>
            <a:ext cx="331766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900" y="4202676"/>
            <a:ext cx="1907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00" y="4202676"/>
            <a:ext cx="5739572" cy="712723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8" dirty="0" smtClean="0">
                <a:solidFill>
                  <a:srgbClr val="000090"/>
                </a:solidFill>
                <a:latin typeface="Arial"/>
                <a:cs typeface="Arial"/>
              </a:rPr>
              <a:t>They require a series of </a:t>
            </a:r>
            <a:r>
              <a:rPr sz="2600" spc="8" dirty="0" smtClean="0">
                <a:solidFill>
                  <a:srgbClr val="FF0000"/>
                </a:solidFill>
                <a:latin typeface="Arial"/>
                <a:cs typeface="Arial"/>
              </a:rPr>
              <a:t>well-reasoned</a:t>
            </a:r>
            <a:endParaRPr sz="2600">
              <a:latin typeface="Arial"/>
              <a:cs typeface="Arial"/>
            </a:endParaRPr>
          </a:p>
          <a:p>
            <a:pPr marL="12700" marR="49606">
              <a:lnSpc>
                <a:spcPts val="2810"/>
              </a:lnSpc>
              <a:spcBef>
                <a:spcPts val="2"/>
              </a:spcBef>
            </a:pPr>
            <a:r>
              <a:rPr sz="2600" spc="1" dirty="0" smtClean="0">
                <a:solidFill>
                  <a:srgbClr val="000090"/>
                </a:solidFill>
                <a:latin typeface="Arial"/>
                <a:cs typeface="Arial"/>
              </a:rPr>
              <a:t>finding a solution.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7757" y="4202676"/>
            <a:ext cx="2464453" cy="356107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9" dirty="0" smtClean="0">
                <a:solidFill>
                  <a:srgbClr val="FF0000"/>
                </a:solidFill>
                <a:latin typeface="Arial"/>
                <a:cs typeface="Arial"/>
              </a:rPr>
              <a:t>out </a:t>
            </a:r>
            <a:r>
              <a:rPr sz="2600" spc="9" dirty="0" smtClean="0">
                <a:solidFill>
                  <a:srgbClr val="000090"/>
                </a:solidFill>
                <a:latin typeface="Arial"/>
                <a:cs typeface="Arial"/>
              </a:rPr>
              <a:t>steps before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900" y="5272778"/>
            <a:ext cx="190754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100" y="5272778"/>
            <a:ext cx="744028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-57" dirty="0" smtClean="0">
                <a:solidFill>
                  <a:srgbClr val="000090"/>
                </a:solidFill>
                <a:latin typeface="Arial"/>
                <a:cs typeface="Arial"/>
              </a:rPr>
              <a:t>Your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1178" y="5272778"/>
            <a:ext cx="1643266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8" dirty="0" smtClean="0">
                <a:solidFill>
                  <a:srgbClr val="000090"/>
                </a:solidFill>
                <a:latin typeface="Arial"/>
                <a:cs typeface="Arial"/>
              </a:rPr>
              <a:t>aim,  then,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8542" y="5272778"/>
            <a:ext cx="313246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3551" y="5272778"/>
            <a:ext cx="349823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-4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8183" y="5272778"/>
            <a:ext cx="1094285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30" dirty="0" smtClean="0">
                <a:solidFill>
                  <a:srgbClr val="000090"/>
                </a:solidFill>
                <a:latin typeface="Arial"/>
                <a:cs typeface="Arial"/>
              </a:rPr>
              <a:t>take  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5257" y="5272778"/>
            <a:ext cx="1839002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FF0000"/>
                </a:solidFill>
                <a:latin typeface="Arial"/>
                <a:cs typeface="Arial"/>
              </a:rPr>
              <a:t>complicated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7694" y="5272778"/>
            <a:ext cx="1443559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24" dirty="0" smtClean="0">
                <a:solidFill>
                  <a:srgbClr val="FF0000"/>
                </a:solidFill>
                <a:latin typeface="Arial"/>
                <a:cs typeface="Arial"/>
              </a:rPr>
              <a:t>task  </a:t>
            </a:r>
            <a:r>
              <a:rPr sz="2600" spc="24" dirty="0" smtClean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00" y="5629394"/>
            <a:ext cx="1162369" cy="712724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 marR="1979">
              <a:lnSpc>
                <a:spcPts val="2760"/>
              </a:lnSpc>
            </a:pPr>
            <a:r>
              <a:rPr sz="2600" spc="1" dirty="0" smtClean="0">
                <a:solidFill>
                  <a:srgbClr val="000090"/>
                </a:solidFill>
                <a:latin typeface="Arial"/>
                <a:cs typeface="Arial"/>
              </a:rPr>
              <a:t>convert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  <a:spcBef>
                <a:spcPts val="2"/>
              </a:spcBef>
            </a:pPr>
            <a:r>
              <a:rPr sz="2600" spc="2" dirty="0" smtClean="0">
                <a:solidFill>
                  <a:srgbClr val="000090"/>
                </a:solidFill>
                <a:latin typeface="Arial"/>
                <a:cs typeface="Arial"/>
              </a:rPr>
              <a:t>handle.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3702" y="5629394"/>
            <a:ext cx="239829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54" y="5629394"/>
            <a:ext cx="608107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into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2595" y="5629394"/>
            <a:ext cx="1141539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" dirty="0" smtClean="0">
                <a:solidFill>
                  <a:srgbClr val="FF0000"/>
                </a:solidFill>
                <a:latin typeface="Arial"/>
                <a:cs typeface="Arial"/>
              </a:rPr>
              <a:t>simpler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4655" y="5629394"/>
            <a:ext cx="866390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1" dirty="0" smtClean="0">
                <a:solidFill>
                  <a:srgbClr val="FF0000"/>
                </a:solidFill>
                <a:latin typeface="Arial"/>
                <a:cs typeface="Arial"/>
              </a:rPr>
              <a:t>steps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125" y="5629394"/>
            <a:ext cx="626627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dirty="0" smtClean="0">
                <a:solidFill>
                  <a:srgbClr val="000090"/>
                </a:solidFill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9597" y="5629394"/>
            <a:ext cx="719225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2" dirty="0" smtClean="0">
                <a:solidFill>
                  <a:srgbClr val="000090"/>
                </a:solidFill>
                <a:latin typeface="Arial"/>
                <a:cs typeface="Arial"/>
              </a:rPr>
              <a:t>your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9508" y="5629394"/>
            <a:ext cx="1456704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3" dirty="0" smtClean="0">
                <a:solidFill>
                  <a:srgbClr val="000090"/>
                </a:solidFill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4370" y="5629394"/>
            <a:ext cx="609099" cy="356108"/>
          </a:xfrm>
          <a:prstGeom prst="rect">
            <a:avLst/>
          </a:prstGeom>
        </p:spPr>
        <p:txBody>
          <a:bodyPr wrap="square" lIns="0" tIns="17526" rIns="0" bIns="0" rtlCol="0">
            <a:noAutofit/>
          </a:bodyPr>
          <a:lstStyle/>
          <a:p>
            <a:pPr marL="12700">
              <a:lnSpc>
                <a:spcPts val="2760"/>
              </a:lnSpc>
            </a:pPr>
            <a:r>
              <a:rPr sz="2600" spc="3" dirty="0" smtClean="0">
                <a:solidFill>
                  <a:srgbClr val="000090"/>
                </a:solidFill>
                <a:latin typeface="Arial"/>
                <a:cs typeface="Arial"/>
              </a:rPr>
              <a:t>can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5353"/>
            <a:ext cx="30693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8" dirty="0" smtClean="0">
                <a:solidFill>
                  <a:srgbClr val="7E7E7E"/>
                </a:solidFill>
                <a:latin typeface="Arial"/>
                <a:cs typeface="Arial"/>
              </a:rPr>
              <a:t> 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3591"/>
            <a:ext cx="1201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18996" y="2192573"/>
            <a:ext cx="37481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662" y="2192573"/>
            <a:ext cx="231004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1191" y="2192573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3129" y="2192573"/>
            <a:ext cx="102533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(BFS)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7099" y="2192573"/>
            <a:ext cx="175540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04292" y="175686"/>
            <a:ext cx="3591362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Breadth-First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092" y="991915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296" y="991915"/>
            <a:ext cx="6599730" cy="709676"/>
          </a:xfrm>
          <a:prstGeom prst="rect">
            <a:avLst/>
          </a:prstGeom>
        </p:spPr>
        <p:txBody>
          <a:bodyPr wrap="square" lIns="0" tIns="5327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It is</a:t>
            </a:r>
            <a:r>
              <a:rPr sz="2800" spc="-2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2800" spc="-2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omm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7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ch</a:t>
            </a:r>
            <a:r>
              <a:rPr sz="2800" spc="-7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tr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te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y</a:t>
            </a:r>
            <a:r>
              <a:rPr sz="2800" spc="-10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for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800" spc="-1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4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3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92" y="2235753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296" y="2235753"/>
            <a:ext cx="7248368" cy="80721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This algorithm searches </a:t>
            </a: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breadthwise 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in a tree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or graph, so it is called </a:t>
            </a:r>
            <a:r>
              <a:rPr sz="2800" spc="-6" dirty="0" smtClean="0">
                <a:solidFill>
                  <a:srgbClr val="FF0000"/>
                </a:solidFill>
                <a:latin typeface="Arial"/>
                <a:cs typeface="Arial"/>
              </a:rPr>
              <a:t>breadth-first search</a:t>
            </a: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92" y="3516294"/>
            <a:ext cx="2029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296" y="3516294"/>
            <a:ext cx="7049121" cy="166090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BFS algorithm </a:t>
            </a:r>
            <a:r>
              <a:rPr sz="2800" spc="-7" dirty="0" smtClean="0">
                <a:solidFill>
                  <a:srgbClr val="FF0000"/>
                </a:solidFill>
                <a:latin typeface="Arial"/>
                <a:cs typeface="Arial"/>
              </a:rPr>
              <a:t>starts searching </a:t>
            </a: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from the </a:t>
            </a:r>
            <a:r>
              <a:rPr sz="2800" spc="-7" dirty="0" smtClean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endParaRPr sz="2800">
              <a:latin typeface="Arial"/>
              <a:cs typeface="Arial"/>
            </a:endParaRPr>
          </a:p>
          <a:p>
            <a:pPr marL="12700" marR="178347">
              <a:lnSpc>
                <a:spcPct val="100041"/>
              </a:lnSpc>
            </a:pP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of the tree and expands all the successor nodes at the </a:t>
            </a: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current level 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before moving to node of </a:t>
            </a: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next level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092" y="5650478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296" y="5650478"/>
            <a:ext cx="7065725" cy="80721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BFS is implemented using </a:t>
            </a: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FIFO Queue data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304292" y="175686"/>
            <a:ext cx="3591362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Breadth-First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754" y="946583"/>
            <a:ext cx="7908746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5" dirty="0" smtClean="0">
                <a:solidFill>
                  <a:srgbClr val="000090"/>
                </a:solidFill>
                <a:latin typeface="Arial"/>
                <a:cs typeface="Arial"/>
              </a:rPr>
              <a:t>All the nodes reachable from the current node 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754" y="1378376"/>
            <a:ext cx="1443282" cy="755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explored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1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nodes).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4258" y="1378376"/>
            <a:ext cx="56802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first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(shallow nodes are expanded before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6619" y="1419129"/>
            <a:ext cx="7477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deep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886" y="2494325"/>
            <a:ext cx="348896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u="heavy" spc="-7" dirty="0" smtClean="0">
                <a:solidFill>
                  <a:srgbClr val="000080"/>
                </a:solidFill>
                <a:latin typeface="Arial"/>
                <a:cs typeface="Arial"/>
              </a:rPr>
              <a:t>Algorithm (Informal)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886" y="2975514"/>
            <a:ext cx="324713" cy="75996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96"/>
              </a:spcBef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391" y="2975514"/>
            <a:ext cx="6539306" cy="75996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80"/>
                </a:solidFill>
                <a:latin typeface="Arial"/>
                <a:cs typeface="Arial"/>
              </a:rPr>
              <a:t>Enqueue the root/initial node (</a:t>
            </a:r>
            <a:r>
              <a:rPr sz="2400" spc="-2" dirty="0" smtClean="0">
                <a:solidFill>
                  <a:srgbClr val="FF0000"/>
                </a:solidFill>
                <a:latin typeface="Arial"/>
                <a:cs typeface="Arial"/>
              </a:rPr>
              <a:t>Queue Structure</a:t>
            </a:r>
            <a:r>
              <a:rPr sz="2400" spc="-2" dirty="0" smtClean="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96"/>
              </a:spcBef>
            </a:pPr>
            <a:r>
              <a:rPr sz="2400" spc="0" dirty="0" smtClean="0">
                <a:solidFill>
                  <a:srgbClr val="000080"/>
                </a:solidFill>
                <a:latin typeface="Arial"/>
                <a:cs typeface="Arial"/>
              </a:rPr>
              <a:t>Dequeue a node and examine 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391" y="3796808"/>
            <a:ext cx="27628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80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6642" y="3796808"/>
            <a:ext cx="7169755" cy="121564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2000" spc="-6" dirty="0" smtClean="0">
                <a:solidFill>
                  <a:srgbClr val="000080"/>
                </a:solidFill>
                <a:latin typeface="Arial"/>
                <a:cs typeface="Arial"/>
              </a:rPr>
              <a:t>If the element sought is found in this node, quit the search and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7"/>
              </a:spcBef>
            </a:pPr>
            <a:r>
              <a:rPr sz="2000" spc="-4" dirty="0" smtClean="0">
                <a:solidFill>
                  <a:srgbClr val="000080"/>
                </a:solidFill>
                <a:latin typeface="Arial"/>
                <a:cs typeface="Arial"/>
              </a:rPr>
              <a:t>return a result.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  <a:spcBef>
                <a:spcPts val="845"/>
              </a:spcBef>
            </a:pPr>
            <a:r>
              <a:rPr sz="2000" dirty="0" smtClean="0">
                <a:solidFill>
                  <a:srgbClr val="000080"/>
                </a:solidFill>
                <a:latin typeface="Arial"/>
                <a:cs typeface="Arial"/>
              </a:rPr>
              <a:t>Othe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-4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enq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eu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-5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any</a:t>
            </a:r>
            <a:r>
              <a:rPr sz="2000" spc="-2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sor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-4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(the</a:t>
            </a:r>
            <a:r>
              <a:rPr sz="2000" spc="-4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dir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sz="2000" spc="-6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ild</a:t>
            </a:r>
            <a:r>
              <a:rPr sz="2000" spc="-3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nod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s)</a:t>
            </a:r>
            <a:r>
              <a:rPr sz="2000" spc="-6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that have</a:t>
            </a:r>
            <a:r>
              <a:rPr sz="2000" spc="-3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not</a:t>
            </a:r>
            <a:r>
              <a:rPr sz="2000" spc="-2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yet</a:t>
            </a:r>
            <a:r>
              <a:rPr sz="2000" spc="-3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been</a:t>
            </a:r>
            <a:r>
              <a:rPr sz="2000" spc="-3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di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co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ver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391" y="4465844"/>
            <a:ext cx="27628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80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886" y="5111146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391" y="5111146"/>
            <a:ext cx="767102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" dirty="0" smtClean="0">
                <a:solidFill>
                  <a:srgbClr val="000080"/>
                </a:solidFill>
                <a:latin typeface="Arial"/>
                <a:cs typeface="Arial"/>
              </a:rPr>
              <a:t>If the queue is empty, every node on the graph has been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391" y="5476956"/>
            <a:ext cx="163205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80"/>
                </a:solidFill>
                <a:latin typeface="Arial"/>
                <a:cs typeface="Arial"/>
              </a:rPr>
              <a:t>examined 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182" y="5476956"/>
            <a:ext cx="5183505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80"/>
                </a:solidFill>
                <a:latin typeface="Arial"/>
                <a:cs typeface="Arial"/>
              </a:rPr>
              <a:t>quit the search and return "not found".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886" y="5893008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" y="5893008"/>
            <a:ext cx="278505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80"/>
                </a:solidFill>
                <a:latin typeface="Arial"/>
                <a:cs typeface="Arial"/>
              </a:rPr>
              <a:t>Repeat from Step 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330" y="2655062"/>
            <a:ext cx="951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93395" y="1697354"/>
            <a:ext cx="3813581" cy="2805811"/>
          </a:xfrm>
          <a:custGeom>
            <a:avLst/>
            <a:gdLst/>
            <a:ahLst/>
            <a:cxnLst/>
            <a:rect l="l" t="t" r="r" b="b"/>
            <a:pathLst>
              <a:path w="3813581" h="2805811">
                <a:moveTo>
                  <a:pt x="3680177" y="1095331"/>
                </a:moveTo>
                <a:lnTo>
                  <a:pt x="3680104" y="1096645"/>
                </a:lnTo>
                <a:lnTo>
                  <a:pt x="3679596" y="1096010"/>
                </a:lnTo>
                <a:lnTo>
                  <a:pt x="3679723" y="1095248"/>
                </a:lnTo>
                <a:lnTo>
                  <a:pt x="3679449" y="1095636"/>
                </a:lnTo>
                <a:lnTo>
                  <a:pt x="3679088" y="1096391"/>
                </a:lnTo>
                <a:lnTo>
                  <a:pt x="3679297" y="1095852"/>
                </a:lnTo>
                <a:lnTo>
                  <a:pt x="3678199" y="1097407"/>
                </a:lnTo>
                <a:lnTo>
                  <a:pt x="3686073" y="1139317"/>
                </a:lnTo>
                <a:lnTo>
                  <a:pt x="3680358" y="1096010"/>
                </a:lnTo>
                <a:lnTo>
                  <a:pt x="3680197" y="1094965"/>
                </a:lnTo>
                <a:lnTo>
                  <a:pt x="3680612" y="1095756"/>
                </a:lnTo>
                <a:lnTo>
                  <a:pt x="3680215" y="1094644"/>
                </a:lnTo>
                <a:lnTo>
                  <a:pt x="3680177" y="1095331"/>
                </a:lnTo>
                <a:close/>
              </a:path>
              <a:path w="3813581" h="2805811">
                <a:moveTo>
                  <a:pt x="308470" y="857504"/>
                </a:moveTo>
                <a:lnTo>
                  <a:pt x="307111" y="855853"/>
                </a:lnTo>
                <a:lnTo>
                  <a:pt x="308000" y="904367"/>
                </a:lnTo>
                <a:lnTo>
                  <a:pt x="320243" y="910590"/>
                </a:lnTo>
                <a:lnTo>
                  <a:pt x="308470" y="857504"/>
                </a:lnTo>
                <a:close/>
              </a:path>
              <a:path w="3813581" h="2805811">
                <a:moveTo>
                  <a:pt x="269633" y="841502"/>
                </a:moveTo>
                <a:lnTo>
                  <a:pt x="268592" y="848487"/>
                </a:lnTo>
                <a:lnTo>
                  <a:pt x="268338" y="850138"/>
                </a:lnTo>
                <a:lnTo>
                  <a:pt x="268503" y="853567"/>
                </a:lnTo>
                <a:lnTo>
                  <a:pt x="269265" y="860171"/>
                </a:lnTo>
                <a:lnTo>
                  <a:pt x="269455" y="861822"/>
                </a:lnTo>
                <a:lnTo>
                  <a:pt x="270484" y="864997"/>
                </a:lnTo>
                <a:lnTo>
                  <a:pt x="273050" y="871474"/>
                </a:lnTo>
                <a:lnTo>
                  <a:pt x="275094" y="875284"/>
                </a:lnTo>
                <a:lnTo>
                  <a:pt x="279387" y="881507"/>
                </a:lnTo>
                <a:lnTo>
                  <a:pt x="281571" y="884174"/>
                </a:lnTo>
                <a:lnTo>
                  <a:pt x="287578" y="890143"/>
                </a:lnTo>
                <a:lnTo>
                  <a:pt x="297116" y="897636"/>
                </a:lnTo>
                <a:lnTo>
                  <a:pt x="308000" y="904367"/>
                </a:lnTo>
                <a:lnTo>
                  <a:pt x="305892" y="851027"/>
                </a:lnTo>
                <a:lnTo>
                  <a:pt x="306349" y="849122"/>
                </a:lnTo>
                <a:lnTo>
                  <a:pt x="306319" y="850825"/>
                </a:lnTo>
                <a:lnTo>
                  <a:pt x="306477" y="850252"/>
                </a:lnTo>
                <a:lnTo>
                  <a:pt x="311899" y="790194"/>
                </a:lnTo>
                <a:lnTo>
                  <a:pt x="300113" y="799211"/>
                </a:lnTo>
                <a:lnTo>
                  <a:pt x="290195" y="808101"/>
                </a:lnTo>
                <a:lnTo>
                  <a:pt x="281939" y="817118"/>
                </a:lnTo>
                <a:lnTo>
                  <a:pt x="280250" y="819404"/>
                </a:lnTo>
                <a:lnTo>
                  <a:pt x="275386" y="826770"/>
                </a:lnTo>
                <a:lnTo>
                  <a:pt x="273646" y="830199"/>
                </a:lnTo>
                <a:lnTo>
                  <a:pt x="270789" y="837311"/>
                </a:lnTo>
                <a:lnTo>
                  <a:pt x="270243" y="838708"/>
                </a:lnTo>
                <a:lnTo>
                  <a:pt x="269633" y="841502"/>
                </a:lnTo>
                <a:close/>
              </a:path>
              <a:path w="3813581" h="2805811">
                <a:moveTo>
                  <a:pt x="147150" y="2584349"/>
                </a:moveTo>
                <a:lnTo>
                  <a:pt x="147281" y="2584254"/>
                </a:lnTo>
                <a:lnTo>
                  <a:pt x="147073" y="2584623"/>
                </a:lnTo>
                <a:lnTo>
                  <a:pt x="147020" y="2584787"/>
                </a:lnTo>
                <a:lnTo>
                  <a:pt x="146837" y="2583688"/>
                </a:lnTo>
                <a:lnTo>
                  <a:pt x="147510" y="2534666"/>
                </a:lnTo>
                <a:lnTo>
                  <a:pt x="147066" y="2583307"/>
                </a:lnTo>
                <a:lnTo>
                  <a:pt x="147142" y="2585046"/>
                </a:lnTo>
                <a:lnTo>
                  <a:pt x="147345" y="2586736"/>
                </a:lnTo>
                <a:lnTo>
                  <a:pt x="147144" y="2585530"/>
                </a:lnTo>
                <a:lnTo>
                  <a:pt x="147015" y="2586736"/>
                </a:lnTo>
                <a:lnTo>
                  <a:pt x="147036" y="2585273"/>
                </a:lnTo>
                <a:lnTo>
                  <a:pt x="146891" y="2585584"/>
                </a:lnTo>
                <a:lnTo>
                  <a:pt x="146570" y="2587117"/>
                </a:lnTo>
                <a:lnTo>
                  <a:pt x="143395" y="2631186"/>
                </a:lnTo>
                <a:lnTo>
                  <a:pt x="150368" y="2634996"/>
                </a:lnTo>
                <a:lnTo>
                  <a:pt x="147148" y="2585554"/>
                </a:lnTo>
                <a:lnTo>
                  <a:pt x="147186" y="2585139"/>
                </a:lnTo>
                <a:lnTo>
                  <a:pt x="147279" y="2585924"/>
                </a:lnTo>
                <a:lnTo>
                  <a:pt x="147103" y="2584574"/>
                </a:lnTo>
                <a:lnTo>
                  <a:pt x="147150" y="2584349"/>
                </a:lnTo>
                <a:close/>
              </a:path>
              <a:path w="3813581" h="2805811">
                <a:moveTo>
                  <a:pt x="147142" y="2585046"/>
                </a:moveTo>
                <a:lnTo>
                  <a:pt x="147278" y="2584276"/>
                </a:lnTo>
                <a:lnTo>
                  <a:pt x="147105" y="2584566"/>
                </a:lnTo>
                <a:lnTo>
                  <a:pt x="147144" y="2585530"/>
                </a:lnTo>
                <a:lnTo>
                  <a:pt x="147142" y="2585046"/>
                </a:lnTo>
                <a:close/>
              </a:path>
              <a:path w="3813581" h="2805811">
                <a:moveTo>
                  <a:pt x="147148" y="2585554"/>
                </a:moveTo>
                <a:lnTo>
                  <a:pt x="150368" y="2634996"/>
                </a:lnTo>
                <a:lnTo>
                  <a:pt x="147701" y="2587117"/>
                </a:lnTo>
                <a:lnTo>
                  <a:pt x="147222" y="2585216"/>
                </a:lnTo>
                <a:lnTo>
                  <a:pt x="147278" y="2584276"/>
                </a:lnTo>
                <a:lnTo>
                  <a:pt x="147345" y="2586736"/>
                </a:lnTo>
                <a:lnTo>
                  <a:pt x="147148" y="2585554"/>
                </a:lnTo>
                <a:close/>
              </a:path>
              <a:path w="3813581" h="2805811">
                <a:moveTo>
                  <a:pt x="152590" y="2591562"/>
                </a:moveTo>
                <a:lnTo>
                  <a:pt x="150342" y="2589530"/>
                </a:lnTo>
                <a:lnTo>
                  <a:pt x="148056" y="2586990"/>
                </a:lnTo>
                <a:lnTo>
                  <a:pt x="147222" y="2585216"/>
                </a:lnTo>
                <a:lnTo>
                  <a:pt x="147701" y="2587117"/>
                </a:lnTo>
                <a:lnTo>
                  <a:pt x="150368" y="2634996"/>
                </a:lnTo>
                <a:lnTo>
                  <a:pt x="165277" y="2641727"/>
                </a:lnTo>
                <a:lnTo>
                  <a:pt x="191236" y="2651125"/>
                </a:lnTo>
                <a:lnTo>
                  <a:pt x="210985" y="2657094"/>
                </a:lnTo>
                <a:lnTo>
                  <a:pt x="232790" y="2662809"/>
                </a:lnTo>
                <a:lnTo>
                  <a:pt x="256552" y="2668143"/>
                </a:lnTo>
                <a:lnTo>
                  <a:pt x="282079" y="2673350"/>
                </a:lnTo>
                <a:lnTo>
                  <a:pt x="309524" y="2678430"/>
                </a:lnTo>
                <a:lnTo>
                  <a:pt x="338607" y="2683256"/>
                </a:lnTo>
                <a:lnTo>
                  <a:pt x="369531" y="2687701"/>
                </a:lnTo>
                <a:lnTo>
                  <a:pt x="402018" y="2692146"/>
                </a:lnTo>
                <a:lnTo>
                  <a:pt x="436105" y="2696337"/>
                </a:lnTo>
                <a:lnTo>
                  <a:pt x="471741" y="2700274"/>
                </a:lnTo>
                <a:lnTo>
                  <a:pt x="490626" y="2702560"/>
                </a:lnTo>
                <a:lnTo>
                  <a:pt x="556717" y="2707767"/>
                </a:lnTo>
                <a:lnTo>
                  <a:pt x="607263" y="2710815"/>
                </a:lnTo>
                <a:lnTo>
                  <a:pt x="662711" y="2713609"/>
                </a:lnTo>
                <a:lnTo>
                  <a:pt x="722795" y="2716149"/>
                </a:lnTo>
                <a:lnTo>
                  <a:pt x="787120" y="2718308"/>
                </a:lnTo>
                <a:lnTo>
                  <a:pt x="855319" y="2720340"/>
                </a:lnTo>
                <a:lnTo>
                  <a:pt x="927049" y="2721991"/>
                </a:lnTo>
                <a:lnTo>
                  <a:pt x="1002004" y="2723515"/>
                </a:lnTo>
                <a:lnTo>
                  <a:pt x="1079652" y="2724785"/>
                </a:lnTo>
                <a:lnTo>
                  <a:pt x="1159916" y="2725801"/>
                </a:lnTo>
                <a:lnTo>
                  <a:pt x="1242085" y="2726817"/>
                </a:lnTo>
                <a:lnTo>
                  <a:pt x="1326032" y="2727579"/>
                </a:lnTo>
                <a:lnTo>
                  <a:pt x="1411376" y="2728087"/>
                </a:lnTo>
                <a:lnTo>
                  <a:pt x="1584604" y="2728976"/>
                </a:lnTo>
                <a:lnTo>
                  <a:pt x="1758848" y="2729357"/>
                </a:lnTo>
                <a:lnTo>
                  <a:pt x="2477795" y="2729484"/>
                </a:lnTo>
                <a:lnTo>
                  <a:pt x="2543835" y="2729611"/>
                </a:lnTo>
                <a:lnTo>
                  <a:pt x="2591587" y="2729738"/>
                </a:lnTo>
                <a:lnTo>
                  <a:pt x="2763037" y="2711958"/>
                </a:lnTo>
                <a:lnTo>
                  <a:pt x="2573299" y="2615311"/>
                </a:lnTo>
                <a:lnTo>
                  <a:pt x="2591714" y="2691638"/>
                </a:lnTo>
                <a:lnTo>
                  <a:pt x="2543835" y="2691511"/>
                </a:lnTo>
                <a:lnTo>
                  <a:pt x="2477795" y="2691384"/>
                </a:lnTo>
                <a:lnTo>
                  <a:pt x="1758975" y="2691257"/>
                </a:lnTo>
                <a:lnTo>
                  <a:pt x="1584858" y="2690876"/>
                </a:lnTo>
                <a:lnTo>
                  <a:pt x="1411757" y="2689987"/>
                </a:lnTo>
                <a:lnTo>
                  <a:pt x="1326413" y="2689479"/>
                </a:lnTo>
                <a:lnTo>
                  <a:pt x="1242466" y="2688717"/>
                </a:lnTo>
                <a:lnTo>
                  <a:pt x="1160297" y="2687828"/>
                </a:lnTo>
                <a:lnTo>
                  <a:pt x="1080287" y="2686685"/>
                </a:lnTo>
                <a:lnTo>
                  <a:pt x="1002741" y="2685415"/>
                </a:lnTo>
                <a:lnTo>
                  <a:pt x="927963" y="2684018"/>
                </a:lnTo>
                <a:lnTo>
                  <a:pt x="856437" y="2682240"/>
                </a:lnTo>
                <a:lnTo>
                  <a:pt x="788428" y="2680208"/>
                </a:lnTo>
                <a:lnTo>
                  <a:pt x="724357" y="2678049"/>
                </a:lnTo>
                <a:lnTo>
                  <a:pt x="664616" y="2675636"/>
                </a:lnTo>
                <a:lnTo>
                  <a:pt x="609574" y="2672842"/>
                </a:lnTo>
                <a:lnTo>
                  <a:pt x="559536" y="2669794"/>
                </a:lnTo>
                <a:lnTo>
                  <a:pt x="514959" y="2666492"/>
                </a:lnTo>
                <a:lnTo>
                  <a:pt x="475919" y="2662301"/>
                </a:lnTo>
                <a:lnTo>
                  <a:pt x="440689" y="2658491"/>
                </a:lnTo>
                <a:lnTo>
                  <a:pt x="407149" y="2654427"/>
                </a:lnTo>
                <a:lnTo>
                  <a:pt x="375056" y="2650109"/>
                </a:lnTo>
                <a:lnTo>
                  <a:pt x="344830" y="2645664"/>
                </a:lnTo>
                <a:lnTo>
                  <a:pt x="316382" y="2640965"/>
                </a:lnTo>
                <a:lnTo>
                  <a:pt x="289725" y="2636012"/>
                </a:lnTo>
                <a:lnTo>
                  <a:pt x="264960" y="2630932"/>
                </a:lnTo>
                <a:lnTo>
                  <a:pt x="242430" y="2625852"/>
                </a:lnTo>
                <a:lnTo>
                  <a:pt x="221945" y="2620518"/>
                </a:lnTo>
                <a:lnTo>
                  <a:pt x="203593" y="2615057"/>
                </a:lnTo>
                <a:lnTo>
                  <a:pt x="187540" y="2609596"/>
                </a:lnTo>
                <a:lnTo>
                  <a:pt x="173901" y="2604008"/>
                </a:lnTo>
                <a:lnTo>
                  <a:pt x="163423" y="2598801"/>
                </a:lnTo>
                <a:lnTo>
                  <a:pt x="155219" y="2593594"/>
                </a:lnTo>
                <a:lnTo>
                  <a:pt x="152590" y="2591562"/>
                </a:lnTo>
                <a:close/>
              </a:path>
              <a:path w="3813581" h="2805811">
                <a:moveTo>
                  <a:pt x="2591587" y="2729738"/>
                </a:moveTo>
                <a:lnTo>
                  <a:pt x="2572460" y="2729687"/>
                </a:lnTo>
                <a:lnTo>
                  <a:pt x="2571902" y="2805811"/>
                </a:lnTo>
                <a:lnTo>
                  <a:pt x="2763037" y="2711958"/>
                </a:lnTo>
                <a:lnTo>
                  <a:pt x="2591587" y="2729738"/>
                </a:lnTo>
                <a:close/>
              </a:path>
              <a:path w="3813581" h="2805811">
                <a:moveTo>
                  <a:pt x="110731" y="2596388"/>
                </a:moveTo>
                <a:lnTo>
                  <a:pt x="111988" y="2599944"/>
                </a:lnTo>
                <a:lnTo>
                  <a:pt x="113614" y="2603373"/>
                </a:lnTo>
                <a:lnTo>
                  <a:pt x="116966" y="2608834"/>
                </a:lnTo>
                <a:lnTo>
                  <a:pt x="121424" y="2614295"/>
                </a:lnTo>
                <a:lnTo>
                  <a:pt x="126034" y="2618994"/>
                </a:lnTo>
                <a:lnTo>
                  <a:pt x="131597" y="2623439"/>
                </a:lnTo>
                <a:lnTo>
                  <a:pt x="137464" y="2627503"/>
                </a:lnTo>
                <a:lnTo>
                  <a:pt x="143395" y="2631186"/>
                </a:lnTo>
                <a:lnTo>
                  <a:pt x="146570" y="2587117"/>
                </a:lnTo>
                <a:lnTo>
                  <a:pt x="146443" y="2583561"/>
                </a:lnTo>
                <a:lnTo>
                  <a:pt x="146570" y="2587117"/>
                </a:lnTo>
                <a:lnTo>
                  <a:pt x="146888" y="2585593"/>
                </a:lnTo>
                <a:lnTo>
                  <a:pt x="146991" y="2585110"/>
                </a:lnTo>
                <a:lnTo>
                  <a:pt x="147037" y="2585239"/>
                </a:lnTo>
                <a:lnTo>
                  <a:pt x="147020" y="2584787"/>
                </a:lnTo>
                <a:lnTo>
                  <a:pt x="146837" y="2583688"/>
                </a:lnTo>
                <a:lnTo>
                  <a:pt x="147510" y="2534666"/>
                </a:lnTo>
                <a:lnTo>
                  <a:pt x="140563" y="2539111"/>
                </a:lnTo>
                <a:lnTo>
                  <a:pt x="134429" y="2543429"/>
                </a:lnTo>
                <a:lnTo>
                  <a:pt x="128739" y="2548128"/>
                </a:lnTo>
                <a:lnTo>
                  <a:pt x="123723" y="2552954"/>
                </a:lnTo>
                <a:lnTo>
                  <a:pt x="119430" y="2557780"/>
                </a:lnTo>
                <a:lnTo>
                  <a:pt x="115595" y="2563241"/>
                </a:lnTo>
                <a:lnTo>
                  <a:pt x="114020" y="2565908"/>
                </a:lnTo>
                <a:lnTo>
                  <a:pt x="112306" y="2569718"/>
                </a:lnTo>
                <a:lnTo>
                  <a:pt x="110337" y="2575306"/>
                </a:lnTo>
                <a:lnTo>
                  <a:pt x="109512" y="2579243"/>
                </a:lnTo>
                <a:lnTo>
                  <a:pt x="109131" y="2582799"/>
                </a:lnTo>
                <a:lnTo>
                  <a:pt x="109080" y="2586355"/>
                </a:lnTo>
                <a:lnTo>
                  <a:pt x="109372" y="2589911"/>
                </a:lnTo>
                <a:lnTo>
                  <a:pt x="109880" y="2592959"/>
                </a:lnTo>
                <a:lnTo>
                  <a:pt x="110731" y="2596388"/>
                </a:lnTo>
                <a:close/>
              </a:path>
              <a:path w="3813581" h="2805811">
                <a:moveTo>
                  <a:pt x="3775502" y="1948662"/>
                </a:moveTo>
                <a:lnTo>
                  <a:pt x="3775354" y="1951101"/>
                </a:lnTo>
                <a:lnTo>
                  <a:pt x="3775596" y="1949697"/>
                </a:lnTo>
                <a:lnTo>
                  <a:pt x="3776243" y="2002663"/>
                </a:lnTo>
                <a:lnTo>
                  <a:pt x="3775989" y="1947418"/>
                </a:lnTo>
                <a:lnTo>
                  <a:pt x="3775734" y="1948379"/>
                </a:lnTo>
                <a:lnTo>
                  <a:pt x="3775572" y="1947503"/>
                </a:lnTo>
                <a:lnTo>
                  <a:pt x="3775608" y="1947273"/>
                </a:lnTo>
                <a:lnTo>
                  <a:pt x="3775735" y="1947545"/>
                </a:lnTo>
                <a:lnTo>
                  <a:pt x="3780942" y="1899666"/>
                </a:lnTo>
                <a:lnTo>
                  <a:pt x="3775227" y="1945640"/>
                </a:lnTo>
                <a:lnTo>
                  <a:pt x="3774719" y="1945005"/>
                </a:lnTo>
                <a:lnTo>
                  <a:pt x="3773830" y="1943481"/>
                </a:lnTo>
                <a:lnTo>
                  <a:pt x="3774981" y="1945936"/>
                </a:lnTo>
                <a:lnTo>
                  <a:pt x="3775302" y="1946461"/>
                </a:lnTo>
                <a:lnTo>
                  <a:pt x="3775446" y="1946822"/>
                </a:lnTo>
                <a:lnTo>
                  <a:pt x="3775608" y="1946910"/>
                </a:lnTo>
                <a:lnTo>
                  <a:pt x="3775591" y="1947185"/>
                </a:lnTo>
                <a:lnTo>
                  <a:pt x="3775478" y="1946997"/>
                </a:lnTo>
                <a:lnTo>
                  <a:pt x="3775608" y="1948857"/>
                </a:lnTo>
                <a:lnTo>
                  <a:pt x="3775764" y="1948721"/>
                </a:lnTo>
                <a:lnTo>
                  <a:pt x="3775862" y="1949069"/>
                </a:lnTo>
                <a:lnTo>
                  <a:pt x="3775764" y="1948721"/>
                </a:lnTo>
                <a:lnTo>
                  <a:pt x="3775608" y="1948857"/>
                </a:lnTo>
                <a:lnTo>
                  <a:pt x="3775542" y="1949106"/>
                </a:lnTo>
                <a:lnTo>
                  <a:pt x="3775502" y="1948662"/>
                </a:lnTo>
                <a:close/>
              </a:path>
              <a:path w="3813581" h="2805811">
                <a:moveTo>
                  <a:pt x="49390" y="1690497"/>
                </a:moveTo>
                <a:lnTo>
                  <a:pt x="45973" y="1687957"/>
                </a:lnTo>
                <a:lnTo>
                  <a:pt x="42951" y="1685163"/>
                </a:lnTo>
                <a:lnTo>
                  <a:pt x="41059" y="1683258"/>
                </a:lnTo>
                <a:lnTo>
                  <a:pt x="39814" y="1681734"/>
                </a:lnTo>
                <a:lnTo>
                  <a:pt x="39337" y="1680717"/>
                </a:lnTo>
                <a:lnTo>
                  <a:pt x="38426" y="1678772"/>
                </a:lnTo>
                <a:lnTo>
                  <a:pt x="38249" y="1678576"/>
                </a:lnTo>
                <a:lnTo>
                  <a:pt x="38366" y="1679829"/>
                </a:lnTo>
                <a:lnTo>
                  <a:pt x="38058" y="1678289"/>
                </a:lnTo>
                <a:lnTo>
                  <a:pt x="38076" y="1678025"/>
                </a:lnTo>
                <a:lnTo>
                  <a:pt x="38227" y="1678349"/>
                </a:lnTo>
                <a:lnTo>
                  <a:pt x="38426" y="1678772"/>
                </a:lnTo>
                <a:lnTo>
                  <a:pt x="38196" y="1678015"/>
                </a:lnTo>
                <a:lnTo>
                  <a:pt x="38098" y="1677691"/>
                </a:lnTo>
                <a:lnTo>
                  <a:pt x="37963" y="1677815"/>
                </a:lnTo>
                <a:lnTo>
                  <a:pt x="38023" y="1678813"/>
                </a:lnTo>
                <a:lnTo>
                  <a:pt x="40017" y="1729486"/>
                </a:lnTo>
                <a:lnTo>
                  <a:pt x="38392" y="1679321"/>
                </a:lnTo>
                <a:lnTo>
                  <a:pt x="38697" y="1679772"/>
                </a:lnTo>
                <a:lnTo>
                  <a:pt x="38862" y="1680210"/>
                </a:lnTo>
                <a:lnTo>
                  <a:pt x="38697" y="1679772"/>
                </a:lnTo>
                <a:lnTo>
                  <a:pt x="40017" y="1729486"/>
                </a:lnTo>
                <a:lnTo>
                  <a:pt x="48133" y="1733804"/>
                </a:lnTo>
                <a:lnTo>
                  <a:pt x="56730" y="1737868"/>
                </a:lnTo>
                <a:lnTo>
                  <a:pt x="66154" y="1741805"/>
                </a:lnTo>
                <a:lnTo>
                  <a:pt x="76250" y="1745615"/>
                </a:lnTo>
                <a:lnTo>
                  <a:pt x="86741" y="1749298"/>
                </a:lnTo>
                <a:lnTo>
                  <a:pt x="98145" y="1752981"/>
                </a:lnTo>
                <a:lnTo>
                  <a:pt x="110337" y="1756410"/>
                </a:lnTo>
                <a:lnTo>
                  <a:pt x="122897" y="1759966"/>
                </a:lnTo>
                <a:lnTo>
                  <a:pt x="136563" y="1763268"/>
                </a:lnTo>
                <a:lnTo>
                  <a:pt x="150710" y="1766570"/>
                </a:lnTo>
                <a:lnTo>
                  <a:pt x="165582" y="1769745"/>
                </a:lnTo>
                <a:lnTo>
                  <a:pt x="181229" y="1772920"/>
                </a:lnTo>
                <a:lnTo>
                  <a:pt x="197586" y="1776095"/>
                </a:lnTo>
                <a:lnTo>
                  <a:pt x="214820" y="1779143"/>
                </a:lnTo>
                <a:lnTo>
                  <a:pt x="232562" y="1782064"/>
                </a:lnTo>
                <a:lnTo>
                  <a:pt x="251256" y="1784858"/>
                </a:lnTo>
                <a:lnTo>
                  <a:pt x="270509" y="1787652"/>
                </a:lnTo>
                <a:lnTo>
                  <a:pt x="290525" y="1790446"/>
                </a:lnTo>
                <a:lnTo>
                  <a:pt x="311454" y="1792986"/>
                </a:lnTo>
                <a:lnTo>
                  <a:pt x="332867" y="1795653"/>
                </a:lnTo>
                <a:lnTo>
                  <a:pt x="355231" y="1798066"/>
                </a:lnTo>
                <a:lnTo>
                  <a:pt x="378231" y="1800479"/>
                </a:lnTo>
                <a:lnTo>
                  <a:pt x="402818" y="1803146"/>
                </a:lnTo>
                <a:lnTo>
                  <a:pt x="458685" y="1807464"/>
                </a:lnTo>
                <a:lnTo>
                  <a:pt x="522211" y="1811147"/>
                </a:lnTo>
                <a:lnTo>
                  <a:pt x="593140" y="1814322"/>
                </a:lnTo>
                <a:lnTo>
                  <a:pt x="670928" y="1817116"/>
                </a:lnTo>
                <a:lnTo>
                  <a:pt x="712279" y="1818259"/>
                </a:lnTo>
                <a:lnTo>
                  <a:pt x="755065" y="1819402"/>
                </a:lnTo>
                <a:lnTo>
                  <a:pt x="799363" y="1820291"/>
                </a:lnTo>
                <a:lnTo>
                  <a:pt x="892009" y="1822069"/>
                </a:lnTo>
                <a:lnTo>
                  <a:pt x="989622" y="1823466"/>
                </a:lnTo>
                <a:lnTo>
                  <a:pt x="1091717" y="1824609"/>
                </a:lnTo>
                <a:lnTo>
                  <a:pt x="1197762" y="1825498"/>
                </a:lnTo>
                <a:lnTo>
                  <a:pt x="1307109" y="1826133"/>
                </a:lnTo>
                <a:lnTo>
                  <a:pt x="1419250" y="1826641"/>
                </a:lnTo>
                <a:lnTo>
                  <a:pt x="1533550" y="1826895"/>
                </a:lnTo>
                <a:lnTo>
                  <a:pt x="1649628" y="1827022"/>
                </a:lnTo>
                <a:lnTo>
                  <a:pt x="1884451" y="1827403"/>
                </a:lnTo>
                <a:lnTo>
                  <a:pt x="2119528" y="1827657"/>
                </a:lnTo>
                <a:lnTo>
                  <a:pt x="2235733" y="1827784"/>
                </a:lnTo>
                <a:lnTo>
                  <a:pt x="2350287" y="1828165"/>
                </a:lnTo>
                <a:lnTo>
                  <a:pt x="2462682" y="1828800"/>
                </a:lnTo>
                <a:lnTo>
                  <a:pt x="2572410" y="1829435"/>
                </a:lnTo>
                <a:lnTo>
                  <a:pt x="2678709" y="1830324"/>
                </a:lnTo>
                <a:lnTo>
                  <a:pt x="2781198" y="1831594"/>
                </a:lnTo>
                <a:lnTo>
                  <a:pt x="2879369" y="1832991"/>
                </a:lnTo>
                <a:lnTo>
                  <a:pt x="2972587" y="1834896"/>
                </a:lnTo>
                <a:lnTo>
                  <a:pt x="3060217" y="1837055"/>
                </a:lnTo>
                <a:lnTo>
                  <a:pt x="3101873" y="1838325"/>
                </a:lnTo>
                <a:lnTo>
                  <a:pt x="3141878" y="1839595"/>
                </a:lnTo>
                <a:lnTo>
                  <a:pt x="3180232" y="1841119"/>
                </a:lnTo>
                <a:lnTo>
                  <a:pt x="3251733" y="1844421"/>
                </a:lnTo>
                <a:lnTo>
                  <a:pt x="3315614" y="1848231"/>
                </a:lnTo>
                <a:lnTo>
                  <a:pt x="3371621" y="1852422"/>
                </a:lnTo>
                <a:lnTo>
                  <a:pt x="3419627" y="1857248"/>
                </a:lnTo>
                <a:lnTo>
                  <a:pt x="3464331" y="1862328"/>
                </a:lnTo>
                <a:lnTo>
                  <a:pt x="3506114" y="1867916"/>
                </a:lnTo>
                <a:lnTo>
                  <a:pt x="3525926" y="1870583"/>
                </a:lnTo>
                <a:lnTo>
                  <a:pt x="3544976" y="1873504"/>
                </a:lnTo>
                <a:lnTo>
                  <a:pt x="3563264" y="1876425"/>
                </a:lnTo>
                <a:lnTo>
                  <a:pt x="3580917" y="1879346"/>
                </a:lnTo>
                <a:lnTo>
                  <a:pt x="3597935" y="1882394"/>
                </a:lnTo>
                <a:lnTo>
                  <a:pt x="3614191" y="1885442"/>
                </a:lnTo>
                <a:lnTo>
                  <a:pt x="3629431" y="1888617"/>
                </a:lnTo>
                <a:lnTo>
                  <a:pt x="3644290" y="1891792"/>
                </a:lnTo>
                <a:lnTo>
                  <a:pt x="3658006" y="1894967"/>
                </a:lnTo>
                <a:lnTo>
                  <a:pt x="3671341" y="1898269"/>
                </a:lnTo>
                <a:lnTo>
                  <a:pt x="3683787" y="1901571"/>
                </a:lnTo>
                <a:lnTo>
                  <a:pt x="3695471" y="1904873"/>
                </a:lnTo>
                <a:lnTo>
                  <a:pt x="3706520" y="1908302"/>
                </a:lnTo>
                <a:lnTo>
                  <a:pt x="3716426" y="1911731"/>
                </a:lnTo>
                <a:lnTo>
                  <a:pt x="3726078" y="1915160"/>
                </a:lnTo>
                <a:lnTo>
                  <a:pt x="3734460" y="1918589"/>
                </a:lnTo>
                <a:lnTo>
                  <a:pt x="3742461" y="1922018"/>
                </a:lnTo>
                <a:lnTo>
                  <a:pt x="3755796" y="1928876"/>
                </a:lnTo>
                <a:lnTo>
                  <a:pt x="3765575" y="1935353"/>
                </a:lnTo>
                <a:lnTo>
                  <a:pt x="3772179" y="1941449"/>
                </a:lnTo>
                <a:lnTo>
                  <a:pt x="3774719" y="1945005"/>
                </a:lnTo>
                <a:lnTo>
                  <a:pt x="3775227" y="1945640"/>
                </a:lnTo>
                <a:lnTo>
                  <a:pt x="3780942" y="1899666"/>
                </a:lnTo>
                <a:lnTo>
                  <a:pt x="3738905" y="1879219"/>
                </a:lnTo>
                <a:lnTo>
                  <a:pt x="3693693" y="1864741"/>
                </a:lnTo>
                <a:lnTo>
                  <a:pt x="3652164" y="1854454"/>
                </a:lnTo>
                <a:lnTo>
                  <a:pt x="3604666" y="1844929"/>
                </a:lnTo>
                <a:lnTo>
                  <a:pt x="3550691" y="1835785"/>
                </a:lnTo>
                <a:lnTo>
                  <a:pt x="3511067" y="1830070"/>
                </a:lnTo>
                <a:lnTo>
                  <a:pt x="3468776" y="1824482"/>
                </a:lnTo>
                <a:lnTo>
                  <a:pt x="3423564" y="1819402"/>
                </a:lnTo>
                <a:lnTo>
                  <a:pt x="3374669" y="1814449"/>
                </a:lnTo>
                <a:lnTo>
                  <a:pt x="3318027" y="1810131"/>
                </a:lnTo>
                <a:lnTo>
                  <a:pt x="3253638" y="1806321"/>
                </a:lnTo>
                <a:lnTo>
                  <a:pt x="3181629" y="1803019"/>
                </a:lnTo>
                <a:lnTo>
                  <a:pt x="3143148" y="1801622"/>
                </a:lnTo>
                <a:lnTo>
                  <a:pt x="3103016" y="1800225"/>
                </a:lnTo>
                <a:lnTo>
                  <a:pt x="3061233" y="1798955"/>
                </a:lnTo>
                <a:lnTo>
                  <a:pt x="2973349" y="1796796"/>
                </a:lnTo>
                <a:lnTo>
                  <a:pt x="2879877" y="1794891"/>
                </a:lnTo>
                <a:lnTo>
                  <a:pt x="2781706" y="1793494"/>
                </a:lnTo>
                <a:lnTo>
                  <a:pt x="2678963" y="1792224"/>
                </a:lnTo>
                <a:lnTo>
                  <a:pt x="2572537" y="1791335"/>
                </a:lnTo>
                <a:lnTo>
                  <a:pt x="2462809" y="1790700"/>
                </a:lnTo>
                <a:lnTo>
                  <a:pt x="2350414" y="1790065"/>
                </a:lnTo>
                <a:lnTo>
                  <a:pt x="2235733" y="1789684"/>
                </a:lnTo>
                <a:lnTo>
                  <a:pt x="2119528" y="1789557"/>
                </a:lnTo>
                <a:lnTo>
                  <a:pt x="1884451" y="1789303"/>
                </a:lnTo>
                <a:lnTo>
                  <a:pt x="1649628" y="1788922"/>
                </a:lnTo>
                <a:lnTo>
                  <a:pt x="1533677" y="1788795"/>
                </a:lnTo>
                <a:lnTo>
                  <a:pt x="1419377" y="1788541"/>
                </a:lnTo>
                <a:lnTo>
                  <a:pt x="1307236" y="1788033"/>
                </a:lnTo>
                <a:lnTo>
                  <a:pt x="1198016" y="1787398"/>
                </a:lnTo>
                <a:lnTo>
                  <a:pt x="1092098" y="1786509"/>
                </a:lnTo>
                <a:lnTo>
                  <a:pt x="990168" y="1785366"/>
                </a:lnTo>
                <a:lnTo>
                  <a:pt x="892708" y="1783969"/>
                </a:lnTo>
                <a:lnTo>
                  <a:pt x="800188" y="1782191"/>
                </a:lnTo>
                <a:lnTo>
                  <a:pt x="756094" y="1781302"/>
                </a:lnTo>
                <a:lnTo>
                  <a:pt x="713346" y="1780159"/>
                </a:lnTo>
                <a:lnTo>
                  <a:pt x="672211" y="1779016"/>
                </a:lnTo>
                <a:lnTo>
                  <a:pt x="632561" y="1777619"/>
                </a:lnTo>
                <a:lnTo>
                  <a:pt x="558546" y="1774698"/>
                </a:lnTo>
                <a:lnTo>
                  <a:pt x="491870" y="1771269"/>
                </a:lnTo>
                <a:lnTo>
                  <a:pt x="433006" y="1767459"/>
                </a:lnTo>
                <a:lnTo>
                  <a:pt x="382168" y="1762633"/>
                </a:lnTo>
                <a:lnTo>
                  <a:pt x="359448" y="1760220"/>
                </a:lnTo>
                <a:lnTo>
                  <a:pt x="337426" y="1757807"/>
                </a:lnTo>
                <a:lnTo>
                  <a:pt x="316166" y="1755267"/>
                </a:lnTo>
                <a:lnTo>
                  <a:pt x="295757" y="1752727"/>
                </a:lnTo>
                <a:lnTo>
                  <a:pt x="275958" y="1749933"/>
                </a:lnTo>
                <a:lnTo>
                  <a:pt x="256920" y="1747139"/>
                </a:lnTo>
                <a:lnTo>
                  <a:pt x="238848" y="1744472"/>
                </a:lnTo>
                <a:lnTo>
                  <a:pt x="221348" y="1741551"/>
                </a:lnTo>
                <a:lnTo>
                  <a:pt x="204673" y="1738630"/>
                </a:lnTo>
                <a:lnTo>
                  <a:pt x="188836" y="1735709"/>
                </a:lnTo>
                <a:lnTo>
                  <a:pt x="173621" y="1732534"/>
                </a:lnTo>
                <a:lnTo>
                  <a:pt x="159346" y="1729486"/>
                </a:lnTo>
                <a:lnTo>
                  <a:pt x="145681" y="1726311"/>
                </a:lnTo>
                <a:lnTo>
                  <a:pt x="133057" y="1723136"/>
                </a:lnTo>
                <a:lnTo>
                  <a:pt x="120853" y="1719834"/>
                </a:lnTo>
                <a:lnTo>
                  <a:pt x="109804" y="1716659"/>
                </a:lnTo>
                <a:lnTo>
                  <a:pt x="99301" y="1713230"/>
                </a:lnTo>
                <a:lnTo>
                  <a:pt x="89598" y="1709928"/>
                </a:lnTo>
                <a:lnTo>
                  <a:pt x="72923" y="1703324"/>
                </a:lnTo>
                <a:lnTo>
                  <a:pt x="59537" y="1696847"/>
                </a:lnTo>
                <a:lnTo>
                  <a:pt x="54089" y="1693545"/>
                </a:lnTo>
                <a:lnTo>
                  <a:pt x="49390" y="1690497"/>
                </a:lnTo>
                <a:close/>
              </a:path>
              <a:path w="3813581" h="2805811">
                <a:moveTo>
                  <a:pt x="3775608" y="1947227"/>
                </a:moveTo>
                <a:lnTo>
                  <a:pt x="3775608" y="1946910"/>
                </a:lnTo>
                <a:lnTo>
                  <a:pt x="3775446" y="1946822"/>
                </a:lnTo>
                <a:lnTo>
                  <a:pt x="3775320" y="1946658"/>
                </a:lnTo>
                <a:lnTo>
                  <a:pt x="3774981" y="1945936"/>
                </a:lnTo>
                <a:lnTo>
                  <a:pt x="3775384" y="1947370"/>
                </a:lnTo>
                <a:lnTo>
                  <a:pt x="3775542" y="1949106"/>
                </a:lnTo>
                <a:lnTo>
                  <a:pt x="3775478" y="1946997"/>
                </a:lnTo>
                <a:lnTo>
                  <a:pt x="3775591" y="1947185"/>
                </a:lnTo>
                <a:close/>
              </a:path>
              <a:path w="3813581" h="2805811">
                <a:moveTo>
                  <a:pt x="3775320" y="1946658"/>
                </a:moveTo>
                <a:lnTo>
                  <a:pt x="3775446" y="1946822"/>
                </a:lnTo>
                <a:lnTo>
                  <a:pt x="3775302" y="1946461"/>
                </a:lnTo>
                <a:lnTo>
                  <a:pt x="3774981" y="1945936"/>
                </a:lnTo>
                <a:lnTo>
                  <a:pt x="3775320" y="1946658"/>
                </a:lnTo>
                <a:close/>
              </a:path>
              <a:path w="3813581" h="2805811">
                <a:moveTo>
                  <a:pt x="3780942" y="1899666"/>
                </a:moveTo>
                <a:lnTo>
                  <a:pt x="3775735" y="1947545"/>
                </a:lnTo>
                <a:lnTo>
                  <a:pt x="3775588" y="1947232"/>
                </a:lnTo>
                <a:lnTo>
                  <a:pt x="3775608" y="1947697"/>
                </a:lnTo>
                <a:lnTo>
                  <a:pt x="3775572" y="1947503"/>
                </a:lnTo>
                <a:lnTo>
                  <a:pt x="3775702" y="1948501"/>
                </a:lnTo>
                <a:lnTo>
                  <a:pt x="3775989" y="1947418"/>
                </a:lnTo>
                <a:lnTo>
                  <a:pt x="3776243" y="2002663"/>
                </a:lnTo>
                <a:lnTo>
                  <a:pt x="3783101" y="1997710"/>
                </a:lnTo>
                <a:lnTo>
                  <a:pt x="3789832" y="1992249"/>
                </a:lnTo>
                <a:lnTo>
                  <a:pt x="3795674" y="1986661"/>
                </a:lnTo>
                <a:lnTo>
                  <a:pt x="3800627" y="1981200"/>
                </a:lnTo>
                <a:lnTo>
                  <a:pt x="3805453" y="1974723"/>
                </a:lnTo>
                <a:lnTo>
                  <a:pt x="3808882" y="1968373"/>
                </a:lnTo>
                <a:lnTo>
                  <a:pt x="3811549" y="1961515"/>
                </a:lnTo>
                <a:lnTo>
                  <a:pt x="3812692" y="1957197"/>
                </a:lnTo>
                <a:lnTo>
                  <a:pt x="3813327" y="1953641"/>
                </a:lnTo>
                <a:lnTo>
                  <a:pt x="3813581" y="1949450"/>
                </a:lnTo>
                <a:lnTo>
                  <a:pt x="3813581" y="1946402"/>
                </a:lnTo>
                <a:lnTo>
                  <a:pt x="3813200" y="1942211"/>
                </a:lnTo>
                <a:lnTo>
                  <a:pt x="3812565" y="1938782"/>
                </a:lnTo>
                <a:lnTo>
                  <a:pt x="3811422" y="1934718"/>
                </a:lnTo>
                <a:lnTo>
                  <a:pt x="3808755" y="1928114"/>
                </a:lnTo>
                <a:lnTo>
                  <a:pt x="3803294" y="1919478"/>
                </a:lnTo>
                <a:lnTo>
                  <a:pt x="3798595" y="1913890"/>
                </a:lnTo>
                <a:lnTo>
                  <a:pt x="3793388" y="1909064"/>
                </a:lnTo>
                <a:lnTo>
                  <a:pt x="3787546" y="1904365"/>
                </a:lnTo>
                <a:lnTo>
                  <a:pt x="3780942" y="1899666"/>
                </a:lnTo>
                <a:close/>
              </a:path>
              <a:path w="3813581" h="2805811">
                <a:moveTo>
                  <a:pt x="37630" y="1676146"/>
                </a:moveTo>
                <a:lnTo>
                  <a:pt x="32702" y="1725168"/>
                </a:lnTo>
                <a:lnTo>
                  <a:pt x="40017" y="1729486"/>
                </a:lnTo>
                <a:lnTo>
                  <a:pt x="37782" y="1677924"/>
                </a:lnTo>
                <a:lnTo>
                  <a:pt x="37630" y="1676146"/>
                </a:lnTo>
                <a:close/>
              </a:path>
              <a:path w="3813581" h="2805811">
                <a:moveTo>
                  <a:pt x="147510" y="2534666"/>
                </a:moveTo>
                <a:lnTo>
                  <a:pt x="148602" y="2581910"/>
                </a:lnTo>
                <a:lnTo>
                  <a:pt x="154940" y="2530475"/>
                </a:lnTo>
                <a:lnTo>
                  <a:pt x="147510" y="2534666"/>
                </a:lnTo>
                <a:close/>
              </a:path>
              <a:path w="3813581" h="2805811">
                <a:moveTo>
                  <a:pt x="154940" y="2530475"/>
                </a:moveTo>
                <a:lnTo>
                  <a:pt x="148602" y="2581910"/>
                </a:lnTo>
                <a:lnTo>
                  <a:pt x="147510" y="2534666"/>
                </a:lnTo>
                <a:lnTo>
                  <a:pt x="147066" y="2583307"/>
                </a:lnTo>
                <a:lnTo>
                  <a:pt x="147015" y="2586736"/>
                </a:lnTo>
                <a:lnTo>
                  <a:pt x="147143" y="2585539"/>
                </a:lnTo>
                <a:lnTo>
                  <a:pt x="146991" y="2585110"/>
                </a:lnTo>
                <a:lnTo>
                  <a:pt x="146891" y="2585584"/>
                </a:lnTo>
                <a:lnTo>
                  <a:pt x="147036" y="2585273"/>
                </a:lnTo>
                <a:lnTo>
                  <a:pt x="147150" y="2584349"/>
                </a:lnTo>
                <a:lnTo>
                  <a:pt x="147396" y="2583180"/>
                </a:lnTo>
                <a:lnTo>
                  <a:pt x="147212" y="2584896"/>
                </a:lnTo>
                <a:lnTo>
                  <a:pt x="148240" y="2582689"/>
                </a:lnTo>
                <a:lnTo>
                  <a:pt x="166357" y="2567813"/>
                </a:lnTo>
                <a:lnTo>
                  <a:pt x="187337" y="2556764"/>
                </a:lnTo>
                <a:lnTo>
                  <a:pt x="205574" y="2549017"/>
                </a:lnTo>
                <a:lnTo>
                  <a:pt x="226961" y="2541016"/>
                </a:lnTo>
                <a:lnTo>
                  <a:pt x="251840" y="2532888"/>
                </a:lnTo>
                <a:lnTo>
                  <a:pt x="280289" y="2524506"/>
                </a:lnTo>
                <a:lnTo>
                  <a:pt x="311911" y="2515870"/>
                </a:lnTo>
                <a:lnTo>
                  <a:pt x="347103" y="2507107"/>
                </a:lnTo>
                <a:lnTo>
                  <a:pt x="385902" y="2498217"/>
                </a:lnTo>
                <a:lnTo>
                  <a:pt x="406590" y="2493772"/>
                </a:lnTo>
                <a:lnTo>
                  <a:pt x="428256" y="2489200"/>
                </a:lnTo>
                <a:lnTo>
                  <a:pt x="450773" y="2484628"/>
                </a:lnTo>
                <a:lnTo>
                  <a:pt x="474738" y="2480056"/>
                </a:lnTo>
                <a:lnTo>
                  <a:pt x="500938" y="2475230"/>
                </a:lnTo>
                <a:lnTo>
                  <a:pt x="529272" y="2470404"/>
                </a:lnTo>
                <a:lnTo>
                  <a:pt x="559638" y="2465451"/>
                </a:lnTo>
                <a:lnTo>
                  <a:pt x="591959" y="2460498"/>
                </a:lnTo>
                <a:lnTo>
                  <a:pt x="626110" y="2455291"/>
                </a:lnTo>
                <a:lnTo>
                  <a:pt x="662089" y="2450084"/>
                </a:lnTo>
                <a:lnTo>
                  <a:pt x="699884" y="2444750"/>
                </a:lnTo>
                <a:lnTo>
                  <a:pt x="739254" y="2439416"/>
                </a:lnTo>
                <a:lnTo>
                  <a:pt x="780300" y="2433828"/>
                </a:lnTo>
                <a:lnTo>
                  <a:pt x="866813" y="2422779"/>
                </a:lnTo>
                <a:lnTo>
                  <a:pt x="958913" y="2411222"/>
                </a:lnTo>
                <a:lnTo>
                  <a:pt x="1056043" y="2399538"/>
                </a:lnTo>
                <a:lnTo>
                  <a:pt x="1157503" y="2387600"/>
                </a:lnTo>
                <a:lnTo>
                  <a:pt x="1262913" y="2375535"/>
                </a:lnTo>
                <a:lnTo>
                  <a:pt x="1371625" y="2363216"/>
                </a:lnTo>
                <a:lnTo>
                  <a:pt x="1483131" y="2350770"/>
                </a:lnTo>
                <a:lnTo>
                  <a:pt x="1596923" y="2338197"/>
                </a:lnTo>
                <a:lnTo>
                  <a:pt x="1712366" y="2325497"/>
                </a:lnTo>
                <a:lnTo>
                  <a:pt x="1945919" y="2299970"/>
                </a:lnTo>
                <a:lnTo>
                  <a:pt x="2179472" y="2274316"/>
                </a:lnTo>
                <a:lnTo>
                  <a:pt x="2294915" y="2261616"/>
                </a:lnTo>
                <a:lnTo>
                  <a:pt x="2408707" y="2248916"/>
                </a:lnTo>
                <a:lnTo>
                  <a:pt x="2520213" y="2236343"/>
                </a:lnTo>
                <a:lnTo>
                  <a:pt x="2629052" y="2223770"/>
                </a:lnTo>
                <a:lnTo>
                  <a:pt x="2734335" y="2211324"/>
                </a:lnTo>
                <a:lnTo>
                  <a:pt x="2835935" y="2199132"/>
                </a:lnTo>
                <a:lnTo>
                  <a:pt x="2933090" y="2187194"/>
                </a:lnTo>
                <a:lnTo>
                  <a:pt x="3025292" y="2175383"/>
                </a:lnTo>
                <a:lnTo>
                  <a:pt x="3069361" y="2169541"/>
                </a:lnTo>
                <a:lnTo>
                  <a:pt x="3111906" y="2163699"/>
                </a:lnTo>
                <a:lnTo>
                  <a:pt x="3153054" y="2157984"/>
                </a:lnTo>
                <a:lnTo>
                  <a:pt x="3192551" y="2152396"/>
                </a:lnTo>
                <a:lnTo>
                  <a:pt x="3230397" y="2146808"/>
                </a:lnTo>
                <a:lnTo>
                  <a:pt x="3300755" y="2135886"/>
                </a:lnTo>
                <a:lnTo>
                  <a:pt x="3363874" y="2125345"/>
                </a:lnTo>
                <a:lnTo>
                  <a:pt x="3418992" y="2115058"/>
                </a:lnTo>
                <a:lnTo>
                  <a:pt x="3442995" y="2109978"/>
                </a:lnTo>
                <a:lnTo>
                  <a:pt x="3465855" y="2105152"/>
                </a:lnTo>
                <a:lnTo>
                  <a:pt x="3487953" y="2100199"/>
                </a:lnTo>
                <a:lnTo>
                  <a:pt x="3509289" y="2095246"/>
                </a:lnTo>
                <a:lnTo>
                  <a:pt x="3529990" y="2090420"/>
                </a:lnTo>
                <a:lnTo>
                  <a:pt x="3549675" y="2085467"/>
                </a:lnTo>
                <a:lnTo>
                  <a:pt x="3568852" y="2080514"/>
                </a:lnTo>
                <a:lnTo>
                  <a:pt x="3587267" y="2075688"/>
                </a:lnTo>
                <a:lnTo>
                  <a:pt x="3604793" y="2070735"/>
                </a:lnTo>
                <a:lnTo>
                  <a:pt x="3621684" y="2065909"/>
                </a:lnTo>
                <a:lnTo>
                  <a:pt x="3637813" y="2061083"/>
                </a:lnTo>
                <a:lnTo>
                  <a:pt x="3653307" y="2056257"/>
                </a:lnTo>
                <a:lnTo>
                  <a:pt x="3668039" y="2051431"/>
                </a:lnTo>
                <a:lnTo>
                  <a:pt x="3681882" y="2046605"/>
                </a:lnTo>
                <a:lnTo>
                  <a:pt x="3695217" y="2041779"/>
                </a:lnTo>
                <a:lnTo>
                  <a:pt x="3707790" y="2036953"/>
                </a:lnTo>
                <a:lnTo>
                  <a:pt x="3719728" y="2032127"/>
                </a:lnTo>
                <a:lnTo>
                  <a:pt x="3730650" y="2027301"/>
                </a:lnTo>
                <a:lnTo>
                  <a:pt x="3741064" y="2022475"/>
                </a:lnTo>
                <a:lnTo>
                  <a:pt x="3750843" y="2017649"/>
                </a:lnTo>
                <a:lnTo>
                  <a:pt x="3768369" y="2007743"/>
                </a:lnTo>
                <a:lnTo>
                  <a:pt x="3776243" y="2002663"/>
                </a:lnTo>
                <a:lnTo>
                  <a:pt x="3775608" y="1949831"/>
                </a:lnTo>
                <a:lnTo>
                  <a:pt x="3776243" y="2002663"/>
                </a:lnTo>
                <a:lnTo>
                  <a:pt x="3775608" y="1949627"/>
                </a:lnTo>
                <a:lnTo>
                  <a:pt x="3775354" y="1951101"/>
                </a:lnTo>
                <a:lnTo>
                  <a:pt x="3775455" y="1949435"/>
                </a:lnTo>
                <a:lnTo>
                  <a:pt x="3774846" y="1951736"/>
                </a:lnTo>
                <a:lnTo>
                  <a:pt x="3773830" y="1953514"/>
                </a:lnTo>
                <a:lnTo>
                  <a:pt x="3740810" y="1979803"/>
                </a:lnTo>
                <a:lnTo>
                  <a:pt x="3704361" y="1997202"/>
                </a:lnTo>
                <a:lnTo>
                  <a:pt x="3655466" y="2015363"/>
                </a:lnTo>
                <a:lnTo>
                  <a:pt x="3610762" y="2029460"/>
                </a:lnTo>
                <a:lnTo>
                  <a:pt x="3559073" y="2043811"/>
                </a:lnTo>
                <a:lnTo>
                  <a:pt x="3520719" y="2053336"/>
                </a:lnTo>
                <a:lnTo>
                  <a:pt x="3479444" y="2062988"/>
                </a:lnTo>
                <a:lnTo>
                  <a:pt x="3435121" y="2072767"/>
                </a:lnTo>
                <a:lnTo>
                  <a:pt x="3385210" y="2082673"/>
                </a:lnTo>
                <a:lnTo>
                  <a:pt x="3326917" y="2092960"/>
                </a:lnTo>
                <a:lnTo>
                  <a:pt x="3260496" y="2103755"/>
                </a:lnTo>
                <a:lnTo>
                  <a:pt x="3187090" y="2114677"/>
                </a:lnTo>
                <a:lnTo>
                  <a:pt x="3147720" y="2120265"/>
                </a:lnTo>
                <a:lnTo>
                  <a:pt x="3106699" y="2125980"/>
                </a:lnTo>
                <a:lnTo>
                  <a:pt x="3064281" y="2131822"/>
                </a:lnTo>
                <a:lnTo>
                  <a:pt x="3020339" y="2137537"/>
                </a:lnTo>
                <a:lnTo>
                  <a:pt x="2928264" y="2149348"/>
                </a:lnTo>
                <a:lnTo>
                  <a:pt x="2831363" y="2161413"/>
                </a:lnTo>
                <a:lnTo>
                  <a:pt x="2729890" y="2173605"/>
                </a:lnTo>
                <a:lnTo>
                  <a:pt x="2624480" y="2185924"/>
                </a:lnTo>
                <a:lnTo>
                  <a:pt x="2515768" y="2198497"/>
                </a:lnTo>
                <a:lnTo>
                  <a:pt x="2404389" y="2211070"/>
                </a:lnTo>
                <a:lnTo>
                  <a:pt x="2290724" y="2223770"/>
                </a:lnTo>
                <a:lnTo>
                  <a:pt x="2175281" y="2236470"/>
                </a:lnTo>
                <a:lnTo>
                  <a:pt x="1941728" y="2262124"/>
                </a:lnTo>
                <a:lnTo>
                  <a:pt x="1708175" y="2287651"/>
                </a:lnTo>
                <a:lnTo>
                  <a:pt x="1592732" y="2300351"/>
                </a:lnTo>
                <a:lnTo>
                  <a:pt x="1479067" y="2312924"/>
                </a:lnTo>
                <a:lnTo>
                  <a:pt x="1367434" y="2325370"/>
                </a:lnTo>
                <a:lnTo>
                  <a:pt x="1258595" y="2337689"/>
                </a:lnTo>
                <a:lnTo>
                  <a:pt x="1153185" y="2349754"/>
                </a:lnTo>
                <a:lnTo>
                  <a:pt x="1051572" y="2361819"/>
                </a:lnTo>
                <a:lnTo>
                  <a:pt x="954392" y="2373376"/>
                </a:lnTo>
                <a:lnTo>
                  <a:pt x="862088" y="2384933"/>
                </a:lnTo>
                <a:lnTo>
                  <a:pt x="775436" y="2396109"/>
                </a:lnTo>
                <a:lnTo>
                  <a:pt x="734186" y="2401570"/>
                </a:lnTo>
                <a:lnTo>
                  <a:pt x="694690" y="2407031"/>
                </a:lnTo>
                <a:lnTo>
                  <a:pt x="656856" y="2412238"/>
                </a:lnTo>
                <a:lnTo>
                  <a:pt x="620636" y="2417572"/>
                </a:lnTo>
                <a:lnTo>
                  <a:pt x="586206" y="2422779"/>
                </a:lnTo>
                <a:lnTo>
                  <a:pt x="553758" y="2427859"/>
                </a:lnTo>
                <a:lnTo>
                  <a:pt x="523163" y="2432812"/>
                </a:lnTo>
                <a:lnTo>
                  <a:pt x="494538" y="2437765"/>
                </a:lnTo>
                <a:lnTo>
                  <a:pt x="467969" y="2442464"/>
                </a:lnTo>
                <a:lnTo>
                  <a:pt x="443547" y="2447163"/>
                </a:lnTo>
                <a:lnTo>
                  <a:pt x="420725" y="2451862"/>
                </a:lnTo>
                <a:lnTo>
                  <a:pt x="398767" y="2456434"/>
                </a:lnTo>
                <a:lnTo>
                  <a:pt x="377736" y="2461006"/>
                </a:lnTo>
                <a:lnTo>
                  <a:pt x="357733" y="2465578"/>
                </a:lnTo>
                <a:lnTo>
                  <a:pt x="338429" y="2470023"/>
                </a:lnTo>
                <a:lnTo>
                  <a:pt x="320116" y="2474468"/>
                </a:lnTo>
                <a:lnTo>
                  <a:pt x="302564" y="2478913"/>
                </a:lnTo>
                <a:lnTo>
                  <a:pt x="285864" y="2483358"/>
                </a:lnTo>
                <a:lnTo>
                  <a:pt x="269989" y="2487803"/>
                </a:lnTo>
                <a:lnTo>
                  <a:pt x="240906" y="2496312"/>
                </a:lnTo>
                <a:lnTo>
                  <a:pt x="214922" y="2504948"/>
                </a:lnTo>
                <a:lnTo>
                  <a:pt x="191922" y="2513457"/>
                </a:lnTo>
                <a:lnTo>
                  <a:pt x="172059" y="2521966"/>
                </a:lnTo>
                <a:lnTo>
                  <a:pt x="163131" y="2526157"/>
                </a:lnTo>
                <a:lnTo>
                  <a:pt x="154940" y="2530475"/>
                </a:lnTo>
                <a:close/>
              </a:path>
              <a:path w="3813581" h="2805811">
                <a:moveTo>
                  <a:pt x="39814" y="1681734"/>
                </a:moveTo>
                <a:lnTo>
                  <a:pt x="41059" y="1683258"/>
                </a:lnTo>
                <a:lnTo>
                  <a:pt x="39337" y="1680717"/>
                </a:lnTo>
                <a:lnTo>
                  <a:pt x="39814" y="1681734"/>
                </a:lnTo>
                <a:close/>
              </a:path>
              <a:path w="3813581" h="2805811">
                <a:moveTo>
                  <a:pt x="2591714" y="2691638"/>
                </a:moveTo>
                <a:lnTo>
                  <a:pt x="2573299" y="2615311"/>
                </a:lnTo>
                <a:lnTo>
                  <a:pt x="2572740" y="2691587"/>
                </a:lnTo>
                <a:lnTo>
                  <a:pt x="2591714" y="2691638"/>
                </a:lnTo>
                <a:close/>
              </a:path>
              <a:path w="3813581" h="2805811">
                <a:moveTo>
                  <a:pt x="39674" y="1672336"/>
                </a:moveTo>
                <a:lnTo>
                  <a:pt x="38823" y="1673733"/>
                </a:lnTo>
                <a:lnTo>
                  <a:pt x="38467" y="1675166"/>
                </a:lnTo>
                <a:lnTo>
                  <a:pt x="39674" y="1672336"/>
                </a:lnTo>
                <a:close/>
              </a:path>
              <a:path w="3813581" h="2805811">
                <a:moveTo>
                  <a:pt x="3679342" y="1092200"/>
                </a:moveTo>
                <a:lnTo>
                  <a:pt x="3678834" y="1091946"/>
                </a:lnTo>
                <a:lnTo>
                  <a:pt x="3679861" y="1094147"/>
                </a:lnTo>
                <a:lnTo>
                  <a:pt x="3679342" y="1092200"/>
                </a:lnTo>
                <a:close/>
              </a:path>
              <a:path w="3813581" h="2805811">
                <a:moveTo>
                  <a:pt x="308231" y="846250"/>
                </a:moveTo>
                <a:lnTo>
                  <a:pt x="307276" y="847725"/>
                </a:lnTo>
                <a:lnTo>
                  <a:pt x="306996" y="849322"/>
                </a:lnTo>
                <a:lnTo>
                  <a:pt x="308231" y="846250"/>
                </a:lnTo>
                <a:close/>
              </a:path>
              <a:path w="3813581" h="2805811">
                <a:moveTo>
                  <a:pt x="37909" y="1677670"/>
                </a:moveTo>
                <a:lnTo>
                  <a:pt x="38017" y="1676109"/>
                </a:lnTo>
                <a:lnTo>
                  <a:pt x="37909" y="1677670"/>
                </a:lnTo>
                <a:close/>
              </a:path>
              <a:path w="3813581" h="2805811">
                <a:moveTo>
                  <a:pt x="37995" y="1676571"/>
                </a:moveTo>
                <a:lnTo>
                  <a:pt x="37956" y="1677223"/>
                </a:lnTo>
                <a:lnTo>
                  <a:pt x="38026" y="1676200"/>
                </a:lnTo>
                <a:lnTo>
                  <a:pt x="37995" y="1676571"/>
                </a:lnTo>
                <a:close/>
              </a:path>
              <a:path w="3813581" h="2805811">
                <a:moveTo>
                  <a:pt x="38071" y="1678101"/>
                </a:moveTo>
                <a:lnTo>
                  <a:pt x="38058" y="1678289"/>
                </a:lnTo>
                <a:lnTo>
                  <a:pt x="38366" y="1679829"/>
                </a:lnTo>
                <a:lnTo>
                  <a:pt x="38249" y="1678576"/>
                </a:lnTo>
                <a:lnTo>
                  <a:pt x="38426" y="1678772"/>
                </a:lnTo>
                <a:lnTo>
                  <a:pt x="38227" y="1678349"/>
                </a:lnTo>
                <a:lnTo>
                  <a:pt x="38076" y="1678025"/>
                </a:lnTo>
                <a:close/>
              </a:path>
              <a:path w="3813581" h="2805811">
                <a:moveTo>
                  <a:pt x="38229" y="1675724"/>
                </a:moveTo>
                <a:lnTo>
                  <a:pt x="38249" y="1675426"/>
                </a:lnTo>
                <a:lnTo>
                  <a:pt x="38112" y="1675830"/>
                </a:lnTo>
                <a:lnTo>
                  <a:pt x="37833" y="1676654"/>
                </a:lnTo>
                <a:lnTo>
                  <a:pt x="38070" y="1676097"/>
                </a:lnTo>
                <a:lnTo>
                  <a:pt x="38076" y="1676738"/>
                </a:lnTo>
                <a:lnTo>
                  <a:pt x="38229" y="1675724"/>
                </a:lnTo>
                <a:close/>
              </a:path>
              <a:path w="3813581" h="2805811">
                <a:moveTo>
                  <a:pt x="38767" y="1679957"/>
                </a:moveTo>
                <a:lnTo>
                  <a:pt x="38862" y="1680210"/>
                </a:lnTo>
                <a:lnTo>
                  <a:pt x="38697" y="1679772"/>
                </a:lnTo>
                <a:lnTo>
                  <a:pt x="38767" y="1679957"/>
                </a:lnTo>
                <a:close/>
              </a:path>
              <a:path w="3813581" h="2805811">
                <a:moveTo>
                  <a:pt x="308470" y="857504"/>
                </a:moveTo>
                <a:lnTo>
                  <a:pt x="306984" y="854736"/>
                </a:lnTo>
                <a:lnTo>
                  <a:pt x="306690" y="854188"/>
                </a:lnTo>
                <a:lnTo>
                  <a:pt x="306425" y="853694"/>
                </a:lnTo>
                <a:lnTo>
                  <a:pt x="306260" y="854202"/>
                </a:lnTo>
                <a:lnTo>
                  <a:pt x="308000" y="904367"/>
                </a:lnTo>
                <a:lnTo>
                  <a:pt x="307111" y="855853"/>
                </a:lnTo>
                <a:lnTo>
                  <a:pt x="308470" y="857504"/>
                </a:lnTo>
                <a:close/>
              </a:path>
              <a:path w="3813581" h="2805811">
                <a:moveTo>
                  <a:pt x="306509" y="850535"/>
                </a:moveTo>
                <a:lnTo>
                  <a:pt x="306316" y="851016"/>
                </a:lnTo>
                <a:lnTo>
                  <a:pt x="306298" y="852047"/>
                </a:lnTo>
                <a:lnTo>
                  <a:pt x="306506" y="852570"/>
                </a:lnTo>
                <a:lnTo>
                  <a:pt x="306298" y="852047"/>
                </a:lnTo>
                <a:lnTo>
                  <a:pt x="306288" y="852596"/>
                </a:lnTo>
                <a:lnTo>
                  <a:pt x="306422" y="853127"/>
                </a:lnTo>
                <a:lnTo>
                  <a:pt x="306644" y="854006"/>
                </a:lnTo>
                <a:lnTo>
                  <a:pt x="306951" y="854443"/>
                </a:lnTo>
                <a:lnTo>
                  <a:pt x="307645" y="855431"/>
                </a:lnTo>
                <a:lnTo>
                  <a:pt x="306832" y="853389"/>
                </a:lnTo>
                <a:lnTo>
                  <a:pt x="306639" y="851688"/>
                </a:lnTo>
                <a:lnTo>
                  <a:pt x="306996" y="849322"/>
                </a:lnTo>
                <a:lnTo>
                  <a:pt x="307276" y="847725"/>
                </a:lnTo>
                <a:lnTo>
                  <a:pt x="308231" y="846250"/>
                </a:lnTo>
                <a:lnTo>
                  <a:pt x="311326" y="841470"/>
                </a:lnTo>
                <a:lnTo>
                  <a:pt x="309016" y="844296"/>
                </a:lnTo>
                <a:lnTo>
                  <a:pt x="307314" y="847217"/>
                </a:lnTo>
                <a:lnTo>
                  <a:pt x="306509" y="850535"/>
                </a:lnTo>
                <a:close/>
              </a:path>
              <a:path w="3813581" h="2805811">
                <a:moveTo>
                  <a:pt x="1507515" y="15494"/>
                </a:moveTo>
                <a:lnTo>
                  <a:pt x="1507515" y="53594"/>
                </a:lnTo>
                <a:lnTo>
                  <a:pt x="2040915" y="53594"/>
                </a:lnTo>
                <a:lnTo>
                  <a:pt x="2075332" y="53212"/>
                </a:lnTo>
                <a:lnTo>
                  <a:pt x="2111781" y="52197"/>
                </a:lnTo>
                <a:lnTo>
                  <a:pt x="2149373" y="50673"/>
                </a:lnTo>
                <a:lnTo>
                  <a:pt x="2187854" y="48641"/>
                </a:lnTo>
                <a:lnTo>
                  <a:pt x="2265705" y="44323"/>
                </a:lnTo>
                <a:lnTo>
                  <a:pt x="2304440" y="42291"/>
                </a:lnTo>
                <a:lnTo>
                  <a:pt x="2342413" y="40512"/>
                </a:lnTo>
                <a:lnTo>
                  <a:pt x="2379116" y="39116"/>
                </a:lnTo>
                <a:lnTo>
                  <a:pt x="2414422" y="38227"/>
                </a:lnTo>
                <a:lnTo>
                  <a:pt x="2447696" y="38100"/>
                </a:lnTo>
                <a:lnTo>
                  <a:pt x="2463317" y="38354"/>
                </a:lnTo>
                <a:lnTo>
                  <a:pt x="2478430" y="38862"/>
                </a:lnTo>
                <a:lnTo>
                  <a:pt x="2492781" y="39624"/>
                </a:lnTo>
                <a:lnTo>
                  <a:pt x="2506370" y="40640"/>
                </a:lnTo>
                <a:lnTo>
                  <a:pt x="2519070" y="41910"/>
                </a:lnTo>
                <a:lnTo>
                  <a:pt x="2531008" y="43434"/>
                </a:lnTo>
                <a:lnTo>
                  <a:pt x="2542057" y="45339"/>
                </a:lnTo>
                <a:lnTo>
                  <a:pt x="2551709" y="47498"/>
                </a:lnTo>
                <a:lnTo>
                  <a:pt x="2567838" y="52578"/>
                </a:lnTo>
                <a:lnTo>
                  <a:pt x="2585618" y="59309"/>
                </a:lnTo>
                <a:lnTo>
                  <a:pt x="2595905" y="62992"/>
                </a:lnTo>
                <a:lnTo>
                  <a:pt x="2606700" y="66802"/>
                </a:lnTo>
                <a:lnTo>
                  <a:pt x="2628798" y="74675"/>
                </a:lnTo>
                <a:lnTo>
                  <a:pt x="2651150" y="83312"/>
                </a:lnTo>
                <a:lnTo>
                  <a:pt x="2672740" y="92456"/>
                </a:lnTo>
                <a:lnTo>
                  <a:pt x="2682265" y="97028"/>
                </a:lnTo>
                <a:lnTo>
                  <a:pt x="2691663" y="101981"/>
                </a:lnTo>
                <a:lnTo>
                  <a:pt x="2699918" y="106807"/>
                </a:lnTo>
                <a:lnTo>
                  <a:pt x="2707411" y="111887"/>
                </a:lnTo>
                <a:lnTo>
                  <a:pt x="2713507" y="116840"/>
                </a:lnTo>
                <a:lnTo>
                  <a:pt x="2718206" y="121539"/>
                </a:lnTo>
                <a:lnTo>
                  <a:pt x="2719857" y="123571"/>
                </a:lnTo>
                <a:lnTo>
                  <a:pt x="2719349" y="74168"/>
                </a:lnTo>
                <a:lnTo>
                  <a:pt x="2709316" y="68199"/>
                </a:lnTo>
                <a:lnTo>
                  <a:pt x="2698902" y="62737"/>
                </a:lnTo>
                <a:lnTo>
                  <a:pt x="2687472" y="57277"/>
                </a:lnTo>
                <a:lnTo>
                  <a:pt x="2664866" y="47752"/>
                </a:lnTo>
                <a:lnTo>
                  <a:pt x="2641625" y="38862"/>
                </a:lnTo>
                <a:lnTo>
                  <a:pt x="2619273" y="30734"/>
                </a:lnTo>
                <a:lnTo>
                  <a:pt x="2608859" y="27178"/>
                </a:lnTo>
                <a:lnTo>
                  <a:pt x="2598953" y="23622"/>
                </a:lnTo>
                <a:lnTo>
                  <a:pt x="2580538" y="16637"/>
                </a:lnTo>
                <a:lnTo>
                  <a:pt x="2559964" y="10287"/>
                </a:lnTo>
                <a:lnTo>
                  <a:pt x="2548280" y="7620"/>
                </a:lnTo>
                <a:lnTo>
                  <a:pt x="2535961" y="5715"/>
                </a:lnTo>
                <a:lnTo>
                  <a:pt x="2523007" y="4064"/>
                </a:lnTo>
                <a:lnTo>
                  <a:pt x="2509164" y="2667"/>
                </a:lnTo>
                <a:lnTo>
                  <a:pt x="2494813" y="1524"/>
                </a:lnTo>
                <a:lnTo>
                  <a:pt x="2479573" y="762"/>
                </a:lnTo>
                <a:lnTo>
                  <a:pt x="2463952" y="254"/>
                </a:lnTo>
                <a:lnTo>
                  <a:pt x="2447442" y="0"/>
                </a:lnTo>
                <a:lnTo>
                  <a:pt x="2413533" y="254"/>
                </a:lnTo>
                <a:lnTo>
                  <a:pt x="2377719" y="1016"/>
                </a:lnTo>
                <a:lnTo>
                  <a:pt x="2340635" y="2412"/>
                </a:lnTo>
                <a:lnTo>
                  <a:pt x="2302408" y="4191"/>
                </a:lnTo>
                <a:lnTo>
                  <a:pt x="2263673" y="6350"/>
                </a:lnTo>
                <a:lnTo>
                  <a:pt x="2185949" y="10541"/>
                </a:lnTo>
                <a:lnTo>
                  <a:pt x="2147849" y="12573"/>
                </a:lnTo>
                <a:lnTo>
                  <a:pt x="2110765" y="14097"/>
                </a:lnTo>
                <a:lnTo>
                  <a:pt x="2074951" y="15112"/>
                </a:lnTo>
                <a:lnTo>
                  <a:pt x="2040915" y="15494"/>
                </a:lnTo>
                <a:lnTo>
                  <a:pt x="1507515" y="15494"/>
                </a:lnTo>
                <a:close/>
              </a:path>
              <a:path w="3813581" h="2805811">
                <a:moveTo>
                  <a:pt x="311899" y="790194"/>
                </a:moveTo>
                <a:lnTo>
                  <a:pt x="310438" y="842518"/>
                </a:lnTo>
                <a:lnTo>
                  <a:pt x="312127" y="840232"/>
                </a:lnTo>
                <a:lnTo>
                  <a:pt x="325691" y="781177"/>
                </a:lnTo>
                <a:lnTo>
                  <a:pt x="311899" y="790194"/>
                </a:lnTo>
                <a:close/>
              </a:path>
              <a:path w="3813581" h="2805811">
                <a:moveTo>
                  <a:pt x="306349" y="849122"/>
                </a:moveTo>
                <a:lnTo>
                  <a:pt x="305892" y="851027"/>
                </a:lnTo>
                <a:lnTo>
                  <a:pt x="306158" y="851408"/>
                </a:lnTo>
                <a:lnTo>
                  <a:pt x="306319" y="850825"/>
                </a:lnTo>
                <a:lnTo>
                  <a:pt x="306349" y="849122"/>
                </a:lnTo>
                <a:close/>
              </a:path>
              <a:path w="3813581" h="2805811">
                <a:moveTo>
                  <a:pt x="2722400" y="128042"/>
                </a:moveTo>
                <a:lnTo>
                  <a:pt x="2723148" y="130685"/>
                </a:lnTo>
                <a:lnTo>
                  <a:pt x="2723053" y="128925"/>
                </a:lnTo>
                <a:lnTo>
                  <a:pt x="2721889" y="126237"/>
                </a:lnTo>
                <a:lnTo>
                  <a:pt x="2721508" y="126111"/>
                </a:lnTo>
                <a:lnTo>
                  <a:pt x="2720536" y="124765"/>
                </a:lnTo>
                <a:lnTo>
                  <a:pt x="2722400" y="128042"/>
                </a:lnTo>
                <a:close/>
              </a:path>
              <a:path w="3813581" h="2805811">
                <a:moveTo>
                  <a:pt x="2723413" y="135636"/>
                </a:moveTo>
                <a:lnTo>
                  <a:pt x="2723561" y="132145"/>
                </a:lnTo>
                <a:lnTo>
                  <a:pt x="2723361" y="134665"/>
                </a:lnTo>
                <a:lnTo>
                  <a:pt x="2723413" y="135636"/>
                </a:lnTo>
                <a:close/>
              </a:path>
              <a:path w="3813581" h="2805811">
                <a:moveTo>
                  <a:pt x="2723609" y="131892"/>
                </a:moveTo>
                <a:lnTo>
                  <a:pt x="2723666" y="132516"/>
                </a:lnTo>
                <a:lnTo>
                  <a:pt x="2723794" y="132969"/>
                </a:lnTo>
                <a:lnTo>
                  <a:pt x="2726334" y="188595"/>
                </a:lnTo>
                <a:lnTo>
                  <a:pt x="2732176" y="183896"/>
                </a:lnTo>
                <a:lnTo>
                  <a:pt x="2738018" y="178816"/>
                </a:lnTo>
                <a:lnTo>
                  <a:pt x="2742844" y="173862"/>
                </a:lnTo>
                <a:lnTo>
                  <a:pt x="2747670" y="168275"/>
                </a:lnTo>
                <a:lnTo>
                  <a:pt x="2753131" y="160400"/>
                </a:lnTo>
                <a:lnTo>
                  <a:pt x="2755036" y="157225"/>
                </a:lnTo>
                <a:lnTo>
                  <a:pt x="2758465" y="149606"/>
                </a:lnTo>
                <a:lnTo>
                  <a:pt x="2759735" y="145542"/>
                </a:lnTo>
                <a:lnTo>
                  <a:pt x="2761132" y="138303"/>
                </a:lnTo>
                <a:lnTo>
                  <a:pt x="2761513" y="136779"/>
                </a:lnTo>
                <a:lnTo>
                  <a:pt x="2761513" y="133604"/>
                </a:lnTo>
                <a:lnTo>
                  <a:pt x="2761132" y="126492"/>
                </a:lnTo>
                <a:lnTo>
                  <a:pt x="2760370" y="122174"/>
                </a:lnTo>
                <a:lnTo>
                  <a:pt x="2758338" y="115316"/>
                </a:lnTo>
                <a:lnTo>
                  <a:pt x="2756687" y="111506"/>
                </a:lnTo>
                <a:lnTo>
                  <a:pt x="2753131" y="105029"/>
                </a:lnTo>
                <a:lnTo>
                  <a:pt x="2751480" y="102489"/>
                </a:lnTo>
                <a:lnTo>
                  <a:pt x="2744876" y="94487"/>
                </a:lnTo>
                <a:lnTo>
                  <a:pt x="2737129" y="86995"/>
                </a:lnTo>
                <a:lnTo>
                  <a:pt x="2728620" y="80264"/>
                </a:lnTo>
                <a:lnTo>
                  <a:pt x="2723794" y="130937"/>
                </a:lnTo>
                <a:lnTo>
                  <a:pt x="2723682" y="132316"/>
                </a:lnTo>
                <a:lnTo>
                  <a:pt x="2723609" y="131892"/>
                </a:lnTo>
                <a:close/>
              </a:path>
              <a:path w="3813581" h="2805811">
                <a:moveTo>
                  <a:pt x="2723667" y="133985"/>
                </a:moveTo>
                <a:lnTo>
                  <a:pt x="2726334" y="188595"/>
                </a:lnTo>
                <a:lnTo>
                  <a:pt x="2723794" y="132969"/>
                </a:lnTo>
                <a:lnTo>
                  <a:pt x="2723666" y="132516"/>
                </a:lnTo>
                <a:lnTo>
                  <a:pt x="2723667" y="133985"/>
                </a:lnTo>
                <a:close/>
              </a:path>
              <a:path w="3813581" h="2805811">
                <a:moveTo>
                  <a:pt x="2723609" y="131892"/>
                </a:moveTo>
                <a:lnTo>
                  <a:pt x="2723682" y="132316"/>
                </a:lnTo>
                <a:lnTo>
                  <a:pt x="2723794" y="130937"/>
                </a:lnTo>
                <a:lnTo>
                  <a:pt x="2728620" y="80264"/>
                </a:lnTo>
                <a:lnTo>
                  <a:pt x="2723540" y="130048"/>
                </a:lnTo>
                <a:lnTo>
                  <a:pt x="2723609" y="131892"/>
                </a:lnTo>
                <a:close/>
              </a:path>
              <a:path w="3813581" h="2805811">
                <a:moveTo>
                  <a:pt x="2726334" y="188595"/>
                </a:moveTo>
                <a:lnTo>
                  <a:pt x="2722397" y="138175"/>
                </a:lnTo>
                <a:lnTo>
                  <a:pt x="2722143" y="138430"/>
                </a:lnTo>
                <a:lnTo>
                  <a:pt x="2720238" y="141605"/>
                </a:lnTo>
                <a:lnTo>
                  <a:pt x="2719476" y="193548"/>
                </a:lnTo>
                <a:lnTo>
                  <a:pt x="2726334" y="188595"/>
                </a:lnTo>
                <a:close/>
              </a:path>
              <a:path w="3813581" h="2805811">
                <a:moveTo>
                  <a:pt x="309854" y="858577"/>
                </a:moveTo>
                <a:lnTo>
                  <a:pt x="307645" y="855431"/>
                </a:lnTo>
                <a:lnTo>
                  <a:pt x="308521" y="857250"/>
                </a:lnTo>
                <a:lnTo>
                  <a:pt x="310705" y="859790"/>
                </a:lnTo>
                <a:lnTo>
                  <a:pt x="314515" y="863219"/>
                </a:lnTo>
                <a:lnTo>
                  <a:pt x="309854" y="858577"/>
                </a:lnTo>
                <a:close/>
              </a:path>
              <a:path w="3813581" h="2805811">
                <a:moveTo>
                  <a:pt x="45923" y="1617980"/>
                </a:moveTo>
                <a:lnTo>
                  <a:pt x="38303" y="1674622"/>
                </a:lnTo>
                <a:lnTo>
                  <a:pt x="38229" y="1675724"/>
                </a:lnTo>
                <a:lnTo>
                  <a:pt x="38076" y="1676738"/>
                </a:lnTo>
                <a:lnTo>
                  <a:pt x="38012" y="1677889"/>
                </a:lnTo>
                <a:lnTo>
                  <a:pt x="38098" y="1677691"/>
                </a:lnTo>
                <a:lnTo>
                  <a:pt x="38196" y="1678015"/>
                </a:lnTo>
                <a:lnTo>
                  <a:pt x="42037" y="1669288"/>
                </a:lnTo>
                <a:lnTo>
                  <a:pt x="48564" y="1662684"/>
                </a:lnTo>
                <a:lnTo>
                  <a:pt x="58597" y="1654937"/>
                </a:lnTo>
                <a:lnTo>
                  <a:pt x="72186" y="1646809"/>
                </a:lnTo>
                <a:lnTo>
                  <a:pt x="80035" y="1642618"/>
                </a:lnTo>
                <a:lnTo>
                  <a:pt x="88607" y="1638300"/>
                </a:lnTo>
                <a:lnTo>
                  <a:pt x="98336" y="1633982"/>
                </a:lnTo>
                <a:lnTo>
                  <a:pt x="108572" y="1629664"/>
                </a:lnTo>
                <a:lnTo>
                  <a:pt x="119621" y="1625219"/>
                </a:lnTo>
                <a:lnTo>
                  <a:pt x="131622" y="1620647"/>
                </a:lnTo>
                <a:lnTo>
                  <a:pt x="144043" y="1616202"/>
                </a:lnTo>
                <a:lnTo>
                  <a:pt x="157480" y="1611630"/>
                </a:lnTo>
                <a:lnTo>
                  <a:pt x="171589" y="1607058"/>
                </a:lnTo>
                <a:lnTo>
                  <a:pt x="186486" y="1602486"/>
                </a:lnTo>
                <a:lnTo>
                  <a:pt x="202196" y="1597914"/>
                </a:lnTo>
                <a:lnTo>
                  <a:pt x="218554" y="1593215"/>
                </a:lnTo>
                <a:lnTo>
                  <a:pt x="235699" y="1588643"/>
                </a:lnTo>
                <a:lnTo>
                  <a:pt x="253644" y="1584071"/>
                </a:lnTo>
                <a:lnTo>
                  <a:pt x="272237" y="1579372"/>
                </a:lnTo>
                <a:lnTo>
                  <a:pt x="291680" y="1574800"/>
                </a:lnTo>
                <a:lnTo>
                  <a:pt x="311746" y="1569974"/>
                </a:lnTo>
                <a:lnTo>
                  <a:pt x="332676" y="1565402"/>
                </a:lnTo>
                <a:lnTo>
                  <a:pt x="354241" y="1560703"/>
                </a:lnTo>
                <a:lnTo>
                  <a:pt x="376796" y="1556131"/>
                </a:lnTo>
                <a:lnTo>
                  <a:pt x="399745" y="1551305"/>
                </a:lnTo>
                <a:lnTo>
                  <a:pt x="448767" y="1542034"/>
                </a:lnTo>
                <a:lnTo>
                  <a:pt x="506006" y="1532382"/>
                </a:lnTo>
                <a:lnTo>
                  <a:pt x="571500" y="1522476"/>
                </a:lnTo>
                <a:lnTo>
                  <a:pt x="644753" y="1512189"/>
                </a:lnTo>
                <a:lnTo>
                  <a:pt x="683971" y="1506982"/>
                </a:lnTo>
                <a:lnTo>
                  <a:pt x="725081" y="1501775"/>
                </a:lnTo>
                <a:lnTo>
                  <a:pt x="767803" y="1496441"/>
                </a:lnTo>
                <a:lnTo>
                  <a:pt x="812025" y="1490980"/>
                </a:lnTo>
                <a:lnTo>
                  <a:pt x="857681" y="1485646"/>
                </a:lnTo>
                <a:lnTo>
                  <a:pt x="953338" y="1474597"/>
                </a:lnTo>
                <a:lnTo>
                  <a:pt x="1054138" y="1463294"/>
                </a:lnTo>
                <a:lnTo>
                  <a:pt x="1159281" y="1451991"/>
                </a:lnTo>
                <a:lnTo>
                  <a:pt x="1268501" y="1440434"/>
                </a:lnTo>
                <a:lnTo>
                  <a:pt x="1381150" y="1428877"/>
                </a:lnTo>
                <a:lnTo>
                  <a:pt x="1496466" y="1417193"/>
                </a:lnTo>
                <a:lnTo>
                  <a:pt x="1613941" y="1405382"/>
                </a:lnTo>
                <a:lnTo>
                  <a:pt x="1733067" y="1393571"/>
                </a:lnTo>
                <a:lnTo>
                  <a:pt x="1973859" y="1369949"/>
                </a:lnTo>
                <a:lnTo>
                  <a:pt x="2214143" y="1346327"/>
                </a:lnTo>
                <a:lnTo>
                  <a:pt x="2332761" y="1334643"/>
                </a:lnTo>
                <a:lnTo>
                  <a:pt x="2449347" y="1322959"/>
                </a:lnTo>
                <a:lnTo>
                  <a:pt x="2563520" y="1311529"/>
                </a:lnTo>
                <a:lnTo>
                  <a:pt x="2674899" y="1300099"/>
                </a:lnTo>
                <a:lnTo>
                  <a:pt x="2782468" y="1288796"/>
                </a:lnTo>
                <a:lnTo>
                  <a:pt x="2885973" y="1277747"/>
                </a:lnTo>
                <a:lnTo>
                  <a:pt x="2984652" y="1266825"/>
                </a:lnTo>
                <a:lnTo>
                  <a:pt x="3078124" y="1256157"/>
                </a:lnTo>
                <a:lnTo>
                  <a:pt x="3122574" y="1250823"/>
                </a:lnTo>
                <a:lnTo>
                  <a:pt x="3165627" y="1245743"/>
                </a:lnTo>
                <a:lnTo>
                  <a:pt x="3207029" y="1240536"/>
                </a:lnTo>
                <a:lnTo>
                  <a:pt x="3246780" y="1235456"/>
                </a:lnTo>
                <a:lnTo>
                  <a:pt x="3284753" y="1230503"/>
                </a:lnTo>
                <a:lnTo>
                  <a:pt x="3320821" y="1225550"/>
                </a:lnTo>
                <a:lnTo>
                  <a:pt x="3355111" y="1220724"/>
                </a:lnTo>
                <a:lnTo>
                  <a:pt x="3387496" y="1215898"/>
                </a:lnTo>
                <a:lnTo>
                  <a:pt x="3417595" y="1211199"/>
                </a:lnTo>
                <a:lnTo>
                  <a:pt x="3445789" y="1206500"/>
                </a:lnTo>
                <a:lnTo>
                  <a:pt x="3471824" y="1201928"/>
                </a:lnTo>
                <a:lnTo>
                  <a:pt x="3495573" y="1197356"/>
                </a:lnTo>
                <a:lnTo>
                  <a:pt x="3517290" y="1193038"/>
                </a:lnTo>
                <a:lnTo>
                  <a:pt x="3537991" y="1188593"/>
                </a:lnTo>
                <a:lnTo>
                  <a:pt x="3557041" y="1184148"/>
                </a:lnTo>
                <a:lnTo>
                  <a:pt x="3575202" y="1179830"/>
                </a:lnTo>
                <a:lnTo>
                  <a:pt x="3607460" y="1171067"/>
                </a:lnTo>
                <a:lnTo>
                  <a:pt x="3635019" y="1162177"/>
                </a:lnTo>
                <a:lnTo>
                  <a:pt x="3658514" y="1153287"/>
                </a:lnTo>
                <a:lnTo>
                  <a:pt x="3677691" y="1144016"/>
                </a:lnTo>
                <a:lnTo>
                  <a:pt x="3686073" y="1139317"/>
                </a:lnTo>
                <a:lnTo>
                  <a:pt x="3678199" y="1097407"/>
                </a:lnTo>
                <a:lnTo>
                  <a:pt x="3679297" y="1095852"/>
                </a:lnTo>
                <a:lnTo>
                  <a:pt x="3679088" y="1096391"/>
                </a:lnTo>
                <a:lnTo>
                  <a:pt x="3679449" y="1095636"/>
                </a:lnTo>
                <a:lnTo>
                  <a:pt x="3679723" y="1095248"/>
                </a:lnTo>
                <a:lnTo>
                  <a:pt x="3679596" y="1096010"/>
                </a:lnTo>
                <a:lnTo>
                  <a:pt x="3680104" y="1096645"/>
                </a:lnTo>
                <a:lnTo>
                  <a:pt x="3680270" y="1093649"/>
                </a:lnTo>
                <a:lnTo>
                  <a:pt x="3680485" y="1093470"/>
                </a:lnTo>
                <a:lnTo>
                  <a:pt x="3680253" y="1093954"/>
                </a:lnTo>
                <a:lnTo>
                  <a:pt x="3680090" y="1094295"/>
                </a:lnTo>
                <a:lnTo>
                  <a:pt x="3680175" y="1094819"/>
                </a:lnTo>
                <a:lnTo>
                  <a:pt x="3680215" y="1094644"/>
                </a:lnTo>
                <a:lnTo>
                  <a:pt x="3680612" y="1095756"/>
                </a:lnTo>
                <a:lnTo>
                  <a:pt x="3680612" y="1092454"/>
                </a:lnTo>
                <a:lnTo>
                  <a:pt x="3680358" y="1092073"/>
                </a:lnTo>
                <a:lnTo>
                  <a:pt x="3680291" y="1093283"/>
                </a:lnTo>
                <a:lnTo>
                  <a:pt x="3680076" y="1094175"/>
                </a:lnTo>
                <a:lnTo>
                  <a:pt x="3679956" y="1094350"/>
                </a:lnTo>
                <a:lnTo>
                  <a:pt x="3680088" y="1094288"/>
                </a:lnTo>
                <a:lnTo>
                  <a:pt x="3679929" y="1094291"/>
                </a:lnTo>
                <a:lnTo>
                  <a:pt x="3679934" y="1094419"/>
                </a:lnTo>
                <a:lnTo>
                  <a:pt x="3680079" y="1094318"/>
                </a:lnTo>
                <a:lnTo>
                  <a:pt x="3679977" y="1094676"/>
                </a:lnTo>
                <a:lnTo>
                  <a:pt x="3679817" y="1094865"/>
                </a:lnTo>
                <a:lnTo>
                  <a:pt x="3679517" y="1095493"/>
                </a:lnTo>
                <a:lnTo>
                  <a:pt x="3679365" y="1095674"/>
                </a:lnTo>
                <a:lnTo>
                  <a:pt x="3670071" y="1104265"/>
                </a:lnTo>
                <a:lnTo>
                  <a:pt x="3658895" y="1110869"/>
                </a:lnTo>
                <a:lnTo>
                  <a:pt x="3642893" y="1118489"/>
                </a:lnTo>
                <a:lnTo>
                  <a:pt x="3633114" y="1122299"/>
                </a:lnTo>
                <a:lnTo>
                  <a:pt x="3622192" y="1126363"/>
                </a:lnTo>
                <a:lnTo>
                  <a:pt x="3609746" y="1130427"/>
                </a:lnTo>
                <a:lnTo>
                  <a:pt x="3596284" y="1134618"/>
                </a:lnTo>
                <a:lnTo>
                  <a:pt x="3581552" y="1138682"/>
                </a:lnTo>
                <a:lnTo>
                  <a:pt x="3565423" y="1143000"/>
                </a:lnTo>
                <a:lnTo>
                  <a:pt x="3548151" y="1147191"/>
                </a:lnTo>
                <a:lnTo>
                  <a:pt x="3529355" y="1151509"/>
                </a:lnTo>
                <a:lnTo>
                  <a:pt x="3509416" y="1155700"/>
                </a:lnTo>
                <a:lnTo>
                  <a:pt x="3487953" y="1160018"/>
                </a:lnTo>
                <a:lnTo>
                  <a:pt x="3464585" y="1164590"/>
                </a:lnTo>
                <a:lnTo>
                  <a:pt x="3439185" y="1169035"/>
                </a:lnTo>
                <a:lnTo>
                  <a:pt x="3411499" y="1173480"/>
                </a:lnTo>
                <a:lnTo>
                  <a:pt x="3381527" y="1178306"/>
                </a:lnTo>
                <a:lnTo>
                  <a:pt x="3315487" y="1187831"/>
                </a:lnTo>
                <a:lnTo>
                  <a:pt x="3279673" y="1192657"/>
                </a:lnTo>
                <a:lnTo>
                  <a:pt x="3241700" y="1197737"/>
                </a:lnTo>
                <a:lnTo>
                  <a:pt x="3202203" y="1202817"/>
                </a:lnTo>
                <a:lnTo>
                  <a:pt x="3160928" y="1207897"/>
                </a:lnTo>
                <a:lnTo>
                  <a:pt x="3118129" y="1213104"/>
                </a:lnTo>
                <a:lnTo>
                  <a:pt x="3073679" y="1218311"/>
                </a:lnTo>
                <a:lnTo>
                  <a:pt x="2980334" y="1228979"/>
                </a:lnTo>
                <a:lnTo>
                  <a:pt x="2881782" y="1239901"/>
                </a:lnTo>
                <a:lnTo>
                  <a:pt x="2778404" y="1250950"/>
                </a:lnTo>
                <a:lnTo>
                  <a:pt x="2670835" y="1262126"/>
                </a:lnTo>
                <a:lnTo>
                  <a:pt x="2559710" y="1273556"/>
                </a:lnTo>
                <a:lnTo>
                  <a:pt x="2445537" y="1285113"/>
                </a:lnTo>
                <a:lnTo>
                  <a:pt x="2328951" y="1296670"/>
                </a:lnTo>
                <a:lnTo>
                  <a:pt x="2210333" y="1308481"/>
                </a:lnTo>
                <a:lnTo>
                  <a:pt x="1970176" y="1332103"/>
                </a:lnTo>
                <a:lnTo>
                  <a:pt x="1729384" y="1355725"/>
                </a:lnTo>
                <a:lnTo>
                  <a:pt x="1610131" y="1367536"/>
                </a:lnTo>
                <a:lnTo>
                  <a:pt x="1492656" y="1379347"/>
                </a:lnTo>
                <a:lnTo>
                  <a:pt x="1377213" y="1391031"/>
                </a:lnTo>
                <a:lnTo>
                  <a:pt x="1264691" y="1402588"/>
                </a:lnTo>
                <a:lnTo>
                  <a:pt x="1155344" y="1414145"/>
                </a:lnTo>
                <a:lnTo>
                  <a:pt x="1050048" y="1425448"/>
                </a:lnTo>
                <a:lnTo>
                  <a:pt x="949109" y="1436624"/>
                </a:lnTo>
                <a:lnTo>
                  <a:pt x="853313" y="1447673"/>
                </a:lnTo>
                <a:lnTo>
                  <a:pt x="807529" y="1453134"/>
                </a:lnTo>
                <a:lnTo>
                  <a:pt x="763168" y="1458595"/>
                </a:lnTo>
                <a:lnTo>
                  <a:pt x="720356" y="1463929"/>
                </a:lnTo>
                <a:lnTo>
                  <a:pt x="679170" y="1469136"/>
                </a:lnTo>
                <a:lnTo>
                  <a:pt x="639711" y="1474470"/>
                </a:lnTo>
                <a:lnTo>
                  <a:pt x="602030" y="1479550"/>
                </a:lnTo>
                <a:lnTo>
                  <a:pt x="566089" y="1484757"/>
                </a:lnTo>
                <a:lnTo>
                  <a:pt x="532079" y="1489837"/>
                </a:lnTo>
                <a:lnTo>
                  <a:pt x="500138" y="1494790"/>
                </a:lnTo>
                <a:lnTo>
                  <a:pt x="470192" y="1499616"/>
                </a:lnTo>
                <a:lnTo>
                  <a:pt x="442315" y="1504442"/>
                </a:lnTo>
                <a:lnTo>
                  <a:pt x="416598" y="1509268"/>
                </a:lnTo>
                <a:lnTo>
                  <a:pt x="392468" y="1513967"/>
                </a:lnTo>
                <a:lnTo>
                  <a:pt x="369125" y="1518793"/>
                </a:lnTo>
                <a:lnTo>
                  <a:pt x="346532" y="1523492"/>
                </a:lnTo>
                <a:lnTo>
                  <a:pt x="324662" y="1528191"/>
                </a:lnTo>
                <a:lnTo>
                  <a:pt x="303491" y="1532890"/>
                </a:lnTo>
                <a:lnTo>
                  <a:pt x="282981" y="1537589"/>
                </a:lnTo>
                <a:lnTo>
                  <a:pt x="263372" y="1542288"/>
                </a:lnTo>
                <a:lnTo>
                  <a:pt x="244436" y="1546987"/>
                </a:lnTo>
                <a:lnTo>
                  <a:pt x="226186" y="1551813"/>
                </a:lnTo>
                <a:lnTo>
                  <a:pt x="191871" y="1561211"/>
                </a:lnTo>
                <a:lnTo>
                  <a:pt x="160375" y="1570609"/>
                </a:lnTo>
                <a:lnTo>
                  <a:pt x="131914" y="1580007"/>
                </a:lnTo>
                <a:lnTo>
                  <a:pt x="106235" y="1589532"/>
                </a:lnTo>
                <a:lnTo>
                  <a:pt x="83324" y="1598930"/>
                </a:lnTo>
                <a:lnTo>
                  <a:pt x="63144" y="1608455"/>
                </a:lnTo>
                <a:lnTo>
                  <a:pt x="54229" y="1613154"/>
                </a:lnTo>
                <a:lnTo>
                  <a:pt x="45923" y="1617980"/>
                </a:lnTo>
                <a:close/>
              </a:path>
              <a:path w="3813581" h="2805811">
                <a:moveTo>
                  <a:pt x="3352" y="1693799"/>
                </a:moveTo>
                <a:lnTo>
                  <a:pt x="5257" y="1697863"/>
                </a:lnTo>
                <a:lnTo>
                  <a:pt x="6680" y="1700403"/>
                </a:lnTo>
                <a:lnTo>
                  <a:pt x="9347" y="1704340"/>
                </a:lnTo>
                <a:lnTo>
                  <a:pt x="14312" y="1710309"/>
                </a:lnTo>
                <a:lnTo>
                  <a:pt x="19672" y="1715516"/>
                </a:lnTo>
                <a:lnTo>
                  <a:pt x="26162" y="1720596"/>
                </a:lnTo>
                <a:lnTo>
                  <a:pt x="32702" y="1725168"/>
                </a:lnTo>
                <a:lnTo>
                  <a:pt x="37630" y="1676146"/>
                </a:lnTo>
                <a:lnTo>
                  <a:pt x="37833" y="1676654"/>
                </a:lnTo>
                <a:lnTo>
                  <a:pt x="37985" y="1675765"/>
                </a:lnTo>
                <a:lnTo>
                  <a:pt x="37990" y="1676188"/>
                </a:lnTo>
                <a:lnTo>
                  <a:pt x="37833" y="1676654"/>
                </a:lnTo>
                <a:lnTo>
                  <a:pt x="37630" y="1676146"/>
                </a:lnTo>
                <a:lnTo>
                  <a:pt x="37782" y="1677924"/>
                </a:lnTo>
                <a:lnTo>
                  <a:pt x="40017" y="1729486"/>
                </a:lnTo>
                <a:lnTo>
                  <a:pt x="38023" y="1678813"/>
                </a:lnTo>
                <a:lnTo>
                  <a:pt x="38112" y="1675830"/>
                </a:lnTo>
                <a:lnTo>
                  <a:pt x="38249" y="1675426"/>
                </a:lnTo>
                <a:lnTo>
                  <a:pt x="38303" y="1674622"/>
                </a:lnTo>
                <a:lnTo>
                  <a:pt x="45923" y="1617980"/>
                </a:lnTo>
                <a:lnTo>
                  <a:pt x="38290" y="1622806"/>
                </a:lnTo>
                <a:lnTo>
                  <a:pt x="38017" y="1676109"/>
                </a:lnTo>
                <a:lnTo>
                  <a:pt x="37909" y="1677670"/>
                </a:lnTo>
                <a:lnTo>
                  <a:pt x="38017" y="1676109"/>
                </a:lnTo>
                <a:lnTo>
                  <a:pt x="38290" y="1622806"/>
                </a:lnTo>
                <a:lnTo>
                  <a:pt x="31089" y="1627886"/>
                </a:lnTo>
                <a:lnTo>
                  <a:pt x="24891" y="1632839"/>
                </a:lnTo>
                <a:lnTo>
                  <a:pt x="19227" y="1637919"/>
                </a:lnTo>
                <a:lnTo>
                  <a:pt x="13893" y="1643507"/>
                </a:lnTo>
                <a:lnTo>
                  <a:pt x="9588" y="1648968"/>
                </a:lnTo>
                <a:lnTo>
                  <a:pt x="5664" y="1655445"/>
                </a:lnTo>
                <a:lnTo>
                  <a:pt x="2857" y="1661668"/>
                </a:lnTo>
                <a:lnTo>
                  <a:pt x="1866" y="1664589"/>
                </a:lnTo>
                <a:lnTo>
                  <a:pt x="812" y="1668780"/>
                </a:lnTo>
                <a:lnTo>
                  <a:pt x="292" y="1672082"/>
                </a:lnTo>
                <a:lnTo>
                  <a:pt x="0" y="1676273"/>
                </a:lnTo>
                <a:lnTo>
                  <a:pt x="38" y="1679321"/>
                </a:lnTo>
                <a:lnTo>
                  <a:pt x="419" y="1683385"/>
                </a:lnTo>
                <a:lnTo>
                  <a:pt x="1155" y="1687195"/>
                </a:lnTo>
                <a:lnTo>
                  <a:pt x="2400" y="1691259"/>
                </a:lnTo>
                <a:lnTo>
                  <a:pt x="3352" y="1693799"/>
                </a:lnTo>
                <a:close/>
              </a:path>
              <a:path w="3813581" h="2805811">
                <a:moveTo>
                  <a:pt x="3679900" y="1094292"/>
                </a:moveTo>
                <a:lnTo>
                  <a:pt x="3679686" y="1094845"/>
                </a:lnTo>
                <a:lnTo>
                  <a:pt x="3678844" y="1096295"/>
                </a:lnTo>
                <a:lnTo>
                  <a:pt x="3679365" y="1095674"/>
                </a:lnTo>
                <a:lnTo>
                  <a:pt x="3679517" y="1095493"/>
                </a:lnTo>
                <a:lnTo>
                  <a:pt x="3679817" y="1094865"/>
                </a:lnTo>
                <a:lnTo>
                  <a:pt x="3679977" y="1094676"/>
                </a:lnTo>
                <a:lnTo>
                  <a:pt x="3680079" y="1094318"/>
                </a:lnTo>
                <a:lnTo>
                  <a:pt x="3679889" y="1094496"/>
                </a:lnTo>
                <a:lnTo>
                  <a:pt x="3679900" y="1094292"/>
                </a:lnTo>
                <a:close/>
              </a:path>
              <a:path w="3813581" h="2805811">
                <a:moveTo>
                  <a:pt x="3680088" y="1094288"/>
                </a:moveTo>
                <a:lnTo>
                  <a:pt x="3679922" y="1093824"/>
                </a:lnTo>
                <a:lnTo>
                  <a:pt x="3679934" y="1094419"/>
                </a:lnTo>
                <a:lnTo>
                  <a:pt x="3679998" y="1094038"/>
                </a:lnTo>
                <a:lnTo>
                  <a:pt x="3680058" y="1094205"/>
                </a:lnTo>
                <a:close/>
              </a:path>
              <a:path w="3813581" h="2805811">
                <a:moveTo>
                  <a:pt x="3680259" y="1093859"/>
                </a:moveTo>
                <a:lnTo>
                  <a:pt x="3680485" y="1093470"/>
                </a:lnTo>
                <a:lnTo>
                  <a:pt x="3680270" y="1093649"/>
                </a:lnTo>
                <a:lnTo>
                  <a:pt x="3680253" y="1093954"/>
                </a:lnTo>
                <a:lnTo>
                  <a:pt x="3680485" y="1093470"/>
                </a:lnTo>
                <a:lnTo>
                  <a:pt x="3680259" y="1093859"/>
                </a:lnTo>
                <a:close/>
              </a:path>
              <a:path w="3813581" h="2805811">
                <a:moveTo>
                  <a:pt x="3709314" y="1119124"/>
                </a:moveTo>
                <a:lnTo>
                  <a:pt x="3710838" y="1116965"/>
                </a:lnTo>
                <a:lnTo>
                  <a:pt x="3713251" y="1112901"/>
                </a:lnTo>
                <a:lnTo>
                  <a:pt x="3714648" y="1109980"/>
                </a:lnTo>
                <a:lnTo>
                  <a:pt x="3716172" y="1105916"/>
                </a:lnTo>
                <a:lnTo>
                  <a:pt x="3717188" y="1102360"/>
                </a:lnTo>
                <a:lnTo>
                  <a:pt x="3717823" y="1098423"/>
                </a:lnTo>
                <a:lnTo>
                  <a:pt x="3718077" y="1097026"/>
                </a:lnTo>
                <a:lnTo>
                  <a:pt x="3718077" y="1093851"/>
                </a:lnTo>
                <a:lnTo>
                  <a:pt x="3717823" y="1090041"/>
                </a:lnTo>
                <a:lnTo>
                  <a:pt x="3713251" y="1075563"/>
                </a:lnTo>
                <a:lnTo>
                  <a:pt x="3703091" y="1062228"/>
                </a:lnTo>
                <a:lnTo>
                  <a:pt x="3692169" y="1052957"/>
                </a:lnTo>
                <a:lnTo>
                  <a:pt x="3679215" y="1044702"/>
                </a:lnTo>
                <a:lnTo>
                  <a:pt x="3656101" y="1033272"/>
                </a:lnTo>
                <a:lnTo>
                  <a:pt x="3638448" y="1026160"/>
                </a:lnTo>
                <a:lnTo>
                  <a:pt x="3619017" y="1019175"/>
                </a:lnTo>
                <a:lnTo>
                  <a:pt x="3598316" y="1012571"/>
                </a:lnTo>
                <a:lnTo>
                  <a:pt x="3576091" y="1005967"/>
                </a:lnTo>
                <a:lnTo>
                  <a:pt x="3552977" y="999871"/>
                </a:lnTo>
                <a:lnTo>
                  <a:pt x="3528720" y="993775"/>
                </a:lnTo>
                <a:lnTo>
                  <a:pt x="3503701" y="987933"/>
                </a:lnTo>
                <a:lnTo>
                  <a:pt x="3478047" y="982345"/>
                </a:lnTo>
                <a:lnTo>
                  <a:pt x="3426358" y="971804"/>
                </a:lnTo>
                <a:lnTo>
                  <a:pt x="3375177" y="962152"/>
                </a:lnTo>
                <a:lnTo>
                  <a:pt x="3350158" y="957580"/>
                </a:lnTo>
                <a:lnTo>
                  <a:pt x="3325901" y="953389"/>
                </a:lnTo>
                <a:lnTo>
                  <a:pt x="3302660" y="949579"/>
                </a:lnTo>
                <a:lnTo>
                  <a:pt x="3280308" y="945769"/>
                </a:lnTo>
                <a:lnTo>
                  <a:pt x="3257702" y="942213"/>
                </a:lnTo>
                <a:lnTo>
                  <a:pt x="3233826" y="939292"/>
                </a:lnTo>
                <a:lnTo>
                  <a:pt x="3208680" y="936625"/>
                </a:lnTo>
                <a:lnTo>
                  <a:pt x="3182264" y="934212"/>
                </a:lnTo>
                <a:lnTo>
                  <a:pt x="3154578" y="932180"/>
                </a:lnTo>
                <a:lnTo>
                  <a:pt x="3125876" y="930275"/>
                </a:lnTo>
                <a:lnTo>
                  <a:pt x="3096031" y="928878"/>
                </a:lnTo>
                <a:lnTo>
                  <a:pt x="3065043" y="927608"/>
                </a:lnTo>
                <a:lnTo>
                  <a:pt x="3032912" y="926719"/>
                </a:lnTo>
                <a:lnTo>
                  <a:pt x="3000146" y="925957"/>
                </a:lnTo>
                <a:lnTo>
                  <a:pt x="2966110" y="925322"/>
                </a:lnTo>
                <a:lnTo>
                  <a:pt x="2931312" y="925068"/>
                </a:lnTo>
                <a:lnTo>
                  <a:pt x="2895752" y="924814"/>
                </a:lnTo>
                <a:lnTo>
                  <a:pt x="2821965" y="924814"/>
                </a:lnTo>
                <a:lnTo>
                  <a:pt x="2783992" y="925068"/>
                </a:lnTo>
                <a:lnTo>
                  <a:pt x="2745384" y="925322"/>
                </a:lnTo>
                <a:lnTo>
                  <a:pt x="2706141" y="925703"/>
                </a:lnTo>
                <a:lnTo>
                  <a:pt x="2666390" y="926211"/>
                </a:lnTo>
                <a:lnTo>
                  <a:pt x="2626004" y="926719"/>
                </a:lnTo>
                <a:lnTo>
                  <a:pt x="2543962" y="927735"/>
                </a:lnTo>
                <a:lnTo>
                  <a:pt x="2460269" y="928751"/>
                </a:lnTo>
                <a:lnTo>
                  <a:pt x="2375433" y="929640"/>
                </a:lnTo>
                <a:lnTo>
                  <a:pt x="2289708" y="930148"/>
                </a:lnTo>
                <a:lnTo>
                  <a:pt x="2203602" y="930275"/>
                </a:lnTo>
                <a:lnTo>
                  <a:pt x="2117242" y="929640"/>
                </a:lnTo>
                <a:lnTo>
                  <a:pt x="2072792" y="929259"/>
                </a:lnTo>
                <a:lnTo>
                  <a:pt x="1977415" y="929132"/>
                </a:lnTo>
                <a:lnTo>
                  <a:pt x="1926996" y="929386"/>
                </a:lnTo>
                <a:lnTo>
                  <a:pt x="1874672" y="929640"/>
                </a:lnTo>
                <a:lnTo>
                  <a:pt x="1820951" y="930148"/>
                </a:lnTo>
                <a:lnTo>
                  <a:pt x="1709826" y="931291"/>
                </a:lnTo>
                <a:lnTo>
                  <a:pt x="1595018" y="932688"/>
                </a:lnTo>
                <a:lnTo>
                  <a:pt x="1478178" y="934085"/>
                </a:lnTo>
                <a:lnTo>
                  <a:pt x="1360449" y="935482"/>
                </a:lnTo>
                <a:lnTo>
                  <a:pt x="1243482" y="936625"/>
                </a:lnTo>
                <a:lnTo>
                  <a:pt x="1128801" y="937387"/>
                </a:lnTo>
                <a:lnTo>
                  <a:pt x="1018032" y="937514"/>
                </a:lnTo>
                <a:lnTo>
                  <a:pt x="964501" y="937514"/>
                </a:lnTo>
                <a:lnTo>
                  <a:pt x="912482" y="937133"/>
                </a:lnTo>
                <a:lnTo>
                  <a:pt x="862177" y="936498"/>
                </a:lnTo>
                <a:lnTo>
                  <a:pt x="813828" y="935736"/>
                </a:lnTo>
                <a:lnTo>
                  <a:pt x="767486" y="934720"/>
                </a:lnTo>
                <a:lnTo>
                  <a:pt x="723455" y="933323"/>
                </a:lnTo>
                <a:lnTo>
                  <a:pt x="681926" y="931799"/>
                </a:lnTo>
                <a:lnTo>
                  <a:pt x="643051" y="929894"/>
                </a:lnTo>
                <a:lnTo>
                  <a:pt x="574141" y="925068"/>
                </a:lnTo>
                <a:lnTo>
                  <a:pt x="517969" y="918337"/>
                </a:lnTo>
                <a:lnTo>
                  <a:pt x="470877" y="911098"/>
                </a:lnTo>
                <a:lnTo>
                  <a:pt x="428866" y="903224"/>
                </a:lnTo>
                <a:lnTo>
                  <a:pt x="376034" y="890270"/>
                </a:lnTo>
                <a:lnTo>
                  <a:pt x="337286" y="876554"/>
                </a:lnTo>
                <a:lnTo>
                  <a:pt x="307645" y="855431"/>
                </a:lnTo>
                <a:lnTo>
                  <a:pt x="306951" y="854443"/>
                </a:lnTo>
                <a:lnTo>
                  <a:pt x="306644" y="854006"/>
                </a:lnTo>
                <a:lnTo>
                  <a:pt x="306422" y="853127"/>
                </a:lnTo>
                <a:lnTo>
                  <a:pt x="306288" y="852596"/>
                </a:lnTo>
                <a:lnTo>
                  <a:pt x="306316" y="851016"/>
                </a:lnTo>
                <a:lnTo>
                  <a:pt x="306509" y="850535"/>
                </a:lnTo>
                <a:lnTo>
                  <a:pt x="307314" y="847217"/>
                </a:lnTo>
                <a:lnTo>
                  <a:pt x="311326" y="841470"/>
                </a:lnTo>
                <a:lnTo>
                  <a:pt x="315709" y="836295"/>
                </a:lnTo>
                <a:lnTo>
                  <a:pt x="323316" y="829437"/>
                </a:lnTo>
                <a:lnTo>
                  <a:pt x="332867" y="821944"/>
                </a:lnTo>
                <a:lnTo>
                  <a:pt x="344792" y="814070"/>
                </a:lnTo>
                <a:lnTo>
                  <a:pt x="359054" y="805815"/>
                </a:lnTo>
                <a:lnTo>
                  <a:pt x="375488" y="797179"/>
                </a:lnTo>
                <a:lnTo>
                  <a:pt x="394195" y="788162"/>
                </a:lnTo>
                <a:lnTo>
                  <a:pt x="415417" y="778764"/>
                </a:lnTo>
                <a:lnTo>
                  <a:pt x="426707" y="774065"/>
                </a:lnTo>
                <a:lnTo>
                  <a:pt x="438734" y="769112"/>
                </a:lnTo>
                <a:lnTo>
                  <a:pt x="451243" y="764159"/>
                </a:lnTo>
                <a:lnTo>
                  <a:pt x="464540" y="759206"/>
                </a:lnTo>
                <a:lnTo>
                  <a:pt x="478218" y="753999"/>
                </a:lnTo>
                <a:lnTo>
                  <a:pt x="522808" y="738378"/>
                </a:lnTo>
                <a:lnTo>
                  <a:pt x="557339" y="727202"/>
                </a:lnTo>
                <a:lnTo>
                  <a:pt x="597598" y="715264"/>
                </a:lnTo>
                <a:lnTo>
                  <a:pt x="643039" y="702691"/>
                </a:lnTo>
                <a:lnTo>
                  <a:pt x="693661" y="689483"/>
                </a:lnTo>
                <a:lnTo>
                  <a:pt x="748639" y="675640"/>
                </a:lnTo>
                <a:lnTo>
                  <a:pt x="807859" y="661289"/>
                </a:lnTo>
                <a:lnTo>
                  <a:pt x="870839" y="646430"/>
                </a:lnTo>
                <a:lnTo>
                  <a:pt x="937171" y="631190"/>
                </a:lnTo>
                <a:lnTo>
                  <a:pt x="1006500" y="615315"/>
                </a:lnTo>
                <a:lnTo>
                  <a:pt x="1078636" y="599313"/>
                </a:lnTo>
                <a:lnTo>
                  <a:pt x="1152804" y="582930"/>
                </a:lnTo>
                <a:lnTo>
                  <a:pt x="1229004" y="566420"/>
                </a:lnTo>
                <a:lnTo>
                  <a:pt x="1385468" y="532638"/>
                </a:lnTo>
                <a:lnTo>
                  <a:pt x="1544980" y="498602"/>
                </a:lnTo>
                <a:lnTo>
                  <a:pt x="1704492" y="464439"/>
                </a:lnTo>
                <a:lnTo>
                  <a:pt x="1861210" y="430911"/>
                </a:lnTo>
                <a:lnTo>
                  <a:pt x="1937537" y="414274"/>
                </a:lnTo>
                <a:lnTo>
                  <a:pt x="2011832" y="398018"/>
                </a:lnTo>
                <a:lnTo>
                  <a:pt x="2084095" y="382016"/>
                </a:lnTo>
                <a:lnTo>
                  <a:pt x="2153691" y="366268"/>
                </a:lnTo>
                <a:lnTo>
                  <a:pt x="2220239" y="351028"/>
                </a:lnTo>
                <a:lnTo>
                  <a:pt x="2283612" y="336169"/>
                </a:lnTo>
                <a:lnTo>
                  <a:pt x="2343048" y="321818"/>
                </a:lnTo>
                <a:lnTo>
                  <a:pt x="2398547" y="307975"/>
                </a:lnTo>
                <a:lnTo>
                  <a:pt x="2449601" y="294767"/>
                </a:lnTo>
                <a:lnTo>
                  <a:pt x="2495702" y="282194"/>
                </a:lnTo>
                <a:lnTo>
                  <a:pt x="2536977" y="270129"/>
                </a:lnTo>
                <a:lnTo>
                  <a:pt x="2572410" y="258953"/>
                </a:lnTo>
                <a:lnTo>
                  <a:pt x="2617495" y="242950"/>
                </a:lnTo>
                <a:lnTo>
                  <a:pt x="2655468" y="227584"/>
                </a:lnTo>
                <a:lnTo>
                  <a:pt x="2686964" y="212725"/>
                </a:lnTo>
                <a:lnTo>
                  <a:pt x="2719476" y="193548"/>
                </a:lnTo>
                <a:lnTo>
                  <a:pt x="2720238" y="141605"/>
                </a:lnTo>
                <a:lnTo>
                  <a:pt x="2722143" y="138430"/>
                </a:lnTo>
                <a:lnTo>
                  <a:pt x="2722397" y="138175"/>
                </a:lnTo>
                <a:lnTo>
                  <a:pt x="2726334" y="188595"/>
                </a:lnTo>
                <a:lnTo>
                  <a:pt x="2723667" y="133985"/>
                </a:lnTo>
                <a:lnTo>
                  <a:pt x="2723540" y="130048"/>
                </a:lnTo>
                <a:lnTo>
                  <a:pt x="2728620" y="80264"/>
                </a:lnTo>
                <a:lnTo>
                  <a:pt x="2723032" y="128524"/>
                </a:lnTo>
                <a:lnTo>
                  <a:pt x="2723187" y="129426"/>
                </a:lnTo>
                <a:lnTo>
                  <a:pt x="2723561" y="132145"/>
                </a:lnTo>
                <a:lnTo>
                  <a:pt x="2723413" y="135636"/>
                </a:lnTo>
                <a:lnTo>
                  <a:pt x="2723361" y="134665"/>
                </a:lnTo>
                <a:lnTo>
                  <a:pt x="2723561" y="132145"/>
                </a:lnTo>
                <a:lnTo>
                  <a:pt x="2723187" y="129426"/>
                </a:lnTo>
                <a:lnTo>
                  <a:pt x="2723032" y="128524"/>
                </a:lnTo>
                <a:lnTo>
                  <a:pt x="2728620" y="80264"/>
                </a:lnTo>
                <a:lnTo>
                  <a:pt x="2719349" y="74168"/>
                </a:lnTo>
                <a:lnTo>
                  <a:pt x="2719857" y="123571"/>
                </a:lnTo>
                <a:lnTo>
                  <a:pt x="2718206" y="121539"/>
                </a:lnTo>
                <a:lnTo>
                  <a:pt x="2720536" y="124765"/>
                </a:lnTo>
                <a:lnTo>
                  <a:pt x="2721508" y="126111"/>
                </a:lnTo>
                <a:lnTo>
                  <a:pt x="2721889" y="126237"/>
                </a:lnTo>
                <a:lnTo>
                  <a:pt x="2723053" y="128925"/>
                </a:lnTo>
                <a:lnTo>
                  <a:pt x="2723148" y="130685"/>
                </a:lnTo>
                <a:lnTo>
                  <a:pt x="2723299" y="133503"/>
                </a:lnTo>
                <a:lnTo>
                  <a:pt x="2722859" y="135779"/>
                </a:lnTo>
                <a:lnTo>
                  <a:pt x="2691282" y="166497"/>
                </a:lnTo>
                <a:lnTo>
                  <a:pt x="2650515" y="188087"/>
                </a:lnTo>
                <a:lnTo>
                  <a:pt x="2603779" y="207391"/>
                </a:lnTo>
                <a:lnTo>
                  <a:pt x="2560091" y="222885"/>
                </a:lnTo>
                <a:lnTo>
                  <a:pt x="2485161" y="245491"/>
                </a:lnTo>
                <a:lnTo>
                  <a:pt x="2439568" y="258064"/>
                </a:lnTo>
                <a:lnTo>
                  <a:pt x="2389022" y="271145"/>
                </a:lnTo>
                <a:lnTo>
                  <a:pt x="2333904" y="284734"/>
                </a:lnTo>
                <a:lnTo>
                  <a:pt x="2274595" y="299085"/>
                </a:lnTo>
                <a:lnTo>
                  <a:pt x="2211603" y="313817"/>
                </a:lnTo>
                <a:lnTo>
                  <a:pt x="2145055" y="329184"/>
                </a:lnTo>
                <a:lnTo>
                  <a:pt x="2075713" y="344805"/>
                </a:lnTo>
                <a:lnTo>
                  <a:pt x="2003577" y="360807"/>
                </a:lnTo>
                <a:lnTo>
                  <a:pt x="1929409" y="377063"/>
                </a:lnTo>
                <a:lnTo>
                  <a:pt x="1853082" y="393573"/>
                </a:lnTo>
                <a:lnTo>
                  <a:pt x="1696618" y="427228"/>
                </a:lnTo>
                <a:lnTo>
                  <a:pt x="1536979" y="461391"/>
                </a:lnTo>
                <a:lnTo>
                  <a:pt x="1377467" y="495427"/>
                </a:lnTo>
                <a:lnTo>
                  <a:pt x="1221003" y="529209"/>
                </a:lnTo>
                <a:lnTo>
                  <a:pt x="1144676" y="545719"/>
                </a:lnTo>
                <a:lnTo>
                  <a:pt x="1070368" y="562102"/>
                </a:lnTo>
                <a:lnTo>
                  <a:pt x="998245" y="578104"/>
                </a:lnTo>
                <a:lnTo>
                  <a:pt x="928700" y="593979"/>
                </a:lnTo>
                <a:lnTo>
                  <a:pt x="862253" y="609346"/>
                </a:lnTo>
                <a:lnTo>
                  <a:pt x="799122" y="624205"/>
                </a:lnTo>
                <a:lnTo>
                  <a:pt x="739660" y="638556"/>
                </a:lnTo>
                <a:lnTo>
                  <a:pt x="684339" y="652526"/>
                </a:lnTo>
                <a:lnTo>
                  <a:pt x="633425" y="665861"/>
                </a:lnTo>
                <a:lnTo>
                  <a:pt x="587425" y="678561"/>
                </a:lnTo>
                <a:lnTo>
                  <a:pt x="546531" y="690626"/>
                </a:lnTo>
                <a:lnTo>
                  <a:pt x="511149" y="702056"/>
                </a:lnTo>
                <a:lnTo>
                  <a:pt x="495045" y="707644"/>
                </a:lnTo>
                <a:lnTo>
                  <a:pt x="479945" y="712851"/>
                </a:lnTo>
                <a:lnTo>
                  <a:pt x="465251" y="718185"/>
                </a:lnTo>
                <a:lnTo>
                  <a:pt x="451116" y="723519"/>
                </a:lnTo>
                <a:lnTo>
                  <a:pt x="437743" y="728599"/>
                </a:lnTo>
                <a:lnTo>
                  <a:pt x="424726" y="733679"/>
                </a:lnTo>
                <a:lnTo>
                  <a:pt x="412369" y="738759"/>
                </a:lnTo>
                <a:lnTo>
                  <a:pt x="400608" y="743712"/>
                </a:lnTo>
                <a:lnTo>
                  <a:pt x="378777" y="753364"/>
                </a:lnTo>
                <a:lnTo>
                  <a:pt x="359003" y="762889"/>
                </a:lnTo>
                <a:lnTo>
                  <a:pt x="341337" y="772033"/>
                </a:lnTo>
                <a:lnTo>
                  <a:pt x="325691" y="781177"/>
                </a:lnTo>
                <a:lnTo>
                  <a:pt x="312127" y="840232"/>
                </a:lnTo>
                <a:lnTo>
                  <a:pt x="310438" y="842518"/>
                </a:lnTo>
                <a:lnTo>
                  <a:pt x="311899" y="790194"/>
                </a:lnTo>
                <a:lnTo>
                  <a:pt x="306477" y="850252"/>
                </a:lnTo>
                <a:lnTo>
                  <a:pt x="306319" y="850825"/>
                </a:lnTo>
                <a:lnTo>
                  <a:pt x="306158" y="851408"/>
                </a:lnTo>
                <a:lnTo>
                  <a:pt x="305892" y="851027"/>
                </a:lnTo>
                <a:lnTo>
                  <a:pt x="308000" y="904367"/>
                </a:lnTo>
                <a:lnTo>
                  <a:pt x="306260" y="854202"/>
                </a:lnTo>
                <a:lnTo>
                  <a:pt x="306425" y="853694"/>
                </a:lnTo>
                <a:lnTo>
                  <a:pt x="306690" y="854188"/>
                </a:lnTo>
                <a:lnTo>
                  <a:pt x="306984" y="854736"/>
                </a:lnTo>
                <a:lnTo>
                  <a:pt x="308470" y="857504"/>
                </a:lnTo>
                <a:lnTo>
                  <a:pt x="320243" y="910590"/>
                </a:lnTo>
                <a:lnTo>
                  <a:pt x="333844" y="916305"/>
                </a:lnTo>
                <a:lnTo>
                  <a:pt x="382142" y="931418"/>
                </a:lnTo>
                <a:lnTo>
                  <a:pt x="420687" y="940435"/>
                </a:lnTo>
                <a:lnTo>
                  <a:pt x="464210" y="948563"/>
                </a:lnTo>
                <a:lnTo>
                  <a:pt x="512368" y="956056"/>
                </a:lnTo>
                <a:lnTo>
                  <a:pt x="570306" y="962914"/>
                </a:lnTo>
                <a:lnTo>
                  <a:pt x="640651" y="967867"/>
                </a:lnTo>
                <a:lnTo>
                  <a:pt x="680072" y="969772"/>
                </a:lnTo>
                <a:lnTo>
                  <a:pt x="721982" y="971423"/>
                </a:lnTo>
                <a:lnTo>
                  <a:pt x="766343" y="972820"/>
                </a:lnTo>
                <a:lnTo>
                  <a:pt x="812965" y="973836"/>
                </a:lnTo>
                <a:lnTo>
                  <a:pt x="861580" y="974598"/>
                </a:lnTo>
                <a:lnTo>
                  <a:pt x="912050" y="975106"/>
                </a:lnTo>
                <a:lnTo>
                  <a:pt x="964234" y="975487"/>
                </a:lnTo>
                <a:lnTo>
                  <a:pt x="1017955" y="975614"/>
                </a:lnTo>
                <a:lnTo>
                  <a:pt x="1128928" y="975487"/>
                </a:lnTo>
                <a:lnTo>
                  <a:pt x="1243736" y="974725"/>
                </a:lnTo>
                <a:lnTo>
                  <a:pt x="1360830" y="973582"/>
                </a:lnTo>
                <a:lnTo>
                  <a:pt x="1478559" y="972185"/>
                </a:lnTo>
                <a:lnTo>
                  <a:pt x="1595526" y="970788"/>
                </a:lnTo>
                <a:lnTo>
                  <a:pt x="1710334" y="969391"/>
                </a:lnTo>
                <a:lnTo>
                  <a:pt x="1821332" y="968248"/>
                </a:lnTo>
                <a:lnTo>
                  <a:pt x="1875053" y="967740"/>
                </a:lnTo>
                <a:lnTo>
                  <a:pt x="1927123" y="967486"/>
                </a:lnTo>
                <a:lnTo>
                  <a:pt x="1977669" y="967232"/>
                </a:lnTo>
                <a:lnTo>
                  <a:pt x="2072665" y="967359"/>
                </a:lnTo>
                <a:lnTo>
                  <a:pt x="2116861" y="967740"/>
                </a:lnTo>
                <a:lnTo>
                  <a:pt x="2203348" y="968248"/>
                </a:lnTo>
                <a:lnTo>
                  <a:pt x="2289835" y="968248"/>
                </a:lnTo>
                <a:lnTo>
                  <a:pt x="2375560" y="967740"/>
                </a:lnTo>
                <a:lnTo>
                  <a:pt x="2460650" y="966851"/>
                </a:lnTo>
                <a:lnTo>
                  <a:pt x="2544470" y="965835"/>
                </a:lnTo>
                <a:lnTo>
                  <a:pt x="2626512" y="964819"/>
                </a:lnTo>
                <a:lnTo>
                  <a:pt x="2666771" y="964311"/>
                </a:lnTo>
                <a:lnTo>
                  <a:pt x="2706649" y="963803"/>
                </a:lnTo>
                <a:lnTo>
                  <a:pt x="2745765" y="963422"/>
                </a:lnTo>
                <a:lnTo>
                  <a:pt x="2784246" y="963168"/>
                </a:lnTo>
                <a:lnTo>
                  <a:pt x="2822092" y="962914"/>
                </a:lnTo>
                <a:lnTo>
                  <a:pt x="2895625" y="962914"/>
                </a:lnTo>
                <a:lnTo>
                  <a:pt x="2931058" y="963168"/>
                </a:lnTo>
                <a:lnTo>
                  <a:pt x="2965856" y="963422"/>
                </a:lnTo>
                <a:lnTo>
                  <a:pt x="2999384" y="964057"/>
                </a:lnTo>
                <a:lnTo>
                  <a:pt x="3032150" y="964819"/>
                </a:lnTo>
                <a:lnTo>
                  <a:pt x="3063900" y="965708"/>
                </a:lnTo>
                <a:lnTo>
                  <a:pt x="3094380" y="966978"/>
                </a:lnTo>
                <a:lnTo>
                  <a:pt x="3123971" y="968375"/>
                </a:lnTo>
                <a:lnTo>
                  <a:pt x="3152165" y="970153"/>
                </a:lnTo>
                <a:lnTo>
                  <a:pt x="3179470" y="972185"/>
                </a:lnTo>
                <a:lnTo>
                  <a:pt x="3229762" y="977138"/>
                </a:lnTo>
                <a:lnTo>
                  <a:pt x="3274466" y="983361"/>
                </a:lnTo>
                <a:lnTo>
                  <a:pt x="3319551" y="990981"/>
                </a:lnTo>
                <a:lnTo>
                  <a:pt x="3368446" y="999617"/>
                </a:lnTo>
                <a:lnTo>
                  <a:pt x="3419373" y="1009269"/>
                </a:lnTo>
                <a:lnTo>
                  <a:pt x="3470554" y="1019683"/>
                </a:lnTo>
                <a:lnTo>
                  <a:pt x="3519957" y="1030859"/>
                </a:lnTo>
                <a:lnTo>
                  <a:pt x="3566312" y="1042797"/>
                </a:lnTo>
                <a:lnTo>
                  <a:pt x="3607460" y="1055370"/>
                </a:lnTo>
                <a:lnTo>
                  <a:pt x="3641750" y="1068578"/>
                </a:lnTo>
                <a:lnTo>
                  <a:pt x="3666261" y="1081405"/>
                </a:lnTo>
                <a:lnTo>
                  <a:pt x="3678834" y="1091946"/>
                </a:lnTo>
                <a:lnTo>
                  <a:pt x="3679342" y="1092200"/>
                </a:lnTo>
                <a:lnTo>
                  <a:pt x="3679861" y="1094147"/>
                </a:lnTo>
                <a:lnTo>
                  <a:pt x="3680009" y="1094464"/>
                </a:lnTo>
                <a:lnTo>
                  <a:pt x="3680058" y="1094205"/>
                </a:lnTo>
                <a:lnTo>
                  <a:pt x="3679916" y="1094354"/>
                </a:lnTo>
                <a:lnTo>
                  <a:pt x="3679850" y="1092708"/>
                </a:lnTo>
                <a:lnTo>
                  <a:pt x="3680020" y="1093816"/>
                </a:lnTo>
                <a:lnTo>
                  <a:pt x="3679945" y="1094177"/>
                </a:lnTo>
                <a:lnTo>
                  <a:pt x="3680076" y="1094175"/>
                </a:lnTo>
                <a:lnTo>
                  <a:pt x="3680291" y="1093283"/>
                </a:lnTo>
                <a:lnTo>
                  <a:pt x="3680358" y="1092073"/>
                </a:lnTo>
                <a:lnTo>
                  <a:pt x="3680612" y="1092454"/>
                </a:lnTo>
                <a:lnTo>
                  <a:pt x="3680612" y="1095756"/>
                </a:lnTo>
                <a:lnTo>
                  <a:pt x="3680175" y="1094819"/>
                </a:lnTo>
                <a:lnTo>
                  <a:pt x="3680197" y="1094965"/>
                </a:lnTo>
                <a:lnTo>
                  <a:pt x="3680358" y="1096010"/>
                </a:lnTo>
                <a:lnTo>
                  <a:pt x="3686073" y="1139317"/>
                </a:lnTo>
                <a:lnTo>
                  <a:pt x="3693439" y="1134237"/>
                </a:lnTo>
                <a:lnTo>
                  <a:pt x="3700043" y="1129157"/>
                </a:lnTo>
                <a:lnTo>
                  <a:pt x="3706139" y="1123188"/>
                </a:lnTo>
                <a:lnTo>
                  <a:pt x="3709314" y="11191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0984" y="3276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8784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3" y="159613"/>
                </a:lnTo>
                <a:lnTo>
                  <a:pt x="5536" y="144738"/>
                </a:lnTo>
                <a:lnTo>
                  <a:pt x="9712" y="130308"/>
                </a:lnTo>
                <a:lnTo>
                  <a:pt x="14970" y="116371"/>
                </a:lnTo>
                <a:lnTo>
                  <a:pt x="21263" y="102978"/>
                </a:lnTo>
                <a:lnTo>
                  <a:pt x="28542" y="90176"/>
                </a:lnTo>
                <a:lnTo>
                  <a:pt x="36756" y="78016"/>
                </a:lnTo>
                <a:lnTo>
                  <a:pt x="45857" y="66546"/>
                </a:lnTo>
                <a:lnTo>
                  <a:pt x="55797" y="55816"/>
                </a:lnTo>
                <a:lnTo>
                  <a:pt x="66526" y="45874"/>
                </a:lnTo>
                <a:lnTo>
                  <a:pt x="77994" y="36771"/>
                </a:lnTo>
                <a:lnTo>
                  <a:pt x="90154" y="28554"/>
                </a:lnTo>
                <a:lnTo>
                  <a:pt x="102955" y="21273"/>
                </a:lnTo>
                <a:lnTo>
                  <a:pt x="116350" y="14978"/>
                </a:lnTo>
                <a:lnTo>
                  <a:pt x="130288" y="9717"/>
                </a:lnTo>
                <a:lnTo>
                  <a:pt x="144721" y="5539"/>
                </a:lnTo>
                <a:lnTo>
                  <a:pt x="159600" y="2494"/>
                </a:lnTo>
                <a:lnTo>
                  <a:pt x="174876" y="631"/>
                </a:lnTo>
                <a:lnTo>
                  <a:pt x="190500" y="0"/>
                </a:lnTo>
                <a:lnTo>
                  <a:pt x="206123" y="631"/>
                </a:lnTo>
                <a:lnTo>
                  <a:pt x="221399" y="2494"/>
                </a:lnTo>
                <a:lnTo>
                  <a:pt x="236278" y="5539"/>
                </a:lnTo>
                <a:lnTo>
                  <a:pt x="250711" y="9717"/>
                </a:lnTo>
                <a:lnTo>
                  <a:pt x="264649" y="14978"/>
                </a:lnTo>
                <a:lnTo>
                  <a:pt x="278044" y="21273"/>
                </a:lnTo>
                <a:lnTo>
                  <a:pt x="290845" y="28554"/>
                </a:lnTo>
                <a:lnTo>
                  <a:pt x="303005" y="36771"/>
                </a:lnTo>
                <a:lnTo>
                  <a:pt x="314473" y="45874"/>
                </a:lnTo>
                <a:lnTo>
                  <a:pt x="325202" y="55816"/>
                </a:lnTo>
                <a:lnTo>
                  <a:pt x="335142" y="66546"/>
                </a:lnTo>
                <a:lnTo>
                  <a:pt x="344243" y="78016"/>
                </a:lnTo>
                <a:lnTo>
                  <a:pt x="352457" y="90176"/>
                </a:lnTo>
                <a:lnTo>
                  <a:pt x="359736" y="102978"/>
                </a:lnTo>
                <a:lnTo>
                  <a:pt x="366029" y="116371"/>
                </a:lnTo>
                <a:lnTo>
                  <a:pt x="371287" y="130308"/>
                </a:lnTo>
                <a:lnTo>
                  <a:pt x="375463" y="144738"/>
                </a:lnTo>
                <a:lnTo>
                  <a:pt x="378506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6" y="221386"/>
                </a:lnTo>
                <a:lnTo>
                  <a:pt x="375463" y="236261"/>
                </a:lnTo>
                <a:lnTo>
                  <a:pt x="371287" y="250691"/>
                </a:lnTo>
                <a:lnTo>
                  <a:pt x="366029" y="264628"/>
                </a:lnTo>
                <a:lnTo>
                  <a:pt x="359736" y="278021"/>
                </a:lnTo>
                <a:lnTo>
                  <a:pt x="352457" y="290823"/>
                </a:lnTo>
                <a:lnTo>
                  <a:pt x="344243" y="302983"/>
                </a:lnTo>
                <a:lnTo>
                  <a:pt x="335142" y="314453"/>
                </a:lnTo>
                <a:lnTo>
                  <a:pt x="325202" y="325183"/>
                </a:lnTo>
                <a:lnTo>
                  <a:pt x="314473" y="335125"/>
                </a:lnTo>
                <a:lnTo>
                  <a:pt x="303005" y="344228"/>
                </a:lnTo>
                <a:lnTo>
                  <a:pt x="290845" y="352445"/>
                </a:lnTo>
                <a:lnTo>
                  <a:pt x="278044" y="359726"/>
                </a:lnTo>
                <a:lnTo>
                  <a:pt x="264649" y="366021"/>
                </a:lnTo>
                <a:lnTo>
                  <a:pt x="250711" y="371282"/>
                </a:lnTo>
                <a:lnTo>
                  <a:pt x="236278" y="375460"/>
                </a:lnTo>
                <a:lnTo>
                  <a:pt x="221399" y="378505"/>
                </a:lnTo>
                <a:lnTo>
                  <a:pt x="206123" y="380368"/>
                </a:lnTo>
                <a:lnTo>
                  <a:pt x="190500" y="381000"/>
                </a:lnTo>
                <a:lnTo>
                  <a:pt x="174876" y="380368"/>
                </a:lnTo>
                <a:lnTo>
                  <a:pt x="159600" y="378505"/>
                </a:lnTo>
                <a:lnTo>
                  <a:pt x="144721" y="375460"/>
                </a:lnTo>
                <a:lnTo>
                  <a:pt x="130288" y="371282"/>
                </a:lnTo>
                <a:lnTo>
                  <a:pt x="116350" y="366021"/>
                </a:lnTo>
                <a:lnTo>
                  <a:pt x="102955" y="359726"/>
                </a:lnTo>
                <a:lnTo>
                  <a:pt x="90154" y="352445"/>
                </a:lnTo>
                <a:lnTo>
                  <a:pt x="77994" y="344228"/>
                </a:lnTo>
                <a:lnTo>
                  <a:pt x="66526" y="335125"/>
                </a:lnTo>
                <a:lnTo>
                  <a:pt x="55797" y="325183"/>
                </a:lnTo>
                <a:lnTo>
                  <a:pt x="45857" y="314453"/>
                </a:lnTo>
                <a:lnTo>
                  <a:pt x="36756" y="302983"/>
                </a:lnTo>
                <a:lnTo>
                  <a:pt x="28542" y="290823"/>
                </a:lnTo>
                <a:lnTo>
                  <a:pt x="21263" y="278021"/>
                </a:lnTo>
                <a:lnTo>
                  <a:pt x="14970" y="264628"/>
                </a:lnTo>
                <a:lnTo>
                  <a:pt x="9712" y="250691"/>
                </a:lnTo>
                <a:lnTo>
                  <a:pt x="5536" y="236261"/>
                </a:lnTo>
                <a:lnTo>
                  <a:pt x="2493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6184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5715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4184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5784" y="4191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5184" y="3276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24584" y="3276600"/>
            <a:ext cx="380999" cy="381000"/>
          </a:xfrm>
          <a:custGeom>
            <a:avLst/>
            <a:gdLst/>
            <a:ahLst/>
            <a:cxnLst/>
            <a:rect l="l" t="t" r="r" b="b"/>
            <a:pathLst>
              <a:path w="380999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499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0999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499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0184" y="3276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3" y="159613"/>
                </a:lnTo>
                <a:lnTo>
                  <a:pt x="5536" y="144738"/>
                </a:lnTo>
                <a:lnTo>
                  <a:pt x="9712" y="130308"/>
                </a:lnTo>
                <a:lnTo>
                  <a:pt x="14970" y="116371"/>
                </a:lnTo>
                <a:lnTo>
                  <a:pt x="21263" y="102978"/>
                </a:lnTo>
                <a:lnTo>
                  <a:pt x="28542" y="90176"/>
                </a:lnTo>
                <a:lnTo>
                  <a:pt x="36756" y="78016"/>
                </a:lnTo>
                <a:lnTo>
                  <a:pt x="45857" y="66546"/>
                </a:lnTo>
                <a:lnTo>
                  <a:pt x="55797" y="55816"/>
                </a:lnTo>
                <a:lnTo>
                  <a:pt x="66526" y="45874"/>
                </a:lnTo>
                <a:lnTo>
                  <a:pt x="77994" y="36771"/>
                </a:lnTo>
                <a:lnTo>
                  <a:pt x="90154" y="28554"/>
                </a:lnTo>
                <a:lnTo>
                  <a:pt x="102955" y="21273"/>
                </a:lnTo>
                <a:lnTo>
                  <a:pt x="116350" y="14978"/>
                </a:lnTo>
                <a:lnTo>
                  <a:pt x="130288" y="9717"/>
                </a:lnTo>
                <a:lnTo>
                  <a:pt x="144721" y="5539"/>
                </a:lnTo>
                <a:lnTo>
                  <a:pt x="159600" y="2494"/>
                </a:lnTo>
                <a:lnTo>
                  <a:pt x="174876" y="631"/>
                </a:lnTo>
                <a:lnTo>
                  <a:pt x="190500" y="0"/>
                </a:lnTo>
                <a:lnTo>
                  <a:pt x="206123" y="631"/>
                </a:lnTo>
                <a:lnTo>
                  <a:pt x="221399" y="2494"/>
                </a:lnTo>
                <a:lnTo>
                  <a:pt x="236278" y="5539"/>
                </a:lnTo>
                <a:lnTo>
                  <a:pt x="250711" y="9717"/>
                </a:lnTo>
                <a:lnTo>
                  <a:pt x="264649" y="14978"/>
                </a:lnTo>
                <a:lnTo>
                  <a:pt x="278044" y="21273"/>
                </a:lnTo>
                <a:lnTo>
                  <a:pt x="290845" y="28554"/>
                </a:lnTo>
                <a:lnTo>
                  <a:pt x="303005" y="36771"/>
                </a:lnTo>
                <a:lnTo>
                  <a:pt x="314473" y="45874"/>
                </a:lnTo>
                <a:lnTo>
                  <a:pt x="325202" y="55816"/>
                </a:lnTo>
                <a:lnTo>
                  <a:pt x="335142" y="66546"/>
                </a:lnTo>
                <a:lnTo>
                  <a:pt x="344243" y="78016"/>
                </a:lnTo>
                <a:lnTo>
                  <a:pt x="352457" y="90176"/>
                </a:lnTo>
                <a:lnTo>
                  <a:pt x="359736" y="102978"/>
                </a:lnTo>
                <a:lnTo>
                  <a:pt x="366029" y="116371"/>
                </a:lnTo>
                <a:lnTo>
                  <a:pt x="371287" y="130308"/>
                </a:lnTo>
                <a:lnTo>
                  <a:pt x="375463" y="144738"/>
                </a:lnTo>
                <a:lnTo>
                  <a:pt x="378506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6" y="221386"/>
                </a:lnTo>
                <a:lnTo>
                  <a:pt x="375463" y="236261"/>
                </a:lnTo>
                <a:lnTo>
                  <a:pt x="371287" y="250691"/>
                </a:lnTo>
                <a:lnTo>
                  <a:pt x="366029" y="264628"/>
                </a:lnTo>
                <a:lnTo>
                  <a:pt x="359736" y="278021"/>
                </a:lnTo>
                <a:lnTo>
                  <a:pt x="352457" y="290823"/>
                </a:lnTo>
                <a:lnTo>
                  <a:pt x="344243" y="302983"/>
                </a:lnTo>
                <a:lnTo>
                  <a:pt x="335142" y="314453"/>
                </a:lnTo>
                <a:lnTo>
                  <a:pt x="325202" y="325183"/>
                </a:lnTo>
                <a:lnTo>
                  <a:pt x="314473" y="335125"/>
                </a:lnTo>
                <a:lnTo>
                  <a:pt x="303005" y="344228"/>
                </a:lnTo>
                <a:lnTo>
                  <a:pt x="290845" y="352445"/>
                </a:lnTo>
                <a:lnTo>
                  <a:pt x="278044" y="359726"/>
                </a:lnTo>
                <a:lnTo>
                  <a:pt x="264649" y="366021"/>
                </a:lnTo>
                <a:lnTo>
                  <a:pt x="250711" y="371282"/>
                </a:lnTo>
                <a:lnTo>
                  <a:pt x="236278" y="375460"/>
                </a:lnTo>
                <a:lnTo>
                  <a:pt x="221399" y="378505"/>
                </a:lnTo>
                <a:lnTo>
                  <a:pt x="206123" y="380368"/>
                </a:lnTo>
                <a:lnTo>
                  <a:pt x="190500" y="381000"/>
                </a:lnTo>
                <a:lnTo>
                  <a:pt x="174876" y="380368"/>
                </a:lnTo>
                <a:lnTo>
                  <a:pt x="159600" y="378505"/>
                </a:lnTo>
                <a:lnTo>
                  <a:pt x="144721" y="375460"/>
                </a:lnTo>
                <a:lnTo>
                  <a:pt x="130288" y="371282"/>
                </a:lnTo>
                <a:lnTo>
                  <a:pt x="116350" y="366021"/>
                </a:lnTo>
                <a:lnTo>
                  <a:pt x="102955" y="359726"/>
                </a:lnTo>
                <a:lnTo>
                  <a:pt x="90154" y="352445"/>
                </a:lnTo>
                <a:lnTo>
                  <a:pt x="77994" y="344228"/>
                </a:lnTo>
                <a:lnTo>
                  <a:pt x="66526" y="335125"/>
                </a:lnTo>
                <a:lnTo>
                  <a:pt x="55797" y="325183"/>
                </a:lnTo>
                <a:lnTo>
                  <a:pt x="45857" y="314453"/>
                </a:lnTo>
                <a:lnTo>
                  <a:pt x="36756" y="302983"/>
                </a:lnTo>
                <a:lnTo>
                  <a:pt x="28542" y="290823"/>
                </a:lnTo>
                <a:lnTo>
                  <a:pt x="21263" y="278021"/>
                </a:lnTo>
                <a:lnTo>
                  <a:pt x="14970" y="264628"/>
                </a:lnTo>
                <a:lnTo>
                  <a:pt x="9712" y="250691"/>
                </a:lnTo>
                <a:lnTo>
                  <a:pt x="5536" y="236261"/>
                </a:lnTo>
                <a:lnTo>
                  <a:pt x="2493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7384" y="243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3" y="159613"/>
                </a:lnTo>
                <a:lnTo>
                  <a:pt x="5536" y="144738"/>
                </a:lnTo>
                <a:lnTo>
                  <a:pt x="9712" y="130308"/>
                </a:lnTo>
                <a:lnTo>
                  <a:pt x="14970" y="116371"/>
                </a:lnTo>
                <a:lnTo>
                  <a:pt x="21263" y="102978"/>
                </a:lnTo>
                <a:lnTo>
                  <a:pt x="28542" y="90176"/>
                </a:lnTo>
                <a:lnTo>
                  <a:pt x="36756" y="78016"/>
                </a:lnTo>
                <a:lnTo>
                  <a:pt x="45857" y="66546"/>
                </a:lnTo>
                <a:lnTo>
                  <a:pt x="55797" y="55816"/>
                </a:lnTo>
                <a:lnTo>
                  <a:pt x="66526" y="45874"/>
                </a:lnTo>
                <a:lnTo>
                  <a:pt x="77994" y="36771"/>
                </a:lnTo>
                <a:lnTo>
                  <a:pt x="90154" y="28554"/>
                </a:lnTo>
                <a:lnTo>
                  <a:pt x="102955" y="21273"/>
                </a:lnTo>
                <a:lnTo>
                  <a:pt x="116350" y="14978"/>
                </a:lnTo>
                <a:lnTo>
                  <a:pt x="130288" y="9717"/>
                </a:lnTo>
                <a:lnTo>
                  <a:pt x="144721" y="5539"/>
                </a:lnTo>
                <a:lnTo>
                  <a:pt x="159600" y="2494"/>
                </a:lnTo>
                <a:lnTo>
                  <a:pt x="174876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76" y="380368"/>
                </a:lnTo>
                <a:lnTo>
                  <a:pt x="159600" y="378505"/>
                </a:lnTo>
                <a:lnTo>
                  <a:pt x="144721" y="375460"/>
                </a:lnTo>
                <a:lnTo>
                  <a:pt x="130288" y="371282"/>
                </a:lnTo>
                <a:lnTo>
                  <a:pt x="116350" y="366021"/>
                </a:lnTo>
                <a:lnTo>
                  <a:pt x="102955" y="359726"/>
                </a:lnTo>
                <a:lnTo>
                  <a:pt x="90154" y="352445"/>
                </a:lnTo>
                <a:lnTo>
                  <a:pt x="77994" y="344228"/>
                </a:lnTo>
                <a:lnTo>
                  <a:pt x="66526" y="335125"/>
                </a:lnTo>
                <a:lnTo>
                  <a:pt x="55797" y="325183"/>
                </a:lnTo>
                <a:lnTo>
                  <a:pt x="45857" y="314453"/>
                </a:lnTo>
                <a:lnTo>
                  <a:pt x="36756" y="302983"/>
                </a:lnTo>
                <a:lnTo>
                  <a:pt x="28542" y="290823"/>
                </a:lnTo>
                <a:lnTo>
                  <a:pt x="21263" y="278021"/>
                </a:lnTo>
                <a:lnTo>
                  <a:pt x="14970" y="264628"/>
                </a:lnTo>
                <a:lnTo>
                  <a:pt x="9712" y="250691"/>
                </a:lnTo>
                <a:lnTo>
                  <a:pt x="5536" y="236261"/>
                </a:lnTo>
                <a:lnTo>
                  <a:pt x="2493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9984" y="2438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5583" y="1524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2184" y="1828800"/>
            <a:ext cx="609599" cy="609600"/>
          </a:xfrm>
          <a:custGeom>
            <a:avLst/>
            <a:gdLst/>
            <a:ahLst/>
            <a:cxnLst/>
            <a:rect l="l" t="t" r="r" b="b"/>
            <a:pathLst>
              <a:path w="609599" h="609600">
                <a:moveTo>
                  <a:pt x="0" y="609600"/>
                </a:moveTo>
                <a:lnTo>
                  <a:pt x="60959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0384" y="1828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8784" y="28194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0"/>
                </a:moveTo>
                <a:lnTo>
                  <a:pt x="0" y="457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2184" y="2819400"/>
            <a:ext cx="304799" cy="457200"/>
          </a:xfrm>
          <a:custGeom>
            <a:avLst/>
            <a:gdLst/>
            <a:ahLst/>
            <a:cxnLst/>
            <a:rect l="l" t="t" r="r" b="b"/>
            <a:pathLst>
              <a:path w="304799" h="457200">
                <a:moveTo>
                  <a:pt x="0" y="0"/>
                </a:moveTo>
                <a:lnTo>
                  <a:pt x="304799" y="457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3784" y="28194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0"/>
                </a:moveTo>
                <a:lnTo>
                  <a:pt x="0" y="457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4784" y="28194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228600" y="4572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1184" y="3581400"/>
            <a:ext cx="609599" cy="609600"/>
          </a:xfrm>
          <a:custGeom>
            <a:avLst/>
            <a:gdLst/>
            <a:ahLst/>
            <a:cxnLst/>
            <a:rect l="l" t="t" r="r" b="b"/>
            <a:pathLst>
              <a:path w="609599" h="609600">
                <a:moveTo>
                  <a:pt x="0" y="609600"/>
                </a:moveTo>
                <a:lnTo>
                  <a:pt x="609599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9383" y="35814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1000" y="609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24784" y="3657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29584" y="3657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5334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384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3" y="159613"/>
                </a:lnTo>
                <a:lnTo>
                  <a:pt x="5536" y="144738"/>
                </a:lnTo>
                <a:lnTo>
                  <a:pt x="9712" y="130308"/>
                </a:lnTo>
                <a:lnTo>
                  <a:pt x="14970" y="116371"/>
                </a:lnTo>
                <a:lnTo>
                  <a:pt x="21263" y="102978"/>
                </a:lnTo>
                <a:lnTo>
                  <a:pt x="28542" y="90176"/>
                </a:lnTo>
                <a:lnTo>
                  <a:pt x="36756" y="78016"/>
                </a:lnTo>
                <a:lnTo>
                  <a:pt x="45857" y="66546"/>
                </a:lnTo>
                <a:lnTo>
                  <a:pt x="55797" y="55816"/>
                </a:lnTo>
                <a:lnTo>
                  <a:pt x="66526" y="45874"/>
                </a:lnTo>
                <a:lnTo>
                  <a:pt x="77994" y="36771"/>
                </a:lnTo>
                <a:lnTo>
                  <a:pt x="90154" y="28554"/>
                </a:lnTo>
                <a:lnTo>
                  <a:pt x="102955" y="21273"/>
                </a:lnTo>
                <a:lnTo>
                  <a:pt x="116350" y="14978"/>
                </a:lnTo>
                <a:lnTo>
                  <a:pt x="130288" y="9717"/>
                </a:lnTo>
                <a:lnTo>
                  <a:pt x="144721" y="5539"/>
                </a:lnTo>
                <a:lnTo>
                  <a:pt x="159600" y="2494"/>
                </a:lnTo>
                <a:lnTo>
                  <a:pt x="174876" y="631"/>
                </a:lnTo>
                <a:lnTo>
                  <a:pt x="190500" y="0"/>
                </a:lnTo>
                <a:lnTo>
                  <a:pt x="206123" y="631"/>
                </a:lnTo>
                <a:lnTo>
                  <a:pt x="221399" y="2494"/>
                </a:lnTo>
                <a:lnTo>
                  <a:pt x="236278" y="5539"/>
                </a:lnTo>
                <a:lnTo>
                  <a:pt x="250711" y="9717"/>
                </a:lnTo>
                <a:lnTo>
                  <a:pt x="264649" y="14978"/>
                </a:lnTo>
                <a:lnTo>
                  <a:pt x="278044" y="21273"/>
                </a:lnTo>
                <a:lnTo>
                  <a:pt x="290845" y="28554"/>
                </a:lnTo>
                <a:lnTo>
                  <a:pt x="303005" y="36771"/>
                </a:lnTo>
                <a:lnTo>
                  <a:pt x="314473" y="45874"/>
                </a:lnTo>
                <a:lnTo>
                  <a:pt x="325202" y="55816"/>
                </a:lnTo>
                <a:lnTo>
                  <a:pt x="335142" y="66546"/>
                </a:lnTo>
                <a:lnTo>
                  <a:pt x="344243" y="78016"/>
                </a:lnTo>
                <a:lnTo>
                  <a:pt x="352457" y="90176"/>
                </a:lnTo>
                <a:lnTo>
                  <a:pt x="359736" y="102978"/>
                </a:lnTo>
                <a:lnTo>
                  <a:pt x="366029" y="116371"/>
                </a:lnTo>
                <a:lnTo>
                  <a:pt x="371287" y="130308"/>
                </a:lnTo>
                <a:lnTo>
                  <a:pt x="375463" y="144738"/>
                </a:lnTo>
                <a:lnTo>
                  <a:pt x="378506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6" y="221386"/>
                </a:lnTo>
                <a:lnTo>
                  <a:pt x="375463" y="236261"/>
                </a:lnTo>
                <a:lnTo>
                  <a:pt x="371287" y="250691"/>
                </a:lnTo>
                <a:lnTo>
                  <a:pt x="366029" y="264628"/>
                </a:lnTo>
                <a:lnTo>
                  <a:pt x="359736" y="278021"/>
                </a:lnTo>
                <a:lnTo>
                  <a:pt x="352457" y="290823"/>
                </a:lnTo>
                <a:lnTo>
                  <a:pt x="344243" y="302983"/>
                </a:lnTo>
                <a:lnTo>
                  <a:pt x="335142" y="314453"/>
                </a:lnTo>
                <a:lnTo>
                  <a:pt x="325202" y="325183"/>
                </a:lnTo>
                <a:lnTo>
                  <a:pt x="314473" y="335125"/>
                </a:lnTo>
                <a:lnTo>
                  <a:pt x="303005" y="344228"/>
                </a:lnTo>
                <a:lnTo>
                  <a:pt x="290845" y="352445"/>
                </a:lnTo>
                <a:lnTo>
                  <a:pt x="278044" y="359726"/>
                </a:lnTo>
                <a:lnTo>
                  <a:pt x="264649" y="366021"/>
                </a:lnTo>
                <a:lnTo>
                  <a:pt x="250711" y="371282"/>
                </a:lnTo>
                <a:lnTo>
                  <a:pt x="236278" y="375460"/>
                </a:lnTo>
                <a:lnTo>
                  <a:pt x="221399" y="378505"/>
                </a:lnTo>
                <a:lnTo>
                  <a:pt x="206123" y="380368"/>
                </a:lnTo>
                <a:lnTo>
                  <a:pt x="190500" y="381000"/>
                </a:lnTo>
                <a:lnTo>
                  <a:pt x="174876" y="380368"/>
                </a:lnTo>
                <a:lnTo>
                  <a:pt x="159600" y="378505"/>
                </a:lnTo>
                <a:lnTo>
                  <a:pt x="144721" y="375460"/>
                </a:lnTo>
                <a:lnTo>
                  <a:pt x="130288" y="371282"/>
                </a:lnTo>
                <a:lnTo>
                  <a:pt x="116350" y="366021"/>
                </a:lnTo>
                <a:lnTo>
                  <a:pt x="102955" y="359726"/>
                </a:lnTo>
                <a:lnTo>
                  <a:pt x="90154" y="352445"/>
                </a:lnTo>
                <a:lnTo>
                  <a:pt x="77994" y="344228"/>
                </a:lnTo>
                <a:lnTo>
                  <a:pt x="66526" y="335125"/>
                </a:lnTo>
                <a:lnTo>
                  <a:pt x="55797" y="325183"/>
                </a:lnTo>
                <a:lnTo>
                  <a:pt x="45857" y="314453"/>
                </a:lnTo>
                <a:lnTo>
                  <a:pt x="36756" y="302983"/>
                </a:lnTo>
                <a:lnTo>
                  <a:pt x="28542" y="290823"/>
                </a:lnTo>
                <a:lnTo>
                  <a:pt x="21263" y="278021"/>
                </a:lnTo>
                <a:lnTo>
                  <a:pt x="14970" y="264628"/>
                </a:lnTo>
                <a:lnTo>
                  <a:pt x="9712" y="250691"/>
                </a:lnTo>
                <a:lnTo>
                  <a:pt x="5536" y="236261"/>
                </a:lnTo>
                <a:lnTo>
                  <a:pt x="2493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8784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3" y="159613"/>
                </a:lnTo>
                <a:lnTo>
                  <a:pt x="5536" y="144738"/>
                </a:lnTo>
                <a:lnTo>
                  <a:pt x="9712" y="130308"/>
                </a:lnTo>
                <a:lnTo>
                  <a:pt x="14970" y="116371"/>
                </a:lnTo>
                <a:lnTo>
                  <a:pt x="21263" y="102978"/>
                </a:lnTo>
                <a:lnTo>
                  <a:pt x="28542" y="90176"/>
                </a:lnTo>
                <a:lnTo>
                  <a:pt x="36756" y="78016"/>
                </a:lnTo>
                <a:lnTo>
                  <a:pt x="45857" y="66546"/>
                </a:lnTo>
                <a:lnTo>
                  <a:pt x="55797" y="55816"/>
                </a:lnTo>
                <a:lnTo>
                  <a:pt x="66526" y="45874"/>
                </a:lnTo>
                <a:lnTo>
                  <a:pt x="77994" y="36771"/>
                </a:lnTo>
                <a:lnTo>
                  <a:pt x="90154" y="28554"/>
                </a:lnTo>
                <a:lnTo>
                  <a:pt x="102955" y="21273"/>
                </a:lnTo>
                <a:lnTo>
                  <a:pt x="116350" y="14978"/>
                </a:lnTo>
                <a:lnTo>
                  <a:pt x="130288" y="9717"/>
                </a:lnTo>
                <a:lnTo>
                  <a:pt x="144721" y="5539"/>
                </a:lnTo>
                <a:lnTo>
                  <a:pt x="159600" y="2494"/>
                </a:lnTo>
                <a:lnTo>
                  <a:pt x="174876" y="631"/>
                </a:lnTo>
                <a:lnTo>
                  <a:pt x="190500" y="0"/>
                </a:lnTo>
                <a:lnTo>
                  <a:pt x="206123" y="631"/>
                </a:lnTo>
                <a:lnTo>
                  <a:pt x="221399" y="2494"/>
                </a:lnTo>
                <a:lnTo>
                  <a:pt x="236278" y="5539"/>
                </a:lnTo>
                <a:lnTo>
                  <a:pt x="250711" y="9717"/>
                </a:lnTo>
                <a:lnTo>
                  <a:pt x="264649" y="14978"/>
                </a:lnTo>
                <a:lnTo>
                  <a:pt x="278044" y="21273"/>
                </a:lnTo>
                <a:lnTo>
                  <a:pt x="290845" y="28554"/>
                </a:lnTo>
                <a:lnTo>
                  <a:pt x="303005" y="36771"/>
                </a:lnTo>
                <a:lnTo>
                  <a:pt x="314473" y="45874"/>
                </a:lnTo>
                <a:lnTo>
                  <a:pt x="325202" y="55816"/>
                </a:lnTo>
                <a:lnTo>
                  <a:pt x="335142" y="66546"/>
                </a:lnTo>
                <a:lnTo>
                  <a:pt x="344243" y="78016"/>
                </a:lnTo>
                <a:lnTo>
                  <a:pt x="352457" y="90176"/>
                </a:lnTo>
                <a:lnTo>
                  <a:pt x="359736" y="102978"/>
                </a:lnTo>
                <a:lnTo>
                  <a:pt x="366029" y="116371"/>
                </a:lnTo>
                <a:lnTo>
                  <a:pt x="371287" y="130308"/>
                </a:lnTo>
                <a:lnTo>
                  <a:pt x="375463" y="144738"/>
                </a:lnTo>
                <a:lnTo>
                  <a:pt x="378506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6" y="221386"/>
                </a:lnTo>
                <a:lnTo>
                  <a:pt x="375463" y="236261"/>
                </a:lnTo>
                <a:lnTo>
                  <a:pt x="371287" y="250691"/>
                </a:lnTo>
                <a:lnTo>
                  <a:pt x="366029" y="264628"/>
                </a:lnTo>
                <a:lnTo>
                  <a:pt x="359736" y="278021"/>
                </a:lnTo>
                <a:lnTo>
                  <a:pt x="352457" y="290823"/>
                </a:lnTo>
                <a:lnTo>
                  <a:pt x="344243" y="302983"/>
                </a:lnTo>
                <a:lnTo>
                  <a:pt x="335142" y="314453"/>
                </a:lnTo>
                <a:lnTo>
                  <a:pt x="325202" y="325183"/>
                </a:lnTo>
                <a:lnTo>
                  <a:pt x="314473" y="335125"/>
                </a:lnTo>
                <a:lnTo>
                  <a:pt x="303005" y="344228"/>
                </a:lnTo>
                <a:lnTo>
                  <a:pt x="290845" y="352445"/>
                </a:lnTo>
                <a:lnTo>
                  <a:pt x="278044" y="359726"/>
                </a:lnTo>
                <a:lnTo>
                  <a:pt x="264649" y="366021"/>
                </a:lnTo>
                <a:lnTo>
                  <a:pt x="250711" y="371282"/>
                </a:lnTo>
                <a:lnTo>
                  <a:pt x="236278" y="375460"/>
                </a:lnTo>
                <a:lnTo>
                  <a:pt x="221399" y="378505"/>
                </a:lnTo>
                <a:lnTo>
                  <a:pt x="206123" y="380368"/>
                </a:lnTo>
                <a:lnTo>
                  <a:pt x="190500" y="381000"/>
                </a:lnTo>
                <a:lnTo>
                  <a:pt x="174876" y="380368"/>
                </a:lnTo>
                <a:lnTo>
                  <a:pt x="159600" y="378505"/>
                </a:lnTo>
                <a:lnTo>
                  <a:pt x="144721" y="375460"/>
                </a:lnTo>
                <a:lnTo>
                  <a:pt x="130288" y="371282"/>
                </a:lnTo>
                <a:lnTo>
                  <a:pt x="116350" y="366021"/>
                </a:lnTo>
                <a:lnTo>
                  <a:pt x="102955" y="359726"/>
                </a:lnTo>
                <a:lnTo>
                  <a:pt x="90154" y="352445"/>
                </a:lnTo>
                <a:lnTo>
                  <a:pt x="77994" y="344228"/>
                </a:lnTo>
                <a:lnTo>
                  <a:pt x="66526" y="335125"/>
                </a:lnTo>
                <a:lnTo>
                  <a:pt x="55797" y="325183"/>
                </a:lnTo>
                <a:lnTo>
                  <a:pt x="45857" y="314453"/>
                </a:lnTo>
                <a:lnTo>
                  <a:pt x="36756" y="302983"/>
                </a:lnTo>
                <a:lnTo>
                  <a:pt x="28542" y="290823"/>
                </a:lnTo>
                <a:lnTo>
                  <a:pt x="21263" y="278021"/>
                </a:lnTo>
                <a:lnTo>
                  <a:pt x="14970" y="264628"/>
                </a:lnTo>
                <a:lnTo>
                  <a:pt x="9712" y="250691"/>
                </a:lnTo>
                <a:lnTo>
                  <a:pt x="5536" y="236261"/>
                </a:lnTo>
                <a:lnTo>
                  <a:pt x="2493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984" y="44958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533400"/>
                </a:moveTo>
                <a:lnTo>
                  <a:pt x="3810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1184" y="4572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72184" y="5029200"/>
            <a:ext cx="380999" cy="381000"/>
          </a:xfrm>
          <a:custGeom>
            <a:avLst/>
            <a:gdLst/>
            <a:ahLst/>
            <a:cxnLst/>
            <a:rect l="l" t="t" r="r" b="b"/>
            <a:pathLst>
              <a:path w="380999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499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0999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499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5715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3584" y="45720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4572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05583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34184" y="4572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38984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62784" y="45720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4572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05784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174883"/>
                </a:lnTo>
                <a:lnTo>
                  <a:pt x="2494" y="159613"/>
                </a:lnTo>
                <a:lnTo>
                  <a:pt x="5539" y="144738"/>
                </a:lnTo>
                <a:lnTo>
                  <a:pt x="9717" y="130308"/>
                </a:lnTo>
                <a:lnTo>
                  <a:pt x="14978" y="116371"/>
                </a:lnTo>
                <a:lnTo>
                  <a:pt x="21273" y="102978"/>
                </a:lnTo>
                <a:lnTo>
                  <a:pt x="28554" y="90176"/>
                </a:lnTo>
                <a:lnTo>
                  <a:pt x="36771" y="78016"/>
                </a:lnTo>
                <a:lnTo>
                  <a:pt x="45874" y="66546"/>
                </a:lnTo>
                <a:lnTo>
                  <a:pt x="55816" y="55816"/>
                </a:lnTo>
                <a:lnTo>
                  <a:pt x="66546" y="45874"/>
                </a:lnTo>
                <a:lnTo>
                  <a:pt x="78016" y="36771"/>
                </a:lnTo>
                <a:lnTo>
                  <a:pt x="90176" y="28554"/>
                </a:lnTo>
                <a:lnTo>
                  <a:pt x="102978" y="21273"/>
                </a:lnTo>
                <a:lnTo>
                  <a:pt x="116371" y="14978"/>
                </a:lnTo>
                <a:lnTo>
                  <a:pt x="130308" y="9717"/>
                </a:lnTo>
                <a:lnTo>
                  <a:pt x="144738" y="5539"/>
                </a:lnTo>
                <a:lnTo>
                  <a:pt x="159613" y="2494"/>
                </a:lnTo>
                <a:lnTo>
                  <a:pt x="174883" y="631"/>
                </a:lnTo>
                <a:lnTo>
                  <a:pt x="190500" y="0"/>
                </a:lnTo>
                <a:lnTo>
                  <a:pt x="206116" y="631"/>
                </a:lnTo>
                <a:lnTo>
                  <a:pt x="221386" y="2494"/>
                </a:lnTo>
                <a:lnTo>
                  <a:pt x="236261" y="5539"/>
                </a:lnTo>
                <a:lnTo>
                  <a:pt x="250691" y="9717"/>
                </a:lnTo>
                <a:lnTo>
                  <a:pt x="264628" y="14978"/>
                </a:lnTo>
                <a:lnTo>
                  <a:pt x="278021" y="21273"/>
                </a:lnTo>
                <a:lnTo>
                  <a:pt x="290823" y="28554"/>
                </a:lnTo>
                <a:lnTo>
                  <a:pt x="302983" y="36771"/>
                </a:lnTo>
                <a:lnTo>
                  <a:pt x="314453" y="45874"/>
                </a:lnTo>
                <a:lnTo>
                  <a:pt x="325183" y="55816"/>
                </a:lnTo>
                <a:lnTo>
                  <a:pt x="335125" y="66546"/>
                </a:lnTo>
                <a:lnTo>
                  <a:pt x="344228" y="78016"/>
                </a:lnTo>
                <a:lnTo>
                  <a:pt x="352445" y="90176"/>
                </a:lnTo>
                <a:lnTo>
                  <a:pt x="359726" y="102978"/>
                </a:lnTo>
                <a:lnTo>
                  <a:pt x="366021" y="116371"/>
                </a:lnTo>
                <a:lnTo>
                  <a:pt x="371282" y="130308"/>
                </a:lnTo>
                <a:lnTo>
                  <a:pt x="375460" y="144738"/>
                </a:lnTo>
                <a:lnTo>
                  <a:pt x="378505" y="159613"/>
                </a:lnTo>
                <a:lnTo>
                  <a:pt x="380368" y="174883"/>
                </a:lnTo>
                <a:lnTo>
                  <a:pt x="381000" y="190500"/>
                </a:lnTo>
                <a:lnTo>
                  <a:pt x="380368" y="206116"/>
                </a:lnTo>
                <a:lnTo>
                  <a:pt x="378505" y="221386"/>
                </a:lnTo>
                <a:lnTo>
                  <a:pt x="375460" y="236261"/>
                </a:lnTo>
                <a:lnTo>
                  <a:pt x="371282" y="250691"/>
                </a:lnTo>
                <a:lnTo>
                  <a:pt x="366021" y="264628"/>
                </a:lnTo>
                <a:lnTo>
                  <a:pt x="359726" y="278021"/>
                </a:lnTo>
                <a:lnTo>
                  <a:pt x="352445" y="290823"/>
                </a:lnTo>
                <a:lnTo>
                  <a:pt x="344228" y="302983"/>
                </a:lnTo>
                <a:lnTo>
                  <a:pt x="335125" y="314453"/>
                </a:lnTo>
                <a:lnTo>
                  <a:pt x="325183" y="325183"/>
                </a:lnTo>
                <a:lnTo>
                  <a:pt x="314453" y="335125"/>
                </a:lnTo>
                <a:lnTo>
                  <a:pt x="302983" y="344228"/>
                </a:lnTo>
                <a:lnTo>
                  <a:pt x="290823" y="352445"/>
                </a:lnTo>
                <a:lnTo>
                  <a:pt x="278021" y="359726"/>
                </a:lnTo>
                <a:lnTo>
                  <a:pt x="264628" y="366021"/>
                </a:lnTo>
                <a:lnTo>
                  <a:pt x="250691" y="371282"/>
                </a:lnTo>
                <a:lnTo>
                  <a:pt x="236261" y="375460"/>
                </a:lnTo>
                <a:lnTo>
                  <a:pt x="221386" y="378505"/>
                </a:lnTo>
                <a:lnTo>
                  <a:pt x="206116" y="380368"/>
                </a:lnTo>
                <a:lnTo>
                  <a:pt x="190500" y="381000"/>
                </a:lnTo>
                <a:lnTo>
                  <a:pt x="174883" y="380368"/>
                </a:lnTo>
                <a:lnTo>
                  <a:pt x="159613" y="378505"/>
                </a:lnTo>
                <a:lnTo>
                  <a:pt x="144738" y="375460"/>
                </a:lnTo>
                <a:lnTo>
                  <a:pt x="130308" y="371282"/>
                </a:lnTo>
                <a:lnTo>
                  <a:pt x="116371" y="366021"/>
                </a:lnTo>
                <a:lnTo>
                  <a:pt x="102978" y="359726"/>
                </a:lnTo>
                <a:lnTo>
                  <a:pt x="90176" y="352445"/>
                </a:lnTo>
                <a:lnTo>
                  <a:pt x="78016" y="344228"/>
                </a:lnTo>
                <a:lnTo>
                  <a:pt x="66546" y="335125"/>
                </a:lnTo>
                <a:lnTo>
                  <a:pt x="55816" y="325183"/>
                </a:lnTo>
                <a:lnTo>
                  <a:pt x="45874" y="314453"/>
                </a:lnTo>
                <a:lnTo>
                  <a:pt x="36771" y="302983"/>
                </a:lnTo>
                <a:lnTo>
                  <a:pt x="28554" y="290823"/>
                </a:lnTo>
                <a:lnTo>
                  <a:pt x="21273" y="278021"/>
                </a:lnTo>
                <a:lnTo>
                  <a:pt x="14978" y="264628"/>
                </a:lnTo>
                <a:lnTo>
                  <a:pt x="9717" y="250691"/>
                </a:lnTo>
                <a:lnTo>
                  <a:pt x="5539" y="236261"/>
                </a:lnTo>
                <a:lnTo>
                  <a:pt x="2494" y="221386"/>
                </a:lnTo>
                <a:lnTo>
                  <a:pt x="631" y="206116"/>
                </a:lnTo>
                <a:lnTo>
                  <a:pt x="0" y="190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58184" y="4572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5609" y="325673"/>
            <a:ext cx="230994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3037" y="325673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7484" y="1110138"/>
            <a:ext cx="4359928" cy="142773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breadth-first search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BFS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x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pl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res</a:t>
            </a:r>
            <a:r>
              <a:rPr sz="2400" spc="2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nodes</a:t>
            </a:r>
            <a:r>
              <a:rPr sz="2400" spc="2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nearest the root befo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 exp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oring</a:t>
            </a:r>
            <a:r>
              <a:rPr sz="2400" spc="5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nodes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fu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ther away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on ea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9823" y="1596288"/>
            <a:ext cx="211059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1623" y="2511298"/>
            <a:ext cx="202014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4477" y="2511298"/>
            <a:ext cx="19928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7484" y="2934287"/>
            <a:ext cx="4331753" cy="1066878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For example, after searching </a:t>
            </a:r>
            <a:r>
              <a:rPr sz="2400" spc="4" dirty="0" smtClean="0">
                <a:solidFill>
                  <a:srgbClr val="17F62C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 marR="724112">
              <a:lnSpc>
                <a:spcPts val="2880"/>
              </a:lnSpc>
              <a:spcBef>
                <a:spcPts val="79"/>
              </a:spcBef>
            </a:pP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then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B</a:t>
            </a: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, then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C</a:t>
            </a: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, the search proceeds with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D</a:t>
            </a: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E</a:t>
            </a: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F</a:t>
            </a:r>
            <a:r>
              <a:rPr sz="2400" spc="12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400" spc="0" dirty="0" smtClean="0">
                <a:solidFill>
                  <a:srgbClr val="17F62C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4397" y="3349752"/>
            <a:ext cx="220158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8823" y="3349752"/>
            <a:ext cx="187847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9677" y="3349752"/>
            <a:ext cx="180515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5477" y="3349752"/>
            <a:ext cx="224134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2997" y="4264533"/>
            <a:ext cx="222146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8423" y="4264533"/>
            <a:ext cx="12770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0677" y="4264533"/>
            <a:ext cx="144725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277" y="4264533"/>
            <a:ext cx="195801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7484" y="4402867"/>
            <a:ext cx="4408964" cy="106270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55564">
              <a:lnSpc>
                <a:spcPts val="2555"/>
              </a:lnSpc>
            </a:pPr>
            <a:r>
              <a:rPr sz="2400" spc="2" dirty="0" smtClean="0">
                <a:solidFill>
                  <a:srgbClr val="000090"/>
                </a:solidFill>
                <a:latin typeface="Arial"/>
                <a:cs typeface="Arial"/>
              </a:rPr>
              <a:t>Node are explored in the Level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order </a:t>
            </a:r>
            <a:r>
              <a:rPr sz="2400" spc="1" dirty="0" smtClean="0">
                <a:solidFill>
                  <a:srgbClr val="17F62C"/>
                </a:solidFill>
                <a:latin typeface="Verdana"/>
                <a:cs typeface="Verdana"/>
              </a:rPr>
              <a:t>A B C D E F G H I J K L</a:t>
            </a:r>
            <a:endParaRPr sz="2400">
              <a:latin typeface="Verdana"/>
              <a:cs typeface="Verdana"/>
            </a:endParaRPr>
          </a:p>
          <a:p>
            <a:pPr marL="12700" marR="55564">
              <a:lnSpc>
                <a:spcPct val="101277"/>
              </a:lnSpc>
            </a:pPr>
            <a:r>
              <a:rPr sz="2400" spc="3" dirty="0" smtClean="0">
                <a:solidFill>
                  <a:srgbClr val="17F62C"/>
                </a:solidFill>
                <a:latin typeface="Verdana"/>
                <a:cs typeface="Verdana"/>
              </a:rPr>
              <a:t>M N O P Q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292" y="5102504"/>
            <a:ext cx="170747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2997" y="5102504"/>
            <a:ext cx="281481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423" y="5102504"/>
            <a:ext cx="228105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9823" y="5102504"/>
            <a:ext cx="232335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3477" y="5102504"/>
            <a:ext cx="195258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0277" y="5102504"/>
            <a:ext cx="235073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dirty="0" smtClean="0">
                <a:latin typeface="Calibri"/>
                <a:cs typeface="Calibri"/>
              </a:rPr>
              <a:t>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7484" y="5861027"/>
            <a:ext cx="3276905" cy="335358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2400" spc="-59" dirty="0" smtClean="0">
                <a:solidFill>
                  <a:srgbClr val="FF0000"/>
                </a:solidFill>
                <a:latin typeface="Verdana"/>
                <a:cs typeface="Verdana"/>
              </a:rPr>
              <a:t>J </a:t>
            </a:r>
            <a:r>
              <a:rPr sz="2400" spc="10" dirty="0" smtClean="0">
                <a:solidFill>
                  <a:srgbClr val="000090"/>
                </a:solidFill>
                <a:latin typeface="Arial"/>
                <a:cs typeface="Arial"/>
              </a:rPr>
              <a:t>will be found before </a:t>
            </a:r>
            <a:r>
              <a:rPr sz="2400" spc="-59" dirty="0" smtClean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7465" y="6385094"/>
            <a:ext cx="1477616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4" dirty="0" smtClean="0">
                <a:solidFill>
                  <a:srgbClr val="800080"/>
                </a:solidFill>
                <a:latin typeface="Arial"/>
                <a:cs typeface="Arial"/>
              </a:rPr>
              <a:t>Fringe: [] </a:t>
            </a:r>
            <a:r>
              <a:rPr sz="1600" spc="-4" dirty="0" smtClean="0">
                <a:solidFill>
                  <a:srgbClr val="4B4B4B"/>
                </a:solidFill>
                <a:latin typeface="Arial"/>
                <a:cs typeface="Arial"/>
              </a:rPr>
              <a:t>+ [2,3]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7686" y="6385094"/>
            <a:ext cx="1589249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5" dirty="0" smtClean="0">
                <a:solidFill>
                  <a:srgbClr val="800080"/>
                </a:solidFill>
                <a:latin typeface="Arial"/>
                <a:cs typeface="Arial"/>
              </a:rPr>
              <a:t>Fringe: [3] </a:t>
            </a:r>
            <a:r>
              <a:rPr sz="1600" spc="-5" dirty="0" smtClean="0">
                <a:solidFill>
                  <a:srgbClr val="4B4B4B"/>
                </a:solidFill>
                <a:latin typeface="Arial"/>
                <a:cs typeface="Arial"/>
              </a:rPr>
              <a:t>+ [4,5]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7600" y="160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7600" y="1600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2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7465" y="6385094"/>
            <a:ext cx="1759556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5" dirty="0" smtClean="0">
                <a:solidFill>
                  <a:srgbClr val="800080"/>
                </a:solidFill>
                <a:latin typeface="Arial"/>
                <a:cs typeface="Arial"/>
              </a:rPr>
              <a:t>Fringe: [4,5] </a:t>
            </a:r>
            <a:r>
              <a:rPr sz="1600" spc="-5" dirty="0" smtClean="0">
                <a:solidFill>
                  <a:srgbClr val="4B4B4B"/>
                </a:solidFill>
                <a:latin typeface="Arial"/>
                <a:cs typeface="Arial"/>
              </a:rPr>
              <a:t>+ [6,7]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7465" y="6385094"/>
            <a:ext cx="1928720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5" dirty="0" smtClean="0">
                <a:solidFill>
                  <a:srgbClr val="800080"/>
                </a:solidFill>
                <a:latin typeface="Arial"/>
                <a:cs typeface="Arial"/>
              </a:rPr>
              <a:t>Fringe: [5,6,7] </a:t>
            </a:r>
            <a:r>
              <a:rPr sz="1600" spc="-5" dirty="0" smtClean="0">
                <a:solidFill>
                  <a:srgbClr val="4B4B4B"/>
                </a:solidFill>
                <a:latin typeface="Arial"/>
                <a:cs typeface="Arial"/>
              </a:rPr>
              <a:t>+ [8,9]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94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28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2297255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2" dirty="0" smtClean="0">
                <a:solidFill>
                  <a:srgbClr val="800080"/>
                </a:solidFill>
                <a:latin typeface="Arial"/>
                <a:cs typeface="Arial"/>
              </a:rPr>
              <a:t>Fringe: [6,7,8,9] </a:t>
            </a:r>
            <a:r>
              <a:rPr sz="1600" spc="-12" dirty="0" smtClean="0">
                <a:solidFill>
                  <a:srgbClr val="4B4B4B"/>
                </a:solidFill>
                <a:latin typeface="Arial"/>
                <a:cs typeface="Arial"/>
              </a:rPr>
              <a:t>+ [10,11]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94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28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910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196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269254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1" dirty="0" smtClean="0">
                <a:solidFill>
                  <a:srgbClr val="800080"/>
                </a:solidFill>
                <a:latin typeface="Arial"/>
                <a:cs typeface="Arial"/>
              </a:rPr>
              <a:t>Fringe: [7,8,9,10,11] </a:t>
            </a:r>
            <a:r>
              <a:rPr sz="1600" spc="-11" dirty="0" smtClean="0">
                <a:solidFill>
                  <a:srgbClr val="4B4B4B"/>
                </a:solidFill>
                <a:latin typeface="Arial"/>
                <a:cs typeface="Arial"/>
              </a:rPr>
              <a:t>+ [12,13]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368300" y="273864"/>
            <a:ext cx="4584074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Uninformed (Blind Search)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900" y="993693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100" y="993693"/>
            <a:ext cx="69048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9654" y="993693"/>
            <a:ext cx="191768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" dirty="0" smtClean="0">
                <a:solidFill>
                  <a:srgbClr val="FF0000"/>
                </a:solidFill>
                <a:latin typeface="Arial"/>
                <a:cs typeface="Arial"/>
              </a:rPr>
              <a:t>Uninformed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6203" y="993693"/>
            <a:ext cx="12046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smtClean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47869" y="993693"/>
            <a:ext cx="85125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does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84189" y="993693"/>
            <a:ext cx="57224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41998" y="993693"/>
            <a:ext cx="122490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smtClean="0">
                <a:solidFill>
                  <a:srgbClr val="000090"/>
                </a:solidFill>
                <a:latin typeface="Arial"/>
                <a:cs typeface="Arial"/>
              </a:rPr>
              <a:t>contain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3222" y="993693"/>
            <a:ext cx="65313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any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3100" y="1377494"/>
            <a:ext cx="6079443" cy="765167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domain knowledge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such as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closeness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ts val="3025"/>
              </a:lnSpc>
              <a:spcBef>
                <a:spcPts val="3"/>
              </a:spcBef>
            </a:pPr>
            <a:r>
              <a:rPr sz="2800" spc="3" dirty="0" smtClean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79133" y="1377494"/>
            <a:ext cx="2127606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or location 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900" y="25300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100" y="2530019"/>
            <a:ext cx="6024422" cy="114908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2656">
              <a:lnSpc>
                <a:spcPts val="2960"/>
              </a:lnSpc>
            </a:pPr>
            <a:r>
              <a:rPr sz="2800" spc="37" dirty="0" smtClean="0">
                <a:solidFill>
                  <a:srgbClr val="000090"/>
                </a:solidFill>
                <a:latin typeface="Arial"/>
                <a:cs typeface="Arial"/>
              </a:rPr>
              <a:t>It operates in a </a:t>
            </a:r>
            <a:r>
              <a:rPr sz="2800" spc="37" dirty="0" smtClean="0">
                <a:solidFill>
                  <a:srgbClr val="FF0000"/>
                </a:solidFill>
                <a:latin typeface="Arial"/>
                <a:cs typeface="Arial"/>
              </a:rPr>
              <a:t>brute force way</a:t>
            </a:r>
            <a:r>
              <a:rPr sz="2800" spc="37" dirty="0" smtClean="0">
                <a:solidFill>
                  <a:srgbClr val="000090"/>
                </a:solidFill>
                <a:latin typeface="Arial"/>
                <a:cs typeface="Arial"/>
              </a:rPr>
              <a:t>, as it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0"/>
              </a:lnSpc>
              <a:spcBef>
                <a:spcPts val="17"/>
              </a:spcBef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fo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ma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on</a:t>
            </a:r>
            <a:r>
              <a:rPr sz="2800" spc="-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abou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800" spc="4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800" spc="5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9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800" spc="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-2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800" spc="-4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af</a:t>
            </a:r>
            <a:r>
              <a:rPr sz="2800" spc="-4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goa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node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7984" y="2530019"/>
            <a:ext cx="2166853" cy="76504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5748" marR="1288">
              <a:lnSpc>
                <a:spcPts val="2960"/>
              </a:lnSpc>
            </a:pPr>
            <a:r>
              <a:rPr sz="2800" spc="14" dirty="0" smtClean="0">
                <a:solidFill>
                  <a:srgbClr val="000090"/>
                </a:solidFill>
                <a:latin typeface="Arial"/>
                <a:cs typeface="Arial"/>
              </a:rPr>
              <a:t>only includes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2800" spc="15" dirty="0" smtClean="0">
                <a:solidFill>
                  <a:srgbClr val="000090"/>
                </a:solidFill>
                <a:latin typeface="Arial"/>
                <a:cs typeface="Arial"/>
              </a:rPr>
              <a:t>tree and how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900" y="4067093"/>
            <a:ext cx="2029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100" y="4067093"/>
            <a:ext cx="4791071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7" dirty="0" smtClean="0">
                <a:solidFill>
                  <a:srgbClr val="FF0000"/>
                </a:solidFill>
                <a:latin typeface="Arial"/>
                <a:cs typeface="Arial"/>
              </a:rPr>
              <a:t>Uninformed Search </a:t>
            </a:r>
            <a:r>
              <a:rPr sz="2800" spc="27" dirty="0" smtClean="0">
                <a:solidFill>
                  <a:srgbClr val="000090"/>
                </a:solidFill>
                <a:latin typeface="Arial"/>
                <a:cs typeface="Arial"/>
              </a:rPr>
              <a:t>applies 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3357" y="4067093"/>
            <a:ext cx="1125381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5" dirty="0" smtClean="0">
                <a:solidFill>
                  <a:srgbClr val="000090"/>
                </a:solidFill>
                <a:latin typeface="Arial"/>
                <a:cs typeface="Arial"/>
              </a:rPr>
              <a:t>way 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9029" y="4067093"/>
            <a:ext cx="2195569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3" dirty="0" smtClean="0">
                <a:solidFill>
                  <a:srgbClr val="000090"/>
                </a:solidFill>
                <a:latin typeface="Arial"/>
                <a:cs typeface="Arial"/>
              </a:rPr>
              <a:t>which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100" y="4451141"/>
            <a:ext cx="69190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" dirty="0" smtClean="0">
                <a:solidFill>
                  <a:srgbClr val="000090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7358" y="4451141"/>
            <a:ext cx="33587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4745" y="4451141"/>
            <a:ext cx="1542353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searched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2571" y="4451141"/>
            <a:ext cx="120537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" dirty="0" smtClean="0">
                <a:solidFill>
                  <a:srgbClr val="000090"/>
                </a:solidFill>
                <a:latin typeface="Arial"/>
                <a:cs typeface="Arial"/>
              </a:rPr>
              <a:t>without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417" y="4451141"/>
            <a:ext cx="65284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any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6321" y="4451141"/>
            <a:ext cx="1938990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information,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8861" y="4451141"/>
            <a:ext cx="81330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26" dirty="0" smtClean="0">
                <a:solidFill>
                  <a:srgbClr val="000090"/>
                </a:solidFill>
                <a:latin typeface="Arial"/>
                <a:cs typeface="Arial"/>
              </a:rPr>
              <a:t>so 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3262" y="4451141"/>
            <a:ext cx="33282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9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4835189"/>
            <a:ext cx="3130002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solidFill>
                  <a:srgbClr val="000090"/>
                </a:solidFill>
                <a:latin typeface="Arial"/>
                <a:cs typeface="Arial"/>
              </a:rPr>
              <a:t>called </a:t>
            </a:r>
            <a:r>
              <a:rPr sz="2800" spc="-1" dirty="0" smtClean="0">
                <a:solidFill>
                  <a:srgbClr val="FF0000"/>
                </a:solidFill>
                <a:latin typeface="Arial"/>
                <a:cs typeface="Arial"/>
              </a:rPr>
              <a:t>blind search</a:t>
            </a:r>
            <a:r>
              <a:rPr sz="2800" spc="-1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5603539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5603539"/>
            <a:ext cx="27678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404" y="5603539"/>
            <a:ext cx="160094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" dirty="0" smtClean="0">
                <a:solidFill>
                  <a:srgbClr val="FF0000"/>
                </a:solidFill>
                <a:latin typeface="Arial"/>
                <a:cs typeface="Arial"/>
              </a:rPr>
              <a:t>examines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1234" y="5603539"/>
            <a:ext cx="85247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9" dirty="0" smtClean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5639" y="5603539"/>
            <a:ext cx="87114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0999" y="5603539"/>
            <a:ext cx="73096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smtClean="0">
                <a:solidFill>
                  <a:srgbClr val="000090"/>
                </a:solidFill>
                <a:latin typeface="Arial"/>
                <a:cs typeface="Arial"/>
              </a:rPr>
              <a:t>until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7929" y="5603539"/>
            <a:ext cx="25704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9117" y="5603539"/>
            <a:ext cx="148234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" dirty="0" smtClean="0">
                <a:solidFill>
                  <a:srgbClr val="000090"/>
                </a:solidFill>
                <a:latin typeface="Arial"/>
                <a:cs typeface="Arial"/>
              </a:rPr>
              <a:t>achieves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5982" y="5603539"/>
            <a:ext cx="57224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2638" y="5603539"/>
            <a:ext cx="75254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4" dirty="0" smtClean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5987587"/>
            <a:ext cx="97011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5353"/>
            <a:ext cx="30693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8" dirty="0" smtClean="0">
                <a:solidFill>
                  <a:srgbClr val="7E7E7E"/>
                </a:solidFill>
                <a:latin typeface="Arial"/>
                <a:cs typeface="Arial"/>
              </a:rPr>
              <a:t>  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3591"/>
            <a:ext cx="1201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194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528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62600" y="37338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640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2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196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910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08269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1" dirty="0" smtClean="0">
                <a:solidFill>
                  <a:srgbClr val="800080"/>
                </a:solidFill>
                <a:latin typeface="Arial"/>
                <a:cs typeface="Arial"/>
              </a:rPr>
              <a:t>Fringe: [8,9,10,11,12,13] </a:t>
            </a:r>
            <a:r>
              <a:rPr sz="1600" spc="-11" dirty="0" smtClean="0">
                <a:solidFill>
                  <a:srgbClr val="4B4B4B"/>
                </a:solidFill>
                <a:latin typeface="Arial"/>
                <a:cs typeface="Arial"/>
              </a:rPr>
              <a:t>+ [14,15]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47244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6800" y="48006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6968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8" y="7746"/>
                </a:lnTo>
                <a:lnTo>
                  <a:pt x="62395" y="29463"/>
                </a:lnTo>
                <a:lnTo>
                  <a:pt x="29400" y="62356"/>
                </a:lnTo>
                <a:lnTo>
                  <a:pt x="7772" y="104228"/>
                </a:lnTo>
                <a:lnTo>
                  <a:pt x="0" y="152400"/>
                </a:lnTo>
                <a:lnTo>
                  <a:pt x="7772" y="200571"/>
                </a:lnTo>
                <a:lnTo>
                  <a:pt x="29400" y="242404"/>
                </a:lnTo>
                <a:lnTo>
                  <a:pt x="62395" y="275399"/>
                </a:lnTo>
                <a:lnTo>
                  <a:pt x="104228" y="297027"/>
                </a:lnTo>
                <a:lnTo>
                  <a:pt x="152400" y="304800"/>
                </a:lnTo>
                <a:lnTo>
                  <a:pt x="200571" y="297027"/>
                </a:lnTo>
                <a:lnTo>
                  <a:pt x="242404" y="275399"/>
                </a:lnTo>
                <a:lnTo>
                  <a:pt x="275399" y="242404"/>
                </a:lnTo>
                <a:lnTo>
                  <a:pt x="297027" y="200571"/>
                </a:lnTo>
                <a:lnTo>
                  <a:pt x="304800" y="152400"/>
                </a:lnTo>
                <a:lnTo>
                  <a:pt x="297027" y="104228"/>
                </a:lnTo>
                <a:lnTo>
                  <a:pt x="275399" y="62356"/>
                </a:lnTo>
                <a:lnTo>
                  <a:pt x="242404" y="29463"/>
                </a:lnTo>
                <a:lnTo>
                  <a:pt x="200571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6968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28"/>
                </a:lnTo>
                <a:lnTo>
                  <a:pt x="29400" y="62356"/>
                </a:lnTo>
                <a:lnTo>
                  <a:pt x="62395" y="29463"/>
                </a:lnTo>
                <a:lnTo>
                  <a:pt x="104228" y="7746"/>
                </a:lnTo>
                <a:lnTo>
                  <a:pt x="152400" y="0"/>
                </a:lnTo>
                <a:lnTo>
                  <a:pt x="200571" y="7746"/>
                </a:lnTo>
                <a:lnTo>
                  <a:pt x="242404" y="29463"/>
                </a:lnTo>
                <a:lnTo>
                  <a:pt x="275399" y="62356"/>
                </a:lnTo>
                <a:lnTo>
                  <a:pt x="297027" y="104228"/>
                </a:lnTo>
                <a:lnTo>
                  <a:pt x="304800" y="152400"/>
                </a:lnTo>
                <a:lnTo>
                  <a:pt x="297027" y="200571"/>
                </a:lnTo>
                <a:lnTo>
                  <a:pt x="275399" y="242404"/>
                </a:lnTo>
                <a:lnTo>
                  <a:pt x="242404" y="275399"/>
                </a:lnTo>
                <a:lnTo>
                  <a:pt x="200571" y="297027"/>
                </a:lnTo>
                <a:lnTo>
                  <a:pt x="152400" y="304800"/>
                </a:lnTo>
                <a:lnTo>
                  <a:pt x="104228" y="297027"/>
                </a:lnTo>
                <a:lnTo>
                  <a:pt x="62395" y="275399"/>
                </a:lnTo>
                <a:lnTo>
                  <a:pt x="29400" y="242404"/>
                </a:lnTo>
                <a:lnTo>
                  <a:pt x="7772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8" y="7746"/>
                </a:lnTo>
                <a:lnTo>
                  <a:pt x="62395" y="29463"/>
                </a:lnTo>
                <a:lnTo>
                  <a:pt x="29400" y="62356"/>
                </a:lnTo>
                <a:lnTo>
                  <a:pt x="7772" y="104228"/>
                </a:lnTo>
                <a:lnTo>
                  <a:pt x="0" y="152400"/>
                </a:lnTo>
                <a:lnTo>
                  <a:pt x="7772" y="200571"/>
                </a:lnTo>
                <a:lnTo>
                  <a:pt x="29400" y="242404"/>
                </a:lnTo>
                <a:lnTo>
                  <a:pt x="62395" y="275399"/>
                </a:lnTo>
                <a:lnTo>
                  <a:pt x="104228" y="297027"/>
                </a:lnTo>
                <a:lnTo>
                  <a:pt x="152400" y="304800"/>
                </a:lnTo>
                <a:lnTo>
                  <a:pt x="200571" y="297027"/>
                </a:lnTo>
                <a:lnTo>
                  <a:pt x="242404" y="275399"/>
                </a:lnTo>
                <a:lnTo>
                  <a:pt x="275399" y="242404"/>
                </a:lnTo>
                <a:lnTo>
                  <a:pt x="297027" y="200571"/>
                </a:lnTo>
                <a:lnTo>
                  <a:pt x="304800" y="152400"/>
                </a:lnTo>
                <a:lnTo>
                  <a:pt x="297027" y="104228"/>
                </a:lnTo>
                <a:lnTo>
                  <a:pt x="275399" y="62356"/>
                </a:lnTo>
                <a:lnTo>
                  <a:pt x="242404" y="29463"/>
                </a:lnTo>
                <a:lnTo>
                  <a:pt x="200571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28"/>
                </a:lnTo>
                <a:lnTo>
                  <a:pt x="29400" y="62356"/>
                </a:lnTo>
                <a:lnTo>
                  <a:pt x="62395" y="29463"/>
                </a:lnTo>
                <a:lnTo>
                  <a:pt x="104228" y="7746"/>
                </a:lnTo>
                <a:lnTo>
                  <a:pt x="152400" y="0"/>
                </a:lnTo>
                <a:lnTo>
                  <a:pt x="200571" y="7746"/>
                </a:lnTo>
                <a:lnTo>
                  <a:pt x="242404" y="29463"/>
                </a:lnTo>
                <a:lnTo>
                  <a:pt x="275399" y="62356"/>
                </a:lnTo>
                <a:lnTo>
                  <a:pt x="297027" y="104228"/>
                </a:lnTo>
                <a:lnTo>
                  <a:pt x="304800" y="152400"/>
                </a:lnTo>
                <a:lnTo>
                  <a:pt x="297027" y="200571"/>
                </a:lnTo>
                <a:lnTo>
                  <a:pt x="275399" y="242404"/>
                </a:lnTo>
                <a:lnTo>
                  <a:pt x="242404" y="275399"/>
                </a:lnTo>
                <a:lnTo>
                  <a:pt x="200571" y="297027"/>
                </a:lnTo>
                <a:lnTo>
                  <a:pt x="152400" y="304800"/>
                </a:lnTo>
                <a:lnTo>
                  <a:pt x="104228" y="297027"/>
                </a:lnTo>
                <a:lnTo>
                  <a:pt x="62395" y="275399"/>
                </a:lnTo>
                <a:lnTo>
                  <a:pt x="29400" y="242404"/>
                </a:lnTo>
                <a:lnTo>
                  <a:pt x="7772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194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28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62600" y="37338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640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2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196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910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47740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0" dirty="0" smtClean="0">
                <a:solidFill>
                  <a:srgbClr val="800080"/>
                </a:solidFill>
                <a:latin typeface="Arial"/>
                <a:cs typeface="Arial"/>
              </a:rPr>
              <a:t>Fringe: [9,10,11,12,13,14,15] </a:t>
            </a:r>
            <a:r>
              <a:rPr sz="1600" spc="-10" dirty="0" smtClean="0">
                <a:solidFill>
                  <a:srgbClr val="4B4B4B"/>
                </a:solidFill>
                <a:latin typeface="Arial"/>
                <a:cs typeface="Arial"/>
              </a:rPr>
              <a:t>+ [16,17]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2209800" y="27432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800" y="37338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472440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6800" y="48006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6968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8" y="7746"/>
                </a:lnTo>
                <a:lnTo>
                  <a:pt x="62395" y="29463"/>
                </a:lnTo>
                <a:lnTo>
                  <a:pt x="29400" y="62356"/>
                </a:lnTo>
                <a:lnTo>
                  <a:pt x="7772" y="104228"/>
                </a:lnTo>
                <a:lnTo>
                  <a:pt x="0" y="152400"/>
                </a:lnTo>
                <a:lnTo>
                  <a:pt x="7772" y="200571"/>
                </a:lnTo>
                <a:lnTo>
                  <a:pt x="29400" y="242404"/>
                </a:lnTo>
                <a:lnTo>
                  <a:pt x="62395" y="275399"/>
                </a:lnTo>
                <a:lnTo>
                  <a:pt x="104228" y="297027"/>
                </a:lnTo>
                <a:lnTo>
                  <a:pt x="152400" y="304800"/>
                </a:lnTo>
                <a:lnTo>
                  <a:pt x="200571" y="297027"/>
                </a:lnTo>
                <a:lnTo>
                  <a:pt x="242404" y="275399"/>
                </a:lnTo>
                <a:lnTo>
                  <a:pt x="275399" y="242404"/>
                </a:lnTo>
                <a:lnTo>
                  <a:pt x="297027" y="200571"/>
                </a:lnTo>
                <a:lnTo>
                  <a:pt x="304800" y="152400"/>
                </a:lnTo>
                <a:lnTo>
                  <a:pt x="297027" y="104228"/>
                </a:lnTo>
                <a:lnTo>
                  <a:pt x="275399" y="62356"/>
                </a:lnTo>
                <a:lnTo>
                  <a:pt x="242404" y="29463"/>
                </a:lnTo>
                <a:lnTo>
                  <a:pt x="200571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6968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28"/>
                </a:lnTo>
                <a:lnTo>
                  <a:pt x="29400" y="62356"/>
                </a:lnTo>
                <a:lnTo>
                  <a:pt x="62395" y="29463"/>
                </a:lnTo>
                <a:lnTo>
                  <a:pt x="104228" y="7746"/>
                </a:lnTo>
                <a:lnTo>
                  <a:pt x="152400" y="0"/>
                </a:lnTo>
                <a:lnTo>
                  <a:pt x="200571" y="7746"/>
                </a:lnTo>
                <a:lnTo>
                  <a:pt x="242404" y="29463"/>
                </a:lnTo>
                <a:lnTo>
                  <a:pt x="275399" y="62356"/>
                </a:lnTo>
                <a:lnTo>
                  <a:pt x="297027" y="104228"/>
                </a:lnTo>
                <a:lnTo>
                  <a:pt x="304800" y="152400"/>
                </a:lnTo>
                <a:lnTo>
                  <a:pt x="297027" y="200571"/>
                </a:lnTo>
                <a:lnTo>
                  <a:pt x="275399" y="242404"/>
                </a:lnTo>
                <a:lnTo>
                  <a:pt x="242404" y="275399"/>
                </a:lnTo>
                <a:lnTo>
                  <a:pt x="200571" y="297027"/>
                </a:lnTo>
                <a:lnTo>
                  <a:pt x="152400" y="304800"/>
                </a:lnTo>
                <a:lnTo>
                  <a:pt x="104228" y="297027"/>
                </a:lnTo>
                <a:lnTo>
                  <a:pt x="62395" y="275399"/>
                </a:lnTo>
                <a:lnTo>
                  <a:pt x="29400" y="242404"/>
                </a:lnTo>
                <a:lnTo>
                  <a:pt x="7772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24000" y="48006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5000" y="4800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1826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4" y="62356"/>
                </a:lnTo>
                <a:lnTo>
                  <a:pt x="7746" y="104228"/>
                </a:lnTo>
                <a:lnTo>
                  <a:pt x="0" y="152400"/>
                </a:lnTo>
                <a:lnTo>
                  <a:pt x="7746" y="200571"/>
                </a:lnTo>
                <a:lnTo>
                  <a:pt x="29464" y="242404"/>
                </a:lnTo>
                <a:lnTo>
                  <a:pt x="62356" y="275399"/>
                </a:lnTo>
                <a:lnTo>
                  <a:pt x="104267" y="297027"/>
                </a:lnTo>
                <a:lnTo>
                  <a:pt x="152400" y="304800"/>
                </a:lnTo>
                <a:lnTo>
                  <a:pt x="200533" y="297027"/>
                </a:lnTo>
                <a:lnTo>
                  <a:pt x="242443" y="275399"/>
                </a:lnTo>
                <a:lnTo>
                  <a:pt x="275336" y="242404"/>
                </a:lnTo>
                <a:lnTo>
                  <a:pt x="297053" y="200571"/>
                </a:lnTo>
                <a:lnTo>
                  <a:pt x="304800" y="152400"/>
                </a:lnTo>
                <a:lnTo>
                  <a:pt x="297053" y="104228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1826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28"/>
                </a:lnTo>
                <a:lnTo>
                  <a:pt x="29464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28"/>
                </a:lnTo>
                <a:lnTo>
                  <a:pt x="304800" y="152400"/>
                </a:lnTo>
                <a:lnTo>
                  <a:pt x="297053" y="200571"/>
                </a:lnTo>
                <a:lnTo>
                  <a:pt x="275336" y="242404"/>
                </a:lnTo>
                <a:lnTo>
                  <a:pt x="242443" y="275399"/>
                </a:lnTo>
                <a:lnTo>
                  <a:pt x="200533" y="297027"/>
                </a:lnTo>
                <a:lnTo>
                  <a:pt x="152400" y="304800"/>
                </a:lnTo>
                <a:lnTo>
                  <a:pt x="104267" y="297027"/>
                </a:lnTo>
                <a:lnTo>
                  <a:pt x="62356" y="275399"/>
                </a:lnTo>
                <a:lnTo>
                  <a:pt x="29464" y="242404"/>
                </a:lnTo>
                <a:lnTo>
                  <a:pt x="7746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8027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28"/>
                </a:lnTo>
                <a:lnTo>
                  <a:pt x="0" y="152400"/>
                </a:lnTo>
                <a:lnTo>
                  <a:pt x="7747" y="200571"/>
                </a:lnTo>
                <a:lnTo>
                  <a:pt x="29464" y="242404"/>
                </a:lnTo>
                <a:lnTo>
                  <a:pt x="62357" y="275399"/>
                </a:lnTo>
                <a:lnTo>
                  <a:pt x="104267" y="297027"/>
                </a:lnTo>
                <a:lnTo>
                  <a:pt x="152400" y="304800"/>
                </a:lnTo>
                <a:lnTo>
                  <a:pt x="200533" y="297027"/>
                </a:lnTo>
                <a:lnTo>
                  <a:pt x="242443" y="275399"/>
                </a:lnTo>
                <a:lnTo>
                  <a:pt x="275336" y="242404"/>
                </a:lnTo>
                <a:lnTo>
                  <a:pt x="297053" y="200571"/>
                </a:lnTo>
                <a:lnTo>
                  <a:pt x="304800" y="152400"/>
                </a:lnTo>
                <a:lnTo>
                  <a:pt x="297053" y="104228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48027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28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28"/>
                </a:lnTo>
                <a:lnTo>
                  <a:pt x="304800" y="152400"/>
                </a:lnTo>
                <a:lnTo>
                  <a:pt x="297053" y="200571"/>
                </a:lnTo>
                <a:lnTo>
                  <a:pt x="275336" y="242404"/>
                </a:lnTo>
                <a:lnTo>
                  <a:pt x="242443" y="275399"/>
                </a:lnTo>
                <a:lnTo>
                  <a:pt x="200533" y="297027"/>
                </a:lnTo>
                <a:lnTo>
                  <a:pt x="152400" y="304800"/>
                </a:lnTo>
                <a:lnTo>
                  <a:pt x="104267" y="297027"/>
                </a:lnTo>
                <a:lnTo>
                  <a:pt x="62357" y="275399"/>
                </a:lnTo>
                <a:lnTo>
                  <a:pt x="29464" y="242404"/>
                </a:lnTo>
                <a:lnTo>
                  <a:pt x="7747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20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8" y="7746"/>
                </a:lnTo>
                <a:lnTo>
                  <a:pt x="62395" y="29463"/>
                </a:lnTo>
                <a:lnTo>
                  <a:pt x="29400" y="62356"/>
                </a:lnTo>
                <a:lnTo>
                  <a:pt x="7772" y="104228"/>
                </a:lnTo>
                <a:lnTo>
                  <a:pt x="0" y="152400"/>
                </a:lnTo>
                <a:lnTo>
                  <a:pt x="7772" y="200571"/>
                </a:lnTo>
                <a:lnTo>
                  <a:pt x="29400" y="242404"/>
                </a:lnTo>
                <a:lnTo>
                  <a:pt x="62395" y="275399"/>
                </a:lnTo>
                <a:lnTo>
                  <a:pt x="104228" y="297027"/>
                </a:lnTo>
                <a:lnTo>
                  <a:pt x="152400" y="304800"/>
                </a:lnTo>
                <a:lnTo>
                  <a:pt x="200571" y="297027"/>
                </a:lnTo>
                <a:lnTo>
                  <a:pt x="242404" y="275399"/>
                </a:lnTo>
                <a:lnTo>
                  <a:pt x="275399" y="242404"/>
                </a:lnTo>
                <a:lnTo>
                  <a:pt x="297027" y="200571"/>
                </a:lnTo>
                <a:lnTo>
                  <a:pt x="304800" y="152400"/>
                </a:lnTo>
                <a:lnTo>
                  <a:pt x="297027" y="104228"/>
                </a:lnTo>
                <a:lnTo>
                  <a:pt x="275399" y="62356"/>
                </a:lnTo>
                <a:lnTo>
                  <a:pt x="242404" y="29463"/>
                </a:lnTo>
                <a:lnTo>
                  <a:pt x="200571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200" y="55062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28"/>
                </a:lnTo>
                <a:lnTo>
                  <a:pt x="29400" y="62356"/>
                </a:lnTo>
                <a:lnTo>
                  <a:pt x="62395" y="29463"/>
                </a:lnTo>
                <a:lnTo>
                  <a:pt x="104228" y="7746"/>
                </a:lnTo>
                <a:lnTo>
                  <a:pt x="152400" y="0"/>
                </a:lnTo>
                <a:lnTo>
                  <a:pt x="200571" y="7746"/>
                </a:lnTo>
                <a:lnTo>
                  <a:pt x="242404" y="29463"/>
                </a:lnTo>
                <a:lnTo>
                  <a:pt x="275399" y="62356"/>
                </a:lnTo>
                <a:lnTo>
                  <a:pt x="297027" y="104228"/>
                </a:lnTo>
                <a:lnTo>
                  <a:pt x="304800" y="152400"/>
                </a:lnTo>
                <a:lnTo>
                  <a:pt x="297027" y="200571"/>
                </a:lnTo>
                <a:lnTo>
                  <a:pt x="275399" y="242404"/>
                </a:lnTo>
                <a:lnTo>
                  <a:pt x="242404" y="275399"/>
                </a:lnTo>
                <a:lnTo>
                  <a:pt x="200571" y="297027"/>
                </a:lnTo>
                <a:lnTo>
                  <a:pt x="152400" y="304800"/>
                </a:lnTo>
                <a:lnTo>
                  <a:pt x="104228" y="297027"/>
                </a:lnTo>
                <a:lnTo>
                  <a:pt x="62395" y="275399"/>
                </a:lnTo>
                <a:lnTo>
                  <a:pt x="29400" y="242404"/>
                </a:lnTo>
                <a:lnTo>
                  <a:pt x="7772" y="200571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3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0239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00" y="62356"/>
                </a:lnTo>
                <a:lnTo>
                  <a:pt x="7772" y="104267"/>
                </a:lnTo>
                <a:lnTo>
                  <a:pt x="0" y="152400"/>
                </a:lnTo>
                <a:lnTo>
                  <a:pt x="7772" y="200532"/>
                </a:lnTo>
                <a:lnTo>
                  <a:pt x="29400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7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192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72" y="104267"/>
                </a:lnTo>
                <a:lnTo>
                  <a:pt x="29400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7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00" y="242443"/>
                </a:lnTo>
                <a:lnTo>
                  <a:pt x="7772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81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94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2280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718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528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23844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242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718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432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6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86200" y="18288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0"/>
                </a:moveTo>
                <a:lnTo>
                  <a:pt x="7620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0600" y="28194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2600" y="37338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640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200" y="7620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341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31536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53812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9600" y="3810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2897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19600" y="28194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91000" y="38100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6" y="29463"/>
                </a:lnTo>
                <a:lnTo>
                  <a:pt x="29463" y="62356"/>
                </a:lnTo>
                <a:lnTo>
                  <a:pt x="7746" y="104267"/>
                </a:lnTo>
                <a:lnTo>
                  <a:pt x="0" y="152400"/>
                </a:lnTo>
                <a:lnTo>
                  <a:pt x="7746" y="200532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2" y="275336"/>
                </a:lnTo>
                <a:lnTo>
                  <a:pt x="275335" y="242443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6"/>
                </a:lnTo>
                <a:lnTo>
                  <a:pt x="242442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27932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6" y="104267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2" y="29463"/>
                </a:lnTo>
                <a:lnTo>
                  <a:pt x="275335" y="62356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3"/>
                </a:lnTo>
                <a:lnTo>
                  <a:pt x="242442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6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7" y="275336"/>
                </a:lnTo>
                <a:lnTo>
                  <a:pt x="104266" y="297053"/>
                </a:lnTo>
                <a:lnTo>
                  <a:pt x="152400" y="304800"/>
                </a:lnTo>
                <a:lnTo>
                  <a:pt x="200533" y="297053"/>
                </a:lnTo>
                <a:lnTo>
                  <a:pt x="242442" y="275336"/>
                </a:lnTo>
                <a:lnTo>
                  <a:pt x="275336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29100" y="35204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7" y="29463"/>
                </a:lnTo>
                <a:lnTo>
                  <a:pt x="104266" y="7747"/>
                </a:lnTo>
                <a:lnTo>
                  <a:pt x="152400" y="0"/>
                </a:lnTo>
                <a:lnTo>
                  <a:pt x="200533" y="7747"/>
                </a:lnTo>
                <a:lnTo>
                  <a:pt x="242442" y="29463"/>
                </a:lnTo>
                <a:lnTo>
                  <a:pt x="275336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6" y="242443"/>
                </a:lnTo>
                <a:lnTo>
                  <a:pt x="242442" y="275336"/>
                </a:lnTo>
                <a:lnTo>
                  <a:pt x="200533" y="297053"/>
                </a:lnTo>
                <a:lnTo>
                  <a:pt x="152400" y="304800"/>
                </a:lnTo>
                <a:lnTo>
                  <a:pt x="104266" y="297053"/>
                </a:lnTo>
                <a:lnTo>
                  <a:pt x="62357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72000" y="2514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052" y="104266"/>
                </a:lnTo>
                <a:lnTo>
                  <a:pt x="275336" y="62357"/>
                </a:lnTo>
                <a:lnTo>
                  <a:pt x="242442" y="29463"/>
                </a:lnTo>
                <a:lnTo>
                  <a:pt x="200533" y="7747"/>
                </a:lnTo>
                <a:lnTo>
                  <a:pt x="152400" y="0"/>
                </a:lnTo>
                <a:lnTo>
                  <a:pt x="104266" y="7747"/>
                </a:lnTo>
                <a:lnTo>
                  <a:pt x="62357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7" y="275336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6"/>
                </a:lnTo>
                <a:lnTo>
                  <a:pt x="275336" y="242442"/>
                </a:lnTo>
                <a:lnTo>
                  <a:pt x="297052" y="200533"/>
                </a:lnTo>
                <a:lnTo>
                  <a:pt x="304800" y="1524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6" y="7746"/>
                </a:lnTo>
                <a:lnTo>
                  <a:pt x="62357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7" y="275335"/>
                </a:lnTo>
                <a:lnTo>
                  <a:pt x="104266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2" y="275335"/>
                </a:lnTo>
                <a:lnTo>
                  <a:pt x="275336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6" y="62356"/>
                </a:lnTo>
                <a:lnTo>
                  <a:pt x="242442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57600" y="1569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7" y="29463"/>
                </a:lnTo>
                <a:lnTo>
                  <a:pt x="104266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2" y="29463"/>
                </a:lnTo>
                <a:lnTo>
                  <a:pt x="275336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6" y="242442"/>
                </a:lnTo>
                <a:lnTo>
                  <a:pt x="242442" y="275335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6" y="297052"/>
                </a:lnTo>
                <a:lnTo>
                  <a:pt x="62357" y="275335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7620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5494" y="278429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886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886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7465" y="6376255"/>
            <a:ext cx="318598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4" dirty="0" smtClean="0">
                <a:solidFill>
                  <a:srgbClr val="800080"/>
                </a:solidFill>
                <a:latin typeface="Arial"/>
                <a:cs typeface="Arial"/>
              </a:rPr>
              <a:t>Fringe: [10,11,12,13,14,15,16,17] </a:t>
            </a:r>
            <a:r>
              <a:rPr sz="1600" spc="-14" dirty="0" smtClean="0">
                <a:solidFill>
                  <a:srgbClr val="4B4B4B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0" y="6376255"/>
            <a:ext cx="675913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4B4B4B"/>
                </a:solidFill>
                <a:latin typeface="Arial"/>
                <a:cs typeface="Arial"/>
              </a:rPr>
              <a:t>[18,19]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451104" y="1531619"/>
            <a:ext cx="5993892" cy="428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7740" y="1633179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3340" y="2578687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2394" y="2578687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086" y="358478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4340" y="358478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7340" y="358478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4394" y="358478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035" y="4560522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4560522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0940" y="456052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740" y="4560522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540" y="456052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8594" y="456052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394" y="456052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394" y="456052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635" y="5838192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635" y="5838192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886" y="5838192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4886" y="583819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086" y="583819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540" y="5838192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4229" y="6379303"/>
            <a:ext cx="4152792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0" dirty="0" smtClean="0">
                <a:solidFill>
                  <a:srgbClr val="800080"/>
                </a:solidFill>
                <a:latin typeface="Arial"/>
                <a:cs typeface="Arial"/>
              </a:rPr>
              <a:t>Fringe: [11,12,13,14,15,16,17,18,19] </a:t>
            </a:r>
            <a:r>
              <a:rPr sz="1600" spc="-10" dirty="0" smtClean="0">
                <a:solidFill>
                  <a:srgbClr val="4B4B4B"/>
                </a:solidFill>
                <a:latin typeface="Arial"/>
                <a:cs typeface="Arial"/>
              </a:rPr>
              <a:t>+ [20,21]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51104" y="1531619"/>
            <a:ext cx="5993892" cy="428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5494" y="278429"/>
            <a:ext cx="45660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64" dirty="0" smtClean="0">
                <a:solidFill>
                  <a:srgbClr val="660066"/>
                </a:solidFill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7740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2" y="6376255"/>
            <a:ext cx="498642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3" dirty="0" smtClean="0">
                <a:solidFill>
                  <a:srgbClr val="800080"/>
                </a:solidFill>
                <a:latin typeface="Arial"/>
                <a:cs typeface="Arial"/>
              </a:rPr>
              <a:t>Fringe: [12, 13, 14, 15, 16, 17, 18, 19, 20, 21] </a:t>
            </a:r>
            <a:r>
              <a:rPr sz="1600" spc="-3" dirty="0" smtClean="0">
                <a:solidFill>
                  <a:srgbClr val="4B4B4B"/>
                </a:solidFill>
                <a:latin typeface="Arial"/>
                <a:cs typeface="Arial"/>
              </a:rPr>
              <a:t>+ [22,23]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451104" y="1531620"/>
            <a:ext cx="5993892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5873" y="4101558"/>
            <a:ext cx="1590219" cy="1450594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 marR="22349">
              <a:lnSpc>
                <a:spcPts val="1730"/>
              </a:lnSpc>
            </a:pPr>
            <a:r>
              <a:rPr sz="1600" dirty="0" smtClean="0">
                <a:solidFill>
                  <a:srgbClr val="660066"/>
                </a:solidFill>
                <a:latin typeface="Arial"/>
                <a:cs typeface="Arial"/>
              </a:rPr>
              <a:t>Note: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  <a:spcBef>
                <a:spcPts val="78"/>
              </a:spcBef>
            </a:pPr>
            <a:r>
              <a:rPr sz="1600" dirty="0" smtClean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1600" spc="-42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r>
              <a:rPr sz="1600" spc="-60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node</a:t>
            </a:r>
            <a:r>
              <a:rPr sz="1600" spc="-4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s “v</a:t>
            </a:r>
            <a:r>
              <a:rPr sz="1600" spc="4" dirty="0" smtClean="0">
                <a:solidFill>
                  <a:srgbClr val="660066"/>
                </a:solidFill>
                <a:latin typeface="Arial"/>
                <a:cs typeface="Arial"/>
              </a:rPr>
              <a:t>is</a:t>
            </a:r>
            <a:r>
              <a:rPr sz="1600" spc="-4" dirty="0" smtClean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1600" spc="-9" dirty="0" smtClean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”</a:t>
            </a:r>
            <a:r>
              <a:rPr sz="1600" spc="-80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here,</a:t>
            </a:r>
            <a:r>
              <a:rPr sz="1600" spc="-91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but </a:t>
            </a:r>
            <a:r>
              <a:rPr sz="1600" spc="-14" dirty="0" smtClean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can</a:t>
            </a:r>
            <a:r>
              <a:rPr sz="1600" spc="-4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not perform</a:t>
            </a:r>
            <a:r>
              <a:rPr sz="1600" spc="-5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1600" spc="-42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goal te</a:t>
            </a:r>
            <a:r>
              <a:rPr sz="1600" spc="4" dirty="0" smtClean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1600" spc="-11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600" spc="-19" dirty="0" smtClean="0">
                <a:solidFill>
                  <a:srgbClr val="660066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660066"/>
                </a:solidFill>
                <a:latin typeface="Arial"/>
                <a:cs typeface="Arial"/>
              </a:rPr>
              <a:t>et.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3886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4886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086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5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5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7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9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394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5720" y="6376255"/>
            <a:ext cx="3325833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3" dirty="0" smtClean="0">
                <a:solidFill>
                  <a:srgbClr val="800080"/>
                </a:solidFill>
                <a:latin typeface="Arial"/>
                <a:cs typeface="Arial"/>
              </a:rPr>
              <a:t>Fringe: [13,14,15,16,17,18,19,20,21]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294" y="6376255"/>
            <a:ext cx="860698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7" dirty="0" smtClean="0">
                <a:solidFill>
                  <a:srgbClr val="4B4B4B"/>
                </a:solidFill>
                <a:latin typeface="Arial"/>
                <a:cs typeface="Arial"/>
              </a:rPr>
              <a:t>+ [22,23]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451104" y="1531620"/>
            <a:ext cx="5993892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635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3886" y="5847336"/>
            <a:ext cx="218947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4886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086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95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05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77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4940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394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394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594" y="584733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244" y="6376255"/>
            <a:ext cx="5029211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" dirty="0" smtClean="0">
                <a:solidFill>
                  <a:srgbClr val="800080"/>
                </a:solidFill>
                <a:latin typeface="Arial"/>
                <a:cs typeface="Arial"/>
              </a:rPr>
              <a:t>Fringe: [14,15,16,17,18,19,20,21,22,23,24,25] </a:t>
            </a:r>
            <a:r>
              <a:rPr sz="1600" spc="-6" dirty="0" smtClean="0">
                <a:solidFill>
                  <a:srgbClr val="4B4B4B"/>
                </a:solidFill>
                <a:latin typeface="Arial"/>
                <a:cs typeface="Arial"/>
              </a:rPr>
              <a:t>+ [26,27]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51104" y="1531620"/>
            <a:ext cx="5993892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794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5311151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" dirty="0" smtClean="0">
                <a:solidFill>
                  <a:srgbClr val="800080"/>
                </a:solidFill>
                <a:latin typeface="Arial"/>
                <a:cs typeface="Arial"/>
              </a:rPr>
              <a:t>Fringe: [15,16,17,18,19,20,21,22,23,24,25,26,27] </a:t>
            </a:r>
            <a:r>
              <a:rPr sz="1600" spc="-6" dirty="0" smtClean="0">
                <a:solidFill>
                  <a:srgbClr val="4B4B4B"/>
                </a:solidFill>
                <a:latin typeface="Arial"/>
                <a:cs typeface="Arial"/>
              </a:rPr>
              <a:t>+ [28,29]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5875285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" dirty="0" smtClean="0">
                <a:solidFill>
                  <a:srgbClr val="800080"/>
                </a:solidFill>
                <a:latin typeface="Arial"/>
                <a:cs typeface="Arial"/>
              </a:rPr>
              <a:t>Fringe: [15,16,17,18,19,20,21,22,23,24,25,26,27,28,29] </a:t>
            </a:r>
            <a:r>
              <a:rPr sz="1600" spc="-6" dirty="0" smtClean="0">
                <a:solidFill>
                  <a:srgbClr val="4B4B4B"/>
                </a:solidFill>
                <a:latin typeface="Arial"/>
                <a:cs typeface="Arial"/>
              </a:rPr>
              <a:t>+ [30,31]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16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609" y="6376255"/>
            <a:ext cx="5018543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" dirty="0" smtClean="0">
                <a:solidFill>
                  <a:srgbClr val="800080"/>
                </a:solidFill>
                <a:latin typeface="Arial"/>
                <a:cs typeface="Arial"/>
              </a:rPr>
              <a:t>Fringe: [17,18,19,20,21,22,23,24,25,26,27,28,29,30,31]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8674608" y="6716268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868" y="6544055"/>
            <a:ext cx="8136635" cy="313944"/>
          </a:xfrm>
          <a:custGeom>
            <a:avLst/>
            <a:gdLst/>
            <a:ahLst/>
            <a:cxnLst/>
            <a:rect l="l" t="t" r="r" b="b"/>
            <a:pathLst>
              <a:path w="8136635" h="313944">
                <a:moveTo>
                  <a:pt x="8136635" y="0"/>
                </a:moveTo>
                <a:lnTo>
                  <a:pt x="0" y="0"/>
                </a:lnTo>
                <a:lnTo>
                  <a:pt x="0" y="313942"/>
                </a:lnTo>
                <a:lnTo>
                  <a:pt x="8136635" y="313942"/>
                </a:lnTo>
                <a:lnTo>
                  <a:pt x="8136635" y="0"/>
                </a:lnTo>
                <a:close/>
              </a:path>
            </a:pathLst>
          </a:custGeom>
          <a:solidFill>
            <a:srgbClr val="F1F6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6528" y="1795272"/>
            <a:ext cx="6719316" cy="407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892" y="352724"/>
            <a:ext cx="325075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0" dirty="0" smtClean="0">
                <a:solidFill>
                  <a:srgbClr val="660066"/>
                </a:solidFill>
                <a:latin typeface="Arial"/>
                <a:cs typeface="Arial"/>
              </a:rPr>
              <a:t>Example: Romania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892" y="1239932"/>
            <a:ext cx="5667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3" dirty="0" smtClean="0">
                <a:solidFill>
                  <a:srgbClr val="000080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028" y="1239932"/>
            <a:ext cx="5115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9199" y="1239932"/>
            <a:ext cx="3082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558" y="1239932"/>
            <a:ext cx="7148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Arad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9982" y="1239932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4037" y="1239932"/>
            <a:ext cx="7139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80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3195" y="1239932"/>
            <a:ext cx="3253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999" y="1239932"/>
            <a:ext cx="4094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80"/>
                </a:solidFill>
                <a:latin typeface="Arial"/>
                <a:cs typeface="Arial"/>
              </a:rPr>
              <a:t>go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3671" y="1239932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3965" y="1239932"/>
            <a:ext cx="144241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80"/>
                </a:solidFill>
                <a:latin typeface="Arial"/>
                <a:cs typeface="Arial"/>
              </a:rPr>
              <a:t>Bucharest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130" y="6369930"/>
            <a:ext cx="3502708" cy="280002"/>
          </a:xfrm>
          <a:prstGeom prst="rect">
            <a:avLst/>
          </a:prstGeom>
        </p:spPr>
        <p:txBody>
          <a:bodyPr wrap="square" lIns="0" tIns="14001" rIns="0" bIns="0" rtlCol="0">
            <a:noAutofit/>
          </a:bodyPr>
          <a:lstStyle/>
          <a:p>
            <a:pPr marL="12700">
              <a:lnSpc>
                <a:spcPts val="2205"/>
              </a:lnSpc>
            </a:pPr>
            <a:r>
              <a:rPr sz="2000" spc="-27" dirty="0" smtClean="0">
                <a:solidFill>
                  <a:srgbClr val="000080"/>
                </a:solidFill>
                <a:latin typeface="Meiryo"/>
                <a:cs typeface="Meiryo"/>
              </a:rPr>
              <a:t>➔ </a:t>
            </a:r>
            <a:r>
              <a:rPr sz="2000" spc="-1" dirty="0" smtClean="0">
                <a:solidFill>
                  <a:srgbClr val="000080"/>
                </a:solidFill>
                <a:latin typeface="Arial"/>
                <a:cs typeface="Arial"/>
              </a:rPr>
              <a:t>How to design an intelligent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621" y="6369930"/>
            <a:ext cx="441795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5" dirty="0" smtClean="0">
                <a:solidFill>
                  <a:srgbClr val="000080"/>
                </a:solidFill>
                <a:latin typeface="Arial"/>
                <a:cs typeface="Arial"/>
              </a:rPr>
              <a:t>agent to find the way between 2 cities?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74608" y="6356604"/>
            <a:ext cx="359664" cy="359663"/>
          </a:xfrm>
          <a:prstGeom prst="rect">
            <a:avLst/>
          </a:prstGeom>
        </p:spPr>
        <p:txBody>
          <a:bodyPr wrap="square" lIns="0" tIns="96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marL="121031">
              <a:lnSpc>
                <a:spcPts val="2025"/>
              </a:lnSpc>
              <a:spcBef>
                <a:spcPts val="101"/>
              </a:spcBef>
            </a:pPr>
            <a:r>
              <a:rPr sz="1800" dirty="0" smtClean="0">
                <a:solidFill>
                  <a:srgbClr val="7E7E7E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609" y="6376255"/>
            <a:ext cx="4736603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" dirty="0" smtClean="0">
                <a:solidFill>
                  <a:srgbClr val="800080"/>
                </a:solidFill>
                <a:latin typeface="Arial"/>
                <a:cs typeface="Arial"/>
              </a:rPr>
              <a:t>Fringe: [18,19,20,21,22,23,24,25,26,27,28,29,30,31]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990" y="6376255"/>
            <a:ext cx="445606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[19,20,21,22,23,24,25,26,27,28,29,30,31]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19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466" y="6376255"/>
            <a:ext cx="417412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[20,21,22,23,24,25,26,27,28,29,30,31]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8794" y="5850080"/>
            <a:ext cx="6759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9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000040"/>
                </a:solidFill>
                <a:latin typeface="Arial"/>
                <a:cs typeface="Arial"/>
              </a:rPr>
              <a:t>9     </a:t>
            </a:r>
            <a:r>
              <a:rPr sz="1200" spc="267" dirty="0" smtClean="0">
                <a:solidFill>
                  <a:srgbClr val="000040"/>
                </a:solidFill>
                <a:latin typeface="Arial"/>
                <a:cs typeface="Arial"/>
              </a:rPr>
              <a:t> </a:t>
            </a: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r>
              <a:rPr sz="1200" spc="0" dirty="0" smtClean="0">
                <a:solidFill>
                  <a:srgbClr val="00004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892307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[21,22,23,24,25,26,27,28,29,30,31]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610113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[22,23,24,25,26,27,28,29,30,31]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329697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[23,24,25,26,27,28,29,30,31]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51104" y="1531620"/>
            <a:ext cx="6775704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23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465" y="6376255"/>
            <a:ext cx="3047757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2" dirty="0" smtClean="0">
                <a:solidFill>
                  <a:srgbClr val="800080"/>
                </a:solidFill>
                <a:latin typeface="Arial"/>
                <a:cs typeface="Arial"/>
              </a:rPr>
              <a:t>Fringe: [24,25,26,27,28,29,30,31]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451104" y="1560576"/>
            <a:ext cx="6775704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7" y="29463"/>
                </a:lnTo>
                <a:lnTo>
                  <a:pt x="29464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4" y="242442"/>
                </a:lnTo>
                <a:lnTo>
                  <a:pt x="62357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3" y="297052"/>
                </a:lnTo>
                <a:lnTo>
                  <a:pt x="242443" y="275336"/>
                </a:lnTo>
                <a:lnTo>
                  <a:pt x="275336" y="242442"/>
                </a:lnTo>
                <a:lnTo>
                  <a:pt x="297053" y="200532"/>
                </a:lnTo>
                <a:lnTo>
                  <a:pt x="304800" y="152400"/>
                </a:lnTo>
                <a:lnTo>
                  <a:pt x="297053" y="104266"/>
                </a:lnTo>
                <a:lnTo>
                  <a:pt x="275336" y="62356"/>
                </a:lnTo>
                <a:lnTo>
                  <a:pt x="242443" y="29463"/>
                </a:lnTo>
                <a:lnTo>
                  <a:pt x="200533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15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46236" y="139598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4" y="62356"/>
                </a:lnTo>
                <a:lnTo>
                  <a:pt x="62357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3" y="7746"/>
                </a:lnTo>
                <a:lnTo>
                  <a:pt x="242443" y="29463"/>
                </a:lnTo>
                <a:lnTo>
                  <a:pt x="275336" y="62356"/>
                </a:lnTo>
                <a:lnTo>
                  <a:pt x="297053" y="104266"/>
                </a:lnTo>
                <a:lnTo>
                  <a:pt x="304800" y="152400"/>
                </a:lnTo>
                <a:lnTo>
                  <a:pt x="297053" y="200532"/>
                </a:lnTo>
                <a:lnTo>
                  <a:pt x="275336" y="242442"/>
                </a:lnTo>
                <a:lnTo>
                  <a:pt x="242443" y="275336"/>
                </a:lnTo>
                <a:lnTo>
                  <a:pt x="200533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7" y="275336"/>
                </a:lnTo>
                <a:lnTo>
                  <a:pt x="29464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9096" y="1828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1A1A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69096" y="2168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3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3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69096" y="250850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3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3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7"/>
                </a:lnTo>
                <a:lnTo>
                  <a:pt x="62356" y="29464"/>
                </a:lnTo>
                <a:lnTo>
                  <a:pt x="29463" y="62357"/>
                </a:lnTo>
                <a:lnTo>
                  <a:pt x="7747" y="104267"/>
                </a:lnTo>
                <a:lnTo>
                  <a:pt x="0" y="152400"/>
                </a:lnTo>
                <a:lnTo>
                  <a:pt x="7747" y="200533"/>
                </a:lnTo>
                <a:lnTo>
                  <a:pt x="29463" y="242443"/>
                </a:lnTo>
                <a:lnTo>
                  <a:pt x="62356" y="275336"/>
                </a:lnTo>
                <a:lnTo>
                  <a:pt x="104267" y="297053"/>
                </a:lnTo>
                <a:lnTo>
                  <a:pt x="152400" y="304800"/>
                </a:lnTo>
                <a:lnTo>
                  <a:pt x="200532" y="297053"/>
                </a:lnTo>
                <a:lnTo>
                  <a:pt x="242443" y="275336"/>
                </a:lnTo>
                <a:lnTo>
                  <a:pt x="275335" y="242443"/>
                </a:lnTo>
                <a:lnTo>
                  <a:pt x="297052" y="200533"/>
                </a:lnTo>
                <a:lnTo>
                  <a:pt x="304800" y="152400"/>
                </a:lnTo>
                <a:lnTo>
                  <a:pt x="297052" y="104267"/>
                </a:lnTo>
                <a:lnTo>
                  <a:pt x="275335" y="62357"/>
                </a:lnTo>
                <a:lnTo>
                  <a:pt x="242443" y="29464"/>
                </a:lnTo>
                <a:lnTo>
                  <a:pt x="200532" y="7747"/>
                </a:lnTo>
                <a:lnTo>
                  <a:pt x="1524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69096" y="284835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7"/>
                </a:lnTo>
                <a:lnTo>
                  <a:pt x="29463" y="62357"/>
                </a:lnTo>
                <a:lnTo>
                  <a:pt x="62356" y="29464"/>
                </a:lnTo>
                <a:lnTo>
                  <a:pt x="104267" y="7747"/>
                </a:lnTo>
                <a:lnTo>
                  <a:pt x="152400" y="0"/>
                </a:lnTo>
                <a:lnTo>
                  <a:pt x="200532" y="7747"/>
                </a:lnTo>
                <a:lnTo>
                  <a:pt x="242443" y="29464"/>
                </a:lnTo>
                <a:lnTo>
                  <a:pt x="275335" y="62357"/>
                </a:lnTo>
                <a:lnTo>
                  <a:pt x="297052" y="104267"/>
                </a:lnTo>
                <a:lnTo>
                  <a:pt x="304800" y="152400"/>
                </a:lnTo>
                <a:lnTo>
                  <a:pt x="297052" y="200533"/>
                </a:lnTo>
                <a:lnTo>
                  <a:pt x="275335" y="242443"/>
                </a:lnTo>
                <a:lnTo>
                  <a:pt x="242443" y="275336"/>
                </a:lnTo>
                <a:lnTo>
                  <a:pt x="200532" y="297053"/>
                </a:lnTo>
                <a:lnTo>
                  <a:pt x="152400" y="304800"/>
                </a:lnTo>
                <a:lnTo>
                  <a:pt x="104267" y="297053"/>
                </a:lnTo>
                <a:lnTo>
                  <a:pt x="62356" y="275336"/>
                </a:lnTo>
                <a:lnTo>
                  <a:pt x="29463" y="242443"/>
                </a:lnTo>
                <a:lnTo>
                  <a:pt x="7747" y="200533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67" y="7746"/>
                </a:lnTo>
                <a:lnTo>
                  <a:pt x="62356" y="29463"/>
                </a:lnTo>
                <a:lnTo>
                  <a:pt x="29463" y="62356"/>
                </a:lnTo>
                <a:lnTo>
                  <a:pt x="7747" y="104266"/>
                </a:lnTo>
                <a:lnTo>
                  <a:pt x="0" y="152400"/>
                </a:lnTo>
                <a:lnTo>
                  <a:pt x="7747" y="200532"/>
                </a:lnTo>
                <a:lnTo>
                  <a:pt x="29463" y="242442"/>
                </a:lnTo>
                <a:lnTo>
                  <a:pt x="62356" y="275336"/>
                </a:lnTo>
                <a:lnTo>
                  <a:pt x="104267" y="297052"/>
                </a:lnTo>
                <a:lnTo>
                  <a:pt x="152400" y="304800"/>
                </a:lnTo>
                <a:lnTo>
                  <a:pt x="200532" y="297052"/>
                </a:lnTo>
                <a:lnTo>
                  <a:pt x="242443" y="275336"/>
                </a:lnTo>
                <a:lnTo>
                  <a:pt x="275335" y="242442"/>
                </a:lnTo>
                <a:lnTo>
                  <a:pt x="297052" y="200532"/>
                </a:lnTo>
                <a:lnTo>
                  <a:pt x="304800" y="152400"/>
                </a:lnTo>
                <a:lnTo>
                  <a:pt x="297052" y="104266"/>
                </a:lnTo>
                <a:lnTo>
                  <a:pt x="275335" y="62356"/>
                </a:lnTo>
                <a:lnTo>
                  <a:pt x="242443" y="29463"/>
                </a:lnTo>
                <a:lnTo>
                  <a:pt x="200532" y="7746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69096" y="318820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47" y="104266"/>
                </a:lnTo>
                <a:lnTo>
                  <a:pt x="29463" y="62356"/>
                </a:lnTo>
                <a:lnTo>
                  <a:pt x="62356" y="29463"/>
                </a:lnTo>
                <a:lnTo>
                  <a:pt x="104267" y="7746"/>
                </a:lnTo>
                <a:lnTo>
                  <a:pt x="152400" y="0"/>
                </a:lnTo>
                <a:lnTo>
                  <a:pt x="200532" y="7746"/>
                </a:lnTo>
                <a:lnTo>
                  <a:pt x="242443" y="29463"/>
                </a:lnTo>
                <a:lnTo>
                  <a:pt x="275335" y="62356"/>
                </a:lnTo>
                <a:lnTo>
                  <a:pt x="297052" y="104266"/>
                </a:lnTo>
                <a:lnTo>
                  <a:pt x="304800" y="152400"/>
                </a:lnTo>
                <a:lnTo>
                  <a:pt x="297052" y="200532"/>
                </a:lnTo>
                <a:lnTo>
                  <a:pt x="275335" y="242442"/>
                </a:lnTo>
                <a:lnTo>
                  <a:pt x="242443" y="275336"/>
                </a:lnTo>
                <a:lnTo>
                  <a:pt x="200532" y="297052"/>
                </a:lnTo>
                <a:lnTo>
                  <a:pt x="152400" y="304800"/>
                </a:lnTo>
                <a:lnTo>
                  <a:pt x="104267" y="297052"/>
                </a:lnTo>
                <a:lnTo>
                  <a:pt x="62356" y="275336"/>
                </a:lnTo>
                <a:lnTo>
                  <a:pt x="29463" y="242442"/>
                </a:lnTo>
                <a:lnTo>
                  <a:pt x="7747" y="20053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0137" y="278429"/>
            <a:ext cx="230968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85185" y="278429"/>
            <a:ext cx="169539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Snapshot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95494" y="278429"/>
            <a:ext cx="4749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4" dirty="0" smtClean="0">
                <a:solidFill>
                  <a:srgbClr val="660066"/>
                </a:solidFill>
                <a:latin typeface="Arial"/>
                <a:cs typeface="Arial"/>
              </a:rPr>
              <a:t>24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24902" y="1448070"/>
            <a:ext cx="904022" cy="197180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7083" marR="31111">
              <a:lnSpc>
                <a:spcPts val="2150"/>
              </a:lnSpc>
            </a:pPr>
            <a:r>
              <a:rPr sz="2000" spc="-1" dirty="0" smtClean="0">
                <a:solidFill>
                  <a:srgbClr val="660066"/>
                </a:solidFill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57"/>
              </a:spcBef>
            </a:pPr>
            <a:r>
              <a:rPr sz="2000" spc="-4" dirty="0" smtClean="0">
                <a:solidFill>
                  <a:srgbClr val="660066"/>
                </a:solidFill>
                <a:latin typeface="Arial"/>
                <a:cs typeface="Arial"/>
              </a:rPr>
              <a:t>Visited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Fringe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rre</a:t>
            </a: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660066"/>
                </a:solidFill>
                <a:latin typeface="Arial"/>
                <a:cs typeface="Arial"/>
              </a:rPr>
              <a:t>t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65"/>
              </a:spcBef>
            </a:pPr>
            <a:r>
              <a:rPr sz="2000" spc="-5" dirty="0" smtClean="0">
                <a:solidFill>
                  <a:srgbClr val="660066"/>
                </a:solidFill>
                <a:latin typeface="Arial"/>
                <a:cs typeface="Arial"/>
              </a:rPr>
              <a:t>Visible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370"/>
              </a:spcBef>
            </a:pPr>
            <a:r>
              <a:rPr sz="2000" spc="-9" dirty="0" smtClean="0">
                <a:solidFill>
                  <a:srgbClr val="660066"/>
                </a:solidFill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07740" y="1642323"/>
            <a:ext cx="133209" cy="178104"/>
          </a:xfrm>
          <a:prstGeom prst="rect">
            <a:avLst/>
          </a:prstGeom>
        </p:spPr>
        <p:txBody>
          <a:bodyPr wrap="square" lIns="0" tIns="8445" rIns="0" bIns="0" rtlCol="0">
            <a:noAutofit/>
          </a:bodyPr>
          <a:lstStyle/>
          <a:p>
            <a:pPr marL="12700">
              <a:lnSpc>
                <a:spcPts val="1330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340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2394" y="2587831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1086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4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7340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4394" y="3593925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9375" y="4089366"/>
            <a:ext cx="1314086" cy="1865255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 marR="26730">
              <a:lnSpc>
                <a:spcPts val="1730"/>
              </a:lnSpc>
            </a:pPr>
            <a:r>
              <a:rPr sz="1600" spc="69" dirty="0" smtClean="0">
                <a:solidFill>
                  <a:srgbClr val="660066"/>
                </a:solidFill>
                <a:latin typeface="Arial"/>
                <a:cs typeface="Arial"/>
              </a:rPr>
              <a:t>Note: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800" dirty="0" smtClean="0">
                <a:solidFill>
                  <a:srgbClr val="660066"/>
                </a:solidFill>
                <a:latin typeface="Times New Roman"/>
                <a:cs typeface="Times New Roman"/>
              </a:rPr>
              <a:t>The goal</a:t>
            </a:r>
            <a:r>
              <a:rPr sz="1800" spc="-5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t</a:t>
            </a:r>
            <a:r>
              <a:rPr sz="1800" spc="4" dirty="0" smtClean="0">
                <a:solidFill>
                  <a:srgbClr val="660066"/>
                </a:solidFill>
                <a:latin typeface="Times New Roman"/>
                <a:cs typeface="Times New Roman"/>
              </a:rPr>
              <a:t>e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st is</a:t>
            </a:r>
            <a:r>
              <a:rPr sz="1800" spc="-19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posit</a:t>
            </a:r>
            <a:r>
              <a:rPr sz="1800" spc="4" dirty="0" smtClean="0">
                <a:solidFill>
                  <a:srgbClr val="660066"/>
                </a:solidFill>
                <a:latin typeface="Times New Roman"/>
                <a:cs typeface="Times New Roman"/>
              </a:rPr>
              <a:t>i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ve</a:t>
            </a:r>
            <a:r>
              <a:rPr sz="1800" spc="-4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for this</a:t>
            </a:r>
            <a:r>
              <a:rPr sz="1800" spc="-29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node,</a:t>
            </a:r>
            <a:r>
              <a:rPr sz="1800" spc="-9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and a solut</a:t>
            </a:r>
            <a:r>
              <a:rPr sz="1800" spc="4" dirty="0" smtClean="0">
                <a:solidFill>
                  <a:srgbClr val="660066"/>
                </a:solidFill>
                <a:latin typeface="Times New Roman"/>
                <a:cs typeface="Times New Roman"/>
              </a:rPr>
              <a:t>i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on</a:t>
            </a:r>
            <a:r>
              <a:rPr sz="1800" spc="-5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is found</a:t>
            </a:r>
            <a:r>
              <a:rPr sz="1800" spc="-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in</a:t>
            </a:r>
            <a:r>
              <a:rPr sz="1800" spc="-14" dirty="0" smtClean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660066"/>
                </a:solidFill>
                <a:latin typeface="Times New Roman"/>
                <a:cs typeface="Times New Roman"/>
              </a:rPr>
              <a:t>24 steps.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035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4886" y="4569666"/>
            <a:ext cx="132994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00004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09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6740" y="4569666"/>
            <a:ext cx="17327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175" dirty="0" smtClean="0">
                <a:solidFill>
                  <a:srgbClr val="00004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2540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5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394" y="4569666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63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886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086" y="5850080"/>
            <a:ext cx="218592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9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05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77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4940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3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5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7794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5850080"/>
            <a:ext cx="218719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375" y="5850080"/>
            <a:ext cx="21833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2" dirty="0" smtClean="0">
                <a:solidFill>
                  <a:srgbClr val="000040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575" y="5850080"/>
            <a:ext cx="218948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4" dirty="0" smtClean="0">
                <a:solidFill>
                  <a:srgbClr val="00004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277" y="6376255"/>
            <a:ext cx="2765334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3" dirty="0" smtClean="0">
                <a:solidFill>
                  <a:srgbClr val="800080"/>
                </a:solidFill>
                <a:latin typeface="Arial"/>
                <a:cs typeface="Arial"/>
              </a:rPr>
              <a:t>Fringe: [25,26,27,28,29,30,31]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5353"/>
            <a:ext cx="38404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6" dirty="0" smtClean="0">
                <a:solidFill>
                  <a:srgbClr val="7E7E7E"/>
                </a:solidFill>
                <a:latin typeface="Arial"/>
                <a:cs typeface="Arial"/>
              </a:rPr>
              <a:t> 47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3591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124200" y="99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5583" y="22357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9736" y="1316609"/>
            <a:ext cx="686943" cy="919479"/>
          </a:xfrm>
          <a:custGeom>
            <a:avLst/>
            <a:gdLst/>
            <a:ahLst/>
            <a:cxnLst/>
            <a:rect l="l" t="t" r="r" b="b"/>
            <a:pathLst>
              <a:path w="686943" h="919479">
                <a:moveTo>
                  <a:pt x="78546" y="764479"/>
                </a:moveTo>
                <a:lnTo>
                  <a:pt x="32512" y="730630"/>
                </a:lnTo>
                <a:lnTo>
                  <a:pt x="0" y="919479"/>
                </a:lnTo>
                <a:lnTo>
                  <a:pt x="170687" y="832230"/>
                </a:lnTo>
                <a:lnTo>
                  <a:pt x="124592" y="798337"/>
                </a:lnTo>
                <a:lnTo>
                  <a:pt x="107695" y="821308"/>
                </a:lnTo>
                <a:lnTo>
                  <a:pt x="61594" y="787526"/>
                </a:lnTo>
                <a:lnTo>
                  <a:pt x="78546" y="764479"/>
                </a:lnTo>
                <a:close/>
              </a:path>
              <a:path w="686943" h="919479">
                <a:moveTo>
                  <a:pt x="61594" y="787526"/>
                </a:moveTo>
                <a:lnTo>
                  <a:pt x="107695" y="821308"/>
                </a:lnTo>
                <a:lnTo>
                  <a:pt x="124592" y="798337"/>
                </a:lnTo>
                <a:lnTo>
                  <a:pt x="686943" y="33781"/>
                </a:lnTo>
                <a:lnTo>
                  <a:pt x="640841" y="0"/>
                </a:lnTo>
                <a:lnTo>
                  <a:pt x="78546" y="764479"/>
                </a:lnTo>
                <a:lnTo>
                  <a:pt x="61594" y="7875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1836" y="22158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5742" y="1318260"/>
            <a:ext cx="578358" cy="897254"/>
          </a:xfrm>
          <a:custGeom>
            <a:avLst/>
            <a:gdLst/>
            <a:ahLst/>
            <a:cxnLst/>
            <a:rect l="l" t="t" r="r" b="b"/>
            <a:pathLst>
              <a:path w="578358" h="897254">
                <a:moveTo>
                  <a:pt x="478155" y="791463"/>
                </a:moveTo>
                <a:lnTo>
                  <a:pt x="462987" y="767325"/>
                </a:lnTo>
                <a:lnTo>
                  <a:pt x="414655" y="797687"/>
                </a:lnTo>
                <a:lnTo>
                  <a:pt x="578358" y="897254"/>
                </a:lnTo>
                <a:lnTo>
                  <a:pt x="478155" y="791463"/>
                </a:lnTo>
                <a:close/>
              </a:path>
              <a:path w="578358" h="897254">
                <a:moveTo>
                  <a:pt x="559816" y="706501"/>
                </a:moveTo>
                <a:lnTo>
                  <a:pt x="511415" y="736904"/>
                </a:lnTo>
                <a:lnTo>
                  <a:pt x="526542" y="760984"/>
                </a:lnTo>
                <a:lnTo>
                  <a:pt x="559816" y="706501"/>
                </a:lnTo>
                <a:close/>
              </a:path>
              <a:path w="578358" h="897254">
                <a:moveTo>
                  <a:pt x="48514" y="0"/>
                </a:moveTo>
                <a:lnTo>
                  <a:pt x="0" y="30479"/>
                </a:lnTo>
                <a:lnTo>
                  <a:pt x="462987" y="767325"/>
                </a:lnTo>
                <a:lnTo>
                  <a:pt x="478155" y="791463"/>
                </a:lnTo>
                <a:lnTo>
                  <a:pt x="578358" y="897254"/>
                </a:lnTo>
                <a:lnTo>
                  <a:pt x="559816" y="706501"/>
                </a:lnTo>
                <a:lnTo>
                  <a:pt x="526542" y="760984"/>
                </a:lnTo>
                <a:lnTo>
                  <a:pt x="511415" y="736904"/>
                </a:lnTo>
                <a:lnTo>
                  <a:pt x="48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9576" y="3398520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9927" y="2805176"/>
            <a:ext cx="420624" cy="618109"/>
          </a:xfrm>
          <a:custGeom>
            <a:avLst/>
            <a:gdLst/>
            <a:ahLst/>
            <a:cxnLst/>
            <a:rect l="l" t="t" r="r" b="b"/>
            <a:pathLst>
              <a:path w="420624" h="618109">
                <a:moveTo>
                  <a:pt x="70418" y="459173"/>
                </a:moveTo>
                <a:lnTo>
                  <a:pt x="22733" y="427736"/>
                </a:lnTo>
                <a:lnTo>
                  <a:pt x="0" y="618109"/>
                </a:lnTo>
                <a:lnTo>
                  <a:pt x="165862" y="522097"/>
                </a:lnTo>
                <a:lnTo>
                  <a:pt x="118177" y="490659"/>
                </a:lnTo>
                <a:lnTo>
                  <a:pt x="102489" y="514476"/>
                </a:lnTo>
                <a:lnTo>
                  <a:pt x="54737" y="482981"/>
                </a:lnTo>
                <a:lnTo>
                  <a:pt x="70418" y="459173"/>
                </a:lnTo>
                <a:close/>
              </a:path>
              <a:path w="420624" h="618109">
                <a:moveTo>
                  <a:pt x="54737" y="482981"/>
                </a:moveTo>
                <a:lnTo>
                  <a:pt x="102489" y="514476"/>
                </a:lnTo>
                <a:lnTo>
                  <a:pt x="118177" y="490659"/>
                </a:lnTo>
                <a:lnTo>
                  <a:pt x="420624" y="31496"/>
                </a:lnTo>
                <a:lnTo>
                  <a:pt x="372872" y="0"/>
                </a:lnTo>
                <a:lnTo>
                  <a:pt x="70418" y="459173"/>
                </a:lnTo>
                <a:lnTo>
                  <a:pt x="54737" y="48298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8084" y="3424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4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9464" y="2802001"/>
            <a:ext cx="594741" cy="664972"/>
          </a:xfrm>
          <a:custGeom>
            <a:avLst/>
            <a:gdLst/>
            <a:ahLst/>
            <a:cxnLst/>
            <a:rect l="l" t="t" r="r" b="b"/>
            <a:pathLst>
              <a:path w="594741" h="664972">
                <a:moveTo>
                  <a:pt x="478536" y="577088"/>
                </a:moveTo>
                <a:lnTo>
                  <a:pt x="459569" y="555715"/>
                </a:lnTo>
                <a:lnTo>
                  <a:pt x="416813" y="593725"/>
                </a:lnTo>
                <a:lnTo>
                  <a:pt x="594741" y="664972"/>
                </a:lnTo>
                <a:lnTo>
                  <a:pt x="478536" y="577088"/>
                </a:lnTo>
                <a:close/>
              </a:path>
              <a:path w="594741" h="664972">
                <a:moveTo>
                  <a:pt x="544957" y="479806"/>
                </a:moveTo>
                <a:lnTo>
                  <a:pt x="502257" y="517765"/>
                </a:lnTo>
                <a:lnTo>
                  <a:pt x="521208" y="539114"/>
                </a:lnTo>
                <a:lnTo>
                  <a:pt x="544957" y="479806"/>
                </a:lnTo>
                <a:close/>
              </a:path>
              <a:path w="594741" h="664972">
                <a:moveTo>
                  <a:pt x="42672" y="0"/>
                </a:moveTo>
                <a:lnTo>
                  <a:pt x="0" y="37846"/>
                </a:lnTo>
                <a:lnTo>
                  <a:pt x="459569" y="555715"/>
                </a:lnTo>
                <a:lnTo>
                  <a:pt x="478536" y="577088"/>
                </a:lnTo>
                <a:lnTo>
                  <a:pt x="594741" y="664972"/>
                </a:lnTo>
                <a:lnTo>
                  <a:pt x="544957" y="479806"/>
                </a:lnTo>
                <a:lnTo>
                  <a:pt x="521208" y="539114"/>
                </a:lnTo>
                <a:lnTo>
                  <a:pt x="502257" y="517765"/>
                </a:lnTo>
                <a:lnTo>
                  <a:pt x="426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5948" y="534619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900" y="0"/>
                </a:lnTo>
                <a:lnTo>
                  <a:pt x="371023" y="1136"/>
                </a:lnTo>
                <a:lnTo>
                  <a:pt x="398521" y="4488"/>
                </a:lnTo>
                <a:lnTo>
                  <a:pt x="425304" y="9966"/>
                </a:lnTo>
                <a:lnTo>
                  <a:pt x="451284" y="17483"/>
                </a:lnTo>
                <a:lnTo>
                  <a:pt x="476373" y="26949"/>
                </a:lnTo>
                <a:lnTo>
                  <a:pt x="500484" y="38277"/>
                </a:lnTo>
                <a:lnTo>
                  <a:pt x="523526" y="51379"/>
                </a:lnTo>
                <a:lnTo>
                  <a:pt x="545413" y="66165"/>
                </a:lnTo>
                <a:lnTo>
                  <a:pt x="566057" y="82549"/>
                </a:lnTo>
                <a:lnTo>
                  <a:pt x="585368" y="100441"/>
                </a:lnTo>
                <a:lnTo>
                  <a:pt x="603259" y="119753"/>
                </a:lnTo>
                <a:lnTo>
                  <a:pt x="619641" y="140396"/>
                </a:lnTo>
                <a:lnTo>
                  <a:pt x="634426" y="162284"/>
                </a:lnTo>
                <a:lnTo>
                  <a:pt x="647526" y="185327"/>
                </a:lnTo>
                <a:lnTo>
                  <a:pt x="658853" y="209436"/>
                </a:lnTo>
                <a:lnTo>
                  <a:pt x="668319" y="234525"/>
                </a:lnTo>
                <a:lnTo>
                  <a:pt x="675834" y="260504"/>
                </a:lnTo>
                <a:lnTo>
                  <a:pt x="681312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2" y="398521"/>
                </a:lnTo>
                <a:lnTo>
                  <a:pt x="675834" y="425304"/>
                </a:lnTo>
                <a:lnTo>
                  <a:pt x="668319" y="451284"/>
                </a:lnTo>
                <a:lnTo>
                  <a:pt x="658853" y="476373"/>
                </a:lnTo>
                <a:lnTo>
                  <a:pt x="647526" y="500484"/>
                </a:lnTo>
                <a:lnTo>
                  <a:pt x="634426" y="523526"/>
                </a:lnTo>
                <a:lnTo>
                  <a:pt x="619641" y="545413"/>
                </a:lnTo>
                <a:lnTo>
                  <a:pt x="603259" y="566057"/>
                </a:lnTo>
                <a:lnTo>
                  <a:pt x="585368" y="585368"/>
                </a:lnTo>
                <a:lnTo>
                  <a:pt x="566057" y="603259"/>
                </a:lnTo>
                <a:lnTo>
                  <a:pt x="545413" y="619641"/>
                </a:lnTo>
                <a:lnTo>
                  <a:pt x="523526" y="634426"/>
                </a:lnTo>
                <a:lnTo>
                  <a:pt x="500484" y="647526"/>
                </a:lnTo>
                <a:lnTo>
                  <a:pt x="476373" y="658853"/>
                </a:lnTo>
                <a:lnTo>
                  <a:pt x="451284" y="668319"/>
                </a:lnTo>
                <a:lnTo>
                  <a:pt x="425304" y="675834"/>
                </a:lnTo>
                <a:lnTo>
                  <a:pt x="398521" y="681312"/>
                </a:lnTo>
                <a:lnTo>
                  <a:pt x="371023" y="684663"/>
                </a:lnTo>
                <a:lnTo>
                  <a:pt x="342900" y="685800"/>
                </a:lnTo>
                <a:lnTo>
                  <a:pt x="314776" y="684663"/>
                </a:lnTo>
                <a:lnTo>
                  <a:pt x="287278" y="681312"/>
                </a:lnTo>
                <a:lnTo>
                  <a:pt x="260495" y="675834"/>
                </a:lnTo>
                <a:lnTo>
                  <a:pt x="234515" y="668319"/>
                </a:lnTo>
                <a:lnTo>
                  <a:pt x="209426" y="658853"/>
                </a:lnTo>
                <a:lnTo>
                  <a:pt x="185315" y="647526"/>
                </a:lnTo>
                <a:lnTo>
                  <a:pt x="162273" y="634426"/>
                </a:lnTo>
                <a:lnTo>
                  <a:pt x="140386" y="619641"/>
                </a:lnTo>
                <a:lnTo>
                  <a:pt x="119742" y="603259"/>
                </a:lnTo>
                <a:lnTo>
                  <a:pt x="100431" y="585368"/>
                </a:lnTo>
                <a:lnTo>
                  <a:pt x="82540" y="566057"/>
                </a:lnTo>
                <a:lnTo>
                  <a:pt x="66158" y="545413"/>
                </a:lnTo>
                <a:lnTo>
                  <a:pt x="51373" y="523526"/>
                </a:lnTo>
                <a:lnTo>
                  <a:pt x="38273" y="500484"/>
                </a:lnTo>
                <a:lnTo>
                  <a:pt x="26946" y="476373"/>
                </a:lnTo>
                <a:lnTo>
                  <a:pt x="17480" y="451284"/>
                </a:lnTo>
                <a:lnTo>
                  <a:pt x="9965" y="425304"/>
                </a:lnTo>
                <a:lnTo>
                  <a:pt x="4487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848" y="4070604"/>
            <a:ext cx="713105" cy="1275842"/>
          </a:xfrm>
          <a:custGeom>
            <a:avLst/>
            <a:gdLst/>
            <a:ahLst/>
            <a:cxnLst/>
            <a:rect l="l" t="t" r="r" b="b"/>
            <a:pathLst>
              <a:path w="713105" h="1275841">
                <a:moveTo>
                  <a:pt x="56960" y="1111582"/>
                </a:moveTo>
                <a:lnTo>
                  <a:pt x="6794" y="1084199"/>
                </a:lnTo>
                <a:lnTo>
                  <a:pt x="0" y="1275842"/>
                </a:lnTo>
                <a:lnTo>
                  <a:pt x="157327" y="1166368"/>
                </a:lnTo>
                <a:lnTo>
                  <a:pt x="107155" y="1138981"/>
                </a:lnTo>
                <a:lnTo>
                  <a:pt x="93472" y="1164082"/>
                </a:lnTo>
                <a:lnTo>
                  <a:pt x="43294" y="1136650"/>
                </a:lnTo>
                <a:lnTo>
                  <a:pt x="56960" y="1111582"/>
                </a:lnTo>
                <a:close/>
              </a:path>
              <a:path w="713105" h="1275841">
                <a:moveTo>
                  <a:pt x="43294" y="1136650"/>
                </a:moveTo>
                <a:lnTo>
                  <a:pt x="93472" y="1164082"/>
                </a:lnTo>
                <a:lnTo>
                  <a:pt x="107155" y="1138981"/>
                </a:lnTo>
                <a:lnTo>
                  <a:pt x="713105" y="27432"/>
                </a:lnTo>
                <a:lnTo>
                  <a:pt x="662940" y="0"/>
                </a:lnTo>
                <a:lnTo>
                  <a:pt x="56960" y="1111582"/>
                </a:lnTo>
                <a:lnTo>
                  <a:pt x="43294" y="11366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5583" y="445008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3990975"/>
            <a:ext cx="488442" cy="558545"/>
          </a:xfrm>
          <a:custGeom>
            <a:avLst/>
            <a:gdLst/>
            <a:ahLst/>
            <a:cxnLst/>
            <a:rect l="l" t="t" r="r" b="b"/>
            <a:pathLst>
              <a:path w="488442" h="558546">
                <a:moveTo>
                  <a:pt x="90508" y="410252"/>
                </a:moveTo>
                <a:lnTo>
                  <a:pt x="47243" y="372872"/>
                </a:lnTo>
                <a:lnTo>
                  <a:pt x="0" y="558545"/>
                </a:lnTo>
                <a:lnTo>
                  <a:pt x="177037" y="485013"/>
                </a:lnTo>
                <a:lnTo>
                  <a:pt x="133766" y="447627"/>
                </a:lnTo>
                <a:lnTo>
                  <a:pt x="115062" y="469264"/>
                </a:lnTo>
                <a:lnTo>
                  <a:pt x="71881" y="431800"/>
                </a:lnTo>
                <a:lnTo>
                  <a:pt x="90508" y="410252"/>
                </a:lnTo>
                <a:close/>
              </a:path>
              <a:path w="488442" h="558546">
                <a:moveTo>
                  <a:pt x="71881" y="431800"/>
                </a:moveTo>
                <a:lnTo>
                  <a:pt x="115062" y="469264"/>
                </a:lnTo>
                <a:lnTo>
                  <a:pt x="133766" y="447627"/>
                </a:lnTo>
                <a:lnTo>
                  <a:pt x="488442" y="37337"/>
                </a:lnTo>
                <a:lnTo>
                  <a:pt x="445135" y="0"/>
                </a:lnTo>
                <a:lnTo>
                  <a:pt x="90508" y="410252"/>
                </a:lnTo>
                <a:lnTo>
                  <a:pt x="71881" y="4318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2608" y="437235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6916" y="3986276"/>
            <a:ext cx="677037" cy="486791"/>
          </a:xfrm>
          <a:custGeom>
            <a:avLst/>
            <a:gdLst/>
            <a:ahLst/>
            <a:cxnLst/>
            <a:rect l="l" t="t" r="r" b="b"/>
            <a:pathLst>
              <a:path w="677037" h="486791">
                <a:moveTo>
                  <a:pt x="543687" y="428117"/>
                </a:moveTo>
                <a:lnTo>
                  <a:pt x="520246" y="411674"/>
                </a:lnTo>
                <a:lnTo>
                  <a:pt x="487425" y="458469"/>
                </a:lnTo>
                <a:lnTo>
                  <a:pt x="677037" y="486791"/>
                </a:lnTo>
                <a:lnTo>
                  <a:pt x="543687" y="428117"/>
                </a:lnTo>
                <a:close/>
              </a:path>
              <a:path w="677037" h="486791">
                <a:moveTo>
                  <a:pt x="585851" y="318135"/>
                </a:moveTo>
                <a:lnTo>
                  <a:pt x="553021" y="364944"/>
                </a:lnTo>
                <a:lnTo>
                  <a:pt x="576453" y="381381"/>
                </a:lnTo>
                <a:lnTo>
                  <a:pt x="585851" y="318135"/>
                </a:lnTo>
                <a:close/>
              </a:path>
              <a:path w="677037" h="486791">
                <a:moveTo>
                  <a:pt x="32766" y="0"/>
                </a:moveTo>
                <a:lnTo>
                  <a:pt x="0" y="46736"/>
                </a:lnTo>
                <a:lnTo>
                  <a:pt x="520246" y="411674"/>
                </a:lnTo>
                <a:lnTo>
                  <a:pt x="543687" y="428117"/>
                </a:lnTo>
                <a:lnTo>
                  <a:pt x="677037" y="486791"/>
                </a:lnTo>
                <a:lnTo>
                  <a:pt x="585851" y="318135"/>
                </a:lnTo>
                <a:lnTo>
                  <a:pt x="576453" y="381381"/>
                </a:lnTo>
                <a:lnTo>
                  <a:pt x="553021" y="364944"/>
                </a:lnTo>
                <a:lnTo>
                  <a:pt x="327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3844" y="53400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3552" y="4102100"/>
            <a:ext cx="426593" cy="1237488"/>
          </a:xfrm>
          <a:custGeom>
            <a:avLst/>
            <a:gdLst/>
            <a:ahLst/>
            <a:cxnLst/>
            <a:rect l="l" t="t" r="r" b="b"/>
            <a:pathLst>
              <a:path w="426593" h="1237488">
                <a:moveTo>
                  <a:pt x="325247" y="1108710"/>
                </a:moveTo>
                <a:lnTo>
                  <a:pt x="317099" y="1081343"/>
                </a:lnTo>
                <a:lnTo>
                  <a:pt x="262255" y="1097661"/>
                </a:lnTo>
                <a:lnTo>
                  <a:pt x="393446" y="1237488"/>
                </a:lnTo>
                <a:lnTo>
                  <a:pt x="325247" y="1108710"/>
                </a:lnTo>
                <a:close/>
              </a:path>
              <a:path w="426593" h="1237488">
                <a:moveTo>
                  <a:pt x="379984" y="1092454"/>
                </a:moveTo>
                <a:lnTo>
                  <a:pt x="426593" y="1048766"/>
                </a:lnTo>
                <a:lnTo>
                  <a:pt x="371831" y="1065059"/>
                </a:lnTo>
                <a:lnTo>
                  <a:pt x="379984" y="1092454"/>
                </a:lnTo>
                <a:close/>
              </a:path>
              <a:path w="426593" h="1237488">
                <a:moveTo>
                  <a:pt x="54863" y="0"/>
                </a:moveTo>
                <a:lnTo>
                  <a:pt x="0" y="16256"/>
                </a:lnTo>
                <a:lnTo>
                  <a:pt x="317099" y="1081343"/>
                </a:lnTo>
                <a:lnTo>
                  <a:pt x="325247" y="1108710"/>
                </a:lnTo>
                <a:lnTo>
                  <a:pt x="393446" y="1237488"/>
                </a:lnTo>
                <a:lnTo>
                  <a:pt x="426593" y="1048766"/>
                </a:lnTo>
                <a:lnTo>
                  <a:pt x="379984" y="1092454"/>
                </a:lnTo>
                <a:lnTo>
                  <a:pt x="371831" y="1065059"/>
                </a:lnTo>
                <a:lnTo>
                  <a:pt x="5486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1659" y="5597804"/>
            <a:ext cx="2292692" cy="171450"/>
          </a:xfrm>
          <a:custGeom>
            <a:avLst/>
            <a:gdLst/>
            <a:ahLst/>
            <a:cxnLst/>
            <a:rect l="l" t="t" r="r" b="b"/>
            <a:pathLst>
              <a:path w="2292692" h="171450">
                <a:moveTo>
                  <a:pt x="0" y="63690"/>
                </a:moveTo>
                <a:lnTo>
                  <a:pt x="177" y="120840"/>
                </a:lnTo>
                <a:lnTo>
                  <a:pt x="2121327" y="114298"/>
                </a:lnTo>
                <a:lnTo>
                  <a:pt x="2149817" y="114211"/>
                </a:lnTo>
                <a:lnTo>
                  <a:pt x="2121496" y="171450"/>
                </a:lnTo>
                <a:lnTo>
                  <a:pt x="2292692" y="85191"/>
                </a:lnTo>
                <a:lnTo>
                  <a:pt x="2149690" y="57061"/>
                </a:lnTo>
                <a:lnTo>
                  <a:pt x="2121158" y="57149"/>
                </a:lnTo>
                <a:lnTo>
                  <a:pt x="0" y="63690"/>
                </a:lnTo>
                <a:close/>
              </a:path>
              <a:path w="2292692" h="171450">
                <a:moveTo>
                  <a:pt x="2149690" y="57061"/>
                </a:moveTo>
                <a:lnTo>
                  <a:pt x="2292692" y="85191"/>
                </a:lnTo>
                <a:lnTo>
                  <a:pt x="2120988" y="0"/>
                </a:lnTo>
                <a:lnTo>
                  <a:pt x="2121158" y="57149"/>
                </a:lnTo>
                <a:lnTo>
                  <a:pt x="2149690" y="57061"/>
                </a:lnTo>
                <a:close/>
              </a:path>
              <a:path w="2292692" h="171450">
                <a:moveTo>
                  <a:pt x="2121496" y="171450"/>
                </a:moveTo>
                <a:lnTo>
                  <a:pt x="2149817" y="114211"/>
                </a:lnTo>
                <a:lnTo>
                  <a:pt x="2121327" y="114298"/>
                </a:lnTo>
                <a:lnTo>
                  <a:pt x="2121496" y="1714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720" y="265602"/>
            <a:ext cx="153915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415" y="265602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BFS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447" y="1131849"/>
            <a:ext cx="358744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7134" y="2357374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1451" y="2378202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996" y="3540785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6364" y="3566312"/>
            <a:ext cx="33796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346" y="4514875"/>
            <a:ext cx="37549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263" y="4591939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046" y="5482005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2282" y="5489549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200400" y="2971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139141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307" y="1978152"/>
            <a:ext cx="477901" cy="1005967"/>
          </a:xfrm>
          <a:custGeom>
            <a:avLst/>
            <a:gdLst/>
            <a:ahLst/>
            <a:cxnLst/>
            <a:rect l="l" t="t" r="r" b="b"/>
            <a:pathLst>
              <a:path w="477901" h="1005967">
                <a:moveTo>
                  <a:pt x="52268" y="168200"/>
                </a:moveTo>
                <a:lnTo>
                  <a:pt x="425704" y="1005967"/>
                </a:lnTo>
                <a:lnTo>
                  <a:pt x="477901" y="982726"/>
                </a:lnTo>
                <a:lnTo>
                  <a:pt x="104449" y="144924"/>
                </a:lnTo>
                <a:lnTo>
                  <a:pt x="92837" y="118872"/>
                </a:lnTo>
                <a:lnTo>
                  <a:pt x="40640" y="142112"/>
                </a:lnTo>
                <a:lnTo>
                  <a:pt x="52268" y="168200"/>
                </a:lnTo>
                <a:close/>
              </a:path>
              <a:path w="477901" h="1005967">
                <a:moveTo>
                  <a:pt x="104449" y="144924"/>
                </a:moveTo>
                <a:lnTo>
                  <a:pt x="156591" y="121665"/>
                </a:lnTo>
                <a:lnTo>
                  <a:pt x="8509" y="0"/>
                </a:lnTo>
                <a:lnTo>
                  <a:pt x="0" y="191515"/>
                </a:lnTo>
                <a:lnTo>
                  <a:pt x="52268" y="168200"/>
                </a:lnTo>
                <a:lnTo>
                  <a:pt x="40640" y="142112"/>
                </a:lnTo>
                <a:lnTo>
                  <a:pt x="92837" y="118872"/>
                </a:lnTo>
                <a:lnTo>
                  <a:pt x="104449" y="1449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0" y="44851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7582" y="3534791"/>
            <a:ext cx="1285747" cy="1050925"/>
          </a:xfrm>
          <a:custGeom>
            <a:avLst/>
            <a:gdLst/>
            <a:ahLst/>
            <a:cxnLst/>
            <a:rect l="l" t="t" r="r" b="b"/>
            <a:pathLst>
              <a:path w="1285747" h="1050925">
                <a:moveTo>
                  <a:pt x="1156715" y="983107"/>
                </a:moveTo>
                <a:lnTo>
                  <a:pt x="1134521" y="965096"/>
                </a:lnTo>
                <a:lnTo>
                  <a:pt x="1098550" y="1009396"/>
                </a:lnTo>
                <a:lnTo>
                  <a:pt x="1285747" y="1050925"/>
                </a:lnTo>
                <a:lnTo>
                  <a:pt x="1156715" y="983107"/>
                </a:lnTo>
                <a:close/>
              </a:path>
              <a:path w="1285747" h="1050925">
                <a:moveTo>
                  <a:pt x="1206627" y="876300"/>
                </a:moveTo>
                <a:lnTo>
                  <a:pt x="1170605" y="920659"/>
                </a:lnTo>
                <a:lnTo>
                  <a:pt x="1192783" y="938657"/>
                </a:lnTo>
                <a:lnTo>
                  <a:pt x="1206627" y="876300"/>
                </a:lnTo>
                <a:close/>
              </a:path>
              <a:path w="1285747" h="1050925">
                <a:moveTo>
                  <a:pt x="36067" y="0"/>
                </a:moveTo>
                <a:lnTo>
                  <a:pt x="0" y="44450"/>
                </a:lnTo>
                <a:lnTo>
                  <a:pt x="1134521" y="965096"/>
                </a:lnTo>
                <a:lnTo>
                  <a:pt x="1156715" y="983107"/>
                </a:lnTo>
                <a:lnTo>
                  <a:pt x="1285747" y="1050925"/>
                </a:lnTo>
                <a:lnTo>
                  <a:pt x="1206627" y="876300"/>
                </a:lnTo>
                <a:lnTo>
                  <a:pt x="1192783" y="938657"/>
                </a:lnTo>
                <a:lnTo>
                  <a:pt x="1170605" y="920659"/>
                </a:lnTo>
                <a:lnTo>
                  <a:pt x="360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6560" y="49423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7136" y="3652266"/>
            <a:ext cx="323596" cy="1290320"/>
          </a:xfrm>
          <a:custGeom>
            <a:avLst/>
            <a:gdLst/>
            <a:ahLst/>
            <a:cxnLst/>
            <a:rect l="l" t="t" r="r" b="b"/>
            <a:pathLst>
              <a:path w="323596" h="1290320">
                <a:moveTo>
                  <a:pt x="56121" y="1116539"/>
                </a:moveTo>
                <a:lnTo>
                  <a:pt x="0" y="1105915"/>
                </a:lnTo>
                <a:lnTo>
                  <a:pt x="52324" y="1290319"/>
                </a:lnTo>
                <a:lnTo>
                  <a:pt x="168401" y="1137792"/>
                </a:lnTo>
                <a:lnTo>
                  <a:pt x="112262" y="1127166"/>
                </a:lnTo>
                <a:lnTo>
                  <a:pt x="106934" y="1155318"/>
                </a:lnTo>
                <a:lnTo>
                  <a:pt x="50800" y="1144650"/>
                </a:lnTo>
                <a:lnTo>
                  <a:pt x="56121" y="1116539"/>
                </a:lnTo>
                <a:close/>
              </a:path>
              <a:path w="323596" h="1290320">
                <a:moveTo>
                  <a:pt x="50800" y="1144650"/>
                </a:moveTo>
                <a:lnTo>
                  <a:pt x="106934" y="1155318"/>
                </a:lnTo>
                <a:lnTo>
                  <a:pt x="112262" y="1127166"/>
                </a:lnTo>
                <a:lnTo>
                  <a:pt x="323596" y="10667"/>
                </a:lnTo>
                <a:lnTo>
                  <a:pt x="267462" y="0"/>
                </a:lnTo>
                <a:lnTo>
                  <a:pt x="56121" y="1116539"/>
                </a:lnTo>
                <a:lnTo>
                  <a:pt x="50800" y="11446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331927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216" y="1963165"/>
            <a:ext cx="910970" cy="1456689"/>
          </a:xfrm>
          <a:custGeom>
            <a:avLst/>
            <a:gdLst/>
            <a:ahLst/>
            <a:cxnLst/>
            <a:rect l="l" t="t" r="r" b="b"/>
            <a:pathLst>
              <a:path w="910970" h="1456689">
                <a:moveTo>
                  <a:pt x="65534" y="1295665"/>
                </a:moveTo>
                <a:lnTo>
                  <a:pt x="16763" y="1265682"/>
                </a:lnTo>
                <a:lnTo>
                  <a:pt x="0" y="1456689"/>
                </a:lnTo>
                <a:lnTo>
                  <a:pt x="162813" y="1355471"/>
                </a:lnTo>
                <a:lnTo>
                  <a:pt x="114150" y="1325553"/>
                </a:lnTo>
                <a:lnTo>
                  <a:pt x="99186" y="1349883"/>
                </a:lnTo>
                <a:lnTo>
                  <a:pt x="50545" y="1320038"/>
                </a:lnTo>
                <a:lnTo>
                  <a:pt x="65534" y="1295665"/>
                </a:lnTo>
                <a:close/>
              </a:path>
              <a:path w="910970" h="1456689">
                <a:moveTo>
                  <a:pt x="50545" y="1320038"/>
                </a:moveTo>
                <a:lnTo>
                  <a:pt x="99186" y="1349883"/>
                </a:lnTo>
                <a:lnTo>
                  <a:pt x="114150" y="1325553"/>
                </a:lnTo>
                <a:lnTo>
                  <a:pt x="910970" y="29972"/>
                </a:lnTo>
                <a:lnTo>
                  <a:pt x="862329" y="0"/>
                </a:lnTo>
                <a:lnTo>
                  <a:pt x="65534" y="1295665"/>
                </a:lnTo>
                <a:lnTo>
                  <a:pt x="50545" y="13200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9674" y="3882771"/>
            <a:ext cx="1347724" cy="1160653"/>
          </a:xfrm>
          <a:custGeom>
            <a:avLst/>
            <a:gdLst/>
            <a:ahLst/>
            <a:cxnLst/>
            <a:rect l="l" t="t" r="r" b="b"/>
            <a:pathLst>
              <a:path w="1347724" h="1160652">
                <a:moveTo>
                  <a:pt x="1220724" y="1089405"/>
                </a:moveTo>
                <a:lnTo>
                  <a:pt x="1198973" y="1070769"/>
                </a:lnTo>
                <a:lnTo>
                  <a:pt x="1161795" y="1114170"/>
                </a:lnTo>
                <a:lnTo>
                  <a:pt x="1347724" y="1160652"/>
                </a:lnTo>
                <a:lnTo>
                  <a:pt x="1220724" y="1089405"/>
                </a:lnTo>
                <a:close/>
              </a:path>
              <a:path w="1347724" h="1160652">
                <a:moveTo>
                  <a:pt x="1273302" y="983995"/>
                </a:moveTo>
                <a:lnTo>
                  <a:pt x="1236127" y="1027394"/>
                </a:lnTo>
                <a:lnTo>
                  <a:pt x="1257808" y="1045971"/>
                </a:lnTo>
                <a:lnTo>
                  <a:pt x="1273302" y="983995"/>
                </a:lnTo>
                <a:close/>
              </a:path>
              <a:path w="1347724" h="1160652">
                <a:moveTo>
                  <a:pt x="37083" y="0"/>
                </a:moveTo>
                <a:lnTo>
                  <a:pt x="0" y="43433"/>
                </a:lnTo>
                <a:lnTo>
                  <a:pt x="1198973" y="1070769"/>
                </a:lnTo>
                <a:lnTo>
                  <a:pt x="1220724" y="1089405"/>
                </a:lnTo>
                <a:lnTo>
                  <a:pt x="1347724" y="1160652"/>
                </a:lnTo>
                <a:lnTo>
                  <a:pt x="1273302" y="983995"/>
                </a:lnTo>
                <a:lnTo>
                  <a:pt x="1257808" y="1045971"/>
                </a:lnTo>
                <a:lnTo>
                  <a:pt x="1236127" y="1027394"/>
                </a:lnTo>
                <a:lnTo>
                  <a:pt x="3708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1604" y="1295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8241" y="1566037"/>
            <a:ext cx="1253617" cy="197485"/>
          </a:xfrm>
          <a:custGeom>
            <a:avLst/>
            <a:gdLst/>
            <a:ahLst/>
            <a:cxnLst/>
            <a:rect l="l" t="t" r="r" b="b"/>
            <a:pathLst>
              <a:path w="1253617" h="197485">
                <a:moveTo>
                  <a:pt x="0" y="140462"/>
                </a:moveTo>
                <a:lnTo>
                  <a:pt x="4317" y="197485"/>
                </a:lnTo>
                <a:lnTo>
                  <a:pt x="1084876" y="113965"/>
                </a:lnTo>
                <a:lnTo>
                  <a:pt x="1113408" y="111760"/>
                </a:lnTo>
                <a:lnTo>
                  <a:pt x="1089279" y="170941"/>
                </a:lnTo>
                <a:lnTo>
                  <a:pt x="1253617" y="72262"/>
                </a:lnTo>
                <a:lnTo>
                  <a:pt x="1108963" y="54737"/>
                </a:lnTo>
                <a:lnTo>
                  <a:pt x="1080470" y="56939"/>
                </a:lnTo>
                <a:lnTo>
                  <a:pt x="0" y="140462"/>
                </a:lnTo>
                <a:close/>
              </a:path>
              <a:path w="1253617" h="197485">
                <a:moveTo>
                  <a:pt x="1108963" y="54737"/>
                </a:moveTo>
                <a:lnTo>
                  <a:pt x="1253617" y="72262"/>
                </a:lnTo>
                <a:lnTo>
                  <a:pt x="1076070" y="0"/>
                </a:lnTo>
                <a:lnTo>
                  <a:pt x="1080470" y="56939"/>
                </a:lnTo>
                <a:lnTo>
                  <a:pt x="1108963" y="54737"/>
                </a:lnTo>
                <a:close/>
              </a:path>
              <a:path w="1253617" h="197485">
                <a:moveTo>
                  <a:pt x="1089279" y="170941"/>
                </a:moveTo>
                <a:lnTo>
                  <a:pt x="1113408" y="111760"/>
                </a:lnTo>
                <a:lnTo>
                  <a:pt x="1084876" y="113965"/>
                </a:lnTo>
                <a:lnTo>
                  <a:pt x="1089279" y="17094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6183" y="1977263"/>
            <a:ext cx="432942" cy="2508123"/>
          </a:xfrm>
          <a:custGeom>
            <a:avLst/>
            <a:gdLst/>
            <a:ahLst/>
            <a:cxnLst/>
            <a:rect l="l" t="t" r="r" b="b"/>
            <a:pathLst>
              <a:path w="432942" h="2508123">
                <a:moveTo>
                  <a:pt x="323468" y="2370455"/>
                </a:moveTo>
                <a:lnTo>
                  <a:pt x="319592" y="2342143"/>
                </a:lnTo>
                <a:lnTo>
                  <a:pt x="263016" y="2349881"/>
                </a:lnTo>
                <a:lnTo>
                  <a:pt x="371220" y="2508123"/>
                </a:lnTo>
                <a:lnTo>
                  <a:pt x="323468" y="2370455"/>
                </a:lnTo>
                <a:close/>
              </a:path>
              <a:path w="432942" h="2508123">
                <a:moveTo>
                  <a:pt x="432942" y="2326640"/>
                </a:moveTo>
                <a:lnTo>
                  <a:pt x="376234" y="2334396"/>
                </a:lnTo>
                <a:lnTo>
                  <a:pt x="380111" y="2362708"/>
                </a:lnTo>
                <a:lnTo>
                  <a:pt x="432942" y="2326640"/>
                </a:lnTo>
                <a:close/>
              </a:path>
              <a:path w="432942" h="2508123">
                <a:moveTo>
                  <a:pt x="56641" y="0"/>
                </a:moveTo>
                <a:lnTo>
                  <a:pt x="0" y="7874"/>
                </a:lnTo>
                <a:lnTo>
                  <a:pt x="319592" y="2342143"/>
                </a:lnTo>
                <a:lnTo>
                  <a:pt x="323468" y="2370455"/>
                </a:lnTo>
                <a:lnTo>
                  <a:pt x="371220" y="2508123"/>
                </a:lnTo>
                <a:lnTo>
                  <a:pt x="432942" y="2326640"/>
                </a:lnTo>
                <a:lnTo>
                  <a:pt x="380111" y="2362708"/>
                </a:lnTo>
                <a:lnTo>
                  <a:pt x="376234" y="2334396"/>
                </a:lnTo>
                <a:lnTo>
                  <a:pt x="566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19537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30165" y="1610614"/>
            <a:ext cx="1599438" cy="482853"/>
          </a:xfrm>
          <a:custGeom>
            <a:avLst/>
            <a:gdLst/>
            <a:ahLst/>
            <a:cxnLst/>
            <a:rect l="l" t="t" r="r" b="b"/>
            <a:pathLst>
              <a:path w="1599438" h="482853">
                <a:moveTo>
                  <a:pt x="1454023" y="434721"/>
                </a:moveTo>
                <a:lnTo>
                  <a:pt x="1426314" y="427491"/>
                </a:lnTo>
                <a:lnTo>
                  <a:pt x="1411859" y="482853"/>
                </a:lnTo>
                <a:lnTo>
                  <a:pt x="1599438" y="443230"/>
                </a:lnTo>
                <a:lnTo>
                  <a:pt x="1454023" y="434721"/>
                </a:lnTo>
                <a:close/>
              </a:path>
              <a:path w="1599438" h="482853">
                <a:moveTo>
                  <a:pt x="1468374" y="379475"/>
                </a:moveTo>
                <a:lnTo>
                  <a:pt x="1455165" y="316991"/>
                </a:lnTo>
                <a:lnTo>
                  <a:pt x="1440734" y="372262"/>
                </a:lnTo>
                <a:lnTo>
                  <a:pt x="1468374" y="379475"/>
                </a:lnTo>
                <a:close/>
              </a:path>
              <a:path w="1599438" h="482853">
                <a:moveTo>
                  <a:pt x="14477" y="0"/>
                </a:moveTo>
                <a:lnTo>
                  <a:pt x="0" y="55372"/>
                </a:lnTo>
                <a:lnTo>
                  <a:pt x="1426314" y="427491"/>
                </a:lnTo>
                <a:lnTo>
                  <a:pt x="1454023" y="434721"/>
                </a:lnTo>
                <a:lnTo>
                  <a:pt x="1599438" y="443230"/>
                </a:lnTo>
                <a:lnTo>
                  <a:pt x="1455165" y="316991"/>
                </a:lnTo>
                <a:lnTo>
                  <a:pt x="1468374" y="379475"/>
                </a:lnTo>
                <a:lnTo>
                  <a:pt x="1440734" y="372262"/>
                </a:lnTo>
                <a:lnTo>
                  <a:pt x="1447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3418332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6575" y="2639567"/>
            <a:ext cx="171450" cy="779526"/>
          </a:xfrm>
          <a:custGeom>
            <a:avLst/>
            <a:gdLst/>
            <a:ahLst/>
            <a:cxnLst/>
            <a:rect l="l" t="t" r="r" b="b"/>
            <a:pathLst>
              <a:path w="171450" h="779526">
                <a:moveTo>
                  <a:pt x="57150" y="608075"/>
                </a:moveTo>
                <a:lnTo>
                  <a:pt x="0" y="608076"/>
                </a:lnTo>
                <a:lnTo>
                  <a:pt x="85725" y="779526"/>
                </a:lnTo>
                <a:lnTo>
                  <a:pt x="171450" y="608076"/>
                </a:lnTo>
                <a:lnTo>
                  <a:pt x="114299" y="608076"/>
                </a:lnTo>
                <a:lnTo>
                  <a:pt x="114300" y="636651"/>
                </a:lnTo>
                <a:lnTo>
                  <a:pt x="57150" y="636651"/>
                </a:lnTo>
                <a:lnTo>
                  <a:pt x="57150" y="608075"/>
                </a:lnTo>
                <a:close/>
              </a:path>
              <a:path w="171450" h="779526">
                <a:moveTo>
                  <a:pt x="57150" y="636651"/>
                </a:moveTo>
                <a:lnTo>
                  <a:pt x="114300" y="63665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63665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720" y="265602"/>
            <a:ext cx="102498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1" dirty="0" smtClean="0">
                <a:solidFill>
                  <a:srgbClr val="660066"/>
                </a:solidFill>
                <a:latin typeface="Arial"/>
                <a:cs typeface="Arial"/>
              </a:rPr>
              <a:t>Solve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176" y="265602"/>
            <a:ext cx="10256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763" y="265602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BFS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576452"/>
            <a:ext cx="2607864" cy="584708"/>
          </a:xfrm>
          <a:prstGeom prst="rect">
            <a:avLst/>
          </a:prstGeom>
        </p:spPr>
        <p:txBody>
          <a:bodyPr wrap="square" lIns="0" tIns="29114" rIns="0" bIns="0" rtlCol="0">
            <a:noAutofit/>
          </a:bodyPr>
          <a:lstStyle/>
          <a:p>
            <a:pPr marL="12700">
              <a:lnSpc>
                <a:spcPts val="4585"/>
              </a:lnSpc>
            </a:pPr>
            <a:r>
              <a:rPr sz="4400" spc="-3" dirty="0" smtClean="0">
                <a:solidFill>
                  <a:srgbClr val="FF0000"/>
                </a:solidFill>
                <a:latin typeface="Calibri"/>
                <a:cs typeface="Calibri"/>
              </a:rPr>
              <a:t>ABDGEFCH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7537" y="1436649"/>
            <a:ext cx="30423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0467" y="1533905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950" y="2095246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647" y="3113913"/>
            <a:ext cx="35852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202" y="3460521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7614" y="3560826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357" y="4627880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43250" y="5084851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959864" y="1905000"/>
            <a:ext cx="4716780" cy="2395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0708" y="2801112"/>
            <a:ext cx="360806" cy="284988"/>
          </a:xfrm>
          <a:custGeom>
            <a:avLst/>
            <a:gdLst/>
            <a:ahLst/>
            <a:cxnLst/>
            <a:rect l="l" t="t" r="r" b="b"/>
            <a:pathLst>
              <a:path w="360806" h="284988">
                <a:moveTo>
                  <a:pt x="217804" y="71247"/>
                </a:moveTo>
                <a:lnTo>
                  <a:pt x="0" y="71247"/>
                </a:lnTo>
                <a:lnTo>
                  <a:pt x="71500" y="142493"/>
                </a:lnTo>
                <a:lnTo>
                  <a:pt x="0" y="213740"/>
                </a:lnTo>
                <a:lnTo>
                  <a:pt x="217804" y="213740"/>
                </a:lnTo>
                <a:lnTo>
                  <a:pt x="217804" y="284988"/>
                </a:lnTo>
                <a:lnTo>
                  <a:pt x="360806" y="142493"/>
                </a:lnTo>
                <a:lnTo>
                  <a:pt x="217804" y="0"/>
                </a:lnTo>
                <a:lnTo>
                  <a:pt x="217804" y="71247"/>
                </a:lnTo>
                <a:close/>
              </a:path>
            </a:pathLst>
          </a:custGeom>
          <a:solidFill>
            <a:srgbClr val="D686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0708" y="2801112"/>
            <a:ext cx="360933" cy="284988"/>
          </a:xfrm>
          <a:custGeom>
            <a:avLst/>
            <a:gdLst/>
            <a:ahLst/>
            <a:cxnLst/>
            <a:rect l="l" t="t" r="r" b="b"/>
            <a:pathLst>
              <a:path w="360933" h="284988">
                <a:moveTo>
                  <a:pt x="0" y="71247"/>
                </a:moveTo>
                <a:lnTo>
                  <a:pt x="217804" y="71247"/>
                </a:lnTo>
                <a:lnTo>
                  <a:pt x="217804" y="0"/>
                </a:lnTo>
                <a:lnTo>
                  <a:pt x="360933" y="142493"/>
                </a:lnTo>
                <a:lnTo>
                  <a:pt x="217804" y="284988"/>
                </a:lnTo>
                <a:lnTo>
                  <a:pt x="217804" y="213740"/>
                </a:lnTo>
                <a:lnTo>
                  <a:pt x="0" y="213740"/>
                </a:lnTo>
                <a:lnTo>
                  <a:pt x="71500" y="142493"/>
                </a:lnTo>
                <a:lnTo>
                  <a:pt x="0" y="71247"/>
                </a:lnTo>
                <a:close/>
              </a:path>
            </a:pathLst>
          </a:custGeom>
          <a:ln w="9525">
            <a:solidFill>
              <a:srgbClr val="FF822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0137" y="278429"/>
            <a:ext cx="165740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0432" y="278429"/>
            <a:ext cx="7089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3" dirty="0" smtClean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0716" y="278429"/>
            <a:ext cx="148081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8-puzzle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784" y="5354732"/>
            <a:ext cx="2400367" cy="330313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-30" dirty="0" smtClean="0">
                <a:solidFill>
                  <a:srgbClr val="000080"/>
                </a:solidFill>
                <a:latin typeface="Meiryo"/>
                <a:cs typeface="Meiryo"/>
              </a:rPr>
              <a:t>➔ </a:t>
            </a:r>
            <a:r>
              <a:rPr sz="2400" spc="-1" dirty="0" smtClean="0">
                <a:solidFill>
                  <a:srgbClr val="000080"/>
                </a:solidFill>
                <a:latin typeface="Arial"/>
                <a:cs typeface="Arial"/>
              </a:rPr>
              <a:t>How to 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1493" y="5354732"/>
            <a:ext cx="2624455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80"/>
                </a:solidFill>
                <a:latin typeface="Arial"/>
                <a:cs typeface="Arial"/>
              </a:rPr>
              <a:t>an intelligent 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001" y="5354732"/>
            <a:ext cx="3029889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80"/>
                </a:solidFill>
                <a:latin typeface="Arial"/>
                <a:cs typeface="Arial"/>
              </a:rPr>
              <a:t>to solve the 8-puzzel?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0845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3" dirty="0" smtClean="0">
                <a:solidFill>
                  <a:srgbClr val="7E7E7E"/>
                </a:solidFill>
                <a:latin typeface="Arial"/>
                <a:cs typeface="Arial"/>
              </a:rPr>
              <a:t> 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121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6071616" y="3284220"/>
            <a:ext cx="2514600" cy="550163"/>
          </a:xfrm>
          <a:custGeom>
            <a:avLst/>
            <a:gdLst/>
            <a:ahLst/>
            <a:cxnLst/>
            <a:rect l="l" t="t" r="r" b="b"/>
            <a:pathLst>
              <a:path w="2514600" h="550163">
                <a:moveTo>
                  <a:pt x="2514600" y="0"/>
                </a:moveTo>
                <a:lnTo>
                  <a:pt x="0" y="0"/>
                </a:lnTo>
                <a:lnTo>
                  <a:pt x="0" y="550163"/>
                </a:lnTo>
                <a:lnTo>
                  <a:pt x="2514600" y="550163"/>
                </a:lnTo>
                <a:lnTo>
                  <a:pt x="2514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1870" y="3278124"/>
            <a:ext cx="0" cy="562356"/>
          </a:xfrm>
          <a:custGeom>
            <a:avLst/>
            <a:gdLst/>
            <a:ahLst/>
            <a:cxnLst/>
            <a:rect l="l" t="t" r="r" b="b"/>
            <a:pathLst>
              <a:path h="562355">
                <a:moveTo>
                  <a:pt x="0" y="0"/>
                </a:moveTo>
                <a:lnTo>
                  <a:pt x="0" y="5623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7486" y="3278124"/>
            <a:ext cx="0" cy="562356"/>
          </a:xfrm>
          <a:custGeom>
            <a:avLst/>
            <a:gdLst/>
            <a:ahLst/>
            <a:cxnLst/>
            <a:rect l="l" t="t" r="r" b="b"/>
            <a:pathLst>
              <a:path h="562355">
                <a:moveTo>
                  <a:pt x="0" y="0"/>
                </a:moveTo>
                <a:lnTo>
                  <a:pt x="0" y="5623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5520" y="3284474"/>
            <a:ext cx="2528315" cy="0"/>
          </a:xfrm>
          <a:custGeom>
            <a:avLst/>
            <a:gdLst/>
            <a:ahLst/>
            <a:cxnLst/>
            <a:rect l="l" t="t" r="r" b="b"/>
            <a:pathLst>
              <a:path w="2528315">
                <a:moveTo>
                  <a:pt x="0" y="0"/>
                </a:moveTo>
                <a:lnTo>
                  <a:pt x="252831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5520" y="3834129"/>
            <a:ext cx="2528315" cy="0"/>
          </a:xfrm>
          <a:custGeom>
            <a:avLst/>
            <a:gdLst/>
            <a:ahLst/>
            <a:cxnLst/>
            <a:rect l="l" t="t" r="r" b="b"/>
            <a:pathLst>
              <a:path w="2528315">
                <a:moveTo>
                  <a:pt x="0" y="0"/>
                </a:moveTo>
                <a:lnTo>
                  <a:pt x="252831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2378" y="1297686"/>
            <a:ext cx="2401824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2378" y="1297686"/>
            <a:ext cx="2401824" cy="1905000"/>
          </a:xfrm>
          <a:custGeom>
            <a:avLst/>
            <a:gdLst/>
            <a:ahLst/>
            <a:cxnLst/>
            <a:rect l="l" t="t" r="r" b="b"/>
            <a:pathLst>
              <a:path w="2401824" h="1905000">
                <a:moveTo>
                  <a:pt x="0" y="1905000"/>
                </a:moveTo>
                <a:lnTo>
                  <a:pt x="2401824" y="1905000"/>
                </a:lnTo>
                <a:lnTo>
                  <a:pt x="2401824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0137" y="278429"/>
            <a:ext cx="459888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5" dirty="0" smtClean="0">
                <a:solidFill>
                  <a:srgbClr val="660066"/>
                </a:solidFill>
                <a:latin typeface="Arial"/>
                <a:cs typeface="Arial"/>
              </a:rPr>
              <a:t>Properties of 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3090" y="278429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3504" y="278429"/>
            <a:ext cx="102533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(BFS)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960" y="1227344"/>
            <a:ext cx="4858349" cy="59690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u="heavy" spc="-14" dirty="0" smtClean="0">
                <a:solidFill>
                  <a:srgbClr val="CC0099"/>
                </a:solidFill>
                <a:latin typeface="Arial"/>
                <a:cs typeface="Arial"/>
              </a:rPr>
              <a:t>Completeness:</a:t>
            </a:r>
            <a:r>
              <a:rPr sz="2000" spc="-14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000" spc="-14" dirty="0" smtClean="0">
                <a:solidFill>
                  <a:srgbClr val="000090"/>
                </a:solidFill>
                <a:latin typeface="Arial"/>
                <a:cs typeface="Arial"/>
              </a:rPr>
              <a:t>Yes (if </a:t>
            </a:r>
            <a:r>
              <a:rPr sz="2000" i="1" spc="-14" dirty="0" smtClean="0">
                <a:solidFill>
                  <a:srgbClr val="000090"/>
                </a:solidFill>
                <a:latin typeface="Arial"/>
                <a:cs typeface="Arial"/>
              </a:rPr>
              <a:t>b </a:t>
            </a:r>
            <a:r>
              <a:rPr sz="2000" spc="-14" dirty="0" smtClean="0">
                <a:solidFill>
                  <a:srgbClr val="000090"/>
                </a:solidFill>
                <a:latin typeface="Arial"/>
                <a:cs typeface="Arial"/>
              </a:rPr>
              <a:t>is finite), </a:t>
            </a:r>
            <a:r>
              <a:rPr sz="2000" spc="-14" dirty="0" smtClean="0">
                <a:solidFill>
                  <a:srgbClr val="0000E4"/>
                </a:solidFill>
                <a:latin typeface="Arial"/>
                <a:cs typeface="Arial"/>
              </a:rPr>
              <a:t>a solution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87"/>
              </a:spcBef>
            </a:pPr>
            <a:r>
              <a:rPr sz="2000" spc="-4" dirty="0" smtClean="0">
                <a:solidFill>
                  <a:srgbClr val="0000E4"/>
                </a:solidFill>
                <a:latin typeface="Arial"/>
                <a:cs typeface="Arial"/>
              </a:rPr>
              <a:t>will be found if exists.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960" y="2230390"/>
            <a:ext cx="285252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u="heavy" spc="-8" dirty="0" smtClean="0">
                <a:solidFill>
                  <a:srgbClr val="CC0099"/>
                </a:solidFill>
                <a:latin typeface="Arial"/>
                <a:cs typeface="Arial"/>
              </a:rPr>
              <a:t>Time Complexity:</a:t>
            </a:r>
            <a:r>
              <a:rPr sz="2000" spc="-8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000" spc="-8" dirty="0" smtClean="0">
                <a:solidFill>
                  <a:srgbClr val="000090"/>
                </a:solidFill>
                <a:latin typeface="Arial"/>
                <a:cs typeface="Arial"/>
              </a:rPr>
              <a:t>(nodes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1591" y="2230390"/>
            <a:ext cx="198485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 smtClean="0">
                <a:solidFill>
                  <a:srgbClr val="000090"/>
                </a:solidFill>
                <a:latin typeface="Arial"/>
                <a:cs typeface="Arial"/>
              </a:rPr>
              <a:t>until the solution)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565" y="2763536"/>
            <a:ext cx="171971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u="heavy" spc="-28" dirty="0" smtClean="0">
                <a:solidFill>
                  <a:srgbClr val="CC0099"/>
                </a:solidFill>
                <a:latin typeface="Arial"/>
                <a:cs typeface="Arial"/>
              </a:rPr>
              <a:t>Optimality:</a:t>
            </a:r>
            <a:r>
              <a:rPr sz="2000" spc="-28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000" spc="-28" dirty="0" smtClean="0">
                <a:solidFill>
                  <a:srgbClr val="000090"/>
                </a:solidFill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158" y="4137056"/>
            <a:ext cx="17847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Suppose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882" y="4137056"/>
            <a:ext cx="311266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branching factor b=10,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3908" y="4137056"/>
            <a:ext cx="240065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and the goal is 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0083" y="4137056"/>
            <a:ext cx="83281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58" y="4441609"/>
            <a:ext cx="84175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d=12: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358" y="4795282"/>
            <a:ext cx="444263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2" dirty="0" smtClean="0">
                <a:solidFill>
                  <a:srgbClr val="000090"/>
                </a:solidFill>
                <a:latin typeface="Arial"/>
                <a:cs typeface="Arial"/>
              </a:rPr>
              <a:t>– Then we need O10</a:t>
            </a:r>
            <a:r>
              <a:rPr sz="1950" spc="12" baseline="20068" dirty="0" smtClean="0">
                <a:solidFill>
                  <a:srgbClr val="000090"/>
                </a:solidFill>
                <a:latin typeface="Arial"/>
                <a:cs typeface="Arial"/>
              </a:rPr>
              <a:t>12 </a:t>
            </a:r>
            <a:r>
              <a:rPr sz="2000" spc="12" dirty="0" smtClean="0">
                <a:solidFill>
                  <a:srgbClr val="000090"/>
                </a:solidFill>
                <a:latin typeface="Arial"/>
                <a:cs typeface="Arial"/>
              </a:rPr>
              <a:t>time to finish. 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192" y="4795282"/>
            <a:ext cx="318426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1" dirty="0" smtClean="0">
                <a:solidFill>
                  <a:srgbClr val="000090"/>
                </a:solidFill>
                <a:latin typeface="Arial"/>
                <a:cs typeface="Arial"/>
              </a:rPr>
              <a:t>O is 0.001 second, then we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321" y="5097034"/>
            <a:ext cx="7359359" cy="58171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need 1  billion seconds (31 year). And if each O costs 10 bytes to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8" dirty="0" smtClean="0">
                <a:solidFill>
                  <a:srgbClr val="000090"/>
                </a:solidFill>
                <a:latin typeface="Arial"/>
                <a:cs typeface="Arial"/>
              </a:rPr>
              <a:t>store, then we also need 1 terabytes.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158" y="6016757"/>
            <a:ext cx="5619716" cy="330313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-4" dirty="0" smtClean="0">
                <a:solidFill>
                  <a:srgbClr val="000090"/>
                </a:solidFill>
                <a:latin typeface="Meiryo"/>
                <a:cs typeface="Meiryo"/>
              </a:rPr>
              <a:t>➔</a:t>
            </a: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Not suitable for searching large graphs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61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870" y="3284474"/>
            <a:ext cx="2515615" cy="549656"/>
          </a:xfrm>
          <a:prstGeom prst="rect">
            <a:avLst/>
          </a:prstGeom>
        </p:spPr>
        <p:txBody>
          <a:bodyPr wrap="square" lIns="0" tIns="20955" rIns="0" bIns="0" rtlCol="0">
            <a:noAutofit/>
          </a:bodyPr>
          <a:lstStyle/>
          <a:p>
            <a:pPr marL="92709">
              <a:lnSpc>
                <a:spcPts val="1379"/>
              </a:lnSpc>
            </a:pPr>
            <a:r>
              <a:rPr sz="1800" spc="0" baseline="12078" dirty="0" smtClean="0">
                <a:solidFill>
                  <a:srgbClr val="E36C09"/>
                </a:solidFill>
                <a:latin typeface="Arial"/>
                <a:cs typeface="Arial"/>
              </a:rPr>
              <a:t>b       </a:t>
            </a:r>
            <a:r>
              <a:rPr sz="1800" spc="272" baseline="12078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Bra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n</a:t>
            </a:r>
            <a:r>
              <a:rPr sz="1200" spc="-9" dirty="0" smtClean="0">
                <a:solidFill>
                  <a:srgbClr val="E36C09"/>
                </a:solidFill>
                <a:latin typeface="Arial"/>
                <a:cs typeface="Arial"/>
              </a:rPr>
              <a:t>c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200" spc="-14" dirty="0" smtClean="0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n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g</a:t>
            </a:r>
            <a:r>
              <a:rPr sz="1200" spc="-4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Fact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o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92709">
              <a:lnSpc>
                <a:spcPts val="1379"/>
              </a:lnSpc>
              <a:spcBef>
                <a:spcPts val="768"/>
              </a:spcBef>
            </a:pPr>
            <a:r>
              <a:rPr sz="1800" spc="0" baseline="12078" dirty="0" smtClean="0">
                <a:solidFill>
                  <a:srgbClr val="E36C09"/>
                </a:solidFill>
                <a:latin typeface="Arial"/>
                <a:cs typeface="Arial"/>
              </a:rPr>
              <a:t>d       </a:t>
            </a:r>
            <a:r>
              <a:rPr sz="1800" spc="272" baseline="12078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9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e</a:t>
            </a:r>
            <a:r>
              <a:rPr sz="1200" spc="-3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dep</a:t>
            </a:r>
            <a:r>
              <a:rPr sz="1200" spc="-9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200" spc="-3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o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f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e</a:t>
            </a:r>
            <a:r>
              <a:rPr sz="1200" spc="-5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-19" dirty="0" smtClean="0">
                <a:solidFill>
                  <a:srgbClr val="E36C09"/>
                </a:solidFill>
                <a:latin typeface="Arial"/>
                <a:cs typeface="Arial"/>
              </a:rPr>
              <a:t>g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oa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378" y="1297686"/>
            <a:ext cx="2401824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55597" y="2309622"/>
            <a:ext cx="657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52345" y="2285094"/>
            <a:ext cx="500735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dirty="0" smtClean="0">
                <a:solidFill>
                  <a:srgbClr val="660066"/>
                </a:solidFill>
                <a:latin typeface="Arial"/>
                <a:cs typeface="Arial"/>
              </a:rPr>
              <a:t>2-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5746" y="2285094"/>
            <a:ext cx="3015259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0" dirty="0" smtClean="0">
                <a:solidFill>
                  <a:srgbClr val="660066"/>
                </a:solidFill>
                <a:latin typeface="Arial"/>
                <a:cs typeface="Arial"/>
              </a:rPr>
              <a:t>Uniform-Cost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6761" y="2285094"/>
            <a:ext cx="1237132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dirty="0" smtClean="0">
                <a:solidFill>
                  <a:srgbClr val="660066"/>
                </a:solidFill>
                <a:latin typeface="Arial"/>
                <a:cs typeface="Arial"/>
              </a:rPr>
              <a:t>-First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62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80492" y="286938"/>
            <a:ext cx="3333942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9" dirty="0" smtClean="0">
                <a:solidFill>
                  <a:srgbClr val="660066"/>
                </a:solidFill>
                <a:latin typeface="Arial"/>
                <a:cs typeface="Arial"/>
              </a:rPr>
              <a:t>Uniform-Cost 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871" y="1408017"/>
            <a:ext cx="7172456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6" dirty="0" smtClean="0">
                <a:solidFill>
                  <a:srgbClr val="FF0000"/>
                </a:solidFill>
                <a:latin typeface="Arial"/>
                <a:cs typeface="Arial"/>
              </a:rPr>
              <a:t>Visits the next node </a:t>
            </a:r>
            <a:r>
              <a:rPr sz="3200" spc="-6" dirty="0" smtClean="0">
                <a:solidFill>
                  <a:srgbClr val="000090"/>
                </a:solidFill>
                <a:latin typeface="Arial"/>
                <a:cs typeface="Arial"/>
              </a:rPr>
              <a:t>which has the </a:t>
            </a:r>
            <a:r>
              <a:rPr sz="3200" spc="-6" dirty="0" smtClean="0">
                <a:solidFill>
                  <a:srgbClr val="FF0000"/>
                </a:solidFill>
                <a:latin typeface="Arial"/>
                <a:cs typeface="Arial"/>
              </a:rPr>
              <a:t>least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871" y="1901793"/>
            <a:ext cx="3305557" cy="92461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5" dirty="0" smtClean="0">
                <a:solidFill>
                  <a:srgbClr val="FF0000"/>
                </a:solidFill>
                <a:latin typeface="Arial"/>
                <a:cs typeface="Arial"/>
              </a:rPr>
              <a:t>total cost </a:t>
            </a:r>
            <a:r>
              <a:rPr sz="3200" spc="-5" dirty="0" smtClean="0">
                <a:solidFill>
                  <a:srgbClr val="000090"/>
                </a:solidFill>
                <a:latin typeface="Arial"/>
                <a:cs typeface="Arial"/>
              </a:rPr>
              <a:t>from the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26"/>
              </a:spcBef>
            </a:pPr>
            <a:r>
              <a:rPr sz="3200" spc="-1" dirty="0" smtClean="0">
                <a:solidFill>
                  <a:srgbClr val="000090"/>
                </a:solidFill>
                <a:latin typeface="Arial"/>
                <a:cs typeface="Arial"/>
              </a:rPr>
              <a:t>reached.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9349" y="1901793"/>
            <a:ext cx="3960607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root, </a:t>
            </a:r>
            <a:r>
              <a:rPr sz="3200" spc="-4" dirty="0" smtClean="0">
                <a:solidFill>
                  <a:srgbClr val="FF0000"/>
                </a:solidFill>
                <a:latin typeface="Arial"/>
                <a:cs typeface="Arial"/>
              </a:rPr>
              <a:t>until a goal state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8897" y="1901793"/>
            <a:ext cx="379388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376" y="3515158"/>
            <a:ext cx="2763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2888" y="3515158"/>
            <a:ext cx="635399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9" dirty="0" smtClean="0">
                <a:solidFill>
                  <a:srgbClr val="FF0000"/>
                </a:solidFill>
                <a:latin typeface="Arial"/>
                <a:cs typeface="Arial"/>
              </a:rPr>
              <a:t>Similar </a:t>
            </a:r>
            <a:r>
              <a:rPr sz="2800" spc="-19" dirty="0" smtClean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800" spc="-19" dirty="0" smtClean="0">
                <a:solidFill>
                  <a:srgbClr val="FF0000"/>
                </a:solidFill>
                <a:latin typeface="Arial"/>
                <a:cs typeface="Arial"/>
              </a:rPr>
              <a:t>BREADTH-FIRST</a:t>
            </a:r>
            <a:r>
              <a:rPr sz="2800" spc="-19" dirty="0" smtClean="0">
                <a:solidFill>
                  <a:srgbClr val="000090"/>
                </a:solidFill>
                <a:latin typeface="Arial"/>
                <a:cs typeface="Arial"/>
              </a:rPr>
              <a:t>, but with 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888" y="3942379"/>
            <a:ext cx="3931835" cy="80721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3" dirty="0" smtClean="0">
                <a:solidFill>
                  <a:srgbClr val="FF0000"/>
                </a:solidFill>
                <a:latin typeface="Arial"/>
                <a:cs typeface="Arial"/>
              </a:rPr>
              <a:t>evaluation of the cost </a:t>
            </a:r>
            <a:r>
              <a:rPr sz="2800" spc="-13" dirty="0" smtClean="0">
                <a:solidFill>
                  <a:srgbClr val="000090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3" dirty="0" smtClean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800" spc="3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2791" y="3942379"/>
            <a:ext cx="2511399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solidFill>
                  <a:srgbClr val="FF0000"/>
                </a:solidFill>
                <a:latin typeface="Arial"/>
                <a:cs typeface="Arial"/>
              </a:rPr>
              <a:t>each reachable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376" y="5344764"/>
            <a:ext cx="27609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888" y="5344764"/>
            <a:ext cx="69343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i="1" spc="-6" dirty="0" smtClean="0">
                <a:solidFill>
                  <a:srgbClr val="FF0000"/>
                </a:solidFill>
                <a:latin typeface="Arial"/>
                <a:cs typeface="Arial"/>
              </a:rPr>
              <a:t>g(n) </a:t>
            </a:r>
            <a:r>
              <a:rPr sz="2800" i="1" spc="-6" dirty="0" smtClean="0">
                <a:solidFill>
                  <a:srgbClr val="000090"/>
                </a:solidFill>
                <a:latin typeface="Arial"/>
                <a:cs typeface="Arial"/>
              </a:rPr>
              <a:t>= </a:t>
            </a: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path cost(n) = sum of individual 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888" y="5771484"/>
            <a:ext cx="286611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4" dirty="0" smtClean="0">
                <a:solidFill>
                  <a:srgbClr val="000090"/>
                </a:solidFill>
                <a:latin typeface="Arial"/>
                <a:cs typeface="Arial"/>
              </a:rPr>
              <a:t>costs to reach 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6350" y="5771484"/>
            <a:ext cx="217109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current node.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63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28928" y="812291"/>
            <a:ext cx="60198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892" y="348152"/>
            <a:ext cx="234773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Uniform-Cost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775" y="348152"/>
            <a:ext cx="96702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2462276" y="3105150"/>
            <a:ext cx="0" cy="915797"/>
          </a:xfrm>
          <a:custGeom>
            <a:avLst/>
            <a:gdLst/>
            <a:ahLst/>
            <a:cxnLst/>
            <a:rect l="l" t="t" r="r" b="b"/>
            <a:pathLst>
              <a:path h="915797">
                <a:moveTo>
                  <a:pt x="0" y="0"/>
                </a:moveTo>
                <a:lnTo>
                  <a:pt x="0" y="9157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600" y="4001897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31391" y="220771"/>
            <a:ext cx="472371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Uniform-Cost Search (UCS)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65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700272"/>
            <a:ext cx="1471676" cy="301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62276" y="3700272"/>
            <a:ext cx="2033524" cy="301625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2462276" y="3105150"/>
            <a:ext cx="0" cy="1217549"/>
          </a:xfrm>
          <a:custGeom>
            <a:avLst/>
            <a:gdLst/>
            <a:ahLst/>
            <a:cxnLst/>
            <a:rect l="l" t="t" r="r" b="b"/>
            <a:pathLst>
              <a:path h="1217549">
                <a:moveTo>
                  <a:pt x="0" y="0"/>
                </a:moveTo>
                <a:lnTo>
                  <a:pt x="0" y="12175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0600" y="4001897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0600" y="4303649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66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00272"/>
            <a:ext cx="1471676" cy="301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62276" y="3700272"/>
            <a:ext cx="2033524" cy="301625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{S:0}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001897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spc="-1" dirty="0" smtClean="0">
                <a:solidFill>
                  <a:srgbClr val="111111"/>
                </a:solidFill>
                <a:latin typeface="Arial"/>
                <a:cs typeface="Arial"/>
              </a:rPr>
              <a:t>S </a:t>
            </a:r>
            <a:r>
              <a:rPr sz="1800" spc="-1" dirty="0" smtClean="0">
                <a:solidFill>
                  <a:srgbClr val="FF7B80"/>
                </a:solidFill>
                <a:latin typeface="Arial"/>
                <a:cs typeface="Arial"/>
              </a:rPr>
              <a:t>not 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4001897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</a:t>
            </a:r>
            <a:r>
              <a:rPr sz="1800" dirty="0" smtClean="0">
                <a:solidFill>
                  <a:srgbClr val="C0504D"/>
                </a:solidFill>
                <a:latin typeface="Arial"/>
                <a:cs typeface="Arial"/>
              </a:rPr>
              <a:t>B:2,C:4,A:5</a:t>
            </a: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462276" y="3105150"/>
            <a:ext cx="0" cy="1523745"/>
          </a:xfrm>
          <a:custGeom>
            <a:avLst/>
            <a:gdLst/>
            <a:ahLst/>
            <a:cxnLst/>
            <a:rect l="l" t="t" r="r" b="b"/>
            <a:pathLst>
              <a:path h="1523746">
                <a:moveTo>
                  <a:pt x="0" y="0"/>
                </a:moveTo>
                <a:lnTo>
                  <a:pt x="0" y="15237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0600" y="40020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0600" y="43037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0600" y="460984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2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700272"/>
            <a:ext cx="1471676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462276" y="3700272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02024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4002024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303776"/>
            <a:ext cx="1471676" cy="30606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spc="-1" dirty="0" smtClean="0">
                <a:solidFill>
                  <a:srgbClr val="111111"/>
                </a:solidFill>
                <a:latin typeface="Arial"/>
                <a:cs typeface="Arial"/>
              </a:rPr>
              <a:t>B </a:t>
            </a:r>
            <a:r>
              <a:rPr sz="1800" spc="-1" dirty="0" smtClean="0">
                <a:solidFill>
                  <a:srgbClr val="FF7B80"/>
                </a:solidFill>
                <a:latin typeface="Arial"/>
                <a:cs typeface="Arial"/>
              </a:rPr>
              <a:t>not 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4303776"/>
            <a:ext cx="2033524" cy="30606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</a:t>
            </a:r>
            <a:r>
              <a:rPr sz="1800" spc="0" dirty="0" smtClean="0">
                <a:solidFill>
                  <a:srgbClr val="C0504D"/>
                </a:solidFill>
                <a:latin typeface="Arial"/>
                <a:cs typeface="Arial"/>
              </a:rPr>
              <a:t>,G:2+6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2462276" y="3105150"/>
            <a:ext cx="0" cy="1845945"/>
          </a:xfrm>
          <a:custGeom>
            <a:avLst/>
            <a:gdLst/>
            <a:ahLst/>
            <a:cxnLst/>
            <a:rect l="l" t="t" r="r" b="b"/>
            <a:pathLst>
              <a:path h="1845945">
                <a:moveTo>
                  <a:pt x="0" y="0"/>
                </a:moveTo>
                <a:lnTo>
                  <a:pt x="0" y="18459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600" y="40020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0600" y="43037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0600" y="4609973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0600" y="493204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3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68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700272"/>
            <a:ext cx="1471676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62276" y="3700272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002024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4002024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303776"/>
            <a:ext cx="1471676" cy="306197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4303776"/>
            <a:ext cx="2033524" cy="306197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609973"/>
            <a:ext cx="1471676" cy="32207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spc="-1" dirty="0" smtClean="0">
                <a:solidFill>
                  <a:srgbClr val="111111"/>
                </a:solidFill>
                <a:latin typeface="Arial"/>
                <a:cs typeface="Arial"/>
              </a:rPr>
              <a:t>C </a:t>
            </a:r>
            <a:r>
              <a:rPr sz="1800" spc="-1" dirty="0" smtClean="0">
                <a:solidFill>
                  <a:srgbClr val="FF7B80"/>
                </a:solidFill>
                <a:latin typeface="Arial"/>
                <a:cs typeface="Arial"/>
              </a:rPr>
              <a:t>not 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4609973"/>
            <a:ext cx="2033524" cy="32207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{A:5</a:t>
            </a:r>
            <a:r>
              <a:rPr sz="1800" spc="0" dirty="0" smtClean="0">
                <a:solidFill>
                  <a:srgbClr val="C0504D"/>
                </a:solidFill>
                <a:latin typeface="Arial"/>
                <a:cs typeface="Arial"/>
              </a:rPr>
              <a:t>,F:4+2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,G:8}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2462276" y="3105150"/>
            <a:ext cx="0" cy="2422271"/>
          </a:xfrm>
          <a:custGeom>
            <a:avLst/>
            <a:gdLst/>
            <a:ahLst/>
            <a:cxnLst/>
            <a:rect l="l" t="t" r="r" b="b"/>
            <a:pathLst>
              <a:path h="2422271">
                <a:moveTo>
                  <a:pt x="0" y="0"/>
                </a:moveTo>
                <a:lnTo>
                  <a:pt x="0" y="2422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0600" y="40020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600" y="43037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0600" y="46101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0600" y="4932299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0600" y="5508371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4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69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3700272"/>
            <a:ext cx="1471676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62276" y="3700272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002024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276" y="4002024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303776"/>
            <a:ext cx="1471676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4303776"/>
            <a:ext cx="2033524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10100"/>
            <a:ext cx="1471676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4610100"/>
            <a:ext cx="2033524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1" dirty="0" smtClean="0">
                <a:solidFill>
                  <a:srgbClr val="111111"/>
                </a:solidFill>
                <a:latin typeface="Arial"/>
                <a:cs typeface="Arial"/>
              </a:rPr>
              <a:t>{A:5,F:6,G:8}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932299"/>
            <a:ext cx="1471676" cy="57607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spc="-11" dirty="0" smtClean="0">
                <a:solidFill>
                  <a:srgbClr val="111111"/>
                </a:solidFill>
                <a:latin typeface="Arial"/>
                <a:cs typeface="Arial"/>
              </a:rPr>
              <a:t>A </a:t>
            </a:r>
            <a:r>
              <a:rPr sz="1800" spc="-11" dirty="0" smtClean="0">
                <a:solidFill>
                  <a:srgbClr val="FF7B80"/>
                </a:solidFill>
                <a:latin typeface="Arial"/>
                <a:cs typeface="Arial"/>
              </a:rPr>
              <a:t>not 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4932299"/>
            <a:ext cx="2033524" cy="57607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 marR="331130">
              <a:lnSpc>
                <a:spcPct val="100041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{F</a:t>
            </a:r>
            <a:r>
              <a:rPr sz="1800" spc="4" dirty="0" smtClean="0">
                <a:solidFill>
                  <a:srgbClr val="111111"/>
                </a:solidFill>
                <a:latin typeface="Arial"/>
                <a:cs typeface="Arial"/>
              </a:rPr>
              <a:t>: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6,</a:t>
            </a:r>
            <a:r>
              <a:rPr sz="1800" spc="4" dirty="0" smtClean="0">
                <a:solidFill>
                  <a:srgbClr val="111111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:8,</a:t>
            </a:r>
            <a:r>
              <a:rPr sz="1800" spc="0" dirty="0" smtClean="0">
                <a:solidFill>
                  <a:srgbClr val="C0504D"/>
                </a:solidFill>
                <a:latin typeface="Arial"/>
                <a:cs typeface="Arial"/>
              </a:rPr>
              <a:t>E:5+4, D:5</a:t>
            </a:r>
            <a:r>
              <a:rPr sz="1800" spc="4" dirty="0" smtClean="0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sz="1800" spc="-9" dirty="0" smtClean="0">
                <a:solidFill>
                  <a:srgbClr val="C0504D"/>
                </a:solidFill>
                <a:latin typeface="Arial"/>
                <a:cs typeface="Arial"/>
              </a:rPr>
              <a:t>9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2405126" y="3336925"/>
            <a:ext cx="0" cy="2470150"/>
          </a:xfrm>
          <a:custGeom>
            <a:avLst/>
            <a:gdLst/>
            <a:ahLst/>
            <a:cxnLst/>
            <a:rect l="l" t="t" r="r" b="b"/>
            <a:pathLst>
              <a:path h="2470150">
                <a:moveTo>
                  <a:pt x="0" y="0"/>
                </a:moveTo>
                <a:lnTo>
                  <a:pt x="0" y="2470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8650" y="3657727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8650" y="395947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8650" y="4261231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8650" y="4567555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8650" y="4889754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8650" y="5211953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8650" y="3355975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8650" y="5788025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5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" y="3355975"/>
            <a:ext cx="17764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Closed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5126" y="3355975"/>
            <a:ext cx="23383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650" y="3657727"/>
            <a:ext cx="1776476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05126" y="3657727"/>
            <a:ext cx="2338324" cy="30175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" y="3959479"/>
            <a:ext cx="1776476" cy="301751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126" y="3959479"/>
            <a:ext cx="2338324" cy="301751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4261231"/>
            <a:ext cx="1776476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126" y="4261231"/>
            <a:ext cx="2338324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" y="4567555"/>
            <a:ext cx="1776476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126" y="4567555"/>
            <a:ext cx="2338324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{A:5,F:6,G:8}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4889754"/>
            <a:ext cx="1776476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126" y="4889754"/>
            <a:ext cx="2338324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{F:6,G:8,E:9,D:14}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5211953"/>
            <a:ext cx="1776476" cy="57607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592">
              <a:lnSpc>
                <a:spcPct val="95825"/>
              </a:lnSpc>
            </a:pPr>
            <a:r>
              <a:rPr sz="1800" spc="-1" dirty="0" smtClean="0">
                <a:solidFill>
                  <a:srgbClr val="111111"/>
                </a:solidFill>
                <a:latin typeface="Arial"/>
                <a:cs typeface="Arial"/>
              </a:rPr>
              <a:t>F </a:t>
            </a:r>
            <a:r>
              <a:rPr sz="1800" spc="-1" dirty="0" smtClean="0">
                <a:solidFill>
                  <a:srgbClr val="FF7B80"/>
                </a:solidFill>
                <a:latin typeface="Arial"/>
                <a:cs typeface="Arial"/>
              </a:rPr>
              <a:t>not 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05126" y="5211953"/>
            <a:ext cx="2365298" cy="57607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821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</a:t>
            </a:r>
            <a:r>
              <a:rPr sz="1800" spc="0" dirty="0" smtClean="0">
                <a:solidFill>
                  <a:srgbClr val="C0504D"/>
                </a:solidFill>
                <a:latin typeface="Arial"/>
                <a:cs typeface="Arial"/>
              </a:rPr>
              <a:t>G:4+2+1,</a:t>
            </a: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G:8,E:9,D:1</a:t>
            </a:r>
            <a:endParaRPr sz="1800">
              <a:latin typeface="Arial"/>
              <a:cs typeface="Arial"/>
            </a:endParaRPr>
          </a:p>
          <a:p>
            <a:pPr marL="91821" marR="26974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solidFill>
                  <a:srgbClr val="111111"/>
                </a:solidFill>
                <a:latin typeface="Arial"/>
                <a:cs typeface="Arial"/>
              </a:rPr>
              <a:t>4}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73760" y="278429"/>
            <a:ext cx="267438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Searching in AI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760" y="1363771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265" y="1363771"/>
            <a:ext cx="7242358" cy="80726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9" dirty="0" smtClean="0">
                <a:solidFill>
                  <a:srgbClr val="FF0000"/>
                </a:solidFill>
                <a:latin typeface="Arial"/>
                <a:cs typeface="Arial"/>
              </a:rPr>
              <a:t>Optimization</a:t>
            </a:r>
            <a:r>
              <a:rPr sz="2800" spc="-9" dirty="0" smtClean="0">
                <a:solidFill>
                  <a:srgbClr val="00005F"/>
                </a:solidFill>
                <a:latin typeface="Arial"/>
                <a:cs typeface="Arial"/>
              </a:rPr>
              <a:t>. </a:t>
            </a:r>
            <a:r>
              <a:rPr sz="2800" spc="-9" dirty="0" smtClean="0">
                <a:solidFill>
                  <a:srgbClr val="000090"/>
                </a:solidFill>
                <a:latin typeface="Arial"/>
                <a:cs typeface="Arial"/>
              </a:rPr>
              <a:t>Search algorithms are the basis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many optimization and planning methods.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4040" y="1363771"/>
            <a:ext cx="49305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760" y="2670093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65" y="2670093"/>
            <a:ext cx="7004289" cy="1234313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4" dirty="0" smtClean="0">
                <a:solidFill>
                  <a:srgbClr val="FF0000"/>
                </a:solidFill>
                <a:latin typeface="Arial"/>
                <a:cs typeface="Arial"/>
              </a:rPr>
              <a:t>Solve a problem by searching for a solution</a:t>
            </a:r>
            <a:r>
              <a:rPr sz="2800" spc="-4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4574">
              <a:lnSpc>
                <a:spcPct val="100041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Sea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ch</a:t>
            </a:r>
            <a:r>
              <a:rPr sz="2800" spc="-11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te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ies</a:t>
            </a:r>
            <a:r>
              <a:rPr sz="2800" spc="-14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ar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-3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imp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rt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nt</a:t>
            </a:r>
            <a:r>
              <a:rPr sz="2800" spc="-151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met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-117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for ma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y</a:t>
            </a:r>
            <a:r>
              <a:rPr sz="2800" spc="-68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es</a:t>
            </a:r>
            <a:r>
              <a:rPr sz="2800" spc="-101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r>
              <a:rPr sz="2800" spc="-3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800" spc="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800" spc="4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800" spc="14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760" y="4312076"/>
            <a:ext cx="20294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5" y="4312076"/>
            <a:ext cx="7677826" cy="122478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8" dirty="0" smtClean="0">
                <a:solidFill>
                  <a:srgbClr val="FF0000"/>
                </a:solidFill>
                <a:latin typeface="Arial"/>
                <a:cs typeface="Arial"/>
              </a:rPr>
              <a:t>Problem formulation</a:t>
            </a: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. The use of search requires</a:t>
            </a:r>
            <a:endParaRPr sz="2800">
              <a:latin typeface="Arial"/>
              <a:cs typeface="Arial"/>
            </a:endParaRPr>
          </a:p>
          <a:p>
            <a:pPr marL="12700" marR="332070">
              <a:lnSpc>
                <a:spcPct val="98891"/>
              </a:lnSpc>
            </a:pPr>
            <a:r>
              <a:rPr sz="2800" spc="-7" dirty="0" smtClean="0">
                <a:solidFill>
                  <a:srgbClr val="000090"/>
                </a:solidFill>
                <a:latin typeface="Arial"/>
                <a:cs typeface="Arial"/>
              </a:rPr>
              <a:t>an abstract formulation of the problem and the available steps to construct solutions.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0845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3" dirty="0" smtClean="0">
                <a:solidFill>
                  <a:srgbClr val="7E7E7E"/>
                </a:solidFill>
                <a:latin typeface="Arial"/>
                <a:cs typeface="Arial"/>
              </a:rPr>
              <a:t>  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121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2462276" y="3105150"/>
            <a:ext cx="0" cy="3066732"/>
          </a:xfrm>
          <a:custGeom>
            <a:avLst/>
            <a:gdLst/>
            <a:ahLst/>
            <a:cxnLst/>
            <a:rect l="l" t="t" r="r" b="b"/>
            <a:pathLst>
              <a:path h="3066732">
                <a:moveTo>
                  <a:pt x="0" y="0"/>
                </a:moveTo>
                <a:lnTo>
                  <a:pt x="0" y="3066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90600" y="40020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0600" y="43037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0600" y="46101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0600" y="4932299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0600" y="525449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0600" y="55768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0600" y="615283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3444" y="2432841"/>
            <a:ext cx="3416922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6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3700272"/>
            <a:ext cx="1471676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462276" y="3700272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4002024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2276" y="4002024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4303776"/>
            <a:ext cx="1471676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276" y="4303776"/>
            <a:ext cx="2033524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610100"/>
            <a:ext cx="1471676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276" y="4610100"/>
            <a:ext cx="2033524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1" dirty="0" smtClean="0">
                <a:solidFill>
                  <a:srgbClr val="111111"/>
                </a:solidFill>
                <a:latin typeface="Arial"/>
                <a:cs typeface="Arial"/>
              </a:rPr>
              <a:t>{A:5,F:6,G:8}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32299"/>
            <a:ext cx="1471676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4932299"/>
            <a:ext cx="2033524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{F:6,G:8,E:9,D:14}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4498"/>
            <a:ext cx="1471676" cy="32232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5254498"/>
            <a:ext cx="2047951" cy="32232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1" dirty="0" smtClean="0">
                <a:solidFill>
                  <a:srgbClr val="111111"/>
                </a:solidFill>
                <a:latin typeface="Arial"/>
                <a:cs typeface="Arial"/>
              </a:rPr>
              <a:t>{G:7,G:8,E:9,D:14}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5576824"/>
            <a:ext cx="1471676" cy="57600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spc="-3" dirty="0" smtClean="0">
                <a:solidFill>
                  <a:srgbClr val="111111"/>
                </a:solidFill>
                <a:latin typeface="Arial"/>
                <a:cs typeface="Arial"/>
              </a:rPr>
              <a:t>G </a:t>
            </a:r>
            <a:r>
              <a:rPr sz="1800" spc="-3" dirty="0" smtClean="0">
                <a:solidFill>
                  <a:srgbClr val="C0504D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5576824"/>
            <a:ext cx="2033524" cy="57600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{G:8,E:9,D:14}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sz="1800" spc="-2" dirty="0" smtClean="0">
                <a:solidFill>
                  <a:srgbClr val="FF7B80"/>
                </a:solidFill>
                <a:latin typeface="Arial"/>
                <a:cs typeface="Arial"/>
              </a:rPr>
              <a:t>no expand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2462276" y="3105150"/>
            <a:ext cx="0" cy="2812732"/>
          </a:xfrm>
          <a:custGeom>
            <a:avLst/>
            <a:gdLst/>
            <a:ahLst/>
            <a:cxnLst/>
            <a:rect l="l" t="t" r="r" b="b"/>
            <a:pathLst>
              <a:path h="2812732">
                <a:moveTo>
                  <a:pt x="0" y="0"/>
                </a:moveTo>
                <a:lnTo>
                  <a:pt x="0" y="2812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0600" y="370027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0600" y="4002024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0600" y="43037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0600" y="46101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0600" y="4932299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0600" y="525449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0600" y="5576697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90600" y="31242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90600" y="5898832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7361" y="2515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44362" y="3658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87262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37284" y="505949"/>
                </a:moveTo>
                <a:lnTo>
                  <a:pt x="24384" y="484124"/>
                </a:lnTo>
                <a:lnTo>
                  <a:pt x="0" y="542670"/>
                </a:lnTo>
                <a:lnTo>
                  <a:pt x="63118" y="549655"/>
                </a:lnTo>
                <a:lnTo>
                  <a:pt x="50206" y="527810"/>
                </a:lnTo>
                <a:lnTo>
                  <a:pt x="39242" y="534288"/>
                </a:lnTo>
                <a:lnTo>
                  <a:pt x="26288" y="512444"/>
                </a:lnTo>
                <a:lnTo>
                  <a:pt x="37284" y="505949"/>
                </a:lnTo>
                <a:close/>
              </a:path>
              <a:path w="906526" h="549655">
                <a:moveTo>
                  <a:pt x="26288" y="512444"/>
                </a:moveTo>
                <a:lnTo>
                  <a:pt x="39242" y="534288"/>
                </a:lnTo>
                <a:lnTo>
                  <a:pt x="50206" y="527810"/>
                </a:lnTo>
                <a:lnTo>
                  <a:pt x="906526" y="21843"/>
                </a:lnTo>
                <a:lnTo>
                  <a:pt x="893698" y="0"/>
                </a:lnTo>
                <a:lnTo>
                  <a:pt x="37284" y="505949"/>
                </a:lnTo>
                <a:lnTo>
                  <a:pt x="26288" y="51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9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799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4362" y="480136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72862" y="4247388"/>
            <a:ext cx="679450" cy="541655"/>
          </a:xfrm>
          <a:custGeom>
            <a:avLst/>
            <a:gdLst/>
            <a:ahLst/>
            <a:cxnLst/>
            <a:rect l="l" t="t" r="r" b="b"/>
            <a:pathLst>
              <a:path w="679450" h="541655">
                <a:moveTo>
                  <a:pt x="31937" y="500233"/>
                </a:moveTo>
                <a:lnTo>
                  <a:pt x="16128" y="480313"/>
                </a:lnTo>
                <a:lnTo>
                  <a:pt x="0" y="541655"/>
                </a:lnTo>
                <a:lnTo>
                  <a:pt x="63500" y="540004"/>
                </a:lnTo>
                <a:lnTo>
                  <a:pt x="47732" y="520135"/>
                </a:lnTo>
                <a:lnTo>
                  <a:pt x="37718" y="528066"/>
                </a:lnTo>
                <a:lnTo>
                  <a:pt x="21971" y="508126"/>
                </a:lnTo>
                <a:lnTo>
                  <a:pt x="31937" y="500233"/>
                </a:lnTo>
                <a:close/>
              </a:path>
              <a:path w="679450" h="541655">
                <a:moveTo>
                  <a:pt x="21971" y="508126"/>
                </a:moveTo>
                <a:lnTo>
                  <a:pt x="37718" y="528066"/>
                </a:lnTo>
                <a:lnTo>
                  <a:pt x="47732" y="520135"/>
                </a:lnTo>
                <a:lnTo>
                  <a:pt x="679450" y="19812"/>
                </a:lnTo>
                <a:lnTo>
                  <a:pt x="663575" y="0"/>
                </a:lnTo>
                <a:lnTo>
                  <a:pt x="31937" y="500233"/>
                </a:lnTo>
                <a:lnTo>
                  <a:pt x="21971" y="50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9962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87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7B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2161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87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30361" y="4801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35162" y="4356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71020"/>
                </a:lnTo>
                <a:lnTo>
                  <a:pt x="4488" y="398514"/>
                </a:lnTo>
                <a:lnTo>
                  <a:pt x="9966" y="425295"/>
                </a:lnTo>
                <a:lnTo>
                  <a:pt x="17483" y="451274"/>
                </a:lnTo>
                <a:lnTo>
                  <a:pt x="26949" y="476363"/>
                </a:lnTo>
                <a:lnTo>
                  <a:pt x="38277" y="500472"/>
                </a:lnTo>
                <a:lnTo>
                  <a:pt x="51379" y="523515"/>
                </a:lnTo>
                <a:lnTo>
                  <a:pt x="66165" y="545403"/>
                </a:lnTo>
                <a:lnTo>
                  <a:pt x="82549" y="566046"/>
                </a:lnTo>
                <a:lnTo>
                  <a:pt x="100441" y="585358"/>
                </a:lnTo>
                <a:lnTo>
                  <a:pt x="119753" y="603250"/>
                </a:lnTo>
                <a:lnTo>
                  <a:pt x="140396" y="619634"/>
                </a:lnTo>
                <a:lnTo>
                  <a:pt x="162284" y="634420"/>
                </a:lnTo>
                <a:lnTo>
                  <a:pt x="185327" y="647522"/>
                </a:lnTo>
                <a:lnTo>
                  <a:pt x="209436" y="658850"/>
                </a:lnTo>
                <a:lnTo>
                  <a:pt x="234525" y="668316"/>
                </a:lnTo>
                <a:lnTo>
                  <a:pt x="260504" y="675833"/>
                </a:lnTo>
                <a:lnTo>
                  <a:pt x="287285" y="681311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1"/>
                </a:lnTo>
                <a:lnTo>
                  <a:pt x="425295" y="675833"/>
                </a:lnTo>
                <a:lnTo>
                  <a:pt x="451274" y="668316"/>
                </a:lnTo>
                <a:lnTo>
                  <a:pt x="476363" y="658850"/>
                </a:lnTo>
                <a:lnTo>
                  <a:pt x="500472" y="647522"/>
                </a:lnTo>
                <a:lnTo>
                  <a:pt x="523515" y="634420"/>
                </a:lnTo>
                <a:lnTo>
                  <a:pt x="545403" y="619634"/>
                </a:lnTo>
                <a:lnTo>
                  <a:pt x="566046" y="603250"/>
                </a:lnTo>
                <a:lnTo>
                  <a:pt x="585358" y="585358"/>
                </a:lnTo>
                <a:lnTo>
                  <a:pt x="603250" y="566046"/>
                </a:lnTo>
                <a:lnTo>
                  <a:pt x="619634" y="545403"/>
                </a:lnTo>
                <a:lnTo>
                  <a:pt x="634420" y="523515"/>
                </a:lnTo>
                <a:lnTo>
                  <a:pt x="647522" y="500472"/>
                </a:lnTo>
                <a:lnTo>
                  <a:pt x="658850" y="476363"/>
                </a:lnTo>
                <a:lnTo>
                  <a:pt x="668316" y="451274"/>
                </a:lnTo>
                <a:lnTo>
                  <a:pt x="675833" y="425295"/>
                </a:lnTo>
                <a:lnTo>
                  <a:pt x="681311" y="398514"/>
                </a:lnTo>
                <a:lnTo>
                  <a:pt x="684663" y="371020"/>
                </a:lnTo>
                <a:lnTo>
                  <a:pt x="685800" y="342900"/>
                </a:lnTo>
                <a:lnTo>
                  <a:pt x="684663" y="314779"/>
                </a:lnTo>
                <a:lnTo>
                  <a:pt x="681311" y="287285"/>
                </a:lnTo>
                <a:lnTo>
                  <a:pt x="675833" y="260504"/>
                </a:lnTo>
                <a:lnTo>
                  <a:pt x="668316" y="234525"/>
                </a:lnTo>
                <a:lnTo>
                  <a:pt x="658850" y="209436"/>
                </a:lnTo>
                <a:lnTo>
                  <a:pt x="647522" y="185327"/>
                </a:lnTo>
                <a:lnTo>
                  <a:pt x="634420" y="162284"/>
                </a:lnTo>
                <a:lnTo>
                  <a:pt x="619634" y="140396"/>
                </a:lnTo>
                <a:lnTo>
                  <a:pt x="603250" y="119753"/>
                </a:lnTo>
                <a:lnTo>
                  <a:pt x="585358" y="100441"/>
                </a:lnTo>
                <a:lnTo>
                  <a:pt x="566046" y="82549"/>
                </a:lnTo>
                <a:lnTo>
                  <a:pt x="545403" y="66165"/>
                </a:lnTo>
                <a:lnTo>
                  <a:pt x="523515" y="51379"/>
                </a:lnTo>
                <a:lnTo>
                  <a:pt x="500472" y="38277"/>
                </a:lnTo>
                <a:lnTo>
                  <a:pt x="476363" y="26949"/>
                </a:lnTo>
                <a:lnTo>
                  <a:pt x="451274" y="17483"/>
                </a:lnTo>
                <a:lnTo>
                  <a:pt x="425295" y="9966"/>
                </a:lnTo>
                <a:lnTo>
                  <a:pt x="398514" y="4488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8"/>
                </a:lnTo>
                <a:lnTo>
                  <a:pt x="260504" y="9966"/>
                </a:lnTo>
                <a:lnTo>
                  <a:pt x="234525" y="17483"/>
                </a:lnTo>
                <a:lnTo>
                  <a:pt x="209436" y="26949"/>
                </a:lnTo>
                <a:lnTo>
                  <a:pt x="185327" y="38277"/>
                </a:lnTo>
                <a:lnTo>
                  <a:pt x="162284" y="51379"/>
                </a:lnTo>
                <a:lnTo>
                  <a:pt x="140396" y="66165"/>
                </a:lnTo>
                <a:lnTo>
                  <a:pt x="119753" y="82549"/>
                </a:lnTo>
                <a:lnTo>
                  <a:pt x="100441" y="100441"/>
                </a:lnTo>
                <a:lnTo>
                  <a:pt x="82549" y="119753"/>
                </a:lnTo>
                <a:lnTo>
                  <a:pt x="66165" y="140396"/>
                </a:lnTo>
                <a:lnTo>
                  <a:pt x="51379" y="162284"/>
                </a:lnTo>
                <a:lnTo>
                  <a:pt x="38277" y="185327"/>
                </a:lnTo>
                <a:lnTo>
                  <a:pt x="26949" y="209436"/>
                </a:lnTo>
                <a:lnTo>
                  <a:pt x="17483" y="234525"/>
                </a:lnTo>
                <a:lnTo>
                  <a:pt x="9966" y="260504"/>
                </a:lnTo>
                <a:lnTo>
                  <a:pt x="4488" y="287285"/>
                </a:lnTo>
                <a:lnTo>
                  <a:pt x="1136" y="314779"/>
                </a:lnTo>
                <a:lnTo>
                  <a:pt x="0" y="3429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30361" y="3658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66101" y="3103372"/>
            <a:ext cx="906526" cy="549655"/>
          </a:xfrm>
          <a:custGeom>
            <a:avLst/>
            <a:gdLst/>
            <a:ahLst/>
            <a:cxnLst/>
            <a:rect l="l" t="t" r="r" b="b"/>
            <a:pathLst>
              <a:path w="906526" h="549655">
                <a:moveTo>
                  <a:pt x="867282" y="534288"/>
                </a:moveTo>
                <a:lnTo>
                  <a:pt x="856350" y="527829"/>
                </a:lnTo>
                <a:lnTo>
                  <a:pt x="843406" y="549655"/>
                </a:lnTo>
                <a:lnTo>
                  <a:pt x="906526" y="542670"/>
                </a:lnTo>
                <a:lnTo>
                  <a:pt x="867282" y="534288"/>
                </a:lnTo>
                <a:close/>
              </a:path>
              <a:path w="906526" h="549655">
                <a:moveTo>
                  <a:pt x="882269" y="484124"/>
                </a:moveTo>
                <a:lnTo>
                  <a:pt x="869304" y="505985"/>
                </a:lnTo>
                <a:lnTo>
                  <a:pt x="880237" y="512444"/>
                </a:lnTo>
                <a:lnTo>
                  <a:pt x="882269" y="484124"/>
                </a:lnTo>
                <a:close/>
              </a:path>
              <a:path w="906526" h="549655">
                <a:moveTo>
                  <a:pt x="12953" y="0"/>
                </a:moveTo>
                <a:lnTo>
                  <a:pt x="0" y="21843"/>
                </a:lnTo>
                <a:lnTo>
                  <a:pt x="856350" y="527829"/>
                </a:lnTo>
                <a:lnTo>
                  <a:pt x="867282" y="534288"/>
                </a:lnTo>
                <a:lnTo>
                  <a:pt x="906526" y="542670"/>
                </a:lnTo>
                <a:lnTo>
                  <a:pt x="882269" y="484124"/>
                </a:lnTo>
                <a:lnTo>
                  <a:pt x="880237" y="512444"/>
                </a:lnTo>
                <a:lnTo>
                  <a:pt x="869304" y="505985"/>
                </a:lnTo>
                <a:lnTo>
                  <a:pt x="1295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42354" y="5106162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93700" y="50800"/>
                </a:moveTo>
                <a:lnTo>
                  <a:pt x="381000" y="50800"/>
                </a:lnTo>
                <a:lnTo>
                  <a:pt x="381000" y="76200"/>
                </a:lnTo>
                <a:lnTo>
                  <a:pt x="431800" y="38100"/>
                </a:lnTo>
                <a:lnTo>
                  <a:pt x="393700" y="50800"/>
                </a:lnTo>
                <a:close/>
              </a:path>
              <a:path w="431800" h="76200">
                <a:moveTo>
                  <a:pt x="393700" y="25400"/>
                </a:moveTo>
                <a:lnTo>
                  <a:pt x="381000" y="0"/>
                </a:lnTo>
                <a:lnTo>
                  <a:pt x="380999" y="25400"/>
                </a:lnTo>
                <a:lnTo>
                  <a:pt x="393700" y="25400"/>
                </a:lnTo>
                <a:close/>
              </a:path>
              <a:path w="431800" h="76200">
                <a:moveTo>
                  <a:pt x="0" y="25400"/>
                </a:moveTo>
                <a:lnTo>
                  <a:pt x="0" y="50800"/>
                </a:lnTo>
                <a:lnTo>
                  <a:pt x="393700" y="50800"/>
                </a:lnTo>
                <a:lnTo>
                  <a:pt x="431800" y="38100"/>
                </a:lnTo>
                <a:lnTo>
                  <a:pt x="381000" y="0"/>
                </a:lnTo>
                <a:lnTo>
                  <a:pt x="393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71023"/>
                </a:lnTo>
                <a:lnTo>
                  <a:pt x="4488" y="398521"/>
                </a:lnTo>
                <a:lnTo>
                  <a:pt x="9966" y="425304"/>
                </a:lnTo>
                <a:lnTo>
                  <a:pt x="17483" y="451284"/>
                </a:lnTo>
                <a:lnTo>
                  <a:pt x="26949" y="476373"/>
                </a:lnTo>
                <a:lnTo>
                  <a:pt x="38277" y="500484"/>
                </a:lnTo>
                <a:lnTo>
                  <a:pt x="51379" y="523526"/>
                </a:lnTo>
                <a:lnTo>
                  <a:pt x="66165" y="545413"/>
                </a:lnTo>
                <a:lnTo>
                  <a:pt x="82549" y="566057"/>
                </a:lnTo>
                <a:lnTo>
                  <a:pt x="100441" y="585368"/>
                </a:lnTo>
                <a:lnTo>
                  <a:pt x="119753" y="603259"/>
                </a:lnTo>
                <a:lnTo>
                  <a:pt x="140396" y="619641"/>
                </a:lnTo>
                <a:lnTo>
                  <a:pt x="162284" y="634426"/>
                </a:lnTo>
                <a:lnTo>
                  <a:pt x="185327" y="647526"/>
                </a:lnTo>
                <a:lnTo>
                  <a:pt x="209436" y="658853"/>
                </a:lnTo>
                <a:lnTo>
                  <a:pt x="234525" y="668319"/>
                </a:lnTo>
                <a:lnTo>
                  <a:pt x="260504" y="675834"/>
                </a:lnTo>
                <a:lnTo>
                  <a:pt x="287285" y="681312"/>
                </a:lnTo>
                <a:lnTo>
                  <a:pt x="314779" y="684663"/>
                </a:lnTo>
                <a:lnTo>
                  <a:pt x="342900" y="685800"/>
                </a:lnTo>
                <a:lnTo>
                  <a:pt x="371020" y="684663"/>
                </a:lnTo>
                <a:lnTo>
                  <a:pt x="398514" y="681312"/>
                </a:lnTo>
                <a:lnTo>
                  <a:pt x="425295" y="675834"/>
                </a:lnTo>
                <a:lnTo>
                  <a:pt x="451274" y="668319"/>
                </a:lnTo>
                <a:lnTo>
                  <a:pt x="476363" y="658853"/>
                </a:lnTo>
                <a:lnTo>
                  <a:pt x="500472" y="647526"/>
                </a:lnTo>
                <a:lnTo>
                  <a:pt x="523515" y="634426"/>
                </a:lnTo>
                <a:lnTo>
                  <a:pt x="545403" y="619641"/>
                </a:lnTo>
                <a:lnTo>
                  <a:pt x="566046" y="603259"/>
                </a:lnTo>
                <a:lnTo>
                  <a:pt x="585358" y="585368"/>
                </a:lnTo>
                <a:lnTo>
                  <a:pt x="603250" y="566057"/>
                </a:lnTo>
                <a:lnTo>
                  <a:pt x="619634" y="545413"/>
                </a:lnTo>
                <a:lnTo>
                  <a:pt x="634420" y="523526"/>
                </a:lnTo>
                <a:lnTo>
                  <a:pt x="647522" y="500484"/>
                </a:lnTo>
                <a:lnTo>
                  <a:pt x="658850" y="476373"/>
                </a:lnTo>
                <a:lnTo>
                  <a:pt x="668316" y="451284"/>
                </a:lnTo>
                <a:lnTo>
                  <a:pt x="675833" y="425304"/>
                </a:lnTo>
                <a:lnTo>
                  <a:pt x="681311" y="398521"/>
                </a:lnTo>
                <a:lnTo>
                  <a:pt x="684663" y="371023"/>
                </a:lnTo>
                <a:lnTo>
                  <a:pt x="685800" y="342900"/>
                </a:lnTo>
                <a:lnTo>
                  <a:pt x="684663" y="314776"/>
                </a:lnTo>
                <a:lnTo>
                  <a:pt x="681311" y="287278"/>
                </a:lnTo>
                <a:lnTo>
                  <a:pt x="675833" y="260495"/>
                </a:lnTo>
                <a:lnTo>
                  <a:pt x="668316" y="234515"/>
                </a:lnTo>
                <a:lnTo>
                  <a:pt x="658850" y="209426"/>
                </a:lnTo>
                <a:lnTo>
                  <a:pt x="647522" y="185315"/>
                </a:lnTo>
                <a:lnTo>
                  <a:pt x="634420" y="162273"/>
                </a:lnTo>
                <a:lnTo>
                  <a:pt x="619634" y="140386"/>
                </a:lnTo>
                <a:lnTo>
                  <a:pt x="603250" y="119742"/>
                </a:lnTo>
                <a:lnTo>
                  <a:pt x="585358" y="100431"/>
                </a:lnTo>
                <a:lnTo>
                  <a:pt x="566046" y="82540"/>
                </a:lnTo>
                <a:lnTo>
                  <a:pt x="545403" y="66158"/>
                </a:lnTo>
                <a:lnTo>
                  <a:pt x="523515" y="51373"/>
                </a:lnTo>
                <a:lnTo>
                  <a:pt x="500472" y="38273"/>
                </a:lnTo>
                <a:lnTo>
                  <a:pt x="476363" y="26946"/>
                </a:lnTo>
                <a:lnTo>
                  <a:pt x="451274" y="17480"/>
                </a:lnTo>
                <a:lnTo>
                  <a:pt x="425295" y="9965"/>
                </a:lnTo>
                <a:lnTo>
                  <a:pt x="398514" y="4487"/>
                </a:lnTo>
                <a:lnTo>
                  <a:pt x="371020" y="1136"/>
                </a:lnTo>
                <a:lnTo>
                  <a:pt x="342900" y="0"/>
                </a:lnTo>
                <a:lnTo>
                  <a:pt x="314779" y="1136"/>
                </a:lnTo>
                <a:lnTo>
                  <a:pt x="287285" y="4487"/>
                </a:lnTo>
                <a:lnTo>
                  <a:pt x="260504" y="9965"/>
                </a:lnTo>
                <a:lnTo>
                  <a:pt x="234525" y="17480"/>
                </a:lnTo>
                <a:lnTo>
                  <a:pt x="209436" y="26946"/>
                </a:lnTo>
                <a:lnTo>
                  <a:pt x="185327" y="38273"/>
                </a:lnTo>
                <a:lnTo>
                  <a:pt x="162284" y="51373"/>
                </a:lnTo>
                <a:lnTo>
                  <a:pt x="140396" y="66158"/>
                </a:lnTo>
                <a:lnTo>
                  <a:pt x="119753" y="82540"/>
                </a:lnTo>
                <a:lnTo>
                  <a:pt x="100441" y="100431"/>
                </a:lnTo>
                <a:lnTo>
                  <a:pt x="82549" y="119742"/>
                </a:lnTo>
                <a:lnTo>
                  <a:pt x="66165" y="140386"/>
                </a:lnTo>
                <a:lnTo>
                  <a:pt x="51379" y="162273"/>
                </a:lnTo>
                <a:lnTo>
                  <a:pt x="38277" y="185315"/>
                </a:lnTo>
                <a:lnTo>
                  <a:pt x="26949" y="209426"/>
                </a:lnTo>
                <a:lnTo>
                  <a:pt x="17483" y="234515"/>
                </a:lnTo>
                <a:lnTo>
                  <a:pt x="9966" y="260495"/>
                </a:lnTo>
                <a:lnTo>
                  <a:pt x="4488" y="287278"/>
                </a:lnTo>
                <a:lnTo>
                  <a:pt x="1136" y="314776"/>
                </a:lnTo>
                <a:lnTo>
                  <a:pt x="0" y="3429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9962" y="59443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900"/>
                </a:moveTo>
                <a:lnTo>
                  <a:pt x="1136" y="314776"/>
                </a:lnTo>
                <a:lnTo>
                  <a:pt x="4488" y="287278"/>
                </a:lnTo>
                <a:lnTo>
                  <a:pt x="9966" y="260495"/>
                </a:lnTo>
                <a:lnTo>
                  <a:pt x="17483" y="234515"/>
                </a:lnTo>
                <a:lnTo>
                  <a:pt x="26949" y="209426"/>
                </a:lnTo>
                <a:lnTo>
                  <a:pt x="38277" y="185315"/>
                </a:lnTo>
                <a:lnTo>
                  <a:pt x="51379" y="162273"/>
                </a:lnTo>
                <a:lnTo>
                  <a:pt x="66165" y="140386"/>
                </a:lnTo>
                <a:lnTo>
                  <a:pt x="82549" y="119742"/>
                </a:lnTo>
                <a:lnTo>
                  <a:pt x="100441" y="100431"/>
                </a:lnTo>
                <a:lnTo>
                  <a:pt x="119753" y="82540"/>
                </a:lnTo>
                <a:lnTo>
                  <a:pt x="140396" y="66158"/>
                </a:lnTo>
                <a:lnTo>
                  <a:pt x="162284" y="51373"/>
                </a:lnTo>
                <a:lnTo>
                  <a:pt x="185327" y="38273"/>
                </a:lnTo>
                <a:lnTo>
                  <a:pt x="209436" y="26946"/>
                </a:lnTo>
                <a:lnTo>
                  <a:pt x="234525" y="17480"/>
                </a:lnTo>
                <a:lnTo>
                  <a:pt x="260504" y="9965"/>
                </a:lnTo>
                <a:lnTo>
                  <a:pt x="287285" y="4487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7"/>
                </a:lnTo>
                <a:lnTo>
                  <a:pt x="425295" y="9965"/>
                </a:lnTo>
                <a:lnTo>
                  <a:pt x="451274" y="17480"/>
                </a:lnTo>
                <a:lnTo>
                  <a:pt x="476363" y="26946"/>
                </a:lnTo>
                <a:lnTo>
                  <a:pt x="500472" y="38273"/>
                </a:lnTo>
                <a:lnTo>
                  <a:pt x="523515" y="51373"/>
                </a:lnTo>
                <a:lnTo>
                  <a:pt x="545403" y="66158"/>
                </a:lnTo>
                <a:lnTo>
                  <a:pt x="566046" y="82540"/>
                </a:lnTo>
                <a:lnTo>
                  <a:pt x="585358" y="100431"/>
                </a:lnTo>
                <a:lnTo>
                  <a:pt x="603250" y="119742"/>
                </a:lnTo>
                <a:lnTo>
                  <a:pt x="619634" y="140386"/>
                </a:lnTo>
                <a:lnTo>
                  <a:pt x="634420" y="162273"/>
                </a:lnTo>
                <a:lnTo>
                  <a:pt x="647522" y="185315"/>
                </a:lnTo>
                <a:lnTo>
                  <a:pt x="658850" y="209426"/>
                </a:lnTo>
                <a:lnTo>
                  <a:pt x="668316" y="234515"/>
                </a:lnTo>
                <a:lnTo>
                  <a:pt x="675833" y="260495"/>
                </a:lnTo>
                <a:lnTo>
                  <a:pt x="681311" y="287278"/>
                </a:lnTo>
                <a:lnTo>
                  <a:pt x="684663" y="314776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34762" y="5499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399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399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2161" y="3213354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25400" y="381000"/>
                </a:moveTo>
                <a:lnTo>
                  <a:pt x="0" y="381000"/>
                </a:lnTo>
                <a:lnTo>
                  <a:pt x="38100" y="431800"/>
                </a:lnTo>
                <a:lnTo>
                  <a:pt x="76200" y="381000"/>
                </a:lnTo>
                <a:lnTo>
                  <a:pt x="50799" y="381000"/>
                </a:lnTo>
                <a:lnTo>
                  <a:pt x="5080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31800">
                <a:moveTo>
                  <a:pt x="25400" y="393700"/>
                </a:moveTo>
                <a:lnTo>
                  <a:pt x="50800" y="393700"/>
                </a:lnTo>
                <a:lnTo>
                  <a:pt x="50800" y="0"/>
                </a:lnTo>
                <a:lnTo>
                  <a:pt x="25400" y="0"/>
                </a:lnTo>
                <a:lnTo>
                  <a:pt x="25400" y="39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85354" y="5131562"/>
            <a:ext cx="431800" cy="50800"/>
          </a:xfrm>
          <a:custGeom>
            <a:avLst/>
            <a:gdLst/>
            <a:ahLst/>
            <a:cxnLst/>
            <a:rect l="l" t="t" r="r" b="b"/>
            <a:pathLst>
              <a:path w="431800" h="50800">
                <a:moveTo>
                  <a:pt x="50800" y="25400"/>
                </a:moveTo>
                <a:lnTo>
                  <a:pt x="431800" y="25400"/>
                </a:lnTo>
                <a:lnTo>
                  <a:pt x="431800" y="0"/>
                </a:lnTo>
                <a:lnTo>
                  <a:pt x="38100" y="0"/>
                </a:lnTo>
                <a:lnTo>
                  <a:pt x="38100" y="25400"/>
                </a:lnTo>
                <a:lnTo>
                  <a:pt x="50800" y="25400"/>
                </a:lnTo>
                <a:close/>
              </a:path>
              <a:path w="431800" h="50800">
                <a:moveTo>
                  <a:pt x="50799" y="0"/>
                </a:moveTo>
                <a:lnTo>
                  <a:pt x="50800" y="-25400"/>
                </a:lnTo>
                <a:lnTo>
                  <a:pt x="0" y="12700"/>
                </a:lnTo>
                <a:lnTo>
                  <a:pt x="50800" y="50800"/>
                </a:lnTo>
                <a:lnTo>
                  <a:pt x="50800" y="25400"/>
                </a:lnTo>
                <a:lnTo>
                  <a:pt x="38100" y="25400"/>
                </a:lnTo>
                <a:lnTo>
                  <a:pt x="38100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82164" y="644778"/>
            <a:ext cx="50528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6" dirty="0" smtClean="0">
                <a:latin typeface="Calibri"/>
                <a:cs typeface="Calibri"/>
              </a:rPr>
              <a:t>Uniform-Cost Search 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3444" y="2432841"/>
            <a:ext cx="3416930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dirty="0" smtClean="0">
                <a:solidFill>
                  <a:srgbClr val="CC3300"/>
                </a:solidFill>
                <a:latin typeface="Courier New"/>
                <a:cs typeface="Courier New"/>
              </a:rPr>
              <a:t>generalSearch(problem,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98975" y="2432841"/>
            <a:ext cx="2197759" cy="279908"/>
          </a:xfrm>
          <a:prstGeom prst="rect">
            <a:avLst/>
          </a:prstGeom>
        </p:spPr>
        <p:txBody>
          <a:bodyPr wrap="square" lIns="0" tIns="13811" rIns="0" bIns="0" rtlCol="0">
            <a:noAutofit/>
          </a:bodyPr>
          <a:lstStyle/>
          <a:p>
            <a:pPr marL="12700">
              <a:lnSpc>
                <a:spcPts val="2175"/>
              </a:lnSpc>
            </a:pPr>
            <a:r>
              <a:rPr sz="2000" b="1" spc="0" dirty="0" smtClean="0">
                <a:solidFill>
                  <a:srgbClr val="FF5050"/>
                </a:solidFill>
                <a:latin typeface="Courier New"/>
                <a:cs typeface="Courier New"/>
              </a:rPr>
              <a:t>priorityQueue</a:t>
            </a:r>
            <a:r>
              <a:rPr sz="2000" b="1" spc="0" dirty="0" smtClean="0">
                <a:solidFill>
                  <a:srgbClr val="CC3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95566" y="2594118"/>
            <a:ext cx="487172" cy="485305"/>
          </a:xfrm>
          <a:prstGeom prst="rect">
            <a:avLst/>
          </a:prstGeom>
        </p:spPr>
        <p:txBody>
          <a:bodyPr wrap="square" lIns="0" tIns="12922" rIns="0" bIns="0" rtlCol="0">
            <a:noAutofit/>
          </a:bodyPr>
          <a:lstStyle/>
          <a:p>
            <a:pPr marL="117444" marR="135140" algn="ctr">
              <a:lnSpc>
                <a:spcPts val="2035"/>
              </a:lnSpc>
            </a:pPr>
            <a:r>
              <a:rPr sz="2000" b="1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3444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4097" y="2763448"/>
            <a:ext cx="2496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8300" y="2763448"/>
            <a:ext cx="680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" dirty="0" smtClean="0">
                <a:solidFill>
                  <a:srgbClr val="1F487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24100" y="2763448"/>
            <a:ext cx="99849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tested: </a:t>
            </a:r>
            <a:r>
              <a:rPr sz="1800" spc="0" dirty="0" smtClean="0">
                <a:latin typeface="Arial"/>
                <a:cs typeface="Arial"/>
              </a:rPr>
              <a:t>6</a:t>
            </a:r>
            <a:r>
              <a:rPr sz="1800" spc="0" dirty="0" smtClean="0">
                <a:solidFill>
                  <a:srgbClr val="1F487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7146" y="2763448"/>
            <a:ext cx="1121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 smtClean="0">
                <a:solidFill>
                  <a:srgbClr val="1F487C"/>
                </a:solidFill>
                <a:latin typeface="Arial"/>
                <a:cs typeface="Arial"/>
              </a:rPr>
              <a:t>expanded: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8183" y="2763448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182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28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28609" y="3347775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81725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25106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68360" y="3876698"/>
            <a:ext cx="247596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7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942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3185" y="4491156"/>
            <a:ext cx="489305" cy="85953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2324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6108" marR="130359" algn="ctr">
              <a:lnSpc>
                <a:spcPts val="2155"/>
              </a:lnSpc>
              <a:spcBef>
                <a:spcPts val="925"/>
              </a:spcBef>
            </a:pPr>
            <a:r>
              <a:rPr sz="2000" b="1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69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809" y="4491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522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8609" y="4872156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7325" y="502032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9726" y="5020326"/>
            <a:ext cx="2333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3600" y="5020326"/>
            <a:ext cx="21908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5029" y="563441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0429" y="5917302"/>
            <a:ext cx="685593" cy="5847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1F487C"/>
                </a:solidFill>
                <a:latin typeface="Arial"/>
                <a:cs typeface="Arial"/>
              </a:rPr>
              <a:t>path:</a:t>
            </a:r>
            <a:endParaRPr sz="2000">
              <a:latin typeface="Arial"/>
              <a:cs typeface="Arial"/>
            </a:endParaRPr>
          </a:p>
          <a:p>
            <a:pPr marL="12700" marR="13234">
              <a:lnSpc>
                <a:spcPct val="95825"/>
              </a:lnSpc>
            </a:pPr>
            <a:r>
              <a:rPr sz="2000" b="1" spc="0" dirty="0" smtClean="0">
                <a:solidFill>
                  <a:srgbClr val="1F487C"/>
                </a:solidFill>
                <a:latin typeface="Arial"/>
                <a:cs typeface="Arial"/>
              </a:rPr>
              <a:t>cost: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7466" y="5917302"/>
            <a:ext cx="967815" cy="5847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26415">
              <a:lnSpc>
                <a:spcPts val="2150"/>
              </a:lnSpc>
            </a:pPr>
            <a:r>
              <a:rPr sz="2000" b="1" spc="-32" dirty="0" smtClean="0">
                <a:latin typeface="Arial"/>
                <a:cs typeface="Arial"/>
              </a:rPr>
              <a:t>S,C,F,G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dirty="0" smtClean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325" y="6163580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72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3124200"/>
            <a:ext cx="1471676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b="1" spc="0" dirty="0" smtClean="0">
                <a:solidFill>
                  <a:srgbClr val="111111"/>
                </a:solidFill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  <a:p>
            <a:pPr marL="91744">
              <a:lnSpc>
                <a:spcPct val="95825"/>
              </a:lnSpc>
              <a:spcBef>
                <a:spcPts val="90"/>
              </a:spcBef>
            </a:pPr>
            <a:r>
              <a:rPr sz="1800" b="1" dirty="0" smtClean="0">
                <a:solidFill>
                  <a:srgbClr val="11111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2276" y="3124200"/>
            <a:ext cx="2033524" cy="576072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b="1" spc="1" dirty="0" smtClean="0">
                <a:solidFill>
                  <a:srgbClr val="111111"/>
                </a:solidFill>
                <a:latin typeface="Arial"/>
                <a:cs typeface="Arial"/>
              </a:rPr>
              <a:t>Open 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3700272"/>
            <a:ext cx="1471676" cy="3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462276" y="3700272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{S}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4002024"/>
            <a:ext cx="1471676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2276" y="4002024"/>
            <a:ext cx="2033524" cy="301751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{B:2,C:4,A:5}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4303776"/>
            <a:ext cx="1471676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276" y="4303776"/>
            <a:ext cx="2033524" cy="306324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{C:4,A:5,G:8}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610100"/>
            <a:ext cx="1471676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276" y="4610100"/>
            <a:ext cx="2033524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1" dirty="0" smtClean="0">
                <a:solidFill>
                  <a:srgbClr val="111111"/>
                </a:solidFill>
                <a:latin typeface="Arial"/>
                <a:cs typeface="Arial"/>
              </a:rPr>
              <a:t>{A:5,F:6,G:8}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32299"/>
            <a:ext cx="1471676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4932299"/>
            <a:ext cx="2033524" cy="322198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1" dirty="0" smtClean="0">
                <a:solidFill>
                  <a:srgbClr val="111111"/>
                </a:solidFill>
                <a:latin typeface="Arial"/>
                <a:cs typeface="Arial"/>
              </a:rPr>
              <a:t>{F:6,G:8,E:9,D:14}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4498"/>
            <a:ext cx="1471676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5254498"/>
            <a:ext cx="2048482" cy="322199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{G:7,G:8,E:9,D:14}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5576697"/>
            <a:ext cx="1471676" cy="322135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744">
              <a:lnSpc>
                <a:spcPct val="95825"/>
              </a:lnSpc>
            </a:pPr>
            <a:r>
              <a:rPr sz="1800" dirty="0" smtClean="0">
                <a:solidFill>
                  <a:srgbClr val="111111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5576697"/>
            <a:ext cx="2033524" cy="322135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91693">
              <a:lnSpc>
                <a:spcPct val="95825"/>
              </a:lnSpc>
            </a:pPr>
            <a:r>
              <a:rPr sz="1800" spc="0" dirty="0" smtClean="0">
                <a:solidFill>
                  <a:srgbClr val="111111"/>
                </a:solidFill>
                <a:latin typeface="Arial"/>
                <a:cs typeface="Arial"/>
              </a:rPr>
              <a:t>{G:8,E:9,D:14}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6007608" y="5265420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899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899"/>
                </a:lnTo>
                <a:close/>
              </a:path>
            </a:pathLst>
          </a:custGeom>
          <a:ln w="5714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2620" y="138531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8048" y="3589020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5858" y="2070989"/>
            <a:ext cx="171450" cy="1517777"/>
          </a:xfrm>
          <a:custGeom>
            <a:avLst/>
            <a:gdLst/>
            <a:ahLst/>
            <a:cxnLst/>
            <a:rect l="l" t="t" r="r" b="b"/>
            <a:pathLst>
              <a:path w="171450" h="1517777">
                <a:moveTo>
                  <a:pt x="57133" y="1346199"/>
                </a:moveTo>
                <a:lnTo>
                  <a:pt x="0" y="1345946"/>
                </a:lnTo>
                <a:lnTo>
                  <a:pt x="85090" y="1517777"/>
                </a:lnTo>
                <a:lnTo>
                  <a:pt x="171450" y="1346708"/>
                </a:lnTo>
                <a:lnTo>
                  <a:pt x="114283" y="1346453"/>
                </a:lnTo>
                <a:lnTo>
                  <a:pt x="114173" y="1375028"/>
                </a:lnTo>
                <a:lnTo>
                  <a:pt x="57023" y="1374775"/>
                </a:lnTo>
                <a:lnTo>
                  <a:pt x="57133" y="1346199"/>
                </a:lnTo>
                <a:close/>
              </a:path>
              <a:path w="171450" h="1517777">
                <a:moveTo>
                  <a:pt x="57023" y="1374775"/>
                </a:moveTo>
                <a:lnTo>
                  <a:pt x="114173" y="1375028"/>
                </a:lnTo>
                <a:lnTo>
                  <a:pt x="114283" y="1346453"/>
                </a:lnTo>
                <a:lnTo>
                  <a:pt x="119506" y="253"/>
                </a:lnTo>
                <a:lnTo>
                  <a:pt x="62356" y="0"/>
                </a:lnTo>
                <a:lnTo>
                  <a:pt x="57133" y="1346199"/>
                </a:lnTo>
                <a:lnTo>
                  <a:pt x="57023" y="1374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0876" y="138531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8420" y="1642490"/>
            <a:ext cx="1361567" cy="171450"/>
          </a:xfrm>
          <a:custGeom>
            <a:avLst/>
            <a:gdLst/>
            <a:ahLst/>
            <a:cxnLst/>
            <a:rect l="l" t="t" r="r" b="b"/>
            <a:pathLst>
              <a:path w="1361567" h="171450">
                <a:moveTo>
                  <a:pt x="1218692" y="114300"/>
                </a:moveTo>
                <a:lnTo>
                  <a:pt x="1190117" y="114299"/>
                </a:lnTo>
                <a:lnTo>
                  <a:pt x="1190117" y="171450"/>
                </a:lnTo>
                <a:lnTo>
                  <a:pt x="1361567" y="85725"/>
                </a:lnTo>
                <a:lnTo>
                  <a:pt x="1218692" y="114300"/>
                </a:lnTo>
                <a:close/>
              </a:path>
              <a:path w="1361567" h="171450">
                <a:moveTo>
                  <a:pt x="1218692" y="57150"/>
                </a:moveTo>
                <a:lnTo>
                  <a:pt x="1190117" y="0"/>
                </a:lnTo>
                <a:lnTo>
                  <a:pt x="1190117" y="57149"/>
                </a:lnTo>
                <a:lnTo>
                  <a:pt x="1218692" y="57150"/>
                </a:lnTo>
                <a:close/>
              </a:path>
              <a:path w="1361567" h="171450">
                <a:moveTo>
                  <a:pt x="0" y="57150"/>
                </a:moveTo>
                <a:lnTo>
                  <a:pt x="0" y="114300"/>
                </a:lnTo>
                <a:lnTo>
                  <a:pt x="1218692" y="114300"/>
                </a:lnTo>
                <a:lnTo>
                  <a:pt x="1361567" y="85725"/>
                </a:lnTo>
                <a:lnTo>
                  <a:pt x="1190117" y="0"/>
                </a:lnTo>
                <a:lnTo>
                  <a:pt x="1218692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9800" y="138531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676" y="1642490"/>
            <a:ext cx="1373504" cy="171450"/>
          </a:xfrm>
          <a:custGeom>
            <a:avLst/>
            <a:gdLst/>
            <a:ahLst/>
            <a:cxnLst/>
            <a:rect l="l" t="t" r="r" b="b"/>
            <a:pathLst>
              <a:path w="1373504" h="171450">
                <a:moveTo>
                  <a:pt x="1230629" y="114300"/>
                </a:moveTo>
                <a:lnTo>
                  <a:pt x="1202055" y="114299"/>
                </a:lnTo>
                <a:lnTo>
                  <a:pt x="1202054" y="171450"/>
                </a:lnTo>
                <a:lnTo>
                  <a:pt x="1373504" y="85725"/>
                </a:lnTo>
                <a:lnTo>
                  <a:pt x="1230629" y="114300"/>
                </a:lnTo>
                <a:close/>
              </a:path>
              <a:path w="1373504" h="171450">
                <a:moveTo>
                  <a:pt x="1230629" y="57150"/>
                </a:moveTo>
                <a:lnTo>
                  <a:pt x="1202054" y="0"/>
                </a:lnTo>
                <a:lnTo>
                  <a:pt x="1202054" y="57150"/>
                </a:lnTo>
                <a:lnTo>
                  <a:pt x="1230629" y="57150"/>
                </a:lnTo>
                <a:close/>
              </a:path>
              <a:path w="1373504" h="171450">
                <a:moveTo>
                  <a:pt x="0" y="57150"/>
                </a:moveTo>
                <a:lnTo>
                  <a:pt x="0" y="114300"/>
                </a:lnTo>
                <a:lnTo>
                  <a:pt x="1230629" y="114300"/>
                </a:lnTo>
                <a:lnTo>
                  <a:pt x="1373504" y="85725"/>
                </a:lnTo>
                <a:lnTo>
                  <a:pt x="1202054" y="0"/>
                </a:lnTo>
                <a:lnTo>
                  <a:pt x="1230629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7608" y="3589020"/>
            <a:ext cx="685799" cy="685799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66180" y="2070862"/>
            <a:ext cx="171450" cy="1517903"/>
          </a:xfrm>
          <a:custGeom>
            <a:avLst/>
            <a:gdLst/>
            <a:ahLst/>
            <a:cxnLst/>
            <a:rect l="l" t="t" r="r" b="b"/>
            <a:pathLst>
              <a:path w="171450" h="1517903">
                <a:moveTo>
                  <a:pt x="57122" y="1346242"/>
                </a:moveTo>
                <a:lnTo>
                  <a:pt x="0" y="1345818"/>
                </a:lnTo>
                <a:lnTo>
                  <a:pt x="84328" y="1517903"/>
                </a:lnTo>
                <a:lnTo>
                  <a:pt x="171450" y="1347089"/>
                </a:lnTo>
                <a:lnTo>
                  <a:pt x="114273" y="1346665"/>
                </a:lnTo>
                <a:lnTo>
                  <a:pt x="114046" y="1375283"/>
                </a:lnTo>
                <a:lnTo>
                  <a:pt x="56896" y="1374775"/>
                </a:lnTo>
                <a:lnTo>
                  <a:pt x="57122" y="1346242"/>
                </a:lnTo>
                <a:close/>
              </a:path>
              <a:path w="171450" h="1517903">
                <a:moveTo>
                  <a:pt x="56896" y="1374775"/>
                </a:moveTo>
                <a:lnTo>
                  <a:pt x="114046" y="1375283"/>
                </a:lnTo>
                <a:lnTo>
                  <a:pt x="114273" y="1346665"/>
                </a:lnTo>
                <a:lnTo>
                  <a:pt x="124968" y="508"/>
                </a:lnTo>
                <a:lnTo>
                  <a:pt x="67818" y="0"/>
                </a:lnTo>
                <a:lnTo>
                  <a:pt x="57122" y="1346242"/>
                </a:lnTo>
                <a:lnTo>
                  <a:pt x="56896" y="1374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4779" y="3589020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3848" y="3846195"/>
            <a:ext cx="1361566" cy="171450"/>
          </a:xfrm>
          <a:custGeom>
            <a:avLst/>
            <a:gdLst/>
            <a:ahLst/>
            <a:cxnLst/>
            <a:rect l="l" t="t" r="r" b="b"/>
            <a:pathLst>
              <a:path w="1361566" h="171450">
                <a:moveTo>
                  <a:pt x="1218691" y="114299"/>
                </a:moveTo>
                <a:lnTo>
                  <a:pt x="1190117" y="114299"/>
                </a:lnTo>
                <a:lnTo>
                  <a:pt x="1190116" y="171449"/>
                </a:lnTo>
                <a:lnTo>
                  <a:pt x="1361566" y="85724"/>
                </a:lnTo>
                <a:lnTo>
                  <a:pt x="1218691" y="114299"/>
                </a:lnTo>
                <a:close/>
              </a:path>
              <a:path w="1361566" h="171450">
                <a:moveTo>
                  <a:pt x="1218691" y="57149"/>
                </a:moveTo>
                <a:lnTo>
                  <a:pt x="1190116" y="0"/>
                </a:lnTo>
                <a:lnTo>
                  <a:pt x="1190117" y="57149"/>
                </a:lnTo>
                <a:lnTo>
                  <a:pt x="1218691" y="57149"/>
                </a:lnTo>
                <a:close/>
              </a:path>
              <a:path w="1361566" h="171450">
                <a:moveTo>
                  <a:pt x="0" y="57149"/>
                </a:moveTo>
                <a:lnTo>
                  <a:pt x="0" y="114299"/>
                </a:lnTo>
                <a:lnTo>
                  <a:pt x="1218691" y="114299"/>
                </a:lnTo>
                <a:lnTo>
                  <a:pt x="1361566" y="85724"/>
                </a:lnTo>
                <a:lnTo>
                  <a:pt x="1190116" y="0"/>
                </a:lnTo>
                <a:lnTo>
                  <a:pt x="1218691" y="57149"/>
                </a:lnTo>
                <a:lnTo>
                  <a:pt x="0" y="571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0580" y="3846195"/>
            <a:ext cx="1367282" cy="171450"/>
          </a:xfrm>
          <a:custGeom>
            <a:avLst/>
            <a:gdLst/>
            <a:ahLst/>
            <a:cxnLst/>
            <a:rect l="l" t="t" r="r" b="b"/>
            <a:pathLst>
              <a:path w="1367282" h="171450">
                <a:moveTo>
                  <a:pt x="1224407" y="114299"/>
                </a:moveTo>
                <a:lnTo>
                  <a:pt x="1195832" y="114299"/>
                </a:lnTo>
                <a:lnTo>
                  <a:pt x="1195832" y="171449"/>
                </a:lnTo>
                <a:lnTo>
                  <a:pt x="1367282" y="85724"/>
                </a:lnTo>
                <a:lnTo>
                  <a:pt x="1224407" y="114299"/>
                </a:lnTo>
                <a:close/>
              </a:path>
              <a:path w="1367282" h="171450">
                <a:moveTo>
                  <a:pt x="1224407" y="57149"/>
                </a:moveTo>
                <a:lnTo>
                  <a:pt x="1195832" y="0"/>
                </a:lnTo>
                <a:lnTo>
                  <a:pt x="1195831" y="57150"/>
                </a:lnTo>
                <a:lnTo>
                  <a:pt x="1224407" y="57149"/>
                </a:lnTo>
                <a:close/>
              </a:path>
              <a:path w="1367282" h="171450">
                <a:moveTo>
                  <a:pt x="0" y="57149"/>
                </a:moveTo>
                <a:lnTo>
                  <a:pt x="0" y="114299"/>
                </a:lnTo>
                <a:lnTo>
                  <a:pt x="1224407" y="114299"/>
                </a:lnTo>
                <a:lnTo>
                  <a:pt x="1367282" y="85724"/>
                </a:lnTo>
                <a:lnTo>
                  <a:pt x="1195832" y="0"/>
                </a:lnTo>
                <a:lnTo>
                  <a:pt x="1224407" y="57149"/>
                </a:lnTo>
                <a:lnTo>
                  <a:pt x="0" y="571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2590" y="2070989"/>
            <a:ext cx="171450" cy="1517777"/>
          </a:xfrm>
          <a:custGeom>
            <a:avLst/>
            <a:gdLst/>
            <a:ahLst/>
            <a:cxnLst/>
            <a:rect l="l" t="t" r="r" b="b"/>
            <a:pathLst>
              <a:path w="171450" h="1517777">
                <a:moveTo>
                  <a:pt x="57133" y="1346199"/>
                </a:moveTo>
                <a:lnTo>
                  <a:pt x="0" y="1345946"/>
                </a:lnTo>
                <a:lnTo>
                  <a:pt x="85089" y="1517777"/>
                </a:lnTo>
                <a:lnTo>
                  <a:pt x="171450" y="1346708"/>
                </a:lnTo>
                <a:lnTo>
                  <a:pt x="114283" y="1346453"/>
                </a:lnTo>
                <a:lnTo>
                  <a:pt x="114173" y="1375028"/>
                </a:lnTo>
                <a:lnTo>
                  <a:pt x="57023" y="1374775"/>
                </a:lnTo>
                <a:lnTo>
                  <a:pt x="57133" y="1346199"/>
                </a:lnTo>
                <a:close/>
              </a:path>
              <a:path w="171450" h="1517777">
                <a:moveTo>
                  <a:pt x="57023" y="1374775"/>
                </a:moveTo>
                <a:lnTo>
                  <a:pt x="114173" y="1375028"/>
                </a:lnTo>
                <a:lnTo>
                  <a:pt x="114283" y="1346453"/>
                </a:lnTo>
                <a:lnTo>
                  <a:pt x="119507" y="253"/>
                </a:lnTo>
                <a:lnTo>
                  <a:pt x="62357" y="0"/>
                </a:lnTo>
                <a:lnTo>
                  <a:pt x="57133" y="1346199"/>
                </a:lnTo>
                <a:lnTo>
                  <a:pt x="57023" y="1374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4783" y="4274820"/>
            <a:ext cx="171450" cy="990600"/>
          </a:xfrm>
          <a:custGeom>
            <a:avLst/>
            <a:gdLst/>
            <a:ahLst/>
            <a:cxnLst/>
            <a:rect l="l" t="t" r="r" b="b"/>
            <a:pathLst>
              <a:path w="171450" h="990600">
                <a:moveTo>
                  <a:pt x="57150" y="819149"/>
                </a:moveTo>
                <a:lnTo>
                  <a:pt x="0" y="819149"/>
                </a:lnTo>
                <a:lnTo>
                  <a:pt x="85725" y="990599"/>
                </a:lnTo>
                <a:lnTo>
                  <a:pt x="171450" y="819149"/>
                </a:lnTo>
                <a:lnTo>
                  <a:pt x="114300" y="819149"/>
                </a:lnTo>
                <a:lnTo>
                  <a:pt x="114300" y="847724"/>
                </a:lnTo>
                <a:lnTo>
                  <a:pt x="57150" y="847724"/>
                </a:lnTo>
                <a:lnTo>
                  <a:pt x="57150" y="819149"/>
                </a:lnTo>
                <a:close/>
              </a:path>
              <a:path w="171450" h="990600">
                <a:moveTo>
                  <a:pt x="57150" y="847724"/>
                </a:moveTo>
                <a:lnTo>
                  <a:pt x="114300" y="847724"/>
                </a:lnTo>
                <a:lnTo>
                  <a:pt x="114300" y="0"/>
                </a:lnTo>
                <a:lnTo>
                  <a:pt x="57150" y="0"/>
                </a:lnTo>
                <a:lnTo>
                  <a:pt x="57150" y="8477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4779" y="526542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9996" y="4151503"/>
            <a:ext cx="1585467" cy="1214247"/>
          </a:xfrm>
          <a:custGeom>
            <a:avLst/>
            <a:gdLst/>
            <a:ahLst/>
            <a:cxnLst/>
            <a:rect l="l" t="t" r="r" b="b"/>
            <a:pathLst>
              <a:path w="1585467" h="1214247">
                <a:moveTo>
                  <a:pt x="119293" y="1087723"/>
                </a:moveTo>
                <a:lnTo>
                  <a:pt x="84708" y="1042162"/>
                </a:lnTo>
                <a:lnTo>
                  <a:pt x="0" y="1214247"/>
                </a:lnTo>
                <a:lnTo>
                  <a:pt x="188340" y="1178687"/>
                </a:lnTo>
                <a:lnTo>
                  <a:pt x="153817" y="1133205"/>
                </a:lnTo>
                <a:lnTo>
                  <a:pt x="131063" y="1150493"/>
                </a:lnTo>
                <a:lnTo>
                  <a:pt x="96519" y="1105027"/>
                </a:lnTo>
                <a:lnTo>
                  <a:pt x="119293" y="1087723"/>
                </a:lnTo>
                <a:close/>
              </a:path>
              <a:path w="1585467" h="1214247">
                <a:moveTo>
                  <a:pt x="96519" y="1105027"/>
                </a:moveTo>
                <a:lnTo>
                  <a:pt x="131063" y="1150493"/>
                </a:lnTo>
                <a:lnTo>
                  <a:pt x="153817" y="1133205"/>
                </a:lnTo>
                <a:lnTo>
                  <a:pt x="1585467" y="45466"/>
                </a:lnTo>
                <a:lnTo>
                  <a:pt x="1550924" y="0"/>
                </a:lnTo>
                <a:lnTo>
                  <a:pt x="119293" y="1087723"/>
                </a:lnTo>
                <a:lnTo>
                  <a:pt x="96519" y="11050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0580" y="5579745"/>
            <a:ext cx="1367282" cy="114300"/>
          </a:xfrm>
          <a:custGeom>
            <a:avLst/>
            <a:gdLst/>
            <a:ahLst/>
            <a:cxnLst/>
            <a:rect l="l" t="t" r="r" b="b"/>
            <a:pathLst>
              <a:path w="1367282" h="114300">
                <a:moveTo>
                  <a:pt x="171450" y="57149"/>
                </a:moveTo>
                <a:lnTo>
                  <a:pt x="1367282" y="57149"/>
                </a:lnTo>
                <a:lnTo>
                  <a:pt x="1367282" y="0"/>
                </a:lnTo>
                <a:lnTo>
                  <a:pt x="142875" y="0"/>
                </a:lnTo>
                <a:lnTo>
                  <a:pt x="142875" y="57149"/>
                </a:lnTo>
                <a:lnTo>
                  <a:pt x="171450" y="57149"/>
                </a:lnTo>
                <a:close/>
              </a:path>
              <a:path w="1367282" h="114300">
                <a:moveTo>
                  <a:pt x="171449" y="0"/>
                </a:moveTo>
                <a:lnTo>
                  <a:pt x="171450" y="-57150"/>
                </a:lnTo>
                <a:lnTo>
                  <a:pt x="0" y="28574"/>
                </a:lnTo>
                <a:lnTo>
                  <a:pt x="171450" y="114299"/>
                </a:lnTo>
                <a:lnTo>
                  <a:pt x="171450" y="57149"/>
                </a:lnTo>
                <a:lnTo>
                  <a:pt x="142875" y="57149"/>
                </a:lnTo>
                <a:lnTo>
                  <a:pt x="142875" y="0"/>
                </a:lnTo>
                <a:lnTo>
                  <a:pt x="17144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11955" y="4274820"/>
            <a:ext cx="171450" cy="990600"/>
          </a:xfrm>
          <a:custGeom>
            <a:avLst/>
            <a:gdLst/>
            <a:ahLst/>
            <a:cxnLst/>
            <a:rect l="l" t="t" r="r" b="b"/>
            <a:pathLst>
              <a:path w="171450" h="990600">
                <a:moveTo>
                  <a:pt x="57150" y="819149"/>
                </a:moveTo>
                <a:lnTo>
                  <a:pt x="0" y="819149"/>
                </a:lnTo>
                <a:lnTo>
                  <a:pt x="85725" y="990599"/>
                </a:lnTo>
                <a:lnTo>
                  <a:pt x="171450" y="819149"/>
                </a:lnTo>
                <a:lnTo>
                  <a:pt x="114300" y="819149"/>
                </a:lnTo>
                <a:lnTo>
                  <a:pt x="114300" y="847724"/>
                </a:lnTo>
                <a:lnTo>
                  <a:pt x="57150" y="847724"/>
                </a:lnTo>
                <a:lnTo>
                  <a:pt x="57150" y="819149"/>
                </a:lnTo>
                <a:close/>
              </a:path>
              <a:path w="171450" h="990600">
                <a:moveTo>
                  <a:pt x="57150" y="847724"/>
                </a:moveTo>
                <a:lnTo>
                  <a:pt x="114300" y="847724"/>
                </a:lnTo>
                <a:lnTo>
                  <a:pt x="114300" y="0"/>
                </a:lnTo>
                <a:lnTo>
                  <a:pt x="57150" y="0"/>
                </a:lnTo>
                <a:lnTo>
                  <a:pt x="57150" y="8477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75992" y="4151503"/>
            <a:ext cx="1579625" cy="1214247"/>
          </a:xfrm>
          <a:custGeom>
            <a:avLst/>
            <a:gdLst/>
            <a:ahLst/>
            <a:cxnLst/>
            <a:rect l="l" t="t" r="r" b="b"/>
            <a:pathLst>
              <a:path w="1579625" h="1214247">
                <a:moveTo>
                  <a:pt x="1448688" y="1150239"/>
                </a:moveTo>
                <a:lnTo>
                  <a:pt x="1425986" y="1132926"/>
                </a:lnTo>
                <a:lnTo>
                  <a:pt x="1391284" y="1178433"/>
                </a:lnTo>
                <a:lnTo>
                  <a:pt x="1579625" y="1214247"/>
                </a:lnTo>
                <a:lnTo>
                  <a:pt x="1448688" y="1150239"/>
                </a:lnTo>
                <a:close/>
              </a:path>
              <a:path w="1579625" h="1214247">
                <a:moveTo>
                  <a:pt x="1495297" y="1042035"/>
                </a:moveTo>
                <a:lnTo>
                  <a:pt x="1460596" y="1087540"/>
                </a:lnTo>
                <a:lnTo>
                  <a:pt x="1483359" y="1104900"/>
                </a:lnTo>
                <a:lnTo>
                  <a:pt x="1495297" y="1042035"/>
                </a:lnTo>
                <a:close/>
              </a:path>
              <a:path w="1579625" h="1214247">
                <a:moveTo>
                  <a:pt x="34543" y="0"/>
                </a:moveTo>
                <a:lnTo>
                  <a:pt x="0" y="45466"/>
                </a:lnTo>
                <a:lnTo>
                  <a:pt x="1425986" y="1132926"/>
                </a:lnTo>
                <a:lnTo>
                  <a:pt x="1448688" y="1150239"/>
                </a:lnTo>
                <a:lnTo>
                  <a:pt x="1579625" y="1214247"/>
                </a:lnTo>
                <a:lnTo>
                  <a:pt x="1495297" y="1042035"/>
                </a:lnTo>
                <a:lnTo>
                  <a:pt x="1483359" y="1104900"/>
                </a:lnTo>
                <a:lnTo>
                  <a:pt x="1460596" y="1087540"/>
                </a:lnTo>
                <a:lnTo>
                  <a:pt x="345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6301" y="324103"/>
            <a:ext cx="392794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7" dirty="0" smtClean="0">
                <a:latin typeface="Calibri"/>
                <a:cs typeface="Calibri"/>
              </a:rPr>
              <a:t>Uniform-Cost 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0278" y="324103"/>
            <a:ext cx="111859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(UCS)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9362" y="1451508"/>
            <a:ext cx="192770" cy="280212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0423" y="1465834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7029" y="1527175"/>
            <a:ext cx="306729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b="1" i="1" u="heavy" dirty="0" smtClean="0"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6362" y="1527175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8969" y="1527175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8416" y="2476246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7047" y="2507361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4676" y="2594483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890" y="3673729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5922" y="3684778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6262" y="3731132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8416" y="3731132"/>
            <a:ext cx="393168" cy="946785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88646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994"/>
              </a:spcBef>
            </a:pPr>
            <a:r>
              <a:rPr sz="2000" b="1" dirty="0" smtClean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3922" y="3731132"/>
            <a:ext cx="338874" cy="1018667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 marR="38176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  <a:p>
            <a:pPr marL="159003">
              <a:lnSpc>
                <a:spcPct val="101725"/>
              </a:lnSpc>
              <a:spcBef>
                <a:spcPts val="1560"/>
              </a:spcBef>
            </a:pPr>
            <a:r>
              <a:rPr sz="2000" b="1" dirty="0" smtClean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304" y="4412869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8074" y="4598289"/>
            <a:ext cx="192570" cy="279907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9311" y="5407863"/>
            <a:ext cx="38531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b="1" i="1" u="heavy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5822" y="5407863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4193" y="5628157"/>
            <a:ext cx="192570" cy="279908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b="1" dirty="0" smtClean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6461208"/>
            <a:ext cx="200705" cy="178104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73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5506212" y="4111752"/>
            <a:ext cx="3262376" cy="670179"/>
          </a:xfrm>
          <a:custGeom>
            <a:avLst/>
            <a:gdLst/>
            <a:ahLst/>
            <a:cxnLst/>
            <a:rect l="l" t="t" r="r" b="b"/>
            <a:pathLst>
              <a:path w="3262376" h="670178">
                <a:moveTo>
                  <a:pt x="3262376" y="0"/>
                </a:moveTo>
                <a:lnTo>
                  <a:pt x="0" y="0"/>
                </a:lnTo>
                <a:lnTo>
                  <a:pt x="0" y="670179"/>
                </a:lnTo>
                <a:lnTo>
                  <a:pt x="3262376" y="670179"/>
                </a:lnTo>
                <a:lnTo>
                  <a:pt x="326237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6212" y="4105655"/>
            <a:ext cx="0" cy="683894"/>
          </a:xfrm>
          <a:custGeom>
            <a:avLst/>
            <a:gdLst/>
            <a:ahLst/>
            <a:cxnLst/>
            <a:rect l="l" t="t" r="r" b="b"/>
            <a:pathLst>
              <a:path h="683895">
                <a:moveTo>
                  <a:pt x="0" y="0"/>
                </a:moveTo>
                <a:lnTo>
                  <a:pt x="0" y="683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68588" y="4105655"/>
            <a:ext cx="0" cy="683894"/>
          </a:xfrm>
          <a:custGeom>
            <a:avLst/>
            <a:gdLst/>
            <a:ahLst/>
            <a:cxnLst/>
            <a:rect l="l" t="t" r="r" b="b"/>
            <a:pathLst>
              <a:path h="683895">
                <a:moveTo>
                  <a:pt x="0" y="0"/>
                </a:moveTo>
                <a:lnTo>
                  <a:pt x="0" y="683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0116" y="4783197"/>
            <a:ext cx="3268472" cy="0"/>
          </a:xfrm>
          <a:custGeom>
            <a:avLst/>
            <a:gdLst/>
            <a:ahLst/>
            <a:cxnLst/>
            <a:rect l="l" t="t" r="r" b="b"/>
            <a:pathLst>
              <a:path w="3268472">
                <a:moveTo>
                  <a:pt x="0" y="0"/>
                </a:moveTo>
                <a:lnTo>
                  <a:pt x="3268472" y="0"/>
                </a:lnTo>
              </a:path>
            </a:pathLst>
          </a:custGeom>
          <a:ln w="139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0116" y="4111996"/>
            <a:ext cx="3268472" cy="0"/>
          </a:xfrm>
          <a:custGeom>
            <a:avLst/>
            <a:gdLst/>
            <a:ahLst/>
            <a:cxnLst/>
            <a:rect l="l" t="t" r="r" b="b"/>
            <a:pathLst>
              <a:path w="3268472">
                <a:moveTo>
                  <a:pt x="0" y="0"/>
                </a:moveTo>
                <a:lnTo>
                  <a:pt x="3268472" y="0"/>
                </a:lnTo>
              </a:path>
            </a:pathLst>
          </a:custGeom>
          <a:ln w="139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41136" y="2333244"/>
            <a:ext cx="2186940" cy="1738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6785" y="2318893"/>
            <a:ext cx="2215515" cy="1767458"/>
          </a:xfrm>
          <a:custGeom>
            <a:avLst/>
            <a:gdLst/>
            <a:ahLst/>
            <a:cxnLst/>
            <a:rect l="l" t="t" r="r" b="b"/>
            <a:pathLst>
              <a:path w="2215515" h="1767458">
                <a:moveTo>
                  <a:pt x="0" y="1767458"/>
                </a:moveTo>
                <a:lnTo>
                  <a:pt x="2215515" y="1767458"/>
                </a:lnTo>
                <a:lnTo>
                  <a:pt x="2215515" y="0"/>
                </a:lnTo>
                <a:lnTo>
                  <a:pt x="0" y="0"/>
                </a:lnTo>
                <a:lnTo>
                  <a:pt x="0" y="176745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0137" y="278429"/>
            <a:ext cx="694983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9" dirty="0" smtClean="0">
                <a:solidFill>
                  <a:srgbClr val="660066"/>
                </a:solidFill>
                <a:latin typeface="Arial"/>
                <a:cs typeface="Arial"/>
              </a:rPr>
              <a:t>Properties of Uniform-cost Search (UCS)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1771" y="1153071"/>
            <a:ext cx="767251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12" dirty="0" smtClean="0">
                <a:solidFill>
                  <a:srgbClr val="CC0099"/>
                </a:solidFill>
                <a:latin typeface="Arial"/>
                <a:cs typeface="Arial"/>
              </a:rPr>
              <a:t>Completeness</a:t>
            </a:r>
            <a:r>
              <a:rPr sz="2400" spc="-12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Yes (if </a:t>
            </a:r>
            <a:r>
              <a:rPr sz="2400" i="1" spc="-12" dirty="0" smtClean="0">
                <a:solidFill>
                  <a:srgbClr val="000090"/>
                </a:solidFill>
                <a:latin typeface="Arial"/>
                <a:cs typeface="Arial"/>
              </a:rPr>
              <a:t>b </a:t>
            </a: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is finite, and step cost is positive)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1771" y="1885219"/>
            <a:ext cx="231632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12" dirty="0" smtClean="0">
                <a:solidFill>
                  <a:srgbClr val="CC0099"/>
                </a:solidFill>
                <a:latin typeface="Arial"/>
                <a:cs typeface="Arial"/>
              </a:rPr>
              <a:t>Time Complexity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1267" y="1885219"/>
            <a:ext cx="167706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much larger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3162" y="1885219"/>
            <a:ext cx="66426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675" y="1885219"/>
            <a:ext cx="44541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1950" b="1" spc="4" baseline="22298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68923" y="1885219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1149" y="1885219"/>
            <a:ext cx="54660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 smtClean="0">
                <a:solidFill>
                  <a:srgbClr val="000090"/>
                </a:solidFill>
                <a:latin typeface="Arial"/>
                <a:cs typeface="Arial"/>
              </a:rPr>
              <a:t>just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21321" y="1885219"/>
            <a:ext cx="5603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6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1950" b="1" spc="6" baseline="22298" dirty="0" smtClean="0">
                <a:solidFill>
                  <a:srgbClr val="000090"/>
                </a:solidFill>
                <a:latin typeface="Arial"/>
                <a:cs typeface="Arial"/>
              </a:rPr>
              <a:t>d </a:t>
            </a: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4345" y="1885219"/>
            <a:ext cx="37500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771" y="2250979"/>
            <a:ext cx="203738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steps have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93542" y="2250979"/>
            <a:ext cx="154020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same cost.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771" y="2982753"/>
            <a:ext cx="30206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1" dirty="0" smtClean="0">
                <a:solidFill>
                  <a:srgbClr val="CC0099"/>
                </a:solidFill>
                <a:latin typeface="Arial"/>
                <a:cs typeface="Arial"/>
              </a:rPr>
              <a:t>Space Complexity:</a:t>
            </a:r>
            <a:r>
              <a:rPr sz="2400" spc="1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0517" y="2982753"/>
            <a:ext cx="9004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above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842" y="3976147"/>
            <a:ext cx="205115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35" dirty="0" smtClean="0">
                <a:solidFill>
                  <a:srgbClr val="CC0099"/>
                </a:solidFill>
                <a:latin typeface="Arial"/>
                <a:cs typeface="Arial"/>
              </a:rPr>
              <a:t>Optimality:</a:t>
            </a:r>
            <a:r>
              <a:rPr sz="2400" spc="-35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35" dirty="0" smtClean="0">
                <a:solidFill>
                  <a:srgbClr val="000090"/>
                </a:solidFill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842" y="4821085"/>
            <a:ext cx="3059020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Requires that the goal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7884" y="4821085"/>
            <a:ext cx="139291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test being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7838" y="4821085"/>
            <a:ext cx="105146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applied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7686" y="4821085"/>
            <a:ext cx="2131470" cy="88243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when a node is</a:t>
            </a:r>
            <a:endParaRPr sz="2400">
              <a:latin typeface="Arial"/>
              <a:cs typeface="Arial"/>
            </a:endParaRPr>
          </a:p>
          <a:p>
            <a:pPr marL="47751" marR="435">
              <a:lnSpc>
                <a:spcPct val="95825"/>
              </a:lnSpc>
              <a:spcBef>
                <a:spcPts val="1458"/>
              </a:spcBef>
            </a:pPr>
            <a:r>
              <a:rPr sz="2400" spc="16" dirty="0" smtClean="0">
                <a:solidFill>
                  <a:srgbClr val="000090"/>
                </a:solidFill>
                <a:latin typeface="Arial"/>
                <a:cs typeface="Arial"/>
              </a:rPr>
              <a:t>when the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842" y="5373324"/>
            <a:ext cx="2482443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1" dirty="0" smtClean="0">
                <a:solidFill>
                  <a:srgbClr val="000090"/>
                </a:solidFill>
                <a:latin typeface="Arial"/>
                <a:cs typeface="Arial"/>
              </a:rPr>
              <a:t>removed from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1540" y="5373324"/>
            <a:ext cx="2953562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3" dirty="0" smtClean="0">
                <a:solidFill>
                  <a:srgbClr val="000090"/>
                </a:solidFill>
                <a:latin typeface="Arial"/>
                <a:cs typeface="Arial"/>
              </a:rPr>
              <a:t>nodes list rather than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42" y="5926536"/>
            <a:ext cx="5185003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is first generated while its parent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4890" y="5926536"/>
            <a:ext cx="179301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is expanded.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74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6212" y="2318893"/>
            <a:ext cx="520573" cy="1776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26785" y="2318893"/>
            <a:ext cx="2215515" cy="1776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242300" y="2318893"/>
            <a:ext cx="526288" cy="1776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06212" y="4095527"/>
            <a:ext cx="3262376" cy="687670"/>
          </a:xfrm>
          <a:prstGeom prst="rect">
            <a:avLst/>
          </a:prstGeom>
        </p:spPr>
        <p:txBody>
          <a:bodyPr wrap="square" lIns="0" tIns="4187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247523">
              <a:lnSpc>
                <a:spcPct val="95825"/>
              </a:lnSpc>
            </a:pP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b       </a:t>
            </a:r>
            <a:r>
              <a:rPr sz="1600" spc="22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Bran</a:t>
            </a:r>
            <a:r>
              <a:rPr sz="1600" spc="4" dirty="0" smtClean="0">
                <a:solidFill>
                  <a:srgbClr val="E36C09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600" spc="-4" dirty="0" smtClean="0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ng</a:t>
            </a:r>
            <a:r>
              <a:rPr sz="1600" spc="-116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Factor</a:t>
            </a:r>
            <a:endParaRPr sz="1600">
              <a:latin typeface="Arial"/>
              <a:cs typeface="Arial"/>
            </a:endParaRPr>
          </a:p>
          <a:p>
            <a:pPr marL="247523">
              <a:lnSpc>
                <a:spcPct val="95825"/>
              </a:lnSpc>
              <a:spcBef>
                <a:spcPts val="800"/>
              </a:spcBef>
            </a:pP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d       </a:t>
            </a:r>
            <a:r>
              <a:rPr sz="1600" spc="22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Depth</a:t>
            </a:r>
            <a:r>
              <a:rPr sz="1600" spc="-62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of</a:t>
            </a:r>
            <a:r>
              <a:rPr sz="1600" spc="-8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the</a:t>
            </a:r>
            <a:r>
              <a:rPr sz="1600" spc="-57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goa</a:t>
            </a:r>
            <a:r>
              <a:rPr sz="1600" spc="4" dirty="0" smtClean="0">
                <a:solidFill>
                  <a:srgbClr val="E36C09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/tree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620" y="2005202"/>
            <a:ext cx="820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37664" y="3102737"/>
            <a:ext cx="859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04292" y="317418"/>
            <a:ext cx="5265053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Breadth-First vs. Uniform-Cost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258" y="1319822"/>
            <a:ext cx="802184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Breadth-first search (BFS) is a special case of uniform-cost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58" y="1651158"/>
            <a:ext cx="5989370" cy="172186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0363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search when all edge costs are positive and</a:t>
            </a:r>
            <a:endParaRPr sz="2400">
              <a:latin typeface="Arial"/>
              <a:cs typeface="Arial"/>
            </a:endParaRPr>
          </a:p>
          <a:p>
            <a:pPr marL="12700" marR="558">
              <a:lnSpc>
                <a:spcPct val="95825"/>
              </a:lnSpc>
              <a:spcBef>
                <a:spcPts val="892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Breadth-first always expands the shallowest</a:t>
            </a:r>
            <a:endParaRPr sz="2400">
              <a:latin typeface="Arial"/>
              <a:cs typeface="Arial"/>
            </a:endParaRPr>
          </a:p>
          <a:p>
            <a:pPr marL="469900" marR="45720">
              <a:lnSpc>
                <a:spcPct val="95825"/>
              </a:lnSpc>
              <a:spcBef>
                <a:spcPts val="1107"/>
              </a:spcBef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–  Only optimal if all step-costs are equal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11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Uniform-cost considers the overall path 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1442" y="1651158"/>
            <a:ext cx="1271422" cy="8102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identical.</a:t>
            </a:r>
            <a:endParaRPr sz="2400">
              <a:latin typeface="Arial"/>
              <a:cs typeface="Arial"/>
            </a:endParaRPr>
          </a:p>
          <a:p>
            <a:pPr marL="24891" marR="45720">
              <a:lnSpc>
                <a:spcPct val="95825"/>
              </a:lnSpc>
              <a:spcBef>
                <a:spcPts val="892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458" y="3514868"/>
            <a:ext cx="20508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9893" y="3514868"/>
            <a:ext cx="6819394" cy="283321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47751" marR="38176">
              <a:lnSpc>
                <a:spcPts val="2150"/>
              </a:lnSpc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Optimal for any (reasonable) cost function</a:t>
            </a:r>
            <a:endParaRPr sz="2000">
              <a:latin typeface="Arial"/>
              <a:cs typeface="Arial"/>
            </a:endParaRPr>
          </a:p>
          <a:p>
            <a:pPr marL="218820" marR="38176">
              <a:lnSpc>
                <a:spcPct val="95825"/>
              </a:lnSpc>
              <a:spcBef>
                <a:spcPts val="984"/>
              </a:spcBef>
            </a:pPr>
            <a:r>
              <a:rPr sz="1800" spc="4" dirty="0" smtClean="0">
                <a:solidFill>
                  <a:srgbClr val="000090"/>
                </a:solidFill>
                <a:latin typeface="Arial"/>
                <a:cs typeface="Arial"/>
              </a:rPr>
              <a:t>•  non-zero, positive</a:t>
            </a:r>
            <a:endParaRPr sz="1800">
              <a:latin typeface="Arial"/>
              <a:cs typeface="Arial"/>
            </a:endParaRPr>
          </a:p>
          <a:p>
            <a:pPr marL="47751">
              <a:lnSpc>
                <a:spcPct val="95825"/>
              </a:lnSpc>
              <a:spcBef>
                <a:spcPts val="996"/>
              </a:spcBef>
            </a:pP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Gets stuck down in trees with many fruitless, short branches</a:t>
            </a:r>
            <a:endParaRPr sz="2000">
              <a:latin typeface="Arial"/>
              <a:cs typeface="Arial"/>
            </a:endParaRPr>
          </a:p>
          <a:p>
            <a:pPr marL="218820" marR="38176">
              <a:lnSpc>
                <a:spcPct val="95825"/>
              </a:lnSpc>
              <a:spcBef>
                <a:spcPts val="1091"/>
              </a:spcBef>
            </a:pP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•  low path cost, but no goal node</a:t>
            </a:r>
            <a:endParaRPr sz="18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15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are complete for non-extreme problems</a:t>
            </a:r>
            <a:endParaRPr sz="2400">
              <a:latin typeface="Arial"/>
              <a:cs typeface="Arial"/>
            </a:endParaRPr>
          </a:p>
          <a:p>
            <a:pPr marL="47751" marR="38176">
              <a:lnSpc>
                <a:spcPct val="95825"/>
              </a:lnSpc>
              <a:spcBef>
                <a:spcPts val="1002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Finite number of branches</a:t>
            </a:r>
            <a:endParaRPr sz="2000">
              <a:latin typeface="Arial"/>
              <a:cs typeface="Arial"/>
            </a:endParaRPr>
          </a:p>
          <a:p>
            <a:pPr marL="47751" marR="38176">
              <a:lnSpc>
                <a:spcPct val="95825"/>
              </a:lnSpc>
              <a:spcBef>
                <a:spcPts val="1108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Strictly positive search 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458" y="4335034"/>
            <a:ext cx="20508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258" y="5164239"/>
            <a:ext cx="651780" cy="118384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R="12700" algn="r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Both</a:t>
            </a:r>
            <a:endParaRPr sz="2400">
              <a:latin typeface="Arial"/>
              <a:cs typeface="Arial"/>
            </a:endParaRPr>
          </a:p>
          <a:p>
            <a:pPr marR="40373" algn="r">
              <a:lnSpc>
                <a:spcPct val="95825"/>
              </a:lnSpc>
              <a:spcBef>
                <a:spcPts val="874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40373" algn="r">
              <a:lnSpc>
                <a:spcPct val="95825"/>
              </a:lnSpc>
              <a:spcBef>
                <a:spcPts val="1108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75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801874" y="3229401"/>
            <a:ext cx="39502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3-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7926" y="3229401"/>
            <a:ext cx="19728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Depth-First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8524" y="3229401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76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01980" y="1746503"/>
            <a:ext cx="3596640" cy="399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0137" y="278429"/>
            <a:ext cx="197288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Depth-First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0761" y="278429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0357" y="744526"/>
            <a:ext cx="787973" cy="165608"/>
          </a:xfrm>
          <a:prstGeom prst="rect">
            <a:avLst/>
          </a:prstGeom>
        </p:spPr>
        <p:txBody>
          <a:bodyPr wrap="square" lIns="0" tIns="7810" rIns="0" bIns="0" rtlCol="0">
            <a:noAutofit/>
          </a:bodyPr>
          <a:lstStyle/>
          <a:p>
            <a:pPr marL="12700">
              <a:lnSpc>
                <a:spcPts val="1230"/>
              </a:lnSpc>
            </a:pPr>
            <a:r>
              <a:rPr sz="1100" spc="-29" dirty="0" smtClean="0">
                <a:solidFill>
                  <a:srgbClr val="660066"/>
                </a:solidFill>
                <a:latin typeface="Arial"/>
                <a:cs typeface="Arial"/>
              </a:rPr>
              <a:t>Based on [4]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8975" y="1377981"/>
            <a:ext cx="4251286" cy="143852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-1" dirty="0" smtClean="0">
                <a:solidFill>
                  <a:srgbClr val="800080"/>
                </a:solidFill>
                <a:latin typeface="Arial"/>
                <a:cs typeface="Arial"/>
              </a:rPr>
              <a:t>depth-first </a:t>
            </a: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search (</a:t>
            </a:r>
            <a:r>
              <a:rPr sz="2400" spc="-1" dirty="0" smtClean="0">
                <a:solidFill>
                  <a:srgbClr val="800080"/>
                </a:solidFill>
                <a:latin typeface="Arial"/>
                <a:cs typeface="Arial"/>
              </a:rPr>
              <a:t>DFS</a:t>
            </a: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7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x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ores</a:t>
            </a:r>
            <a:r>
              <a:rPr sz="2400" spc="2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</a:t>
            </a: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2400" spc="-1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way 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-10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51"/>
              </a:spcBef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leaf before </a:t>
            </a:r>
            <a:r>
              <a:rPr sz="2400" spc="-2" dirty="0" smtClean="0">
                <a:solidFill>
                  <a:srgbClr val="800080"/>
                </a:solidFill>
                <a:latin typeface="Arial"/>
                <a:cs typeface="Arial"/>
              </a:rPr>
              <a:t>backtracking 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and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51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exploring another path.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4293" y="1895757"/>
            <a:ext cx="237810" cy="280212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5839" y="2810790"/>
            <a:ext cx="238053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8692" y="2810790"/>
            <a:ext cx="241284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8594" y="3171523"/>
            <a:ext cx="4559963" cy="1422224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 marR="42954">
              <a:lnSpc>
                <a:spcPts val="259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For example, after searching </a:t>
            </a:r>
            <a:r>
              <a:rPr sz="2400" spc="4" dirty="0" smtClean="0">
                <a:solidFill>
                  <a:srgbClr val="1A1AFF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 marR="42954">
              <a:lnSpc>
                <a:spcPts val="2845"/>
              </a:lnSpc>
              <a:spcBef>
                <a:spcPts val="12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then </a:t>
            </a:r>
            <a:r>
              <a:rPr sz="2400" spc="-4" dirty="0" smtClean="0">
                <a:solidFill>
                  <a:srgbClr val="1A1AFF"/>
                </a:solidFill>
                <a:latin typeface="Verdana"/>
                <a:cs typeface="Verdana"/>
              </a:rPr>
              <a:t>B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, then </a:t>
            </a:r>
            <a:r>
              <a:rPr sz="2400" spc="-4" dirty="0" smtClean="0">
                <a:solidFill>
                  <a:srgbClr val="1A1AFF"/>
                </a:solidFill>
                <a:latin typeface="Verdana"/>
                <a:cs typeface="Verdana"/>
              </a:rPr>
              <a:t>D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, the search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spcBef>
                <a:spcPts val="41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backtrac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k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-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and t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an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ther</a:t>
            </a:r>
            <a:r>
              <a:rPr sz="2400" spc="-2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path f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om</a:t>
            </a:r>
            <a:r>
              <a:rPr sz="2400" spc="-3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17" dirty="0" smtClean="0">
                <a:solidFill>
                  <a:srgbClr val="1A1AFF"/>
                </a:solidFill>
                <a:latin typeface="Verdana"/>
                <a:cs typeface="Verdana"/>
              </a:rPr>
              <a:t>B</a:t>
            </a:r>
            <a:r>
              <a:rPr sz="2400" spc="-17" dirty="0" smtClean="0">
                <a:solidFill>
                  <a:srgbClr val="80008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8613" y="3649244"/>
            <a:ext cx="259676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3039" y="3649244"/>
            <a:ext cx="224507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3893" y="3649244"/>
            <a:ext cx="209843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692" y="3649244"/>
            <a:ext cx="260919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7239" y="4563898"/>
            <a:ext cx="254830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893" y="4563898"/>
            <a:ext cx="170698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4892" y="4563898"/>
            <a:ext cx="179272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J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4492" y="4563898"/>
            <a:ext cx="239917" cy="279907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594" y="4907361"/>
            <a:ext cx="4487383" cy="1069896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Node are explored in the order </a:t>
            </a:r>
            <a:r>
              <a:rPr sz="2400" spc="0" dirty="0" smtClean="0">
                <a:solidFill>
                  <a:srgbClr val="1A1A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 marR="181913">
              <a:lnSpc>
                <a:spcPts val="2900"/>
              </a:lnSpc>
              <a:spcBef>
                <a:spcPts val="105"/>
              </a:spcBef>
            </a:pPr>
            <a:r>
              <a:rPr sz="2400" spc="1" dirty="0" smtClean="0">
                <a:solidFill>
                  <a:srgbClr val="1A1AFF"/>
                </a:solidFill>
                <a:latin typeface="Verdana"/>
                <a:cs typeface="Verdana"/>
              </a:rPr>
              <a:t>B D E H L M N I O P C F G J K Q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813" y="5402149"/>
            <a:ext cx="205245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239" y="5402149"/>
            <a:ext cx="278068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0639" y="5402149"/>
            <a:ext cx="253960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4293" y="5402149"/>
            <a:ext cx="263901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7693" y="5402149"/>
            <a:ext cx="217051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4492" y="5402149"/>
            <a:ext cx="263901" cy="279908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>
              <a:lnSpc>
                <a:spcPts val="2180"/>
              </a:lnSpc>
            </a:pPr>
            <a:r>
              <a:rPr sz="2000" dirty="0" smtClean="0">
                <a:solidFill>
                  <a:srgbClr val="660066"/>
                </a:solidFill>
                <a:latin typeface="Verdana"/>
                <a:cs typeface="Verdana"/>
              </a:rPr>
              <a:t>Q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77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80492" y="210738"/>
            <a:ext cx="3254558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Depth-First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196" y="1095657"/>
            <a:ext cx="317314" cy="594485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 marR="38">
              <a:lnSpc>
                <a:spcPts val="2180"/>
              </a:lnSpc>
            </a:pPr>
            <a:r>
              <a:rPr sz="2000" spc="-4" dirty="0" smtClean="0">
                <a:solidFill>
                  <a:srgbClr val="1A1AFF"/>
                </a:solidFill>
                <a:latin typeface="Verdana"/>
                <a:cs typeface="Verdana"/>
              </a:rPr>
              <a:t>1.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</a:pPr>
            <a:r>
              <a:rPr sz="2000" spc="-4" dirty="0" smtClean="0">
                <a:solidFill>
                  <a:srgbClr val="1A1AFF"/>
                </a:solidFill>
                <a:latin typeface="Verdana"/>
                <a:cs typeface="Verdana"/>
              </a:rPr>
              <a:t>2.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346" y="1095657"/>
            <a:ext cx="3396792" cy="608332"/>
          </a:xfrm>
          <a:prstGeom prst="rect">
            <a:avLst/>
          </a:prstGeom>
        </p:spPr>
        <p:txBody>
          <a:bodyPr wrap="square" lIns="0" tIns="13843" rIns="0" bIns="0" rtlCol="0">
            <a:noAutofit/>
          </a:bodyPr>
          <a:lstStyle/>
          <a:p>
            <a:pPr marL="12700" marR="45720">
              <a:lnSpc>
                <a:spcPts val="2180"/>
              </a:lnSpc>
            </a:pPr>
            <a:r>
              <a:rPr sz="2000" spc="0" dirty="0" smtClean="0">
                <a:solidFill>
                  <a:srgbClr val="1A1AFF"/>
                </a:solidFill>
                <a:latin typeface="Verdana"/>
                <a:cs typeface="Verdana"/>
              </a:rPr>
              <a:t>Start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565"/>
              </a:lnSpc>
              <a:spcBef>
                <a:spcPts val="19"/>
              </a:spcBef>
            </a:pPr>
            <a:r>
              <a:rPr sz="2000" spc="-10" dirty="0" smtClean="0">
                <a:solidFill>
                  <a:srgbClr val="1A1AFF"/>
                </a:solidFill>
                <a:latin typeface="Verdana"/>
                <a:cs typeface="Verdana"/>
              </a:rPr>
              <a:t>Push </a:t>
            </a:r>
            <a:r>
              <a:rPr sz="2400" spc="-2" dirty="0" smtClean="0">
                <a:solidFill>
                  <a:srgbClr val="1A1AFF"/>
                </a:solidFill>
                <a:latin typeface="Arial"/>
                <a:cs typeface="Arial"/>
              </a:rPr>
              <a:t>Root Node to 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346" y="1702974"/>
            <a:ext cx="177952" cy="93985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2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1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545" y="1702974"/>
            <a:ext cx="3636010" cy="939857"/>
          </a:xfrm>
          <a:prstGeom prst="rect">
            <a:avLst/>
          </a:prstGeom>
        </p:spPr>
        <p:txBody>
          <a:bodyPr wrap="square" lIns="0" tIns="15430" rIns="0" bIns="0" rtlCol="0">
            <a:noAutofit/>
          </a:bodyPr>
          <a:lstStyle/>
          <a:p>
            <a:pPr marL="12700" marR="45765">
              <a:lnSpc>
                <a:spcPts val="2430"/>
              </a:lnSpc>
            </a:pPr>
            <a:r>
              <a:rPr sz="2400" spc="-3" dirty="0" smtClean="0">
                <a:solidFill>
                  <a:srgbClr val="1A1AFF"/>
                </a:solidFill>
                <a:latin typeface="Arial"/>
                <a:cs typeface="Arial"/>
              </a:rPr>
              <a:t>Mark Root Node as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330"/>
              </a:lnSpc>
            </a:pPr>
            <a:r>
              <a:rPr sz="2400" spc="-9" dirty="0" smtClean="0">
                <a:solidFill>
                  <a:srgbClr val="1A1AFF"/>
                </a:solidFill>
                <a:latin typeface="Arial"/>
                <a:cs typeface="Arial"/>
              </a:rPr>
              <a:t>Visited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spcBef>
                <a:spcPts val="12"/>
              </a:spcBef>
            </a:pPr>
            <a:r>
              <a:rPr sz="2400" spc="-3" dirty="0" smtClean="0">
                <a:solidFill>
                  <a:srgbClr val="1A1AFF"/>
                </a:solidFill>
                <a:latin typeface="Arial"/>
                <a:cs typeface="Arial"/>
              </a:rPr>
              <a:t>Print Root Node as 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196" y="2643536"/>
            <a:ext cx="324713" cy="9398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1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346" y="2643536"/>
            <a:ext cx="3924731" cy="1218749"/>
          </a:xfrm>
          <a:prstGeom prst="rect">
            <a:avLst/>
          </a:prstGeom>
        </p:spPr>
        <p:txBody>
          <a:bodyPr wrap="square" lIns="0" tIns="15398" rIns="0" bIns="0" rtlCol="0">
            <a:noAutofit/>
          </a:bodyPr>
          <a:lstStyle/>
          <a:p>
            <a:pPr marL="12700" marR="45720">
              <a:lnSpc>
                <a:spcPts val="2425"/>
              </a:lnSpc>
            </a:pPr>
            <a:r>
              <a:rPr sz="2400" spc="-16" dirty="0" smtClean="0">
                <a:solidFill>
                  <a:srgbClr val="1A1AFF"/>
                </a:solidFill>
                <a:latin typeface="Arial"/>
                <a:cs typeface="Arial"/>
              </a:rPr>
              <a:t>Check Top of the Stack If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25"/>
              </a:lnSpc>
            </a:pPr>
            <a:r>
              <a:rPr sz="2400" spc="-11" dirty="0" smtClean="0">
                <a:solidFill>
                  <a:srgbClr val="1A1AFF"/>
                </a:solidFill>
                <a:latin typeface="Arial"/>
                <a:cs typeface="Arial"/>
              </a:rPr>
              <a:t>Stack is Empty, Go to Step 6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475"/>
              </a:lnSpc>
              <a:spcBef>
                <a:spcPts val="7"/>
              </a:spcBef>
            </a:pPr>
            <a:r>
              <a:rPr sz="2400" spc="-20" dirty="0" smtClean="0">
                <a:solidFill>
                  <a:srgbClr val="1A1AFF"/>
                </a:solidFill>
                <a:latin typeface="Arial"/>
                <a:cs typeface="Arial"/>
              </a:rPr>
              <a:t>Else, Check Adjacent Top of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325"/>
              </a:lnSpc>
            </a:pPr>
            <a:r>
              <a:rPr sz="2400" spc="-2" dirty="0" smtClean="0">
                <a:solidFill>
                  <a:srgbClr val="1A1AFF"/>
                </a:solidFill>
                <a:latin typeface="Arial"/>
                <a:cs typeface="Arial"/>
              </a:rPr>
              <a:t>the 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346" y="3862990"/>
            <a:ext cx="177952" cy="165188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2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ts val="2605"/>
              </a:lnSpc>
              <a:spcBef>
                <a:spcPts val="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ts val="2590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  <a:spcBef>
                <a:spcPts val="0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ts val="260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545" y="3862990"/>
            <a:ext cx="3284626" cy="165188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1A1AFF"/>
                </a:solidFill>
                <a:latin typeface="Arial"/>
                <a:cs typeface="Arial"/>
              </a:rPr>
              <a:t>If Adjacent is not Visited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605"/>
              </a:lnSpc>
              <a:spcBef>
                <a:spcPts val="2"/>
              </a:spcBef>
            </a:pPr>
            <a:r>
              <a:rPr sz="2400" spc="-3" dirty="0" smtClean="0">
                <a:solidFill>
                  <a:srgbClr val="1A1AFF"/>
                </a:solidFill>
                <a:latin typeface="Arial"/>
                <a:cs typeface="Arial"/>
              </a:rPr>
              <a:t>Push Node to Stack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</a:pPr>
            <a:r>
              <a:rPr sz="2400" spc="-5" dirty="0" smtClean="0">
                <a:solidFill>
                  <a:srgbClr val="1A1AFF"/>
                </a:solidFill>
                <a:latin typeface="Arial"/>
                <a:cs typeface="Arial"/>
              </a:rPr>
              <a:t>Mark Node as Visited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605"/>
              </a:lnSpc>
              <a:spcBef>
                <a:spcPts val="0"/>
              </a:spcBef>
            </a:pPr>
            <a:r>
              <a:rPr sz="2400" spc="-3" dirty="0" smtClean="0">
                <a:solidFill>
                  <a:srgbClr val="1A1AFF"/>
                </a:solidFill>
                <a:latin typeface="Arial"/>
                <a:cs typeface="Arial"/>
              </a:rPr>
              <a:t>Print Node as Output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605"/>
              </a:lnSpc>
            </a:pPr>
            <a:r>
              <a:rPr sz="2400" spc="-12" dirty="0" smtClean="0">
                <a:solidFill>
                  <a:srgbClr val="1A1AFF"/>
                </a:solidFill>
                <a:latin typeface="Arial"/>
                <a:cs typeface="Arial"/>
              </a:rPr>
              <a:t>Else Adjacent Visited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196" y="5513837"/>
            <a:ext cx="324713" cy="66090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  <a:spcBef>
                <a:spcPts val="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346" y="5513837"/>
            <a:ext cx="1774113" cy="66090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1A1AFF"/>
                </a:solidFill>
                <a:latin typeface="Arial"/>
                <a:cs typeface="Arial"/>
              </a:rPr>
              <a:t>Go to Step 3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ts val="2605"/>
              </a:lnSpc>
              <a:spcBef>
                <a:spcPts val="2"/>
              </a:spcBef>
            </a:pPr>
            <a:r>
              <a:rPr sz="2400" dirty="0" smtClean="0">
                <a:solidFill>
                  <a:srgbClr val="1A1AFF"/>
                </a:solidFill>
                <a:latin typeface="Arial"/>
                <a:cs typeface="Arial"/>
              </a:rPr>
              <a:t>Stop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593591" y="99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4976" y="22357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9128" y="1316609"/>
            <a:ext cx="686943" cy="919479"/>
          </a:xfrm>
          <a:custGeom>
            <a:avLst/>
            <a:gdLst/>
            <a:ahLst/>
            <a:cxnLst/>
            <a:rect l="l" t="t" r="r" b="b"/>
            <a:pathLst>
              <a:path w="686943" h="919479">
                <a:moveTo>
                  <a:pt x="78546" y="764479"/>
                </a:moveTo>
                <a:lnTo>
                  <a:pt x="32512" y="730630"/>
                </a:lnTo>
                <a:lnTo>
                  <a:pt x="0" y="919479"/>
                </a:lnTo>
                <a:lnTo>
                  <a:pt x="170688" y="832230"/>
                </a:lnTo>
                <a:lnTo>
                  <a:pt x="124592" y="798337"/>
                </a:lnTo>
                <a:lnTo>
                  <a:pt x="107696" y="821308"/>
                </a:lnTo>
                <a:lnTo>
                  <a:pt x="61595" y="787526"/>
                </a:lnTo>
                <a:lnTo>
                  <a:pt x="78546" y="764479"/>
                </a:lnTo>
                <a:close/>
              </a:path>
              <a:path w="686943" h="919479">
                <a:moveTo>
                  <a:pt x="61595" y="787526"/>
                </a:moveTo>
                <a:lnTo>
                  <a:pt x="107696" y="821308"/>
                </a:lnTo>
                <a:lnTo>
                  <a:pt x="124592" y="798337"/>
                </a:lnTo>
                <a:lnTo>
                  <a:pt x="686943" y="33781"/>
                </a:lnTo>
                <a:lnTo>
                  <a:pt x="640842" y="0"/>
                </a:lnTo>
                <a:lnTo>
                  <a:pt x="78546" y="764479"/>
                </a:lnTo>
                <a:lnTo>
                  <a:pt x="61595" y="7875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9704" y="22158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5135" y="1318260"/>
            <a:ext cx="578357" cy="897254"/>
          </a:xfrm>
          <a:custGeom>
            <a:avLst/>
            <a:gdLst/>
            <a:ahLst/>
            <a:cxnLst/>
            <a:rect l="l" t="t" r="r" b="b"/>
            <a:pathLst>
              <a:path w="578357" h="897254">
                <a:moveTo>
                  <a:pt x="478154" y="791463"/>
                </a:moveTo>
                <a:lnTo>
                  <a:pt x="462987" y="767325"/>
                </a:lnTo>
                <a:lnTo>
                  <a:pt x="414654" y="797687"/>
                </a:lnTo>
                <a:lnTo>
                  <a:pt x="578357" y="897254"/>
                </a:lnTo>
                <a:lnTo>
                  <a:pt x="478154" y="791463"/>
                </a:lnTo>
                <a:close/>
              </a:path>
              <a:path w="578357" h="897254">
                <a:moveTo>
                  <a:pt x="559815" y="706501"/>
                </a:moveTo>
                <a:lnTo>
                  <a:pt x="511415" y="736904"/>
                </a:lnTo>
                <a:lnTo>
                  <a:pt x="526541" y="760984"/>
                </a:lnTo>
                <a:lnTo>
                  <a:pt x="559815" y="706501"/>
                </a:lnTo>
                <a:close/>
              </a:path>
              <a:path w="578357" h="897254">
                <a:moveTo>
                  <a:pt x="48513" y="0"/>
                </a:moveTo>
                <a:lnTo>
                  <a:pt x="0" y="30479"/>
                </a:lnTo>
                <a:lnTo>
                  <a:pt x="462987" y="767325"/>
                </a:lnTo>
                <a:lnTo>
                  <a:pt x="478154" y="791463"/>
                </a:lnTo>
                <a:lnTo>
                  <a:pt x="578357" y="897254"/>
                </a:lnTo>
                <a:lnTo>
                  <a:pt x="559815" y="706501"/>
                </a:lnTo>
                <a:lnTo>
                  <a:pt x="526541" y="760984"/>
                </a:lnTo>
                <a:lnTo>
                  <a:pt x="511415" y="736904"/>
                </a:lnTo>
                <a:lnTo>
                  <a:pt x="4851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7444" y="3398520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796" y="2805176"/>
            <a:ext cx="420624" cy="618109"/>
          </a:xfrm>
          <a:custGeom>
            <a:avLst/>
            <a:gdLst/>
            <a:ahLst/>
            <a:cxnLst/>
            <a:rect l="l" t="t" r="r" b="b"/>
            <a:pathLst>
              <a:path w="420624" h="618109">
                <a:moveTo>
                  <a:pt x="70418" y="459173"/>
                </a:moveTo>
                <a:lnTo>
                  <a:pt x="22733" y="427736"/>
                </a:lnTo>
                <a:lnTo>
                  <a:pt x="0" y="618109"/>
                </a:lnTo>
                <a:lnTo>
                  <a:pt x="165862" y="522097"/>
                </a:lnTo>
                <a:lnTo>
                  <a:pt x="118177" y="490659"/>
                </a:lnTo>
                <a:lnTo>
                  <a:pt x="102489" y="514476"/>
                </a:lnTo>
                <a:lnTo>
                  <a:pt x="54737" y="482981"/>
                </a:lnTo>
                <a:lnTo>
                  <a:pt x="70418" y="459173"/>
                </a:lnTo>
                <a:close/>
              </a:path>
              <a:path w="420624" h="618109">
                <a:moveTo>
                  <a:pt x="54737" y="482981"/>
                </a:moveTo>
                <a:lnTo>
                  <a:pt x="102489" y="514476"/>
                </a:lnTo>
                <a:lnTo>
                  <a:pt x="118177" y="490659"/>
                </a:lnTo>
                <a:lnTo>
                  <a:pt x="420624" y="31496"/>
                </a:lnTo>
                <a:lnTo>
                  <a:pt x="372872" y="0"/>
                </a:lnTo>
                <a:lnTo>
                  <a:pt x="70418" y="459173"/>
                </a:lnTo>
                <a:lnTo>
                  <a:pt x="54737" y="48298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5952" y="3424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8855" y="2802001"/>
            <a:ext cx="594741" cy="664972"/>
          </a:xfrm>
          <a:custGeom>
            <a:avLst/>
            <a:gdLst/>
            <a:ahLst/>
            <a:cxnLst/>
            <a:rect l="l" t="t" r="r" b="b"/>
            <a:pathLst>
              <a:path w="594741" h="664972">
                <a:moveTo>
                  <a:pt x="478535" y="577088"/>
                </a:moveTo>
                <a:lnTo>
                  <a:pt x="459569" y="555715"/>
                </a:lnTo>
                <a:lnTo>
                  <a:pt x="416814" y="593725"/>
                </a:lnTo>
                <a:lnTo>
                  <a:pt x="594741" y="664972"/>
                </a:lnTo>
                <a:lnTo>
                  <a:pt x="478535" y="577088"/>
                </a:lnTo>
                <a:close/>
              </a:path>
              <a:path w="594741" h="664972">
                <a:moveTo>
                  <a:pt x="544957" y="479806"/>
                </a:moveTo>
                <a:lnTo>
                  <a:pt x="502257" y="517765"/>
                </a:lnTo>
                <a:lnTo>
                  <a:pt x="521207" y="539114"/>
                </a:lnTo>
                <a:lnTo>
                  <a:pt x="544957" y="479806"/>
                </a:lnTo>
                <a:close/>
              </a:path>
              <a:path w="594741" h="664972">
                <a:moveTo>
                  <a:pt x="42671" y="0"/>
                </a:moveTo>
                <a:lnTo>
                  <a:pt x="0" y="37846"/>
                </a:lnTo>
                <a:lnTo>
                  <a:pt x="459569" y="555715"/>
                </a:lnTo>
                <a:lnTo>
                  <a:pt x="478535" y="577088"/>
                </a:lnTo>
                <a:lnTo>
                  <a:pt x="594741" y="664972"/>
                </a:lnTo>
                <a:lnTo>
                  <a:pt x="544957" y="479806"/>
                </a:lnTo>
                <a:lnTo>
                  <a:pt x="521207" y="539114"/>
                </a:lnTo>
                <a:lnTo>
                  <a:pt x="502257" y="517765"/>
                </a:lnTo>
                <a:lnTo>
                  <a:pt x="426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3816" y="534619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6" y="684663"/>
                </a:lnTo>
                <a:lnTo>
                  <a:pt x="287278" y="681312"/>
                </a:lnTo>
                <a:lnTo>
                  <a:pt x="260495" y="675834"/>
                </a:lnTo>
                <a:lnTo>
                  <a:pt x="234515" y="668319"/>
                </a:lnTo>
                <a:lnTo>
                  <a:pt x="209426" y="658853"/>
                </a:lnTo>
                <a:lnTo>
                  <a:pt x="185315" y="647526"/>
                </a:lnTo>
                <a:lnTo>
                  <a:pt x="162273" y="634426"/>
                </a:lnTo>
                <a:lnTo>
                  <a:pt x="140386" y="619641"/>
                </a:lnTo>
                <a:lnTo>
                  <a:pt x="119742" y="603259"/>
                </a:lnTo>
                <a:lnTo>
                  <a:pt x="100431" y="585368"/>
                </a:lnTo>
                <a:lnTo>
                  <a:pt x="82540" y="566057"/>
                </a:lnTo>
                <a:lnTo>
                  <a:pt x="66158" y="545413"/>
                </a:lnTo>
                <a:lnTo>
                  <a:pt x="51373" y="523526"/>
                </a:lnTo>
                <a:lnTo>
                  <a:pt x="38273" y="500484"/>
                </a:lnTo>
                <a:lnTo>
                  <a:pt x="26946" y="476373"/>
                </a:lnTo>
                <a:lnTo>
                  <a:pt x="17480" y="451284"/>
                </a:lnTo>
                <a:lnTo>
                  <a:pt x="9965" y="425304"/>
                </a:lnTo>
                <a:lnTo>
                  <a:pt x="4487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6716" y="4070604"/>
            <a:ext cx="713104" cy="1275842"/>
          </a:xfrm>
          <a:custGeom>
            <a:avLst/>
            <a:gdLst/>
            <a:ahLst/>
            <a:cxnLst/>
            <a:rect l="l" t="t" r="r" b="b"/>
            <a:pathLst>
              <a:path w="713104" h="1275841">
                <a:moveTo>
                  <a:pt x="56962" y="1111578"/>
                </a:moveTo>
                <a:lnTo>
                  <a:pt x="6794" y="1084199"/>
                </a:lnTo>
                <a:lnTo>
                  <a:pt x="0" y="1275842"/>
                </a:lnTo>
                <a:lnTo>
                  <a:pt x="157353" y="1166368"/>
                </a:lnTo>
                <a:lnTo>
                  <a:pt x="107159" y="1138974"/>
                </a:lnTo>
                <a:lnTo>
                  <a:pt x="93472" y="1164082"/>
                </a:lnTo>
                <a:lnTo>
                  <a:pt x="43294" y="1136650"/>
                </a:lnTo>
                <a:lnTo>
                  <a:pt x="56962" y="1111578"/>
                </a:lnTo>
                <a:close/>
              </a:path>
              <a:path w="713104" h="1275841">
                <a:moveTo>
                  <a:pt x="43294" y="1136650"/>
                </a:moveTo>
                <a:lnTo>
                  <a:pt x="93472" y="1164082"/>
                </a:lnTo>
                <a:lnTo>
                  <a:pt x="107159" y="1138974"/>
                </a:lnTo>
                <a:lnTo>
                  <a:pt x="713104" y="27432"/>
                </a:lnTo>
                <a:lnTo>
                  <a:pt x="662940" y="0"/>
                </a:lnTo>
                <a:lnTo>
                  <a:pt x="56962" y="1111578"/>
                </a:lnTo>
                <a:lnTo>
                  <a:pt x="43294" y="11366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4976" y="445008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0191" y="3990975"/>
            <a:ext cx="488442" cy="558545"/>
          </a:xfrm>
          <a:custGeom>
            <a:avLst/>
            <a:gdLst/>
            <a:ahLst/>
            <a:cxnLst/>
            <a:rect l="l" t="t" r="r" b="b"/>
            <a:pathLst>
              <a:path w="488441" h="558546">
                <a:moveTo>
                  <a:pt x="90508" y="410252"/>
                </a:moveTo>
                <a:lnTo>
                  <a:pt x="47243" y="372872"/>
                </a:lnTo>
                <a:lnTo>
                  <a:pt x="0" y="558545"/>
                </a:lnTo>
                <a:lnTo>
                  <a:pt x="177037" y="485013"/>
                </a:lnTo>
                <a:lnTo>
                  <a:pt x="133766" y="447627"/>
                </a:lnTo>
                <a:lnTo>
                  <a:pt x="115062" y="469264"/>
                </a:lnTo>
                <a:lnTo>
                  <a:pt x="71881" y="431800"/>
                </a:lnTo>
                <a:lnTo>
                  <a:pt x="90508" y="410252"/>
                </a:lnTo>
                <a:close/>
              </a:path>
              <a:path w="488441" h="558546">
                <a:moveTo>
                  <a:pt x="71881" y="431800"/>
                </a:moveTo>
                <a:lnTo>
                  <a:pt x="115062" y="469264"/>
                </a:lnTo>
                <a:lnTo>
                  <a:pt x="133766" y="447627"/>
                </a:lnTo>
                <a:lnTo>
                  <a:pt x="488442" y="37337"/>
                </a:lnTo>
                <a:lnTo>
                  <a:pt x="445134" y="0"/>
                </a:lnTo>
                <a:lnTo>
                  <a:pt x="90508" y="410252"/>
                </a:lnTo>
                <a:lnTo>
                  <a:pt x="71881" y="4318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437235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4785" y="3986276"/>
            <a:ext cx="677037" cy="486791"/>
          </a:xfrm>
          <a:custGeom>
            <a:avLst/>
            <a:gdLst/>
            <a:ahLst/>
            <a:cxnLst/>
            <a:rect l="l" t="t" r="r" b="b"/>
            <a:pathLst>
              <a:path w="677037" h="486791">
                <a:moveTo>
                  <a:pt x="543687" y="428117"/>
                </a:moveTo>
                <a:lnTo>
                  <a:pt x="520246" y="411674"/>
                </a:lnTo>
                <a:lnTo>
                  <a:pt x="487425" y="458469"/>
                </a:lnTo>
                <a:lnTo>
                  <a:pt x="677037" y="486791"/>
                </a:lnTo>
                <a:lnTo>
                  <a:pt x="543687" y="428117"/>
                </a:lnTo>
                <a:close/>
              </a:path>
              <a:path w="677037" h="486791">
                <a:moveTo>
                  <a:pt x="585851" y="318135"/>
                </a:moveTo>
                <a:lnTo>
                  <a:pt x="553021" y="364944"/>
                </a:lnTo>
                <a:lnTo>
                  <a:pt x="576452" y="381381"/>
                </a:lnTo>
                <a:lnTo>
                  <a:pt x="585851" y="318135"/>
                </a:lnTo>
                <a:close/>
              </a:path>
              <a:path w="677037" h="486791">
                <a:moveTo>
                  <a:pt x="32765" y="0"/>
                </a:moveTo>
                <a:lnTo>
                  <a:pt x="0" y="46736"/>
                </a:lnTo>
                <a:lnTo>
                  <a:pt x="520246" y="411674"/>
                </a:lnTo>
                <a:lnTo>
                  <a:pt x="543687" y="428117"/>
                </a:lnTo>
                <a:lnTo>
                  <a:pt x="677037" y="486791"/>
                </a:lnTo>
                <a:lnTo>
                  <a:pt x="585851" y="318135"/>
                </a:lnTo>
                <a:lnTo>
                  <a:pt x="576452" y="381381"/>
                </a:lnTo>
                <a:lnTo>
                  <a:pt x="553021" y="364944"/>
                </a:lnTo>
                <a:lnTo>
                  <a:pt x="3276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1712" y="53400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1420" y="4102100"/>
            <a:ext cx="426592" cy="1237488"/>
          </a:xfrm>
          <a:custGeom>
            <a:avLst/>
            <a:gdLst/>
            <a:ahLst/>
            <a:cxnLst/>
            <a:rect l="l" t="t" r="r" b="b"/>
            <a:pathLst>
              <a:path w="426592" h="1237488">
                <a:moveTo>
                  <a:pt x="325246" y="1108710"/>
                </a:moveTo>
                <a:lnTo>
                  <a:pt x="317099" y="1081343"/>
                </a:lnTo>
                <a:lnTo>
                  <a:pt x="262254" y="1097661"/>
                </a:lnTo>
                <a:lnTo>
                  <a:pt x="393445" y="1237488"/>
                </a:lnTo>
                <a:lnTo>
                  <a:pt x="325246" y="1108710"/>
                </a:lnTo>
                <a:close/>
              </a:path>
              <a:path w="426592" h="1237488">
                <a:moveTo>
                  <a:pt x="379983" y="1092454"/>
                </a:moveTo>
                <a:lnTo>
                  <a:pt x="426592" y="1048766"/>
                </a:lnTo>
                <a:lnTo>
                  <a:pt x="371831" y="1065059"/>
                </a:lnTo>
                <a:lnTo>
                  <a:pt x="379983" y="1092454"/>
                </a:lnTo>
                <a:close/>
              </a:path>
              <a:path w="426592" h="1237488">
                <a:moveTo>
                  <a:pt x="54863" y="0"/>
                </a:moveTo>
                <a:lnTo>
                  <a:pt x="0" y="16256"/>
                </a:lnTo>
                <a:lnTo>
                  <a:pt x="317099" y="1081343"/>
                </a:lnTo>
                <a:lnTo>
                  <a:pt x="325246" y="1108710"/>
                </a:lnTo>
                <a:lnTo>
                  <a:pt x="393445" y="1237488"/>
                </a:lnTo>
                <a:lnTo>
                  <a:pt x="426592" y="1048766"/>
                </a:lnTo>
                <a:lnTo>
                  <a:pt x="379983" y="1092454"/>
                </a:lnTo>
                <a:lnTo>
                  <a:pt x="371831" y="1065059"/>
                </a:lnTo>
                <a:lnTo>
                  <a:pt x="5486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9489" y="5597804"/>
            <a:ext cx="2292731" cy="171450"/>
          </a:xfrm>
          <a:custGeom>
            <a:avLst/>
            <a:gdLst/>
            <a:ahLst/>
            <a:cxnLst/>
            <a:rect l="l" t="t" r="r" b="b"/>
            <a:pathLst>
              <a:path w="2292731" h="171450">
                <a:moveTo>
                  <a:pt x="0" y="63690"/>
                </a:moveTo>
                <a:lnTo>
                  <a:pt x="254" y="120840"/>
                </a:lnTo>
                <a:lnTo>
                  <a:pt x="2121365" y="114298"/>
                </a:lnTo>
                <a:lnTo>
                  <a:pt x="2149856" y="114211"/>
                </a:lnTo>
                <a:lnTo>
                  <a:pt x="2121535" y="171450"/>
                </a:lnTo>
                <a:lnTo>
                  <a:pt x="2292731" y="85191"/>
                </a:lnTo>
                <a:lnTo>
                  <a:pt x="2149729" y="57061"/>
                </a:lnTo>
                <a:lnTo>
                  <a:pt x="2121196" y="57149"/>
                </a:lnTo>
                <a:lnTo>
                  <a:pt x="0" y="63690"/>
                </a:lnTo>
                <a:close/>
              </a:path>
              <a:path w="2292731" h="171450">
                <a:moveTo>
                  <a:pt x="2149729" y="57061"/>
                </a:moveTo>
                <a:lnTo>
                  <a:pt x="2292731" y="85191"/>
                </a:lnTo>
                <a:lnTo>
                  <a:pt x="2121027" y="0"/>
                </a:lnTo>
                <a:lnTo>
                  <a:pt x="2121196" y="57149"/>
                </a:lnTo>
                <a:lnTo>
                  <a:pt x="2149729" y="57061"/>
                </a:lnTo>
                <a:close/>
              </a:path>
              <a:path w="2292731" h="171450">
                <a:moveTo>
                  <a:pt x="2121535" y="171450"/>
                </a:moveTo>
                <a:lnTo>
                  <a:pt x="2149856" y="114211"/>
                </a:lnTo>
                <a:lnTo>
                  <a:pt x="2121365" y="114298"/>
                </a:lnTo>
                <a:lnTo>
                  <a:pt x="2121535" y="1714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720" y="265602"/>
            <a:ext cx="153915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415" y="265602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204" y="1131849"/>
            <a:ext cx="358744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018" y="2357374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462" y="2378202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3752" y="3540785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5502" y="3566312"/>
            <a:ext cx="33796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357" y="4514875"/>
            <a:ext cx="37549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0274" y="4591939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2184" y="5482005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1369" y="5489549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200400" y="2971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139141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307" y="1978152"/>
            <a:ext cx="477901" cy="1005967"/>
          </a:xfrm>
          <a:custGeom>
            <a:avLst/>
            <a:gdLst/>
            <a:ahLst/>
            <a:cxnLst/>
            <a:rect l="l" t="t" r="r" b="b"/>
            <a:pathLst>
              <a:path w="477901" h="1005967">
                <a:moveTo>
                  <a:pt x="52268" y="168200"/>
                </a:moveTo>
                <a:lnTo>
                  <a:pt x="425704" y="1005967"/>
                </a:lnTo>
                <a:lnTo>
                  <a:pt x="477901" y="982726"/>
                </a:lnTo>
                <a:lnTo>
                  <a:pt x="104449" y="144924"/>
                </a:lnTo>
                <a:lnTo>
                  <a:pt x="92837" y="118872"/>
                </a:lnTo>
                <a:lnTo>
                  <a:pt x="40640" y="142112"/>
                </a:lnTo>
                <a:lnTo>
                  <a:pt x="52268" y="168200"/>
                </a:lnTo>
                <a:close/>
              </a:path>
              <a:path w="477901" h="1005967">
                <a:moveTo>
                  <a:pt x="104449" y="144924"/>
                </a:moveTo>
                <a:lnTo>
                  <a:pt x="156591" y="121665"/>
                </a:lnTo>
                <a:lnTo>
                  <a:pt x="8509" y="0"/>
                </a:lnTo>
                <a:lnTo>
                  <a:pt x="0" y="191515"/>
                </a:lnTo>
                <a:lnTo>
                  <a:pt x="52268" y="168200"/>
                </a:lnTo>
                <a:lnTo>
                  <a:pt x="40640" y="142112"/>
                </a:lnTo>
                <a:lnTo>
                  <a:pt x="92837" y="118872"/>
                </a:lnTo>
                <a:lnTo>
                  <a:pt x="104449" y="1449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44851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7582" y="3534791"/>
            <a:ext cx="1285747" cy="1050925"/>
          </a:xfrm>
          <a:custGeom>
            <a:avLst/>
            <a:gdLst/>
            <a:ahLst/>
            <a:cxnLst/>
            <a:rect l="l" t="t" r="r" b="b"/>
            <a:pathLst>
              <a:path w="1285747" h="1050925">
                <a:moveTo>
                  <a:pt x="1156715" y="983107"/>
                </a:moveTo>
                <a:lnTo>
                  <a:pt x="1134521" y="965096"/>
                </a:lnTo>
                <a:lnTo>
                  <a:pt x="1098550" y="1009396"/>
                </a:lnTo>
                <a:lnTo>
                  <a:pt x="1285747" y="1050925"/>
                </a:lnTo>
                <a:lnTo>
                  <a:pt x="1156715" y="983107"/>
                </a:lnTo>
                <a:close/>
              </a:path>
              <a:path w="1285747" h="1050925">
                <a:moveTo>
                  <a:pt x="1206627" y="876300"/>
                </a:moveTo>
                <a:lnTo>
                  <a:pt x="1170605" y="920659"/>
                </a:lnTo>
                <a:lnTo>
                  <a:pt x="1192783" y="938657"/>
                </a:lnTo>
                <a:lnTo>
                  <a:pt x="1206627" y="876300"/>
                </a:lnTo>
                <a:close/>
              </a:path>
              <a:path w="1285747" h="1050925">
                <a:moveTo>
                  <a:pt x="36067" y="0"/>
                </a:moveTo>
                <a:lnTo>
                  <a:pt x="0" y="44450"/>
                </a:lnTo>
                <a:lnTo>
                  <a:pt x="1134521" y="965096"/>
                </a:lnTo>
                <a:lnTo>
                  <a:pt x="1156715" y="983107"/>
                </a:lnTo>
                <a:lnTo>
                  <a:pt x="1285747" y="1050925"/>
                </a:lnTo>
                <a:lnTo>
                  <a:pt x="1206627" y="876300"/>
                </a:lnTo>
                <a:lnTo>
                  <a:pt x="1192783" y="938657"/>
                </a:lnTo>
                <a:lnTo>
                  <a:pt x="1170605" y="920659"/>
                </a:lnTo>
                <a:lnTo>
                  <a:pt x="360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6560" y="49423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7136" y="3652266"/>
            <a:ext cx="323596" cy="1290320"/>
          </a:xfrm>
          <a:custGeom>
            <a:avLst/>
            <a:gdLst/>
            <a:ahLst/>
            <a:cxnLst/>
            <a:rect l="l" t="t" r="r" b="b"/>
            <a:pathLst>
              <a:path w="323596" h="1290320">
                <a:moveTo>
                  <a:pt x="56121" y="1116539"/>
                </a:moveTo>
                <a:lnTo>
                  <a:pt x="0" y="1105915"/>
                </a:lnTo>
                <a:lnTo>
                  <a:pt x="52324" y="1290319"/>
                </a:lnTo>
                <a:lnTo>
                  <a:pt x="168401" y="1137792"/>
                </a:lnTo>
                <a:lnTo>
                  <a:pt x="112262" y="1127166"/>
                </a:lnTo>
                <a:lnTo>
                  <a:pt x="106934" y="1155318"/>
                </a:lnTo>
                <a:lnTo>
                  <a:pt x="50800" y="1144650"/>
                </a:lnTo>
                <a:lnTo>
                  <a:pt x="56121" y="1116539"/>
                </a:lnTo>
                <a:close/>
              </a:path>
              <a:path w="323596" h="1290320">
                <a:moveTo>
                  <a:pt x="50800" y="1144650"/>
                </a:moveTo>
                <a:lnTo>
                  <a:pt x="106934" y="1155318"/>
                </a:lnTo>
                <a:lnTo>
                  <a:pt x="112262" y="1127166"/>
                </a:lnTo>
                <a:lnTo>
                  <a:pt x="323596" y="10667"/>
                </a:lnTo>
                <a:lnTo>
                  <a:pt x="267462" y="0"/>
                </a:lnTo>
                <a:lnTo>
                  <a:pt x="56121" y="1116539"/>
                </a:lnTo>
                <a:lnTo>
                  <a:pt x="50800" y="11446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000" y="331927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216" y="1963165"/>
            <a:ext cx="910970" cy="1456689"/>
          </a:xfrm>
          <a:custGeom>
            <a:avLst/>
            <a:gdLst/>
            <a:ahLst/>
            <a:cxnLst/>
            <a:rect l="l" t="t" r="r" b="b"/>
            <a:pathLst>
              <a:path w="910970" h="1456689">
                <a:moveTo>
                  <a:pt x="65534" y="1295665"/>
                </a:moveTo>
                <a:lnTo>
                  <a:pt x="16763" y="1265682"/>
                </a:lnTo>
                <a:lnTo>
                  <a:pt x="0" y="1456689"/>
                </a:lnTo>
                <a:lnTo>
                  <a:pt x="162813" y="1355471"/>
                </a:lnTo>
                <a:lnTo>
                  <a:pt x="114150" y="1325553"/>
                </a:lnTo>
                <a:lnTo>
                  <a:pt x="99186" y="1349883"/>
                </a:lnTo>
                <a:lnTo>
                  <a:pt x="50545" y="1320038"/>
                </a:lnTo>
                <a:lnTo>
                  <a:pt x="65534" y="1295665"/>
                </a:lnTo>
                <a:close/>
              </a:path>
              <a:path w="910970" h="1456689">
                <a:moveTo>
                  <a:pt x="50545" y="1320038"/>
                </a:moveTo>
                <a:lnTo>
                  <a:pt x="99186" y="1349883"/>
                </a:lnTo>
                <a:lnTo>
                  <a:pt x="114150" y="1325553"/>
                </a:lnTo>
                <a:lnTo>
                  <a:pt x="910970" y="29972"/>
                </a:lnTo>
                <a:lnTo>
                  <a:pt x="862329" y="0"/>
                </a:lnTo>
                <a:lnTo>
                  <a:pt x="65534" y="1295665"/>
                </a:lnTo>
                <a:lnTo>
                  <a:pt x="50545" y="13200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9674" y="3882771"/>
            <a:ext cx="1347724" cy="1160653"/>
          </a:xfrm>
          <a:custGeom>
            <a:avLst/>
            <a:gdLst/>
            <a:ahLst/>
            <a:cxnLst/>
            <a:rect l="l" t="t" r="r" b="b"/>
            <a:pathLst>
              <a:path w="1347724" h="1160652">
                <a:moveTo>
                  <a:pt x="1220724" y="1089405"/>
                </a:moveTo>
                <a:lnTo>
                  <a:pt x="1198973" y="1070769"/>
                </a:lnTo>
                <a:lnTo>
                  <a:pt x="1161795" y="1114170"/>
                </a:lnTo>
                <a:lnTo>
                  <a:pt x="1347724" y="1160652"/>
                </a:lnTo>
                <a:lnTo>
                  <a:pt x="1220724" y="1089405"/>
                </a:lnTo>
                <a:close/>
              </a:path>
              <a:path w="1347724" h="1160652">
                <a:moveTo>
                  <a:pt x="1273302" y="983995"/>
                </a:moveTo>
                <a:lnTo>
                  <a:pt x="1236127" y="1027394"/>
                </a:lnTo>
                <a:lnTo>
                  <a:pt x="1257808" y="1045971"/>
                </a:lnTo>
                <a:lnTo>
                  <a:pt x="1273302" y="983995"/>
                </a:lnTo>
                <a:close/>
              </a:path>
              <a:path w="1347724" h="1160652">
                <a:moveTo>
                  <a:pt x="37083" y="0"/>
                </a:moveTo>
                <a:lnTo>
                  <a:pt x="0" y="43433"/>
                </a:lnTo>
                <a:lnTo>
                  <a:pt x="1198973" y="1070769"/>
                </a:lnTo>
                <a:lnTo>
                  <a:pt x="1220724" y="1089405"/>
                </a:lnTo>
                <a:lnTo>
                  <a:pt x="1347724" y="1160652"/>
                </a:lnTo>
                <a:lnTo>
                  <a:pt x="1273302" y="983995"/>
                </a:lnTo>
                <a:lnTo>
                  <a:pt x="1257808" y="1045971"/>
                </a:lnTo>
                <a:lnTo>
                  <a:pt x="1236127" y="1027394"/>
                </a:lnTo>
                <a:lnTo>
                  <a:pt x="3708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1604" y="1295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8241" y="1566037"/>
            <a:ext cx="1253617" cy="197485"/>
          </a:xfrm>
          <a:custGeom>
            <a:avLst/>
            <a:gdLst/>
            <a:ahLst/>
            <a:cxnLst/>
            <a:rect l="l" t="t" r="r" b="b"/>
            <a:pathLst>
              <a:path w="1253617" h="197485">
                <a:moveTo>
                  <a:pt x="0" y="140462"/>
                </a:moveTo>
                <a:lnTo>
                  <a:pt x="4317" y="197485"/>
                </a:lnTo>
                <a:lnTo>
                  <a:pt x="1084876" y="113965"/>
                </a:lnTo>
                <a:lnTo>
                  <a:pt x="1113408" y="111760"/>
                </a:lnTo>
                <a:lnTo>
                  <a:pt x="1089279" y="170941"/>
                </a:lnTo>
                <a:lnTo>
                  <a:pt x="1253617" y="72262"/>
                </a:lnTo>
                <a:lnTo>
                  <a:pt x="1108963" y="54737"/>
                </a:lnTo>
                <a:lnTo>
                  <a:pt x="1080470" y="56939"/>
                </a:lnTo>
                <a:lnTo>
                  <a:pt x="0" y="140462"/>
                </a:lnTo>
                <a:close/>
              </a:path>
              <a:path w="1253617" h="197485">
                <a:moveTo>
                  <a:pt x="1108963" y="54737"/>
                </a:moveTo>
                <a:lnTo>
                  <a:pt x="1253617" y="72262"/>
                </a:lnTo>
                <a:lnTo>
                  <a:pt x="1076070" y="0"/>
                </a:lnTo>
                <a:lnTo>
                  <a:pt x="1080470" y="56939"/>
                </a:lnTo>
                <a:lnTo>
                  <a:pt x="1108963" y="54737"/>
                </a:lnTo>
                <a:close/>
              </a:path>
              <a:path w="1253617" h="197485">
                <a:moveTo>
                  <a:pt x="1089279" y="170941"/>
                </a:moveTo>
                <a:lnTo>
                  <a:pt x="1113408" y="111760"/>
                </a:lnTo>
                <a:lnTo>
                  <a:pt x="1084876" y="113965"/>
                </a:lnTo>
                <a:lnTo>
                  <a:pt x="1089279" y="17094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6183" y="1977263"/>
            <a:ext cx="432942" cy="2508123"/>
          </a:xfrm>
          <a:custGeom>
            <a:avLst/>
            <a:gdLst/>
            <a:ahLst/>
            <a:cxnLst/>
            <a:rect l="l" t="t" r="r" b="b"/>
            <a:pathLst>
              <a:path w="432942" h="2508123">
                <a:moveTo>
                  <a:pt x="323468" y="2370455"/>
                </a:moveTo>
                <a:lnTo>
                  <a:pt x="319592" y="2342143"/>
                </a:lnTo>
                <a:lnTo>
                  <a:pt x="263016" y="2349881"/>
                </a:lnTo>
                <a:lnTo>
                  <a:pt x="371220" y="2508123"/>
                </a:lnTo>
                <a:lnTo>
                  <a:pt x="323468" y="2370455"/>
                </a:lnTo>
                <a:close/>
              </a:path>
              <a:path w="432942" h="2508123">
                <a:moveTo>
                  <a:pt x="432942" y="2326640"/>
                </a:moveTo>
                <a:lnTo>
                  <a:pt x="376234" y="2334396"/>
                </a:lnTo>
                <a:lnTo>
                  <a:pt x="380111" y="2362708"/>
                </a:lnTo>
                <a:lnTo>
                  <a:pt x="432942" y="2326640"/>
                </a:lnTo>
                <a:close/>
              </a:path>
              <a:path w="432942" h="2508123">
                <a:moveTo>
                  <a:pt x="56641" y="0"/>
                </a:moveTo>
                <a:lnTo>
                  <a:pt x="0" y="7874"/>
                </a:lnTo>
                <a:lnTo>
                  <a:pt x="319592" y="2342143"/>
                </a:lnTo>
                <a:lnTo>
                  <a:pt x="323468" y="2370455"/>
                </a:lnTo>
                <a:lnTo>
                  <a:pt x="371220" y="2508123"/>
                </a:lnTo>
                <a:lnTo>
                  <a:pt x="432942" y="2326640"/>
                </a:lnTo>
                <a:lnTo>
                  <a:pt x="380111" y="2362708"/>
                </a:lnTo>
                <a:lnTo>
                  <a:pt x="376234" y="2334396"/>
                </a:lnTo>
                <a:lnTo>
                  <a:pt x="566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19537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0165" y="1610614"/>
            <a:ext cx="1599438" cy="482853"/>
          </a:xfrm>
          <a:custGeom>
            <a:avLst/>
            <a:gdLst/>
            <a:ahLst/>
            <a:cxnLst/>
            <a:rect l="l" t="t" r="r" b="b"/>
            <a:pathLst>
              <a:path w="1599438" h="482853">
                <a:moveTo>
                  <a:pt x="1454023" y="434721"/>
                </a:moveTo>
                <a:lnTo>
                  <a:pt x="1426314" y="427491"/>
                </a:lnTo>
                <a:lnTo>
                  <a:pt x="1411859" y="482853"/>
                </a:lnTo>
                <a:lnTo>
                  <a:pt x="1599438" y="443230"/>
                </a:lnTo>
                <a:lnTo>
                  <a:pt x="1454023" y="434721"/>
                </a:lnTo>
                <a:close/>
              </a:path>
              <a:path w="1599438" h="482853">
                <a:moveTo>
                  <a:pt x="1468374" y="379475"/>
                </a:moveTo>
                <a:lnTo>
                  <a:pt x="1455165" y="316991"/>
                </a:lnTo>
                <a:lnTo>
                  <a:pt x="1440734" y="372262"/>
                </a:lnTo>
                <a:lnTo>
                  <a:pt x="1468374" y="379475"/>
                </a:lnTo>
                <a:close/>
              </a:path>
              <a:path w="1599438" h="482853">
                <a:moveTo>
                  <a:pt x="14477" y="0"/>
                </a:moveTo>
                <a:lnTo>
                  <a:pt x="0" y="55372"/>
                </a:lnTo>
                <a:lnTo>
                  <a:pt x="1426314" y="427491"/>
                </a:lnTo>
                <a:lnTo>
                  <a:pt x="1454023" y="434721"/>
                </a:lnTo>
                <a:lnTo>
                  <a:pt x="1599438" y="443230"/>
                </a:lnTo>
                <a:lnTo>
                  <a:pt x="1455165" y="316991"/>
                </a:lnTo>
                <a:lnTo>
                  <a:pt x="1468374" y="379475"/>
                </a:lnTo>
                <a:lnTo>
                  <a:pt x="1440734" y="372262"/>
                </a:lnTo>
                <a:lnTo>
                  <a:pt x="1447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3418332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6575" y="2639567"/>
            <a:ext cx="171450" cy="779526"/>
          </a:xfrm>
          <a:custGeom>
            <a:avLst/>
            <a:gdLst/>
            <a:ahLst/>
            <a:cxnLst/>
            <a:rect l="l" t="t" r="r" b="b"/>
            <a:pathLst>
              <a:path w="171450" h="779526">
                <a:moveTo>
                  <a:pt x="57150" y="608075"/>
                </a:moveTo>
                <a:lnTo>
                  <a:pt x="0" y="608076"/>
                </a:lnTo>
                <a:lnTo>
                  <a:pt x="85725" y="779526"/>
                </a:lnTo>
                <a:lnTo>
                  <a:pt x="171450" y="608076"/>
                </a:lnTo>
                <a:lnTo>
                  <a:pt x="114299" y="608076"/>
                </a:lnTo>
                <a:lnTo>
                  <a:pt x="114300" y="636651"/>
                </a:lnTo>
                <a:lnTo>
                  <a:pt x="57150" y="636651"/>
                </a:lnTo>
                <a:lnTo>
                  <a:pt x="57150" y="608075"/>
                </a:lnTo>
                <a:close/>
              </a:path>
              <a:path w="171450" h="779526">
                <a:moveTo>
                  <a:pt x="57150" y="636651"/>
                </a:moveTo>
                <a:lnTo>
                  <a:pt x="114300" y="63665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63665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720" y="265602"/>
            <a:ext cx="153915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415" y="265602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9" y="368960"/>
            <a:ext cx="212968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spc="-10" dirty="0" smtClean="0">
                <a:solidFill>
                  <a:srgbClr val="FF0000"/>
                </a:solidFill>
                <a:latin typeface="Calibri"/>
                <a:cs typeface="Calibri"/>
              </a:rPr>
              <a:t>ABEGFCHD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7537" y="1436649"/>
            <a:ext cx="30423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0467" y="1533905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950" y="2095246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647" y="3113913"/>
            <a:ext cx="35852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202" y="3460521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7614" y="3560826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357" y="4627880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43250" y="5084851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0492" y="210738"/>
            <a:ext cx="364244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Problem Formulation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31" y="1178097"/>
            <a:ext cx="7271348" cy="1340993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0" dirty="0" smtClean="0">
                <a:solidFill>
                  <a:srgbClr val="000090"/>
                </a:solidFill>
                <a:latin typeface="Arial"/>
                <a:cs typeface="Arial"/>
              </a:rPr>
              <a:t>To solve a problem by search, we need to first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26"/>
              </a:spcBef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formulate the problem.</a:t>
            </a:r>
            <a:endParaRPr sz="2800">
              <a:latin typeface="Arial"/>
              <a:cs typeface="Arial"/>
            </a:endParaRPr>
          </a:p>
          <a:p>
            <a:pPr marL="3651338" marR="2476070" algn="ctr">
              <a:lnSpc>
                <a:spcPct val="95825"/>
              </a:lnSpc>
              <a:spcBef>
                <a:spcPts val="947"/>
              </a:spcBef>
            </a:pPr>
            <a:r>
              <a:rPr sz="2800" spc="-20" dirty="0" smtClean="0">
                <a:solidFill>
                  <a:srgbClr val="FF0000"/>
                </a:solidFill>
                <a:latin typeface="Arial"/>
                <a:cs typeface="Arial"/>
              </a:rPr>
              <a:t>HOW?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931" y="3092375"/>
            <a:ext cx="5528928" cy="81228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solidFill>
                  <a:srgbClr val="000090"/>
                </a:solidFill>
                <a:latin typeface="Arial"/>
                <a:cs typeface="Arial"/>
              </a:rPr>
              <a:t>Our textbook suggest the following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  <a:spcBef>
                <a:spcPts val="26"/>
              </a:spcBef>
            </a:pPr>
            <a:r>
              <a:rPr sz="2800" spc="-4" dirty="0" smtClean="0">
                <a:solidFill>
                  <a:srgbClr val="000090"/>
                </a:solidFill>
                <a:latin typeface="Arial"/>
                <a:cs typeface="Arial"/>
              </a:rPr>
              <a:t>help us formulate problems: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4707" y="3092375"/>
            <a:ext cx="1323664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0" dirty="0" smtClean="0">
                <a:solidFill>
                  <a:srgbClr val="000090"/>
                </a:solidFill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0399" y="3092375"/>
            <a:ext cx="3751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663" y="4398302"/>
            <a:ext cx="324713" cy="215988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7">
              <a:lnSpc>
                <a:spcPts val="2555"/>
              </a:lnSpc>
            </a:pP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714" y="4398302"/>
            <a:ext cx="4173571" cy="215988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402685" algn="just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12700" marR="2661255" algn="just">
              <a:lnSpc>
                <a:spcPct val="95825"/>
              </a:lnSpc>
            </a:pP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Initial state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95825"/>
              </a:lnSpc>
              <a:spcBef>
                <a:spcPts val="120"/>
              </a:spcBef>
            </a:pP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Actions </a:t>
            </a: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or </a:t>
            </a:r>
            <a:r>
              <a:rPr sz="2400" spc="-1" dirty="0" smtClean="0">
                <a:solidFill>
                  <a:srgbClr val="FF0000"/>
                </a:solidFill>
                <a:latin typeface="Arial"/>
                <a:cs typeface="Arial"/>
              </a:rPr>
              <a:t>Successor Function</a:t>
            </a:r>
            <a:endParaRPr sz="2400">
              <a:latin typeface="Arial"/>
              <a:cs typeface="Arial"/>
            </a:endParaRPr>
          </a:p>
          <a:p>
            <a:pPr marL="12700" marR="2775153" algn="just">
              <a:lnSpc>
                <a:spcPct val="100041"/>
              </a:lnSpc>
              <a:spcBef>
                <a:spcPts val="120"/>
              </a:spcBef>
            </a:pPr>
            <a:r>
              <a:rPr sz="2400" spc="-21" dirty="0" smtClean="0">
                <a:solidFill>
                  <a:srgbClr val="FF0000"/>
                </a:solidFill>
                <a:latin typeface="Arial"/>
                <a:cs typeface="Arial"/>
              </a:rPr>
              <a:t>Goal Test Path Cost 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0845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13" dirty="0" smtClean="0">
                <a:solidFill>
                  <a:srgbClr val="7E7E7E"/>
                </a:solidFill>
                <a:latin typeface="Arial"/>
                <a:cs typeface="Arial"/>
              </a:rPr>
              <a:t>  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1216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200400" y="2971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139141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9816" y="1978152"/>
            <a:ext cx="443356" cy="994283"/>
          </a:xfrm>
          <a:custGeom>
            <a:avLst/>
            <a:gdLst/>
            <a:ahLst/>
            <a:cxnLst/>
            <a:rect l="l" t="t" r="r" b="b"/>
            <a:pathLst>
              <a:path w="443356" h="994283">
                <a:moveTo>
                  <a:pt x="443356" y="994283"/>
                </a:moveTo>
                <a:lnTo>
                  <a:pt x="0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44851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5616" y="3557016"/>
            <a:ext cx="1267714" cy="1028700"/>
          </a:xfrm>
          <a:custGeom>
            <a:avLst/>
            <a:gdLst/>
            <a:ahLst/>
            <a:cxnLst/>
            <a:rect l="l" t="t" r="r" b="b"/>
            <a:pathLst>
              <a:path w="1267714" h="1028700">
                <a:moveTo>
                  <a:pt x="0" y="0"/>
                </a:moveTo>
                <a:lnTo>
                  <a:pt x="1267714" y="102870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6560" y="494233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9460" y="3657600"/>
            <a:ext cx="243204" cy="1284986"/>
          </a:xfrm>
          <a:custGeom>
            <a:avLst/>
            <a:gdLst/>
            <a:ahLst/>
            <a:cxnLst/>
            <a:rect l="l" t="t" r="r" b="b"/>
            <a:pathLst>
              <a:path w="243204" h="1284986">
                <a:moveTo>
                  <a:pt x="243204" y="0"/>
                </a:moveTo>
                <a:lnTo>
                  <a:pt x="0" y="128498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000" y="331927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216" y="3904488"/>
            <a:ext cx="1329182" cy="1138936"/>
          </a:xfrm>
          <a:custGeom>
            <a:avLst/>
            <a:gdLst/>
            <a:ahLst/>
            <a:cxnLst/>
            <a:rect l="l" t="t" r="r" b="b"/>
            <a:pathLst>
              <a:path w="1329182" h="1138936">
                <a:moveTo>
                  <a:pt x="0" y="0"/>
                </a:moveTo>
                <a:lnTo>
                  <a:pt x="1329182" y="113893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604" y="1295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1638300"/>
            <a:ext cx="1251458" cy="96647"/>
          </a:xfrm>
          <a:custGeom>
            <a:avLst/>
            <a:gdLst/>
            <a:ahLst/>
            <a:cxnLst/>
            <a:rect l="l" t="t" r="r" b="b"/>
            <a:pathLst>
              <a:path w="1251458" h="96647">
                <a:moveTo>
                  <a:pt x="0" y="96647"/>
                </a:moveTo>
                <a:lnTo>
                  <a:pt x="1251458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4504" y="1981200"/>
            <a:ext cx="342900" cy="2504186"/>
          </a:xfrm>
          <a:custGeom>
            <a:avLst/>
            <a:gdLst/>
            <a:ahLst/>
            <a:cxnLst/>
            <a:rect l="l" t="t" r="r" b="b"/>
            <a:pathLst>
              <a:path w="342900" h="2504186">
                <a:moveTo>
                  <a:pt x="0" y="0"/>
                </a:moveTo>
                <a:lnTo>
                  <a:pt x="342900" y="250418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19537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7404" y="1638300"/>
            <a:ext cx="1592199" cy="415544"/>
          </a:xfrm>
          <a:custGeom>
            <a:avLst/>
            <a:gdLst/>
            <a:ahLst/>
            <a:cxnLst/>
            <a:rect l="l" t="t" r="r" b="b"/>
            <a:pathLst>
              <a:path w="1592199" h="415544">
                <a:moveTo>
                  <a:pt x="0" y="0"/>
                </a:moveTo>
                <a:lnTo>
                  <a:pt x="1592199" y="415544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3418332"/>
            <a:ext cx="685800" cy="685799"/>
          </a:xfrm>
          <a:custGeom>
            <a:avLst/>
            <a:gdLst/>
            <a:ahLst/>
            <a:cxnLst/>
            <a:rect l="l" t="t" r="r" b="b"/>
            <a:pathLst>
              <a:path w="685800" h="685799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2300" y="2639567"/>
            <a:ext cx="0" cy="779526"/>
          </a:xfrm>
          <a:custGeom>
            <a:avLst/>
            <a:gdLst/>
            <a:ahLst/>
            <a:cxnLst/>
            <a:rect l="l" t="t" r="r" b="b"/>
            <a:pathLst>
              <a:path h="779526">
                <a:moveTo>
                  <a:pt x="0" y="0"/>
                </a:moveTo>
                <a:lnTo>
                  <a:pt x="0" y="77952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0200" y="1978152"/>
            <a:ext cx="1014857" cy="1341247"/>
          </a:xfrm>
          <a:custGeom>
            <a:avLst/>
            <a:gdLst/>
            <a:ahLst/>
            <a:cxnLst/>
            <a:rect l="l" t="t" r="r" b="b"/>
            <a:pathLst>
              <a:path w="1014857" h="1341247">
                <a:moveTo>
                  <a:pt x="1014857" y="0"/>
                </a:moveTo>
                <a:lnTo>
                  <a:pt x="0" y="1341247"/>
                </a:lnTo>
              </a:path>
            </a:pathLst>
          </a:custGeom>
          <a:ln w="57149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720" y="265602"/>
            <a:ext cx="153915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415" y="265602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415798"/>
            <a:ext cx="213135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spc="-7" dirty="0" smtClean="0">
                <a:solidFill>
                  <a:srgbClr val="FF0000"/>
                </a:solidFill>
                <a:latin typeface="Calibri"/>
                <a:cs typeface="Calibri"/>
              </a:rPr>
              <a:t>AGEDFCHB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7537" y="1436649"/>
            <a:ext cx="30423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0467" y="1533905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950" y="2095246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647" y="3113913"/>
            <a:ext cx="35852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202" y="3460521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7614" y="3560826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357" y="4627880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43250" y="5084851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2700528" y="5466588"/>
            <a:ext cx="6292596" cy="923544"/>
          </a:xfrm>
          <a:custGeom>
            <a:avLst/>
            <a:gdLst/>
            <a:ahLst/>
            <a:cxnLst/>
            <a:rect l="l" t="t" r="r" b="b"/>
            <a:pathLst>
              <a:path w="6292596" h="923543">
                <a:moveTo>
                  <a:pt x="0" y="923544"/>
                </a:moveTo>
                <a:lnTo>
                  <a:pt x="6292596" y="923544"/>
                </a:lnTo>
                <a:lnTo>
                  <a:pt x="6292596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0" y="3396996"/>
            <a:ext cx="2324100" cy="1860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4849" y="3382645"/>
            <a:ext cx="2352675" cy="1889378"/>
          </a:xfrm>
          <a:custGeom>
            <a:avLst/>
            <a:gdLst/>
            <a:ahLst/>
            <a:cxnLst/>
            <a:rect l="l" t="t" r="r" b="b"/>
            <a:pathLst>
              <a:path w="2352675" h="1889378">
                <a:moveTo>
                  <a:pt x="0" y="1889378"/>
                </a:moveTo>
                <a:lnTo>
                  <a:pt x="2352675" y="1889378"/>
                </a:lnTo>
                <a:lnTo>
                  <a:pt x="2352675" y="0"/>
                </a:lnTo>
                <a:lnTo>
                  <a:pt x="0" y="0"/>
                </a:lnTo>
                <a:lnTo>
                  <a:pt x="0" y="188937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0137" y="278429"/>
            <a:ext cx="554706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Properties of Depth-First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998" y="1338992"/>
            <a:ext cx="6944055" cy="7584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algn="ctr">
              <a:lnSpc>
                <a:spcPts val="2555"/>
              </a:lnSpc>
            </a:pPr>
            <a:r>
              <a:rPr sz="2400" u="heavy" spc="-2" dirty="0" smtClean="0">
                <a:solidFill>
                  <a:srgbClr val="CC0099"/>
                </a:solidFill>
                <a:latin typeface="Arial"/>
                <a:cs typeface="Arial"/>
              </a:rPr>
              <a:t>Complete:</a:t>
            </a:r>
            <a:r>
              <a:rPr sz="2400" spc="-2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No: fails in infinite-depth spaces, spaces</a:t>
            </a:r>
            <a:endParaRPr sz="2400">
              <a:latin typeface="Arial"/>
              <a:cs typeface="Arial"/>
            </a:endParaRPr>
          </a:p>
          <a:p>
            <a:pPr marL="1348714" marR="1248105" algn="ctr">
              <a:lnSpc>
                <a:spcPct val="95825"/>
              </a:lnSpc>
              <a:spcBef>
                <a:spcPts val="484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– Yes, complete in finite spaces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28306" y="1338992"/>
            <a:ext cx="142138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with loops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98" y="2544730"/>
            <a:ext cx="626125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6" dirty="0" smtClean="0">
                <a:solidFill>
                  <a:srgbClr val="CC0099"/>
                </a:solidFill>
                <a:latin typeface="Arial"/>
                <a:cs typeface="Arial"/>
              </a:rPr>
              <a:t>Time:</a:t>
            </a:r>
            <a:r>
              <a:rPr sz="2400" spc="-6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i="1" spc="-6" dirty="0" smtClean="0">
                <a:solidFill>
                  <a:srgbClr val="000090"/>
                </a:solidFill>
                <a:latin typeface="Arial"/>
                <a:cs typeface="Arial"/>
              </a:rPr>
              <a:t>O(b</a:t>
            </a:r>
            <a:r>
              <a:rPr sz="2400" i="1" spc="-6" baseline="19929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sz="2400" i="1" spc="-6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: terrible if </a:t>
            </a:r>
            <a:r>
              <a:rPr sz="2400" i="1" spc="-6" dirty="0" smtClean="0">
                <a:solidFill>
                  <a:srgbClr val="000090"/>
                </a:solidFill>
                <a:latin typeface="Arial"/>
                <a:cs typeface="Arial"/>
              </a:rPr>
              <a:t>m 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is much larger than </a:t>
            </a:r>
            <a:r>
              <a:rPr sz="2400" i="1" spc="-6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3198" y="2964958"/>
            <a:ext cx="20508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789" y="2964958"/>
            <a:ext cx="168733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but if solutions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1810" y="2964958"/>
            <a:ext cx="43184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6150" y="2964958"/>
            <a:ext cx="82888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dense,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8508" y="2964958"/>
            <a:ext cx="54434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may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5624" y="2964958"/>
            <a:ext cx="34704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668" y="2964958"/>
            <a:ext cx="68635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much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4585" y="2964958"/>
            <a:ext cx="69857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faster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3973" y="2964958"/>
            <a:ext cx="1963064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0" dirty="0" smtClean="0">
                <a:solidFill>
                  <a:srgbClr val="000090"/>
                </a:solidFill>
                <a:latin typeface="Arial"/>
                <a:cs typeface="Arial"/>
              </a:rPr>
              <a:t>than breadth-first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998" y="3678967"/>
            <a:ext cx="19617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3" dirty="0" smtClean="0">
                <a:solidFill>
                  <a:srgbClr val="CC0099"/>
                </a:solidFill>
                <a:latin typeface="Arial"/>
                <a:cs typeface="Arial"/>
              </a:rPr>
              <a:t>Space:</a:t>
            </a:r>
            <a:r>
              <a:rPr sz="2400" spc="-3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i="1" spc="-3" dirty="0" smtClean="0">
                <a:solidFill>
                  <a:srgbClr val="000090"/>
                </a:solidFill>
                <a:latin typeface="Arial"/>
                <a:cs typeface="Arial"/>
              </a:rPr>
              <a:t>O(bm)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998" y="4593367"/>
            <a:ext cx="167098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6" dirty="0" smtClean="0">
                <a:solidFill>
                  <a:srgbClr val="CC0099"/>
                </a:solidFill>
                <a:latin typeface="Arial"/>
                <a:cs typeface="Arial"/>
              </a:rPr>
              <a:t>Optimal:</a:t>
            </a:r>
            <a:r>
              <a:rPr sz="2400" spc="-6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0528" y="5466588"/>
            <a:ext cx="6292596" cy="923544"/>
          </a:xfrm>
          <a:prstGeom prst="rect">
            <a:avLst/>
          </a:prstGeom>
        </p:spPr>
        <p:txBody>
          <a:bodyPr wrap="square" lIns="0" tIns="3810" rIns="0" bIns="0" rtlCol="0">
            <a:noAutofit/>
          </a:bodyPr>
          <a:lstStyle/>
          <a:p>
            <a:pPr marL="91186">
              <a:lnSpc>
                <a:spcPct val="95825"/>
              </a:lnSpc>
            </a:pPr>
            <a:r>
              <a:rPr sz="2000" i="1" spc="-7" dirty="0" smtClean="0">
                <a:solidFill>
                  <a:srgbClr val="000040"/>
                </a:solidFill>
                <a:latin typeface="Arial"/>
                <a:cs typeface="Arial"/>
              </a:rPr>
              <a:t>b: </a:t>
            </a:r>
            <a:r>
              <a:rPr sz="2000" spc="-7" dirty="0" smtClean="0">
                <a:solidFill>
                  <a:srgbClr val="000040"/>
                </a:solidFill>
                <a:latin typeface="Arial"/>
                <a:cs typeface="Arial"/>
              </a:rPr>
              <a:t>maximum branching factor of the search tree</a:t>
            </a:r>
            <a:endParaRPr sz="2000">
              <a:latin typeface="Arial"/>
              <a:cs typeface="Arial"/>
            </a:endParaRPr>
          </a:p>
          <a:p>
            <a:pPr marL="91186">
              <a:lnSpc>
                <a:spcPts val="2200"/>
              </a:lnSpc>
              <a:spcBef>
                <a:spcPts val="110"/>
              </a:spcBef>
            </a:pPr>
            <a:r>
              <a:rPr sz="2000" i="1" spc="-6" dirty="0" smtClean="0">
                <a:solidFill>
                  <a:srgbClr val="000040"/>
                </a:solidFill>
                <a:latin typeface="Arial"/>
                <a:cs typeface="Arial"/>
              </a:rPr>
              <a:t>d: </a:t>
            </a:r>
            <a:r>
              <a:rPr sz="2000" spc="-6" dirty="0" smtClean="0">
                <a:solidFill>
                  <a:srgbClr val="000040"/>
                </a:solidFill>
                <a:latin typeface="Arial"/>
                <a:cs typeface="Arial"/>
              </a:rPr>
              <a:t>depth of the least-cost solution</a:t>
            </a:r>
            <a:endParaRPr sz="2000">
              <a:latin typeface="Arial"/>
              <a:cs typeface="Arial"/>
            </a:endParaRPr>
          </a:p>
          <a:p>
            <a:pPr marL="91186">
              <a:lnSpc>
                <a:spcPts val="2195"/>
              </a:lnSpc>
            </a:pPr>
            <a:r>
              <a:rPr sz="2000" i="1" spc="-8" dirty="0" smtClean="0">
                <a:solidFill>
                  <a:srgbClr val="000040"/>
                </a:solidFill>
                <a:latin typeface="Arial"/>
                <a:cs typeface="Arial"/>
              </a:rPr>
              <a:t>m</a:t>
            </a:r>
            <a:r>
              <a:rPr sz="2000" spc="-8" dirty="0" smtClean="0">
                <a:solidFill>
                  <a:srgbClr val="000040"/>
                </a:solidFill>
                <a:latin typeface="Arial"/>
                <a:cs typeface="Arial"/>
              </a:rPr>
              <a:t>: maximum depth of the state space (may be ∞)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4849" y="3382645"/>
            <a:ext cx="2352675" cy="1889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50137" y="278429"/>
            <a:ext cx="48965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4" dirty="0" smtClean="0">
                <a:solidFill>
                  <a:srgbClr val="660066"/>
                </a:solidFill>
                <a:latin typeface="Arial"/>
                <a:cs typeface="Arial"/>
              </a:rPr>
              <a:t>Depth-First vs. Breadth-First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998" y="1123219"/>
            <a:ext cx="545114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Depth-first goes off into one branch until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7100" y="1123219"/>
            <a:ext cx="22230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it reaches a leaf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8871" y="1123219"/>
            <a:ext cx="7477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98" y="1543447"/>
            <a:ext cx="205297" cy="101605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215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84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4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685" y="1543447"/>
            <a:ext cx="5878296" cy="134204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4290">
              <a:lnSpc>
                <a:spcPts val="2150"/>
              </a:lnSpc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Not good if the goal is on another branch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484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Neither complete nor optimal</a:t>
            </a:r>
            <a:endParaRPr sz="20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604"/>
              </a:spcBef>
            </a:pP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Uses much less space than breadth-first</a:t>
            </a:r>
            <a:endParaRPr sz="20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490"/>
              </a:spcBef>
            </a:pPr>
            <a:r>
              <a:rPr sz="1800" spc="0" dirty="0" smtClean="0">
                <a:solidFill>
                  <a:srgbClr val="000090"/>
                </a:solidFill>
                <a:latin typeface="Arial"/>
                <a:cs typeface="Arial"/>
              </a:rPr>
              <a:t>•  Much fewer visited nodes to keep track, smaller fringe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98" y="2994945"/>
            <a:ext cx="8346674" cy="307516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19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Breadth-first is more careful by checking all alternatives</a:t>
            </a:r>
            <a:endParaRPr sz="2400">
              <a:latin typeface="Arial"/>
              <a:cs typeface="Arial"/>
            </a:endParaRPr>
          </a:p>
          <a:p>
            <a:pPr marL="469900" marR="38190">
              <a:lnSpc>
                <a:spcPct val="95825"/>
              </a:lnSpc>
              <a:spcBef>
                <a:spcPts val="475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–  Complete and optimal (</a:t>
            </a:r>
            <a:r>
              <a:rPr sz="1800" spc="-4" dirty="0" smtClean="0">
                <a:solidFill>
                  <a:srgbClr val="000090"/>
                </a:solidFill>
                <a:latin typeface="Arial"/>
                <a:cs typeface="Arial"/>
              </a:rPr>
              <a:t>Under most circumstances)</a:t>
            </a:r>
            <a:endParaRPr sz="1800">
              <a:latin typeface="Arial"/>
              <a:cs typeface="Arial"/>
            </a:endParaRPr>
          </a:p>
          <a:p>
            <a:pPr marL="469900" marR="38190">
              <a:lnSpc>
                <a:spcPct val="95825"/>
              </a:lnSpc>
              <a:spcBef>
                <a:spcPts val="607"/>
              </a:spcBef>
            </a:pPr>
            <a:r>
              <a:rPr sz="2000" spc="-11" dirty="0" smtClean="0">
                <a:solidFill>
                  <a:srgbClr val="000090"/>
                </a:solidFill>
                <a:latin typeface="Arial"/>
                <a:cs typeface="Arial"/>
              </a:rPr>
              <a:t>–  Very memory-intensive</a:t>
            </a:r>
            <a:endParaRPr sz="2000">
              <a:latin typeface="Arial"/>
              <a:cs typeface="Arial"/>
            </a:endParaRPr>
          </a:p>
          <a:p>
            <a:pPr marL="12700" marR="892814">
              <a:lnSpc>
                <a:spcPct val="100041"/>
              </a:lnSpc>
              <a:spcBef>
                <a:spcPts val="592"/>
              </a:spcBef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For a large tree, breadth-first search memory requirements maybe excessive</a:t>
            </a:r>
            <a:endParaRPr sz="2000">
              <a:latin typeface="Arial"/>
              <a:cs typeface="Arial"/>
            </a:endParaRPr>
          </a:p>
          <a:p>
            <a:pPr marL="12700" marR="67074">
              <a:lnSpc>
                <a:spcPct val="100041"/>
              </a:lnSpc>
              <a:spcBef>
                <a:spcPts val="409"/>
              </a:spcBef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For a large tree, a depth-first search may take an excessively long time to find even a very nearby goal node.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2000" spc="-27" dirty="0" smtClean="0">
                <a:solidFill>
                  <a:srgbClr val="C00000"/>
                </a:solidFill>
                <a:latin typeface="Meiryo"/>
                <a:cs typeface="Meiryo"/>
              </a:rPr>
              <a:t>➔ </a:t>
            </a:r>
            <a:r>
              <a:rPr sz="2000" spc="-4" dirty="0" smtClean="0">
                <a:solidFill>
                  <a:srgbClr val="C00000"/>
                </a:solidFill>
                <a:latin typeface="Arial"/>
                <a:cs typeface="Arial"/>
              </a:rPr>
              <a:t>How can we combine the advantages (and avoid the disadvantages) of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ts val="1995"/>
              </a:lnSpc>
            </a:pPr>
            <a:r>
              <a:rPr sz="2000" spc="-5" dirty="0" smtClean="0">
                <a:solidFill>
                  <a:srgbClr val="C00000"/>
                </a:solidFill>
                <a:latin typeface="Arial"/>
                <a:cs typeface="Arial"/>
              </a:rPr>
              <a:t>these two search techniques?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288791" y="6097524"/>
            <a:ext cx="2240026" cy="731100"/>
          </a:xfrm>
          <a:custGeom>
            <a:avLst/>
            <a:gdLst/>
            <a:ahLst/>
            <a:cxnLst/>
            <a:rect l="l" t="t" r="r" b="b"/>
            <a:pathLst>
              <a:path w="2240026" h="731100">
                <a:moveTo>
                  <a:pt x="2240026" y="0"/>
                </a:moveTo>
                <a:lnTo>
                  <a:pt x="0" y="0"/>
                </a:lnTo>
                <a:lnTo>
                  <a:pt x="0" y="731100"/>
                </a:lnTo>
                <a:lnTo>
                  <a:pt x="2240026" y="731100"/>
                </a:lnTo>
                <a:lnTo>
                  <a:pt x="224002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2950" y="6085332"/>
            <a:ext cx="0" cy="743290"/>
          </a:xfrm>
          <a:custGeom>
            <a:avLst/>
            <a:gdLst/>
            <a:ahLst/>
            <a:cxnLst/>
            <a:rect l="l" t="t" r="r" b="b"/>
            <a:pathLst>
              <a:path h="743290">
                <a:moveTo>
                  <a:pt x="0" y="0"/>
                </a:moveTo>
                <a:lnTo>
                  <a:pt x="0" y="743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2468" y="6085332"/>
            <a:ext cx="0" cy="743290"/>
          </a:xfrm>
          <a:custGeom>
            <a:avLst/>
            <a:gdLst/>
            <a:ahLst/>
            <a:cxnLst/>
            <a:rect l="l" t="t" r="r" b="b"/>
            <a:pathLst>
              <a:path h="743290">
                <a:moveTo>
                  <a:pt x="0" y="0"/>
                </a:moveTo>
                <a:lnTo>
                  <a:pt x="0" y="743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6600" y="6091669"/>
            <a:ext cx="2252091" cy="0"/>
          </a:xfrm>
          <a:custGeom>
            <a:avLst/>
            <a:gdLst/>
            <a:ahLst/>
            <a:cxnLst/>
            <a:rect l="l" t="t" r="r" b="b"/>
            <a:pathLst>
              <a:path w="2252091">
                <a:moveTo>
                  <a:pt x="0" y="0"/>
                </a:moveTo>
                <a:lnTo>
                  <a:pt x="2252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6600" y="6822282"/>
            <a:ext cx="2252091" cy="0"/>
          </a:xfrm>
          <a:custGeom>
            <a:avLst/>
            <a:gdLst/>
            <a:ahLst/>
            <a:cxnLst/>
            <a:rect l="l" t="t" r="r" b="b"/>
            <a:pathLst>
              <a:path w="2252091">
                <a:moveTo>
                  <a:pt x="0" y="0"/>
                </a:moveTo>
                <a:lnTo>
                  <a:pt x="2252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7212" y="4747260"/>
            <a:ext cx="2429256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2861" y="4732972"/>
            <a:ext cx="2457831" cy="1875663"/>
          </a:xfrm>
          <a:custGeom>
            <a:avLst/>
            <a:gdLst/>
            <a:ahLst/>
            <a:cxnLst/>
            <a:rect l="l" t="t" r="r" b="b"/>
            <a:pathLst>
              <a:path w="2457831" h="1875663">
                <a:moveTo>
                  <a:pt x="0" y="1875663"/>
                </a:moveTo>
                <a:lnTo>
                  <a:pt x="2457831" y="1875663"/>
                </a:lnTo>
                <a:lnTo>
                  <a:pt x="2457831" y="0"/>
                </a:lnTo>
                <a:lnTo>
                  <a:pt x="0" y="0"/>
                </a:lnTo>
                <a:lnTo>
                  <a:pt x="0" y="187566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50137" y="278429"/>
            <a:ext cx="416288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4- Depth-Limited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786" y="1082720"/>
            <a:ext cx="568989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6" dirty="0" smtClean="0">
                <a:solidFill>
                  <a:srgbClr val="000090"/>
                </a:solidFill>
                <a:latin typeface="Arial"/>
                <a:cs typeface="Arial"/>
              </a:rPr>
              <a:t>Similar to depth-first, but with a limit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1986" y="1539525"/>
            <a:ext cx="240588" cy="113982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92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473" y="1539525"/>
            <a:ext cx="5791636" cy="208151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3811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i.e., nodes at depth </a:t>
            </a:r>
            <a:r>
              <a:rPr sz="2400" i="1" spc="-2" dirty="0" smtClean="0">
                <a:solidFill>
                  <a:srgbClr val="000090"/>
                </a:solidFill>
                <a:latin typeface="Arial"/>
                <a:cs typeface="Arial"/>
              </a:rPr>
              <a:t>l 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have no successors</a:t>
            </a:r>
            <a:endParaRPr sz="24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292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Overcomes problems with infinite paths</a:t>
            </a:r>
            <a:endParaRPr sz="2400">
              <a:latin typeface="Arial"/>
              <a:cs typeface="Arial"/>
            </a:endParaRPr>
          </a:p>
          <a:p>
            <a:pPr marL="12700" marR="12302">
              <a:lnSpc>
                <a:spcPts val="2600"/>
              </a:lnSpc>
              <a:spcBef>
                <a:spcPts val="733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me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imes</a:t>
            </a:r>
            <a:r>
              <a:rPr sz="2400" spc="-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 de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</a:t>
            </a: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it can be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fe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red</a:t>
            </a:r>
            <a:r>
              <a:rPr sz="2400" spc="-2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or f</a:t>
            </a: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om</a:t>
            </a:r>
            <a:r>
              <a:rPr sz="2400" spc="-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prob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em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descripti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83388">
              <a:lnSpc>
                <a:spcPct val="95825"/>
              </a:lnSpc>
              <a:spcBef>
                <a:spcPts val="160"/>
              </a:spcBef>
            </a:pPr>
            <a:r>
              <a:rPr sz="2000" spc="6" dirty="0" smtClean="0">
                <a:solidFill>
                  <a:srgbClr val="000090"/>
                </a:solidFill>
                <a:latin typeface="Arial"/>
                <a:cs typeface="Arial"/>
              </a:rPr>
              <a:t>• In other cases, a good depth limit is only known</a:t>
            </a:r>
            <a:endParaRPr sz="2000">
              <a:latin typeface="Arial"/>
              <a:cs typeface="Arial"/>
            </a:endParaRPr>
          </a:p>
          <a:p>
            <a:pPr marL="411988" marR="43811">
              <a:lnSpc>
                <a:spcPts val="2200"/>
              </a:lnSpc>
              <a:spcBef>
                <a:spcPts val="110"/>
              </a:spcBef>
            </a:pPr>
            <a:r>
              <a:rPr sz="2000" spc="-2" dirty="0" smtClean="0">
                <a:solidFill>
                  <a:srgbClr val="000090"/>
                </a:solidFill>
                <a:latin typeface="Arial"/>
                <a:cs typeface="Arial"/>
              </a:rPr>
              <a:t>problem is solved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6658" y="2349150"/>
            <a:ext cx="139242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estimated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9951" y="3061739"/>
            <a:ext cx="1078313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8" dirty="0" smtClean="0">
                <a:solidFill>
                  <a:srgbClr val="000090"/>
                </a:solidFill>
                <a:latin typeface="Arial"/>
                <a:cs typeface="Arial"/>
              </a:rPr>
              <a:t>when 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1986" y="368138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8473" y="3681380"/>
            <a:ext cx="222338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must keep track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990" y="3681380"/>
            <a:ext cx="167279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of the depth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105" y="4275493"/>
            <a:ext cx="177952" cy="16432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CC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4"/>
              </a:spcBef>
            </a:pPr>
            <a:r>
              <a:rPr sz="2400" dirty="0" smtClean="0">
                <a:solidFill>
                  <a:srgbClr val="CC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12"/>
              </a:spcBef>
            </a:pPr>
            <a:r>
              <a:rPr sz="2400" dirty="0" smtClean="0">
                <a:solidFill>
                  <a:srgbClr val="CC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23"/>
              </a:spcBef>
            </a:pPr>
            <a:r>
              <a:rPr sz="2400" dirty="0" smtClean="0">
                <a:solidFill>
                  <a:srgbClr val="CC00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4275493"/>
            <a:ext cx="2962894" cy="16432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1" dirty="0" smtClean="0">
                <a:solidFill>
                  <a:srgbClr val="CC0099"/>
                </a:solidFill>
                <a:latin typeface="Arial"/>
                <a:cs typeface="Arial"/>
              </a:rPr>
              <a:t>Complete?</a:t>
            </a:r>
            <a:r>
              <a:rPr sz="2400" spc="-1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1" dirty="0" smtClean="0">
                <a:solidFill>
                  <a:srgbClr val="E36C09"/>
                </a:solidFill>
                <a:latin typeface="Arial"/>
                <a:cs typeface="Arial"/>
              </a:rPr>
              <a:t>no (if goal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759"/>
              </a:lnSpc>
              <a:spcBef>
                <a:spcPts val="594"/>
              </a:spcBef>
            </a:pPr>
            <a:r>
              <a:rPr sz="2400" u="heavy" spc="-9" dirty="0" smtClean="0">
                <a:solidFill>
                  <a:srgbClr val="CC0099"/>
                </a:solidFill>
                <a:latin typeface="Arial"/>
                <a:cs typeface="Arial"/>
              </a:rPr>
              <a:t>Time?</a:t>
            </a:r>
            <a:r>
              <a:rPr sz="2400" spc="-9" dirty="0" smtClean="0">
                <a:solidFill>
                  <a:srgbClr val="CC0099"/>
                </a:solidFill>
                <a:latin typeface="Arial"/>
                <a:cs typeface="Arial"/>
              </a:rPr>
              <a:t> O(</a:t>
            </a:r>
            <a:r>
              <a:rPr sz="2400" i="1" spc="-9" dirty="0" smtClean="0">
                <a:solidFill>
                  <a:srgbClr val="403052"/>
                </a:solidFill>
                <a:latin typeface="Arial"/>
                <a:cs typeface="Arial"/>
              </a:rPr>
              <a:t>b</a:t>
            </a:r>
            <a:r>
              <a:rPr sz="2400" i="1" spc="-9" baseline="21740" dirty="0" smtClean="0">
                <a:solidFill>
                  <a:srgbClr val="403052"/>
                </a:solidFill>
                <a:latin typeface="Arial"/>
                <a:cs typeface="Arial"/>
              </a:rPr>
              <a:t>l)</a:t>
            </a:r>
            <a:endParaRPr sz="16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612"/>
              </a:spcBef>
            </a:pPr>
            <a:r>
              <a:rPr sz="2400" u="heavy" spc="-3" dirty="0" smtClean="0">
                <a:solidFill>
                  <a:srgbClr val="CC0099"/>
                </a:solidFill>
                <a:latin typeface="Arial"/>
                <a:cs typeface="Arial"/>
              </a:rPr>
              <a:t>Space?</a:t>
            </a:r>
            <a:r>
              <a:rPr sz="2400" spc="-3" dirty="0" smtClean="0">
                <a:solidFill>
                  <a:srgbClr val="CC0099"/>
                </a:solidFill>
                <a:latin typeface="Arial"/>
                <a:cs typeface="Arial"/>
              </a:rPr>
              <a:t> O(</a:t>
            </a:r>
            <a:r>
              <a:rPr sz="2400" i="1" spc="-3" dirty="0" smtClean="0">
                <a:solidFill>
                  <a:srgbClr val="403052"/>
                </a:solidFill>
                <a:latin typeface="Arial"/>
                <a:cs typeface="Arial"/>
              </a:rPr>
              <a:t>bl)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723"/>
              </a:spcBef>
            </a:pPr>
            <a:r>
              <a:rPr sz="2400" u="heavy" spc="-2" dirty="0" smtClean="0">
                <a:solidFill>
                  <a:srgbClr val="CC0099"/>
                </a:solidFill>
                <a:latin typeface="Arial"/>
                <a:cs typeface="Arial"/>
              </a:rPr>
              <a:t>Optimal?</a:t>
            </a:r>
            <a:r>
              <a:rPr sz="2400" spc="-2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2" dirty="0" smtClean="0">
                <a:solidFill>
                  <a:srgbClr val="403052"/>
                </a:solidFill>
                <a:latin typeface="Arial"/>
                <a:cs typeface="Arial"/>
              </a:rPr>
              <a:t>No (if l &lt; 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3468" y="4275493"/>
            <a:ext cx="106977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E36C09"/>
                </a:solidFill>
                <a:latin typeface="Arial"/>
                <a:cs typeface="Arial"/>
              </a:rPr>
              <a:t>beyond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9641" y="4275493"/>
            <a:ext cx="13889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E36C09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828" y="4275493"/>
            <a:ext cx="77473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E36C09"/>
                </a:solidFill>
                <a:latin typeface="Arial"/>
                <a:cs typeface="Arial"/>
              </a:rPr>
              <a:t>(l&lt;d),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5640" y="4275493"/>
            <a:ext cx="3424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E36C0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256" y="4275493"/>
            <a:ext cx="95047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E36C09"/>
                </a:solidFill>
                <a:latin typeface="Arial"/>
                <a:cs typeface="Arial"/>
              </a:rPr>
              <a:t>infinite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630" y="4275493"/>
            <a:ext cx="100295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E36C09"/>
                </a:solidFill>
                <a:latin typeface="Arial"/>
                <a:cs typeface="Arial"/>
              </a:rPr>
              <a:t>branch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9138" y="4275493"/>
            <a:ext cx="100173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E36C09"/>
                </a:solidFill>
                <a:latin typeface="Arial"/>
                <a:cs typeface="Arial"/>
              </a:rPr>
              <a:t>length)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950" y="6091669"/>
            <a:ext cx="2239517" cy="730613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b   </a:t>
            </a:r>
            <a:r>
              <a:rPr sz="1800" spc="20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br</a:t>
            </a:r>
            <a:r>
              <a:rPr sz="1800" spc="-9" dirty="0" smtClean="0">
                <a:solidFill>
                  <a:srgbClr val="E36C09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nc</a:t>
            </a:r>
            <a:r>
              <a:rPr sz="1800" spc="-9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E36C09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g</a:t>
            </a:r>
            <a:r>
              <a:rPr sz="1800" spc="-9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  <a:p>
            <a:pPr marL="91439">
              <a:lnSpc>
                <a:spcPct val="95825"/>
              </a:lnSpc>
              <a:spcBef>
                <a:spcPts val="798"/>
              </a:spcBef>
            </a:pP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l    </a:t>
            </a:r>
            <a:r>
              <a:rPr sz="1800" spc="313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E36C09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pth</a:t>
            </a:r>
            <a:r>
              <a:rPr sz="1800" spc="-3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E36C09"/>
                </a:solidFill>
                <a:latin typeface="Arial"/>
                <a:cs typeface="Arial"/>
              </a:rPr>
              <a:t>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2861" y="4732972"/>
            <a:ext cx="2457831" cy="18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891028" y="12039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5752" y="246887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0968" y="1789176"/>
            <a:ext cx="580898" cy="779907"/>
          </a:xfrm>
          <a:custGeom>
            <a:avLst/>
            <a:gdLst/>
            <a:ahLst/>
            <a:cxnLst/>
            <a:rect l="l" t="t" r="r" b="b"/>
            <a:pathLst>
              <a:path w="580898" h="779907">
                <a:moveTo>
                  <a:pt x="580898" y="0"/>
                </a:moveTo>
                <a:lnTo>
                  <a:pt x="0" y="779907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5004" y="378866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6400" y="3137916"/>
            <a:ext cx="338327" cy="682117"/>
          </a:xfrm>
          <a:custGeom>
            <a:avLst/>
            <a:gdLst/>
            <a:ahLst/>
            <a:cxnLst/>
            <a:rect l="l" t="t" r="r" b="b"/>
            <a:pathLst>
              <a:path w="338327" h="682116">
                <a:moveTo>
                  <a:pt x="338327" y="0"/>
                </a:moveTo>
                <a:lnTo>
                  <a:pt x="0" y="682117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5004" y="512521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3"/>
                </a:lnTo>
                <a:lnTo>
                  <a:pt x="681311" y="398521"/>
                </a:lnTo>
                <a:lnTo>
                  <a:pt x="675833" y="425304"/>
                </a:lnTo>
                <a:lnTo>
                  <a:pt x="668316" y="451284"/>
                </a:lnTo>
                <a:lnTo>
                  <a:pt x="658850" y="476373"/>
                </a:lnTo>
                <a:lnTo>
                  <a:pt x="647522" y="500484"/>
                </a:lnTo>
                <a:lnTo>
                  <a:pt x="634420" y="523526"/>
                </a:lnTo>
                <a:lnTo>
                  <a:pt x="619634" y="545413"/>
                </a:lnTo>
                <a:lnTo>
                  <a:pt x="603250" y="566057"/>
                </a:lnTo>
                <a:lnTo>
                  <a:pt x="585358" y="585368"/>
                </a:lnTo>
                <a:lnTo>
                  <a:pt x="566046" y="603259"/>
                </a:lnTo>
                <a:lnTo>
                  <a:pt x="545403" y="619641"/>
                </a:lnTo>
                <a:lnTo>
                  <a:pt x="523515" y="634426"/>
                </a:lnTo>
                <a:lnTo>
                  <a:pt x="500472" y="647526"/>
                </a:lnTo>
                <a:lnTo>
                  <a:pt x="476363" y="658853"/>
                </a:lnTo>
                <a:lnTo>
                  <a:pt x="451274" y="668319"/>
                </a:lnTo>
                <a:lnTo>
                  <a:pt x="425295" y="675834"/>
                </a:lnTo>
                <a:lnTo>
                  <a:pt x="398514" y="681312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2"/>
                </a:lnTo>
                <a:lnTo>
                  <a:pt x="260504" y="675834"/>
                </a:lnTo>
                <a:lnTo>
                  <a:pt x="234525" y="668319"/>
                </a:lnTo>
                <a:lnTo>
                  <a:pt x="209436" y="658853"/>
                </a:lnTo>
                <a:lnTo>
                  <a:pt x="185327" y="647526"/>
                </a:lnTo>
                <a:lnTo>
                  <a:pt x="162284" y="634426"/>
                </a:lnTo>
                <a:lnTo>
                  <a:pt x="140396" y="619641"/>
                </a:lnTo>
                <a:lnTo>
                  <a:pt x="119753" y="603259"/>
                </a:lnTo>
                <a:lnTo>
                  <a:pt x="100441" y="585368"/>
                </a:lnTo>
                <a:lnTo>
                  <a:pt x="82549" y="566057"/>
                </a:lnTo>
                <a:lnTo>
                  <a:pt x="66165" y="545413"/>
                </a:lnTo>
                <a:lnTo>
                  <a:pt x="51379" y="523526"/>
                </a:lnTo>
                <a:lnTo>
                  <a:pt x="38277" y="500484"/>
                </a:lnTo>
                <a:lnTo>
                  <a:pt x="26949" y="476373"/>
                </a:lnTo>
                <a:lnTo>
                  <a:pt x="17483" y="451284"/>
                </a:lnTo>
                <a:lnTo>
                  <a:pt x="9966" y="425304"/>
                </a:lnTo>
                <a:lnTo>
                  <a:pt x="4488" y="398521"/>
                </a:lnTo>
                <a:lnTo>
                  <a:pt x="1136" y="371023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7904" y="4474464"/>
            <a:ext cx="0" cy="650113"/>
          </a:xfrm>
          <a:custGeom>
            <a:avLst/>
            <a:gdLst/>
            <a:ahLst/>
            <a:cxnLst/>
            <a:rect l="l" t="t" r="r" b="b"/>
            <a:pathLst>
              <a:path h="650113">
                <a:moveTo>
                  <a:pt x="0" y="0"/>
                </a:moveTo>
                <a:lnTo>
                  <a:pt x="0" y="650113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1028" y="382066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899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799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899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0968" y="3054096"/>
            <a:ext cx="712851" cy="766571"/>
          </a:xfrm>
          <a:custGeom>
            <a:avLst/>
            <a:gdLst/>
            <a:ahLst/>
            <a:cxnLst/>
            <a:rect l="l" t="t" r="r" b="b"/>
            <a:pathLst>
              <a:path w="712851" h="766572">
                <a:moveTo>
                  <a:pt x="0" y="0"/>
                </a:moveTo>
                <a:lnTo>
                  <a:pt x="712851" y="766571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53612" y="246887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1552" y="2811779"/>
            <a:ext cx="1241678" cy="0"/>
          </a:xfrm>
          <a:custGeom>
            <a:avLst/>
            <a:gdLst/>
            <a:ahLst/>
            <a:cxnLst/>
            <a:rect l="l" t="t" r="r" b="b"/>
            <a:pathLst>
              <a:path w="1241678">
                <a:moveTo>
                  <a:pt x="0" y="0"/>
                </a:moveTo>
                <a:lnTo>
                  <a:pt x="1241678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7767" y="1789176"/>
            <a:ext cx="619252" cy="679576"/>
          </a:xfrm>
          <a:custGeom>
            <a:avLst/>
            <a:gdLst/>
            <a:ahLst/>
            <a:cxnLst/>
            <a:rect l="l" t="t" r="r" b="b"/>
            <a:pathLst>
              <a:path w="619252" h="679576">
                <a:moveTo>
                  <a:pt x="0" y="0"/>
                </a:moveTo>
                <a:lnTo>
                  <a:pt x="619252" y="67957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984" y="246887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6828" y="1546860"/>
            <a:ext cx="1728724" cy="1022476"/>
          </a:xfrm>
          <a:custGeom>
            <a:avLst/>
            <a:gdLst/>
            <a:ahLst/>
            <a:cxnLst/>
            <a:rect l="l" t="t" r="r" b="b"/>
            <a:pathLst>
              <a:path w="1728724" h="1022476">
                <a:moveTo>
                  <a:pt x="0" y="0"/>
                </a:moveTo>
                <a:lnTo>
                  <a:pt x="1728724" y="102247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05984" y="378866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48884" y="3154679"/>
            <a:ext cx="0" cy="633984"/>
          </a:xfrm>
          <a:custGeom>
            <a:avLst/>
            <a:gdLst/>
            <a:ahLst/>
            <a:cxnLst/>
            <a:rect l="l" t="t" r="r" b="b"/>
            <a:pathLst>
              <a:path h="633984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7767" y="3154679"/>
            <a:ext cx="619252" cy="766572"/>
          </a:xfrm>
          <a:custGeom>
            <a:avLst/>
            <a:gdLst/>
            <a:ahLst/>
            <a:cxnLst/>
            <a:rect l="l" t="t" r="r" b="b"/>
            <a:pathLst>
              <a:path w="619252" h="766572">
                <a:moveTo>
                  <a:pt x="619252" y="0"/>
                </a:moveTo>
                <a:lnTo>
                  <a:pt x="0" y="766572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1205" y="286938"/>
            <a:ext cx="395029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4-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7257" y="286938"/>
            <a:ext cx="153915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8952" y="286938"/>
            <a:ext cx="78884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629" y="861186"/>
            <a:ext cx="1669230" cy="1007999"/>
          </a:xfrm>
          <a:prstGeom prst="rect">
            <a:avLst/>
          </a:prstGeom>
        </p:spPr>
        <p:txBody>
          <a:bodyPr wrap="square" lIns="0" tIns="18732" rIns="0" bIns="0" rtlCol="0">
            <a:noAutofit/>
          </a:bodyPr>
          <a:lstStyle/>
          <a:p>
            <a:pPr marL="12700" marR="61036">
              <a:lnSpc>
                <a:spcPts val="2950"/>
              </a:lnSpc>
            </a:pPr>
            <a:r>
              <a:rPr sz="2800" spc="-4" dirty="0" smtClean="0">
                <a:solidFill>
                  <a:srgbClr val="FF0000"/>
                </a:solidFill>
                <a:latin typeface="Calibri"/>
                <a:cs typeface="Calibri"/>
              </a:rPr>
              <a:t>Depth = 2</a:t>
            </a:r>
            <a:endParaRPr sz="2800">
              <a:latin typeface="Calibri"/>
              <a:cs typeface="Calibri"/>
            </a:endParaRPr>
          </a:p>
          <a:p>
            <a:pPr marL="30099">
              <a:lnSpc>
                <a:spcPct val="101725"/>
              </a:lnSpc>
              <a:spcBef>
                <a:spcPts val="892"/>
              </a:spcBef>
            </a:pPr>
            <a:r>
              <a:rPr sz="3200" spc="-1" dirty="0" smtClean="0">
                <a:solidFill>
                  <a:srgbClr val="FF0000"/>
                </a:solidFill>
                <a:latin typeface="Calibri"/>
                <a:cs typeface="Calibri"/>
              </a:rPr>
              <a:t>ABCFEDG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9910" y="1345209"/>
            <a:ext cx="358744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619" y="2610739"/>
            <a:ext cx="34267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527" y="2610739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5341" y="2610739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206" y="3930548"/>
            <a:ext cx="31741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293" y="3930548"/>
            <a:ext cx="382646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342" y="3963162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202" y="5267045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4034" y="3445562"/>
            <a:ext cx="395176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5-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0086" y="3445562"/>
            <a:ext cx="144378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Iterative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5006" y="3445562"/>
            <a:ext cx="1895497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9404" y="3445562"/>
            <a:ext cx="1973566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Depth-First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050" y="3445562"/>
            <a:ext cx="126466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33044" y="3645408"/>
            <a:ext cx="80010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0137" y="278429"/>
            <a:ext cx="663672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Iterative Deepening Depth-First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828" y="1287317"/>
            <a:ext cx="841774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8" dirty="0" smtClean="0">
                <a:solidFill>
                  <a:srgbClr val="000090"/>
                </a:solidFill>
                <a:latin typeface="Arial"/>
                <a:cs typeface="Arial"/>
              </a:rPr>
              <a:t>Applies LIMITED-DEPTH with increasing depth limits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640" y="176241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540" y="1762410"/>
            <a:ext cx="7758836" cy="69926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Combines advantages of BREADTH-FIRST and DEPTH-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7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640" y="2564288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40" y="2564288"/>
            <a:ext cx="54471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It searches to depth 0 (root only), then 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6921" y="2564288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5185" y="2564288"/>
            <a:ext cx="6130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fails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8882" y="2564288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40" y="2934620"/>
            <a:ext cx="130769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searches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8626" y="2934620"/>
            <a:ext cx="3253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3905" y="2934620"/>
            <a:ext cx="83281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583" y="2934620"/>
            <a:ext cx="3253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1,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6911" y="2934620"/>
            <a:ext cx="66426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2043" y="2934620"/>
            <a:ext cx="83281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5069" y="2934620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2,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25" y="2934620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84404" y="1524000"/>
            <a:ext cx="8959596" cy="1510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0137" y="278429"/>
            <a:ext cx="144399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Iterative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727" y="278429"/>
            <a:ext cx="185447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257" y="278429"/>
            <a:ext cx="122525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942" y="278429"/>
            <a:ext cx="17737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966" y="278429"/>
            <a:ext cx="48324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=0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6200" y="1405128"/>
            <a:ext cx="9067800" cy="966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0137" y="278429"/>
            <a:ext cx="144399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Iterative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727" y="278429"/>
            <a:ext cx="185447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257" y="278429"/>
            <a:ext cx="122525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942" y="278429"/>
            <a:ext cx="17737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966" y="278429"/>
            <a:ext cx="48335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=1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89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990600"/>
            <a:ext cx="9147048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0137" y="278429"/>
            <a:ext cx="144399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Iterative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727" y="278429"/>
            <a:ext cx="185447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257" y="278429"/>
            <a:ext cx="122525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942" y="278429"/>
            <a:ext cx="17737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966" y="278429"/>
            <a:ext cx="48335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=2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98120" y="832103"/>
            <a:ext cx="8639556" cy="5244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77163" marR="4202602" indent="-838225">
              <a:lnSpc>
                <a:spcPts val="2299"/>
              </a:lnSpc>
              <a:spcBef>
                <a:spcPts val="2495"/>
              </a:spcBef>
            </a:pPr>
            <a:r>
              <a:rPr sz="2000" spc="-6" dirty="0" smtClean="0">
                <a:solidFill>
                  <a:srgbClr val="FF0000"/>
                </a:solidFill>
                <a:latin typeface="Arial"/>
                <a:cs typeface="Arial"/>
              </a:rPr>
              <a:t>State: </a:t>
            </a: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We regard a problem as state </a:t>
            </a:r>
            <a:endParaRPr sz="2000">
              <a:latin typeface="Arial"/>
              <a:cs typeface="Arial"/>
            </a:endParaRPr>
          </a:p>
          <a:p>
            <a:pPr marL="1177163" marR="4202602">
              <a:lnSpc>
                <a:spcPts val="2299"/>
              </a:lnSpc>
              <a:spcBef>
                <a:spcPts val="604"/>
              </a:spcBef>
            </a:pP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space, here a state is a </a:t>
            </a:r>
            <a:r>
              <a:rPr sz="2000" spc="-6" dirty="0" smtClean="0">
                <a:solidFill>
                  <a:srgbClr val="FF1AFF"/>
                </a:solidFill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 marL="338937">
              <a:lnSpc>
                <a:spcPts val="2075"/>
              </a:lnSpc>
              <a:spcBef>
                <a:spcPts val="708"/>
              </a:spcBef>
            </a:pPr>
            <a:r>
              <a:rPr sz="2000" spc="-8" dirty="0" smtClean="0">
                <a:solidFill>
                  <a:srgbClr val="FF0000"/>
                </a:solidFill>
                <a:latin typeface="Arial"/>
                <a:cs typeface="Arial"/>
              </a:rPr>
              <a:t>Initial State: </a:t>
            </a:r>
            <a:r>
              <a:rPr sz="2000" spc="-8" dirty="0" smtClean="0">
                <a:solidFill>
                  <a:srgbClr val="000090"/>
                </a:solidFill>
                <a:latin typeface="Arial"/>
                <a:cs typeface="Arial"/>
              </a:rPr>
              <a:t>the state to start from</a:t>
            </a:r>
            <a:endParaRPr sz="2000">
              <a:latin typeface="Arial"/>
              <a:cs typeface="Arial"/>
            </a:endParaRPr>
          </a:p>
          <a:p>
            <a:pPr marL="1608455">
              <a:lnSpc>
                <a:spcPct val="95825"/>
              </a:lnSpc>
            </a:pPr>
            <a:r>
              <a:rPr sz="1800" spc="-3" dirty="0" smtClean="0">
                <a:solidFill>
                  <a:srgbClr val="FF1AFF"/>
                </a:solidFill>
                <a:latin typeface="Arial"/>
                <a:cs typeface="Arial"/>
              </a:rPr>
              <a:t>In (Arad)</a:t>
            </a:r>
            <a:endParaRPr sz="1800">
              <a:latin typeface="Arial"/>
              <a:cs typeface="Arial"/>
            </a:endParaRPr>
          </a:p>
          <a:p>
            <a:pPr marL="338937">
              <a:lnSpc>
                <a:spcPts val="2270"/>
              </a:lnSpc>
              <a:spcBef>
                <a:spcPts val="2392"/>
              </a:spcBef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Successor Function: </a:t>
            </a: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description of the possible actions, give state x, S(X)</a:t>
            </a:r>
            <a:endParaRPr sz="2000">
              <a:latin typeface="Arial"/>
              <a:cs typeface="Arial"/>
            </a:endParaRPr>
          </a:p>
          <a:p>
            <a:pPr marL="688126" marR="2266169" algn="ctr">
              <a:lnSpc>
                <a:spcPts val="2020"/>
              </a:lnSpc>
            </a:pPr>
            <a:r>
              <a:rPr sz="2000" spc="-8" dirty="0" smtClean="0">
                <a:solidFill>
                  <a:srgbClr val="000090"/>
                </a:solidFill>
                <a:latin typeface="Arial"/>
                <a:cs typeface="Arial"/>
              </a:rPr>
              <a:t>returns a set of &lt;action, successor&gt; ordered pairs.</a:t>
            </a:r>
            <a:endParaRPr sz="2000">
              <a:latin typeface="Arial"/>
              <a:cs typeface="Arial"/>
            </a:endParaRPr>
          </a:p>
          <a:p>
            <a:pPr marL="796137">
              <a:lnSpc>
                <a:spcPct val="95825"/>
              </a:lnSpc>
            </a:pPr>
            <a:r>
              <a:rPr sz="1800" spc="-9" dirty="0" smtClean="0">
                <a:solidFill>
                  <a:srgbClr val="FF1AFF"/>
                </a:solidFill>
                <a:latin typeface="Arial"/>
                <a:cs typeface="Arial"/>
              </a:rPr>
              <a:t>S(x)= { &lt;Go(Sibiu), In(Sibiu)&gt;, &lt;Go(Timisoara), In(Timisoara)&gt;,</a:t>
            </a:r>
            <a:endParaRPr sz="1800">
              <a:latin typeface="Arial"/>
              <a:cs typeface="Arial"/>
            </a:endParaRPr>
          </a:p>
          <a:p>
            <a:pPr marL="1545971">
              <a:lnSpc>
                <a:spcPct val="95825"/>
              </a:lnSpc>
              <a:spcBef>
                <a:spcPts val="30"/>
              </a:spcBef>
            </a:pPr>
            <a:r>
              <a:rPr sz="1800" spc="-4" dirty="0" smtClean="0">
                <a:solidFill>
                  <a:srgbClr val="FF1AFF"/>
                </a:solidFill>
                <a:latin typeface="Arial"/>
                <a:cs typeface="Arial"/>
              </a:rPr>
              <a:t>&lt;Go(Zerind),In(Zerind)&gt; }</a:t>
            </a:r>
            <a:endParaRPr sz="1800">
              <a:latin typeface="Arial"/>
              <a:cs typeface="Arial"/>
            </a:endParaRPr>
          </a:p>
          <a:p>
            <a:pPr marL="338937">
              <a:lnSpc>
                <a:spcPct val="95825"/>
              </a:lnSpc>
              <a:spcBef>
                <a:spcPts val="2074"/>
              </a:spcBef>
            </a:pPr>
            <a:r>
              <a:rPr sz="2000" spc="-16" dirty="0" smtClean="0">
                <a:solidFill>
                  <a:srgbClr val="FF0000"/>
                </a:solidFill>
                <a:latin typeface="Arial"/>
                <a:cs typeface="Arial"/>
              </a:rPr>
              <a:t>Goal Test</a:t>
            </a:r>
            <a:r>
              <a:rPr sz="2000" spc="-16" dirty="0" smtClean="0">
                <a:solidFill>
                  <a:srgbClr val="000090"/>
                </a:solidFill>
                <a:latin typeface="Arial"/>
                <a:cs typeface="Arial"/>
              </a:rPr>
              <a:t>: determine a given state is a goal state.</a:t>
            </a:r>
            <a:endParaRPr sz="2000">
              <a:latin typeface="Arial"/>
              <a:cs typeface="Arial"/>
            </a:endParaRPr>
          </a:p>
          <a:p>
            <a:pPr marL="974445">
              <a:lnSpc>
                <a:spcPts val="2575"/>
              </a:lnSpc>
              <a:spcBef>
                <a:spcPts val="128"/>
              </a:spcBef>
            </a:pPr>
            <a:r>
              <a:rPr sz="2700" spc="-14" baseline="9662" dirty="0" smtClean="0">
                <a:solidFill>
                  <a:srgbClr val="FF1AFF"/>
                </a:solidFill>
                <a:latin typeface="Arial"/>
                <a:cs typeface="Arial"/>
              </a:rPr>
              <a:t>In(Sibiu) </a:t>
            </a:r>
            <a:r>
              <a:rPr sz="1800" spc="-3" dirty="0" smtClean="0">
                <a:solidFill>
                  <a:srgbClr val="FF1AFF"/>
                </a:solidFill>
                <a:latin typeface="Meiryo"/>
                <a:cs typeface="Meiryo"/>
              </a:rPr>
              <a:t>→</a:t>
            </a:r>
            <a:r>
              <a:rPr sz="2700" spc="-14" baseline="9662" dirty="0" smtClean="0">
                <a:solidFill>
                  <a:srgbClr val="FF1AFF"/>
                </a:solidFill>
                <a:latin typeface="Arial"/>
                <a:cs typeface="Arial"/>
              </a:rPr>
              <a:t>No. In(Zerind) </a:t>
            </a:r>
            <a:r>
              <a:rPr sz="1800" spc="-3" dirty="0" smtClean="0">
                <a:solidFill>
                  <a:srgbClr val="FF1AFF"/>
                </a:solidFill>
                <a:latin typeface="Meiryo"/>
                <a:cs typeface="Meiryo"/>
              </a:rPr>
              <a:t>→</a:t>
            </a:r>
            <a:r>
              <a:rPr sz="2700" spc="-14" baseline="9662" dirty="0" smtClean="0">
                <a:solidFill>
                  <a:srgbClr val="FF1AFF"/>
                </a:solidFill>
                <a:latin typeface="Arial"/>
                <a:cs typeface="Arial"/>
              </a:rPr>
              <a:t>No.…. In(Bucharest)</a:t>
            </a:r>
            <a:r>
              <a:rPr sz="1800" spc="-3" dirty="0" smtClean="0">
                <a:solidFill>
                  <a:srgbClr val="FF1AFF"/>
                </a:solidFill>
                <a:latin typeface="Meiryo"/>
                <a:cs typeface="Meiryo"/>
              </a:rPr>
              <a:t>→</a:t>
            </a:r>
            <a:r>
              <a:rPr sz="2700" spc="-14" baseline="9662" dirty="0" smtClean="0">
                <a:solidFill>
                  <a:srgbClr val="FF1AFF"/>
                </a:solidFill>
                <a:latin typeface="Arial"/>
                <a:cs typeface="Arial"/>
              </a:rPr>
              <a:t>Yes!</a:t>
            </a:r>
            <a:endParaRPr sz="1800">
              <a:latin typeface="Arial"/>
              <a:cs typeface="Arial"/>
            </a:endParaRPr>
          </a:p>
          <a:p>
            <a:pPr marL="338937">
              <a:lnSpc>
                <a:spcPct val="95825"/>
              </a:lnSpc>
              <a:spcBef>
                <a:spcPts val="1537"/>
              </a:spcBef>
            </a:pPr>
            <a:r>
              <a:rPr sz="2000" spc="-6" dirty="0" smtClean="0">
                <a:solidFill>
                  <a:srgbClr val="FF0000"/>
                </a:solidFill>
                <a:latin typeface="Arial"/>
                <a:cs typeface="Arial"/>
              </a:rPr>
              <a:t>Path Cost: </a:t>
            </a: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a function that assigns a numeric cost to each path.</a:t>
            </a:r>
            <a:endParaRPr sz="2000">
              <a:latin typeface="Arial"/>
              <a:cs typeface="Arial"/>
            </a:endParaRPr>
          </a:p>
          <a:p>
            <a:pPr marL="796137">
              <a:lnSpc>
                <a:spcPct val="95825"/>
              </a:lnSpc>
              <a:spcBef>
                <a:spcPts val="65"/>
              </a:spcBef>
            </a:pP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–   </a:t>
            </a:r>
            <a:r>
              <a:rPr sz="1600" spc="3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e.g.,</a:t>
            </a:r>
            <a:r>
              <a:rPr sz="1600" spc="-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um</a:t>
            </a:r>
            <a:r>
              <a:rPr sz="1600" spc="-3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r>
              <a:rPr sz="1600" spc="-1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ta</a:t>
            </a:r>
            <a:r>
              <a:rPr sz="1600" spc="-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1600" spc="-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r>
              <a:rPr sz="1600" spc="-102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numb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1600" spc="-6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r>
              <a:rPr sz="1600" spc="-13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ons</a:t>
            </a:r>
            <a:r>
              <a:rPr sz="1600" spc="-9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000090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uted,</a:t>
            </a:r>
            <a:r>
              <a:rPr sz="1600" spc="2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et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96137">
              <a:lnSpc>
                <a:spcPct val="95825"/>
              </a:lnSpc>
              <a:spcBef>
                <a:spcPts val="65"/>
              </a:spcBef>
            </a:pP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–   </a:t>
            </a:r>
            <a:r>
              <a:rPr sz="1600" spc="3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i="1" spc="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1600" i="1" spc="0" dirty="0" smtClean="0">
                <a:solidFill>
                  <a:srgbClr val="000090"/>
                </a:solidFill>
                <a:latin typeface="Arial"/>
                <a:cs typeface="Arial"/>
              </a:rPr>
              <a:t>(x,a,</a:t>
            </a:r>
            <a:r>
              <a:rPr sz="1600" i="1" spc="9" dirty="0" smtClean="0">
                <a:solidFill>
                  <a:srgbClr val="000090"/>
                </a:solidFill>
                <a:latin typeface="Arial"/>
                <a:cs typeface="Arial"/>
              </a:rPr>
              <a:t>y</a:t>
            </a:r>
            <a:r>
              <a:rPr sz="1600" i="1" spc="0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r>
              <a:rPr sz="1600" i="1" spc="-27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1600" spc="-2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sz="1600" spc="-7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80008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800080"/>
                </a:solidFill>
                <a:latin typeface="Arial"/>
                <a:cs typeface="Arial"/>
              </a:rPr>
              <a:t>tep</a:t>
            </a:r>
            <a:r>
              <a:rPr sz="1600" spc="-15" dirty="0" smtClean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800080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800080"/>
                </a:solidFill>
                <a:latin typeface="Arial"/>
                <a:cs typeface="Arial"/>
              </a:rPr>
              <a:t>o</a:t>
            </a:r>
            <a:r>
              <a:rPr sz="1600" spc="4" dirty="0" smtClean="0">
                <a:solidFill>
                  <a:srgbClr val="800080"/>
                </a:solidFill>
                <a:latin typeface="Arial"/>
                <a:cs typeface="Arial"/>
              </a:rPr>
              <a:t>st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r>
              <a:rPr sz="1600" spc="-2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000090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umed</a:t>
            </a:r>
            <a:r>
              <a:rPr sz="1600" spc="-8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r>
              <a:rPr sz="1600" spc="1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be</a:t>
            </a:r>
            <a:r>
              <a:rPr sz="1600" spc="-27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≥</a:t>
            </a:r>
            <a:r>
              <a:rPr sz="1600" spc="26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009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73592" y="6701790"/>
            <a:ext cx="254507" cy="0"/>
          </a:xfrm>
          <a:custGeom>
            <a:avLst/>
            <a:gdLst/>
            <a:ahLst/>
            <a:cxnLst/>
            <a:rect l="l" t="t" r="r" b="b"/>
            <a:pathLst>
              <a:path w="254507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14986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107" y="6716268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20" y="832103"/>
            <a:ext cx="8639556" cy="524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0137" y="299377"/>
            <a:ext cx="129066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 smtClean="0">
                <a:solidFill>
                  <a:srgbClr val="660066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358" y="299377"/>
            <a:ext cx="182887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3" dirty="0" smtClean="0">
                <a:solidFill>
                  <a:srgbClr val="660066"/>
                </a:solidFill>
                <a:latin typeface="Arial"/>
                <a:cs typeface="Arial"/>
              </a:rPr>
              <a:t>Formulation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3258" y="299377"/>
            <a:ext cx="71524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660066"/>
                </a:solidFill>
                <a:latin typeface="Arial"/>
                <a:cs typeface="Arial"/>
              </a:rPr>
              <a:t>(The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272" y="299377"/>
            <a:ext cx="135748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2" dirty="0" smtClean="0">
                <a:solidFill>
                  <a:srgbClr val="660066"/>
                </a:solidFill>
                <a:latin typeface="Arial"/>
                <a:cs typeface="Arial"/>
              </a:rPr>
              <a:t>Romania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498" y="299377"/>
            <a:ext cx="142552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 smtClean="0">
                <a:solidFill>
                  <a:srgbClr val="660066"/>
                </a:solidFill>
                <a:latin typeface="Arial"/>
                <a:cs typeface="Arial"/>
              </a:rPr>
              <a:t>Example)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" y="6110850"/>
            <a:ext cx="7220969" cy="518309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a sequence of actions leading from the initial state to a</a:t>
            </a:r>
            <a:endParaRPr sz="2000">
              <a:latin typeface="Arial"/>
              <a:cs typeface="Arial"/>
            </a:endParaRPr>
          </a:p>
          <a:p>
            <a:pPr marL="584200" marR="38176">
              <a:lnSpc>
                <a:spcPts val="1935"/>
              </a:lnSpc>
            </a:pPr>
            <a:r>
              <a:rPr sz="1800" spc="-6" dirty="0" smtClean="0">
                <a:solidFill>
                  <a:srgbClr val="FF1AFF"/>
                </a:solidFill>
                <a:latin typeface="Arial"/>
                <a:cs typeface="Arial"/>
              </a:rPr>
              <a:t>{Arad </a:t>
            </a:r>
            <a:r>
              <a:rPr sz="1800" spc="-71" dirty="0" smtClean="0">
                <a:solidFill>
                  <a:srgbClr val="FF1AFF"/>
                </a:solidFill>
                <a:latin typeface="Meiryo"/>
                <a:cs typeface="Meiryo"/>
              </a:rPr>
              <a:t>→</a:t>
            </a:r>
            <a:r>
              <a:rPr sz="1800" spc="-6" dirty="0" smtClean="0">
                <a:solidFill>
                  <a:srgbClr val="FF1AFF"/>
                </a:solidFill>
                <a:latin typeface="Arial"/>
                <a:cs typeface="Arial"/>
              </a:rPr>
              <a:t>Sibiu </a:t>
            </a:r>
            <a:r>
              <a:rPr sz="1800" spc="-71" dirty="0" smtClean="0">
                <a:solidFill>
                  <a:srgbClr val="FF1AFF"/>
                </a:solidFill>
                <a:latin typeface="Meiryo"/>
                <a:cs typeface="Meiryo"/>
              </a:rPr>
              <a:t>→ </a:t>
            </a:r>
            <a:r>
              <a:rPr sz="1800" spc="-6" dirty="0" smtClean="0">
                <a:solidFill>
                  <a:srgbClr val="FF1AFF"/>
                </a:solidFill>
                <a:latin typeface="Arial"/>
                <a:cs typeface="Arial"/>
              </a:rPr>
              <a:t>Rimnicu Vilcea </a:t>
            </a:r>
            <a:r>
              <a:rPr sz="1800" spc="-71" dirty="0" smtClean="0">
                <a:solidFill>
                  <a:srgbClr val="FF1AFF"/>
                </a:solidFill>
                <a:latin typeface="Meiryo"/>
                <a:cs typeface="Meiryo"/>
              </a:rPr>
              <a:t>→ </a:t>
            </a:r>
            <a:r>
              <a:rPr sz="1800" spc="-6" dirty="0" smtClean="0">
                <a:solidFill>
                  <a:srgbClr val="FF1AFF"/>
                </a:solidFill>
                <a:latin typeface="Arial"/>
                <a:cs typeface="Arial"/>
              </a:rPr>
              <a:t>Pitesti </a:t>
            </a:r>
            <a:r>
              <a:rPr sz="1800" spc="-71" dirty="0" smtClean="0">
                <a:solidFill>
                  <a:srgbClr val="FF1AFF"/>
                </a:solidFill>
                <a:latin typeface="Meiryo"/>
                <a:cs typeface="Meiryo"/>
              </a:rPr>
              <a:t>→ </a:t>
            </a:r>
            <a:r>
              <a:rPr sz="1800" spc="-6" dirty="0" smtClean="0">
                <a:solidFill>
                  <a:srgbClr val="FF1AFF"/>
                </a:solidFill>
                <a:latin typeface="Arial"/>
                <a:cs typeface="Arial"/>
              </a:rPr>
              <a:t>Bucharest}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0467" y="6110850"/>
            <a:ext cx="1184761" cy="61734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" dirty="0" smtClean="0">
                <a:solidFill>
                  <a:srgbClr val="000090"/>
                </a:solidFill>
                <a:latin typeface="Arial"/>
                <a:cs typeface="Arial"/>
              </a:rPr>
              <a:t>goal </a:t>
            </a:r>
            <a:r>
              <a:rPr sz="2000" spc="-8" dirty="0" smtClean="0">
                <a:solidFill>
                  <a:srgbClr val="FF1AFF"/>
                </a:solidFill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475"/>
              </a:spcBef>
            </a:pPr>
            <a:r>
              <a:rPr sz="1800" dirty="0" smtClean="0">
                <a:solidFill>
                  <a:srgbClr val="7E7E7E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6972300" y="4594860"/>
            <a:ext cx="2034540" cy="1051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0600" y="4251960"/>
            <a:ext cx="1645919" cy="1394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340" y="4251960"/>
            <a:ext cx="2034539" cy="1394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2299" y="2697479"/>
            <a:ext cx="2034539" cy="1394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6040" y="2857500"/>
            <a:ext cx="2034539" cy="123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" y="2857500"/>
            <a:ext cx="800100" cy="1234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7740" y="1120140"/>
            <a:ext cx="3360420" cy="1394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26080" y="1120140"/>
            <a:ext cx="1074420" cy="571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" y="1097280"/>
            <a:ext cx="2423160" cy="1417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0600" y="2697480"/>
            <a:ext cx="2034540" cy="1394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6040" y="4411980"/>
            <a:ext cx="2034540" cy="12344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3180" y="1805940"/>
            <a:ext cx="2057400" cy="7086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143999" cy="6858000"/>
          </a:xfrm>
          <a:custGeom>
            <a:avLst/>
            <a:gdLst/>
            <a:ahLst/>
            <a:cxnLst/>
            <a:rect l="l" t="t" r="r" b="b"/>
            <a:pathLst>
              <a:path w="9143999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50137" y="278429"/>
            <a:ext cx="144399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Iterative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726" y="278429"/>
            <a:ext cx="1854478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89257" y="278429"/>
            <a:ext cx="122525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1941" y="278429"/>
            <a:ext cx="17737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3965" y="278429"/>
            <a:ext cx="48324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=3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2100" y="1451771"/>
            <a:ext cx="121543" cy="208279"/>
          </a:xfrm>
          <a:prstGeom prst="rect">
            <a:avLst/>
          </a:prstGeom>
        </p:spPr>
        <p:txBody>
          <a:bodyPr wrap="square" lIns="0" tIns="9906" rIns="0" bIns="0" rtlCol="0">
            <a:noAutofit/>
          </a:bodyPr>
          <a:lstStyle/>
          <a:p>
            <a:pPr marL="12700">
              <a:lnSpc>
                <a:spcPts val="1560"/>
              </a:lnSpc>
            </a:pPr>
            <a:r>
              <a:rPr sz="1400" i="1" dirty="0" smtClean="0">
                <a:solidFill>
                  <a:srgbClr val="838383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8360" y="1460968"/>
            <a:ext cx="131280" cy="196850"/>
          </a:xfrm>
          <a:prstGeom prst="rect">
            <a:avLst/>
          </a:prstGeom>
        </p:spPr>
        <p:txBody>
          <a:bodyPr wrap="square" lIns="0" tIns="9398" rIns="0" bIns="0" rtlCol="0">
            <a:noAutofit/>
          </a:bodyPr>
          <a:lstStyle/>
          <a:p>
            <a:pPr marL="12700">
              <a:lnSpc>
                <a:spcPts val="1480"/>
              </a:lnSpc>
            </a:pPr>
            <a:r>
              <a:rPr sz="1350" spc="28" dirty="0" smtClean="0">
                <a:solidFill>
                  <a:srgbClr val="6D6D6D"/>
                </a:solidFill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1200" y="1668609"/>
            <a:ext cx="138069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sz="1100" i="1" spc="416" dirty="0" smtClean="0">
                <a:solidFill>
                  <a:srgbClr val="75FE75"/>
                </a:solidFill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82660" y="1668609"/>
            <a:ext cx="126605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sz="1100" i="1" spc="325" dirty="0" smtClean="0">
                <a:solidFill>
                  <a:srgbClr val="75FE75"/>
                </a:solidFill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8320" y="1727145"/>
            <a:ext cx="258953" cy="363220"/>
          </a:xfrm>
          <a:prstGeom prst="rect">
            <a:avLst/>
          </a:prstGeom>
        </p:spPr>
        <p:txBody>
          <a:bodyPr wrap="square" lIns="0" tIns="17875" rIns="0" bIns="0" rtlCol="0">
            <a:noAutofit/>
          </a:bodyPr>
          <a:lstStyle/>
          <a:p>
            <a:pPr marL="12700">
              <a:lnSpc>
                <a:spcPts val="2815"/>
              </a:lnSpc>
            </a:pPr>
            <a:r>
              <a:rPr sz="2650" spc="105" dirty="0" smtClean="0">
                <a:solidFill>
                  <a:srgbClr val="75FE75"/>
                </a:solidFill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74100" y="1724904"/>
            <a:ext cx="247859" cy="365460"/>
          </a:xfrm>
          <a:prstGeom prst="rect">
            <a:avLst/>
          </a:prstGeom>
        </p:spPr>
        <p:txBody>
          <a:bodyPr wrap="square" lIns="0" tIns="18288" rIns="0" bIns="0" rtlCol="0">
            <a:noAutofit/>
          </a:bodyPr>
          <a:lstStyle/>
          <a:p>
            <a:pPr marL="12700">
              <a:lnSpc>
                <a:spcPts val="2880"/>
              </a:lnSpc>
            </a:pPr>
            <a:r>
              <a:rPr sz="2650" spc="-1400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2650" spc="-617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5380" y="1911093"/>
            <a:ext cx="492316" cy="522686"/>
          </a:xfrm>
          <a:prstGeom prst="rect">
            <a:avLst/>
          </a:prstGeom>
        </p:spPr>
        <p:txBody>
          <a:bodyPr wrap="square" lIns="0" tIns="6191" rIns="0" bIns="0" rtlCol="0">
            <a:noAutofit/>
          </a:bodyPr>
          <a:lstStyle/>
          <a:p>
            <a:pPr marL="186118" marR="195740" algn="ctr">
              <a:lnSpc>
                <a:spcPts val="975"/>
              </a:lnSpc>
            </a:pPr>
            <a:r>
              <a:rPr sz="850" i="1" spc="19" dirty="0" smtClean="0">
                <a:solidFill>
                  <a:srgbClr val="6D6D6D"/>
                </a:solidFill>
                <a:latin typeface="Times New Roman"/>
                <a:cs typeface="Times New Roman"/>
              </a:rPr>
              <a:t>E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503"/>
              </a:spcBef>
            </a:pPr>
            <a:r>
              <a:rPr sz="850" spc="266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850" spc="116" dirty="0" smtClean="0">
                <a:solidFill>
                  <a:srgbClr val="75FE75"/>
                </a:solidFill>
                <a:latin typeface="Arial"/>
                <a:cs typeface="Arial"/>
              </a:rPr>
              <a:t>)  </a:t>
            </a:r>
            <a:r>
              <a:rPr sz="2200" spc="0" dirty="0" smtClean="0">
                <a:solidFill>
                  <a:srgbClr val="75FE75"/>
                </a:solidFill>
                <a:latin typeface="Times New Roman"/>
                <a:cs typeface="Times New Roman"/>
              </a:rPr>
              <a:t>i)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1109" y="2056309"/>
            <a:ext cx="254827" cy="180339"/>
          </a:xfrm>
          <a:prstGeom prst="rect">
            <a:avLst/>
          </a:prstGeom>
        </p:spPr>
        <p:txBody>
          <a:bodyPr wrap="square" lIns="0" tIns="8540" rIns="0" bIns="0" rtlCol="0">
            <a:noAutofit/>
          </a:bodyPr>
          <a:lstStyle/>
          <a:p>
            <a:pPr marL="12700">
              <a:lnSpc>
                <a:spcPts val="1345"/>
              </a:lnSpc>
            </a:pPr>
            <a:r>
              <a:rPr sz="1200" i="1" spc="477" dirty="0" smtClean="0">
                <a:solidFill>
                  <a:srgbClr val="75FE75"/>
                </a:solidFill>
                <a:latin typeface="Arial"/>
                <a:cs typeface="Arial"/>
              </a:rPr>
              <a:t>I\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6890" y="2056309"/>
            <a:ext cx="243362" cy="180339"/>
          </a:xfrm>
          <a:prstGeom prst="rect">
            <a:avLst/>
          </a:prstGeom>
        </p:spPr>
        <p:txBody>
          <a:bodyPr wrap="square" lIns="0" tIns="8540" rIns="0" bIns="0" rtlCol="0">
            <a:noAutofit/>
          </a:bodyPr>
          <a:lstStyle/>
          <a:p>
            <a:pPr marL="12700">
              <a:lnSpc>
                <a:spcPts val="1345"/>
              </a:lnSpc>
            </a:pPr>
            <a:r>
              <a:rPr sz="1200" i="1" spc="431" dirty="0" smtClean="0">
                <a:solidFill>
                  <a:srgbClr val="75FE75"/>
                </a:solidFill>
                <a:latin typeface="Arial"/>
                <a:cs typeface="Arial"/>
              </a:rPr>
              <a:t>I\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2670" y="2056309"/>
            <a:ext cx="243362" cy="180339"/>
          </a:xfrm>
          <a:prstGeom prst="rect">
            <a:avLst/>
          </a:prstGeom>
        </p:spPr>
        <p:txBody>
          <a:bodyPr wrap="square" lIns="0" tIns="8540" rIns="0" bIns="0" rtlCol="0">
            <a:noAutofit/>
          </a:bodyPr>
          <a:lstStyle/>
          <a:p>
            <a:pPr marL="12700">
              <a:lnSpc>
                <a:spcPts val="1345"/>
              </a:lnSpc>
            </a:pPr>
            <a:r>
              <a:rPr sz="1200" i="1" spc="431" dirty="0" smtClean="0">
                <a:solidFill>
                  <a:srgbClr val="75FE75"/>
                </a:solidFill>
                <a:latin typeface="Arial"/>
                <a:cs typeface="Arial"/>
              </a:rPr>
              <a:t>I\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1159" y="2124570"/>
            <a:ext cx="513742" cy="309210"/>
          </a:xfrm>
          <a:prstGeom prst="rect">
            <a:avLst/>
          </a:prstGeom>
        </p:spPr>
        <p:txBody>
          <a:bodyPr wrap="square" lIns="0" tIns="15462" rIns="0" bIns="0" rtlCol="0">
            <a:noAutofit/>
          </a:bodyPr>
          <a:lstStyle/>
          <a:p>
            <a:pPr marL="12700">
              <a:lnSpc>
                <a:spcPts val="2435"/>
              </a:lnSpc>
            </a:pPr>
            <a:r>
              <a:rPr sz="2200" spc="-1000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2200" spc="-274" dirty="0" smtClean="0">
                <a:solidFill>
                  <a:srgbClr val="75FE75"/>
                </a:solidFill>
                <a:latin typeface="Times New Roman"/>
                <a:cs typeface="Times New Roman"/>
              </a:rPr>
              <a:t>)  </a:t>
            </a:r>
            <a:r>
              <a:rPr sz="2200" spc="-265" dirty="0" smtClean="0">
                <a:solidFill>
                  <a:srgbClr val="75FE75"/>
                </a:solidFill>
                <a:latin typeface="Arial"/>
                <a:cs typeface="Arial"/>
              </a:rPr>
              <a:t>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6940" y="2126630"/>
            <a:ext cx="513122" cy="305077"/>
          </a:xfrm>
          <a:prstGeom prst="rect">
            <a:avLst/>
          </a:prstGeom>
        </p:spPr>
        <p:txBody>
          <a:bodyPr wrap="square" lIns="0" tIns="15240" rIns="0" bIns="0" rtlCol="0">
            <a:noAutofit/>
          </a:bodyPr>
          <a:lstStyle/>
          <a:p>
            <a:pPr marL="12700">
              <a:lnSpc>
                <a:spcPts val="2400"/>
              </a:lnSpc>
            </a:pPr>
            <a:r>
              <a:rPr sz="2200" spc="-989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2200" spc="-329" dirty="0" smtClean="0">
                <a:solidFill>
                  <a:srgbClr val="75FE75"/>
                </a:solidFill>
                <a:latin typeface="Arial"/>
                <a:cs typeface="Arial"/>
              </a:rPr>
              <a:t>)  </a:t>
            </a:r>
            <a:r>
              <a:rPr sz="2200" spc="-989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2200" spc="-329" dirty="0" smtClean="0">
                <a:solidFill>
                  <a:srgbClr val="75FE75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2500" y="2265836"/>
            <a:ext cx="75985" cy="133350"/>
          </a:xfrm>
          <a:prstGeom prst="rect">
            <a:avLst/>
          </a:prstGeom>
        </p:spPr>
        <p:txBody>
          <a:bodyPr wrap="square" lIns="0" tIns="6159" rIns="0" bIns="0" rtlCol="0">
            <a:noAutofit/>
          </a:bodyPr>
          <a:lstStyle/>
          <a:p>
            <a:pPr marL="12700">
              <a:lnSpc>
                <a:spcPts val="969"/>
              </a:lnSpc>
            </a:pPr>
            <a:r>
              <a:rPr sz="850" spc="34" dirty="0" smtClean="0">
                <a:solidFill>
                  <a:srgbClr val="6D6D6D"/>
                </a:solidFill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8970" y="3017681"/>
            <a:ext cx="121543" cy="208279"/>
          </a:xfrm>
          <a:prstGeom prst="rect">
            <a:avLst/>
          </a:prstGeom>
        </p:spPr>
        <p:txBody>
          <a:bodyPr wrap="square" lIns="0" tIns="9906" rIns="0" bIns="0" rtlCol="0">
            <a:noAutofit/>
          </a:bodyPr>
          <a:lstStyle/>
          <a:p>
            <a:pPr marL="12700">
              <a:lnSpc>
                <a:spcPts val="1560"/>
              </a:lnSpc>
            </a:pPr>
            <a:r>
              <a:rPr sz="1400" i="1" dirty="0" smtClean="0">
                <a:solidFill>
                  <a:srgbClr val="6D6D6D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1810" y="3229263"/>
            <a:ext cx="125462" cy="157480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1000" i="1" spc="353" dirty="0" smtClean="0">
                <a:solidFill>
                  <a:srgbClr val="75FE75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1839" y="3229263"/>
            <a:ext cx="125462" cy="157480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1000" i="1" spc="353" dirty="0" smtClean="0">
                <a:solidFill>
                  <a:srgbClr val="75FE75"/>
                </a:solidFill>
                <a:latin typeface="Arial"/>
                <a:cs typeface="Arial"/>
              </a:rPr>
              <a:t>\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500" y="3295177"/>
            <a:ext cx="259505" cy="289559"/>
          </a:xfrm>
          <a:prstGeom prst="rect">
            <a:avLst/>
          </a:prstGeom>
        </p:spPr>
        <p:txBody>
          <a:bodyPr wrap="square" lIns="0" tIns="14065" rIns="0" bIns="0" rtlCol="0">
            <a:noAutofit/>
          </a:bodyPr>
          <a:lstStyle/>
          <a:p>
            <a:pPr marL="12700">
              <a:lnSpc>
                <a:spcPts val="2215"/>
              </a:lnSpc>
            </a:pPr>
            <a:r>
              <a:rPr sz="2050" i="1" spc="-212" dirty="0" smtClean="0">
                <a:solidFill>
                  <a:srgbClr val="75FE75"/>
                </a:solidFill>
                <a:latin typeface="Times New Roman"/>
                <a:cs typeface="Times New Roman"/>
              </a:rPr>
              <a:t>rri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1850" y="3378073"/>
            <a:ext cx="273983" cy="426198"/>
          </a:xfrm>
          <a:prstGeom prst="rect">
            <a:avLst/>
          </a:prstGeom>
        </p:spPr>
        <p:txBody>
          <a:bodyPr wrap="square" lIns="0" tIns="7620" rIns="0" bIns="0" rtlCol="0">
            <a:noAutofit/>
          </a:bodyPr>
          <a:lstStyle/>
          <a:p>
            <a:pPr marL="24130" marR="6062">
              <a:lnSpc>
                <a:spcPts val="1200"/>
              </a:lnSpc>
            </a:pPr>
            <a:r>
              <a:rPr sz="1250" spc="-215" dirty="0" smtClean="0">
                <a:solidFill>
                  <a:srgbClr val="75FE75"/>
                </a:solidFill>
                <a:latin typeface="Arial"/>
                <a:cs typeface="Arial"/>
              </a:rPr>
              <a:t>&gt;"d)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2085"/>
              </a:lnSpc>
              <a:spcBef>
                <a:spcPts val="44"/>
              </a:spcBef>
            </a:pPr>
            <a:r>
              <a:rPr sz="1200" i="1" spc="-134" dirty="0" smtClean="0">
                <a:solidFill>
                  <a:srgbClr val="75FE75"/>
                </a:solidFill>
                <a:latin typeface="Arial"/>
                <a:cs typeface="Arial"/>
              </a:rPr>
              <a:t>I</a:t>
            </a:r>
            <a:r>
              <a:rPr sz="2200" spc="-134" dirty="0" smtClean="0">
                <a:solidFill>
                  <a:srgbClr val="75FE75"/>
                </a:solidFill>
                <a:latin typeface="Arial"/>
                <a:cs typeface="Arial"/>
              </a:rPr>
              <a:t>'"'</a:t>
            </a:r>
            <a:r>
              <a:rPr sz="1200" i="1" spc="-134" dirty="0" smtClean="0">
                <a:solidFill>
                  <a:srgbClr val="75FE75"/>
                </a:solidFill>
                <a:latin typeface="Arial"/>
                <a:cs typeface="Arial"/>
              </a:rPr>
              <a:t>\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290" y="3406568"/>
            <a:ext cx="242932" cy="384561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70580" marR="59417" algn="ctr">
              <a:lnSpc>
                <a:spcPct val="95825"/>
              </a:lnSpc>
            </a:pPr>
            <a:r>
              <a:rPr sz="950" i="1" spc="-40" dirty="0" smtClean="0">
                <a:solidFill>
                  <a:srgbClr val="6D6D6D"/>
                </a:solidFill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65"/>
              </a:spcBef>
            </a:pPr>
            <a:r>
              <a:rPr sz="1200" i="1" spc="206" dirty="0" smtClean="0">
                <a:solidFill>
                  <a:srgbClr val="75FE75"/>
                </a:solidFill>
                <a:latin typeface="Arial"/>
                <a:cs typeface="Arial"/>
              </a:rPr>
              <a:t>I \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070" y="3494391"/>
            <a:ext cx="273983" cy="309880"/>
          </a:xfrm>
          <a:prstGeom prst="rect">
            <a:avLst/>
          </a:prstGeom>
        </p:spPr>
        <p:txBody>
          <a:bodyPr wrap="square" lIns="0" tIns="15049" rIns="0" bIns="0" rtlCol="0">
            <a:noAutofit/>
          </a:bodyPr>
          <a:lstStyle/>
          <a:p>
            <a:pPr marL="12700">
              <a:lnSpc>
                <a:spcPts val="2370"/>
              </a:lnSpc>
            </a:pPr>
            <a:r>
              <a:rPr sz="1200" i="1" spc="-134" dirty="0" smtClean="0">
                <a:solidFill>
                  <a:srgbClr val="75FE75"/>
                </a:solidFill>
                <a:latin typeface="Arial"/>
                <a:cs typeface="Arial"/>
              </a:rPr>
              <a:t>I</a:t>
            </a:r>
            <a:r>
              <a:rPr sz="2200" spc="-134" dirty="0" smtClean="0">
                <a:solidFill>
                  <a:srgbClr val="75FE75"/>
                </a:solidFill>
                <a:latin typeface="Arial"/>
                <a:cs typeface="Arial"/>
              </a:rPr>
              <a:t>'"'</a:t>
            </a:r>
            <a:r>
              <a:rPr sz="1200" i="1" spc="-134" dirty="0" smtClean="0">
                <a:solidFill>
                  <a:srgbClr val="75FE75"/>
                </a:solidFill>
                <a:latin typeface="Arial"/>
                <a:cs typeface="Arial"/>
              </a:rPr>
              <a:t>\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680" y="3780121"/>
            <a:ext cx="1742929" cy="19798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850" i="1" spc="123" dirty="0" smtClean="0">
                <a:solidFill>
                  <a:srgbClr val="6D6D6D"/>
                </a:solidFill>
                <a:latin typeface="Arial"/>
                <a:cs typeface="Arial"/>
              </a:rPr>
              <a:t>I  </a:t>
            </a:r>
            <a:r>
              <a:rPr sz="850" i="1" spc="210" dirty="0" smtClean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1350" spc="96" dirty="0" smtClean="0">
                <a:solidFill>
                  <a:srgbClr val="75FE75"/>
                </a:solidFill>
                <a:latin typeface="Times New Roman"/>
                <a:cs typeface="Times New Roman"/>
              </a:rPr>
              <a:t>Q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r>
              <a:rPr sz="1350" spc="1333" dirty="0" smtClean="0">
                <a:solidFill>
                  <a:srgbClr val="75FE75"/>
                </a:solidFill>
                <a:latin typeface="Times New Roman"/>
                <a:cs typeface="Times New Roman"/>
              </a:rPr>
              <a:t>i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r>
              <a:rPr sz="1350" spc="730" dirty="0" smtClean="0">
                <a:solidFill>
                  <a:srgbClr val="75FE75"/>
                </a:solidFill>
                <a:latin typeface="Times New Roman"/>
                <a:cs typeface="Times New Roman"/>
              </a:rPr>
              <a:t>Q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r>
              <a:rPr sz="1350" spc="450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r>
              <a:rPr sz="1350" spc="450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r>
              <a:rPr sz="1350" spc="450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1350" spc="-89" dirty="0" smtClean="0">
                <a:solidFill>
                  <a:srgbClr val="75FE75"/>
                </a:solidFill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460" y="4250155"/>
            <a:ext cx="122665" cy="139700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>
              <a:lnSpc>
                <a:spcPts val="1019"/>
              </a:lnSpc>
            </a:pPr>
            <a:r>
              <a:rPr sz="900" i="1" spc="75" dirty="0" smtClean="0">
                <a:solidFill>
                  <a:srgbClr val="6D6D6D"/>
                </a:solidFill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3810" y="4987807"/>
            <a:ext cx="483088" cy="564265"/>
          </a:xfrm>
          <a:prstGeom prst="rect">
            <a:avLst/>
          </a:prstGeom>
        </p:spPr>
        <p:txBody>
          <a:bodyPr wrap="square" lIns="0" tIns="6096" rIns="0" bIns="0" rtlCol="0">
            <a:noAutofit/>
          </a:bodyPr>
          <a:lstStyle/>
          <a:p>
            <a:pPr marL="174879" marR="186778" algn="ctr">
              <a:lnSpc>
                <a:spcPts val="960"/>
              </a:lnSpc>
            </a:pPr>
            <a:r>
              <a:rPr sz="850" i="1" spc="11" dirty="0" smtClean="0">
                <a:solidFill>
                  <a:srgbClr val="6D6D6D"/>
                </a:solidFill>
                <a:latin typeface="Times New Roman"/>
                <a:cs typeface="Times New Roman"/>
              </a:rPr>
              <a:t>G</a:t>
            </a:r>
            <a:endParaRPr sz="850">
              <a:latin typeface="Times New Roman"/>
              <a:cs typeface="Times New Roman"/>
            </a:endParaRPr>
          </a:p>
          <a:p>
            <a:pPr marL="102108" marR="125284" algn="ctr">
              <a:lnSpc>
                <a:spcPct val="95825"/>
              </a:lnSpc>
              <a:spcBef>
                <a:spcPts val="392"/>
              </a:spcBef>
            </a:pPr>
            <a:r>
              <a:rPr sz="1250" i="1" spc="191" dirty="0" smtClean="0">
                <a:solidFill>
                  <a:srgbClr val="75FE75"/>
                </a:solidFill>
                <a:latin typeface="Arial"/>
                <a:cs typeface="Arial"/>
              </a:rPr>
              <a:t>I \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ts val="1580"/>
              </a:lnSpc>
              <a:spcBef>
                <a:spcPts val="79"/>
              </a:spcBef>
            </a:pPr>
            <a:r>
              <a:rPr sz="1250" spc="254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r>
              <a:rPr sz="1250" spc="70" dirty="0" smtClean="0">
                <a:solidFill>
                  <a:srgbClr val="75FE75"/>
                </a:solidFill>
                <a:latin typeface="Arial"/>
                <a:cs typeface="Arial"/>
              </a:rPr>
              <a:t>) </a:t>
            </a:r>
            <a:r>
              <a:rPr sz="1000" spc="254" dirty="0" smtClean="0">
                <a:solidFill>
                  <a:srgbClr val="75FE75"/>
                </a:solidFill>
                <a:latin typeface="Segoe UI"/>
                <a:cs typeface="Segoe UI"/>
              </a:rPr>
              <a:t>�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915668" y="103174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868" y="22966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6" y="684663"/>
                </a:lnTo>
                <a:lnTo>
                  <a:pt x="287278" y="681311"/>
                </a:lnTo>
                <a:lnTo>
                  <a:pt x="260495" y="675833"/>
                </a:lnTo>
                <a:lnTo>
                  <a:pt x="234515" y="668316"/>
                </a:lnTo>
                <a:lnTo>
                  <a:pt x="209426" y="658850"/>
                </a:lnTo>
                <a:lnTo>
                  <a:pt x="185315" y="647522"/>
                </a:lnTo>
                <a:lnTo>
                  <a:pt x="162273" y="634420"/>
                </a:lnTo>
                <a:lnTo>
                  <a:pt x="140386" y="619634"/>
                </a:lnTo>
                <a:lnTo>
                  <a:pt x="119742" y="603250"/>
                </a:lnTo>
                <a:lnTo>
                  <a:pt x="100431" y="585358"/>
                </a:lnTo>
                <a:lnTo>
                  <a:pt x="82540" y="566046"/>
                </a:lnTo>
                <a:lnTo>
                  <a:pt x="66158" y="545403"/>
                </a:lnTo>
                <a:lnTo>
                  <a:pt x="51373" y="523515"/>
                </a:lnTo>
                <a:lnTo>
                  <a:pt x="38273" y="500472"/>
                </a:lnTo>
                <a:lnTo>
                  <a:pt x="26946" y="476363"/>
                </a:lnTo>
                <a:lnTo>
                  <a:pt x="17480" y="451274"/>
                </a:lnTo>
                <a:lnTo>
                  <a:pt x="9965" y="425295"/>
                </a:lnTo>
                <a:lnTo>
                  <a:pt x="4487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4084" y="1618488"/>
            <a:ext cx="580897" cy="779907"/>
          </a:xfrm>
          <a:custGeom>
            <a:avLst/>
            <a:gdLst/>
            <a:ahLst/>
            <a:cxnLst/>
            <a:rect l="l" t="t" r="r" b="b"/>
            <a:pathLst>
              <a:path w="580897" h="779907">
                <a:moveTo>
                  <a:pt x="580897" y="0"/>
                </a:moveTo>
                <a:lnTo>
                  <a:pt x="0" y="779907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" y="361645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900" y="0"/>
                </a:lnTo>
                <a:lnTo>
                  <a:pt x="371023" y="1136"/>
                </a:lnTo>
                <a:lnTo>
                  <a:pt x="398521" y="4488"/>
                </a:lnTo>
                <a:lnTo>
                  <a:pt x="425304" y="9966"/>
                </a:lnTo>
                <a:lnTo>
                  <a:pt x="451284" y="17483"/>
                </a:lnTo>
                <a:lnTo>
                  <a:pt x="476373" y="26949"/>
                </a:lnTo>
                <a:lnTo>
                  <a:pt x="500484" y="38277"/>
                </a:lnTo>
                <a:lnTo>
                  <a:pt x="523526" y="51379"/>
                </a:lnTo>
                <a:lnTo>
                  <a:pt x="545413" y="66165"/>
                </a:lnTo>
                <a:lnTo>
                  <a:pt x="566057" y="82549"/>
                </a:lnTo>
                <a:lnTo>
                  <a:pt x="585368" y="100441"/>
                </a:lnTo>
                <a:lnTo>
                  <a:pt x="603259" y="119753"/>
                </a:lnTo>
                <a:lnTo>
                  <a:pt x="619641" y="140396"/>
                </a:lnTo>
                <a:lnTo>
                  <a:pt x="634426" y="162284"/>
                </a:lnTo>
                <a:lnTo>
                  <a:pt x="647526" y="185327"/>
                </a:lnTo>
                <a:lnTo>
                  <a:pt x="658853" y="209436"/>
                </a:lnTo>
                <a:lnTo>
                  <a:pt x="668319" y="234525"/>
                </a:lnTo>
                <a:lnTo>
                  <a:pt x="675834" y="260504"/>
                </a:lnTo>
                <a:lnTo>
                  <a:pt x="681312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2" y="398514"/>
                </a:lnTo>
                <a:lnTo>
                  <a:pt x="675834" y="425295"/>
                </a:lnTo>
                <a:lnTo>
                  <a:pt x="668319" y="451274"/>
                </a:lnTo>
                <a:lnTo>
                  <a:pt x="658853" y="476363"/>
                </a:lnTo>
                <a:lnTo>
                  <a:pt x="647526" y="500472"/>
                </a:lnTo>
                <a:lnTo>
                  <a:pt x="634426" y="523515"/>
                </a:lnTo>
                <a:lnTo>
                  <a:pt x="619641" y="545403"/>
                </a:lnTo>
                <a:lnTo>
                  <a:pt x="603259" y="566046"/>
                </a:lnTo>
                <a:lnTo>
                  <a:pt x="585368" y="585358"/>
                </a:lnTo>
                <a:lnTo>
                  <a:pt x="566057" y="603250"/>
                </a:lnTo>
                <a:lnTo>
                  <a:pt x="545413" y="619634"/>
                </a:lnTo>
                <a:lnTo>
                  <a:pt x="523526" y="634420"/>
                </a:lnTo>
                <a:lnTo>
                  <a:pt x="500484" y="647522"/>
                </a:lnTo>
                <a:lnTo>
                  <a:pt x="476373" y="658850"/>
                </a:lnTo>
                <a:lnTo>
                  <a:pt x="451284" y="668316"/>
                </a:lnTo>
                <a:lnTo>
                  <a:pt x="425304" y="675833"/>
                </a:lnTo>
                <a:lnTo>
                  <a:pt x="398521" y="681311"/>
                </a:lnTo>
                <a:lnTo>
                  <a:pt x="371023" y="684663"/>
                </a:lnTo>
                <a:lnTo>
                  <a:pt x="342900" y="685800"/>
                </a:lnTo>
                <a:lnTo>
                  <a:pt x="314776" y="684663"/>
                </a:lnTo>
                <a:lnTo>
                  <a:pt x="287278" y="681311"/>
                </a:lnTo>
                <a:lnTo>
                  <a:pt x="260495" y="675833"/>
                </a:lnTo>
                <a:lnTo>
                  <a:pt x="234515" y="668316"/>
                </a:lnTo>
                <a:lnTo>
                  <a:pt x="209426" y="658850"/>
                </a:lnTo>
                <a:lnTo>
                  <a:pt x="185315" y="647522"/>
                </a:lnTo>
                <a:lnTo>
                  <a:pt x="162273" y="634420"/>
                </a:lnTo>
                <a:lnTo>
                  <a:pt x="140386" y="619634"/>
                </a:lnTo>
                <a:lnTo>
                  <a:pt x="119742" y="603250"/>
                </a:lnTo>
                <a:lnTo>
                  <a:pt x="100431" y="585358"/>
                </a:lnTo>
                <a:lnTo>
                  <a:pt x="82540" y="566046"/>
                </a:lnTo>
                <a:lnTo>
                  <a:pt x="66158" y="545403"/>
                </a:lnTo>
                <a:lnTo>
                  <a:pt x="51373" y="523515"/>
                </a:lnTo>
                <a:lnTo>
                  <a:pt x="38273" y="500472"/>
                </a:lnTo>
                <a:lnTo>
                  <a:pt x="26946" y="476363"/>
                </a:lnTo>
                <a:lnTo>
                  <a:pt x="17480" y="451274"/>
                </a:lnTo>
                <a:lnTo>
                  <a:pt x="9965" y="425295"/>
                </a:lnTo>
                <a:lnTo>
                  <a:pt x="4487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516" y="2967228"/>
            <a:ext cx="338315" cy="682117"/>
          </a:xfrm>
          <a:custGeom>
            <a:avLst/>
            <a:gdLst/>
            <a:ahLst/>
            <a:cxnLst/>
            <a:rect l="l" t="t" r="r" b="b"/>
            <a:pathLst>
              <a:path w="338315" h="682117">
                <a:moveTo>
                  <a:pt x="338315" y="0"/>
                </a:moveTo>
                <a:lnTo>
                  <a:pt x="0" y="682117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" y="4953000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900" y="0"/>
                </a:lnTo>
                <a:lnTo>
                  <a:pt x="371023" y="1136"/>
                </a:lnTo>
                <a:lnTo>
                  <a:pt x="398521" y="4488"/>
                </a:lnTo>
                <a:lnTo>
                  <a:pt x="425304" y="9966"/>
                </a:lnTo>
                <a:lnTo>
                  <a:pt x="451284" y="17483"/>
                </a:lnTo>
                <a:lnTo>
                  <a:pt x="476373" y="26949"/>
                </a:lnTo>
                <a:lnTo>
                  <a:pt x="500484" y="38277"/>
                </a:lnTo>
                <a:lnTo>
                  <a:pt x="523526" y="51379"/>
                </a:lnTo>
                <a:lnTo>
                  <a:pt x="545413" y="66165"/>
                </a:lnTo>
                <a:lnTo>
                  <a:pt x="566057" y="82549"/>
                </a:lnTo>
                <a:lnTo>
                  <a:pt x="585368" y="100441"/>
                </a:lnTo>
                <a:lnTo>
                  <a:pt x="603259" y="119753"/>
                </a:lnTo>
                <a:lnTo>
                  <a:pt x="619641" y="140396"/>
                </a:lnTo>
                <a:lnTo>
                  <a:pt x="634426" y="162284"/>
                </a:lnTo>
                <a:lnTo>
                  <a:pt x="647526" y="185327"/>
                </a:lnTo>
                <a:lnTo>
                  <a:pt x="658853" y="209436"/>
                </a:lnTo>
                <a:lnTo>
                  <a:pt x="668319" y="234525"/>
                </a:lnTo>
                <a:lnTo>
                  <a:pt x="675834" y="260504"/>
                </a:lnTo>
                <a:lnTo>
                  <a:pt x="681312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2" y="398514"/>
                </a:lnTo>
                <a:lnTo>
                  <a:pt x="675834" y="425295"/>
                </a:lnTo>
                <a:lnTo>
                  <a:pt x="668319" y="451274"/>
                </a:lnTo>
                <a:lnTo>
                  <a:pt x="658853" y="476363"/>
                </a:lnTo>
                <a:lnTo>
                  <a:pt x="647526" y="500472"/>
                </a:lnTo>
                <a:lnTo>
                  <a:pt x="634426" y="523515"/>
                </a:lnTo>
                <a:lnTo>
                  <a:pt x="619641" y="545403"/>
                </a:lnTo>
                <a:lnTo>
                  <a:pt x="603259" y="566046"/>
                </a:lnTo>
                <a:lnTo>
                  <a:pt x="585368" y="585358"/>
                </a:lnTo>
                <a:lnTo>
                  <a:pt x="566057" y="603250"/>
                </a:lnTo>
                <a:lnTo>
                  <a:pt x="545413" y="619634"/>
                </a:lnTo>
                <a:lnTo>
                  <a:pt x="523526" y="634420"/>
                </a:lnTo>
                <a:lnTo>
                  <a:pt x="500484" y="647522"/>
                </a:lnTo>
                <a:lnTo>
                  <a:pt x="476373" y="658850"/>
                </a:lnTo>
                <a:lnTo>
                  <a:pt x="451284" y="668316"/>
                </a:lnTo>
                <a:lnTo>
                  <a:pt x="425304" y="675833"/>
                </a:lnTo>
                <a:lnTo>
                  <a:pt x="398521" y="681311"/>
                </a:lnTo>
                <a:lnTo>
                  <a:pt x="371023" y="684663"/>
                </a:lnTo>
                <a:lnTo>
                  <a:pt x="342900" y="685800"/>
                </a:lnTo>
                <a:lnTo>
                  <a:pt x="314776" y="684663"/>
                </a:lnTo>
                <a:lnTo>
                  <a:pt x="287278" y="681311"/>
                </a:lnTo>
                <a:lnTo>
                  <a:pt x="260495" y="675833"/>
                </a:lnTo>
                <a:lnTo>
                  <a:pt x="234515" y="668316"/>
                </a:lnTo>
                <a:lnTo>
                  <a:pt x="209426" y="658850"/>
                </a:lnTo>
                <a:lnTo>
                  <a:pt x="185315" y="647522"/>
                </a:lnTo>
                <a:lnTo>
                  <a:pt x="162273" y="634420"/>
                </a:lnTo>
                <a:lnTo>
                  <a:pt x="140386" y="619634"/>
                </a:lnTo>
                <a:lnTo>
                  <a:pt x="119742" y="603250"/>
                </a:lnTo>
                <a:lnTo>
                  <a:pt x="100431" y="585358"/>
                </a:lnTo>
                <a:lnTo>
                  <a:pt x="82540" y="566046"/>
                </a:lnTo>
                <a:lnTo>
                  <a:pt x="66158" y="545403"/>
                </a:lnTo>
                <a:lnTo>
                  <a:pt x="51373" y="523515"/>
                </a:lnTo>
                <a:lnTo>
                  <a:pt x="38273" y="500472"/>
                </a:lnTo>
                <a:lnTo>
                  <a:pt x="26946" y="476363"/>
                </a:lnTo>
                <a:lnTo>
                  <a:pt x="17480" y="451274"/>
                </a:lnTo>
                <a:lnTo>
                  <a:pt x="9965" y="425295"/>
                </a:lnTo>
                <a:lnTo>
                  <a:pt x="4487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" y="4302252"/>
            <a:ext cx="0" cy="650113"/>
          </a:xfrm>
          <a:custGeom>
            <a:avLst/>
            <a:gdLst/>
            <a:ahLst/>
            <a:cxnLst/>
            <a:rect l="l" t="t" r="r" b="b"/>
            <a:pathLst>
              <a:path h="650113">
                <a:moveTo>
                  <a:pt x="0" y="0"/>
                </a:moveTo>
                <a:lnTo>
                  <a:pt x="0" y="650113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6728" y="22966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4668" y="2639567"/>
            <a:ext cx="1241679" cy="0"/>
          </a:xfrm>
          <a:custGeom>
            <a:avLst/>
            <a:gdLst/>
            <a:ahLst/>
            <a:cxnLst/>
            <a:rect l="l" t="t" r="r" b="b"/>
            <a:pathLst>
              <a:path w="1241679">
                <a:moveTo>
                  <a:pt x="0" y="0"/>
                </a:moveTo>
                <a:lnTo>
                  <a:pt x="1241679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0884" y="1618488"/>
            <a:ext cx="619252" cy="679576"/>
          </a:xfrm>
          <a:custGeom>
            <a:avLst/>
            <a:gdLst/>
            <a:ahLst/>
            <a:cxnLst/>
            <a:rect l="l" t="t" r="r" b="b"/>
            <a:pathLst>
              <a:path w="619252" h="679576">
                <a:moveTo>
                  <a:pt x="0" y="0"/>
                </a:moveTo>
                <a:lnTo>
                  <a:pt x="619252" y="67957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9100" y="22966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1468" y="1374648"/>
            <a:ext cx="1728723" cy="1022476"/>
          </a:xfrm>
          <a:custGeom>
            <a:avLst/>
            <a:gdLst/>
            <a:ahLst/>
            <a:cxnLst/>
            <a:rect l="l" t="t" r="r" b="b"/>
            <a:pathLst>
              <a:path w="1728723" h="1022476">
                <a:moveTo>
                  <a:pt x="0" y="0"/>
                </a:moveTo>
                <a:lnTo>
                  <a:pt x="1728723" y="1022476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2732" y="364845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0256" y="3607307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1944" y="2883408"/>
            <a:ext cx="1071371" cy="867028"/>
          </a:xfrm>
          <a:custGeom>
            <a:avLst/>
            <a:gdLst/>
            <a:ahLst/>
            <a:cxnLst/>
            <a:rect l="l" t="t" r="r" b="b"/>
            <a:pathLst>
              <a:path w="1071371" h="867028">
                <a:moveTo>
                  <a:pt x="0" y="0"/>
                </a:moveTo>
                <a:lnTo>
                  <a:pt x="1071371" y="867028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9628" y="2982467"/>
            <a:ext cx="33274" cy="623951"/>
          </a:xfrm>
          <a:custGeom>
            <a:avLst/>
            <a:gdLst/>
            <a:ahLst/>
            <a:cxnLst/>
            <a:rect l="l" t="t" r="r" b="b"/>
            <a:pathLst>
              <a:path w="33274" h="623951">
                <a:moveTo>
                  <a:pt x="0" y="0"/>
                </a:moveTo>
                <a:lnTo>
                  <a:pt x="33274" y="623951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19" y="3950207"/>
            <a:ext cx="1925828" cy="10033"/>
          </a:xfrm>
          <a:custGeom>
            <a:avLst/>
            <a:gdLst/>
            <a:ahLst/>
            <a:cxnLst/>
            <a:rect l="l" t="t" r="r" b="b"/>
            <a:pathLst>
              <a:path w="1925828" h="10033">
                <a:moveTo>
                  <a:pt x="0" y="10033"/>
                </a:moveTo>
                <a:lnTo>
                  <a:pt x="1925828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205" y="286938"/>
            <a:ext cx="1539157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2900" y="286938"/>
            <a:ext cx="670602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IDS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026" y="1173632"/>
            <a:ext cx="358744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709" y="2438933"/>
            <a:ext cx="342883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5643" y="2438933"/>
            <a:ext cx="33796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8457" y="2438933"/>
            <a:ext cx="375498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554" y="3749421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372" y="3759454"/>
            <a:ext cx="3172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9422" y="3791457"/>
            <a:ext cx="382408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68" y="5095265"/>
            <a:ext cx="379072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050137" y="278429"/>
            <a:ext cx="663672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Iterative Deepening Depth-First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034" y="1459642"/>
            <a:ext cx="69116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If a goal node is found, it is a nearest node and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6906" y="1459642"/>
            <a:ext cx="66426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path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2038" y="1459642"/>
            <a:ext cx="3253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7699" y="1459642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034" y="1828450"/>
            <a:ext cx="29118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834" y="1828450"/>
            <a:ext cx="17953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on the stack.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034" y="2750851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934" y="2750851"/>
            <a:ext cx="658921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Required stack size is limit of search depth (plus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0622" y="2750851"/>
            <a:ext cx="4277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" dirty="0" smtClean="0">
                <a:solidFill>
                  <a:srgbClr val="000090"/>
                </a:solidFill>
                <a:latin typeface="Arial"/>
                <a:cs typeface="Arial"/>
              </a:rPr>
              <a:t>1).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34" y="3642645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934" y="3642645"/>
            <a:ext cx="7550243" cy="7016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176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Many states are expanded multiple times</a:t>
            </a:r>
            <a:endParaRPr sz="2400">
              <a:latin typeface="Arial"/>
              <a:cs typeface="Arial"/>
            </a:endParaRPr>
          </a:p>
          <a:p>
            <a:pPr marL="209270">
              <a:lnSpc>
                <a:spcPct val="95825"/>
              </a:lnSpc>
              <a:spcBef>
                <a:spcPts val="487"/>
              </a:spcBef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doesn’t really matter because the number of those nodes is 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34" y="4064397"/>
            <a:ext cx="15265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034" y="484241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934" y="4842414"/>
            <a:ext cx="7507274" cy="68794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In practice, one of the best uninformed search methods</a:t>
            </a:r>
            <a:endParaRPr sz="2400">
              <a:latin typeface="Arial"/>
              <a:cs typeface="Arial"/>
            </a:endParaRPr>
          </a:p>
          <a:p>
            <a:pPr marL="584174" marR="45720">
              <a:lnSpc>
                <a:spcPct val="95825"/>
              </a:lnSpc>
              <a:spcBef>
                <a:spcPts val="379"/>
              </a:spcBef>
            </a:pPr>
            <a:r>
              <a:rPr sz="2000" spc="8" dirty="0" smtClean="0">
                <a:solidFill>
                  <a:srgbClr val="000090"/>
                </a:solidFill>
                <a:latin typeface="Arial"/>
                <a:cs typeface="Arial"/>
              </a:rPr>
              <a:t>• for large search spaces, unknown depth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590800" y="5879592"/>
            <a:ext cx="2514600" cy="790917"/>
          </a:xfrm>
          <a:custGeom>
            <a:avLst/>
            <a:gdLst/>
            <a:ahLst/>
            <a:cxnLst/>
            <a:rect l="l" t="t" r="r" b="b"/>
            <a:pathLst>
              <a:path w="2514600" h="790917">
                <a:moveTo>
                  <a:pt x="2514600" y="0"/>
                </a:moveTo>
                <a:lnTo>
                  <a:pt x="0" y="0"/>
                </a:lnTo>
                <a:lnTo>
                  <a:pt x="0" y="790917"/>
                </a:lnTo>
                <a:lnTo>
                  <a:pt x="2514600" y="790917"/>
                </a:lnTo>
                <a:lnTo>
                  <a:pt x="2514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1054" y="5850636"/>
            <a:ext cx="0" cy="804633"/>
          </a:xfrm>
          <a:custGeom>
            <a:avLst/>
            <a:gdLst/>
            <a:ahLst/>
            <a:cxnLst/>
            <a:rect l="l" t="t" r="r" b="b"/>
            <a:pathLst>
              <a:path h="804633">
                <a:moveTo>
                  <a:pt x="0" y="0"/>
                </a:moveTo>
                <a:lnTo>
                  <a:pt x="0" y="8046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05146" y="5850636"/>
            <a:ext cx="0" cy="804633"/>
          </a:xfrm>
          <a:custGeom>
            <a:avLst/>
            <a:gdLst/>
            <a:ahLst/>
            <a:cxnLst/>
            <a:rect l="l" t="t" r="r" b="b"/>
            <a:pathLst>
              <a:path h="804633">
                <a:moveTo>
                  <a:pt x="0" y="0"/>
                </a:moveTo>
                <a:lnTo>
                  <a:pt x="0" y="8046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4704" y="5856986"/>
            <a:ext cx="2526792" cy="0"/>
          </a:xfrm>
          <a:custGeom>
            <a:avLst/>
            <a:gdLst/>
            <a:ahLst/>
            <a:cxnLst/>
            <a:rect l="l" t="t" r="r" b="b"/>
            <a:pathLst>
              <a:path w="2526792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4704" y="6648919"/>
            <a:ext cx="2526792" cy="0"/>
          </a:xfrm>
          <a:custGeom>
            <a:avLst/>
            <a:gdLst/>
            <a:ahLst/>
            <a:cxnLst/>
            <a:rect l="l" t="t" r="r" b="b"/>
            <a:pathLst>
              <a:path w="2526792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3600" y="3718560"/>
            <a:ext cx="2267711" cy="183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9249" y="3704209"/>
            <a:ext cx="2296287" cy="1866518"/>
          </a:xfrm>
          <a:custGeom>
            <a:avLst/>
            <a:gdLst/>
            <a:ahLst/>
            <a:cxnLst/>
            <a:rect l="l" t="t" r="r" b="b"/>
            <a:pathLst>
              <a:path w="2296287" h="1866518">
                <a:moveTo>
                  <a:pt x="0" y="1866518"/>
                </a:moveTo>
                <a:lnTo>
                  <a:pt x="2296287" y="1866518"/>
                </a:lnTo>
                <a:lnTo>
                  <a:pt x="2296287" y="0"/>
                </a:lnTo>
                <a:lnTo>
                  <a:pt x="0" y="0"/>
                </a:lnTo>
                <a:lnTo>
                  <a:pt x="0" y="18665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0137" y="278429"/>
            <a:ext cx="564522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Properties of Iterative Deepening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8554" y="278429"/>
            <a:ext cx="126573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3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8257" y="2071147"/>
            <a:ext cx="422620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17" dirty="0" smtClean="0">
                <a:solidFill>
                  <a:srgbClr val="CC0099"/>
                </a:solidFill>
                <a:latin typeface="Arial"/>
                <a:cs typeface="Arial"/>
              </a:rPr>
              <a:t>Complete:</a:t>
            </a:r>
            <a:r>
              <a:rPr sz="2400" spc="-17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17" dirty="0" smtClean="0">
                <a:solidFill>
                  <a:srgbClr val="000090"/>
                </a:solidFill>
                <a:latin typeface="Arial"/>
                <a:cs typeface="Arial"/>
              </a:rPr>
              <a:t>Yes (if the b is finite)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8257" y="2970561"/>
            <a:ext cx="237812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14" dirty="0" smtClean="0">
                <a:solidFill>
                  <a:srgbClr val="CC0099"/>
                </a:solidFill>
                <a:latin typeface="Arial"/>
                <a:cs typeface="Arial"/>
              </a:rPr>
              <a:t>Time:</a:t>
            </a:r>
            <a:r>
              <a:rPr sz="2400" spc="-14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i="1" spc="-14" dirty="0" smtClean="0">
                <a:solidFill>
                  <a:srgbClr val="000090"/>
                </a:solidFill>
                <a:latin typeface="Arial"/>
                <a:cs typeface="Arial"/>
              </a:rPr>
              <a:t>(d+1)b</a:t>
            </a:r>
            <a:r>
              <a:rPr sz="2400" i="1" spc="-14" baseline="19929" dirty="0" smtClean="0">
                <a:solidFill>
                  <a:srgbClr val="000090"/>
                </a:solidFill>
                <a:latin typeface="Arial"/>
                <a:cs typeface="Arial"/>
              </a:rPr>
              <a:t>0 </a:t>
            </a:r>
            <a:r>
              <a:rPr sz="2400" i="1" spc="-14" dirty="0" smtClean="0">
                <a:solidFill>
                  <a:srgbClr val="000090"/>
                </a:solidFill>
                <a:latin typeface="Arial"/>
                <a:cs typeface="Arial"/>
              </a:rPr>
              <a:t>+ 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9083" y="2970561"/>
            <a:ext cx="353590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i="1" baseline="21740" dirty="0" smtClean="0">
                <a:solidFill>
                  <a:srgbClr val="00009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9545" y="2970561"/>
            <a:ext cx="149613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spc="0" dirty="0" smtClean="0">
                <a:solidFill>
                  <a:srgbClr val="000090"/>
                </a:solidFill>
                <a:latin typeface="Arial"/>
                <a:cs typeface="Arial"/>
              </a:rPr>
              <a:t>+ (d-1)b</a:t>
            </a:r>
            <a:r>
              <a:rPr sz="2400" i="1" spc="0" baseline="19929" dirty="0" smtClean="0">
                <a:solidFill>
                  <a:srgbClr val="000090"/>
                </a:solidFill>
                <a:latin typeface="Arial"/>
                <a:cs typeface="Arial"/>
              </a:rPr>
              <a:t>2 </a:t>
            </a:r>
            <a:r>
              <a:rPr sz="2400" i="1" spc="0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7162" y="2970561"/>
            <a:ext cx="3759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6696" y="2970561"/>
            <a:ext cx="2491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043" y="2970561"/>
            <a:ext cx="352625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i="1" spc="-2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i="1" spc="-2" baseline="21740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8016" y="2970561"/>
            <a:ext cx="2491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1292" y="2970561"/>
            <a:ext cx="79441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spc="1" dirty="0" smtClean="0">
                <a:solidFill>
                  <a:srgbClr val="000090"/>
                </a:solidFill>
                <a:latin typeface="Arial"/>
                <a:cs typeface="Arial"/>
              </a:rPr>
              <a:t>O(b</a:t>
            </a:r>
            <a:r>
              <a:rPr sz="2400" i="1" spc="1" baseline="19929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400" i="1" spc="1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257" y="3835946"/>
            <a:ext cx="187455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7" dirty="0" smtClean="0">
                <a:solidFill>
                  <a:srgbClr val="CC0099"/>
                </a:solidFill>
                <a:latin typeface="Arial"/>
                <a:cs typeface="Arial"/>
              </a:rPr>
              <a:t>Space:</a:t>
            </a:r>
            <a:r>
              <a:rPr sz="2400" spc="-7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i="1" spc="-7" dirty="0" smtClean="0">
                <a:solidFill>
                  <a:srgbClr val="000090"/>
                </a:solidFill>
                <a:latin typeface="Arial"/>
                <a:cs typeface="Arial"/>
              </a:rPr>
              <a:t>O(bd)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257" y="4714398"/>
            <a:ext cx="386684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23" dirty="0" smtClean="0">
                <a:solidFill>
                  <a:srgbClr val="CC0099"/>
                </a:solidFill>
                <a:latin typeface="Arial"/>
                <a:cs typeface="Arial"/>
              </a:rPr>
              <a:t>Optimal:</a:t>
            </a:r>
            <a:r>
              <a:rPr sz="2400" spc="-23" dirty="0" smtClean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23" dirty="0" smtClean="0">
                <a:solidFill>
                  <a:srgbClr val="000090"/>
                </a:solidFill>
                <a:latin typeface="Arial"/>
                <a:cs typeface="Arial"/>
              </a:rPr>
              <a:t>Yes, if step cost =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054" y="5865114"/>
            <a:ext cx="2514092" cy="791425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12521">
              <a:lnSpc>
                <a:spcPct val="95825"/>
              </a:lnSpc>
            </a:pP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b   </a:t>
            </a:r>
            <a:r>
              <a:rPr sz="2000" spc="26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b</a:t>
            </a:r>
            <a:r>
              <a:rPr sz="2000" spc="4" dirty="0" smtClean="0">
                <a:solidFill>
                  <a:srgbClr val="E36C09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an</a:t>
            </a:r>
            <a:r>
              <a:rPr sz="2000" spc="9" dirty="0" smtClean="0">
                <a:solidFill>
                  <a:srgbClr val="E36C09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hing</a:t>
            </a:r>
            <a:r>
              <a:rPr sz="2000" spc="-124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fact</a:t>
            </a:r>
            <a:r>
              <a:rPr sz="2000" spc="-9" dirty="0" smtClean="0">
                <a:solidFill>
                  <a:srgbClr val="E36C09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12521">
              <a:lnSpc>
                <a:spcPct val="95825"/>
              </a:lnSpc>
              <a:spcBef>
                <a:spcPts val="820"/>
              </a:spcBef>
            </a:pP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d   </a:t>
            </a:r>
            <a:r>
              <a:rPr sz="2000" spc="26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-84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E36C09"/>
                </a:solidFill>
                <a:latin typeface="Arial"/>
                <a:cs typeface="Arial"/>
              </a:rPr>
              <a:t>ree</a:t>
            </a:r>
            <a:r>
              <a:rPr sz="2000" spc="-19" dirty="0" smtClean="0">
                <a:solidFill>
                  <a:srgbClr val="E36C09"/>
                </a:solidFill>
                <a:latin typeface="Arial"/>
                <a:cs typeface="Arial"/>
              </a:rPr>
              <a:t>/</a:t>
            </a:r>
            <a:r>
              <a:rPr sz="2000" spc="-9" dirty="0" smtClean="0">
                <a:solidFill>
                  <a:srgbClr val="E36C09"/>
                </a:solidFill>
                <a:latin typeface="Arial"/>
                <a:cs typeface="Arial"/>
              </a:rPr>
              <a:t>goa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l</a:t>
            </a:r>
            <a:r>
              <a:rPr sz="2000" spc="-5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E36C09"/>
                </a:solidFill>
                <a:latin typeface="Arial"/>
                <a:cs typeface="Arial"/>
              </a:rPr>
              <a:t>depth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9249" y="3704209"/>
            <a:ext cx="2296287" cy="1866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050137" y="278429"/>
            <a:ext cx="46368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Iterative Deepening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370" y="1099978"/>
            <a:ext cx="804075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The nodes in the bottom level (level d) are generated once,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370" y="1468786"/>
            <a:ext cx="75591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those on the next bottom level are generated twice, 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46237" y="1468786"/>
            <a:ext cx="3929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0707" y="1468786"/>
            <a:ext cx="49387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7030" y="2252503"/>
            <a:ext cx="633102" cy="361123"/>
          </a:xfrm>
          <a:prstGeom prst="rect">
            <a:avLst/>
          </a:prstGeom>
        </p:spPr>
        <p:txBody>
          <a:bodyPr wrap="square" lIns="0" tIns="17653" rIns="0" bIns="0" rtlCol="0">
            <a:noAutofit/>
          </a:bodyPr>
          <a:lstStyle/>
          <a:p>
            <a:pPr marL="12700">
              <a:lnSpc>
                <a:spcPts val="2780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1600" spc="-1" dirty="0" smtClean="0">
                <a:solidFill>
                  <a:srgbClr val="000090"/>
                </a:solidFill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6320" y="2252503"/>
            <a:ext cx="211955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= (d)b + (d-1)b</a:t>
            </a:r>
            <a:r>
              <a:rPr sz="2400" spc="-13" baseline="19929" dirty="0" smtClean="0">
                <a:solidFill>
                  <a:srgbClr val="00009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5518" y="2252503"/>
            <a:ext cx="13567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+ … + 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9498" y="2252503"/>
            <a:ext cx="352980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baseline="21740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898" y="2618263"/>
            <a:ext cx="250347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Time complexity 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5378" y="2618263"/>
            <a:ext cx="353234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baseline="21740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370" y="3350037"/>
            <a:ext cx="3077847" cy="72535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Compared with BFS:</a:t>
            </a:r>
            <a:endParaRPr sz="2400">
              <a:latin typeface="Arial"/>
              <a:cs typeface="Arial"/>
            </a:endParaRPr>
          </a:p>
          <a:p>
            <a:pPr marR="12700" algn="r">
              <a:lnSpc>
                <a:spcPts val="2359"/>
              </a:lnSpc>
            </a:pPr>
            <a:r>
              <a:rPr sz="3600" i="1" spc="-9" baseline="9662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1600" i="1" spc="-9" dirty="0" smtClean="0">
                <a:solidFill>
                  <a:srgbClr val="000090"/>
                </a:solidFill>
                <a:latin typeface="Arial"/>
                <a:cs typeface="Arial"/>
              </a:rPr>
              <a:t>BFS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2416" y="3714273"/>
            <a:ext cx="76514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= b 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9656" y="3714273"/>
            <a:ext cx="345054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i="1" spc="-1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i="1" spc="0" baseline="21530" dirty="0" smtClean="0">
                <a:solidFill>
                  <a:srgbClr val="000090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1888" y="3714273"/>
            <a:ext cx="6392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spc="1" dirty="0" smtClean="0">
                <a:solidFill>
                  <a:srgbClr val="000090"/>
                </a:solidFill>
                <a:latin typeface="Arial"/>
                <a:cs typeface="Arial"/>
              </a:rPr>
              <a:t>… 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2636" y="3714273"/>
            <a:ext cx="348891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i="1" spc="-3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i="1" spc="0" baseline="21530" dirty="0" smtClean="0">
                <a:solidFill>
                  <a:srgbClr val="000090"/>
                </a:solidFill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5122" y="3714273"/>
            <a:ext cx="2491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7250" y="3714273"/>
            <a:ext cx="652902" cy="330200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34" dirty="0" smtClean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400" i="1" spc="-3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i="1" spc="-14" baseline="21530" dirty="0" smtClean="0">
                <a:solidFill>
                  <a:srgbClr val="000090"/>
                </a:solidFill>
                <a:latin typeface="Trebuchet MS"/>
                <a:cs typeface="Trebuchet MS"/>
              </a:rPr>
              <a:t>d+1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4282" y="3714273"/>
            <a:ext cx="471397" cy="330703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i="1" spc="64" dirty="0" smtClean="0">
                <a:solidFill>
                  <a:srgbClr val="000090"/>
                </a:solidFill>
                <a:latin typeface="Trebuchet MS"/>
                <a:cs typeface="Trebuchet MS"/>
              </a:rPr>
              <a:t>–b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4474502"/>
            <a:ext cx="348653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6" dirty="0" smtClean="0">
                <a:solidFill>
                  <a:srgbClr val="000090"/>
                </a:solidFill>
                <a:latin typeface="Arial"/>
                <a:cs typeface="Arial"/>
              </a:rPr>
              <a:t>•  Suppose </a:t>
            </a:r>
            <a:r>
              <a:rPr sz="2400" i="1" spc="16" dirty="0" smtClean="0">
                <a:solidFill>
                  <a:srgbClr val="000090"/>
                </a:solidFill>
                <a:latin typeface="Arial"/>
                <a:cs typeface="Arial"/>
              </a:rPr>
              <a:t>b = 10</a:t>
            </a:r>
            <a:r>
              <a:rPr sz="2400" spc="16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400" i="1" spc="16" dirty="0" smtClean="0">
                <a:solidFill>
                  <a:srgbClr val="000090"/>
                </a:solidFill>
                <a:latin typeface="Arial"/>
                <a:cs typeface="Arial"/>
              </a:rPr>
              <a:t>d = 5</a:t>
            </a:r>
            <a:r>
              <a:rPr sz="2400" spc="16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9978" y="4870974"/>
            <a:ext cx="525859" cy="304000"/>
          </a:xfrm>
          <a:prstGeom prst="rect">
            <a:avLst/>
          </a:prstGeom>
        </p:spPr>
        <p:txBody>
          <a:bodyPr wrap="square" lIns="0" tIns="14763" rIns="0" bIns="0" rtlCol="0">
            <a:noAutofit/>
          </a:bodyPr>
          <a:lstStyle/>
          <a:p>
            <a:pPr marL="12700">
              <a:lnSpc>
                <a:spcPts val="2325"/>
              </a:lnSpc>
            </a:pPr>
            <a:r>
              <a:rPr sz="2000" spc="1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1950" spc="1" baseline="-8919" dirty="0" smtClean="0">
                <a:solidFill>
                  <a:srgbClr val="000090"/>
                </a:solidFill>
                <a:latin typeface="Arial"/>
                <a:cs typeface="Arial"/>
              </a:rPr>
              <a:t>IDS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3378" y="4870974"/>
            <a:ext cx="453073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=  50 + 400 + 3,000 + 20,000 + 100,000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4738" y="4870974"/>
            <a:ext cx="118834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2" dirty="0" smtClean="0">
                <a:solidFill>
                  <a:srgbClr val="000090"/>
                </a:solidFill>
                <a:latin typeface="Arial"/>
                <a:cs typeface="Arial"/>
              </a:rPr>
              <a:t>= 123,456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2150" y="5187966"/>
            <a:ext cx="773606" cy="304000"/>
          </a:xfrm>
          <a:prstGeom prst="rect">
            <a:avLst/>
          </a:prstGeom>
        </p:spPr>
        <p:txBody>
          <a:bodyPr wrap="square" lIns="0" tIns="14763" rIns="0" bIns="0" rtlCol="0">
            <a:noAutofit/>
          </a:bodyPr>
          <a:lstStyle/>
          <a:p>
            <a:pPr marL="12700">
              <a:lnSpc>
                <a:spcPts val="2325"/>
              </a:lnSpc>
            </a:pPr>
            <a:r>
              <a:rPr sz="2000" spc="5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1950" spc="5" baseline="-8919" dirty="0" smtClean="0">
                <a:solidFill>
                  <a:srgbClr val="000090"/>
                </a:solidFill>
                <a:latin typeface="Arial"/>
                <a:cs typeface="Arial"/>
              </a:rPr>
              <a:t>BFS </a:t>
            </a:r>
            <a:r>
              <a:rPr sz="2000" spc="5" dirty="0" smtClean="0">
                <a:solidFill>
                  <a:srgbClr val="00009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342" y="5187966"/>
            <a:ext cx="571065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1" dirty="0" smtClean="0">
                <a:solidFill>
                  <a:srgbClr val="000090"/>
                </a:solidFill>
                <a:latin typeface="Arial"/>
                <a:cs typeface="Arial"/>
              </a:rPr>
              <a:t>1 + 10 + 100 + 1,000 + 10,000 + 100,000 = 111,111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872496"/>
            <a:ext cx="7944631" cy="586232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000" spc="-27" dirty="0" smtClean="0">
                <a:solidFill>
                  <a:srgbClr val="000090"/>
                </a:solidFill>
                <a:latin typeface="Meiryo"/>
                <a:cs typeface="Meiryo"/>
              </a:rPr>
              <a:t>➔ </a:t>
            </a:r>
            <a:r>
              <a:rPr sz="3000" spc="-4" baseline="8696" dirty="0" smtClean="0">
                <a:solidFill>
                  <a:srgbClr val="000090"/>
                </a:solidFill>
                <a:latin typeface="Arial"/>
                <a:cs typeface="Arial"/>
              </a:rPr>
              <a:t>IDS behaves better in case the search space is large and the depth</a:t>
            </a:r>
            <a:endParaRPr sz="2000">
              <a:latin typeface="Arial"/>
              <a:cs typeface="Arial"/>
            </a:endParaRPr>
          </a:p>
          <a:p>
            <a:pPr marL="299212" marR="38190">
              <a:lnSpc>
                <a:spcPts val="200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goal is unknown.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8703" y="5872496"/>
            <a:ext cx="27583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0137" y="278429"/>
            <a:ext cx="463685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7" dirty="0" smtClean="0">
                <a:solidFill>
                  <a:srgbClr val="660066"/>
                </a:solidFill>
                <a:latin typeface="Arial"/>
                <a:cs typeface="Arial"/>
              </a:rPr>
              <a:t>Iterative Deepening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1952" y="695758"/>
            <a:ext cx="787942" cy="165608"/>
          </a:xfrm>
          <a:prstGeom prst="rect">
            <a:avLst/>
          </a:prstGeom>
        </p:spPr>
        <p:txBody>
          <a:bodyPr wrap="square" lIns="0" tIns="7810" rIns="0" bIns="0" rtlCol="0">
            <a:noAutofit/>
          </a:bodyPr>
          <a:lstStyle/>
          <a:p>
            <a:pPr marL="12700">
              <a:lnSpc>
                <a:spcPts val="1230"/>
              </a:lnSpc>
            </a:pPr>
            <a:r>
              <a:rPr sz="1100" spc="-29" dirty="0" smtClean="0">
                <a:solidFill>
                  <a:srgbClr val="660066"/>
                </a:solidFill>
                <a:latin typeface="Arial"/>
                <a:cs typeface="Arial"/>
              </a:rPr>
              <a:t>Based on [4]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998" y="1266475"/>
            <a:ext cx="55648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When searching a binary tree to depth 7: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198" y="1686703"/>
            <a:ext cx="205082" cy="101625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4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6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9685" y="1686703"/>
            <a:ext cx="5658505" cy="101625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DFS requires searching 255 nodes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84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Iterative deepening requires searching 502 nodes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6"/>
              </a:spcBef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Iterative deepening takes only about twice as long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998" y="3159537"/>
            <a:ext cx="7463688" cy="69938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When searching a tree with branching factor of 4 (each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7"/>
              </a:spcBef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may have four children):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3301" y="3159537"/>
            <a:ext cx="7489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198" y="3973338"/>
            <a:ext cx="205297" cy="100386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215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87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4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685" y="3973338"/>
            <a:ext cx="6343403" cy="100386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221">
              <a:lnSpc>
                <a:spcPts val="2150"/>
              </a:lnSpc>
            </a:pPr>
            <a:r>
              <a:rPr sz="2000" spc="-3" dirty="0" smtClean="0">
                <a:solidFill>
                  <a:srgbClr val="000090"/>
                </a:solidFill>
                <a:latin typeface="Arial"/>
                <a:cs typeface="Arial"/>
              </a:rPr>
              <a:t>DFS requires searching 21845 nodes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387"/>
              </a:spcBef>
            </a:pPr>
            <a:r>
              <a:rPr sz="2000" spc="-4" dirty="0" smtClean="0">
                <a:solidFill>
                  <a:srgbClr val="000090"/>
                </a:solidFill>
                <a:latin typeface="Arial"/>
                <a:cs typeface="Arial"/>
              </a:rPr>
              <a:t>Iterative deepening requires searching 29124 nodes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4"/>
              </a:spcBef>
            </a:pPr>
            <a:r>
              <a:rPr sz="2000" spc="-7" dirty="0" smtClean="0">
                <a:solidFill>
                  <a:srgbClr val="000090"/>
                </a:solidFill>
                <a:latin typeface="Arial"/>
                <a:cs typeface="Arial"/>
              </a:rPr>
              <a:t>Iterative deepening takes about 4/3 = 1.33 times as long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998" y="5479700"/>
            <a:ext cx="7239101" cy="68687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The higher the branching factor, the lower the relative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iterative deepening depth first 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5006" y="5479700"/>
            <a:ext cx="96906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cost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892" y="6473829"/>
            <a:ext cx="38100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9" dirty="0" smtClean="0">
                <a:solidFill>
                  <a:srgbClr val="7E7E7E"/>
                </a:solidFill>
                <a:latin typeface="Arial"/>
                <a:cs typeface="Arial"/>
              </a:rPr>
              <a:t> 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3592" y="6532067"/>
            <a:ext cx="530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107" y="6716268"/>
            <a:ext cx="354622" cy="0"/>
          </a:xfrm>
          <a:custGeom>
            <a:avLst/>
            <a:gdLst/>
            <a:ahLst/>
            <a:cxnLst/>
            <a:rect l="l" t="t" r="r" b="b"/>
            <a:pathLst>
              <a:path w="354622">
                <a:moveTo>
                  <a:pt x="0" y="0"/>
                </a:moveTo>
                <a:lnTo>
                  <a:pt x="354622" y="0"/>
                </a:lnTo>
              </a:path>
            </a:pathLst>
          </a:custGeom>
          <a:ln w="3176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5836" y="350311"/>
            <a:ext cx="39502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6-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1888" y="350311"/>
            <a:ext cx="362527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Bi-directional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109" y="1347699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309" y="1347699"/>
            <a:ext cx="7575693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Both search </a:t>
            </a:r>
            <a:r>
              <a:rPr sz="3200" spc="-3" dirty="0" smtClean="0">
                <a:solidFill>
                  <a:srgbClr val="C00000"/>
                </a:solidFill>
                <a:latin typeface="Arial"/>
                <a:cs typeface="Arial"/>
              </a:rPr>
              <a:t>forward </a:t>
            </a: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from </a:t>
            </a:r>
            <a:r>
              <a:rPr sz="3200" spc="-3" dirty="0" smtClean="0">
                <a:solidFill>
                  <a:srgbClr val="C00000"/>
                </a:solidFill>
                <a:latin typeface="Arial"/>
                <a:cs typeface="Arial"/>
              </a:rPr>
              <a:t>initial state</a:t>
            </a: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, 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309" y="1836007"/>
            <a:ext cx="2031049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66FF"/>
                </a:solidFill>
                <a:latin typeface="Arial"/>
                <a:cs typeface="Arial"/>
              </a:rPr>
              <a:t>backwards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5417" y="1836007"/>
            <a:ext cx="18900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from </a:t>
            </a:r>
            <a:r>
              <a:rPr sz="3200" spc="-3" dirty="0" smtClean="0">
                <a:solidFill>
                  <a:srgbClr val="006FC0"/>
                </a:solidFill>
                <a:latin typeface="Arial"/>
                <a:cs typeface="Arial"/>
              </a:rPr>
              <a:t>goal</a:t>
            </a: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109" y="2811621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309" y="2811621"/>
            <a:ext cx="2005821" cy="91998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2" dirty="0" smtClean="0">
                <a:solidFill>
                  <a:srgbClr val="000090"/>
                </a:solidFill>
                <a:latin typeface="Arial"/>
                <a:cs typeface="Arial"/>
              </a:rPr>
              <a:t>Stop when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middle.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2373" y="2811621"/>
            <a:ext cx="3159405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the two searches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3173" y="2811621"/>
            <a:ext cx="989771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2" dirty="0" smtClean="0">
                <a:solidFill>
                  <a:srgbClr val="000090"/>
                </a:solidFill>
                <a:latin typeface="Arial"/>
                <a:cs typeface="Arial"/>
              </a:rPr>
              <a:t>meet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6781" y="2811621"/>
            <a:ext cx="108173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in 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6726" y="4263030"/>
            <a:ext cx="690195" cy="444320"/>
          </a:xfrm>
          <a:prstGeom prst="rect">
            <a:avLst/>
          </a:prstGeom>
        </p:spPr>
        <p:txBody>
          <a:bodyPr wrap="square" lIns="0" tIns="21971" rIns="0" bIns="0" rtlCol="0">
            <a:noAutofit/>
          </a:bodyPr>
          <a:lstStyle/>
          <a:p>
            <a:pPr marL="12700">
              <a:lnSpc>
                <a:spcPts val="3460"/>
              </a:lnSpc>
            </a:pPr>
            <a:r>
              <a:rPr sz="3200" spc="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3150" spc="4" baseline="26227" dirty="0" smtClean="0">
                <a:solidFill>
                  <a:srgbClr val="000090"/>
                </a:solidFill>
                <a:latin typeface="Arial"/>
                <a:cs typeface="Arial"/>
              </a:rPr>
              <a:t>d/2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2263" y="4263030"/>
            <a:ext cx="690315" cy="444320"/>
          </a:xfrm>
          <a:prstGeom prst="rect">
            <a:avLst/>
          </a:prstGeom>
        </p:spPr>
        <p:txBody>
          <a:bodyPr wrap="square" lIns="0" tIns="21971" rIns="0" bIns="0" rtlCol="0">
            <a:noAutofit/>
          </a:bodyPr>
          <a:lstStyle/>
          <a:p>
            <a:pPr marL="12700">
              <a:lnSpc>
                <a:spcPts val="3460"/>
              </a:lnSpc>
            </a:pPr>
            <a:r>
              <a:rPr sz="3200" spc="4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3150" spc="4" baseline="26227" dirty="0" smtClean="0">
                <a:solidFill>
                  <a:srgbClr val="000090"/>
                </a:solidFill>
                <a:latin typeface="Arial"/>
                <a:cs typeface="Arial"/>
              </a:rPr>
              <a:t>d/2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5105" y="4263030"/>
            <a:ext cx="464829" cy="444320"/>
          </a:xfrm>
          <a:prstGeom prst="rect">
            <a:avLst/>
          </a:prstGeom>
        </p:spPr>
        <p:txBody>
          <a:bodyPr wrap="square" lIns="0" tIns="21971" rIns="0" bIns="0" rtlCol="0">
            <a:noAutofit/>
          </a:bodyPr>
          <a:lstStyle/>
          <a:p>
            <a:pPr marL="12700">
              <a:lnSpc>
                <a:spcPts val="3460"/>
              </a:lnSpc>
            </a:pPr>
            <a:r>
              <a:rPr sz="3200" spc="2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3150" spc="2" baseline="26227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09" y="4275042"/>
            <a:ext cx="229006" cy="1246181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 marR="152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559"/>
              </a:spcBef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309" y="4275042"/>
            <a:ext cx="2049767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Motivation: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1509" y="4275042"/>
            <a:ext cx="324070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7166" y="4275042"/>
            <a:ext cx="2321988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0" dirty="0" smtClean="0">
                <a:solidFill>
                  <a:srgbClr val="000090"/>
                </a:solidFill>
                <a:latin typeface="Arial"/>
                <a:cs typeface="Arial"/>
              </a:rPr>
              <a:t>is much less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4211" y="4275042"/>
            <a:ext cx="876651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than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309" y="5088611"/>
            <a:ext cx="2861637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5" dirty="0" smtClean="0">
                <a:solidFill>
                  <a:srgbClr val="000090"/>
                </a:solidFill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309" y="554980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209" y="5568188"/>
            <a:ext cx="3490062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" dirty="0" smtClean="0">
                <a:latin typeface="Calibri"/>
                <a:cs typeface="Calibri"/>
              </a:rPr>
              <a:t>Replace the goal test with 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3035" y="5568188"/>
            <a:ext cx="3201388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0" dirty="0" smtClean="0">
                <a:latin typeface="Calibri"/>
                <a:cs typeface="Calibri"/>
              </a:rPr>
              <a:t>check to see whether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209" y="5917201"/>
            <a:ext cx="7289575" cy="712706"/>
          </a:xfrm>
          <a:prstGeom prst="rect">
            <a:avLst/>
          </a:prstGeom>
        </p:spPr>
        <p:txBody>
          <a:bodyPr wrap="square" lIns="0" tIns="19685" rIns="0" bIns="0" rtlCol="0">
            <a:noAutofit/>
          </a:bodyPr>
          <a:lstStyle/>
          <a:p>
            <a:pPr marL="12700">
              <a:lnSpc>
                <a:spcPts val="3100"/>
              </a:lnSpc>
            </a:pPr>
            <a:r>
              <a:rPr sz="3600" spc="0" baseline="10240" dirty="0" smtClean="0">
                <a:latin typeface="Calibri"/>
                <a:cs typeface="Calibri"/>
              </a:rPr>
              <a:t>frontiers of the two searches intersect, if yes </a:t>
            </a:r>
            <a:r>
              <a:rPr sz="2400" spc="-178" dirty="0" smtClean="0">
                <a:latin typeface="Meiryo"/>
                <a:cs typeface="Meiryo"/>
              </a:rPr>
              <a:t>→ </a:t>
            </a:r>
            <a:r>
              <a:rPr sz="3600" spc="0" baseline="10240" dirty="0" smtClean="0">
                <a:latin typeface="Calibri"/>
                <a:cs typeface="Calibri"/>
              </a:rPr>
              <a:t>solution is</a:t>
            </a:r>
            <a:endParaRPr sz="2400">
              <a:latin typeface="Calibri"/>
              <a:cs typeface="Calibri"/>
            </a:endParaRPr>
          </a:p>
          <a:p>
            <a:pPr marL="12700" marR="48460">
              <a:lnSpc>
                <a:spcPts val="2455"/>
              </a:lnSpc>
            </a:pPr>
            <a:r>
              <a:rPr sz="2400" dirty="0" smtClean="0">
                <a:latin typeface="Calibri"/>
                <a:cs typeface="Calibri"/>
              </a:rPr>
              <a:t>found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4621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117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2107" y="6716268"/>
            <a:ext cx="354622" cy="0"/>
          </a:xfrm>
          <a:custGeom>
            <a:avLst/>
            <a:gdLst/>
            <a:ahLst/>
            <a:cxnLst/>
            <a:rect l="l" t="t" r="r" b="b"/>
            <a:pathLst>
              <a:path w="354622">
                <a:moveTo>
                  <a:pt x="0" y="0"/>
                </a:moveTo>
                <a:lnTo>
                  <a:pt x="354622" y="0"/>
                </a:lnTo>
              </a:path>
            </a:pathLst>
          </a:custGeom>
          <a:ln w="3176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4904" y="11430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3304" y="1828800"/>
            <a:ext cx="368807" cy="368808"/>
          </a:xfrm>
          <a:custGeom>
            <a:avLst/>
            <a:gdLst/>
            <a:ahLst/>
            <a:cxnLst/>
            <a:rect l="l" t="t" r="r" b="b"/>
            <a:pathLst>
              <a:path w="368807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89732" y="1519427"/>
            <a:ext cx="1141476" cy="379475"/>
          </a:xfrm>
          <a:custGeom>
            <a:avLst/>
            <a:gdLst/>
            <a:ahLst/>
            <a:cxnLst/>
            <a:rect l="l" t="t" r="r" b="b"/>
            <a:pathLst>
              <a:path w="1141476" h="379475">
                <a:moveTo>
                  <a:pt x="1141476" y="0"/>
                </a:moveTo>
                <a:lnTo>
                  <a:pt x="0" y="37947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7904" y="18288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2732" y="1519427"/>
            <a:ext cx="989076" cy="455675"/>
          </a:xfrm>
          <a:custGeom>
            <a:avLst/>
            <a:gdLst/>
            <a:ahLst/>
            <a:cxnLst/>
            <a:rect l="l" t="t" r="r" b="b"/>
            <a:pathLst>
              <a:path w="989076" h="455675">
                <a:moveTo>
                  <a:pt x="0" y="0"/>
                </a:moveTo>
                <a:lnTo>
                  <a:pt x="989076" y="455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1304" y="2667000"/>
            <a:ext cx="368807" cy="368808"/>
          </a:xfrm>
          <a:custGeom>
            <a:avLst/>
            <a:gdLst/>
            <a:ahLst/>
            <a:cxnLst/>
            <a:rect l="l" t="t" r="r" b="b"/>
            <a:pathLst>
              <a:path w="368807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1532" y="2205228"/>
            <a:ext cx="608076" cy="531876"/>
          </a:xfrm>
          <a:custGeom>
            <a:avLst/>
            <a:gdLst/>
            <a:ahLst/>
            <a:cxnLst/>
            <a:rect l="l" t="t" r="r" b="b"/>
            <a:pathLst>
              <a:path w="608076" h="531876">
                <a:moveTo>
                  <a:pt x="608076" y="0"/>
                </a:moveTo>
                <a:lnTo>
                  <a:pt x="0" y="531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0504" y="26670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1132" y="2205228"/>
            <a:ext cx="379476" cy="455675"/>
          </a:xfrm>
          <a:custGeom>
            <a:avLst/>
            <a:gdLst/>
            <a:ahLst/>
            <a:cxnLst/>
            <a:rect l="l" t="t" r="r" b="b"/>
            <a:pathLst>
              <a:path w="379476" h="455675">
                <a:moveTo>
                  <a:pt x="0" y="0"/>
                </a:moveTo>
                <a:lnTo>
                  <a:pt x="379476" y="455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9704" y="26670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66132" y="2205228"/>
            <a:ext cx="608076" cy="531876"/>
          </a:xfrm>
          <a:custGeom>
            <a:avLst/>
            <a:gdLst/>
            <a:ahLst/>
            <a:cxnLst/>
            <a:rect l="l" t="t" r="r" b="b"/>
            <a:pathLst>
              <a:path w="608076" h="531876">
                <a:moveTo>
                  <a:pt x="608076" y="0"/>
                </a:moveTo>
                <a:lnTo>
                  <a:pt x="0" y="531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6104" y="2667000"/>
            <a:ext cx="368807" cy="368808"/>
          </a:xfrm>
          <a:custGeom>
            <a:avLst/>
            <a:gdLst/>
            <a:ahLst/>
            <a:cxnLst/>
            <a:rect l="l" t="t" r="r" b="b"/>
            <a:pathLst>
              <a:path w="368807" h="368808">
                <a:moveTo>
                  <a:pt x="0" y="184403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3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5732" y="2205228"/>
            <a:ext cx="760476" cy="455675"/>
          </a:xfrm>
          <a:custGeom>
            <a:avLst/>
            <a:gdLst/>
            <a:ahLst/>
            <a:cxnLst/>
            <a:rect l="l" t="t" r="r" b="b"/>
            <a:pathLst>
              <a:path w="760476" h="455675">
                <a:moveTo>
                  <a:pt x="0" y="0"/>
                </a:moveTo>
                <a:lnTo>
                  <a:pt x="760476" y="455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2704" y="3581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2932" y="3043428"/>
            <a:ext cx="150875" cy="531876"/>
          </a:xfrm>
          <a:custGeom>
            <a:avLst/>
            <a:gdLst/>
            <a:ahLst/>
            <a:cxnLst/>
            <a:rect l="l" t="t" r="r" b="b"/>
            <a:pathLst>
              <a:path w="150875" h="531876">
                <a:moveTo>
                  <a:pt x="0" y="531876"/>
                </a:moveTo>
                <a:lnTo>
                  <a:pt x="1508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84704" y="3581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75332" y="3043428"/>
            <a:ext cx="379475" cy="531876"/>
          </a:xfrm>
          <a:custGeom>
            <a:avLst/>
            <a:gdLst/>
            <a:ahLst/>
            <a:cxnLst/>
            <a:rect l="l" t="t" r="r" b="b"/>
            <a:pathLst>
              <a:path w="379475" h="531876">
                <a:moveTo>
                  <a:pt x="0" y="0"/>
                </a:moveTo>
                <a:lnTo>
                  <a:pt x="379475" y="531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51504" y="3581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94532" y="3043428"/>
            <a:ext cx="303275" cy="531876"/>
          </a:xfrm>
          <a:custGeom>
            <a:avLst/>
            <a:gdLst/>
            <a:ahLst/>
            <a:cxnLst/>
            <a:rect l="l" t="t" r="r" b="b"/>
            <a:pathLst>
              <a:path w="303275" h="531876">
                <a:moveTo>
                  <a:pt x="0" y="0"/>
                </a:moveTo>
                <a:lnTo>
                  <a:pt x="303275" y="531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65904" y="3581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2208" y="3043428"/>
            <a:ext cx="0" cy="531876"/>
          </a:xfrm>
          <a:custGeom>
            <a:avLst/>
            <a:gdLst/>
            <a:ahLst/>
            <a:cxnLst/>
            <a:rect l="l" t="t" r="r" b="b"/>
            <a:pathLst>
              <a:path h="531876">
                <a:moveTo>
                  <a:pt x="0" y="0"/>
                </a:moveTo>
                <a:lnTo>
                  <a:pt x="0" y="5318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04104" y="3581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4332" y="3043428"/>
            <a:ext cx="608076" cy="608076"/>
          </a:xfrm>
          <a:custGeom>
            <a:avLst/>
            <a:gdLst/>
            <a:ahLst/>
            <a:cxnLst/>
            <a:rect l="l" t="t" r="r" b="b"/>
            <a:pathLst>
              <a:path w="608076" h="608076">
                <a:moveTo>
                  <a:pt x="0" y="608076"/>
                </a:moveTo>
                <a:lnTo>
                  <a:pt x="6080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94704" y="3581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13932" y="3043428"/>
            <a:ext cx="227075" cy="531876"/>
          </a:xfrm>
          <a:custGeom>
            <a:avLst/>
            <a:gdLst/>
            <a:ahLst/>
            <a:cxnLst/>
            <a:rect l="l" t="t" r="r" b="b"/>
            <a:pathLst>
              <a:path w="227075" h="531876">
                <a:moveTo>
                  <a:pt x="0" y="0"/>
                </a:moveTo>
                <a:lnTo>
                  <a:pt x="227075" y="5318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32304" y="4724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2704" y="4724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2932" y="3957828"/>
            <a:ext cx="608076" cy="760476"/>
          </a:xfrm>
          <a:custGeom>
            <a:avLst/>
            <a:gdLst/>
            <a:ahLst/>
            <a:cxnLst/>
            <a:rect l="l" t="t" r="r" b="b"/>
            <a:pathLst>
              <a:path w="608076" h="760476">
                <a:moveTo>
                  <a:pt x="0" y="760476"/>
                </a:moveTo>
                <a:lnTo>
                  <a:pt x="6080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56332" y="3957828"/>
            <a:ext cx="74675" cy="760476"/>
          </a:xfrm>
          <a:custGeom>
            <a:avLst/>
            <a:gdLst/>
            <a:ahLst/>
            <a:cxnLst/>
            <a:rect l="l" t="t" r="r" b="b"/>
            <a:pathLst>
              <a:path w="74675" h="760476">
                <a:moveTo>
                  <a:pt x="74675" y="0"/>
                </a:moveTo>
                <a:lnTo>
                  <a:pt x="0" y="760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18104" y="4724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27704" y="4724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42132" y="3957828"/>
            <a:ext cx="455675" cy="760476"/>
          </a:xfrm>
          <a:custGeom>
            <a:avLst/>
            <a:gdLst/>
            <a:ahLst/>
            <a:cxnLst/>
            <a:rect l="l" t="t" r="r" b="b"/>
            <a:pathLst>
              <a:path w="455675" h="760476">
                <a:moveTo>
                  <a:pt x="0" y="760476"/>
                </a:moveTo>
                <a:lnTo>
                  <a:pt x="45567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99332" y="3957828"/>
            <a:ext cx="74675" cy="760476"/>
          </a:xfrm>
          <a:custGeom>
            <a:avLst/>
            <a:gdLst/>
            <a:ahLst/>
            <a:cxnLst/>
            <a:rect l="l" t="t" r="r" b="b"/>
            <a:pathLst>
              <a:path w="74675" h="760476">
                <a:moveTo>
                  <a:pt x="0" y="0"/>
                </a:moveTo>
                <a:lnTo>
                  <a:pt x="74675" y="760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37304" y="4724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61332" y="3957828"/>
            <a:ext cx="227075" cy="760476"/>
          </a:xfrm>
          <a:custGeom>
            <a:avLst/>
            <a:gdLst/>
            <a:ahLst/>
            <a:cxnLst/>
            <a:rect l="l" t="t" r="r" b="b"/>
            <a:pathLst>
              <a:path w="227075" h="760476">
                <a:moveTo>
                  <a:pt x="0" y="760476"/>
                </a:moveTo>
                <a:lnTo>
                  <a:pt x="227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46904" y="4724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89932" y="3957828"/>
            <a:ext cx="303275" cy="760476"/>
          </a:xfrm>
          <a:custGeom>
            <a:avLst/>
            <a:gdLst/>
            <a:ahLst/>
            <a:cxnLst/>
            <a:rect l="l" t="t" r="r" b="b"/>
            <a:pathLst>
              <a:path w="303275" h="760476">
                <a:moveTo>
                  <a:pt x="0" y="0"/>
                </a:moveTo>
                <a:lnTo>
                  <a:pt x="303275" y="760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56504" y="4724400"/>
            <a:ext cx="368808" cy="368807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8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28132" y="3957828"/>
            <a:ext cx="74675" cy="760476"/>
          </a:xfrm>
          <a:custGeom>
            <a:avLst/>
            <a:gdLst/>
            <a:ahLst/>
            <a:cxnLst/>
            <a:rect l="l" t="t" r="r" b="b"/>
            <a:pathLst>
              <a:path w="74675" h="760476">
                <a:moveTo>
                  <a:pt x="74675" y="7604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66104" y="4724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28132" y="3957828"/>
            <a:ext cx="684276" cy="760476"/>
          </a:xfrm>
          <a:custGeom>
            <a:avLst/>
            <a:gdLst/>
            <a:ahLst/>
            <a:cxnLst/>
            <a:rect l="l" t="t" r="r" b="b"/>
            <a:pathLst>
              <a:path w="684276" h="760476">
                <a:moveTo>
                  <a:pt x="0" y="0"/>
                </a:moveTo>
                <a:lnTo>
                  <a:pt x="684276" y="7604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5704" y="4724400"/>
            <a:ext cx="368807" cy="368807"/>
          </a:xfrm>
          <a:custGeom>
            <a:avLst/>
            <a:gdLst/>
            <a:ahLst/>
            <a:cxnLst/>
            <a:rect l="l" t="t" r="r" b="b"/>
            <a:pathLst>
              <a:path w="368807" h="368807">
                <a:moveTo>
                  <a:pt x="0" y="184404"/>
                </a:moveTo>
                <a:lnTo>
                  <a:pt x="611" y="169278"/>
                </a:lnTo>
                <a:lnTo>
                  <a:pt x="2413" y="154490"/>
                </a:lnTo>
                <a:lnTo>
                  <a:pt x="5358" y="140086"/>
                </a:lnTo>
                <a:lnTo>
                  <a:pt x="9400" y="126114"/>
                </a:lnTo>
                <a:lnTo>
                  <a:pt x="14489" y="112621"/>
                </a:lnTo>
                <a:lnTo>
                  <a:pt x="20580" y="99655"/>
                </a:lnTo>
                <a:lnTo>
                  <a:pt x="27625" y="87263"/>
                </a:lnTo>
                <a:lnTo>
                  <a:pt x="35576" y="75492"/>
                </a:lnTo>
                <a:lnTo>
                  <a:pt x="44385" y="64391"/>
                </a:lnTo>
                <a:lnTo>
                  <a:pt x="54006" y="54006"/>
                </a:lnTo>
                <a:lnTo>
                  <a:pt x="64391" y="44385"/>
                </a:lnTo>
                <a:lnTo>
                  <a:pt x="75492" y="35576"/>
                </a:lnTo>
                <a:lnTo>
                  <a:pt x="87263" y="27625"/>
                </a:lnTo>
                <a:lnTo>
                  <a:pt x="99655" y="20580"/>
                </a:lnTo>
                <a:lnTo>
                  <a:pt x="112621" y="14489"/>
                </a:lnTo>
                <a:lnTo>
                  <a:pt x="126114" y="9400"/>
                </a:lnTo>
                <a:lnTo>
                  <a:pt x="140086" y="5358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8"/>
                </a:lnTo>
                <a:lnTo>
                  <a:pt x="242693" y="9400"/>
                </a:lnTo>
                <a:lnTo>
                  <a:pt x="256186" y="14489"/>
                </a:lnTo>
                <a:lnTo>
                  <a:pt x="269152" y="20580"/>
                </a:lnTo>
                <a:lnTo>
                  <a:pt x="281544" y="27625"/>
                </a:lnTo>
                <a:lnTo>
                  <a:pt x="293315" y="35576"/>
                </a:lnTo>
                <a:lnTo>
                  <a:pt x="304416" y="44385"/>
                </a:lnTo>
                <a:lnTo>
                  <a:pt x="314801" y="54006"/>
                </a:lnTo>
                <a:lnTo>
                  <a:pt x="324422" y="64391"/>
                </a:lnTo>
                <a:lnTo>
                  <a:pt x="333231" y="75492"/>
                </a:lnTo>
                <a:lnTo>
                  <a:pt x="341182" y="87263"/>
                </a:lnTo>
                <a:lnTo>
                  <a:pt x="348227" y="99655"/>
                </a:lnTo>
                <a:lnTo>
                  <a:pt x="354318" y="112621"/>
                </a:lnTo>
                <a:lnTo>
                  <a:pt x="359407" y="126114"/>
                </a:lnTo>
                <a:lnTo>
                  <a:pt x="363449" y="140086"/>
                </a:lnTo>
                <a:lnTo>
                  <a:pt x="366394" y="154490"/>
                </a:lnTo>
                <a:lnTo>
                  <a:pt x="368196" y="169278"/>
                </a:lnTo>
                <a:lnTo>
                  <a:pt x="368807" y="184404"/>
                </a:lnTo>
                <a:lnTo>
                  <a:pt x="368196" y="199529"/>
                </a:lnTo>
                <a:lnTo>
                  <a:pt x="366394" y="214317"/>
                </a:lnTo>
                <a:lnTo>
                  <a:pt x="363449" y="228721"/>
                </a:lnTo>
                <a:lnTo>
                  <a:pt x="359407" y="242693"/>
                </a:lnTo>
                <a:lnTo>
                  <a:pt x="354318" y="256186"/>
                </a:lnTo>
                <a:lnTo>
                  <a:pt x="348227" y="269152"/>
                </a:lnTo>
                <a:lnTo>
                  <a:pt x="341182" y="281544"/>
                </a:lnTo>
                <a:lnTo>
                  <a:pt x="333231" y="293315"/>
                </a:lnTo>
                <a:lnTo>
                  <a:pt x="324422" y="304416"/>
                </a:lnTo>
                <a:lnTo>
                  <a:pt x="314801" y="314801"/>
                </a:lnTo>
                <a:lnTo>
                  <a:pt x="304416" y="324422"/>
                </a:lnTo>
                <a:lnTo>
                  <a:pt x="293315" y="333231"/>
                </a:lnTo>
                <a:lnTo>
                  <a:pt x="281544" y="341182"/>
                </a:lnTo>
                <a:lnTo>
                  <a:pt x="269152" y="348227"/>
                </a:lnTo>
                <a:lnTo>
                  <a:pt x="256186" y="354318"/>
                </a:lnTo>
                <a:lnTo>
                  <a:pt x="242693" y="359407"/>
                </a:lnTo>
                <a:lnTo>
                  <a:pt x="228721" y="363449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7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9"/>
                </a:lnTo>
                <a:lnTo>
                  <a:pt x="126114" y="359407"/>
                </a:lnTo>
                <a:lnTo>
                  <a:pt x="112621" y="354318"/>
                </a:lnTo>
                <a:lnTo>
                  <a:pt x="99655" y="348227"/>
                </a:lnTo>
                <a:lnTo>
                  <a:pt x="87263" y="341182"/>
                </a:lnTo>
                <a:lnTo>
                  <a:pt x="75492" y="333231"/>
                </a:lnTo>
                <a:lnTo>
                  <a:pt x="64391" y="324422"/>
                </a:lnTo>
                <a:lnTo>
                  <a:pt x="54006" y="314801"/>
                </a:lnTo>
                <a:lnTo>
                  <a:pt x="44385" y="304416"/>
                </a:lnTo>
                <a:lnTo>
                  <a:pt x="35576" y="293315"/>
                </a:lnTo>
                <a:lnTo>
                  <a:pt x="27625" y="281544"/>
                </a:lnTo>
                <a:lnTo>
                  <a:pt x="20580" y="269152"/>
                </a:lnTo>
                <a:lnTo>
                  <a:pt x="14489" y="256186"/>
                </a:lnTo>
                <a:lnTo>
                  <a:pt x="9400" y="242693"/>
                </a:lnTo>
                <a:lnTo>
                  <a:pt x="5358" y="228721"/>
                </a:lnTo>
                <a:lnTo>
                  <a:pt x="2413" y="214317"/>
                </a:lnTo>
                <a:lnTo>
                  <a:pt x="611" y="199529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18732" y="3957828"/>
            <a:ext cx="303275" cy="760476"/>
          </a:xfrm>
          <a:custGeom>
            <a:avLst/>
            <a:gdLst/>
            <a:ahLst/>
            <a:cxnLst/>
            <a:rect l="l" t="t" r="r" b="b"/>
            <a:pathLst>
              <a:path w="303275" h="760476">
                <a:moveTo>
                  <a:pt x="303275" y="7604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32304" y="5638800"/>
            <a:ext cx="368807" cy="368808"/>
          </a:xfrm>
          <a:custGeom>
            <a:avLst/>
            <a:gdLst/>
            <a:ahLst/>
            <a:cxnLst/>
            <a:rect l="l" t="t" r="r" b="b"/>
            <a:pathLst>
              <a:path w="368807" h="368808">
                <a:moveTo>
                  <a:pt x="0" y="184403"/>
                </a:moveTo>
                <a:lnTo>
                  <a:pt x="611" y="169280"/>
                </a:lnTo>
                <a:lnTo>
                  <a:pt x="2413" y="154493"/>
                </a:lnTo>
                <a:lnTo>
                  <a:pt x="5358" y="140090"/>
                </a:lnTo>
                <a:lnTo>
                  <a:pt x="9400" y="126118"/>
                </a:lnTo>
                <a:lnTo>
                  <a:pt x="14489" y="112626"/>
                </a:lnTo>
                <a:lnTo>
                  <a:pt x="20580" y="99660"/>
                </a:lnTo>
                <a:lnTo>
                  <a:pt x="27625" y="87268"/>
                </a:lnTo>
                <a:lnTo>
                  <a:pt x="35576" y="75498"/>
                </a:lnTo>
                <a:lnTo>
                  <a:pt x="44385" y="64396"/>
                </a:lnTo>
                <a:lnTo>
                  <a:pt x="54006" y="54011"/>
                </a:lnTo>
                <a:lnTo>
                  <a:pt x="64391" y="44390"/>
                </a:lnTo>
                <a:lnTo>
                  <a:pt x="75492" y="35579"/>
                </a:lnTo>
                <a:lnTo>
                  <a:pt x="87263" y="27628"/>
                </a:lnTo>
                <a:lnTo>
                  <a:pt x="99655" y="20583"/>
                </a:lnTo>
                <a:lnTo>
                  <a:pt x="112621" y="14491"/>
                </a:lnTo>
                <a:lnTo>
                  <a:pt x="126114" y="9401"/>
                </a:lnTo>
                <a:lnTo>
                  <a:pt x="140086" y="5359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3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9"/>
                </a:lnTo>
                <a:lnTo>
                  <a:pt x="242693" y="9401"/>
                </a:lnTo>
                <a:lnTo>
                  <a:pt x="256186" y="14491"/>
                </a:lnTo>
                <a:lnTo>
                  <a:pt x="269152" y="20583"/>
                </a:lnTo>
                <a:lnTo>
                  <a:pt x="281544" y="27628"/>
                </a:lnTo>
                <a:lnTo>
                  <a:pt x="293315" y="35579"/>
                </a:lnTo>
                <a:lnTo>
                  <a:pt x="304416" y="44390"/>
                </a:lnTo>
                <a:lnTo>
                  <a:pt x="314801" y="54011"/>
                </a:lnTo>
                <a:lnTo>
                  <a:pt x="324422" y="64396"/>
                </a:lnTo>
                <a:lnTo>
                  <a:pt x="333231" y="75498"/>
                </a:lnTo>
                <a:lnTo>
                  <a:pt x="341182" y="87268"/>
                </a:lnTo>
                <a:lnTo>
                  <a:pt x="348227" y="99660"/>
                </a:lnTo>
                <a:lnTo>
                  <a:pt x="354318" y="112626"/>
                </a:lnTo>
                <a:lnTo>
                  <a:pt x="359407" y="126118"/>
                </a:lnTo>
                <a:lnTo>
                  <a:pt x="363449" y="140090"/>
                </a:lnTo>
                <a:lnTo>
                  <a:pt x="366394" y="154493"/>
                </a:lnTo>
                <a:lnTo>
                  <a:pt x="368196" y="169280"/>
                </a:lnTo>
                <a:lnTo>
                  <a:pt x="368807" y="184403"/>
                </a:lnTo>
                <a:lnTo>
                  <a:pt x="368196" y="199527"/>
                </a:lnTo>
                <a:lnTo>
                  <a:pt x="366394" y="214314"/>
                </a:lnTo>
                <a:lnTo>
                  <a:pt x="363449" y="228717"/>
                </a:lnTo>
                <a:lnTo>
                  <a:pt x="359407" y="242689"/>
                </a:lnTo>
                <a:lnTo>
                  <a:pt x="354318" y="256181"/>
                </a:lnTo>
                <a:lnTo>
                  <a:pt x="348227" y="269147"/>
                </a:lnTo>
                <a:lnTo>
                  <a:pt x="341182" y="281539"/>
                </a:lnTo>
                <a:lnTo>
                  <a:pt x="333231" y="293309"/>
                </a:lnTo>
                <a:lnTo>
                  <a:pt x="324422" y="304411"/>
                </a:lnTo>
                <a:lnTo>
                  <a:pt x="314801" y="314796"/>
                </a:lnTo>
                <a:lnTo>
                  <a:pt x="304416" y="324417"/>
                </a:lnTo>
                <a:lnTo>
                  <a:pt x="293315" y="333228"/>
                </a:lnTo>
                <a:lnTo>
                  <a:pt x="281544" y="341179"/>
                </a:lnTo>
                <a:lnTo>
                  <a:pt x="269152" y="348224"/>
                </a:lnTo>
                <a:lnTo>
                  <a:pt x="256186" y="354316"/>
                </a:lnTo>
                <a:lnTo>
                  <a:pt x="242693" y="359406"/>
                </a:lnTo>
                <a:lnTo>
                  <a:pt x="228721" y="363448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3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8"/>
                </a:lnTo>
                <a:lnTo>
                  <a:pt x="126114" y="359406"/>
                </a:lnTo>
                <a:lnTo>
                  <a:pt x="112621" y="354316"/>
                </a:lnTo>
                <a:lnTo>
                  <a:pt x="99655" y="348224"/>
                </a:lnTo>
                <a:lnTo>
                  <a:pt x="87263" y="341179"/>
                </a:lnTo>
                <a:lnTo>
                  <a:pt x="75492" y="333228"/>
                </a:lnTo>
                <a:lnTo>
                  <a:pt x="64391" y="324417"/>
                </a:lnTo>
                <a:lnTo>
                  <a:pt x="54006" y="314796"/>
                </a:lnTo>
                <a:lnTo>
                  <a:pt x="44385" y="304411"/>
                </a:lnTo>
                <a:lnTo>
                  <a:pt x="35576" y="293309"/>
                </a:lnTo>
                <a:lnTo>
                  <a:pt x="27625" y="281539"/>
                </a:lnTo>
                <a:lnTo>
                  <a:pt x="20580" y="269147"/>
                </a:lnTo>
                <a:lnTo>
                  <a:pt x="14489" y="256181"/>
                </a:lnTo>
                <a:lnTo>
                  <a:pt x="9400" y="242689"/>
                </a:lnTo>
                <a:lnTo>
                  <a:pt x="5358" y="228717"/>
                </a:lnTo>
                <a:lnTo>
                  <a:pt x="2413" y="214314"/>
                </a:lnTo>
                <a:lnTo>
                  <a:pt x="611" y="199527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4808" y="5100828"/>
            <a:ext cx="0" cy="531876"/>
          </a:xfrm>
          <a:custGeom>
            <a:avLst/>
            <a:gdLst/>
            <a:ahLst/>
            <a:cxnLst/>
            <a:rect l="l" t="t" r="r" b="b"/>
            <a:pathLst>
              <a:path h="531876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18104" y="5638800"/>
            <a:ext cx="368807" cy="368808"/>
          </a:xfrm>
          <a:custGeom>
            <a:avLst/>
            <a:gdLst/>
            <a:ahLst/>
            <a:cxnLst/>
            <a:rect l="l" t="t" r="r" b="b"/>
            <a:pathLst>
              <a:path w="368807" h="368808">
                <a:moveTo>
                  <a:pt x="0" y="184403"/>
                </a:moveTo>
                <a:lnTo>
                  <a:pt x="611" y="169280"/>
                </a:lnTo>
                <a:lnTo>
                  <a:pt x="2413" y="154493"/>
                </a:lnTo>
                <a:lnTo>
                  <a:pt x="5358" y="140090"/>
                </a:lnTo>
                <a:lnTo>
                  <a:pt x="9400" y="126118"/>
                </a:lnTo>
                <a:lnTo>
                  <a:pt x="14489" y="112626"/>
                </a:lnTo>
                <a:lnTo>
                  <a:pt x="20580" y="99660"/>
                </a:lnTo>
                <a:lnTo>
                  <a:pt x="27625" y="87268"/>
                </a:lnTo>
                <a:lnTo>
                  <a:pt x="35576" y="75498"/>
                </a:lnTo>
                <a:lnTo>
                  <a:pt x="44385" y="64396"/>
                </a:lnTo>
                <a:lnTo>
                  <a:pt x="54006" y="54011"/>
                </a:lnTo>
                <a:lnTo>
                  <a:pt x="64391" y="44390"/>
                </a:lnTo>
                <a:lnTo>
                  <a:pt x="75492" y="35579"/>
                </a:lnTo>
                <a:lnTo>
                  <a:pt x="87263" y="27628"/>
                </a:lnTo>
                <a:lnTo>
                  <a:pt x="99655" y="20583"/>
                </a:lnTo>
                <a:lnTo>
                  <a:pt x="112621" y="14491"/>
                </a:lnTo>
                <a:lnTo>
                  <a:pt x="126114" y="9401"/>
                </a:lnTo>
                <a:lnTo>
                  <a:pt x="140086" y="5359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9"/>
                </a:lnTo>
                <a:lnTo>
                  <a:pt x="242693" y="9401"/>
                </a:lnTo>
                <a:lnTo>
                  <a:pt x="256186" y="14491"/>
                </a:lnTo>
                <a:lnTo>
                  <a:pt x="269152" y="20583"/>
                </a:lnTo>
                <a:lnTo>
                  <a:pt x="281544" y="27628"/>
                </a:lnTo>
                <a:lnTo>
                  <a:pt x="293315" y="35579"/>
                </a:lnTo>
                <a:lnTo>
                  <a:pt x="304416" y="44390"/>
                </a:lnTo>
                <a:lnTo>
                  <a:pt x="314801" y="54011"/>
                </a:lnTo>
                <a:lnTo>
                  <a:pt x="324422" y="64396"/>
                </a:lnTo>
                <a:lnTo>
                  <a:pt x="333231" y="75498"/>
                </a:lnTo>
                <a:lnTo>
                  <a:pt x="341182" y="87268"/>
                </a:lnTo>
                <a:lnTo>
                  <a:pt x="348227" y="99660"/>
                </a:lnTo>
                <a:lnTo>
                  <a:pt x="354318" y="112626"/>
                </a:lnTo>
                <a:lnTo>
                  <a:pt x="359407" y="126118"/>
                </a:lnTo>
                <a:lnTo>
                  <a:pt x="363449" y="140090"/>
                </a:lnTo>
                <a:lnTo>
                  <a:pt x="366394" y="154493"/>
                </a:lnTo>
                <a:lnTo>
                  <a:pt x="368196" y="169280"/>
                </a:lnTo>
                <a:lnTo>
                  <a:pt x="368807" y="184403"/>
                </a:lnTo>
                <a:lnTo>
                  <a:pt x="368196" y="199527"/>
                </a:lnTo>
                <a:lnTo>
                  <a:pt x="366394" y="214314"/>
                </a:lnTo>
                <a:lnTo>
                  <a:pt x="363449" y="228717"/>
                </a:lnTo>
                <a:lnTo>
                  <a:pt x="359407" y="242689"/>
                </a:lnTo>
                <a:lnTo>
                  <a:pt x="354318" y="256181"/>
                </a:lnTo>
                <a:lnTo>
                  <a:pt x="348227" y="269147"/>
                </a:lnTo>
                <a:lnTo>
                  <a:pt x="341182" y="281539"/>
                </a:lnTo>
                <a:lnTo>
                  <a:pt x="333231" y="293309"/>
                </a:lnTo>
                <a:lnTo>
                  <a:pt x="324422" y="304411"/>
                </a:lnTo>
                <a:lnTo>
                  <a:pt x="314801" y="314796"/>
                </a:lnTo>
                <a:lnTo>
                  <a:pt x="304416" y="324417"/>
                </a:lnTo>
                <a:lnTo>
                  <a:pt x="293315" y="333228"/>
                </a:lnTo>
                <a:lnTo>
                  <a:pt x="281544" y="341179"/>
                </a:lnTo>
                <a:lnTo>
                  <a:pt x="269152" y="348224"/>
                </a:lnTo>
                <a:lnTo>
                  <a:pt x="256186" y="354316"/>
                </a:lnTo>
                <a:lnTo>
                  <a:pt x="242693" y="359406"/>
                </a:lnTo>
                <a:lnTo>
                  <a:pt x="228721" y="363448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8"/>
                </a:lnTo>
                <a:lnTo>
                  <a:pt x="126114" y="359406"/>
                </a:lnTo>
                <a:lnTo>
                  <a:pt x="112621" y="354316"/>
                </a:lnTo>
                <a:lnTo>
                  <a:pt x="99655" y="348224"/>
                </a:lnTo>
                <a:lnTo>
                  <a:pt x="87263" y="341179"/>
                </a:lnTo>
                <a:lnTo>
                  <a:pt x="75492" y="333228"/>
                </a:lnTo>
                <a:lnTo>
                  <a:pt x="64391" y="324417"/>
                </a:lnTo>
                <a:lnTo>
                  <a:pt x="54006" y="314796"/>
                </a:lnTo>
                <a:lnTo>
                  <a:pt x="44385" y="304411"/>
                </a:lnTo>
                <a:lnTo>
                  <a:pt x="35576" y="293309"/>
                </a:lnTo>
                <a:lnTo>
                  <a:pt x="27625" y="281539"/>
                </a:lnTo>
                <a:lnTo>
                  <a:pt x="20580" y="269147"/>
                </a:lnTo>
                <a:lnTo>
                  <a:pt x="14489" y="256181"/>
                </a:lnTo>
                <a:lnTo>
                  <a:pt x="9400" y="242689"/>
                </a:lnTo>
                <a:lnTo>
                  <a:pt x="5358" y="228717"/>
                </a:lnTo>
                <a:lnTo>
                  <a:pt x="2413" y="214314"/>
                </a:lnTo>
                <a:lnTo>
                  <a:pt x="611" y="199527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4408" y="5100828"/>
            <a:ext cx="0" cy="531876"/>
          </a:xfrm>
          <a:custGeom>
            <a:avLst/>
            <a:gdLst/>
            <a:ahLst/>
            <a:cxnLst/>
            <a:rect l="l" t="t" r="r" b="b"/>
            <a:pathLst>
              <a:path h="531876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27704" y="56388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80"/>
                </a:lnTo>
                <a:lnTo>
                  <a:pt x="2413" y="154493"/>
                </a:lnTo>
                <a:lnTo>
                  <a:pt x="5358" y="140090"/>
                </a:lnTo>
                <a:lnTo>
                  <a:pt x="9400" y="126118"/>
                </a:lnTo>
                <a:lnTo>
                  <a:pt x="14489" y="112626"/>
                </a:lnTo>
                <a:lnTo>
                  <a:pt x="20580" y="99660"/>
                </a:lnTo>
                <a:lnTo>
                  <a:pt x="27625" y="87268"/>
                </a:lnTo>
                <a:lnTo>
                  <a:pt x="35576" y="75498"/>
                </a:lnTo>
                <a:lnTo>
                  <a:pt x="44385" y="64396"/>
                </a:lnTo>
                <a:lnTo>
                  <a:pt x="54006" y="54011"/>
                </a:lnTo>
                <a:lnTo>
                  <a:pt x="64391" y="44390"/>
                </a:lnTo>
                <a:lnTo>
                  <a:pt x="75492" y="35579"/>
                </a:lnTo>
                <a:lnTo>
                  <a:pt x="87263" y="27628"/>
                </a:lnTo>
                <a:lnTo>
                  <a:pt x="99655" y="20583"/>
                </a:lnTo>
                <a:lnTo>
                  <a:pt x="112621" y="14491"/>
                </a:lnTo>
                <a:lnTo>
                  <a:pt x="126114" y="9401"/>
                </a:lnTo>
                <a:lnTo>
                  <a:pt x="140086" y="5359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9"/>
                </a:lnTo>
                <a:lnTo>
                  <a:pt x="242693" y="9401"/>
                </a:lnTo>
                <a:lnTo>
                  <a:pt x="256186" y="14491"/>
                </a:lnTo>
                <a:lnTo>
                  <a:pt x="269152" y="20583"/>
                </a:lnTo>
                <a:lnTo>
                  <a:pt x="281544" y="27628"/>
                </a:lnTo>
                <a:lnTo>
                  <a:pt x="293315" y="35579"/>
                </a:lnTo>
                <a:lnTo>
                  <a:pt x="304416" y="44390"/>
                </a:lnTo>
                <a:lnTo>
                  <a:pt x="314801" y="54011"/>
                </a:lnTo>
                <a:lnTo>
                  <a:pt x="324422" y="64396"/>
                </a:lnTo>
                <a:lnTo>
                  <a:pt x="333231" y="75498"/>
                </a:lnTo>
                <a:lnTo>
                  <a:pt x="341182" y="87268"/>
                </a:lnTo>
                <a:lnTo>
                  <a:pt x="348227" y="99660"/>
                </a:lnTo>
                <a:lnTo>
                  <a:pt x="354318" y="112626"/>
                </a:lnTo>
                <a:lnTo>
                  <a:pt x="359407" y="126118"/>
                </a:lnTo>
                <a:lnTo>
                  <a:pt x="363449" y="140090"/>
                </a:lnTo>
                <a:lnTo>
                  <a:pt x="366394" y="154493"/>
                </a:lnTo>
                <a:lnTo>
                  <a:pt x="368196" y="169280"/>
                </a:lnTo>
                <a:lnTo>
                  <a:pt x="368808" y="184403"/>
                </a:lnTo>
                <a:lnTo>
                  <a:pt x="368196" y="199527"/>
                </a:lnTo>
                <a:lnTo>
                  <a:pt x="366394" y="214314"/>
                </a:lnTo>
                <a:lnTo>
                  <a:pt x="363449" y="228717"/>
                </a:lnTo>
                <a:lnTo>
                  <a:pt x="359407" y="242689"/>
                </a:lnTo>
                <a:lnTo>
                  <a:pt x="354318" y="256181"/>
                </a:lnTo>
                <a:lnTo>
                  <a:pt x="348227" y="269147"/>
                </a:lnTo>
                <a:lnTo>
                  <a:pt x="341182" y="281539"/>
                </a:lnTo>
                <a:lnTo>
                  <a:pt x="333231" y="293309"/>
                </a:lnTo>
                <a:lnTo>
                  <a:pt x="324422" y="304411"/>
                </a:lnTo>
                <a:lnTo>
                  <a:pt x="314801" y="314796"/>
                </a:lnTo>
                <a:lnTo>
                  <a:pt x="304416" y="324417"/>
                </a:lnTo>
                <a:lnTo>
                  <a:pt x="293315" y="333228"/>
                </a:lnTo>
                <a:lnTo>
                  <a:pt x="281544" y="341179"/>
                </a:lnTo>
                <a:lnTo>
                  <a:pt x="269152" y="348224"/>
                </a:lnTo>
                <a:lnTo>
                  <a:pt x="256186" y="354316"/>
                </a:lnTo>
                <a:lnTo>
                  <a:pt x="242693" y="359406"/>
                </a:lnTo>
                <a:lnTo>
                  <a:pt x="228721" y="363448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8"/>
                </a:lnTo>
                <a:lnTo>
                  <a:pt x="126114" y="359406"/>
                </a:lnTo>
                <a:lnTo>
                  <a:pt x="112621" y="354316"/>
                </a:lnTo>
                <a:lnTo>
                  <a:pt x="99655" y="348224"/>
                </a:lnTo>
                <a:lnTo>
                  <a:pt x="87263" y="341179"/>
                </a:lnTo>
                <a:lnTo>
                  <a:pt x="75492" y="333228"/>
                </a:lnTo>
                <a:lnTo>
                  <a:pt x="64391" y="324417"/>
                </a:lnTo>
                <a:lnTo>
                  <a:pt x="54006" y="314796"/>
                </a:lnTo>
                <a:lnTo>
                  <a:pt x="44385" y="304411"/>
                </a:lnTo>
                <a:lnTo>
                  <a:pt x="35576" y="293309"/>
                </a:lnTo>
                <a:lnTo>
                  <a:pt x="27625" y="281539"/>
                </a:lnTo>
                <a:lnTo>
                  <a:pt x="20580" y="269147"/>
                </a:lnTo>
                <a:lnTo>
                  <a:pt x="14489" y="256181"/>
                </a:lnTo>
                <a:lnTo>
                  <a:pt x="9400" y="242689"/>
                </a:lnTo>
                <a:lnTo>
                  <a:pt x="5358" y="228717"/>
                </a:lnTo>
                <a:lnTo>
                  <a:pt x="2413" y="214314"/>
                </a:lnTo>
                <a:lnTo>
                  <a:pt x="611" y="199527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50208" y="5100828"/>
            <a:ext cx="0" cy="531876"/>
          </a:xfrm>
          <a:custGeom>
            <a:avLst/>
            <a:gdLst/>
            <a:ahLst/>
            <a:cxnLst/>
            <a:rect l="l" t="t" r="r" b="b"/>
            <a:pathLst>
              <a:path h="531876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6904" y="56388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8">
                <a:moveTo>
                  <a:pt x="0" y="184403"/>
                </a:moveTo>
                <a:lnTo>
                  <a:pt x="611" y="169280"/>
                </a:lnTo>
                <a:lnTo>
                  <a:pt x="2413" y="154493"/>
                </a:lnTo>
                <a:lnTo>
                  <a:pt x="5358" y="140090"/>
                </a:lnTo>
                <a:lnTo>
                  <a:pt x="9400" y="126118"/>
                </a:lnTo>
                <a:lnTo>
                  <a:pt x="14489" y="112626"/>
                </a:lnTo>
                <a:lnTo>
                  <a:pt x="20580" y="99660"/>
                </a:lnTo>
                <a:lnTo>
                  <a:pt x="27625" y="87268"/>
                </a:lnTo>
                <a:lnTo>
                  <a:pt x="35576" y="75498"/>
                </a:lnTo>
                <a:lnTo>
                  <a:pt x="44385" y="64396"/>
                </a:lnTo>
                <a:lnTo>
                  <a:pt x="54006" y="54011"/>
                </a:lnTo>
                <a:lnTo>
                  <a:pt x="64391" y="44390"/>
                </a:lnTo>
                <a:lnTo>
                  <a:pt x="75492" y="35579"/>
                </a:lnTo>
                <a:lnTo>
                  <a:pt x="87263" y="27628"/>
                </a:lnTo>
                <a:lnTo>
                  <a:pt x="99655" y="20583"/>
                </a:lnTo>
                <a:lnTo>
                  <a:pt x="112621" y="14491"/>
                </a:lnTo>
                <a:lnTo>
                  <a:pt x="126114" y="9401"/>
                </a:lnTo>
                <a:lnTo>
                  <a:pt x="140086" y="5359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9"/>
                </a:lnTo>
                <a:lnTo>
                  <a:pt x="242693" y="9401"/>
                </a:lnTo>
                <a:lnTo>
                  <a:pt x="256186" y="14491"/>
                </a:lnTo>
                <a:lnTo>
                  <a:pt x="269152" y="20583"/>
                </a:lnTo>
                <a:lnTo>
                  <a:pt x="281544" y="27628"/>
                </a:lnTo>
                <a:lnTo>
                  <a:pt x="293315" y="35579"/>
                </a:lnTo>
                <a:lnTo>
                  <a:pt x="304416" y="44390"/>
                </a:lnTo>
                <a:lnTo>
                  <a:pt x="314801" y="54011"/>
                </a:lnTo>
                <a:lnTo>
                  <a:pt x="324422" y="64396"/>
                </a:lnTo>
                <a:lnTo>
                  <a:pt x="333231" y="75498"/>
                </a:lnTo>
                <a:lnTo>
                  <a:pt x="341182" y="87268"/>
                </a:lnTo>
                <a:lnTo>
                  <a:pt x="348227" y="99660"/>
                </a:lnTo>
                <a:lnTo>
                  <a:pt x="354318" y="112626"/>
                </a:lnTo>
                <a:lnTo>
                  <a:pt x="359407" y="126118"/>
                </a:lnTo>
                <a:lnTo>
                  <a:pt x="363449" y="140090"/>
                </a:lnTo>
                <a:lnTo>
                  <a:pt x="366394" y="154493"/>
                </a:lnTo>
                <a:lnTo>
                  <a:pt x="368196" y="169280"/>
                </a:lnTo>
                <a:lnTo>
                  <a:pt x="368808" y="184403"/>
                </a:lnTo>
                <a:lnTo>
                  <a:pt x="368196" y="199527"/>
                </a:lnTo>
                <a:lnTo>
                  <a:pt x="366394" y="214314"/>
                </a:lnTo>
                <a:lnTo>
                  <a:pt x="363449" y="228717"/>
                </a:lnTo>
                <a:lnTo>
                  <a:pt x="359407" y="242689"/>
                </a:lnTo>
                <a:lnTo>
                  <a:pt x="354318" y="256181"/>
                </a:lnTo>
                <a:lnTo>
                  <a:pt x="348227" y="269147"/>
                </a:lnTo>
                <a:lnTo>
                  <a:pt x="341182" y="281539"/>
                </a:lnTo>
                <a:lnTo>
                  <a:pt x="333231" y="293309"/>
                </a:lnTo>
                <a:lnTo>
                  <a:pt x="324422" y="304411"/>
                </a:lnTo>
                <a:lnTo>
                  <a:pt x="314801" y="314796"/>
                </a:lnTo>
                <a:lnTo>
                  <a:pt x="304416" y="324417"/>
                </a:lnTo>
                <a:lnTo>
                  <a:pt x="293315" y="333228"/>
                </a:lnTo>
                <a:lnTo>
                  <a:pt x="281544" y="341179"/>
                </a:lnTo>
                <a:lnTo>
                  <a:pt x="269152" y="348224"/>
                </a:lnTo>
                <a:lnTo>
                  <a:pt x="256186" y="354316"/>
                </a:lnTo>
                <a:lnTo>
                  <a:pt x="242693" y="359406"/>
                </a:lnTo>
                <a:lnTo>
                  <a:pt x="228721" y="363448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8"/>
                </a:lnTo>
                <a:lnTo>
                  <a:pt x="126114" y="359406"/>
                </a:lnTo>
                <a:lnTo>
                  <a:pt x="112621" y="354316"/>
                </a:lnTo>
                <a:lnTo>
                  <a:pt x="99655" y="348224"/>
                </a:lnTo>
                <a:lnTo>
                  <a:pt x="87263" y="341179"/>
                </a:lnTo>
                <a:lnTo>
                  <a:pt x="75492" y="333228"/>
                </a:lnTo>
                <a:lnTo>
                  <a:pt x="64391" y="324417"/>
                </a:lnTo>
                <a:lnTo>
                  <a:pt x="54006" y="314796"/>
                </a:lnTo>
                <a:lnTo>
                  <a:pt x="44385" y="304411"/>
                </a:lnTo>
                <a:lnTo>
                  <a:pt x="35576" y="293309"/>
                </a:lnTo>
                <a:lnTo>
                  <a:pt x="27625" y="281539"/>
                </a:lnTo>
                <a:lnTo>
                  <a:pt x="20580" y="269147"/>
                </a:lnTo>
                <a:lnTo>
                  <a:pt x="14489" y="256181"/>
                </a:lnTo>
                <a:lnTo>
                  <a:pt x="9400" y="242689"/>
                </a:lnTo>
                <a:lnTo>
                  <a:pt x="5358" y="228717"/>
                </a:lnTo>
                <a:lnTo>
                  <a:pt x="2413" y="214314"/>
                </a:lnTo>
                <a:lnTo>
                  <a:pt x="611" y="199527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93208" y="5100828"/>
            <a:ext cx="0" cy="531876"/>
          </a:xfrm>
          <a:custGeom>
            <a:avLst/>
            <a:gdLst/>
            <a:ahLst/>
            <a:cxnLst/>
            <a:rect l="l" t="t" r="r" b="b"/>
            <a:pathLst>
              <a:path h="531876">
                <a:moveTo>
                  <a:pt x="0" y="53187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93208" y="6015228"/>
            <a:ext cx="12191" cy="277367"/>
          </a:xfrm>
          <a:custGeom>
            <a:avLst/>
            <a:gdLst/>
            <a:ahLst/>
            <a:cxnLst/>
            <a:rect l="l" t="t" r="r" b="b"/>
            <a:pathLst>
              <a:path w="12191" h="277367">
                <a:moveTo>
                  <a:pt x="12191" y="27736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46904" y="6172200"/>
            <a:ext cx="368808" cy="368808"/>
          </a:xfrm>
          <a:custGeom>
            <a:avLst/>
            <a:gdLst/>
            <a:ahLst/>
            <a:cxnLst/>
            <a:rect l="l" t="t" r="r" b="b"/>
            <a:pathLst>
              <a:path w="368808" h="368807">
                <a:moveTo>
                  <a:pt x="0" y="184404"/>
                </a:moveTo>
                <a:lnTo>
                  <a:pt x="611" y="169280"/>
                </a:lnTo>
                <a:lnTo>
                  <a:pt x="2413" y="154493"/>
                </a:lnTo>
                <a:lnTo>
                  <a:pt x="5358" y="140090"/>
                </a:lnTo>
                <a:lnTo>
                  <a:pt x="9400" y="126118"/>
                </a:lnTo>
                <a:lnTo>
                  <a:pt x="14489" y="112626"/>
                </a:lnTo>
                <a:lnTo>
                  <a:pt x="20580" y="99660"/>
                </a:lnTo>
                <a:lnTo>
                  <a:pt x="27625" y="87268"/>
                </a:lnTo>
                <a:lnTo>
                  <a:pt x="35576" y="75498"/>
                </a:lnTo>
                <a:lnTo>
                  <a:pt x="44385" y="64396"/>
                </a:lnTo>
                <a:lnTo>
                  <a:pt x="54006" y="54011"/>
                </a:lnTo>
                <a:lnTo>
                  <a:pt x="64391" y="44390"/>
                </a:lnTo>
                <a:lnTo>
                  <a:pt x="75492" y="35579"/>
                </a:lnTo>
                <a:lnTo>
                  <a:pt x="87263" y="27628"/>
                </a:lnTo>
                <a:lnTo>
                  <a:pt x="99655" y="20583"/>
                </a:lnTo>
                <a:lnTo>
                  <a:pt x="112621" y="14491"/>
                </a:lnTo>
                <a:lnTo>
                  <a:pt x="126114" y="9401"/>
                </a:lnTo>
                <a:lnTo>
                  <a:pt x="140086" y="5359"/>
                </a:lnTo>
                <a:lnTo>
                  <a:pt x="154490" y="2413"/>
                </a:lnTo>
                <a:lnTo>
                  <a:pt x="169278" y="611"/>
                </a:lnTo>
                <a:lnTo>
                  <a:pt x="184404" y="0"/>
                </a:lnTo>
                <a:lnTo>
                  <a:pt x="199529" y="611"/>
                </a:lnTo>
                <a:lnTo>
                  <a:pt x="214317" y="2413"/>
                </a:lnTo>
                <a:lnTo>
                  <a:pt x="228721" y="5359"/>
                </a:lnTo>
                <a:lnTo>
                  <a:pt x="242693" y="9401"/>
                </a:lnTo>
                <a:lnTo>
                  <a:pt x="256186" y="14491"/>
                </a:lnTo>
                <a:lnTo>
                  <a:pt x="269152" y="20583"/>
                </a:lnTo>
                <a:lnTo>
                  <a:pt x="281544" y="27628"/>
                </a:lnTo>
                <a:lnTo>
                  <a:pt x="293315" y="35579"/>
                </a:lnTo>
                <a:lnTo>
                  <a:pt x="304416" y="44390"/>
                </a:lnTo>
                <a:lnTo>
                  <a:pt x="314801" y="54011"/>
                </a:lnTo>
                <a:lnTo>
                  <a:pt x="324422" y="64396"/>
                </a:lnTo>
                <a:lnTo>
                  <a:pt x="333231" y="75498"/>
                </a:lnTo>
                <a:lnTo>
                  <a:pt x="341182" y="87268"/>
                </a:lnTo>
                <a:lnTo>
                  <a:pt x="348227" y="99660"/>
                </a:lnTo>
                <a:lnTo>
                  <a:pt x="354318" y="112626"/>
                </a:lnTo>
                <a:lnTo>
                  <a:pt x="359407" y="126118"/>
                </a:lnTo>
                <a:lnTo>
                  <a:pt x="363449" y="140090"/>
                </a:lnTo>
                <a:lnTo>
                  <a:pt x="366394" y="154493"/>
                </a:lnTo>
                <a:lnTo>
                  <a:pt x="368196" y="169280"/>
                </a:lnTo>
                <a:lnTo>
                  <a:pt x="368808" y="184404"/>
                </a:lnTo>
                <a:lnTo>
                  <a:pt x="368196" y="199527"/>
                </a:lnTo>
                <a:lnTo>
                  <a:pt x="366394" y="214314"/>
                </a:lnTo>
                <a:lnTo>
                  <a:pt x="363449" y="228717"/>
                </a:lnTo>
                <a:lnTo>
                  <a:pt x="359407" y="242689"/>
                </a:lnTo>
                <a:lnTo>
                  <a:pt x="354318" y="256181"/>
                </a:lnTo>
                <a:lnTo>
                  <a:pt x="348227" y="269147"/>
                </a:lnTo>
                <a:lnTo>
                  <a:pt x="341182" y="281539"/>
                </a:lnTo>
                <a:lnTo>
                  <a:pt x="333231" y="293309"/>
                </a:lnTo>
                <a:lnTo>
                  <a:pt x="324422" y="304411"/>
                </a:lnTo>
                <a:lnTo>
                  <a:pt x="314801" y="314796"/>
                </a:lnTo>
                <a:lnTo>
                  <a:pt x="304416" y="324417"/>
                </a:lnTo>
                <a:lnTo>
                  <a:pt x="293315" y="333228"/>
                </a:lnTo>
                <a:lnTo>
                  <a:pt x="281544" y="341179"/>
                </a:lnTo>
                <a:lnTo>
                  <a:pt x="269152" y="348224"/>
                </a:lnTo>
                <a:lnTo>
                  <a:pt x="256186" y="354316"/>
                </a:lnTo>
                <a:lnTo>
                  <a:pt x="242693" y="359406"/>
                </a:lnTo>
                <a:lnTo>
                  <a:pt x="228721" y="363448"/>
                </a:lnTo>
                <a:lnTo>
                  <a:pt x="214317" y="366394"/>
                </a:lnTo>
                <a:lnTo>
                  <a:pt x="199529" y="368196"/>
                </a:lnTo>
                <a:lnTo>
                  <a:pt x="184404" y="368808"/>
                </a:lnTo>
                <a:lnTo>
                  <a:pt x="169278" y="368196"/>
                </a:lnTo>
                <a:lnTo>
                  <a:pt x="154490" y="366394"/>
                </a:lnTo>
                <a:lnTo>
                  <a:pt x="140086" y="363448"/>
                </a:lnTo>
                <a:lnTo>
                  <a:pt x="126114" y="359406"/>
                </a:lnTo>
                <a:lnTo>
                  <a:pt x="112621" y="354316"/>
                </a:lnTo>
                <a:lnTo>
                  <a:pt x="99655" y="348224"/>
                </a:lnTo>
                <a:lnTo>
                  <a:pt x="87263" y="341179"/>
                </a:lnTo>
                <a:lnTo>
                  <a:pt x="75492" y="333228"/>
                </a:lnTo>
                <a:lnTo>
                  <a:pt x="64391" y="324417"/>
                </a:lnTo>
                <a:lnTo>
                  <a:pt x="54006" y="314796"/>
                </a:lnTo>
                <a:lnTo>
                  <a:pt x="44385" y="304411"/>
                </a:lnTo>
                <a:lnTo>
                  <a:pt x="35576" y="293309"/>
                </a:lnTo>
                <a:lnTo>
                  <a:pt x="27625" y="281539"/>
                </a:lnTo>
                <a:lnTo>
                  <a:pt x="20580" y="269147"/>
                </a:lnTo>
                <a:lnTo>
                  <a:pt x="14489" y="256181"/>
                </a:lnTo>
                <a:lnTo>
                  <a:pt x="9400" y="242689"/>
                </a:lnTo>
                <a:lnTo>
                  <a:pt x="5358" y="228717"/>
                </a:lnTo>
                <a:lnTo>
                  <a:pt x="2413" y="214314"/>
                </a:lnTo>
                <a:lnTo>
                  <a:pt x="611" y="199527"/>
                </a:lnTo>
                <a:lnTo>
                  <a:pt x="0" y="184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48762" y="1392301"/>
            <a:ext cx="998092" cy="329057"/>
          </a:xfrm>
          <a:custGeom>
            <a:avLst/>
            <a:gdLst/>
            <a:ahLst/>
            <a:cxnLst/>
            <a:rect l="l" t="t" r="r" b="b"/>
            <a:pathLst>
              <a:path w="998092" h="329057">
                <a:moveTo>
                  <a:pt x="160687" y="263562"/>
                </a:moveTo>
                <a:lnTo>
                  <a:pt x="169741" y="292872"/>
                </a:lnTo>
                <a:lnTo>
                  <a:pt x="170505" y="250054"/>
                </a:lnTo>
                <a:lnTo>
                  <a:pt x="157733" y="254000"/>
                </a:lnTo>
                <a:lnTo>
                  <a:pt x="145669" y="284225"/>
                </a:lnTo>
                <a:lnTo>
                  <a:pt x="160687" y="263562"/>
                </a:lnTo>
                <a:close/>
              </a:path>
              <a:path w="998092" h="329057">
                <a:moveTo>
                  <a:pt x="983107" y="0"/>
                </a:moveTo>
                <a:lnTo>
                  <a:pt x="934592" y="14859"/>
                </a:lnTo>
                <a:lnTo>
                  <a:pt x="949578" y="63500"/>
                </a:lnTo>
                <a:lnTo>
                  <a:pt x="998092" y="48513"/>
                </a:lnTo>
                <a:lnTo>
                  <a:pt x="983107" y="0"/>
                </a:lnTo>
                <a:close/>
              </a:path>
              <a:path w="998092" h="329057">
                <a:moveTo>
                  <a:pt x="886078" y="29845"/>
                </a:moveTo>
                <a:lnTo>
                  <a:pt x="837438" y="44831"/>
                </a:lnTo>
                <a:lnTo>
                  <a:pt x="852424" y="93345"/>
                </a:lnTo>
                <a:lnTo>
                  <a:pt x="900938" y="78359"/>
                </a:lnTo>
                <a:lnTo>
                  <a:pt x="886078" y="29845"/>
                </a:lnTo>
                <a:close/>
              </a:path>
              <a:path w="998092" h="329057">
                <a:moveTo>
                  <a:pt x="788924" y="59689"/>
                </a:moveTo>
                <a:lnTo>
                  <a:pt x="740410" y="74675"/>
                </a:lnTo>
                <a:lnTo>
                  <a:pt x="755268" y="123189"/>
                </a:lnTo>
                <a:lnTo>
                  <a:pt x="803910" y="108331"/>
                </a:lnTo>
                <a:lnTo>
                  <a:pt x="788924" y="59689"/>
                </a:lnTo>
                <a:close/>
              </a:path>
              <a:path w="998092" h="329057">
                <a:moveTo>
                  <a:pt x="691768" y="89662"/>
                </a:moveTo>
                <a:lnTo>
                  <a:pt x="643254" y="104521"/>
                </a:lnTo>
                <a:lnTo>
                  <a:pt x="658240" y="153162"/>
                </a:lnTo>
                <a:lnTo>
                  <a:pt x="706754" y="138175"/>
                </a:lnTo>
                <a:lnTo>
                  <a:pt x="691768" y="89662"/>
                </a:lnTo>
                <a:close/>
              </a:path>
              <a:path w="998092" h="329057">
                <a:moveTo>
                  <a:pt x="594740" y="119507"/>
                </a:moveTo>
                <a:lnTo>
                  <a:pt x="546100" y="134493"/>
                </a:lnTo>
                <a:lnTo>
                  <a:pt x="561086" y="183007"/>
                </a:lnTo>
                <a:lnTo>
                  <a:pt x="609600" y="168021"/>
                </a:lnTo>
                <a:lnTo>
                  <a:pt x="594740" y="119507"/>
                </a:lnTo>
                <a:close/>
              </a:path>
              <a:path w="998092" h="329057">
                <a:moveTo>
                  <a:pt x="497586" y="149351"/>
                </a:moveTo>
                <a:lnTo>
                  <a:pt x="449072" y="164337"/>
                </a:lnTo>
                <a:lnTo>
                  <a:pt x="463930" y="212851"/>
                </a:lnTo>
                <a:lnTo>
                  <a:pt x="512572" y="197865"/>
                </a:lnTo>
                <a:lnTo>
                  <a:pt x="497586" y="149351"/>
                </a:lnTo>
                <a:close/>
              </a:path>
              <a:path w="998092" h="329057">
                <a:moveTo>
                  <a:pt x="400430" y="179197"/>
                </a:moveTo>
                <a:lnTo>
                  <a:pt x="351916" y="194183"/>
                </a:lnTo>
                <a:lnTo>
                  <a:pt x="366902" y="242697"/>
                </a:lnTo>
                <a:lnTo>
                  <a:pt x="415416" y="227837"/>
                </a:lnTo>
                <a:lnTo>
                  <a:pt x="400430" y="179197"/>
                </a:lnTo>
                <a:close/>
              </a:path>
              <a:path w="998092" h="329057">
                <a:moveTo>
                  <a:pt x="303402" y="209169"/>
                </a:moveTo>
                <a:lnTo>
                  <a:pt x="254888" y="224027"/>
                </a:lnTo>
                <a:lnTo>
                  <a:pt x="269748" y="272669"/>
                </a:lnTo>
                <a:lnTo>
                  <a:pt x="318262" y="257683"/>
                </a:lnTo>
                <a:lnTo>
                  <a:pt x="303402" y="209169"/>
                </a:lnTo>
                <a:close/>
              </a:path>
              <a:path w="998092" h="329057">
                <a:moveTo>
                  <a:pt x="172719" y="302513"/>
                </a:moveTo>
                <a:lnTo>
                  <a:pt x="0" y="329057"/>
                </a:lnTo>
                <a:lnTo>
                  <a:pt x="265175" y="327151"/>
                </a:lnTo>
                <a:lnTo>
                  <a:pt x="185549" y="298550"/>
                </a:lnTo>
                <a:lnTo>
                  <a:pt x="172719" y="302513"/>
                </a:lnTo>
                <a:close/>
              </a:path>
              <a:path w="998092" h="329057">
                <a:moveTo>
                  <a:pt x="206248" y="239013"/>
                </a:moveTo>
                <a:lnTo>
                  <a:pt x="170505" y="250054"/>
                </a:lnTo>
                <a:lnTo>
                  <a:pt x="169741" y="292872"/>
                </a:lnTo>
                <a:lnTo>
                  <a:pt x="145669" y="284225"/>
                </a:lnTo>
                <a:lnTo>
                  <a:pt x="157733" y="254000"/>
                </a:lnTo>
                <a:lnTo>
                  <a:pt x="170505" y="250054"/>
                </a:lnTo>
                <a:lnTo>
                  <a:pt x="220345" y="181483"/>
                </a:lnTo>
                <a:lnTo>
                  <a:pt x="0" y="329057"/>
                </a:lnTo>
                <a:lnTo>
                  <a:pt x="172719" y="302513"/>
                </a:lnTo>
                <a:lnTo>
                  <a:pt x="185549" y="298550"/>
                </a:lnTo>
                <a:lnTo>
                  <a:pt x="221234" y="287527"/>
                </a:lnTo>
                <a:lnTo>
                  <a:pt x="206248" y="23901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10562" y="2008251"/>
            <a:ext cx="551307" cy="551307"/>
          </a:xfrm>
          <a:custGeom>
            <a:avLst/>
            <a:gdLst/>
            <a:ahLst/>
            <a:cxnLst/>
            <a:rect l="l" t="t" r="r" b="b"/>
            <a:pathLst>
              <a:path w="551307" h="551307">
                <a:moveTo>
                  <a:pt x="156210" y="359156"/>
                </a:moveTo>
                <a:lnTo>
                  <a:pt x="120268" y="395097"/>
                </a:lnTo>
                <a:lnTo>
                  <a:pt x="156210" y="431038"/>
                </a:lnTo>
                <a:lnTo>
                  <a:pt x="192150" y="395097"/>
                </a:lnTo>
                <a:lnTo>
                  <a:pt x="156210" y="359156"/>
                </a:lnTo>
                <a:close/>
              </a:path>
              <a:path w="551307" h="551307">
                <a:moveTo>
                  <a:pt x="515493" y="0"/>
                </a:moveTo>
                <a:lnTo>
                  <a:pt x="479551" y="35813"/>
                </a:lnTo>
                <a:lnTo>
                  <a:pt x="515493" y="71754"/>
                </a:lnTo>
                <a:lnTo>
                  <a:pt x="551307" y="35813"/>
                </a:lnTo>
                <a:lnTo>
                  <a:pt x="515493" y="0"/>
                </a:lnTo>
                <a:close/>
              </a:path>
              <a:path w="551307" h="551307">
                <a:moveTo>
                  <a:pt x="443611" y="71754"/>
                </a:moveTo>
                <a:lnTo>
                  <a:pt x="407669" y="107696"/>
                </a:lnTo>
                <a:lnTo>
                  <a:pt x="443611" y="143637"/>
                </a:lnTo>
                <a:lnTo>
                  <a:pt x="479551" y="107696"/>
                </a:lnTo>
                <a:lnTo>
                  <a:pt x="443611" y="71754"/>
                </a:lnTo>
                <a:close/>
              </a:path>
              <a:path w="551307" h="551307">
                <a:moveTo>
                  <a:pt x="371729" y="143637"/>
                </a:moveTo>
                <a:lnTo>
                  <a:pt x="335788" y="179577"/>
                </a:lnTo>
                <a:lnTo>
                  <a:pt x="371729" y="215519"/>
                </a:lnTo>
                <a:lnTo>
                  <a:pt x="407669" y="179577"/>
                </a:lnTo>
                <a:lnTo>
                  <a:pt x="371729" y="143637"/>
                </a:lnTo>
                <a:close/>
              </a:path>
              <a:path w="551307" h="551307">
                <a:moveTo>
                  <a:pt x="299974" y="215519"/>
                </a:moveTo>
                <a:lnTo>
                  <a:pt x="264032" y="251333"/>
                </a:lnTo>
                <a:lnTo>
                  <a:pt x="299974" y="287274"/>
                </a:lnTo>
                <a:lnTo>
                  <a:pt x="335788" y="251333"/>
                </a:lnTo>
                <a:lnTo>
                  <a:pt x="299974" y="215519"/>
                </a:lnTo>
                <a:close/>
              </a:path>
              <a:path w="551307" h="551307">
                <a:moveTo>
                  <a:pt x="228092" y="287274"/>
                </a:moveTo>
                <a:lnTo>
                  <a:pt x="192150" y="323214"/>
                </a:lnTo>
                <a:lnTo>
                  <a:pt x="228092" y="359156"/>
                </a:lnTo>
                <a:lnTo>
                  <a:pt x="264032" y="323214"/>
                </a:lnTo>
                <a:lnTo>
                  <a:pt x="228092" y="287274"/>
                </a:lnTo>
                <a:close/>
              </a:path>
              <a:path w="551307" h="551307">
                <a:moveTo>
                  <a:pt x="107823" y="443484"/>
                </a:moveTo>
                <a:lnTo>
                  <a:pt x="125730" y="317881"/>
                </a:lnTo>
                <a:lnTo>
                  <a:pt x="0" y="551307"/>
                </a:lnTo>
                <a:lnTo>
                  <a:pt x="233425" y="425576"/>
                </a:lnTo>
                <a:lnTo>
                  <a:pt x="107823" y="4434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77162" y="2929254"/>
            <a:ext cx="327532" cy="620903"/>
          </a:xfrm>
          <a:custGeom>
            <a:avLst/>
            <a:gdLst/>
            <a:ahLst/>
            <a:cxnLst/>
            <a:rect l="l" t="t" r="r" b="b"/>
            <a:pathLst>
              <a:path w="327532" h="620903">
                <a:moveTo>
                  <a:pt x="236600" y="90805"/>
                </a:moveTo>
                <a:lnTo>
                  <a:pt x="213868" y="136271"/>
                </a:lnTo>
                <a:lnTo>
                  <a:pt x="259333" y="159004"/>
                </a:lnTo>
                <a:lnTo>
                  <a:pt x="282067" y="113537"/>
                </a:lnTo>
                <a:lnTo>
                  <a:pt x="236600" y="90805"/>
                </a:lnTo>
                <a:close/>
              </a:path>
              <a:path w="327532" h="620903">
                <a:moveTo>
                  <a:pt x="191262" y="181737"/>
                </a:moveTo>
                <a:lnTo>
                  <a:pt x="168529" y="227075"/>
                </a:lnTo>
                <a:lnTo>
                  <a:pt x="213868" y="249809"/>
                </a:lnTo>
                <a:lnTo>
                  <a:pt x="236600" y="204470"/>
                </a:lnTo>
                <a:lnTo>
                  <a:pt x="191262" y="181737"/>
                </a:lnTo>
                <a:close/>
              </a:path>
              <a:path w="327532" h="620903">
                <a:moveTo>
                  <a:pt x="145795" y="272542"/>
                </a:moveTo>
                <a:lnTo>
                  <a:pt x="123062" y="318008"/>
                </a:lnTo>
                <a:lnTo>
                  <a:pt x="168529" y="340741"/>
                </a:lnTo>
                <a:lnTo>
                  <a:pt x="191262" y="295275"/>
                </a:lnTo>
                <a:lnTo>
                  <a:pt x="145795" y="272542"/>
                </a:lnTo>
                <a:close/>
              </a:path>
              <a:path w="327532" h="620903">
                <a:moveTo>
                  <a:pt x="100330" y="363474"/>
                </a:moveTo>
                <a:lnTo>
                  <a:pt x="77596" y="408813"/>
                </a:lnTo>
                <a:lnTo>
                  <a:pt x="123062" y="431546"/>
                </a:lnTo>
                <a:lnTo>
                  <a:pt x="145795" y="386207"/>
                </a:lnTo>
                <a:lnTo>
                  <a:pt x="100330" y="363474"/>
                </a:lnTo>
                <a:close/>
              </a:path>
              <a:path w="327532" h="620903">
                <a:moveTo>
                  <a:pt x="68262" y="484600"/>
                </a:moveTo>
                <a:lnTo>
                  <a:pt x="90931" y="495935"/>
                </a:lnTo>
                <a:lnTo>
                  <a:pt x="100330" y="477012"/>
                </a:lnTo>
                <a:lnTo>
                  <a:pt x="90931" y="495935"/>
                </a:lnTo>
                <a:lnTo>
                  <a:pt x="68199" y="484632"/>
                </a:lnTo>
                <a:lnTo>
                  <a:pt x="63459" y="458576"/>
                </a:lnTo>
                <a:lnTo>
                  <a:pt x="45465" y="359664"/>
                </a:lnTo>
                <a:lnTo>
                  <a:pt x="54863" y="454279"/>
                </a:lnTo>
                <a:lnTo>
                  <a:pt x="45465" y="473202"/>
                </a:lnTo>
                <a:lnTo>
                  <a:pt x="0" y="620903"/>
                </a:lnTo>
                <a:lnTo>
                  <a:pt x="181737" y="427736"/>
                </a:lnTo>
                <a:lnTo>
                  <a:pt x="91858" y="472776"/>
                </a:lnTo>
                <a:lnTo>
                  <a:pt x="68262" y="484600"/>
                </a:lnTo>
                <a:close/>
              </a:path>
              <a:path w="327532" h="620903">
                <a:moveTo>
                  <a:pt x="45465" y="359664"/>
                </a:moveTo>
                <a:lnTo>
                  <a:pt x="0" y="620903"/>
                </a:lnTo>
                <a:lnTo>
                  <a:pt x="45465" y="473202"/>
                </a:lnTo>
                <a:lnTo>
                  <a:pt x="54863" y="454279"/>
                </a:lnTo>
                <a:lnTo>
                  <a:pt x="45465" y="359664"/>
                </a:lnTo>
                <a:close/>
              </a:path>
              <a:path w="327532" h="620903">
                <a:moveTo>
                  <a:pt x="91858" y="472776"/>
                </a:moveTo>
                <a:lnTo>
                  <a:pt x="63459" y="458576"/>
                </a:lnTo>
                <a:lnTo>
                  <a:pt x="68186" y="484562"/>
                </a:lnTo>
                <a:lnTo>
                  <a:pt x="91858" y="472776"/>
                </a:lnTo>
                <a:close/>
              </a:path>
              <a:path w="327532" h="620903">
                <a:moveTo>
                  <a:pt x="282067" y="0"/>
                </a:moveTo>
                <a:lnTo>
                  <a:pt x="259333" y="45339"/>
                </a:lnTo>
                <a:lnTo>
                  <a:pt x="304800" y="68072"/>
                </a:lnTo>
                <a:lnTo>
                  <a:pt x="327532" y="22606"/>
                </a:lnTo>
                <a:lnTo>
                  <a:pt x="28206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11700" y="1318767"/>
            <a:ext cx="623062" cy="402590"/>
          </a:xfrm>
          <a:custGeom>
            <a:avLst/>
            <a:gdLst/>
            <a:ahLst/>
            <a:cxnLst/>
            <a:rect l="l" t="t" r="r" b="b"/>
            <a:pathLst>
              <a:path w="623062" h="402590">
                <a:moveTo>
                  <a:pt x="26924" y="0"/>
                </a:moveTo>
                <a:lnTo>
                  <a:pt x="0" y="43180"/>
                </a:lnTo>
                <a:lnTo>
                  <a:pt x="43052" y="70104"/>
                </a:lnTo>
                <a:lnTo>
                  <a:pt x="69976" y="26924"/>
                </a:lnTo>
                <a:lnTo>
                  <a:pt x="26924" y="0"/>
                </a:lnTo>
                <a:close/>
              </a:path>
              <a:path w="623062" h="402590">
                <a:moveTo>
                  <a:pt x="113029" y="53848"/>
                </a:moveTo>
                <a:lnTo>
                  <a:pt x="86105" y="97028"/>
                </a:lnTo>
                <a:lnTo>
                  <a:pt x="129286" y="123952"/>
                </a:lnTo>
                <a:lnTo>
                  <a:pt x="156210" y="80772"/>
                </a:lnTo>
                <a:lnTo>
                  <a:pt x="113029" y="53848"/>
                </a:lnTo>
                <a:close/>
              </a:path>
              <a:path w="623062" h="402590">
                <a:moveTo>
                  <a:pt x="199262" y="107696"/>
                </a:moveTo>
                <a:lnTo>
                  <a:pt x="172338" y="150876"/>
                </a:lnTo>
                <a:lnTo>
                  <a:pt x="215391" y="177800"/>
                </a:lnTo>
                <a:lnTo>
                  <a:pt x="242315" y="134620"/>
                </a:lnTo>
                <a:lnTo>
                  <a:pt x="199262" y="107696"/>
                </a:lnTo>
                <a:close/>
              </a:path>
              <a:path w="623062" h="402590">
                <a:moveTo>
                  <a:pt x="285369" y="161544"/>
                </a:moveTo>
                <a:lnTo>
                  <a:pt x="258445" y="204724"/>
                </a:lnTo>
                <a:lnTo>
                  <a:pt x="301498" y="231648"/>
                </a:lnTo>
                <a:lnTo>
                  <a:pt x="328422" y="188468"/>
                </a:lnTo>
                <a:lnTo>
                  <a:pt x="285369" y="161544"/>
                </a:lnTo>
                <a:close/>
              </a:path>
              <a:path w="623062" h="402590">
                <a:moveTo>
                  <a:pt x="371601" y="215392"/>
                </a:moveTo>
                <a:lnTo>
                  <a:pt x="344677" y="258572"/>
                </a:lnTo>
                <a:lnTo>
                  <a:pt x="387730" y="285496"/>
                </a:lnTo>
                <a:lnTo>
                  <a:pt x="414654" y="242316"/>
                </a:lnTo>
                <a:lnTo>
                  <a:pt x="371601" y="215392"/>
                </a:lnTo>
                <a:close/>
              </a:path>
              <a:path w="623062" h="402590">
                <a:moveTo>
                  <a:pt x="430784" y="312420"/>
                </a:moveTo>
                <a:lnTo>
                  <a:pt x="451571" y="325419"/>
                </a:lnTo>
                <a:lnTo>
                  <a:pt x="484258" y="322630"/>
                </a:lnTo>
                <a:lnTo>
                  <a:pt x="490331" y="312890"/>
                </a:lnTo>
                <a:lnTo>
                  <a:pt x="493775" y="321818"/>
                </a:lnTo>
                <a:lnTo>
                  <a:pt x="484258" y="322630"/>
                </a:lnTo>
                <a:lnTo>
                  <a:pt x="451571" y="325419"/>
                </a:lnTo>
                <a:lnTo>
                  <a:pt x="367284" y="332613"/>
                </a:lnTo>
                <a:lnTo>
                  <a:pt x="473837" y="339344"/>
                </a:lnTo>
                <a:lnTo>
                  <a:pt x="623062" y="402590"/>
                </a:lnTo>
                <a:lnTo>
                  <a:pt x="500761" y="296164"/>
                </a:lnTo>
                <a:lnTo>
                  <a:pt x="478507" y="282247"/>
                </a:lnTo>
                <a:lnTo>
                  <a:pt x="457708" y="269240"/>
                </a:lnTo>
                <a:lnTo>
                  <a:pt x="430784" y="312420"/>
                </a:lnTo>
                <a:close/>
              </a:path>
              <a:path w="623062" h="402590">
                <a:moveTo>
                  <a:pt x="500761" y="296164"/>
                </a:moveTo>
                <a:lnTo>
                  <a:pt x="623062" y="402590"/>
                </a:lnTo>
                <a:lnTo>
                  <a:pt x="448055" y="203327"/>
                </a:lnTo>
                <a:lnTo>
                  <a:pt x="478507" y="282247"/>
                </a:lnTo>
                <a:lnTo>
                  <a:pt x="500761" y="296164"/>
                </a:lnTo>
                <a:close/>
              </a:path>
              <a:path w="623062" h="402590">
                <a:moveTo>
                  <a:pt x="473837" y="339344"/>
                </a:moveTo>
                <a:lnTo>
                  <a:pt x="367284" y="332613"/>
                </a:lnTo>
                <a:lnTo>
                  <a:pt x="623062" y="402590"/>
                </a:lnTo>
                <a:lnTo>
                  <a:pt x="473837" y="3393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77562" y="2311400"/>
            <a:ext cx="473455" cy="400558"/>
          </a:xfrm>
          <a:custGeom>
            <a:avLst/>
            <a:gdLst/>
            <a:ahLst/>
            <a:cxnLst/>
            <a:rect l="l" t="t" r="r" b="b"/>
            <a:pathLst>
              <a:path w="473455" h="400558">
                <a:moveTo>
                  <a:pt x="117105" y="302972"/>
                </a:moveTo>
                <a:lnTo>
                  <a:pt x="126827" y="261845"/>
                </a:lnTo>
                <a:lnTo>
                  <a:pt x="100837" y="283463"/>
                </a:lnTo>
                <a:lnTo>
                  <a:pt x="117093" y="303022"/>
                </a:lnTo>
                <a:close/>
              </a:path>
              <a:path w="473455" h="400558">
                <a:moveTo>
                  <a:pt x="440943" y="0"/>
                </a:moveTo>
                <a:lnTo>
                  <a:pt x="401954" y="32512"/>
                </a:lnTo>
                <a:lnTo>
                  <a:pt x="434466" y="71627"/>
                </a:lnTo>
                <a:lnTo>
                  <a:pt x="473455" y="39115"/>
                </a:lnTo>
                <a:lnTo>
                  <a:pt x="440943" y="0"/>
                </a:lnTo>
                <a:close/>
              </a:path>
              <a:path w="473455" h="400558">
                <a:moveTo>
                  <a:pt x="362838" y="65024"/>
                </a:moveTo>
                <a:lnTo>
                  <a:pt x="323850" y="97662"/>
                </a:lnTo>
                <a:lnTo>
                  <a:pt x="356362" y="136651"/>
                </a:lnTo>
                <a:lnTo>
                  <a:pt x="395350" y="104139"/>
                </a:lnTo>
                <a:lnTo>
                  <a:pt x="362838" y="65024"/>
                </a:lnTo>
                <a:close/>
              </a:path>
              <a:path w="473455" h="400558">
                <a:moveTo>
                  <a:pt x="284861" y="130175"/>
                </a:moveTo>
                <a:lnTo>
                  <a:pt x="245872" y="162687"/>
                </a:lnTo>
                <a:lnTo>
                  <a:pt x="278384" y="201675"/>
                </a:lnTo>
                <a:lnTo>
                  <a:pt x="317373" y="169163"/>
                </a:lnTo>
                <a:lnTo>
                  <a:pt x="284861" y="130175"/>
                </a:lnTo>
                <a:close/>
              </a:path>
              <a:path w="473455" h="400558">
                <a:moveTo>
                  <a:pt x="206755" y="195199"/>
                </a:moveTo>
                <a:lnTo>
                  <a:pt x="167766" y="227711"/>
                </a:lnTo>
                <a:lnTo>
                  <a:pt x="200278" y="266700"/>
                </a:lnTo>
                <a:lnTo>
                  <a:pt x="239267" y="234187"/>
                </a:lnTo>
                <a:lnTo>
                  <a:pt x="206755" y="195199"/>
                </a:lnTo>
                <a:close/>
              </a:path>
              <a:path w="473455" h="400558">
                <a:moveTo>
                  <a:pt x="133350" y="322452"/>
                </a:moveTo>
                <a:lnTo>
                  <a:pt x="0" y="400558"/>
                </a:lnTo>
                <a:lnTo>
                  <a:pt x="243966" y="296545"/>
                </a:lnTo>
                <a:lnTo>
                  <a:pt x="159299" y="300867"/>
                </a:lnTo>
                <a:lnTo>
                  <a:pt x="133350" y="322452"/>
                </a:lnTo>
                <a:close/>
              </a:path>
              <a:path w="473455" h="400558">
                <a:moveTo>
                  <a:pt x="128777" y="260223"/>
                </a:moveTo>
                <a:lnTo>
                  <a:pt x="126827" y="261845"/>
                </a:lnTo>
                <a:lnTo>
                  <a:pt x="117144" y="303019"/>
                </a:lnTo>
                <a:lnTo>
                  <a:pt x="100837" y="283463"/>
                </a:lnTo>
                <a:lnTo>
                  <a:pt x="126827" y="261845"/>
                </a:lnTo>
                <a:lnTo>
                  <a:pt x="146303" y="179450"/>
                </a:lnTo>
                <a:lnTo>
                  <a:pt x="0" y="400558"/>
                </a:lnTo>
                <a:lnTo>
                  <a:pt x="133350" y="322452"/>
                </a:lnTo>
                <a:lnTo>
                  <a:pt x="159299" y="300867"/>
                </a:lnTo>
                <a:lnTo>
                  <a:pt x="161289" y="299212"/>
                </a:lnTo>
                <a:lnTo>
                  <a:pt x="128777" y="26022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20362" y="3092958"/>
            <a:ext cx="101600" cy="381000"/>
          </a:xfrm>
          <a:custGeom>
            <a:avLst/>
            <a:gdLst/>
            <a:ahLst/>
            <a:cxnLst/>
            <a:rect l="l" t="t" r="r" b="b"/>
            <a:pathLst>
              <a:path w="101600" h="381000">
                <a:moveTo>
                  <a:pt x="50800" y="0"/>
                </a:moveTo>
                <a:lnTo>
                  <a:pt x="50800" y="50800"/>
                </a:lnTo>
                <a:lnTo>
                  <a:pt x="101600" y="50800"/>
                </a:lnTo>
                <a:lnTo>
                  <a:pt x="101600" y="0"/>
                </a:lnTo>
                <a:lnTo>
                  <a:pt x="50800" y="0"/>
                </a:lnTo>
                <a:close/>
              </a:path>
              <a:path w="101600" h="381000">
                <a:moveTo>
                  <a:pt x="50800" y="101600"/>
                </a:moveTo>
                <a:lnTo>
                  <a:pt x="50800" y="152400"/>
                </a:lnTo>
                <a:lnTo>
                  <a:pt x="101600" y="152400"/>
                </a:lnTo>
                <a:lnTo>
                  <a:pt x="101600" y="101600"/>
                </a:lnTo>
                <a:lnTo>
                  <a:pt x="50800" y="101600"/>
                </a:lnTo>
                <a:close/>
              </a:path>
              <a:path w="101600" h="381000">
                <a:moveTo>
                  <a:pt x="76200" y="228600"/>
                </a:moveTo>
                <a:lnTo>
                  <a:pt x="57150" y="203200"/>
                </a:lnTo>
                <a:lnTo>
                  <a:pt x="0" y="127000"/>
                </a:lnTo>
                <a:lnTo>
                  <a:pt x="76200" y="381000"/>
                </a:lnTo>
                <a:lnTo>
                  <a:pt x="101600" y="228600"/>
                </a:lnTo>
                <a:lnTo>
                  <a:pt x="101600" y="203200"/>
                </a:lnTo>
                <a:lnTo>
                  <a:pt x="101600" y="228600"/>
                </a:lnTo>
                <a:lnTo>
                  <a:pt x="76200" y="381000"/>
                </a:lnTo>
                <a:lnTo>
                  <a:pt x="152400" y="127000"/>
                </a:lnTo>
                <a:lnTo>
                  <a:pt x="95250" y="203199"/>
                </a:lnTo>
                <a:lnTo>
                  <a:pt x="76200" y="228600"/>
                </a:lnTo>
                <a:lnTo>
                  <a:pt x="50800" y="228600"/>
                </a:lnTo>
                <a:lnTo>
                  <a:pt x="50800" y="203200"/>
                </a:lnTo>
                <a:lnTo>
                  <a:pt x="76200" y="228600"/>
                </a:lnTo>
                <a:close/>
              </a:path>
              <a:path w="101600" h="381000">
                <a:moveTo>
                  <a:pt x="76200" y="228600"/>
                </a:moveTo>
                <a:lnTo>
                  <a:pt x="50800" y="203200"/>
                </a:lnTo>
                <a:lnTo>
                  <a:pt x="50800" y="228600"/>
                </a:lnTo>
                <a:lnTo>
                  <a:pt x="76200" y="228600"/>
                </a:lnTo>
                <a:close/>
              </a:path>
              <a:path w="101600" h="381000">
                <a:moveTo>
                  <a:pt x="95250" y="203199"/>
                </a:moveTo>
                <a:lnTo>
                  <a:pt x="57150" y="203200"/>
                </a:lnTo>
                <a:lnTo>
                  <a:pt x="76200" y="228600"/>
                </a:lnTo>
                <a:lnTo>
                  <a:pt x="95250" y="203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71162" y="31183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71162" y="32199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71162" y="33088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266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97933" y="4235958"/>
            <a:ext cx="180609" cy="558180"/>
          </a:xfrm>
          <a:custGeom>
            <a:avLst/>
            <a:gdLst/>
            <a:ahLst/>
            <a:cxnLst/>
            <a:rect l="l" t="t" r="r" b="b"/>
            <a:pathLst>
              <a:path w="180609" h="558180">
                <a:moveTo>
                  <a:pt x="3428" y="0"/>
                </a:moveTo>
                <a:lnTo>
                  <a:pt x="0" y="265176"/>
                </a:lnTo>
                <a:lnTo>
                  <a:pt x="45338" y="146558"/>
                </a:lnTo>
                <a:lnTo>
                  <a:pt x="146430" y="223266"/>
                </a:lnTo>
                <a:lnTo>
                  <a:pt x="3428" y="0"/>
                </a:lnTo>
                <a:close/>
              </a:path>
              <a:path w="180609" h="558180">
                <a:moveTo>
                  <a:pt x="131444" y="540385"/>
                </a:moveTo>
                <a:lnTo>
                  <a:pt x="132153" y="542523"/>
                </a:lnTo>
                <a:lnTo>
                  <a:pt x="139329" y="552703"/>
                </a:lnTo>
                <a:lnTo>
                  <a:pt x="150234" y="558180"/>
                </a:lnTo>
                <a:lnTo>
                  <a:pt x="162813" y="557784"/>
                </a:lnTo>
                <a:lnTo>
                  <a:pt x="164952" y="557075"/>
                </a:lnTo>
                <a:lnTo>
                  <a:pt x="175132" y="549899"/>
                </a:lnTo>
                <a:lnTo>
                  <a:pt x="180609" y="538994"/>
                </a:lnTo>
                <a:lnTo>
                  <a:pt x="180212" y="526415"/>
                </a:lnTo>
                <a:lnTo>
                  <a:pt x="179531" y="524330"/>
                </a:lnTo>
                <a:lnTo>
                  <a:pt x="172365" y="514065"/>
                </a:lnTo>
                <a:lnTo>
                  <a:pt x="161447" y="508557"/>
                </a:lnTo>
                <a:lnTo>
                  <a:pt x="148843" y="508889"/>
                </a:lnTo>
                <a:lnTo>
                  <a:pt x="146616" y="509650"/>
                </a:lnTo>
                <a:lnTo>
                  <a:pt x="136485" y="516882"/>
                </a:lnTo>
                <a:lnTo>
                  <a:pt x="131041" y="527774"/>
                </a:lnTo>
                <a:lnTo>
                  <a:pt x="131444" y="540385"/>
                </a:lnTo>
                <a:close/>
              </a:path>
              <a:path w="180609" h="558180">
                <a:moveTo>
                  <a:pt x="103504" y="442595"/>
                </a:moveTo>
                <a:lnTo>
                  <a:pt x="104186" y="444679"/>
                </a:lnTo>
                <a:lnTo>
                  <a:pt x="111352" y="454944"/>
                </a:lnTo>
                <a:lnTo>
                  <a:pt x="122270" y="460452"/>
                </a:lnTo>
                <a:lnTo>
                  <a:pt x="134874" y="460121"/>
                </a:lnTo>
                <a:lnTo>
                  <a:pt x="137101" y="459359"/>
                </a:lnTo>
                <a:lnTo>
                  <a:pt x="147232" y="452127"/>
                </a:lnTo>
                <a:lnTo>
                  <a:pt x="152676" y="441235"/>
                </a:lnTo>
                <a:lnTo>
                  <a:pt x="152272" y="428625"/>
                </a:lnTo>
                <a:lnTo>
                  <a:pt x="151564" y="426486"/>
                </a:lnTo>
                <a:lnTo>
                  <a:pt x="144388" y="416306"/>
                </a:lnTo>
                <a:lnTo>
                  <a:pt x="133483" y="410829"/>
                </a:lnTo>
                <a:lnTo>
                  <a:pt x="120903" y="411226"/>
                </a:lnTo>
                <a:lnTo>
                  <a:pt x="118765" y="411934"/>
                </a:lnTo>
                <a:lnTo>
                  <a:pt x="108585" y="419110"/>
                </a:lnTo>
                <a:lnTo>
                  <a:pt x="103108" y="430015"/>
                </a:lnTo>
                <a:lnTo>
                  <a:pt x="103504" y="442595"/>
                </a:lnTo>
                <a:close/>
              </a:path>
              <a:path w="180609" h="558180">
                <a:moveTo>
                  <a:pt x="75564" y="344805"/>
                </a:moveTo>
                <a:lnTo>
                  <a:pt x="76218" y="346925"/>
                </a:lnTo>
                <a:lnTo>
                  <a:pt x="83375" y="357154"/>
                </a:lnTo>
                <a:lnTo>
                  <a:pt x="94306" y="362660"/>
                </a:lnTo>
                <a:lnTo>
                  <a:pt x="106933" y="362331"/>
                </a:lnTo>
                <a:lnTo>
                  <a:pt x="109000" y="361649"/>
                </a:lnTo>
                <a:lnTo>
                  <a:pt x="119227" y="354483"/>
                </a:lnTo>
                <a:lnTo>
                  <a:pt x="124765" y="343565"/>
                </a:lnTo>
                <a:lnTo>
                  <a:pt x="124459" y="330962"/>
                </a:lnTo>
                <a:lnTo>
                  <a:pt x="123679" y="328841"/>
                </a:lnTo>
                <a:lnTo>
                  <a:pt x="116522" y="318612"/>
                </a:lnTo>
                <a:lnTo>
                  <a:pt x="105591" y="313106"/>
                </a:lnTo>
                <a:lnTo>
                  <a:pt x="92963" y="313436"/>
                </a:lnTo>
                <a:lnTo>
                  <a:pt x="90825" y="314144"/>
                </a:lnTo>
                <a:lnTo>
                  <a:pt x="80645" y="321320"/>
                </a:lnTo>
                <a:lnTo>
                  <a:pt x="75168" y="332225"/>
                </a:lnTo>
                <a:lnTo>
                  <a:pt x="75564" y="344805"/>
                </a:lnTo>
                <a:close/>
              </a:path>
              <a:path w="180609" h="558180">
                <a:moveTo>
                  <a:pt x="47625" y="247142"/>
                </a:moveTo>
                <a:lnTo>
                  <a:pt x="48333" y="249280"/>
                </a:lnTo>
                <a:lnTo>
                  <a:pt x="55509" y="259460"/>
                </a:lnTo>
                <a:lnTo>
                  <a:pt x="66414" y="264937"/>
                </a:lnTo>
                <a:lnTo>
                  <a:pt x="78993" y="264541"/>
                </a:lnTo>
                <a:lnTo>
                  <a:pt x="81060" y="263859"/>
                </a:lnTo>
                <a:lnTo>
                  <a:pt x="91287" y="256693"/>
                </a:lnTo>
                <a:lnTo>
                  <a:pt x="96825" y="245775"/>
                </a:lnTo>
                <a:lnTo>
                  <a:pt x="96519" y="233172"/>
                </a:lnTo>
                <a:lnTo>
                  <a:pt x="95786" y="231015"/>
                </a:lnTo>
                <a:lnTo>
                  <a:pt x="88563" y="220838"/>
                </a:lnTo>
                <a:lnTo>
                  <a:pt x="77657" y="215334"/>
                </a:lnTo>
                <a:lnTo>
                  <a:pt x="65024" y="215646"/>
                </a:lnTo>
                <a:lnTo>
                  <a:pt x="62940" y="216352"/>
                </a:lnTo>
                <a:lnTo>
                  <a:pt x="52761" y="223598"/>
                </a:lnTo>
                <a:lnTo>
                  <a:pt x="47288" y="234540"/>
                </a:lnTo>
                <a:lnTo>
                  <a:pt x="47625" y="247142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01362" y="5150358"/>
            <a:ext cx="152400" cy="482600"/>
          </a:xfrm>
          <a:custGeom>
            <a:avLst/>
            <a:gdLst/>
            <a:ahLst/>
            <a:cxnLst/>
            <a:rect l="l" t="t" r="r" b="b"/>
            <a:pathLst>
              <a:path w="152400" h="482600">
                <a:moveTo>
                  <a:pt x="76200" y="0"/>
                </a:moveTo>
                <a:lnTo>
                  <a:pt x="0" y="254000"/>
                </a:lnTo>
                <a:lnTo>
                  <a:pt x="76200" y="152400"/>
                </a:lnTo>
                <a:lnTo>
                  <a:pt x="152400" y="254000"/>
                </a:lnTo>
                <a:lnTo>
                  <a:pt x="76200" y="0"/>
                </a:lnTo>
                <a:close/>
              </a:path>
              <a:path w="152400" h="482600">
                <a:moveTo>
                  <a:pt x="50800" y="457149"/>
                </a:moveTo>
                <a:lnTo>
                  <a:pt x="54693" y="470700"/>
                </a:lnTo>
                <a:lnTo>
                  <a:pt x="64801" y="479893"/>
                </a:lnTo>
                <a:lnTo>
                  <a:pt x="76200" y="482600"/>
                </a:lnTo>
                <a:lnTo>
                  <a:pt x="89672" y="478722"/>
                </a:lnTo>
                <a:lnTo>
                  <a:pt x="98881" y="468625"/>
                </a:lnTo>
                <a:lnTo>
                  <a:pt x="101600" y="457200"/>
                </a:lnTo>
                <a:lnTo>
                  <a:pt x="97699" y="443651"/>
                </a:lnTo>
                <a:lnTo>
                  <a:pt x="87573" y="434483"/>
                </a:lnTo>
                <a:lnTo>
                  <a:pt x="76200" y="431800"/>
                </a:lnTo>
                <a:lnTo>
                  <a:pt x="62716" y="435670"/>
                </a:lnTo>
                <a:lnTo>
                  <a:pt x="53505" y="445758"/>
                </a:lnTo>
                <a:lnTo>
                  <a:pt x="50800" y="457149"/>
                </a:lnTo>
                <a:close/>
              </a:path>
              <a:path w="152400" h="482600">
                <a:moveTo>
                  <a:pt x="50800" y="355473"/>
                </a:moveTo>
                <a:lnTo>
                  <a:pt x="50800" y="355600"/>
                </a:lnTo>
                <a:lnTo>
                  <a:pt x="54693" y="369072"/>
                </a:lnTo>
                <a:lnTo>
                  <a:pt x="64801" y="378281"/>
                </a:lnTo>
                <a:lnTo>
                  <a:pt x="76200" y="381000"/>
                </a:lnTo>
                <a:lnTo>
                  <a:pt x="89672" y="377106"/>
                </a:lnTo>
                <a:lnTo>
                  <a:pt x="98881" y="366998"/>
                </a:lnTo>
                <a:lnTo>
                  <a:pt x="101600" y="355600"/>
                </a:lnTo>
                <a:lnTo>
                  <a:pt x="101600" y="355473"/>
                </a:lnTo>
                <a:lnTo>
                  <a:pt x="97706" y="342000"/>
                </a:lnTo>
                <a:lnTo>
                  <a:pt x="87598" y="332791"/>
                </a:lnTo>
                <a:lnTo>
                  <a:pt x="76200" y="330073"/>
                </a:lnTo>
                <a:lnTo>
                  <a:pt x="62727" y="333966"/>
                </a:lnTo>
                <a:lnTo>
                  <a:pt x="53518" y="344074"/>
                </a:lnTo>
                <a:lnTo>
                  <a:pt x="50800" y="355473"/>
                </a:lnTo>
                <a:close/>
              </a:path>
              <a:path w="152400" h="482600">
                <a:moveTo>
                  <a:pt x="54693" y="267401"/>
                </a:moveTo>
                <a:lnTo>
                  <a:pt x="64801" y="276577"/>
                </a:lnTo>
                <a:lnTo>
                  <a:pt x="76200" y="279273"/>
                </a:lnTo>
                <a:lnTo>
                  <a:pt x="89672" y="275410"/>
                </a:lnTo>
                <a:lnTo>
                  <a:pt x="98881" y="265326"/>
                </a:lnTo>
                <a:lnTo>
                  <a:pt x="101600" y="253873"/>
                </a:lnTo>
                <a:lnTo>
                  <a:pt x="97706" y="240344"/>
                </a:lnTo>
                <a:lnTo>
                  <a:pt x="87598" y="231168"/>
                </a:lnTo>
                <a:lnTo>
                  <a:pt x="76200" y="228473"/>
                </a:lnTo>
                <a:lnTo>
                  <a:pt x="62727" y="232335"/>
                </a:lnTo>
                <a:lnTo>
                  <a:pt x="53518" y="242419"/>
                </a:lnTo>
                <a:lnTo>
                  <a:pt x="50800" y="253873"/>
                </a:lnTo>
                <a:lnTo>
                  <a:pt x="54693" y="267401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01362" y="5836158"/>
            <a:ext cx="152400" cy="558799"/>
          </a:xfrm>
          <a:custGeom>
            <a:avLst/>
            <a:gdLst/>
            <a:ahLst/>
            <a:cxnLst/>
            <a:rect l="l" t="t" r="r" b="b"/>
            <a:pathLst>
              <a:path w="152400" h="558800">
                <a:moveTo>
                  <a:pt x="76200" y="0"/>
                </a:moveTo>
                <a:lnTo>
                  <a:pt x="0" y="253999"/>
                </a:lnTo>
                <a:lnTo>
                  <a:pt x="76200" y="152399"/>
                </a:lnTo>
                <a:lnTo>
                  <a:pt x="152400" y="253999"/>
                </a:lnTo>
                <a:lnTo>
                  <a:pt x="76200" y="0"/>
                </a:lnTo>
                <a:close/>
              </a:path>
              <a:path w="152400" h="558800">
                <a:moveTo>
                  <a:pt x="50800" y="533349"/>
                </a:moveTo>
                <a:lnTo>
                  <a:pt x="54693" y="546900"/>
                </a:lnTo>
                <a:lnTo>
                  <a:pt x="64801" y="556093"/>
                </a:lnTo>
                <a:lnTo>
                  <a:pt x="76200" y="558799"/>
                </a:lnTo>
                <a:lnTo>
                  <a:pt x="89672" y="554922"/>
                </a:lnTo>
                <a:lnTo>
                  <a:pt x="98881" y="544825"/>
                </a:lnTo>
                <a:lnTo>
                  <a:pt x="101600" y="533399"/>
                </a:lnTo>
                <a:lnTo>
                  <a:pt x="97706" y="519849"/>
                </a:lnTo>
                <a:lnTo>
                  <a:pt x="87598" y="510655"/>
                </a:lnTo>
                <a:lnTo>
                  <a:pt x="76200" y="507949"/>
                </a:lnTo>
                <a:lnTo>
                  <a:pt x="62727" y="511827"/>
                </a:lnTo>
                <a:lnTo>
                  <a:pt x="53518" y="521923"/>
                </a:lnTo>
                <a:lnTo>
                  <a:pt x="50800" y="533349"/>
                </a:lnTo>
                <a:close/>
              </a:path>
              <a:path w="152400" h="558800">
                <a:moveTo>
                  <a:pt x="50800" y="431698"/>
                </a:moveTo>
                <a:lnTo>
                  <a:pt x="54693" y="445249"/>
                </a:lnTo>
                <a:lnTo>
                  <a:pt x="64801" y="454442"/>
                </a:lnTo>
                <a:lnTo>
                  <a:pt x="76200" y="457149"/>
                </a:lnTo>
                <a:lnTo>
                  <a:pt x="89672" y="453271"/>
                </a:lnTo>
                <a:lnTo>
                  <a:pt x="98881" y="443175"/>
                </a:lnTo>
                <a:lnTo>
                  <a:pt x="101600" y="431749"/>
                </a:lnTo>
                <a:lnTo>
                  <a:pt x="97706" y="418198"/>
                </a:lnTo>
                <a:lnTo>
                  <a:pt x="87598" y="409005"/>
                </a:lnTo>
                <a:lnTo>
                  <a:pt x="76200" y="406298"/>
                </a:lnTo>
                <a:lnTo>
                  <a:pt x="62727" y="410176"/>
                </a:lnTo>
                <a:lnTo>
                  <a:pt x="53518" y="420272"/>
                </a:lnTo>
                <a:lnTo>
                  <a:pt x="50800" y="431698"/>
                </a:lnTo>
                <a:close/>
              </a:path>
              <a:path w="152400" h="558800">
                <a:moveTo>
                  <a:pt x="50800" y="330047"/>
                </a:moveTo>
                <a:lnTo>
                  <a:pt x="54693" y="343598"/>
                </a:lnTo>
                <a:lnTo>
                  <a:pt x="64801" y="352791"/>
                </a:lnTo>
                <a:lnTo>
                  <a:pt x="76200" y="355498"/>
                </a:lnTo>
                <a:lnTo>
                  <a:pt x="89672" y="351620"/>
                </a:lnTo>
                <a:lnTo>
                  <a:pt x="98881" y="341524"/>
                </a:lnTo>
                <a:lnTo>
                  <a:pt x="101600" y="330098"/>
                </a:lnTo>
                <a:lnTo>
                  <a:pt x="97706" y="316547"/>
                </a:lnTo>
                <a:lnTo>
                  <a:pt x="87598" y="307354"/>
                </a:lnTo>
                <a:lnTo>
                  <a:pt x="76200" y="304647"/>
                </a:lnTo>
                <a:lnTo>
                  <a:pt x="62727" y="308525"/>
                </a:lnTo>
                <a:lnTo>
                  <a:pt x="53518" y="318621"/>
                </a:lnTo>
                <a:lnTo>
                  <a:pt x="50800" y="330047"/>
                </a:lnTo>
                <a:close/>
              </a:path>
              <a:path w="152400" h="558800">
                <a:moveTo>
                  <a:pt x="50800" y="228396"/>
                </a:moveTo>
                <a:lnTo>
                  <a:pt x="54693" y="241947"/>
                </a:lnTo>
                <a:lnTo>
                  <a:pt x="64801" y="251140"/>
                </a:lnTo>
                <a:lnTo>
                  <a:pt x="76200" y="253847"/>
                </a:lnTo>
                <a:lnTo>
                  <a:pt x="89672" y="249969"/>
                </a:lnTo>
                <a:lnTo>
                  <a:pt x="98881" y="239873"/>
                </a:lnTo>
                <a:lnTo>
                  <a:pt x="101600" y="228447"/>
                </a:lnTo>
                <a:lnTo>
                  <a:pt x="97706" y="214896"/>
                </a:lnTo>
                <a:lnTo>
                  <a:pt x="87598" y="205703"/>
                </a:lnTo>
                <a:lnTo>
                  <a:pt x="76200" y="202996"/>
                </a:lnTo>
                <a:lnTo>
                  <a:pt x="62727" y="206874"/>
                </a:lnTo>
                <a:lnTo>
                  <a:pt x="53518" y="216970"/>
                </a:lnTo>
                <a:lnTo>
                  <a:pt x="50800" y="228396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49162" y="1619758"/>
            <a:ext cx="990599" cy="101600"/>
          </a:xfrm>
          <a:custGeom>
            <a:avLst/>
            <a:gdLst/>
            <a:ahLst/>
            <a:cxnLst/>
            <a:rect l="l" t="t" r="r" b="b"/>
            <a:pathLst>
              <a:path w="990599" h="101600">
                <a:moveTo>
                  <a:pt x="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50800" y="0"/>
                </a:lnTo>
                <a:lnTo>
                  <a:pt x="0" y="0"/>
                </a:lnTo>
                <a:close/>
              </a:path>
              <a:path w="990599" h="101600">
                <a:moveTo>
                  <a:pt x="101600" y="0"/>
                </a:moveTo>
                <a:lnTo>
                  <a:pt x="101600" y="50800"/>
                </a:lnTo>
                <a:lnTo>
                  <a:pt x="152400" y="50800"/>
                </a:lnTo>
                <a:lnTo>
                  <a:pt x="152400" y="0"/>
                </a:lnTo>
                <a:lnTo>
                  <a:pt x="101600" y="0"/>
                </a:lnTo>
                <a:close/>
              </a:path>
              <a:path w="990599" h="101600">
                <a:moveTo>
                  <a:pt x="203200" y="0"/>
                </a:moveTo>
                <a:lnTo>
                  <a:pt x="203200" y="50800"/>
                </a:lnTo>
                <a:lnTo>
                  <a:pt x="253999" y="50800"/>
                </a:lnTo>
                <a:lnTo>
                  <a:pt x="253999" y="0"/>
                </a:lnTo>
                <a:lnTo>
                  <a:pt x="203200" y="0"/>
                </a:lnTo>
                <a:close/>
              </a:path>
              <a:path w="990599" h="101600">
                <a:moveTo>
                  <a:pt x="304799" y="0"/>
                </a:moveTo>
                <a:lnTo>
                  <a:pt x="304799" y="50800"/>
                </a:lnTo>
                <a:lnTo>
                  <a:pt x="355599" y="50800"/>
                </a:lnTo>
                <a:lnTo>
                  <a:pt x="355599" y="0"/>
                </a:lnTo>
                <a:lnTo>
                  <a:pt x="304799" y="0"/>
                </a:lnTo>
                <a:close/>
              </a:path>
              <a:path w="990599" h="101600">
                <a:moveTo>
                  <a:pt x="406399" y="0"/>
                </a:moveTo>
                <a:lnTo>
                  <a:pt x="406399" y="50800"/>
                </a:lnTo>
                <a:lnTo>
                  <a:pt x="457199" y="50800"/>
                </a:lnTo>
                <a:lnTo>
                  <a:pt x="457199" y="0"/>
                </a:lnTo>
                <a:lnTo>
                  <a:pt x="406399" y="0"/>
                </a:lnTo>
                <a:close/>
              </a:path>
              <a:path w="990599" h="101600">
                <a:moveTo>
                  <a:pt x="507999" y="0"/>
                </a:moveTo>
                <a:lnTo>
                  <a:pt x="507999" y="50800"/>
                </a:lnTo>
                <a:lnTo>
                  <a:pt x="558799" y="50800"/>
                </a:lnTo>
                <a:lnTo>
                  <a:pt x="558799" y="0"/>
                </a:lnTo>
                <a:lnTo>
                  <a:pt x="507999" y="0"/>
                </a:lnTo>
                <a:close/>
              </a:path>
              <a:path w="990599" h="101600">
                <a:moveTo>
                  <a:pt x="609599" y="0"/>
                </a:moveTo>
                <a:lnTo>
                  <a:pt x="609599" y="50800"/>
                </a:lnTo>
                <a:lnTo>
                  <a:pt x="660399" y="50800"/>
                </a:lnTo>
                <a:lnTo>
                  <a:pt x="660399" y="0"/>
                </a:lnTo>
                <a:lnTo>
                  <a:pt x="609599" y="0"/>
                </a:lnTo>
                <a:close/>
              </a:path>
              <a:path w="990599" h="101600">
                <a:moveTo>
                  <a:pt x="711199" y="0"/>
                </a:moveTo>
                <a:lnTo>
                  <a:pt x="711199" y="50800"/>
                </a:lnTo>
                <a:lnTo>
                  <a:pt x="761999" y="50800"/>
                </a:lnTo>
                <a:lnTo>
                  <a:pt x="761999" y="0"/>
                </a:lnTo>
                <a:lnTo>
                  <a:pt x="711199" y="0"/>
                </a:lnTo>
                <a:close/>
              </a:path>
              <a:path w="990599" h="101600">
                <a:moveTo>
                  <a:pt x="990599" y="25400"/>
                </a:moveTo>
                <a:lnTo>
                  <a:pt x="838199" y="50800"/>
                </a:lnTo>
                <a:lnTo>
                  <a:pt x="812799" y="50800"/>
                </a:lnTo>
                <a:lnTo>
                  <a:pt x="838199" y="50800"/>
                </a:lnTo>
                <a:lnTo>
                  <a:pt x="990599" y="25400"/>
                </a:lnTo>
                <a:lnTo>
                  <a:pt x="736599" y="-50800"/>
                </a:lnTo>
                <a:lnTo>
                  <a:pt x="812800" y="6349"/>
                </a:lnTo>
                <a:lnTo>
                  <a:pt x="812799" y="44450"/>
                </a:lnTo>
                <a:lnTo>
                  <a:pt x="838199" y="25400"/>
                </a:lnTo>
                <a:lnTo>
                  <a:pt x="812799" y="0"/>
                </a:lnTo>
                <a:lnTo>
                  <a:pt x="838199" y="0"/>
                </a:lnTo>
                <a:lnTo>
                  <a:pt x="838199" y="25400"/>
                </a:lnTo>
                <a:lnTo>
                  <a:pt x="812799" y="44450"/>
                </a:lnTo>
                <a:lnTo>
                  <a:pt x="736599" y="101600"/>
                </a:lnTo>
                <a:lnTo>
                  <a:pt x="990599" y="25400"/>
                </a:lnTo>
                <a:close/>
              </a:path>
              <a:path w="990599" h="101600">
                <a:moveTo>
                  <a:pt x="812799" y="0"/>
                </a:moveTo>
                <a:lnTo>
                  <a:pt x="838199" y="25400"/>
                </a:lnTo>
                <a:lnTo>
                  <a:pt x="838199" y="0"/>
                </a:lnTo>
                <a:lnTo>
                  <a:pt x="81279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49162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50762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52362" y="1645158"/>
            <a:ext cx="50799" cy="0"/>
          </a:xfrm>
          <a:custGeom>
            <a:avLst/>
            <a:gdLst/>
            <a:ahLst/>
            <a:cxnLst/>
            <a:rect l="l" t="t" r="r" b="b"/>
            <a:pathLst>
              <a:path w="50799">
                <a:moveTo>
                  <a:pt x="0" y="0"/>
                </a:moveTo>
                <a:lnTo>
                  <a:pt x="50799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53961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55561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57161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58761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60361" y="164515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61961" y="164515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520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23762" y="2000758"/>
            <a:ext cx="939799" cy="101600"/>
          </a:xfrm>
          <a:custGeom>
            <a:avLst/>
            <a:gdLst/>
            <a:ahLst/>
            <a:cxnLst/>
            <a:rect l="l" t="t" r="r" b="b"/>
            <a:pathLst>
              <a:path w="939799" h="101600">
                <a:moveTo>
                  <a:pt x="410516" y="38872"/>
                </a:moveTo>
                <a:lnTo>
                  <a:pt x="420600" y="48081"/>
                </a:lnTo>
                <a:lnTo>
                  <a:pt x="432054" y="50800"/>
                </a:lnTo>
                <a:lnTo>
                  <a:pt x="445526" y="46906"/>
                </a:lnTo>
                <a:lnTo>
                  <a:pt x="454735" y="36798"/>
                </a:lnTo>
                <a:lnTo>
                  <a:pt x="457454" y="25400"/>
                </a:lnTo>
                <a:lnTo>
                  <a:pt x="453560" y="11927"/>
                </a:lnTo>
                <a:lnTo>
                  <a:pt x="443452" y="2718"/>
                </a:lnTo>
                <a:lnTo>
                  <a:pt x="432054" y="0"/>
                </a:lnTo>
                <a:lnTo>
                  <a:pt x="418525" y="3893"/>
                </a:lnTo>
                <a:lnTo>
                  <a:pt x="409349" y="14001"/>
                </a:lnTo>
                <a:lnTo>
                  <a:pt x="406654" y="25400"/>
                </a:lnTo>
                <a:lnTo>
                  <a:pt x="410516" y="38872"/>
                </a:lnTo>
                <a:close/>
              </a:path>
              <a:path w="939799" h="101600">
                <a:moveTo>
                  <a:pt x="316854" y="3893"/>
                </a:moveTo>
                <a:lnTo>
                  <a:pt x="307645" y="14001"/>
                </a:lnTo>
                <a:lnTo>
                  <a:pt x="304927" y="25400"/>
                </a:lnTo>
                <a:lnTo>
                  <a:pt x="308820" y="38872"/>
                </a:lnTo>
                <a:lnTo>
                  <a:pt x="318928" y="48081"/>
                </a:lnTo>
                <a:lnTo>
                  <a:pt x="330327" y="50800"/>
                </a:lnTo>
                <a:lnTo>
                  <a:pt x="343926" y="46906"/>
                </a:lnTo>
                <a:lnTo>
                  <a:pt x="353135" y="36798"/>
                </a:lnTo>
                <a:lnTo>
                  <a:pt x="355854" y="25400"/>
                </a:lnTo>
                <a:lnTo>
                  <a:pt x="351960" y="11927"/>
                </a:lnTo>
                <a:lnTo>
                  <a:pt x="341852" y="2718"/>
                </a:lnTo>
                <a:lnTo>
                  <a:pt x="330454" y="0"/>
                </a:lnTo>
                <a:lnTo>
                  <a:pt x="316854" y="3893"/>
                </a:lnTo>
                <a:close/>
              </a:path>
              <a:path w="939799" h="101600">
                <a:moveTo>
                  <a:pt x="207189" y="38872"/>
                </a:moveTo>
                <a:lnTo>
                  <a:pt x="217273" y="48081"/>
                </a:lnTo>
                <a:lnTo>
                  <a:pt x="228726" y="50800"/>
                </a:lnTo>
                <a:lnTo>
                  <a:pt x="242255" y="46906"/>
                </a:lnTo>
                <a:lnTo>
                  <a:pt x="251431" y="36798"/>
                </a:lnTo>
                <a:lnTo>
                  <a:pt x="254126" y="25400"/>
                </a:lnTo>
                <a:lnTo>
                  <a:pt x="250264" y="11927"/>
                </a:lnTo>
                <a:lnTo>
                  <a:pt x="240180" y="2718"/>
                </a:lnTo>
                <a:lnTo>
                  <a:pt x="228726" y="0"/>
                </a:lnTo>
                <a:lnTo>
                  <a:pt x="215198" y="3893"/>
                </a:lnTo>
                <a:lnTo>
                  <a:pt x="206022" y="14001"/>
                </a:lnTo>
                <a:lnTo>
                  <a:pt x="203326" y="25400"/>
                </a:lnTo>
                <a:lnTo>
                  <a:pt x="207189" y="38872"/>
                </a:lnTo>
                <a:close/>
              </a:path>
              <a:path w="939799" h="101600">
                <a:moveTo>
                  <a:pt x="113527" y="3893"/>
                </a:moveTo>
                <a:lnTo>
                  <a:pt x="104318" y="14001"/>
                </a:lnTo>
                <a:lnTo>
                  <a:pt x="101600" y="25400"/>
                </a:lnTo>
                <a:lnTo>
                  <a:pt x="105493" y="38872"/>
                </a:lnTo>
                <a:lnTo>
                  <a:pt x="115601" y="48081"/>
                </a:lnTo>
                <a:lnTo>
                  <a:pt x="127000" y="50800"/>
                </a:lnTo>
                <a:lnTo>
                  <a:pt x="140599" y="46906"/>
                </a:lnTo>
                <a:lnTo>
                  <a:pt x="149808" y="36798"/>
                </a:lnTo>
                <a:lnTo>
                  <a:pt x="152526" y="25400"/>
                </a:lnTo>
                <a:lnTo>
                  <a:pt x="148633" y="11927"/>
                </a:lnTo>
                <a:lnTo>
                  <a:pt x="138525" y="2718"/>
                </a:lnTo>
                <a:lnTo>
                  <a:pt x="127126" y="0"/>
                </a:lnTo>
                <a:lnTo>
                  <a:pt x="113527" y="3893"/>
                </a:lnTo>
                <a:close/>
              </a:path>
              <a:path w="939799" h="101600">
                <a:moveTo>
                  <a:pt x="3893" y="38872"/>
                </a:moveTo>
                <a:lnTo>
                  <a:pt x="14001" y="48081"/>
                </a:lnTo>
                <a:lnTo>
                  <a:pt x="25400" y="50800"/>
                </a:lnTo>
                <a:lnTo>
                  <a:pt x="38928" y="46906"/>
                </a:lnTo>
                <a:lnTo>
                  <a:pt x="48104" y="36798"/>
                </a:lnTo>
                <a:lnTo>
                  <a:pt x="50800" y="25400"/>
                </a:lnTo>
                <a:lnTo>
                  <a:pt x="46937" y="11927"/>
                </a:lnTo>
                <a:lnTo>
                  <a:pt x="36853" y="2718"/>
                </a:lnTo>
                <a:lnTo>
                  <a:pt x="25400" y="0"/>
                </a:lnTo>
                <a:lnTo>
                  <a:pt x="11927" y="3893"/>
                </a:lnTo>
                <a:lnTo>
                  <a:pt x="2718" y="14001"/>
                </a:lnTo>
                <a:lnTo>
                  <a:pt x="0" y="25400"/>
                </a:lnTo>
                <a:lnTo>
                  <a:pt x="3893" y="38872"/>
                </a:lnTo>
                <a:close/>
              </a:path>
              <a:path w="939799" h="101600">
                <a:moveTo>
                  <a:pt x="715443" y="38872"/>
                </a:moveTo>
                <a:lnTo>
                  <a:pt x="725527" y="48081"/>
                </a:lnTo>
                <a:lnTo>
                  <a:pt x="736981" y="50800"/>
                </a:lnTo>
                <a:lnTo>
                  <a:pt x="750509" y="46906"/>
                </a:lnTo>
                <a:lnTo>
                  <a:pt x="759685" y="36798"/>
                </a:lnTo>
                <a:lnTo>
                  <a:pt x="762381" y="25400"/>
                </a:lnTo>
                <a:lnTo>
                  <a:pt x="758518" y="11927"/>
                </a:lnTo>
                <a:lnTo>
                  <a:pt x="748434" y="2718"/>
                </a:lnTo>
                <a:lnTo>
                  <a:pt x="736981" y="0"/>
                </a:lnTo>
                <a:lnTo>
                  <a:pt x="723452" y="3893"/>
                </a:lnTo>
                <a:lnTo>
                  <a:pt x="714276" y="14001"/>
                </a:lnTo>
                <a:lnTo>
                  <a:pt x="711581" y="25400"/>
                </a:lnTo>
                <a:lnTo>
                  <a:pt x="715443" y="38872"/>
                </a:lnTo>
                <a:close/>
              </a:path>
              <a:path w="939799" h="101600">
                <a:moveTo>
                  <a:pt x="939799" y="25400"/>
                </a:moveTo>
                <a:lnTo>
                  <a:pt x="685799" y="-50800"/>
                </a:lnTo>
                <a:lnTo>
                  <a:pt x="787399" y="25400"/>
                </a:lnTo>
                <a:lnTo>
                  <a:pt x="685799" y="101600"/>
                </a:lnTo>
                <a:lnTo>
                  <a:pt x="939799" y="25400"/>
                </a:lnTo>
                <a:close/>
              </a:path>
              <a:path w="939799" h="101600">
                <a:moveTo>
                  <a:pt x="621781" y="3893"/>
                </a:moveTo>
                <a:lnTo>
                  <a:pt x="612572" y="14001"/>
                </a:lnTo>
                <a:lnTo>
                  <a:pt x="609854" y="25400"/>
                </a:lnTo>
                <a:lnTo>
                  <a:pt x="613747" y="38872"/>
                </a:lnTo>
                <a:lnTo>
                  <a:pt x="623855" y="48081"/>
                </a:lnTo>
                <a:lnTo>
                  <a:pt x="635254" y="50800"/>
                </a:lnTo>
                <a:lnTo>
                  <a:pt x="648853" y="46906"/>
                </a:lnTo>
                <a:lnTo>
                  <a:pt x="658062" y="36798"/>
                </a:lnTo>
                <a:lnTo>
                  <a:pt x="660781" y="25400"/>
                </a:lnTo>
                <a:lnTo>
                  <a:pt x="656887" y="11927"/>
                </a:lnTo>
                <a:lnTo>
                  <a:pt x="646779" y="2718"/>
                </a:lnTo>
                <a:lnTo>
                  <a:pt x="635381" y="0"/>
                </a:lnTo>
                <a:lnTo>
                  <a:pt x="621781" y="3893"/>
                </a:lnTo>
                <a:close/>
              </a:path>
              <a:path w="939799" h="101600">
                <a:moveTo>
                  <a:pt x="512147" y="38872"/>
                </a:moveTo>
                <a:lnTo>
                  <a:pt x="522255" y="48081"/>
                </a:lnTo>
                <a:lnTo>
                  <a:pt x="533654" y="50800"/>
                </a:lnTo>
                <a:lnTo>
                  <a:pt x="547182" y="46906"/>
                </a:lnTo>
                <a:lnTo>
                  <a:pt x="556358" y="36798"/>
                </a:lnTo>
                <a:lnTo>
                  <a:pt x="559054" y="25400"/>
                </a:lnTo>
                <a:lnTo>
                  <a:pt x="555191" y="11927"/>
                </a:lnTo>
                <a:lnTo>
                  <a:pt x="545107" y="2718"/>
                </a:lnTo>
                <a:lnTo>
                  <a:pt x="533654" y="0"/>
                </a:lnTo>
                <a:lnTo>
                  <a:pt x="520181" y="3893"/>
                </a:lnTo>
                <a:lnTo>
                  <a:pt x="510972" y="14001"/>
                </a:lnTo>
                <a:lnTo>
                  <a:pt x="508254" y="25400"/>
                </a:lnTo>
                <a:lnTo>
                  <a:pt x="512147" y="38872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1886" y="306750"/>
            <a:ext cx="39502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6-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8243" y="306750"/>
            <a:ext cx="234873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Bi-directional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89224" y="306750"/>
            <a:ext cx="1263960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2562" y="1196522"/>
            <a:ext cx="21216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67143" y="1425376"/>
            <a:ext cx="1269669" cy="635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90">
              <a:lnSpc>
                <a:spcPts val="1939"/>
              </a:lnSpc>
            </a:pPr>
            <a:r>
              <a:rPr sz="1800" b="1" spc="2" dirty="0" smtClean="0">
                <a:latin typeface="Arial"/>
                <a:cs typeface="Arial"/>
              </a:rPr>
              <a:t>Forward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3"/>
              </a:spcBef>
            </a:pPr>
            <a:r>
              <a:rPr sz="1800" b="1" spc="2" dirty="0" smtClean="0">
                <a:latin typeface="Arial"/>
                <a:cs typeface="Arial"/>
              </a:rPr>
              <a:t>Backwards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0708" y="1882576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5562" y="1882576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454" y="2721157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7908" y="2721157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7362" y="2721157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4143" y="2721157"/>
            <a:ext cx="21216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3654" y="3635557"/>
            <a:ext cx="283794" cy="63525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9055" algn="ctr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R="12700" algn="ctr">
              <a:lnSpc>
                <a:spcPct val="95825"/>
              </a:lnSpc>
              <a:spcBef>
                <a:spcPts val="835"/>
              </a:spcBef>
            </a:pPr>
            <a:r>
              <a:rPr sz="1800" b="1" spc="-100" dirty="0" smtClean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42108" y="3635557"/>
            <a:ext cx="21216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8908" y="3635557"/>
            <a:ext cx="21216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3562" y="3635557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1762" y="3635557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2743" y="3635557"/>
            <a:ext cx="19936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9854" y="4778811"/>
            <a:ext cx="312674" cy="63538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6"/>
              </a:spcBef>
            </a:pPr>
            <a:r>
              <a:rPr sz="1800" b="1" spc="-4" dirty="0" smtClean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9708" y="4778811"/>
            <a:ext cx="19936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508" y="4778811"/>
            <a:ext cx="22473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5108" y="4778811"/>
            <a:ext cx="19936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762" y="4778811"/>
            <a:ext cx="295529" cy="63538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9054" marR="11734" algn="ctr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836"/>
              </a:spcBef>
            </a:pPr>
            <a:r>
              <a:rPr sz="1800" b="1" spc="-4" dirty="0" smtClean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4562" y="4778811"/>
            <a:ext cx="21216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4162" y="4778811"/>
            <a:ext cx="312674" cy="63538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6"/>
              </a:spcBef>
            </a:pPr>
            <a:r>
              <a:rPr sz="1800" b="1" spc="-4" dirty="0" smtClean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4143" y="4778811"/>
            <a:ext cx="312674" cy="63538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6"/>
              </a:spcBef>
            </a:pPr>
            <a:r>
              <a:rPr sz="1800" b="1" spc="-4" dirty="0" smtClean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3743" y="4778811"/>
            <a:ext cx="312674" cy="63538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9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6"/>
              </a:spcBef>
            </a:pPr>
            <a:r>
              <a:rPr sz="1800" b="1" spc="-4" dirty="0" smtClean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508" y="5693541"/>
            <a:ext cx="296595" cy="635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59054" algn="ctr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R="1066" algn="ctr">
              <a:lnSpc>
                <a:spcPct val="95825"/>
              </a:lnSpc>
              <a:spcBef>
                <a:spcPts val="833"/>
              </a:spcBef>
            </a:pPr>
            <a:r>
              <a:rPr sz="1800" b="1" spc="-4" dirty="0" smtClean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508" y="5693541"/>
            <a:ext cx="312673" cy="635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3"/>
              </a:spcBef>
            </a:pPr>
            <a:r>
              <a:rPr sz="1800" b="1" spc="-4" dirty="0" smtClean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108" y="5693541"/>
            <a:ext cx="312674" cy="635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34289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3"/>
              </a:spcBef>
            </a:pPr>
            <a:r>
              <a:rPr sz="1800" b="1" spc="-4" dirty="0" smtClean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4562" y="5693541"/>
            <a:ext cx="19936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4562" y="6226694"/>
            <a:ext cx="237823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5562" y="6226694"/>
            <a:ext cx="312720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4" dirty="0" smtClean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4621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107" y="6716268"/>
            <a:ext cx="354622" cy="0"/>
          </a:xfrm>
          <a:custGeom>
            <a:avLst/>
            <a:gdLst/>
            <a:ahLst/>
            <a:cxnLst/>
            <a:rect l="l" t="t" r="r" b="b"/>
            <a:pathLst>
              <a:path w="354622">
                <a:moveTo>
                  <a:pt x="0" y="0"/>
                </a:moveTo>
                <a:lnTo>
                  <a:pt x="354622" y="0"/>
                </a:lnTo>
              </a:path>
            </a:pathLst>
          </a:custGeom>
          <a:ln w="3176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932" y="225247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7" y="287285"/>
                </a:lnTo>
                <a:lnTo>
                  <a:pt x="9965" y="260504"/>
                </a:lnTo>
                <a:lnTo>
                  <a:pt x="17480" y="234525"/>
                </a:lnTo>
                <a:lnTo>
                  <a:pt x="26946" y="209436"/>
                </a:lnTo>
                <a:lnTo>
                  <a:pt x="38273" y="185327"/>
                </a:lnTo>
                <a:lnTo>
                  <a:pt x="51373" y="162284"/>
                </a:lnTo>
                <a:lnTo>
                  <a:pt x="66158" y="140396"/>
                </a:lnTo>
                <a:lnTo>
                  <a:pt x="82540" y="119753"/>
                </a:lnTo>
                <a:lnTo>
                  <a:pt x="100431" y="100441"/>
                </a:lnTo>
                <a:lnTo>
                  <a:pt x="119742" y="82549"/>
                </a:lnTo>
                <a:lnTo>
                  <a:pt x="140386" y="66165"/>
                </a:lnTo>
                <a:lnTo>
                  <a:pt x="162273" y="51379"/>
                </a:lnTo>
                <a:lnTo>
                  <a:pt x="185315" y="38277"/>
                </a:lnTo>
                <a:lnTo>
                  <a:pt x="209426" y="26949"/>
                </a:lnTo>
                <a:lnTo>
                  <a:pt x="234515" y="17483"/>
                </a:lnTo>
                <a:lnTo>
                  <a:pt x="260495" y="9966"/>
                </a:lnTo>
                <a:lnTo>
                  <a:pt x="287278" y="4488"/>
                </a:lnTo>
                <a:lnTo>
                  <a:pt x="314776" y="1136"/>
                </a:lnTo>
                <a:lnTo>
                  <a:pt x="342899" y="0"/>
                </a:lnTo>
                <a:lnTo>
                  <a:pt x="371023" y="1136"/>
                </a:lnTo>
                <a:lnTo>
                  <a:pt x="398521" y="4488"/>
                </a:lnTo>
                <a:lnTo>
                  <a:pt x="425304" y="9966"/>
                </a:lnTo>
                <a:lnTo>
                  <a:pt x="451284" y="17483"/>
                </a:lnTo>
                <a:lnTo>
                  <a:pt x="476373" y="26949"/>
                </a:lnTo>
                <a:lnTo>
                  <a:pt x="500484" y="38277"/>
                </a:lnTo>
                <a:lnTo>
                  <a:pt x="523526" y="51379"/>
                </a:lnTo>
                <a:lnTo>
                  <a:pt x="545413" y="66165"/>
                </a:lnTo>
                <a:lnTo>
                  <a:pt x="566057" y="82549"/>
                </a:lnTo>
                <a:lnTo>
                  <a:pt x="585368" y="100441"/>
                </a:lnTo>
                <a:lnTo>
                  <a:pt x="603259" y="119753"/>
                </a:lnTo>
                <a:lnTo>
                  <a:pt x="619641" y="140396"/>
                </a:lnTo>
                <a:lnTo>
                  <a:pt x="634426" y="162284"/>
                </a:lnTo>
                <a:lnTo>
                  <a:pt x="647526" y="185327"/>
                </a:lnTo>
                <a:lnTo>
                  <a:pt x="658853" y="209436"/>
                </a:lnTo>
                <a:lnTo>
                  <a:pt x="668319" y="234525"/>
                </a:lnTo>
                <a:lnTo>
                  <a:pt x="675834" y="260504"/>
                </a:lnTo>
                <a:lnTo>
                  <a:pt x="681312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2" y="398514"/>
                </a:lnTo>
                <a:lnTo>
                  <a:pt x="675834" y="425295"/>
                </a:lnTo>
                <a:lnTo>
                  <a:pt x="668319" y="451274"/>
                </a:lnTo>
                <a:lnTo>
                  <a:pt x="658853" y="476363"/>
                </a:lnTo>
                <a:lnTo>
                  <a:pt x="647526" y="500472"/>
                </a:lnTo>
                <a:lnTo>
                  <a:pt x="634426" y="523515"/>
                </a:lnTo>
                <a:lnTo>
                  <a:pt x="619641" y="545403"/>
                </a:lnTo>
                <a:lnTo>
                  <a:pt x="603259" y="566046"/>
                </a:lnTo>
                <a:lnTo>
                  <a:pt x="585368" y="585358"/>
                </a:lnTo>
                <a:lnTo>
                  <a:pt x="566057" y="603250"/>
                </a:lnTo>
                <a:lnTo>
                  <a:pt x="545413" y="619634"/>
                </a:lnTo>
                <a:lnTo>
                  <a:pt x="523526" y="634420"/>
                </a:lnTo>
                <a:lnTo>
                  <a:pt x="500484" y="647522"/>
                </a:lnTo>
                <a:lnTo>
                  <a:pt x="476373" y="658850"/>
                </a:lnTo>
                <a:lnTo>
                  <a:pt x="451284" y="668316"/>
                </a:lnTo>
                <a:lnTo>
                  <a:pt x="425304" y="675833"/>
                </a:lnTo>
                <a:lnTo>
                  <a:pt x="398521" y="681311"/>
                </a:lnTo>
                <a:lnTo>
                  <a:pt x="371023" y="684663"/>
                </a:lnTo>
                <a:lnTo>
                  <a:pt x="342899" y="685800"/>
                </a:lnTo>
                <a:lnTo>
                  <a:pt x="314776" y="684663"/>
                </a:lnTo>
                <a:lnTo>
                  <a:pt x="287278" y="681311"/>
                </a:lnTo>
                <a:lnTo>
                  <a:pt x="260495" y="675833"/>
                </a:lnTo>
                <a:lnTo>
                  <a:pt x="234515" y="668316"/>
                </a:lnTo>
                <a:lnTo>
                  <a:pt x="209426" y="658850"/>
                </a:lnTo>
                <a:lnTo>
                  <a:pt x="185315" y="647522"/>
                </a:lnTo>
                <a:lnTo>
                  <a:pt x="162273" y="634420"/>
                </a:lnTo>
                <a:lnTo>
                  <a:pt x="140386" y="619634"/>
                </a:lnTo>
                <a:lnTo>
                  <a:pt x="119742" y="603250"/>
                </a:lnTo>
                <a:lnTo>
                  <a:pt x="100431" y="585358"/>
                </a:lnTo>
                <a:lnTo>
                  <a:pt x="82540" y="566046"/>
                </a:lnTo>
                <a:lnTo>
                  <a:pt x="66158" y="545403"/>
                </a:lnTo>
                <a:lnTo>
                  <a:pt x="51373" y="523515"/>
                </a:lnTo>
                <a:lnTo>
                  <a:pt x="38273" y="500472"/>
                </a:lnTo>
                <a:lnTo>
                  <a:pt x="26946" y="476363"/>
                </a:lnTo>
                <a:lnTo>
                  <a:pt x="17480" y="451274"/>
                </a:lnTo>
                <a:lnTo>
                  <a:pt x="9965" y="425295"/>
                </a:lnTo>
                <a:lnTo>
                  <a:pt x="4487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0828" y="1566672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899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899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3147" y="2060448"/>
            <a:ext cx="487298" cy="292988"/>
          </a:xfrm>
          <a:custGeom>
            <a:avLst/>
            <a:gdLst/>
            <a:ahLst/>
            <a:cxnLst/>
            <a:rect l="l" t="t" r="r" b="b"/>
            <a:pathLst>
              <a:path w="487298" h="292988">
                <a:moveTo>
                  <a:pt x="0" y="292988"/>
                </a:moveTo>
                <a:lnTo>
                  <a:pt x="487298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0828" y="3127248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899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899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147" y="2837688"/>
            <a:ext cx="587755" cy="389382"/>
          </a:xfrm>
          <a:custGeom>
            <a:avLst/>
            <a:gdLst/>
            <a:ahLst/>
            <a:cxnLst/>
            <a:rect l="l" t="t" r="r" b="b"/>
            <a:pathLst>
              <a:path w="587755" h="389382">
                <a:moveTo>
                  <a:pt x="0" y="0"/>
                </a:moveTo>
                <a:lnTo>
                  <a:pt x="587755" y="389382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5980" y="231038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6044" y="2151888"/>
            <a:ext cx="350266" cy="259079"/>
          </a:xfrm>
          <a:custGeom>
            <a:avLst/>
            <a:gdLst/>
            <a:ahLst/>
            <a:cxnLst/>
            <a:rect l="l" t="t" r="r" b="b"/>
            <a:pathLst>
              <a:path w="350266" h="259079">
                <a:moveTo>
                  <a:pt x="0" y="0"/>
                </a:moveTo>
                <a:lnTo>
                  <a:pt x="350266" y="259079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1152" y="1524000"/>
            <a:ext cx="685800" cy="688848"/>
          </a:xfrm>
          <a:custGeom>
            <a:avLst/>
            <a:gdLst/>
            <a:ahLst/>
            <a:cxnLst/>
            <a:rect l="l" t="t" r="r" b="b"/>
            <a:pathLst>
              <a:path w="685800" h="688848">
                <a:moveTo>
                  <a:pt x="0" y="344424"/>
                </a:moveTo>
                <a:lnTo>
                  <a:pt x="1136" y="316172"/>
                </a:lnTo>
                <a:lnTo>
                  <a:pt x="4488" y="288550"/>
                </a:lnTo>
                <a:lnTo>
                  <a:pt x="9966" y="261646"/>
                </a:lnTo>
                <a:lnTo>
                  <a:pt x="17483" y="235549"/>
                </a:lnTo>
                <a:lnTo>
                  <a:pt x="26949" y="210347"/>
                </a:lnTo>
                <a:lnTo>
                  <a:pt x="38277" y="186129"/>
                </a:lnTo>
                <a:lnTo>
                  <a:pt x="51379" y="162984"/>
                </a:lnTo>
                <a:lnTo>
                  <a:pt x="66165" y="141000"/>
                </a:lnTo>
                <a:lnTo>
                  <a:pt x="82549" y="120265"/>
                </a:lnTo>
                <a:lnTo>
                  <a:pt x="100441" y="100869"/>
                </a:lnTo>
                <a:lnTo>
                  <a:pt x="119753" y="82900"/>
                </a:lnTo>
                <a:lnTo>
                  <a:pt x="140396" y="66446"/>
                </a:lnTo>
                <a:lnTo>
                  <a:pt x="162284" y="51596"/>
                </a:lnTo>
                <a:lnTo>
                  <a:pt x="185327" y="38439"/>
                </a:lnTo>
                <a:lnTo>
                  <a:pt x="209436" y="27062"/>
                </a:lnTo>
                <a:lnTo>
                  <a:pt x="234525" y="17556"/>
                </a:lnTo>
                <a:lnTo>
                  <a:pt x="260504" y="10008"/>
                </a:lnTo>
                <a:lnTo>
                  <a:pt x="287285" y="4507"/>
                </a:lnTo>
                <a:lnTo>
                  <a:pt x="314779" y="1141"/>
                </a:lnTo>
                <a:lnTo>
                  <a:pt x="342900" y="0"/>
                </a:lnTo>
                <a:lnTo>
                  <a:pt x="371020" y="1141"/>
                </a:lnTo>
                <a:lnTo>
                  <a:pt x="398514" y="4507"/>
                </a:lnTo>
                <a:lnTo>
                  <a:pt x="425295" y="10008"/>
                </a:lnTo>
                <a:lnTo>
                  <a:pt x="451274" y="17556"/>
                </a:lnTo>
                <a:lnTo>
                  <a:pt x="476363" y="27062"/>
                </a:lnTo>
                <a:lnTo>
                  <a:pt x="500472" y="38439"/>
                </a:lnTo>
                <a:lnTo>
                  <a:pt x="523515" y="51596"/>
                </a:lnTo>
                <a:lnTo>
                  <a:pt x="545403" y="66446"/>
                </a:lnTo>
                <a:lnTo>
                  <a:pt x="566046" y="82900"/>
                </a:lnTo>
                <a:lnTo>
                  <a:pt x="585358" y="100869"/>
                </a:lnTo>
                <a:lnTo>
                  <a:pt x="603250" y="120265"/>
                </a:lnTo>
                <a:lnTo>
                  <a:pt x="619634" y="141000"/>
                </a:lnTo>
                <a:lnTo>
                  <a:pt x="634420" y="162984"/>
                </a:lnTo>
                <a:lnTo>
                  <a:pt x="647522" y="186129"/>
                </a:lnTo>
                <a:lnTo>
                  <a:pt x="658850" y="210347"/>
                </a:lnTo>
                <a:lnTo>
                  <a:pt x="668316" y="235549"/>
                </a:lnTo>
                <a:lnTo>
                  <a:pt x="675833" y="261646"/>
                </a:lnTo>
                <a:lnTo>
                  <a:pt x="681311" y="288550"/>
                </a:lnTo>
                <a:lnTo>
                  <a:pt x="684663" y="316172"/>
                </a:lnTo>
                <a:lnTo>
                  <a:pt x="685800" y="344424"/>
                </a:lnTo>
                <a:lnTo>
                  <a:pt x="684663" y="372675"/>
                </a:lnTo>
                <a:lnTo>
                  <a:pt x="681311" y="400297"/>
                </a:lnTo>
                <a:lnTo>
                  <a:pt x="675833" y="427201"/>
                </a:lnTo>
                <a:lnTo>
                  <a:pt x="668316" y="453298"/>
                </a:lnTo>
                <a:lnTo>
                  <a:pt x="658850" y="478500"/>
                </a:lnTo>
                <a:lnTo>
                  <a:pt x="647522" y="502718"/>
                </a:lnTo>
                <a:lnTo>
                  <a:pt x="634420" y="525863"/>
                </a:lnTo>
                <a:lnTo>
                  <a:pt x="619634" y="547847"/>
                </a:lnTo>
                <a:lnTo>
                  <a:pt x="603250" y="568582"/>
                </a:lnTo>
                <a:lnTo>
                  <a:pt x="585358" y="587978"/>
                </a:lnTo>
                <a:lnTo>
                  <a:pt x="566046" y="605947"/>
                </a:lnTo>
                <a:lnTo>
                  <a:pt x="545403" y="622401"/>
                </a:lnTo>
                <a:lnTo>
                  <a:pt x="523515" y="637251"/>
                </a:lnTo>
                <a:lnTo>
                  <a:pt x="500472" y="650408"/>
                </a:lnTo>
                <a:lnTo>
                  <a:pt x="476363" y="661785"/>
                </a:lnTo>
                <a:lnTo>
                  <a:pt x="451274" y="671291"/>
                </a:lnTo>
                <a:lnTo>
                  <a:pt x="425295" y="678839"/>
                </a:lnTo>
                <a:lnTo>
                  <a:pt x="398514" y="684340"/>
                </a:lnTo>
                <a:lnTo>
                  <a:pt x="371020" y="687706"/>
                </a:lnTo>
                <a:lnTo>
                  <a:pt x="342900" y="688848"/>
                </a:lnTo>
                <a:lnTo>
                  <a:pt x="314779" y="687706"/>
                </a:lnTo>
                <a:lnTo>
                  <a:pt x="287285" y="684340"/>
                </a:lnTo>
                <a:lnTo>
                  <a:pt x="260504" y="678839"/>
                </a:lnTo>
                <a:lnTo>
                  <a:pt x="234525" y="671291"/>
                </a:lnTo>
                <a:lnTo>
                  <a:pt x="209436" y="661785"/>
                </a:lnTo>
                <a:lnTo>
                  <a:pt x="185327" y="650408"/>
                </a:lnTo>
                <a:lnTo>
                  <a:pt x="162284" y="637251"/>
                </a:lnTo>
                <a:lnTo>
                  <a:pt x="140396" y="622401"/>
                </a:lnTo>
                <a:lnTo>
                  <a:pt x="119753" y="605947"/>
                </a:lnTo>
                <a:lnTo>
                  <a:pt x="100441" y="587978"/>
                </a:lnTo>
                <a:lnTo>
                  <a:pt x="82549" y="568582"/>
                </a:lnTo>
                <a:lnTo>
                  <a:pt x="66165" y="547847"/>
                </a:lnTo>
                <a:lnTo>
                  <a:pt x="51379" y="525863"/>
                </a:lnTo>
                <a:lnTo>
                  <a:pt x="38277" y="502718"/>
                </a:lnTo>
                <a:lnTo>
                  <a:pt x="26949" y="478500"/>
                </a:lnTo>
                <a:lnTo>
                  <a:pt x="17483" y="453298"/>
                </a:lnTo>
                <a:lnTo>
                  <a:pt x="9966" y="427201"/>
                </a:lnTo>
                <a:lnTo>
                  <a:pt x="4488" y="400297"/>
                </a:lnTo>
                <a:lnTo>
                  <a:pt x="1136" y="372675"/>
                </a:lnTo>
                <a:lnTo>
                  <a:pt x="0" y="344424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1196" y="2110740"/>
            <a:ext cx="510159" cy="299465"/>
          </a:xfrm>
          <a:custGeom>
            <a:avLst/>
            <a:gdLst/>
            <a:ahLst/>
            <a:cxnLst/>
            <a:rect l="l" t="t" r="r" b="b"/>
            <a:pathLst>
              <a:path w="510159" h="299465">
                <a:moveTo>
                  <a:pt x="0" y="299465"/>
                </a:moveTo>
                <a:lnTo>
                  <a:pt x="510159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1152" y="312724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1196" y="2895600"/>
            <a:ext cx="510159" cy="331215"/>
          </a:xfrm>
          <a:custGeom>
            <a:avLst/>
            <a:gdLst/>
            <a:ahLst/>
            <a:cxnLst/>
            <a:rect l="l" t="t" r="r" b="b"/>
            <a:pathLst>
              <a:path w="510159" h="331215">
                <a:moveTo>
                  <a:pt x="0" y="0"/>
                </a:moveTo>
                <a:lnTo>
                  <a:pt x="510159" y="331215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4028" y="231038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6367" y="2110740"/>
            <a:ext cx="427863" cy="299465"/>
          </a:xfrm>
          <a:custGeom>
            <a:avLst/>
            <a:gdLst/>
            <a:ahLst/>
            <a:cxnLst/>
            <a:rect l="l" t="t" r="r" b="b"/>
            <a:pathLst>
              <a:path w="427863" h="299465">
                <a:moveTo>
                  <a:pt x="0" y="0"/>
                </a:moveTo>
                <a:lnTo>
                  <a:pt x="427863" y="299465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68824" y="231038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9828" y="2653284"/>
            <a:ext cx="348614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614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5248" y="231038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54624" y="2653284"/>
            <a:ext cx="420877" cy="0"/>
          </a:xfrm>
          <a:custGeom>
            <a:avLst/>
            <a:gdLst/>
            <a:ahLst/>
            <a:cxnLst/>
            <a:rect l="l" t="t" r="r" b="b"/>
            <a:pathLst>
              <a:path w="420877">
                <a:moveTo>
                  <a:pt x="0" y="0"/>
                </a:moveTo>
                <a:lnTo>
                  <a:pt x="420877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0900" y="1524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60464" y="2109216"/>
            <a:ext cx="541401" cy="301498"/>
          </a:xfrm>
          <a:custGeom>
            <a:avLst/>
            <a:gdLst/>
            <a:ahLst/>
            <a:cxnLst/>
            <a:rect l="l" t="t" r="r" b="b"/>
            <a:pathLst>
              <a:path w="541401" h="301498">
                <a:moveTo>
                  <a:pt x="0" y="301498"/>
                </a:moveTo>
                <a:lnTo>
                  <a:pt x="541401" y="0"/>
                </a:lnTo>
              </a:path>
            </a:pathLst>
          </a:custGeom>
          <a:ln w="57149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90132" y="4117848"/>
            <a:ext cx="685799" cy="685800"/>
          </a:xfrm>
          <a:custGeom>
            <a:avLst/>
            <a:gdLst/>
            <a:ahLst/>
            <a:cxnLst/>
            <a:rect l="l" t="t" r="r" b="b"/>
            <a:pathLst>
              <a:path w="685799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899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799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899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4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148" y="2996184"/>
            <a:ext cx="215265" cy="1120902"/>
          </a:xfrm>
          <a:custGeom>
            <a:avLst/>
            <a:gdLst/>
            <a:ahLst/>
            <a:cxnLst/>
            <a:rect l="l" t="t" r="r" b="b"/>
            <a:pathLst>
              <a:path w="215265" h="1120902">
                <a:moveTo>
                  <a:pt x="0" y="0"/>
                </a:moveTo>
                <a:lnTo>
                  <a:pt x="215265" y="1120902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0900" y="312724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43800" y="2209800"/>
            <a:ext cx="0" cy="916813"/>
          </a:xfrm>
          <a:custGeom>
            <a:avLst/>
            <a:gdLst/>
            <a:ahLst/>
            <a:cxnLst/>
            <a:rect l="l" t="t" r="r" b="b"/>
            <a:pathLst>
              <a:path h="916813">
                <a:moveTo>
                  <a:pt x="0" y="0"/>
                </a:moveTo>
                <a:lnTo>
                  <a:pt x="0" y="916813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7200" y="231038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1136" y="314779"/>
                </a:lnTo>
                <a:lnTo>
                  <a:pt x="4488" y="287285"/>
                </a:lnTo>
                <a:lnTo>
                  <a:pt x="9966" y="260504"/>
                </a:lnTo>
                <a:lnTo>
                  <a:pt x="17483" y="234525"/>
                </a:lnTo>
                <a:lnTo>
                  <a:pt x="26949" y="209436"/>
                </a:lnTo>
                <a:lnTo>
                  <a:pt x="38277" y="185327"/>
                </a:lnTo>
                <a:lnTo>
                  <a:pt x="51379" y="162284"/>
                </a:lnTo>
                <a:lnTo>
                  <a:pt x="66165" y="140396"/>
                </a:lnTo>
                <a:lnTo>
                  <a:pt x="82549" y="119753"/>
                </a:lnTo>
                <a:lnTo>
                  <a:pt x="100441" y="100441"/>
                </a:lnTo>
                <a:lnTo>
                  <a:pt x="119753" y="82549"/>
                </a:lnTo>
                <a:lnTo>
                  <a:pt x="140396" y="66165"/>
                </a:lnTo>
                <a:lnTo>
                  <a:pt x="162284" y="51379"/>
                </a:lnTo>
                <a:lnTo>
                  <a:pt x="185327" y="38277"/>
                </a:lnTo>
                <a:lnTo>
                  <a:pt x="209436" y="26949"/>
                </a:lnTo>
                <a:lnTo>
                  <a:pt x="234525" y="17483"/>
                </a:lnTo>
                <a:lnTo>
                  <a:pt x="260504" y="9966"/>
                </a:lnTo>
                <a:lnTo>
                  <a:pt x="287285" y="4488"/>
                </a:lnTo>
                <a:lnTo>
                  <a:pt x="314779" y="1136"/>
                </a:lnTo>
                <a:lnTo>
                  <a:pt x="342900" y="0"/>
                </a:lnTo>
                <a:lnTo>
                  <a:pt x="371020" y="1136"/>
                </a:lnTo>
                <a:lnTo>
                  <a:pt x="398514" y="4488"/>
                </a:lnTo>
                <a:lnTo>
                  <a:pt x="425295" y="9966"/>
                </a:lnTo>
                <a:lnTo>
                  <a:pt x="451274" y="17483"/>
                </a:lnTo>
                <a:lnTo>
                  <a:pt x="476363" y="26949"/>
                </a:lnTo>
                <a:lnTo>
                  <a:pt x="500472" y="38277"/>
                </a:lnTo>
                <a:lnTo>
                  <a:pt x="523515" y="51379"/>
                </a:lnTo>
                <a:lnTo>
                  <a:pt x="545403" y="66165"/>
                </a:lnTo>
                <a:lnTo>
                  <a:pt x="566046" y="82549"/>
                </a:lnTo>
                <a:lnTo>
                  <a:pt x="585358" y="100441"/>
                </a:lnTo>
                <a:lnTo>
                  <a:pt x="603250" y="119753"/>
                </a:lnTo>
                <a:lnTo>
                  <a:pt x="619634" y="140396"/>
                </a:lnTo>
                <a:lnTo>
                  <a:pt x="634420" y="162284"/>
                </a:lnTo>
                <a:lnTo>
                  <a:pt x="647522" y="185327"/>
                </a:lnTo>
                <a:lnTo>
                  <a:pt x="658850" y="209436"/>
                </a:lnTo>
                <a:lnTo>
                  <a:pt x="668316" y="234525"/>
                </a:lnTo>
                <a:lnTo>
                  <a:pt x="675833" y="260504"/>
                </a:lnTo>
                <a:lnTo>
                  <a:pt x="681311" y="287285"/>
                </a:lnTo>
                <a:lnTo>
                  <a:pt x="684663" y="314779"/>
                </a:lnTo>
                <a:lnTo>
                  <a:pt x="685800" y="342900"/>
                </a:lnTo>
                <a:lnTo>
                  <a:pt x="684663" y="371020"/>
                </a:lnTo>
                <a:lnTo>
                  <a:pt x="681311" y="398514"/>
                </a:lnTo>
                <a:lnTo>
                  <a:pt x="675833" y="425295"/>
                </a:lnTo>
                <a:lnTo>
                  <a:pt x="668316" y="451274"/>
                </a:lnTo>
                <a:lnTo>
                  <a:pt x="658850" y="476363"/>
                </a:lnTo>
                <a:lnTo>
                  <a:pt x="647522" y="500472"/>
                </a:lnTo>
                <a:lnTo>
                  <a:pt x="634420" y="523515"/>
                </a:lnTo>
                <a:lnTo>
                  <a:pt x="619634" y="545403"/>
                </a:lnTo>
                <a:lnTo>
                  <a:pt x="603250" y="566046"/>
                </a:lnTo>
                <a:lnTo>
                  <a:pt x="585358" y="585358"/>
                </a:lnTo>
                <a:lnTo>
                  <a:pt x="566046" y="603250"/>
                </a:lnTo>
                <a:lnTo>
                  <a:pt x="545403" y="619634"/>
                </a:lnTo>
                <a:lnTo>
                  <a:pt x="523515" y="634420"/>
                </a:lnTo>
                <a:lnTo>
                  <a:pt x="500472" y="647522"/>
                </a:lnTo>
                <a:lnTo>
                  <a:pt x="476363" y="658850"/>
                </a:lnTo>
                <a:lnTo>
                  <a:pt x="451274" y="668316"/>
                </a:lnTo>
                <a:lnTo>
                  <a:pt x="425295" y="675833"/>
                </a:lnTo>
                <a:lnTo>
                  <a:pt x="398514" y="681311"/>
                </a:lnTo>
                <a:lnTo>
                  <a:pt x="371020" y="684663"/>
                </a:lnTo>
                <a:lnTo>
                  <a:pt x="342900" y="685800"/>
                </a:lnTo>
                <a:lnTo>
                  <a:pt x="314779" y="684663"/>
                </a:lnTo>
                <a:lnTo>
                  <a:pt x="287285" y="681311"/>
                </a:lnTo>
                <a:lnTo>
                  <a:pt x="260504" y="675833"/>
                </a:lnTo>
                <a:lnTo>
                  <a:pt x="234525" y="668316"/>
                </a:lnTo>
                <a:lnTo>
                  <a:pt x="209436" y="658850"/>
                </a:lnTo>
                <a:lnTo>
                  <a:pt x="185327" y="647522"/>
                </a:lnTo>
                <a:lnTo>
                  <a:pt x="162284" y="634420"/>
                </a:lnTo>
                <a:lnTo>
                  <a:pt x="140396" y="619634"/>
                </a:lnTo>
                <a:lnTo>
                  <a:pt x="119753" y="603250"/>
                </a:lnTo>
                <a:lnTo>
                  <a:pt x="100441" y="585358"/>
                </a:lnTo>
                <a:lnTo>
                  <a:pt x="82549" y="566046"/>
                </a:lnTo>
                <a:lnTo>
                  <a:pt x="66165" y="545403"/>
                </a:lnTo>
                <a:lnTo>
                  <a:pt x="51379" y="523515"/>
                </a:lnTo>
                <a:lnTo>
                  <a:pt x="38277" y="500472"/>
                </a:lnTo>
                <a:lnTo>
                  <a:pt x="26949" y="476363"/>
                </a:lnTo>
                <a:lnTo>
                  <a:pt x="17483" y="451274"/>
                </a:lnTo>
                <a:lnTo>
                  <a:pt x="9966" y="425295"/>
                </a:lnTo>
                <a:lnTo>
                  <a:pt x="4488" y="398514"/>
                </a:lnTo>
                <a:lnTo>
                  <a:pt x="1136" y="371020"/>
                </a:lnTo>
                <a:lnTo>
                  <a:pt x="0" y="342900"/>
                </a:lnTo>
                <a:close/>
              </a:path>
            </a:pathLst>
          </a:custGeom>
          <a:ln w="5715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7640" y="2109216"/>
            <a:ext cx="390651" cy="301498"/>
          </a:xfrm>
          <a:custGeom>
            <a:avLst/>
            <a:gdLst/>
            <a:ahLst/>
            <a:cxnLst/>
            <a:rect l="l" t="t" r="r" b="b"/>
            <a:pathLst>
              <a:path w="390651" h="301498">
                <a:moveTo>
                  <a:pt x="0" y="0"/>
                </a:moveTo>
                <a:lnTo>
                  <a:pt x="390651" y="301498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7640" y="2895600"/>
            <a:ext cx="390651" cy="331215"/>
          </a:xfrm>
          <a:custGeom>
            <a:avLst/>
            <a:gdLst/>
            <a:ahLst/>
            <a:cxnLst/>
            <a:rect l="l" t="t" r="r" b="b"/>
            <a:pathLst>
              <a:path w="390651" h="331215">
                <a:moveTo>
                  <a:pt x="0" y="331215"/>
                </a:moveTo>
                <a:lnTo>
                  <a:pt x="390651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6367" y="2895600"/>
            <a:ext cx="427863" cy="331215"/>
          </a:xfrm>
          <a:custGeom>
            <a:avLst/>
            <a:gdLst/>
            <a:ahLst/>
            <a:cxnLst/>
            <a:rect l="l" t="t" r="r" b="b"/>
            <a:pathLst>
              <a:path w="427863" h="331215">
                <a:moveTo>
                  <a:pt x="0" y="331215"/>
                </a:moveTo>
                <a:lnTo>
                  <a:pt x="427863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1886" y="306750"/>
            <a:ext cx="395029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" dirty="0" smtClean="0">
                <a:solidFill>
                  <a:srgbClr val="660066"/>
                </a:solidFill>
                <a:latin typeface="Arial"/>
                <a:cs typeface="Arial"/>
              </a:rPr>
              <a:t>6-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8243" y="306750"/>
            <a:ext cx="2348733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 smtClean="0">
                <a:solidFill>
                  <a:srgbClr val="660066"/>
                </a:solidFill>
                <a:latin typeface="Arial"/>
                <a:cs typeface="Arial"/>
              </a:rPr>
              <a:t>Bi-directional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9224" y="306750"/>
            <a:ext cx="2822261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6" dirty="0" smtClean="0">
                <a:solidFill>
                  <a:srgbClr val="660066"/>
                </a:solidFill>
                <a:latin typeface="Arial"/>
                <a:cs typeface="Arial"/>
              </a:rPr>
              <a:t>Search 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7986" y="306750"/>
            <a:ext cx="1066174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1" dirty="0" smtClean="0">
                <a:solidFill>
                  <a:srgbClr val="660066"/>
                </a:solidFill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437" y="306750"/>
            <a:ext cx="788847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660066"/>
                </a:solidFill>
                <a:latin typeface="Arial"/>
                <a:cs typeface="Arial"/>
              </a:rPr>
              <a:t>BFS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0989" y="1667002"/>
            <a:ext cx="31722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1626" y="1665859"/>
            <a:ext cx="31677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6695" y="1707921"/>
            <a:ext cx="342883" cy="482904"/>
          </a:xfrm>
          <a:prstGeom prst="rect">
            <a:avLst/>
          </a:prstGeom>
        </p:spPr>
        <p:txBody>
          <a:bodyPr wrap="square" lIns="0" tIns="23939" rIns="0" bIns="0" rtlCol="0">
            <a:noAutofit/>
          </a:bodyPr>
          <a:lstStyle/>
          <a:p>
            <a:pPr marL="12700">
              <a:lnSpc>
                <a:spcPts val="3770"/>
              </a:lnSpc>
            </a:pPr>
            <a:r>
              <a:rPr sz="3600" dirty="0" smtClean="0">
                <a:latin typeface="Calibri"/>
                <a:cs typeface="Calibri"/>
              </a:rPr>
              <a:t>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153" y="2394330"/>
            <a:ext cx="35852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4895" y="2452497"/>
            <a:ext cx="33776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1861" y="2452497"/>
            <a:ext cx="37883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6507" y="2452497"/>
            <a:ext cx="239757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J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8806" y="2452497"/>
            <a:ext cx="209172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3890" y="2452497"/>
            <a:ext cx="382408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9931" y="3268726"/>
            <a:ext cx="375265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7085" y="3268726"/>
            <a:ext cx="304050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4006" y="3268726"/>
            <a:ext cx="331509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5844" y="4259707"/>
            <a:ext cx="286191" cy="482600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3600" dirty="0" smtClean="0">
                <a:latin typeface="Calibri"/>
                <a:cs typeface="Calibri"/>
              </a:rPr>
              <a:t>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356604"/>
            <a:ext cx="354621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8673592" y="6702552"/>
            <a:ext cx="323087" cy="0"/>
          </a:xfrm>
          <a:custGeom>
            <a:avLst/>
            <a:gdLst/>
            <a:ahLst/>
            <a:cxnLst/>
            <a:rect l="l" t="t" r="r" b="b"/>
            <a:pathLst>
              <a:path w="323087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6509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34272" y="6356604"/>
            <a:ext cx="0" cy="359613"/>
          </a:xfrm>
          <a:custGeom>
            <a:avLst/>
            <a:gdLst/>
            <a:ahLst/>
            <a:cxnLst/>
            <a:rect l="l" t="t" r="r" b="b"/>
            <a:pathLst>
              <a:path h="359613">
                <a:moveTo>
                  <a:pt x="0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74608" y="6449568"/>
            <a:ext cx="359664" cy="266699"/>
          </a:xfrm>
          <a:custGeom>
            <a:avLst/>
            <a:gdLst/>
            <a:ahLst/>
            <a:cxnLst/>
            <a:rect l="l" t="t" r="r" b="b"/>
            <a:pathLst>
              <a:path w="359664" h="266700">
                <a:moveTo>
                  <a:pt x="0" y="133349"/>
                </a:moveTo>
                <a:lnTo>
                  <a:pt x="6731" y="91198"/>
                </a:lnTo>
                <a:lnTo>
                  <a:pt x="25653" y="54597"/>
                </a:lnTo>
                <a:lnTo>
                  <a:pt x="54483" y="25730"/>
                </a:lnTo>
                <a:lnTo>
                  <a:pt x="91059" y="6794"/>
                </a:lnTo>
                <a:lnTo>
                  <a:pt x="133223" y="0"/>
                </a:lnTo>
                <a:lnTo>
                  <a:pt x="226441" y="0"/>
                </a:lnTo>
                <a:lnTo>
                  <a:pt x="268477" y="6794"/>
                </a:lnTo>
                <a:lnTo>
                  <a:pt x="305053" y="25730"/>
                </a:lnTo>
                <a:lnTo>
                  <a:pt x="333883" y="54597"/>
                </a:lnTo>
                <a:lnTo>
                  <a:pt x="352806" y="91198"/>
                </a:lnTo>
                <a:lnTo>
                  <a:pt x="359664" y="133349"/>
                </a:lnTo>
                <a:lnTo>
                  <a:pt x="352806" y="175501"/>
                </a:lnTo>
                <a:lnTo>
                  <a:pt x="333883" y="212102"/>
                </a:lnTo>
                <a:lnTo>
                  <a:pt x="305053" y="240969"/>
                </a:lnTo>
                <a:lnTo>
                  <a:pt x="268477" y="259905"/>
                </a:lnTo>
                <a:lnTo>
                  <a:pt x="226441" y="266699"/>
                </a:lnTo>
                <a:lnTo>
                  <a:pt x="133223" y="266699"/>
                </a:lnTo>
                <a:lnTo>
                  <a:pt x="91059" y="259905"/>
                </a:lnTo>
                <a:lnTo>
                  <a:pt x="54483" y="240969"/>
                </a:lnTo>
                <a:lnTo>
                  <a:pt x="25653" y="212102"/>
                </a:lnTo>
                <a:lnTo>
                  <a:pt x="6731" y="175501"/>
                </a:lnTo>
                <a:lnTo>
                  <a:pt x="0" y="133349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4608" y="11430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34272" y="114300"/>
            <a:ext cx="0" cy="359663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107" y="114300"/>
            <a:ext cx="359613" cy="0"/>
          </a:xfrm>
          <a:custGeom>
            <a:avLst/>
            <a:gdLst/>
            <a:ahLst/>
            <a:cxnLst/>
            <a:rect l="l" t="t" r="r" b="b"/>
            <a:pathLst>
              <a:path w="359613">
                <a:moveTo>
                  <a:pt x="3596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107" y="114300"/>
            <a:ext cx="1" cy="359663"/>
          </a:xfrm>
          <a:custGeom>
            <a:avLst/>
            <a:gdLst/>
            <a:ahLst/>
            <a:cxnLst/>
            <a:rect l="l" t="t" r="r" b="b"/>
            <a:pathLst>
              <a:path w="1" h="359663">
                <a:moveTo>
                  <a:pt x="1" y="0"/>
                </a:moveTo>
                <a:lnTo>
                  <a:pt x="0" y="35966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107" y="6716268"/>
            <a:ext cx="354622" cy="0"/>
          </a:xfrm>
          <a:custGeom>
            <a:avLst/>
            <a:gdLst/>
            <a:ahLst/>
            <a:cxnLst/>
            <a:rect l="l" t="t" r="r" b="b"/>
            <a:pathLst>
              <a:path w="354622">
                <a:moveTo>
                  <a:pt x="0" y="0"/>
                </a:moveTo>
                <a:lnTo>
                  <a:pt x="354622" y="0"/>
                </a:lnTo>
              </a:path>
            </a:pathLst>
          </a:custGeom>
          <a:ln w="3176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07" y="6356604"/>
            <a:ext cx="1" cy="359613"/>
          </a:xfrm>
          <a:custGeom>
            <a:avLst/>
            <a:gdLst/>
            <a:ahLst/>
            <a:cxnLst/>
            <a:rect l="l" t="t" r="r" b="b"/>
            <a:pathLst>
              <a:path w="1" h="359613">
                <a:moveTo>
                  <a:pt x="1" y="3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519684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80">
                <a:moveTo>
                  <a:pt x="0" y="335280"/>
                </a:moveTo>
                <a:lnTo>
                  <a:pt x="1949195" y="335280"/>
                </a:lnTo>
                <a:lnTo>
                  <a:pt x="194919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519684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80">
                <a:moveTo>
                  <a:pt x="0" y="335280"/>
                </a:moveTo>
                <a:lnTo>
                  <a:pt x="1949195" y="335280"/>
                </a:lnTo>
                <a:lnTo>
                  <a:pt x="194919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6396" y="519684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80">
                <a:moveTo>
                  <a:pt x="0" y="335280"/>
                </a:moveTo>
                <a:lnTo>
                  <a:pt x="4299204" y="335280"/>
                </a:lnTo>
                <a:lnTo>
                  <a:pt x="429920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06396" y="519684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80">
                <a:moveTo>
                  <a:pt x="0" y="335280"/>
                </a:moveTo>
                <a:lnTo>
                  <a:pt x="4299204" y="335280"/>
                </a:lnTo>
                <a:lnTo>
                  <a:pt x="429920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" y="553212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79">
                <a:moveTo>
                  <a:pt x="0" y="335279"/>
                </a:moveTo>
                <a:lnTo>
                  <a:pt x="1949195" y="335279"/>
                </a:lnTo>
                <a:lnTo>
                  <a:pt x="194919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553212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79">
                <a:moveTo>
                  <a:pt x="0" y="335279"/>
                </a:moveTo>
                <a:lnTo>
                  <a:pt x="1949195" y="335279"/>
                </a:lnTo>
                <a:lnTo>
                  <a:pt x="194919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06396" y="553212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79">
                <a:moveTo>
                  <a:pt x="0" y="335279"/>
                </a:moveTo>
                <a:lnTo>
                  <a:pt x="4299204" y="335279"/>
                </a:lnTo>
                <a:lnTo>
                  <a:pt x="4299204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06396" y="553212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79">
                <a:moveTo>
                  <a:pt x="0" y="335279"/>
                </a:moveTo>
                <a:lnTo>
                  <a:pt x="4299204" y="335279"/>
                </a:lnTo>
                <a:lnTo>
                  <a:pt x="4299204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00" y="586740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79">
                <a:moveTo>
                  <a:pt x="0" y="335280"/>
                </a:moveTo>
                <a:lnTo>
                  <a:pt x="1949195" y="335280"/>
                </a:lnTo>
                <a:lnTo>
                  <a:pt x="194919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5867400"/>
            <a:ext cx="1949195" cy="335280"/>
          </a:xfrm>
          <a:custGeom>
            <a:avLst/>
            <a:gdLst/>
            <a:ahLst/>
            <a:cxnLst/>
            <a:rect l="l" t="t" r="r" b="b"/>
            <a:pathLst>
              <a:path w="1949195" h="335279">
                <a:moveTo>
                  <a:pt x="0" y="335280"/>
                </a:moveTo>
                <a:lnTo>
                  <a:pt x="1949195" y="335280"/>
                </a:lnTo>
                <a:lnTo>
                  <a:pt x="194919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06396" y="586740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79">
                <a:moveTo>
                  <a:pt x="0" y="335280"/>
                </a:moveTo>
                <a:lnTo>
                  <a:pt x="4299204" y="335280"/>
                </a:lnTo>
                <a:lnTo>
                  <a:pt x="429920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6396" y="5867400"/>
            <a:ext cx="4299204" cy="335280"/>
          </a:xfrm>
          <a:custGeom>
            <a:avLst/>
            <a:gdLst/>
            <a:ahLst/>
            <a:cxnLst/>
            <a:rect l="l" t="t" r="r" b="b"/>
            <a:pathLst>
              <a:path w="4299204" h="335279">
                <a:moveTo>
                  <a:pt x="0" y="335280"/>
                </a:moveTo>
                <a:lnTo>
                  <a:pt x="4299204" y="335280"/>
                </a:lnTo>
                <a:lnTo>
                  <a:pt x="429920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" y="6202678"/>
            <a:ext cx="1949195" cy="579119"/>
          </a:xfrm>
          <a:custGeom>
            <a:avLst/>
            <a:gdLst/>
            <a:ahLst/>
            <a:cxnLst/>
            <a:rect l="l" t="t" r="r" b="b"/>
            <a:pathLst>
              <a:path w="1949195" h="579120">
                <a:moveTo>
                  <a:pt x="0" y="579119"/>
                </a:moveTo>
                <a:lnTo>
                  <a:pt x="1949195" y="579119"/>
                </a:lnTo>
                <a:lnTo>
                  <a:pt x="1949195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" y="6202678"/>
            <a:ext cx="1949195" cy="579119"/>
          </a:xfrm>
          <a:custGeom>
            <a:avLst/>
            <a:gdLst/>
            <a:ahLst/>
            <a:cxnLst/>
            <a:rect l="l" t="t" r="r" b="b"/>
            <a:pathLst>
              <a:path w="1949195" h="579120">
                <a:moveTo>
                  <a:pt x="0" y="579119"/>
                </a:moveTo>
                <a:lnTo>
                  <a:pt x="1949195" y="579119"/>
                </a:lnTo>
                <a:lnTo>
                  <a:pt x="1949195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06396" y="6202678"/>
            <a:ext cx="4299204" cy="579119"/>
          </a:xfrm>
          <a:custGeom>
            <a:avLst/>
            <a:gdLst/>
            <a:ahLst/>
            <a:cxnLst/>
            <a:rect l="l" t="t" r="r" b="b"/>
            <a:pathLst>
              <a:path w="4299204" h="579120">
                <a:moveTo>
                  <a:pt x="0" y="579119"/>
                </a:moveTo>
                <a:lnTo>
                  <a:pt x="4299204" y="579119"/>
                </a:lnTo>
                <a:lnTo>
                  <a:pt x="4299204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06396" y="6202678"/>
            <a:ext cx="4299204" cy="579119"/>
          </a:xfrm>
          <a:custGeom>
            <a:avLst/>
            <a:gdLst/>
            <a:ahLst/>
            <a:cxnLst/>
            <a:rect l="l" t="t" r="r" b="b"/>
            <a:pathLst>
              <a:path w="4299204" h="579120">
                <a:moveTo>
                  <a:pt x="0" y="579119"/>
                </a:moveTo>
                <a:lnTo>
                  <a:pt x="4299204" y="579119"/>
                </a:lnTo>
                <a:lnTo>
                  <a:pt x="4299204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86600" y="5658612"/>
            <a:ext cx="1828800" cy="548640"/>
          </a:xfrm>
          <a:custGeom>
            <a:avLst/>
            <a:gdLst/>
            <a:ahLst/>
            <a:cxnLst/>
            <a:rect l="l" t="t" r="r" b="b"/>
            <a:pathLst>
              <a:path w="1828800" h="548639">
                <a:moveTo>
                  <a:pt x="0" y="548640"/>
                </a:moveTo>
                <a:lnTo>
                  <a:pt x="1828800" y="548640"/>
                </a:lnTo>
                <a:lnTo>
                  <a:pt x="182880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6600" y="5658612"/>
            <a:ext cx="1828800" cy="548640"/>
          </a:xfrm>
          <a:custGeom>
            <a:avLst/>
            <a:gdLst/>
            <a:ahLst/>
            <a:cxnLst/>
            <a:rect l="l" t="t" r="r" b="b"/>
            <a:pathLst>
              <a:path w="1828800" h="548639">
                <a:moveTo>
                  <a:pt x="0" y="548640"/>
                </a:moveTo>
                <a:lnTo>
                  <a:pt x="1828800" y="548640"/>
                </a:lnTo>
                <a:lnTo>
                  <a:pt x="182880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6283" y="303067"/>
            <a:ext cx="4040993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8" dirty="0" smtClean="0">
                <a:solidFill>
                  <a:srgbClr val="660066"/>
                </a:solidFill>
                <a:latin typeface="Arial"/>
                <a:cs typeface="Arial"/>
              </a:rPr>
              <a:t>6- Bi-directional 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258" y="1357915"/>
            <a:ext cx="8336087" cy="100493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1111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Search simultaneously from two directions</a:t>
            </a:r>
            <a:endParaRPr sz="2400">
              <a:latin typeface="Arial"/>
              <a:cs typeface="Arial"/>
            </a:endParaRPr>
          </a:p>
          <a:p>
            <a:pPr marL="756386" indent="-286486">
              <a:lnSpc>
                <a:spcPct val="100041"/>
              </a:lnSpc>
              <a:spcBef>
                <a:spcPts val="475"/>
              </a:spcBef>
              <a:tabLst>
                <a:tab pos="749300" algn="l"/>
              </a:tabLst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Forward from the initial and backward from the goal state, until they meet in the middle (i.e., if a node exists in the fringe of the other).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8458" y="2450481"/>
            <a:ext cx="249479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  The idea is to have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8141" y="2450481"/>
            <a:ext cx="1258085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 smtClean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000" spc="9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1950" spc="0" baseline="22298" dirty="0" smtClean="0">
                <a:solidFill>
                  <a:srgbClr val="000090"/>
                </a:solidFill>
                <a:latin typeface="Arial"/>
                <a:cs typeface="Arial"/>
              </a:rPr>
              <a:t>d/2     </a:t>
            </a:r>
            <a:r>
              <a:rPr sz="1950" spc="51" baseline="22298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1950" spc="0" baseline="22298" dirty="0" smtClean="0">
                <a:solidFill>
                  <a:srgbClr val="000090"/>
                </a:solidFill>
                <a:latin typeface="Arial"/>
                <a:cs typeface="Arial"/>
              </a:rPr>
              <a:t>d/2</a:t>
            </a:r>
            <a:r>
              <a:rPr sz="2000" spc="0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2684" y="2450481"/>
            <a:ext cx="21220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7168" y="2450481"/>
            <a:ext cx="345550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instead of b</a:t>
            </a:r>
            <a:r>
              <a:rPr sz="1950" spc="-5" baseline="22298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, which much less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258" y="3186969"/>
            <a:ext cx="8214461" cy="70091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May lead to substantial savings (if it is applicable), but is has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32"/>
              </a:spcBef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several 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8458" y="4000770"/>
            <a:ext cx="205297" cy="100386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215">
              <a:lnSpc>
                <a:spcPts val="2150"/>
              </a:lnSpc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96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95"/>
              </a:spcBef>
            </a:pPr>
            <a:r>
              <a:rPr sz="20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4945" y="4000770"/>
            <a:ext cx="709438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5" dirty="0" smtClean="0">
                <a:solidFill>
                  <a:srgbClr val="000090"/>
                </a:solidFill>
                <a:latin typeface="Arial"/>
                <a:cs typeface="Arial"/>
              </a:rPr>
              <a:t>Predecessors must be generated, which is not always possible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4945" y="4369578"/>
            <a:ext cx="5131607" cy="63505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Search must be coordinated between the two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87"/>
              </a:spcBef>
            </a:pPr>
            <a:r>
              <a:rPr sz="2000" spc="-6" dirty="0" smtClean="0">
                <a:solidFill>
                  <a:srgbClr val="000090"/>
                </a:solidFill>
                <a:latin typeface="Arial"/>
                <a:cs typeface="Arial"/>
              </a:rPr>
              <a:t>One search must keep all nodes in 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7142" y="4369578"/>
            <a:ext cx="109407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000090"/>
                </a:solidFill>
                <a:latin typeface="Arial"/>
                <a:cs typeface="Arial"/>
              </a:rPr>
              <a:t>searches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3978" y="6473887"/>
            <a:ext cx="331016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64" dirty="0" smtClean="0">
                <a:solidFill>
                  <a:srgbClr val="7E7E7E"/>
                </a:solidFill>
                <a:latin typeface="Arial"/>
                <a:cs typeface="Arial"/>
              </a:rPr>
              <a:t>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6600" y="5658612"/>
            <a:ext cx="1828800" cy="548640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92709">
              <a:lnSpc>
                <a:spcPct val="95825"/>
              </a:lnSpc>
            </a:pP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b    </a:t>
            </a:r>
            <a:r>
              <a:rPr sz="1200" spc="287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b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ra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n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c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r>
              <a:rPr sz="1200" spc="-14" dirty="0" smtClean="0">
                <a:solidFill>
                  <a:srgbClr val="E36C09"/>
                </a:solidFill>
                <a:latin typeface="Arial"/>
                <a:cs typeface="Arial"/>
              </a:rPr>
              <a:t>i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n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g</a:t>
            </a:r>
            <a:r>
              <a:rPr sz="1200" spc="-50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14" dirty="0" smtClean="0">
                <a:solidFill>
                  <a:srgbClr val="E36C09"/>
                </a:solidFill>
                <a:latin typeface="Arial"/>
                <a:cs typeface="Arial"/>
              </a:rPr>
              <a:t>f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a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c</a:t>
            </a:r>
            <a:r>
              <a:rPr sz="1200" spc="-9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1200" spc="-4" dirty="0" smtClean="0">
                <a:solidFill>
                  <a:srgbClr val="E36C09"/>
                </a:solidFill>
                <a:latin typeface="Arial"/>
                <a:cs typeface="Arial"/>
              </a:rPr>
              <a:t>o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92709">
              <a:lnSpc>
                <a:spcPct val="95825"/>
              </a:lnSpc>
              <a:spcBef>
                <a:spcPts val="768"/>
              </a:spcBef>
            </a:pP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d    </a:t>
            </a:r>
            <a:r>
              <a:rPr sz="1200" spc="287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tree</a:t>
            </a:r>
            <a:r>
              <a:rPr sz="1200" spc="-39" dirty="0" smtClean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200" spc="4" dirty="0" smtClean="0">
                <a:solidFill>
                  <a:srgbClr val="E36C09"/>
                </a:solidFill>
                <a:latin typeface="Arial"/>
                <a:cs typeface="Arial"/>
              </a:rPr>
              <a:t>dep</a:t>
            </a:r>
            <a:r>
              <a:rPr sz="1200" spc="-9" dirty="0" smtClean="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sz="1200" spc="0" dirty="0" smtClean="0">
                <a:solidFill>
                  <a:srgbClr val="E36C09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08" y="5196840"/>
            <a:ext cx="355091" cy="1519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7200" y="5196840"/>
            <a:ext cx="1949195" cy="335280"/>
          </a:xfrm>
          <a:prstGeom prst="rect">
            <a:avLst/>
          </a:prstGeom>
        </p:spPr>
        <p:txBody>
          <a:bodyPr wrap="square" lIns="0" tIns="55244" rIns="0" bIns="0" rtlCol="0">
            <a:noAutofit/>
          </a:bodyPr>
          <a:lstStyle/>
          <a:p>
            <a:pPr marL="91440">
              <a:lnSpc>
                <a:spcPct val="95825"/>
              </a:lnSpc>
            </a:pPr>
            <a:r>
              <a:rPr sz="1600" spc="-12" dirty="0" smtClean="0">
                <a:solidFill>
                  <a:srgbClr val="E36C09"/>
                </a:solidFill>
                <a:latin typeface="Arial"/>
                <a:cs typeface="Arial"/>
              </a:rPr>
              <a:t>Time Complexity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6396" y="5196840"/>
            <a:ext cx="4299204" cy="335280"/>
          </a:xfrm>
          <a:prstGeom prst="rect">
            <a:avLst/>
          </a:prstGeom>
        </p:spPr>
        <p:txBody>
          <a:bodyPr wrap="square" lIns="0" tIns="44450" rIns="0" bIns="0" rtlCol="0">
            <a:noAutofit/>
          </a:bodyPr>
          <a:lstStyle/>
          <a:p>
            <a:pPr marL="92075">
              <a:lnSpc>
                <a:spcPts val="1439"/>
              </a:lnSpc>
            </a:pPr>
            <a:r>
              <a:rPr sz="2400" spc="-9" baseline="-14493" dirty="0" smtClean="0">
                <a:solidFill>
                  <a:srgbClr val="E36C09"/>
                </a:solidFill>
                <a:latin typeface="Arial"/>
                <a:cs typeface="Arial"/>
              </a:rPr>
              <a:t>b</a:t>
            </a:r>
            <a:r>
              <a:rPr sz="1100" spc="-9" dirty="0" smtClean="0">
                <a:solidFill>
                  <a:srgbClr val="E36C09"/>
                </a:solidFill>
                <a:latin typeface="Arial"/>
                <a:cs typeface="Arial"/>
              </a:rPr>
              <a:t>d/2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5532120"/>
            <a:ext cx="1949195" cy="335280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1440">
              <a:lnSpc>
                <a:spcPct val="95825"/>
              </a:lnSpc>
            </a:pPr>
            <a:r>
              <a:rPr sz="1600" spc="-5" dirty="0" smtClean="0">
                <a:solidFill>
                  <a:srgbClr val="E36C09"/>
                </a:solidFill>
                <a:latin typeface="Arial"/>
                <a:cs typeface="Arial"/>
              </a:rPr>
              <a:t>Space Complexity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6396" y="5532120"/>
            <a:ext cx="4299204" cy="335280"/>
          </a:xfrm>
          <a:prstGeom prst="rect">
            <a:avLst/>
          </a:prstGeom>
        </p:spPr>
        <p:txBody>
          <a:bodyPr wrap="square" lIns="0" tIns="44450" rIns="0" bIns="0" rtlCol="0">
            <a:noAutofit/>
          </a:bodyPr>
          <a:lstStyle/>
          <a:p>
            <a:pPr marL="92075">
              <a:lnSpc>
                <a:spcPts val="1439"/>
              </a:lnSpc>
            </a:pPr>
            <a:r>
              <a:rPr sz="2400" spc="-9" baseline="-14493" dirty="0" smtClean="0">
                <a:solidFill>
                  <a:srgbClr val="E36C09"/>
                </a:solidFill>
                <a:latin typeface="Arial"/>
                <a:cs typeface="Arial"/>
              </a:rPr>
              <a:t>b</a:t>
            </a:r>
            <a:r>
              <a:rPr sz="1100" spc="-9" dirty="0" smtClean="0">
                <a:solidFill>
                  <a:srgbClr val="E36C09"/>
                </a:solidFill>
                <a:latin typeface="Arial"/>
                <a:cs typeface="Arial"/>
              </a:rPr>
              <a:t>d/2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867400"/>
            <a:ext cx="1949195" cy="335279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91440">
              <a:lnSpc>
                <a:spcPct val="95825"/>
              </a:lnSpc>
            </a:pPr>
            <a:r>
              <a:rPr sz="1600" dirty="0" smtClean="0">
                <a:solidFill>
                  <a:srgbClr val="E36C09"/>
                </a:solidFill>
                <a:latin typeface="Arial"/>
                <a:cs typeface="Arial"/>
              </a:rPr>
              <a:t>Completeness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6396" y="5867400"/>
            <a:ext cx="4299204" cy="335279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92075">
              <a:lnSpc>
                <a:spcPct val="95825"/>
              </a:lnSpc>
            </a:pPr>
            <a:r>
              <a:rPr sz="1600" spc="-4" dirty="0" smtClean="0">
                <a:solidFill>
                  <a:srgbClr val="E36C09"/>
                </a:solidFill>
                <a:latin typeface="Arial"/>
                <a:cs typeface="Arial"/>
              </a:rPr>
              <a:t>yes (b finite, breadth-first for both directions)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6202679"/>
            <a:ext cx="1949195" cy="579119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91440">
              <a:lnSpc>
                <a:spcPct val="95825"/>
              </a:lnSpc>
            </a:pPr>
            <a:r>
              <a:rPr sz="1600" spc="0" dirty="0" smtClean="0">
                <a:solidFill>
                  <a:srgbClr val="E36C09"/>
                </a:solidFill>
                <a:latin typeface="Arial"/>
                <a:cs typeface="Arial"/>
              </a:rPr>
              <a:t>Optimality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6396" y="6202679"/>
            <a:ext cx="4299204" cy="579119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92075" marR="283399">
              <a:lnSpc>
                <a:spcPct val="98795"/>
              </a:lnSpc>
            </a:pPr>
            <a:r>
              <a:rPr sz="1600" spc="-5" dirty="0" smtClean="0">
                <a:solidFill>
                  <a:srgbClr val="E36C09"/>
                </a:solidFill>
                <a:latin typeface="Arial"/>
                <a:cs typeface="Arial"/>
              </a:rPr>
              <a:t>yes (all step costs identical, breadth-first for both directions)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8" y="6716268"/>
            <a:ext cx="355091" cy="65530"/>
          </a:xfrm>
          <a:prstGeom prst="rect">
            <a:avLst/>
          </a:prstGeom>
        </p:spPr>
        <p:txBody>
          <a:bodyPr wrap="square" lIns="0" tIns="2030" rIns="0" bIns="0" rtlCol="0">
            <a:noAutofit/>
          </a:bodyPr>
          <a:lstStyle/>
          <a:p>
            <a:pPr marL="25400">
              <a:lnSpc>
                <a:spcPts val="500"/>
              </a:lnSpc>
            </a:pPr>
            <a:endParaRPr sz="500"/>
          </a:p>
        </p:txBody>
      </p:sp>
      <p:sp>
        <p:nvSpPr>
          <p:cNvPr id="3" name="object 3"/>
          <p:cNvSpPr txBox="1"/>
          <p:nvPr/>
        </p:nvSpPr>
        <p:spPr>
          <a:xfrm>
            <a:off x="102108" y="114300"/>
            <a:ext cx="359612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4608" y="114300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5905</Words>
  <Application>Microsoft Office PowerPoint</Application>
  <PresentationFormat>On-screen Show (4:3)</PresentationFormat>
  <Paragraphs>2523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Meiryo</vt:lpstr>
      <vt:lpstr>Arial</vt:lpstr>
      <vt:lpstr>Calibri</vt:lpstr>
      <vt:lpstr>Century Gothic</vt:lpstr>
      <vt:lpstr>Courier New</vt:lpstr>
      <vt:lpstr>Segoe UI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modified xsi:type="dcterms:W3CDTF">2024-01-30T09:53:37Z</dcterms:modified>
</cp:coreProperties>
</file>