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1095" r:id="rId13"/>
    <p:sldId id="1096" r:id="rId14"/>
    <p:sldId id="1098" r:id="rId15"/>
    <p:sldId id="1214" r:id="rId16"/>
    <p:sldId id="1097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1079" r:id="rId41"/>
    <p:sldId id="1215" r:id="rId42"/>
    <p:sldId id="1080" r:id="rId43"/>
    <p:sldId id="121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CDF"/>
    <a:srgbClr val="E40000"/>
    <a:srgbClr val="0000A3"/>
    <a:srgbClr val="ED356A"/>
    <a:srgbClr val="FFB3D3"/>
    <a:srgbClr val="FA376E"/>
    <a:srgbClr val="9CDFF9"/>
    <a:srgbClr val="0000A8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31" autoAdjust="0"/>
    <p:restoredTop sz="95934"/>
  </p:normalViewPr>
  <p:slideViewPr>
    <p:cSldViewPr snapToGrid="0" snapToObjects="1">
      <p:cViewPr varScale="1">
        <p:scale>
          <a:sx n="85" d="100"/>
          <a:sy n="85" d="100"/>
        </p:scale>
        <p:origin x="125" y="62"/>
      </p:cViewPr>
      <p:guideLst/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5" name="Google Shape;188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6" name="Google Shape;1886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6" name="Google Shape;2416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" name="Google Shape;254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6" name="Google Shape;254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401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689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514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735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24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3" name="Google Shape;2653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2654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" name="Google Shape;266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3" name="Google Shape;266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4" name="Google Shape;2664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" name="Google Shape;271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6" name="Google Shape;2716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2717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0" name="Google Shape;196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4" name="Google Shape;2724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5" name="Google Shape;2725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2" name="Google Shape;2732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3" name="Google Shape;2733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7" name="Google Shape;284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8" name="Google Shape;2848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9" name="Google Shape;2849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5" name="Google Shape;285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6" name="Google Shape;2856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7" name="Google Shape;2857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3" name="Google Shape;286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4" name="Google Shape;2864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5" name="Google Shape;2865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Google Shape;290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2" name="Google Shape;2902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3" name="Google Shape;2903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0" name="Google Shape;296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1" name="Google Shape;2961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2" name="Google Shape;2962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5" name="Google Shape;313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6" name="Google Shape;313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7" name="Google Shape;3137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4" name="Google Shape;330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5" name="Google Shape;330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6" name="Google Shape;3306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5" name="Google Shape;348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6" name="Google Shape;3486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7" name="Google Shape;3487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7" name="Google Shape;203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" name="Google Shape;2038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6" name="Google Shape;349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7" name="Google Shape;3497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8" name="Google Shape;3498;p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3" name="Google Shape;372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4" name="Google Shape;3724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5" name="Google Shape;3725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3" name="Google Shape;375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4" name="Google Shape;3754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5" name="Google Shape;3755;p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4" name="Google Shape;379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5" name="Google Shape;3795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6" name="Google Shape;3796;p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9" name="Google Shape;383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0" name="Google Shape;3840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1" name="Google Shape;3841;p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4" name="Google Shape;397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5" name="Google Shape;3975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6" name="Google Shape;3976;p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" name="Google Shape;402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5" name="Google Shape;4025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6" name="Google Shape;4026;p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" name="Google Shape;4034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5" name="Google Shape;4035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6" name="Google Shape;4036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1" name="Google Shape;416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2" name="Google Shape;4162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3" name="Google Shape;4163;p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4" name="Google Shape;4314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5" name="Google Shape;4315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6" name="Google Shape;4316;p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9" name="Google Shape;212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0" name="Google Shape;2130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441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778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5" name="Google Shape;219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0" name="Google Shape;2270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1" name="Google Shape;2271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1" name="Google Shape;238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2" name="Google Shape;2382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8" name="Google Shape;239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9" name="Google Shape;2399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7" name="Google Shape;240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28"/>
          <p:cNvSpPr txBox="1">
            <a:spLocks noGrp="1"/>
          </p:cNvSpPr>
          <p:nvPr>
            <p:ph type="body" idx="1"/>
          </p:nvPr>
        </p:nvSpPr>
        <p:spPr>
          <a:xfrm>
            <a:off x="872790" y="1409001"/>
            <a:ext cx="5557988" cy="4841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2425" lvl="0" indent="-2936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 sz="3200">
                <a:solidFill>
                  <a:srgbClr val="C00000"/>
                </a:solidFill>
              </a:rPr>
              <a:t>IP address: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32-bit identifier associated with each host or router </a:t>
            </a:r>
            <a:r>
              <a:rPr lang="en-US" i="1">
                <a:solidFill>
                  <a:srgbClr val="0000A3"/>
                </a:solidFill>
              </a:rPr>
              <a:t>interface</a:t>
            </a:r>
            <a:r>
              <a:rPr lang="en-US"/>
              <a:t> </a:t>
            </a:r>
            <a:endParaRPr/>
          </a:p>
          <a:p>
            <a:pPr marL="352425" lvl="0" indent="-2936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▪"/>
            </a:pPr>
            <a:r>
              <a:rPr lang="en-US" sz="3200">
                <a:solidFill>
                  <a:srgbClr val="CC0000"/>
                </a:solidFill>
              </a:rPr>
              <a:t>interface:</a:t>
            </a:r>
            <a:r>
              <a:rPr lang="en-US"/>
              <a:t> connection between host/router and physical link</a:t>
            </a:r>
            <a:endParaRPr/>
          </a:p>
          <a:p>
            <a:pPr marL="522288" lvl="1" indent="-29844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router’s typically have multiple interfaces</a:t>
            </a:r>
            <a:endParaRPr/>
          </a:p>
          <a:p>
            <a:pPr marL="522288" lvl="1" indent="-29844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host typically has one or two interfaces </a:t>
            </a:r>
            <a:r>
              <a:rPr lang="en-US"/>
              <a:t>(e.g., wired Ethernet, wireless 802.11)</a:t>
            </a:r>
            <a:endParaRPr/>
          </a:p>
          <a:p>
            <a:pPr marL="2984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 sz="3200"/>
          </a:p>
        </p:txBody>
      </p:sp>
      <p:sp>
        <p:nvSpPr>
          <p:cNvPr id="1889" name="Google Shape;1889;p28"/>
          <p:cNvSpPr txBox="1"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IP addressing: introduction</a:t>
            </a:r>
            <a:endParaRPr/>
          </a:p>
        </p:txBody>
      </p:sp>
      <p:sp>
        <p:nvSpPr>
          <p:cNvPr id="1890" name="Google Shape;1890;p28"/>
          <p:cNvSpPr/>
          <p:nvPr/>
        </p:nvSpPr>
        <p:spPr>
          <a:xfrm rot="-5400000">
            <a:off x="8946356" y="3046530"/>
            <a:ext cx="846137" cy="1593850"/>
          </a:xfrm>
          <a:custGeom>
            <a:avLst/>
            <a:gdLst/>
            <a:ahLst/>
            <a:cxnLst/>
            <a:rect l="l" t="t" r="r" b="b"/>
            <a:pathLst>
              <a:path w="10315" h="10000" extrusionOk="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1" name="Google Shape;1891;p28"/>
          <p:cNvSpPr/>
          <p:nvPr/>
        </p:nvSpPr>
        <p:spPr>
          <a:xfrm rot="10800000">
            <a:off x="9944100" y="1720173"/>
            <a:ext cx="846138" cy="1593850"/>
          </a:xfrm>
          <a:custGeom>
            <a:avLst/>
            <a:gdLst/>
            <a:ahLst/>
            <a:cxnLst/>
            <a:rect l="l" t="t" r="r" b="b"/>
            <a:pathLst>
              <a:path w="10315" h="10000" extrusionOk="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2" name="Google Shape;1892;p28"/>
          <p:cNvSpPr/>
          <p:nvPr/>
        </p:nvSpPr>
        <p:spPr>
          <a:xfrm>
            <a:off x="7908925" y="1302661"/>
            <a:ext cx="1038225" cy="1927225"/>
          </a:xfrm>
          <a:custGeom>
            <a:avLst/>
            <a:gdLst/>
            <a:ahLst/>
            <a:cxnLst/>
            <a:rect l="l" t="t" r="r" b="b"/>
            <a:pathLst>
              <a:path w="1223" h="1291" extrusionOk="0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3" name="Google Shape;1893;p28"/>
          <p:cNvSpPr txBox="1"/>
          <p:nvPr/>
        </p:nvSpPr>
        <p:spPr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223.1.1.1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894" name="Google Shape;1894;p28"/>
          <p:cNvGrpSpPr/>
          <p:nvPr/>
        </p:nvGrpSpPr>
        <p:grpSpPr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1895" name="Google Shape;1895;p28"/>
            <p:cNvSpPr/>
            <p:nvPr/>
          </p:nvSpPr>
          <p:spPr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28"/>
            <p:cNvSpPr txBox="1"/>
            <p:nvPr/>
          </p:nvSpPr>
          <p:spPr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223.1.1.2</a:t>
              </a:r>
              <a:endParaRPr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897" name="Google Shape;1897;p28"/>
          <p:cNvSpPr txBox="1"/>
          <p:nvPr/>
        </p:nvSpPr>
        <p:spPr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223.1.1.3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98" name="Google Shape;1898;p28"/>
          <p:cNvSpPr txBox="1"/>
          <p:nvPr/>
        </p:nvSpPr>
        <p:spPr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223.1.1.4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99" name="Google Shape;1899;p28"/>
          <p:cNvSpPr txBox="1"/>
          <p:nvPr/>
        </p:nvSpPr>
        <p:spPr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223.1.2.9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00" name="Google Shape;1900;p28"/>
          <p:cNvSpPr txBox="1"/>
          <p:nvPr/>
        </p:nvSpPr>
        <p:spPr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223.1.2.2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01" name="Google Shape;1901;p28"/>
          <p:cNvSpPr txBox="1"/>
          <p:nvPr/>
        </p:nvSpPr>
        <p:spPr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223.1.2.1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02" name="Google Shape;1902;p28"/>
          <p:cNvCxnSpPr/>
          <p:nvPr/>
        </p:nvCxnSpPr>
        <p:spPr>
          <a:xfrm>
            <a:off x="9359900" y="2735036"/>
            <a:ext cx="0" cy="87902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3" name="Google Shape;1903;p28"/>
          <p:cNvSpPr txBox="1"/>
          <p:nvPr/>
        </p:nvSpPr>
        <p:spPr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223.1.3.2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04" name="Google Shape;1904;p28"/>
          <p:cNvSpPr txBox="1"/>
          <p:nvPr/>
        </p:nvSpPr>
        <p:spPr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223.1.3.1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905" name="Google Shape;1905;p28"/>
          <p:cNvGrpSpPr/>
          <p:nvPr/>
        </p:nvGrpSpPr>
        <p:grpSpPr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1906" name="Google Shape;1906;p28"/>
            <p:cNvSpPr/>
            <p:nvPr/>
          </p:nvSpPr>
          <p:spPr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28"/>
            <p:cNvSpPr txBox="1"/>
            <p:nvPr/>
          </p:nvSpPr>
          <p:spPr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223.1.3.27</a:t>
              </a:r>
              <a:endParaRPr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908" name="Google Shape;1908;p28"/>
          <p:cNvGrpSpPr/>
          <p:nvPr/>
        </p:nvGrpSpPr>
        <p:grpSpPr>
          <a:xfrm>
            <a:off x="6858453" y="5763539"/>
            <a:ext cx="5043488" cy="947504"/>
            <a:chOff x="6727825" y="5192036"/>
            <a:chExt cx="5043488" cy="822325"/>
          </a:xfrm>
        </p:grpSpPr>
        <p:sp>
          <p:nvSpPr>
            <p:cNvPr id="1909" name="Google Shape;1909;p28"/>
            <p:cNvSpPr txBox="1"/>
            <p:nvPr/>
          </p:nvSpPr>
          <p:spPr>
            <a:xfrm>
              <a:off x="6727825" y="5192036"/>
              <a:ext cx="5043488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223.1.1.1 = 11011111 00000001 00000001 00000001</a:t>
              </a:r>
              <a:endParaRPr sz="18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10" name="Google Shape;1910;p28"/>
            <p:cNvSpPr/>
            <p:nvPr/>
          </p:nvSpPr>
          <p:spPr>
            <a:xfrm>
              <a:off x="7905750" y="5447623"/>
              <a:ext cx="892175" cy="92075"/>
            </a:xfrm>
            <a:custGeom>
              <a:avLst/>
              <a:gdLst/>
              <a:ahLst/>
              <a:cxnLst/>
              <a:rect l="l" t="t" r="r" b="b"/>
              <a:pathLst>
                <a:path w="562" h="58" extrusionOk="0">
                  <a:moveTo>
                    <a:pt x="0" y="0"/>
                  </a:moveTo>
                  <a:lnTo>
                    <a:pt x="0" y="58"/>
                  </a:lnTo>
                  <a:lnTo>
                    <a:pt x="562" y="58"/>
                  </a:lnTo>
                  <a:lnTo>
                    <a:pt x="562" y="16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28"/>
            <p:cNvSpPr/>
            <p:nvPr/>
          </p:nvSpPr>
          <p:spPr>
            <a:xfrm>
              <a:off x="8867775" y="5466673"/>
              <a:ext cx="892175" cy="79375"/>
            </a:xfrm>
            <a:custGeom>
              <a:avLst/>
              <a:gdLst/>
              <a:ahLst/>
              <a:cxnLst/>
              <a:rect l="l" t="t" r="r" b="b"/>
              <a:pathLst>
                <a:path w="562" h="50" extrusionOk="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28"/>
            <p:cNvSpPr/>
            <p:nvPr/>
          </p:nvSpPr>
          <p:spPr>
            <a:xfrm>
              <a:off x="9832975" y="5469848"/>
              <a:ext cx="869950" cy="79375"/>
            </a:xfrm>
            <a:custGeom>
              <a:avLst/>
              <a:gdLst/>
              <a:ahLst/>
              <a:cxnLst/>
              <a:rect l="l" t="t" r="r" b="b"/>
              <a:pathLst>
                <a:path w="562" h="50" extrusionOk="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28"/>
            <p:cNvSpPr/>
            <p:nvPr/>
          </p:nvSpPr>
          <p:spPr>
            <a:xfrm>
              <a:off x="10798175" y="5473023"/>
              <a:ext cx="869950" cy="79375"/>
            </a:xfrm>
            <a:custGeom>
              <a:avLst/>
              <a:gdLst/>
              <a:ahLst/>
              <a:cxnLst/>
              <a:rect l="l" t="t" r="r" b="b"/>
              <a:pathLst>
                <a:path w="562" h="50" extrusionOk="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28"/>
            <p:cNvSpPr txBox="1"/>
            <p:nvPr/>
          </p:nvSpPr>
          <p:spPr>
            <a:xfrm>
              <a:off x="8104188" y="5668286"/>
              <a:ext cx="522287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223</a:t>
              </a:r>
              <a:endParaRPr sz="18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15" name="Google Shape;1915;p28"/>
            <p:cNvSpPr txBox="1"/>
            <p:nvPr/>
          </p:nvSpPr>
          <p:spPr>
            <a:xfrm>
              <a:off x="9147175" y="5677811"/>
              <a:ext cx="296863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8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16" name="Google Shape;1916;p28"/>
            <p:cNvSpPr txBox="1"/>
            <p:nvPr/>
          </p:nvSpPr>
          <p:spPr>
            <a:xfrm>
              <a:off x="11104563" y="5677811"/>
              <a:ext cx="296862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8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17" name="Google Shape;1917;p28"/>
            <p:cNvSpPr txBox="1"/>
            <p:nvPr/>
          </p:nvSpPr>
          <p:spPr>
            <a:xfrm>
              <a:off x="10085388" y="5677811"/>
              <a:ext cx="296862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8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918" name="Google Shape;1918;p28"/>
          <p:cNvGrpSpPr/>
          <p:nvPr/>
        </p:nvGrpSpPr>
        <p:grpSpPr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1919" name="Google Shape;1919;p28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0" name="Google Shape;1920;p28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1" name="Google Shape;1921;p28"/>
          <p:cNvGrpSpPr/>
          <p:nvPr/>
        </p:nvGrpSpPr>
        <p:grpSpPr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1922" name="Google Shape;1922;p28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3" name="Google Shape;1923;p28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4" name="Google Shape;1924;p28"/>
          <p:cNvGrpSpPr/>
          <p:nvPr/>
        </p:nvGrpSpPr>
        <p:grpSpPr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1925" name="Google Shape;1925;p28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6" name="Google Shape;1926;p28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7" name="Google Shape;1927;p28"/>
          <p:cNvGrpSpPr/>
          <p:nvPr/>
        </p:nvGrpSpPr>
        <p:grpSpPr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1928" name="Google Shape;1928;p28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9" name="Google Shape;1929;p28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0" name="Google Shape;1930;p28"/>
          <p:cNvGrpSpPr/>
          <p:nvPr/>
        </p:nvGrpSpPr>
        <p:grpSpPr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1931" name="Google Shape;1931;p28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2" name="Google Shape;1932;p28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3" name="Google Shape;1933;p28"/>
          <p:cNvGrpSpPr/>
          <p:nvPr/>
        </p:nvGrpSpPr>
        <p:grpSpPr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1934" name="Google Shape;1934;p28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5" name="Google Shape;1935;p28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6" name="Google Shape;1936;p28"/>
          <p:cNvGrpSpPr/>
          <p:nvPr/>
        </p:nvGrpSpPr>
        <p:grpSpPr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1937" name="Google Shape;1937;p28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8" name="Google Shape;1938;p28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39" name="Google Shape;1939;p28"/>
          <p:cNvCxnSpPr/>
          <p:nvPr/>
        </p:nvCxnSpPr>
        <p:spPr>
          <a:xfrm>
            <a:off x="7697391" y="1785938"/>
            <a:ext cx="34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40" name="Google Shape;1940;p28"/>
          <p:cNvCxnSpPr/>
          <p:nvPr/>
        </p:nvCxnSpPr>
        <p:spPr>
          <a:xfrm>
            <a:off x="7706916" y="2384823"/>
            <a:ext cx="34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41" name="Google Shape;1941;p28"/>
          <p:cNvCxnSpPr/>
          <p:nvPr/>
        </p:nvCxnSpPr>
        <p:spPr>
          <a:xfrm>
            <a:off x="7734301" y="2997995"/>
            <a:ext cx="34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42" name="Google Shape;1942;p28"/>
          <p:cNvCxnSpPr/>
          <p:nvPr/>
        </p:nvCxnSpPr>
        <p:spPr>
          <a:xfrm>
            <a:off x="8364512" y="2578622"/>
            <a:ext cx="79426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43" name="Google Shape;1943;p28"/>
          <p:cNvCxnSpPr/>
          <p:nvPr/>
        </p:nvCxnSpPr>
        <p:spPr>
          <a:xfrm>
            <a:off x="9547622" y="2584574"/>
            <a:ext cx="9754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944" name="Google Shape;1944;p28"/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1945" name="Google Shape;1945;p2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946" name="Google Shape;1946;p2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947" name="Google Shape;1947;p2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48" name="Google Shape;1948;p2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9" name="Google Shape;1949;p2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0" name="Google Shape;1950;p2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1" name="Google Shape;1951;p2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952" name="Google Shape;1952;p28"/>
          <p:cNvCxnSpPr/>
          <p:nvPr/>
        </p:nvCxnSpPr>
        <p:spPr>
          <a:xfrm>
            <a:off x="10629900" y="1942421"/>
            <a:ext cx="26108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53" name="Google Shape;1953;p28"/>
          <p:cNvCxnSpPr/>
          <p:nvPr/>
        </p:nvCxnSpPr>
        <p:spPr>
          <a:xfrm>
            <a:off x="10631261" y="3225575"/>
            <a:ext cx="26108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54" name="Google Shape;1954;p28"/>
          <p:cNvCxnSpPr/>
          <p:nvPr/>
        </p:nvCxnSpPr>
        <p:spPr>
          <a:xfrm>
            <a:off x="8740878" y="4181988"/>
            <a:ext cx="0" cy="23269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55" name="Google Shape;1955;p28"/>
          <p:cNvCxnSpPr/>
          <p:nvPr/>
        </p:nvCxnSpPr>
        <p:spPr>
          <a:xfrm>
            <a:off x="9886336" y="4144298"/>
            <a:ext cx="0" cy="23269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56" name="Google Shape;1956;p28"/>
          <p:cNvSpPr txBox="1"/>
          <p:nvPr/>
        </p:nvSpPr>
        <p:spPr>
          <a:xfrm>
            <a:off x="6841671" y="5290457"/>
            <a:ext cx="46530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dotted-decimal IP address notation:</a:t>
            </a:r>
            <a:endParaRPr/>
          </a:p>
        </p:txBody>
      </p:sp>
      <p:sp>
        <p:nvSpPr>
          <p:cNvPr id="1957" name="Google Shape;1957;p28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p37"/>
          <p:cNvSpPr txBox="1"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DHCP client-server scenario</a:t>
            </a:r>
            <a:endParaRPr/>
          </a:p>
        </p:txBody>
      </p:sp>
      <p:sp>
        <p:nvSpPr>
          <p:cNvPr id="2420" name="Google Shape;2420;p37"/>
          <p:cNvSpPr/>
          <p:nvPr/>
        </p:nvSpPr>
        <p:spPr>
          <a:xfrm rot="-5400000">
            <a:off x="3939641" y="4185782"/>
            <a:ext cx="846137" cy="1593850"/>
          </a:xfrm>
          <a:custGeom>
            <a:avLst/>
            <a:gdLst/>
            <a:ahLst/>
            <a:cxnLst/>
            <a:rect l="l" t="t" r="r" b="b"/>
            <a:pathLst>
              <a:path w="10315" h="10000" extrusionOk="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1" name="Google Shape;2421;p37"/>
          <p:cNvSpPr/>
          <p:nvPr/>
        </p:nvSpPr>
        <p:spPr>
          <a:xfrm rot="10800000">
            <a:off x="4937385" y="2859425"/>
            <a:ext cx="846138" cy="1593850"/>
          </a:xfrm>
          <a:custGeom>
            <a:avLst/>
            <a:gdLst/>
            <a:ahLst/>
            <a:cxnLst/>
            <a:rect l="l" t="t" r="r" b="b"/>
            <a:pathLst>
              <a:path w="10315" h="10000" extrusionOk="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2" name="Google Shape;2422;p37"/>
          <p:cNvSpPr/>
          <p:nvPr/>
        </p:nvSpPr>
        <p:spPr>
          <a:xfrm>
            <a:off x="2902210" y="2441913"/>
            <a:ext cx="1038225" cy="1927225"/>
          </a:xfrm>
          <a:custGeom>
            <a:avLst/>
            <a:gdLst/>
            <a:ahLst/>
            <a:cxnLst/>
            <a:rect l="l" t="t" r="r" b="b"/>
            <a:pathLst>
              <a:path w="1223" h="1291" extrusionOk="0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3" name="Google Shape;2423;p37"/>
          <p:cNvSpPr txBox="1"/>
          <p:nvPr/>
        </p:nvSpPr>
        <p:spPr>
          <a:xfrm>
            <a:off x="2284673" y="2272050"/>
            <a:ext cx="9300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223.1.1.1</a:t>
            </a:r>
            <a:endParaRPr sz="14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424" name="Google Shape;2424;p37"/>
          <p:cNvGrpSpPr/>
          <p:nvPr/>
        </p:nvGrpSpPr>
        <p:grpSpPr>
          <a:xfrm>
            <a:off x="1460763" y="3097551"/>
            <a:ext cx="1011238" cy="393700"/>
            <a:chOff x="3194" y="523"/>
            <a:chExt cx="637" cy="248"/>
          </a:xfrm>
        </p:grpSpPr>
        <p:sp>
          <p:nvSpPr>
            <p:cNvPr id="2425" name="Google Shape;2425;p37"/>
            <p:cNvSpPr/>
            <p:nvPr/>
          </p:nvSpPr>
          <p:spPr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37"/>
            <p:cNvSpPr txBox="1"/>
            <p:nvPr/>
          </p:nvSpPr>
          <p:spPr>
            <a:xfrm>
              <a:off x="3194" y="523"/>
              <a:ext cx="586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223.1.1.2</a:t>
              </a:r>
              <a:endParaRPr sz="1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2427" name="Google Shape;2427;p37"/>
          <p:cNvSpPr txBox="1"/>
          <p:nvPr/>
        </p:nvSpPr>
        <p:spPr>
          <a:xfrm>
            <a:off x="2389448" y="4227850"/>
            <a:ext cx="9300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223.1.1.3</a:t>
            </a:r>
            <a:endParaRPr sz="14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28" name="Google Shape;2428;p37"/>
          <p:cNvSpPr txBox="1"/>
          <p:nvPr/>
        </p:nvSpPr>
        <p:spPr>
          <a:xfrm>
            <a:off x="3209055" y="3445031"/>
            <a:ext cx="9300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223.1.1.4</a:t>
            </a:r>
            <a:endParaRPr sz="14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29" name="Google Shape;2429;p37"/>
          <p:cNvSpPr txBox="1"/>
          <p:nvPr/>
        </p:nvSpPr>
        <p:spPr>
          <a:xfrm>
            <a:off x="4572034" y="3416409"/>
            <a:ext cx="9300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223.1.2.9</a:t>
            </a:r>
            <a:endParaRPr sz="14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30" name="Google Shape;2430;p37"/>
          <p:cNvSpPr txBox="1"/>
          <p:nvPr/>
        </p:nvSpPr>
        <p:spPr>
          <a:xfrm>
            <a:off x="5576206" y="4449327"/>
            <a:ext cx="9300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223.1.2.2</a:t>
            </a:r>
            <a:endParaRPr sz="14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31" name="Google Shape;2431;p37"/>
          <p:cNvSpPr txBox="1"/>
          <p:nvPr/>
        </p:nvSpPr>
        <p:spPr>
          <a:xfrm>
            <a:off x="5700504" y="2407928"/>
            <a:ext cx="9300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223.1.2.1</a:t>
            </a:r>
            <a:endParaRPr sz="14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432" name="Google Shape;2432;p37"/>
          <p:cNvCxnSpPr/>
          <p:nvPr/>
        </p:nvCxnSpPr>
        <p:spPr>
          <a:xfrm>
            <a:off x="4353185" y="3874288"/>
            <a:ext cx="0" cy="87902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3" name="Google Shape;2433;p37"/>
          <p:cNvSpPr txBox="1"/>
          <p:nvPr/>
        </p:nvSpPr>
        <p:spPr>
          <a:xfrm>
            <a:off x="4965677" y="5374255"/>
            <a:ext cx="9300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223.1.3.2</a:t>
            </a:r>
            <a:endParaRPr sz="14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34" name="Google Shape;2434;p37"/>
          <p:cNvSpPr txBox="1"/>
          <p:nvPr/>
        </p:nvSpPr>
        <p:spPr>
          <a:xfrm>
            <a:off x="3900694" y="5359648"/>
            <a:ext cx="9300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223.1.3.1</a:t>
            </a:r>
            <a:endParaRPr sz="14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435" name="Google Shape;2435;p37"/>
          <p:cNvGrpSpPr/>
          <p:nvPr/>
        </p:nvGrpSpPr>
        <p:grpSpPr>
          <a:xfrm>
            <a:off x="3878520" y="4135775"/>
            <a:ext cx="1028699" cy="307975"/>
            <a:chOff x="4550" y="1257"/>
            <a:chExt cx="648" cy="194"/>
          </a:xfrm>
        </p:grpSpPr>
        <p:sp>
          <p:nvSpPr>
            <p:cNvPr id="2436" name="Google Shape;2436;p37"/>
            <p:cNvSpPr/>
            <p:nvPr/>
          </p:nvSpPr>
          <p:spPr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37"/>
            <p:cNvSpPr txBox="1"/>
            <p:nvPr/>
          </p:nvSpPr>
          <p:spPr>
            <a:xfrm>
              <a:off x="4550" y="1257"/>
              <a:ext cx="648" cy="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223.1.3.27</a:t>
              </a:r>
              <a:endParaRPr sz="1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438" name="Google Shape;2438;p37"/>
          <p:cNvGrpSpPr/>
          <p:nvPr/>
        </p:nvGrpSpPr>
        <p:grpSpPr>
          <a:xfrm>
            <a:off x="2110048" y="2518113"/>
            <a:ext cx="641350" cy="558800"/>
            <a:chOff x="-44" y="1473"/>
            <a:chExt cx="981" cy="1105"/>
          </a:xfrm>
        </p:grpSpPr>
        <p:pic>
          <p:nvPicPr>
            <p:cNvPr id="2439" name="Google Shape;2439;p37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0" name="Google Shape;2440;p37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1" name="Google Shape;2441;p37"/>
          <p:cNvGrpSpPr/>
          <p:nvPr/>
        </p:nvGrpSpPr>
        <p:grpSpPr>
          <a:xfrm>
            <a:off x="2105285" y="3116600"/>
            <a:ext cx="641350" cy="558800"/>
            <a:chOff x="-44" y="1473"/>
            <a:chExt cx="981" cy="1105"/>
          </a:xfrm>
        </p:grpSpPr>
        <p:pic>
          <p:nvPicPr>
            <p:cNvPr id="2442" name="Google Shape;2442;p37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3" name="Google Shape;2443;p37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4" name="Google Shape;2444;p37"/>
          <p:cNvGrpSpPr/>
          <p:nvPr/>
        </p:nvGrpSpPr>
        <p:grpSpPr>
          <a:xfrm>
            <a:off x="2133860" y="3726200"/>
            <a:ext cx="641350" cy="558800"/>
            <a:chOff x="-44" y="1473"/>
            <a:chExt cx="981" cy="1105"/>
          </a:xfrm>
        </p:grpSpPr>
        <p:pic>
          <p:nvPicPr>
            <p:cNvPr id="2445" name="Google Shape;2445;p37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6" name="Google Shape;2446;p37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7" name="Google Shape;2447;p37"/>
          <p:cNvGrpSpPr/>
          <p:nvPr/>
        </p:nvGrpSpPr>
        <p:grpSpPr>
          <a:xfrm flipH="1">
            <a:off x="5793048" y="2675275"/>
            <a:ext cx="641350" cy="558800"/>
            <a:chOff x="-44" y="1473"/>
            <a:chExt cx="981" cy="1105"/>
          </a:xfrm>
        </p:grpSpPr>
        <p:pic>
          <p:nvPicPr>
            <p:cNvPr id="2448" name="Google Shape;2448;p37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9" name="Google Shape;2449;p37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0" name="Google Shape;2450;p37"/>
          <p:cNvGrpSpPr/>
          <p:nvPr/>
        </p:nvGrpSpPr>
        <p:grpSpPr>
          <a:xfrm flipH="1">
            <a:off x="5807335" y="3954800"/>
            <a:ext cx="641350" cy="558800"/>
            <a:chOff x="-44" y="1473"/>
            <a:chExt cx="981" cy="1105"/>
          </a:xfrm>
        </p:grpSpPr>
        <p:pic>
          <p:nvPicPr>
            <p:cNvPr id="2451" name="Google Shape;2451;p37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2" name="Google Shape;2452;p37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3" name="Google Shape;2453;p37"/>
          <p:cNvGrpSpPr/>
          <p:nvPr/>
        </p:nvGrpSpPr>
        <p:grpSpPr>
          <a:xfrm flipH="1">
            <a:off x="5193019" y="4884750"/>
            <a:ext cx="641350" cy="558800"/>
            <a:chOff x="-44" y="1473"/>
            <a:chExt cx="981" cy="1105"/>
          </a:xfrm>
        </p:grpSpPr>
        <p:pic>
          <p:nvPicPr>
            <p:cNvPr id="2454" name="Google Shape;2454;p37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5" name="Google Shape;2455;p37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6" name="Google Shape;2456;p37"/>
          <p:cNvGrpSpPr/>
          <p:nvPr/>
        </p:nvGrpSpPr>
        <p:grpSpPr>
          <a:xfrm flipH="1">
            <a:off x="3683849" y="5545761"/>
            <a:ext cx="641350" cy="558800"/>
            <a:chOff x="-44" y="1473"/>
            <a:chExt cx="981" cy="1105"/>
          </a:xfrm>
        </p:grpSpPr>
        <p:pic>
          <p:nvPicPr>
            <p:cNvPr id="2457" name="Google Shape;2457;p37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8" name="Google Shape;2458;p37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59" name="Google Shape;2459;p37"/>
          <p:cNvCxnSpPr/>
          <p:nvPr/>
        </p:nvCxnSpPr>
        <p:spPr>
          <a:xfrm>
            <a:off x="2690676" y="2925190"/>
            <a:ext cx="34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60" name="Google Shape;2460;p37"/>
          <p:cNvCxnSpPr/>
          <p:nvPr/>
        </p:nvCxnSpPr>
        <p:spPr>
          <a:xfrm>
            <a:off x="2692109" y="3524075"/>
            <a:ext cx="34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61" name="Google Shape;2461;p37"/>
          <p:cNvCxnSpPr/>
          <p:nvPr/>
        </p:nvCxnSpPr>
        <p:spPr>
          <a:xfrm>
            <a:off x="2699264" y="4137247"/>
            <a:ext cx="34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62" name="Google Shape;2462;p37"/>
          <p:cNvCxnSpPr/>
          <p:nvPr/>
        </p:nvCxnSpPr>
        <p:spPr>
          <a:xfrm>
            <a:off x="5623185" y="3081673"/>
            <a:ext cx="26108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63" name="Google Shape;2463;p37"/>
          <p:cNvCxnSpPr/>
          <p:nvPr/>
        </p:nvCxnSpPr>
        <p:spPr>
          <a:xfrm>
            <a:off x="5624546" y="4360781"/>
            <a:ext cx="26108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64" name="Google Shape;2464;p37"/>
          <p:cNvCxnSpPr/>
          <p:nvPr/>
        </p:nvCxnSpPr>
        <p:spPr>
          <a:xfrm>
            <a:off x="3883139" y="5341789"/>
            <a:ext cx="0" cy="23269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65" name="Google Shape;2465;p37"/>
          <p:cNvCxnSpPr/>
          <p:nvPr/>
        </p:nvCxnSpPr>
        <p:spPr>
          <a:xfrm>
            <a:off x="4911047" y="5304616"/>
            <a:ext cx="38014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66" name="Google Shape;2466;p37"/>
          <p:cNvCxnSpPr/>
          <p:nvPr/>
        </p:nvCxnSpPr>
        <p:spPr>
          <a:xfrm>
            <a:off x="3357797" y="3717874"/>
            <a:ext cx="79426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67" name="Google Shape;2467;p37"/>
          <p:cNvCxnSpPr/>
          <p:nvPr/>
        </p:nvCxnSpPr>
        <p:spPr>
          <a:xfrm>
            <a:off x="4540907" y="3723826"/>
            <a:ext cx="9754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468" name="Google Shape;2468;p37"/>
          <p:cNvGrpSpPr/>
          <p:nvPr/>
        </p:nvGrpSpPr>
        <p:grpSpPr>
          <a:xfrm>
            <a:off x="4046926" y="3577753"/>
            <a:ext cx="632991" cy="300938"/>
            <a:chOff x="7493876" y="2774731"/>
            <a:chExt cx="1481958" cy="894622"/>
          </a:xfrm>
        </p:grpSpPr>
        <p:sp>
          <p:nvSpPr>
            <p:cNvPr id="2469" name="Google Shape;2469;p37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470" name="Google Shape;2470;p37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471" name="Google Shape;2471;p3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72" name="Google Shape;2472;p37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endParaRPr sz="20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3" name="Google Shape;2473;p37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endParaRPr sz="20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4" name="Google Shape;2474;p37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endParaRPr sz="20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5" name="Google Shape;2475;p37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endParaRPr sz="20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76" name="Google Shape;2476;p37"/>
          <p:cNvGrpSpPr/>
          <p:nvPr/>
        </p:nvGrpSpPr>
        <p:grpSpPr>
          <a:xfrm>
            <a:off x="4199467" y="1861963"/>
            <a:ext cx="1778000" cy="1399961"/>
            <a:chOff x="4199467" y="1861963"/>
            <a:chExt cx="1778000" cy="1399961"/>
          </a:xfrm>
        </p:grpSpPr>
        <p:sp>
          <p:nvSpPr>
            <p:cNvPr id="2477" name="Google Shape;2477;p37"/>
            <p:cNvSpPr txBox="1"/>
            <p:nvPr/>
          </p:nvSpPr>
          <p:spPr>
            <a:xfrm>
              <a:off x="4199467" y="1861963"/>
              <a:ext cx="1778000" cy="4090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DHCP server</a:t>
              </a:r>
              <a:endParaRPr/>
            </a:p>
          </p:txBody>
        </p:sp>
        <p:grpSp>
          <p:nvGrpSpPr>
            <p:cNvPr id="2478" name="Google Shape;2478;p37"/>
            <p:cNvGrpSpPr/>
            <p:nvPr/>
          </p:nvGrpSpPr>
          <p:grpSpPr>
            <a:xfrm>
              <a:off x="4496295" y="2275617"/>
              <a:ext cx="1061308" cy="986307"/>
              <a:chOff x="4496295" y="2275617"/>
              <a:chExt cx="1061308" cy="986307"/>
            </a:xfrm>
          </p:grpSpPr>
          <p:grpSp>
            <p:nvGrpSpPr>
              <p:cNvPr id="2479" name="Google Shape;2479;p37"/>
              <p:cNvGrpSpPr/>
              <p:nvPr/>
            </p:nvGrpSpPr>
            <p:grpSpPr>
              <a:xfrm>
                <a:off x="4733925" y="2275617"/>
                <a:ext cx="365672" cy="681037"/>
                <a:chOff x="4140" y="429"/>
                <a:chExt cx="1425" cy="2396"/>
              </a:xfrm>
            </p:grpSpPr>
            <p:sp>
              <p:nvSpPr>
                <p:cNvPr id="2480" name="Google Shape;2480;p37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2742" extrusionOk="0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1" name="Google Shape;2481;p37"/>
                <p:cNvSpPr/>
                <p:nvPr/>
              </p:nvSpPr>
              <p:spPr>
                <a:xfrm>
                  <a:off x="4208" y="429"/>
                  <a:ext cx="1048" cy="2284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2" name="Google Shape;2482;p37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" h="2537" extrusionOk="0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3" name="Google Shape;2483;p37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4" name="Google Shape;2484;p37"/>
                <p:cNvSpPr/>
                <p:nvPr/>
              </p:nvSpPr>
              <p:spPr>
                <a:xfrm>
                  <a:off x="4213" y="691"/>
                  <a:ext cx="597" cy="50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485" name="Google Shape;2485;p37"/>
                <p:cNvGrpSpPr/>
                <p:nvPr/>
              </p:nvGrpSpPr>
              <p:grpSpPr>
                <a:xfrm>
                  <a:off x="4748" y="669"/>
                  <a:ext cx="580" cy="145"/>
                  <a:chOff x="613" y="2569"/>
                  <a:chExt cx="724" cy="139"/>
                </a:xfrm>
              </p:grpSpPr>
              <p:sp>
                <p:nvSpPr>
                  <p:cNvPr id="2486" name="Google Shape;2486;p37"/>
                  <p:cNvSpPr/>
                  <p:nvPr/>
                </p:nvSpPr>
                <p:spPr>
                  <a:xfrm>
                    <a:off x="613" y="2569"/>
                    <a:ext cx="724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87" name="Google Shape;2487;p37"/>
                  <p:cNvSpPr/>
                  <p:nvPr/>
                </p:nvSpPr>
                <p:spPr>
                  <a:xfrm>
                    <a:off x="627" y="2585"/>
                    <a:ext cx="689" cy="107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488" name="Google Shape;2488;p37"/>
                <p:cNvSpPr/>
                <p:nvPr/>
              </p:nvSpPr>
              <p:spPr>
                <a:xfrm>
                  <a:off x="4224" y="1021"/>
                  <a:ext cx="597" cy="45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489" name="Google Shape;2489;p37"/>
                <p:cNvGrpSpPr/>
                <p:nvPr/>
              </p:nvGrpSpPr>
              <p:grpSpPr>
                <a:xfrm>
                  <a:off x="4749" y="993"/>
                  <a:ext cx="580" cy="134"/>
                  <a:chOff x="616" y="2567"/>
                  <a:chExt cx="724" cy="139"/>
                </a:xfrm>
              </p:grpSpPr>
              <p:sp>
                <p:nvSpPr>
                  <p:cNvPr id="2490" name="Google Shape;2490;p37"/>
                  <p:cNvSpPr/>
                  <p:nvPr/>
                </p:nvSpPr>
                <p:spPr>
                  <a:xfrm>
                    <a:off x="616" y="2567"/>
                    <a:ext cx="724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91" name="Google Shape;2491;p37"/>
                  <p:cNvSpPr/>
                  <p:nvPr/>
                </p:nvSpPr>
                <p:spPr>
                  <a:xfrm>
                    <a:off x="630" y="2584"/>
                    <a:ext cx="689" cy="104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492" name="Google Shape;2492;p37"/>
                <p:cNvSpPr/>
                <p:nvPr/>
              </p:nvSpPr>
              <p:spPr>
                <a:xfrm>
                  <a:off x="4219" y="1356"/>
                  <a:ext cx="591" cy="50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3" name="Google Shape;2493;p37"/>
                <p:cNvSpPr/>
                <p:nvPr/>
              </p:nvSpPr>
              <p:spPr>
                <a:xfrm>
                  <a:off x="4230" y="1658"/>
                  <a:ext cx="591" cy="45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494" name="Google Shape;2494;p37"/>
                <p:cNvGrpSpPr/>
                <p:nvPr/>
              </p:nvGrpSpPr>
              <p:grpSpPr>
                <a:xfrm>
                  <a:off x="4737" y="1636"/>
                  <a:ext cx="580" cy="151"/>
                  <a:chOff x="617" y="2576"/>
                  <a:chExt cx="723" cy="139"/>
                </a:xfrm>
              </p:grpSpPr>
              <p:sp>
                <p:nvSpPr>
                  <p:cNvPr id="2495" name="Google Shape;2495;p37"/>
                  <p:cNvSpPr/>
                  <p:nvPr/>
                </p:nvSpPr>
                <p:spPr>
                  <a:xfrm>
                    <a:off x="617" y="2576"/>
                    <a:ext cx="723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96" name="Google Shape;2496;p37"/>
                  <p:cNvSpPr/>
                  <p:nvPr/>
                </p:nvSpPr>
                <p:spPr>
                  <a:xfrm>
                    <a:off x="631" y="2586"/>
                    <a:ext cx="688" cy="108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497" name="Google Shape;2497;p37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498" name="Google Shape;2498;p37"/>
                <p:cNvGrpSpPr/>
                <p:nvPr/>
              </p:nvGrpSpPr>
              <p:grpSpPr>
                <a:xfrm>
                  <a:off x="4737" y="1328"/>
                  <a:ext cx="586" cy="140"/>
                  <a:chOff x="612" y="2569"/>
                  <a:chExt cx="730" cy="140"/>
                </a:xfrm>
              </p:grpSpPr>
              <p:sp>
                <p:nvSpPr>
                  <p:cNvPr id="2499" name="Google Shape;2499;p37"/>
                  <p:cNvSpPr/>
                  <p:nvPr/>
                </p:nvSpPr>
                <p:spPr>
                  <a:xfrm>
                    <a:off x="612" y="2569"/>
                    <a:ext cx="730" cy="1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00" name="Google Shape;2500;p37"/>
                  <p:cNvSpPr/>
                  <p:nvPr/>
                </p:nvSpPr>
                <p:spPr>
                  <a:xfrm>
                    <a:off x="626" y="2586"/>
                    <a:ext cx="695" cy="106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501" name="Google Shape;2501;p37"/>
                <p:cNvSpPr/>
                <p:nvPr/>
              </p:nvSpPr>
              <p:spPr>
                <a:xfrm>
                  <a:off x="5250" y="429"/>
                  <a:ext cx="68" cy="2290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2" name="Google Shape;2502;p37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56" extrusionOk="0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3" name="Google Shape;2503;p37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288" extrusionOk="0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4" name="Google Shape;2504;p37"/>
                <p:cNvSpPr/>
                <p:nvPr/>
              </p:nvSpPr>
              <p:spPr>
                <a:xfrm>
                  <a:off x="5514" y="2613"/>
                  <a:ext cx="51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5" name="Google Shape;2505;p37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40" extrusionOk="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6" name="Google Shape;2506;p37"/>
                <p:cNvSpPr/>
                <p:nvPr/>
              </p:nvSpPr>
              <p:spPr>
                <a:xfrm>
                  <a:off x="4140" y="2680"/>
                  <a:ext cx="1200" cy="14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7" name="Google Shape;2507;p37"/>
                <p:cNvSpPr/>
                <p:nvPr/>
              </p:nvSpPr>
              <p:spPr>
                <a:xfrm>
                  <a:off x="4208" y="2713"/>
                  <a:ext cx="1070" cy="78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8" name="Google Shape;2508;p37"/>
                <p:cNvSpPr/>
                <p:nvPr/>
              </p:nvSpPr>
              <p:spPr>
                <a:xfrm>
                  <a:off x="4309" y="2384"/>
                  <a:ext cx="158" cy="140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9" name="Google Shape;2509;p37"/>
                <p:cNvSpPr/>
                <p:nvPr/>
              </p:nvSpPr>
              <p:spPr>
                <a:xfrm>
                  <a:off x="4484" y="2384"/>
                  <a:ext cx="163" cy="14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0" name="Google Shape;2510;p37"/>
                <p:cNvSpPr/>
                <p:nvPr/>
              </p:nvSpPr>
              <p:spPr>
                <a:xfrm>
                  <a:off x="4664" y="2384"/>
                  <a:ext cx="158" cy="140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1" name="Google Shape;2511;p37"/>
                <p:cNvSpPr/>
                <p:nvPr/>
              </p:nvSpPr>
              <p:spPr>
                <a:xfrm>
                  <a:off x="5064" y="1836"/>
                  <a:ext cx="84" cy="760"/>
                </a:xfrm>
                <a:prstGeom prst="rect">
                  <a:avLst/>
                </a:prstGeom>
                <a:solidFill>
                  <a:srgbClr val="292929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512" name="Google Shape;2512;p37"/>
              <p:cNvCxnSpPr/>
              <p:nvPr/>
            </p:nvCxnSpPr>
            <p:spPr>
              <a:xfrm rot="10800000">
                <a:off x="5013585" y="2937914"/>
                <a:ext cx="544018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513" name="Google Shape;2513;p37"/>
              <p:cNvSpPr txBox="1"/>
              <p:nvPr/>
            </p:nvSpPr>
            <p:spPr>
              <a:xfrm>
                <a:off x="4496295" y="2923370"/>
                <a:ext cx="104067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223.1.2.5</a:t>
                </a:r>
                <a:endParaRPr sz="1400" b="0" i="0" u="none" strike="noStrike" cap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pic>
        <p:nvPicPr>
          <p:cNvPr id="2514" name="Google Shape;2514;p37" descr="access_point_stylized_sma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80205" y="3404249"/>
            <a:ext cx="587412" cy="4869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15" name="Google Shape;2515;p37"/>
          <p:cNvGrpSpPr/>
          <p:nvPr/>
        </p:nvGrpSpPr>
        <p:grpSpPr>
          <a:xfrm>
            <a:off x="6417296" y="3245381"/>
            <a:ext cx="4688026" cy="1596861"/>
            <a:chOff x="6417296" y="3245381"/>
            <a:chExt cx="4688026" cy="1596861"/>
          </a:xfrm>
        </p:grpSpPr>
        <p:grpSp>
          <p:nvGrpSpPr>
            <p:cNvPr id="2516" name="Google Shape;2516;p37"/>
            <p:cNvGrpSpPr/>
            <p:nvPr/>
          </p:nvGrpSpPr>
          <p:grpSpPr>
            <a:xfrm>
              <a:off x="7290172" y="3245381"/>
              <a:ext cx="1015378" cy="926641"/>
              <a:chOff x="7432700" y="2327293"/>
              <a:chExt cx="534987" cy="414882"/>
            </a:xfrm>
          </p:grpSpPr>
          <p:pic>
            <p:nvPicPr>
              <p:cNvPr id="2517" name="Google Shape;2517;p37" descr="antenna_stylized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432700" y="2327293"/>
                <a:ext cx="530702" cy="2237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18" name="Google Shape;2518;p37" descr="laptop_keyboard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109064" flipH="1">
                <a:off x="7458407" y="2575770"/>
                <a:ext cx="437221" cy="15951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19" name="Google Shape;2519;p37"/>
              <p:cNvSpPr/>
              <p:nvPr/>
            </p:nvSpPr>
            <p:spPr>
              <a:xfrm>
                <a:off x="7603304" y="2420984"/>
                <a:ext cx="351919" cy="208167"/>
              </a:xfrm>
              <a:custGeom>
                <a:avLst/>
                <a:gdLst/>
                <a:ahLst/>
                <a:cxnLst/>
                <a:rect l="l" t="t" r="r" b="b"/>
                <a:pathLst>
                  <a:path w="2982" h="2442" extrusionOk="0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520" name="Google Shape;2520;p37" descr="screen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7620637" y="2426338"/>
                <a:ext cx="319785" cy="189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21" name="Google Shape;2521;p37"/>
              <p:cNvSpPr/>
              <p:nvPr/>
            </p:nvSpPr>
            <p:spPr>
              <a:xfrm>
                <a:off x="7667378" y="2414843"/>
                <a:ext cx="298167" cy="38736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455" extrusionOk="0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2" name="Google Shape;2522;p37"/>
              <p:cNvSpPr/>
              <p:nvPr/>
            </p:nvSpPr>
            <p:spPr>
              <a:xfrm>
                <a:off x="7600188" y="2414528"/>
                <a:ext cx="82770" cy="16124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893" extrusionOk="0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3" name="Google Shape;2523;p37"/>
              <p:cNvSpPr/>
              <p:nvPr/>
            </p:nvSpPr>
            <p:spPr>
              <a:xfrm>
                <a:off x="7874205" y="2443344"/>
                <a:ext cx="89197" cy="186122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184" extrusionOk="0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4" name="Google Shape;2524;p37"/>
              <p:cNvSpPr/>
              <p:nvPr/>
            </p:nvSpPr>
            <p:spPr>
              <a:xfrm>
                <a:off x="7599214" y="2567582"/>
                <a:ext cx="327185" cy="62828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738" extrusionOk="0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5" name="Google Shape;2525;p37"/>
              <p:cNvSpPr/>
              <p:nvPr/>
            </p:nvSpPr>
            <p:spPr>
              <a:xfrm>
                <a:off x="7884138" y="2444918"/>
                <a:ext cx="83549" cy="186909"/>
              </a:xfrm>
              <a:custGeom>
                <a:avLst/>
                <a:gdLst/>
                <a:ahLst/>
                <a:cxnLst/>
                <a:rect l="l" t="t" r="r" b="b"/>
                <a:pathLst>
                  <a:path w="637" h="1659" extrusionOk="0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6" name="Google Shape;2526;p37"/>
              <p:cNvSpPr/>
              <p:nvPr/>
            </p:nvSpPr>
            <p:spPr>
              <a:xfrm>
                <a:off x="7599603" y="2575928"/>
                <a:ext cx="290961" cy="62041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550" extrusionOk="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27" name="Google Shape;2527;p37"/>
              <p:cNvGrpSpPr/>
              <p:nvPr/>
            </p:nvGrpSpPr>
            <p:grpSpPr>
              <a:xfrm>
                <a:off x="7594735" y="2642220"/>
                <a:ext cx="98740" cy="36846"/>
                <a:chOff x="1740" y="2642"/>
                <a:chExt cx="752" cy="327"/>
              </a:xfrm>
            </p:grpSpPr>
            <p:sp>
              <p:nvSpPr>
                <p:cNvPr id="2528" name="Google Shape;2528;p37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" h="327" extrusionOk="0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9" name="Google Shape;2529;p37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311" extrusionOk="0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0" name="Google Shape;2530;p37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100" extrusionOk="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1" name="Google Shape;2531;p37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63" extrusionOk="0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2" name="Google Shape;2532;p37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102" extrusionOk="0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3" name="Google Shape;2533;p37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63" extrusionOk="0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534" name="Google Shape;2534;p37"/>
              <p:cNvSpPr/>
              <p:nvPr/>
            </p:nvSpPr>
            <p:spPr>
              <a:xfrm>
                <a:off x="7763780" y="2647731"/>
                <a:ext cx="119578" cy="80936"/>
              </a:xfrm>
              <a:custGeom>
                <a:avLst/>
                <a:gdLst/>
                <a:ahLst/>
                <a:cxnLst/>
                <a:rect l="l" t="t" r="r" b="b"/>
                <a:pathLst>
                  <a:path w="990" h="792" extrusionOk="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5" name="Google Shape;2535;p37"/>
              <p:cNvSpPr/>
              <p:nvPr/>
            </p:nvSpPr>
            <p:spPr>
              <a:xfrm>
                <a:off x="7458602" y="2654187"/>
                <a:ext cx="305957" cy="73850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723" extrusionOk="0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6" name="Google Shape;2536;p37"/>
              <p:cNvSpPr/>
              <p:nvPr/>
            </p:nvSpPr>
            <p:spPr>
              <a:xfrm>
                <a:off x="7458797" y="2640645"/>
                <a:ext cx="3311" cy="14959"/>
              </a:xfrm>
              <a:custGeom>
                <a:avLst/>
                <a:gdLst/>
                <a:ahLst/>
                <a:cxnLst/>
                <a:rect l="l" t="t" r="r" b="b"/>
                <a:pathLst>
                  <a:path w="26" h="147" extrusionOk="0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7" name="Google Shape;2537;p37"/>
              <p:cNvSpPr/>
              <p:nvPr/>
            </p:nvSpPr>
            <p:spPr>
              <a:xfrm>
                <a:off x="7458992" y="2579707"/>
                <a:ext cx="142170" cy="61883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606" extrusionOk="0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8" name="Google Shape;2538;p37"/>
              <p:cNvSpPr/>
              <p:nvPr/>
            </p:nvSpPr>
            <p:spPr>
              <a:xfrm>
                <a:off x="7468535" y="2643795"/>
                <a:ext cx="290182" cy="7101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723" extrusionOk="0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9" name="Google Shape;2539;p37"/>
              <p:cNvSpPr/>
              <p:nvPr/>
            </p:nvSpPr>
            <p:spPr>
              <a:xfrm rot="10800000" flipH="1">
                <a:off x="7758327" y="2638756"/>
                <a:ext cx="118410" cy="73535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723" extrusionOk="0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40" name="Google Shape;2540;p37"/>
            <p:cNvSpPr txBox="1"/>
            <p:nvPr/>
          </p:nvSpPr>
          <p:spPr>
            <a:xfrm>
              <a:off x="7489203" y="4119287"/>
              <a:ext cx="3616119" cy="7229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arriving </a:t>
              </a:r>
              <a:r>
                <a:rPr lang="en-US" sz="2400" b="0" i="0" u="none" strike="noStrike" cap="non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DHCP client</a:t>
              </a:r>
              <a:r>
                <a:rPr lang="en-US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needs </a:t>
              </a:r>
              <a:endParaRPr/>
            </a:p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address in this network</a:t>
              </a:r>
              <a:endParaRPr/>
            </a:p>
          </p:txBody>
        </p:sp>
        <p:sp>
          <p:nvSpPr>
            <p:cNvPr id="2541" name="Google Shape;2541;p37"/>
            <p:cNvSpPr/>
            <p:nvPr/>
          </p:nvSpPr>
          <p:spPr>
            <a:xfrm>
              <a:off x="6417296" y="3433832"/>
              <a:ext cx="976312" cy="374650"/>
            </a:xfrm>
            <a:prstGeom prst="leftArrow">
              <a:avLst>
                <a:gd name="adj1" fmla="val 50000"/>
                <a:gd name="adj2" fmla="val 65148"/>
              </a:avLst>
            </a:prstGeom>
            <a:gradFill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2" name="Google Shape;2542;p37"/>
          <p:cNvSpPr txBox="1"/>
          <p:nvPr/>
        </p:nvSpPr>
        <p:spPr>
          <a:xfrm>
            <a:off x="7145867" y="1456267"/>
            <a:ext cx="469053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Typically, DHCP server will be  co-located in router, serving all subnets to which router is attached</a:t>
            </a:r>
            <a:endParaRPr/>
          </a:p>
        </p:txBody>
      </p:sp>
      <p:sp>
        <p:nvSpPr>
          <p:cNvPr id="2543" name="Google Shape;2543;p37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Google Shape;2549;p38"/>
          <p:cNvSpPr txBox="1"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DHCP client-server scenario</a:t>
            </a:r>
            <a:endParaRPr/>
          </a:p>
        </p:txBody>
      </p:sp>
      <p:sp>
        <p:nvSpPr>
          <p:cNvPr id="2550" name="Google Shape;2550;p38"/>
          <p:cNvSpPr txBox="1"/>
          <p:nvPr/>
        </p:nvSpPr>
        <p:spPr>
          <a:xfrm>
            <a:off x="2603536" y="1300439"/>
            <a:ext cx="23421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DHCP server: 223.1.2.5</a:t>
            </a:r>
            <a:endParaRPr/>
          </a:p>
        </p:txBody>
      </p:sp>
      <p:sp>
        <p:nvSpPr>
          <p:cNvPr id="2551" name="Google Shape;2551;p38"/>
          <p:cNvSpPr/>
          <p:nvPr/>
        </p:nvSpPr>
        <p:spPr>
          <a:xfrm>
            <a:off x="8680174" y="1466575"/>
            <a:ext cx="2066580" cy="329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Arriving client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2" name="Google Shape;2552;p38"/>
          <p:cNvCxnSpPr/>
          <p:nvPr/>
        </p:nvCxnSpPr>
        <p:spPr>
          <a:xfrm flipH="1">
            <a:off x="4572552" y="2256526"/>
            <a:ext cx="11113" cy="4027487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53" name="Google Shape;2553;p38"/>
          <p:cNvCxnSpPr/>
          <p:nvPr/>
        </p:nvCxnSpPr>
        <p:spPr>
          <a:xfrm flipH="1">
            <a:off x="9098515" y="2332726"/>
            <a:ext cx="11112" cy="41402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554" name="Google Shape;2554;p38"/>
          <p:cNvGrpSpPr/>
          <p:nvPr/>
        </p:nvGrpSpPr>
        <p:grpSpPr>
          <a:xfrm>
            <a:off x="4617002" y="1435788"/>
            <a:ext cx="4395788" cy="1401763"/>
            <a:chOff x="1860550" y="1343025"/>
            <a:chExt cx="4395788" cy="1401763"/>
          </a:xfrm>
        </p:grpSpPr>
        <p:cxnSp>
          <p:nvCxnSpPr>
            <p:cNvPr id="2555" name="Google Shape;2555;p38"/>
            <p:cNvCxnSpPr/>
            <p:nvPr/>
          </p:nvCxnSpPr>
          <p:spPr>
            <a:xfrm flipH="1">
              <a:off x="1860550" y="2208213"/>
              <a:ext cx="4395788" cy="536575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2556" name="Google Shape;2556;p38"/>
            <p:cNvGrpSpPr/>
            <p:nvPr/>
          </p:nvGrpSpPr>
          <p:grpSpPr>
            <a:xfrm>
              <a:off x="3389313" y="1343025"/>
              <a:ext cx="2673350" cy="1116013"/>
              <a:chOff x="11865" y="3885"/>
              <a:chExt cx="3720" cy="1260"/>
            </a:xfrm>
          </p:grpSpPr>
          <p:sp>
            <p:nvSpPr>
              <p:cNvPr id="2557" name="Google Shape;2557;p38"/>
              <p:cNvSpPr txBox="1"/>
              <p:nvPr/>
            </p:nvSpPr>
            <p:spPr>
              <a:xfrm>
                <a:off x="11865" y="3885"/>
                <a:ext cx="2062" cy="4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DHCP discover</a:t>
                </a:r>
                <a:endParaRPr sz="1200" b="1" i="0" u="none" strike="noStrike" cap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558" name="Google Shape;2558;p38"/>
              <p:cNvSpPr txBox="1"/>
              <p:nvPr/>
            </p:nvSpPr>
            <p:spPr>
              <a:xfrm>
                <a:off x="12015" y="4231"/>
                <a:ext cx="3570" cy="914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src : 0.0.0.0, 68     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dest.: 255.255.255.255,67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yiaddr:    0.0.0.0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transaction ID: 654</a:t>
                </a:r>
                <a:endParaRPr sz="1600" b="0" i="0" u="none" strike="noStrike" cap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cxnSp>
        <p:nvCxnSpPr>
          <p:cNvPr id="2559" name="Google Shape;2559;p38"/>
          <p:cNvCxnSpPr/>
          <p:nvPr/>
        </p:nvCxnSpPr>
        <p:spPr>
          <a:xfrm>
            <a:off x="4659865" y="3286813"/>
            <a:ext cx="4395787" cy="53816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560" name="Google Shape;2560;p38"/>
          <p:cNvGrpSpPr/>
          <p:nvPr/>
        </p:nvGrpSpPr>
        <p:grpSpPr>
          <a:xfrm>
            <a:off x="6318802" y="2672451"/>
            <a:ext cx="2520950" cy="1217612"/>
            <a:chOff x="3562350" y="2579688"/>
            <a:chExt cx="2520950" cy="1217612"/>
          </a:xfrm>
        </p:grpSpPr>
        <p:sp>
          <p:nvSpPr>
            <p:cNvPr id="2561" name="Google Shape;2561;p38"/>
            <p:cNvSpPr txBox="1"/>
            <p:nvPr/>
          </p:nvSpPr>
          <p:spPr>
            <a:xfrm>
              <a:off x="3562350" y="2579688"/>
              <a:ext cx="1379538" cy="33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DHCP offer</a:t>
              </a:r>
              <a:endParaRPr sz="16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62" name="Google Shape;2562;p38"/>
            <p:cNvSpPr txBox="1"/>
            <p:nvPr/>
          </p:nvSpPr>
          <p:spPr>
            <a:xfrm>
              <a:off x="3659188" y="2832100"/>
              <a:ext cx="2424112" cy="965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src: 223.1.2.5, 67     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dest:  255.255.255.255, 68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yiaddr: 223.1.2.4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transaction ID: 654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lifetime: 3600 secs</a:t>
              </a:r>
              <a:endParaRPr sz="8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cxnSp>
        <p:nvCxnSpPr>
          <p:cNvPr id="2563" name="Google Shape;2563;p38"/>
          <p:cNvCxnSpPr/>
          <p:nvPr/>
        </p:nvCxnSpPr>
        <p:spPr>
          <a:xfrm flipH="1">
            <a:off x="4551915" y="4515538"/>
            <a:ext cx="4395787" cy="5365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564" name="Google Shape;2564;p38"/>
          <p:cNvGrpSpPr/>
          <p:nvPr/>
        </p:nvGrpSpPr>
        <p:grpSpPr>
          <a:xfrm>
            <a:off x="4723365" y="3858313"/>
            <a:ext cx="2887662" cy="1260475"/>
            <a:chOff x="1966913" y="3765550"/>
            <a:chExt cx="2887662" cy="1260475"/>
          </a:xfrm>
        </p:grpSpPr>
        <p:sp>
          <p:nvSpPr>
            <p:cNvPr id="2565" name="Google Shape;2565;p38"/>
            <p:cNvSpPr txBox="1"/>
            <p:nvPr/>
          </p:nvSpPr>
          <p:spPr>
            <a:xfrm>
              <a:off x="1966913" y="376555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DHCP request</a:t>
              </a:r>
              <a:endParaRPr sz="16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66" name="Google Shape;2566;p38"/>
            <p:cNvSpPr txBox="1"/>
            <p:nvPr/>
          </p:nvSpPr>
          <p:spPr>
            <a:xfrm>
              <a:off x="2097088" y="4027488"/>
              <a:ext cx="2757487" cy="99853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src:  0.0.0.0, 68    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dest::  255.255.255.255, 67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yiaddr: 223.1.2.4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transaction ID: 655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lifetime: 3600 secs</a:t>
              </a:r>
              <a:endParaRPr sz="16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cxnSp>
        <p:nvCxnSpPr>
          <p:cNvPr id="2567" name="Google Shape;2567;p38"/>
          <p:cNvCxnSpPr/>
          <p:nvPr/>
        </p:nvCxnSpPr>
        <p:spPr>
          <a:xfrm>
            <a:off x="4637640" y="5545826"/>
            <a:ext cx="4395787" cy="53816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568" name="Google Shape;2568;p38"/>
          <p:cNvGrpSpPr/>
          <p:nvPr/>
        </p:nvGrpSpPr>
        <p:grpSpPr>
          <a:xfrm>
            <a:off x="6275940" y="5261663"/>
            <a:ext cx="2509837" cy="1271588"/>
            <a:chOff x="3519488" y="5168900"/>
            <a:chExt cx="2509837" cy="1271588"/>
          </a:xfrm>
        </p:grpSpPr>
        <p:sp>
          <p:nvSpPr>
            <p:cNvPr id="2569" name="Google Shape;2569;p38"/>
            <p:cNvSpPr txBox="1"/>
            <p:nvPr/>
          </p:nvSpPr>
          <p:spPr>
            <a:xfrm>
              <a:off x="3519488" y="516890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DHCP ACK</a:t>
              </a:r>
              <a:endParaRPr sz="16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70" name="Google Shape;2570;p38"/>
            <p:cNvSpPr txBox="1"/>
            <p:nvPr/>
          </p:nvSpPr>
          <p:spPr>
            <a:xfrm>
              <a:off x="3616325" y="5421313"/>
              <a:ext cx="2413000" cy="101917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src: 223.1.2.5, 67     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dest:  255.255.255.255, 68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yiaddr: 223.1.2.4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transaction ID: 655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lifetime: 3600 secs</a:t>
              </a:r>
              <a:endParaRPr sz="1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571" name="Google Shape;2571;p38"/>
          <p:cNvGrpSpPr/>
          <p:nvPr/>
        </p:nvGrpSpPr>
        <p:grpSpPr>
          <a:xfrm>
            <a:off x="9046441" y="1873938"/>
            <a:ext cx="788674" cy="559230"/>
            <a:chOff x="4417" y="878"/>
            <a:chExt cx="617" cy="466"/>
          </a:xfrm>
        </p:grpSpPr>
        <p:pic>
          <p:nvPicPr>
            <p:cNvPr id="2572" name="Google Shape;2572;p38" descr="laptop_keyboar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3" name="Google Shape;2573;p38"/>
            <p:cNvSpPr/>
            <p:nvPr/>
          </p:nvSpPr>
          <p:spPr>
            <a:xfrm>
              <a:off x="4595" y="888"/>
              <a:ext cx="424" cy="297"/>
            </a:xfrm>
            <a:custGeom>
              <a:avLst/>
              <a:gdLst/>
              <a:ahLst/>
              <a:cxnLst/>
              <a:rect l="l" t="t" r="r" b="b"/>
              <a:pathLst>
                <a:path w="2982" h="2442" extrusionOk="0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74" name="Google Shape;2574;p38" descr="screen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5" name="Google Shape;2575;p38"/>
            <p:cNvSpPr/>
            <p:nvPr/>
          </p:nvSpPr>
          <p:spPr>
            <a:xfrm>
              <a:off x="4672" y="879"/>
              <a:ext cx="359" cy="55"/>
            </a:xfrm>
            <a:custGeom>
              <a:avLst/>
              <a:gdLst/>
              <a:ahLst/>
              <a:cxnLst/>
              <a:rect l="l" t="t" r="r" b="b"/>
              <a:pathLst>
                <a:path w="2528" h="455" extrusionOk="0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38"/>
            <p:cNvSpPr/>
            <p:nvPr/>
          </p:nvSpPr>
          <p:spPr>
            <a:xfrm>
              <a:off x="4591" y="878"/>
              <a:ext cx="100" cy="230"/>
            </a:xfrm>
            <a:custGeom>
              <a:avLst/>
              <a:gdLst/>
              <a:ahLst/>
              <a:cxnLst/>
              <a:rect l="l" t="t" r="r" b="b"/>
              <a:pathLst>
                <a:path w="702" h="1893" extrusionOk="0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38"/>
            <p:cNvSpPr/>
            <p:nvPr/>
          </p:nvSpPr>
          <p:spPr>
            <a:xfrm>
              <a:off x="4921" y="920"/>
              <a:ext cx="108" cy="265"/>
            </a:xfrm>
            <a:custGeom>
              <a:avLst/>
              <a:gdLst/>
              <a:ahLst/>
              <a:cxnLst/>
              <a:rect l="l" t="t" r="r" b="b"/>
              <a:pathLst>
                <a:path w="756" h="2184" extrusionOk="0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38"/>
            <p:cNvSpPr/>
            <p:nvPr/>
          </p:nvSpPr>
          <p:spPr>
            <a:xfrm>
              <a:off x="4590" y="1097"/>
              <a:ext cx="394" cy="89"/>
            </a:xfrm>
            <a:custGeom>
              <a:avLst/>
              <a:gdLst/>
              <a:ahLst/>
              <a:cxnLst/>
              <a:rect l="l" t="t" r="r" b="b"/>
              <a:pathLst>
                <a:path w="2773" h="738" extrusionOk="0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38"/>
            <p:cNvSpPr/>
            <p:nvPr/>
          </p:nvSpPr>
          <p:spPr>
            <a:xfrm>
              <a:off x="4933" y="922"/>
              <a:ext cx="101" cy="266"/>
            </a:xfrm>
            <a:custGeom>
              <a:avLst/>
              <a:gdLst/>
              <a:ahLst/>
              <a:cxnLst/>
              <a:rect l="l" t="t" r="r" b="b"/>
              <a:pathLst>
                <a:path w="637" h="1659" extrusionOk="0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38"/>
            <p:cNvSpPr/>
            <p:nvPr/>
          </p:nvSpPr>
          <p:spPr>
            <a:xfrm>
              <a:off x="4590" y="1109"/>
              <a:ext cx="351" cy="88"/>
            </a:xfrm>
            <a:custGeom>
              <a:avLst/>
              <a:gdLst/>
              <a:ahLst/>
              <a:cxnLst/>
              <a:rect l="l" t="t" r="r" b="b"/>
              <a:pathLst>
                <a:path w="2216" h="550" extrusionOk="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1" name="Google Shape;2581;p38"/>
            <p:cNvGrpSpPr/>
            <p:nvPr/>
          </p:nvGrpSpPr>
          <p:grpSpPr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2582" name="Google Shape;2582;p38"/>
              <p:cNvSpPr/>
              <p:nvPr/>
            </p:nvSpPr>
            <p:spPr>
              <a:xfrm>
                <a:off x="1740" y="2642"/>
                <a:ext cx="752" cy="327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27" extrusionOk="0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3" name="Google Shape;2583;p38"/>
              <p:cNvSpPr/>
              <p:nvPr/>
            </p:nvSpPr>
            <p:spPr>
              <a:xfrm>
                <a:off x="1754" y="2649"/>
                <a:ext cx="726" cy="311"/>
              </a:xfrm>
              <a:custGeom>
                <a:avLst/>
                <a:gdLst/>
                <a:ahLst/>
                <a:cxnLst/>
                <a:rect l="l" t="t" r="r" b="b"/>
                <a:pathLst>
                  <a:path w="726" h="311" extrusionOk="0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4" name="Google Shape;2584;p38"/>
              <p:cNvSpPr/>
              <p:nvPr/>
            </p:nvSpPr>
            <p:spPr>
              <a:xfrm>
                <a:off x="1808" y="2770"/>
                <a:ext cx="258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" extrusionOk="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5" name="Google Shape;2585;p38"/>
              <p:cNvSpPr/>
              <p:nvPr/>
            </p:nvSpPr>
            <p:spPr>
              <a:xfrm>
                <a:off x="1799" y="2816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6" name="Google Shape;2586;p38"/>
              <p:cNvSpPr/>
              <p:nvPr/>
            </p:nvSpPr>
            <p:spPr>
              <a:xfrm>
                <a:off x="2020" y="2834"/>
                <a:ext cx="258" cy="102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2" extrusionOk="0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7" name="Google Shape;2587;p38"/>
              <p:cNvSpPr/>
              <p:nvPr/>
            </p:nvSpPr>
            <p:spPr>
              <a:xfrm>
                <a:off x="2011" y="2882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88" name="Google Shape;2588;p38"/>
            <p:cNvSpPr/>
            <p:nvPr/>
          </p:nvSpPr>
          <p:spPr>
            <a:xfrm>
              <a:off x="4788" y="1211"/>
              <a:ext cx="144" cy="116"/>
            </a:xfrm>
            <a:custGeom>
              <a:avLst/>
              <a:gdLst/>
              <a:ahLst/>
              <a:cxnLst/>
              <a:rect l="l" t="t" r="r" b="b"/>
              <a:pathLst>
                <a:path w="990" h="792" extrusionOk="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38"/>
            <p:cNvSpPr/>
            <p:nvPr/>
          </p:nvSpPr>
          <p:spPr>
            <a:xfrm>
              <a:off x="4420" y="1220"/>
              <a:ext cx="369" cy="106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38"/>
            <p:cNvSpPr/>
            <p:nvPr/>
          </p:nvSpPr>
          <p:spPr>
            <a:xfrm>
              <a:off x="4420" y="1201"/>
              <a:ext cx="4" cy="21"/>
            </a:xfrm>
            <a:custGeom>
              <a:avLst/>
              <a:gdLst/>
              <a:ahLst/>
              <a:cxnLst/>
              <a:rect l="l" t="t" r="r" b="b"/>
              <a:pathLst>
                <a:path w="26" h="147" extrusionOk="0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38"/>
            <p:cNvSpPr/>
            <p:nvPr/>
          </p:nvSpPr>
          <p:spPr>
            <a:xfrm>
              <a:off x="4421" y="1114"/>
              <a:ext cx="171" cy="88"/>
            </a:xfrm>
            <a:custGeom>
              <a:avLst/>
              <a:gdLst/>
              <a:ahLst/>
              <a:cxnLst/>
              <a:rect l="l" t="t" r="r" b="b"/>
              <a:pathLst>
                <a:path w="1176" h="606" extrusionOk="0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38"/>
            <p:cNvSpPr/>
            <p:nvPr/>
          </p:nvSpPr>
          <p:spPr>
            <a:xfrm>
              <a:off x="4432" y="1205"/>
              <a:ext cx="350" cy="102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38"/>
            <p:cNvSpPr/>
            <p:nvPr/>
          </p:nvSpPr>
          <p:spPr>
            <a:xfrm rot="10800000" flipH="1">
              <a:off x="4782" y="1198"/>
              <a:ext cx="142" cy="105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4" name="Google Shape;2594;p38"/>
          <p:cNvGrpSpPr/>
          <p:nvPr/>
        </p:nvGrpSpPr>
        <p:grpSpPr>
          <a:xfrm>
            <a:off x="4474127" y="1683438"/>
            <a:ext cx="334963" cy="536575"/>
            <a:chOff x="4140" y="429"/>
            <a:chExt cx="1425" cy="2396"/>
          </a:xfrm>
        </p:grpSpPr>
        <p:sp>
          <p:nvSpPr>
            <p:cNvPr id="2595" name="Google Shape;2595;p38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38"/>
            <p:cNvSpPr/>
            <p:nvPr/>
          </p:nvSpPr>
          <p:spPr>
            <a:xfrm>
              <a:off x="4208" y="429"/>
              <a:ext cx="1047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97" name="Google Shape;2597;p38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38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38"/>
            <p:cNvSpPr/>
            <p:nvPr/>
          </p:nvSpPr>
          <p:spPr>
            <a:xfrm>
              <a:off x="4214" y="691"/>
              <a:ext cx="594" cy="5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600" name="Google Shape;2600;p38"/>
            <p:cNvGrpSpPr/>
            <p:nvPr/>
          </p:nvGrpSpPr>
          <p:grpSpPr>
            <a:xfrm>
              <a:off x="4748" y="670"/>
              <a:ext cx="581" cy="142"/>
              <a:chOff x="613" y="2570"/>
              <a:chExt cx="725" cy="136"/>
            </a:xfrm>
          </p:grpSpPr>
          <p:sp>
            <p:nvSpPr>
              <p:cNvPr id="2601" name="Google Shape;2601;p38"/>
              <p:cNvSpPr/>
              <p:nvPr/>
            </p:nvSpPr>
            <p:spPr>
              <a:xfrm>
                <a:off x="613" y="2570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2" name="Google Shape;2602;p38"/>
              <p:cNvSpPr/>
              <p:nvPr/>
            </p:nvSpPr>
            <p:spPr>
              <a:xfrm>
                <a:off x="629" y="2584"/>
                <a:ext cx="691" cy="10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603" name="Google Shape;2603;p38"/>
            <p:cNvSpPr/>
            <p:nvPr/>
          </p:nvSpPr>
          <p:spPr>
            <a:xfrm>
              <a:off x="4221" y="1017"/>
              <a:ext cx="601" cy="5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604" name="Google Shape;2604;p38"/>
            <p:cNvGrpSpPr/>
            <p:nvPr/>
          </p:nvGrpSpPr>
          <p:grpSpPr>
            <a:xfrm>
              <a:off x="4748" y="996"/>
              <a:ext cx="581" cy="135"/>
              <a:chOff x="615" y="2570"/>
              <a:chExt cx="725" cy="140"/>
            </a:xfrm>
          </p:grpSpPr>
          <p:sp>
            <p:nvSpPr>
              <p:cNvPr id="2605" name="Google Shape;2605;p38"/>
              <p:cNvSpPr/>
              <p:nvPr/>
            </p:nvSpPr>
            <p:spPr>
              <a:xfrm>
                <a:off x="615" y="2570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6" name="Google Shape;2606;p38"/>
              <p:cNvSpPr/>
              <p:nvPr/>
            </p:nvSpPr>
            <p:spPr>
              <a:xfrm>
                <a:off x="632" y="2585"/>
                <a:ext cx="691" cy="11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607" name="Google Shape;2607;p38"/>
            <p:cNvSpPr/>
            <p:nvPr/>
          </p:nvSpPr>
          <p:spPr>
            <a:xfrm>
              <a:off x="4214" y="1358"/>
              <a:ext cx="601" cy="5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08" name="Google Shape;2608;p38"/>
            <p:cNvSpPr/>
            <p:nvPr/>
          </p:nvSpPr>
          <p:spPr>
            <a:xfrm>
              <a:off x="4228" y="1655"/>
              <a:ext cx="594" cy="5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609" name="Google Shape;2609;p38"/>
            <p:cNvGrpSpPr/>
            <p:nvPr/>
          </p:nvGrpSpPr>
          <p:grpSpPr>
            <a:xfrm>
              <a:off x="4734" y="1627"/>
              <a:ext cx="581" cy="149"/>
              <a:chOff x="613" y="2568"/>
              <a:chExt cx="724" cy="137"/>
            </a:xfrm>
          </p:grpSpPr>
          <p:sp>
            <p:nvSpPr>
              <p:cNvPr id="2610" name="Google Shape;2610;p38"/>
              <p:cNvSpPr/>
              <p:nvPr/>
            </p:nvSpPr>
            <p:spPr>
              <a:xfrm>
                <a:off x="613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1" name="Google Shape;2611;p38"/>
              <p:cNvSpPr/>
              <p:nvPr/>
            </p:nvSpPr>
            <p:spPr>
              <a:xfrm>
                <a:off x="630" y="2581"/>
                <a:ext cx="690" cy="10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612" name="Google Shape;2612;p38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13" name="Google Shape;2613;p38"/>
            <p:cNvGrpSpPr/>
            <p:nvPr/>
          </p:nvGrpSpPr>
          <p:grpSpPr>
            <a:xfrm>
              <a:off x="4741" y="1329"/>
              <a:ext cx="581" cy="135"/>
              <a:chOff x="617" y="2570"/>
              <a:chExt cx="724" cy="135"/>
            </a:xfrm>
          </p:grpSpPr>
          <p:sp>
            <p:nvSpPr>
              <p:cNvPr id="2614" name="Google Shape;2614;p38"/>
              <p:cNvSpPr/>
              <p:nvPr/>
            </p:nvSpPr>
            <p:spPr>
              <a:xfrm>
                <a:off x="617" y="2570"/>
                <a:ext cx="724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5" name="Google Shape;2615;p38"/>
              <p:cNvSpPr/>
              <p:nvPr/>
            </p:nvSpPr>
            <p:spPr>
              <a:xfrm>
                <a:off x="633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616" name="Google Shape;2616;p38"/>
            <p:cNvSpPr/>
            <p:nvPr/>
          </p:nvSpPr>
          <p:spPr>
            <a:xfrm>
              <a:off x="5248" y="429"/>
              <a:ext cx="68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17" name="Google Shape;2617;p38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38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38"/>
            <p:cNvSpPr/>
            <p:nvPr/>
          </p:nvSpPr>
          <p:spPr>
            <a:xfrm>
              <a:off x="5518" y="2612"/>
              <a:ext cx="47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20" name="Google Shape;2620;p38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38"/>
            <p:cNvSpPr/>
            <p:nvPr/>
          </p:nvSpPr>
          <p:spPr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22" name="Google Shape;2622;p38"/>
            <p:cNvSpPr/>
            <p:nvPr/>
          </p:nvSpPr>
          <p:spPr>
            <a:xfrm>
              <a:off x="4208" y="2712"/>
              <a:ext cx="1067" cy="7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23" name="Google Shape;2623;p38"/>
            <p:cNvSpPr/>
            <p:nvPr/>
          </p:nvSpPr>
          <p:spPr>
            <a:xfrm>
              <a:off x="4309" y="2385"/>
              <a:ext cx="155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24" name="Google Shape;2624;p38"/>
            <p:cNvSpPr/>
            <p:nvPr/>
          </p:nvSpPr>
          <p:spPr>
            <a:xfrm>
              <a:off x="4484" y="2385"/>
              <a:ext cx="162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25" name="Google Shape;2625;p38"/>
            <p:cNvSpPr/>
            <p:nvPr/>
          </p:nvSpPr>
          <p:spPr>
            <a:xfrm>
              <a:off x="4660" y="2378"/>
              <a:ext cx="162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26" name="Google Shape;2626;p38"/>
            <p:cNvSpPr/>
            <p:nvPr/>
          </p:nvSpPr>
          <p:spPr>
            <a:xfrm>
              <a:off x="5065" y="1833"/>
              <a:ext cx="81" cy="766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627" name="Google Shape;2627;p38"/>
          <p:cNvGrpSpPr/>
          <p:nvPr/>
        </p:nvGrpSpPr>
        <p:grpSpPr>
          <a:xfrm>
            <a:off x="6261653" y="1756463"/>
            <a:ext cx="2540000" cy="733425"/>
            <a:chOff x="7333086" y="2736938"/>
            <a:chExt cx="2539755" cy="733428"/>
          </a:xfrm>
        </p:grpSpPr>
        <p:sp>
          <p:nvSpPr>
            <p:cNvPr id="2628" name="Google Shape;2628;p38"/>
            <p:cNvSpPr/>
            <p:nvPr/>
          </p:nvSpPr>
          <p:spPr>
            <a:xfrm>
              <a:off x="7333086" y="2736938"/>
              <a:ext cx="2521866" cy="7334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29" name="Google Shape;2629;p38"/>
            <p:cNvSpPr txBox="1"/>
            <p:nvPr/>
          </p:nvSpPr>
          <p:spPr>
            <a:xfrm>
              <a:off x="7344918" y="2797391"/>
              <a:ext cx="2527923" cy="584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Broadcast: is there a DHCP server out there?</a:t>
              </a:r>
              <a:endParaRPr/>
            </a:p>
          </p:txBody>
        </p:sp>
      </p:grpSp>
      <p:grpSp>
        <p:nvGrpSpPr>
          <p:cNvPr id="2630" name="Google Shape;2630;p38"/>
          <p:cNvGrpSpPr/>
          <p:nvPr/>
        </p:nvGrpSpPr>
        <p:grpSpPr>
          <a:xfrm>
            <a:off x="6441502" y="2979300"/>
            <a:ext cx="2528888" cy="884237"/>
            <a:chOff x="9144000" y="3229217"/>
            <a:chExt cx="2527923" cy="885135"/>
          </a:xfrm>
        </p:grpSpPr>
        <p:sp>
          <p:nvSpPr>
            <p:cNvPr id="2631" name="Google Shape;2631;p38"/>
            <p:cNvSpPr/>
            <p:nvPr/>
          </p:nvSpPr>
          <p:spPr>
            <a:xfrm>
              <a:off x="9144000" y="32292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32" name="Google Shape;2632;p38"/>
            <p:cNvSpPr txBox="1"/>
            <p:nvPr/>
          </p:nvSpPr>
          <p:spPr>
            <a:xfrm>
              <a:off x="9144000" y="3271783"/>
              <a:ext cx="2527923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Broadcast: I’m a DHCP server! Here’s an IP address you can use </a:t>
              </a:r>
              <a:endParaRPr/>
            </a:p>
          </p:txBody>
        </p:sp>
      </p:grpSp>
      <p:grpSp>
        <p:nvGrpSpPr>
          <p:cNvPr id="2633" name="Google Shape;2633;p38"/>
          <p:cNvGrpSpPr/>
          <p:nvPr/>
        </p:nvGrpSpPr>
        <p:grpSpPr>
          <a:xfrm>
            <a:off x="4900288" y="4175353"/>
            <a:ext cx="2625219" cy="884237"/>
            <a:chOff x="8858631" y="4615923"/>
            <a:chExt cx="2625866" cy="885135"/>
          </a:xfrm>
        </p:grpSpPr>
        <p:sp>
          <p:nvSpPr>
            <p:cNvPr id="2634" name="Google Shape;2634;p38"/>
            <p:cNvSpPr/>
            <p:nvPr/>
          </p:nvSpPr>
          <p:spPr>
            <a:xfrm>
              <a:off x="8956574" y="4615923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35" name="Google Shape;2635;p38"/>
            <p:cNvSpPr txBox="1"/>
            <p:nvPr/>
          </p:nvSpPr>
          <p:spPr>
            <a:xfrm>
              <a:off x="8858631" y="4765817"/>
              <a:ext cx="2625866" cy="585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Broadcast: OK.  I would like to use this IP address!</a:t>
              </a:r>
              <a:endParaRPr/>
            </a:p>
          </p:txBody>
        </p:sp>
      </p:grpSp>
      <p:grpSp>
        <p:nvGrpSpPr>
          <p:cNvPr id="2636" name="Google Shape;2636;p38"/>
          <p:cNvGrpSpPr/>
          <p:nvPr/>
        </p:nvGrpSpPr>
        <p:grpSpPr>
          <a:xfrm>
            <a:off x="6424038" y="5588022"/>
            <a:ext cx="2528887" cy="885825"/>
            <a:chOff x="9144000" y="5555417"/>
            <a:chExt cx="2527923" cy="885135"/>
          </a:xfrm>
        </p:grpSpPr>
        <p:sp>
          <p:nvSpPr>
            <p:cNvPr id="2637" name="Google Shape;2637;p38"/>
            <p:cNvSpPr/>
            <p:nvPr/>
          </p:nvSpPr>
          <p:spPr>
            <a:xfrm>
              <a:off x="9144000" y="55554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38" name="Google Shape;2638;p38"/>
            <p:cNvSpPr txBox="1"/>
            <p:nvPr/>
          </p:nvSpPr>
          <p:spPr>
            <a:xfrm>
              <a:off x="9144000" y="5705311"/>
              <a:ext cx="2527923" cy="584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Broadcast: OK.  You’ve got that IP address!</a:t>
              </a:r>
              <a:endParaRPr/>
            </a:p>
          </p:txBody>
        </p:sp>
      </p:grpSp>
      <p:sp>
        <p:nvSpPr>
          <p:cNvPr id="2639" name="Google Shape;2639;p38"/>
          <p:cNvSpPr txBox="1"/>
          <p:nvPr/>
        </p:nvSpPr>
        <p:spPr>
          <a:xfrm>
            <a:off x="9296400" y="3522133"/>
            <a:ext cx="245533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two steps above can be skipped “if a client remembers and wishes to reuse a previously allocated network address”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[RFC 2131]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0" name="Google Shape;2640;p38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addresses: how to get one?</a:t>
            </a:r>
            <a:endParaRPr lang="en-US" dirty="0"/>
          </a:p>
        </p:txBody>
      </p:sp>
      <p:sp>
        <p:nvSpPr>
          <p:cNvPr id="187" name="Rectangle 3">
            <a:extLst>
              <a:ext uri="{FF2B5EF4-FFF2-40B4-BE49-F238E27FC236}">
                <a16:creationId xmlns:a16="http://schemas.microsoft.com/office/drawing/2014/main" id="{2073622D-6F9C-D746-A469-197BF98377DD}"/>
              </a:ext>
            </a:extLst>
          </p:cNvPr>
          <p:cNvSpPr txBox="1">
            <a:spLocks noChangeArrowheads="1"/>
          </p:cNvSpPr>
          <p:nvPr/>
        </p:nvSpPr>
        <p:spPr>
          <a:xfrm>
            <a:off x="837133" y="1343025"/>
            <a:ext cx="11354867" cy="180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how does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subnet part of IP address?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gets allocated portion of its provider ISP’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 address space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188" name="Text Box 4">
            <a:extLst>
              <a:ext uri="{FF2B5EF4-FFF2-40B4-BE49-F238E27FC236}">
                <a16:creationId xmlns:a16="http://schemas.microsoft.com/office/drawing/2014/main" id="{BF69A025-ADD0-274A-BCF8-C6B01CCE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28" y="2739402"/>
            <a:ext cx="1021577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ISP's block      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0000  00000000    200.23.16.0/20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36F5AF04-FCF6-9549-BBEA-D1CFFCEE0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687667"/>
            <a:ext cx="1021577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ISP can then allocate out its address space in 8 blocks: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0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11001000  00010111  0001000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  00000000    200.23.16.0/23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1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11001000  00010111  0001001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  00000000    200.23.18.0/23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2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11001000  00010111  0001010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  00000000    200.23.20.0/23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...                                          …..                                   ….                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7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11001000  00010111  0001111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   00000000    200.23.30.0/23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1B4E582-D8A2-B24B-AC16-BD79805CC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9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Hierarchical addressing: route aggregation</a:t>
            </a:r>
            <a:endParaRPr lang="en-US" sz="4800" dirty="0"/>
          </a:p>
        </p:txBody>
      </p:sp>
      <p:sp>
        <p:nvSpPr>
          <p:cNvPr id="47" name="Freeform 3">
            <a:extLst>
              <a:ext uri="{FF2B5EF4-FFF2-40B4-BE49-F238E27FC236}">
                <a16:creationId xmlns:a16="http://schemas.microsoft.com/office/drawing/2014/main" id="{ECD79FEE-92ED-364B-BADE-7317008B7D35}"/>
              </a:ext>
            </a:extLst>
          </p:cNvPr>
          <p:cNvSpPr>
            <a:spLocks/>
          </p:cNvSpPr>
          <p:nvPr/>
        </p:nvSpPr>
        <p:spPr bwMode="auto">
          <a:xfrm>
            <a:off x="6254542" y="421109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Line 4">
            <a:extLst>
              <a:ext uri="{FF2B5EF4-FFF2-40B4-BE49-F238E27FC236}">
                <a16:creationId xmlns:a16="http://schemas.microsoft.com/office/drawing/2014/main" id="{5660B4B5-3D1B-9942-A9F7-D7028E81C2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1392" y="4487316"/>
            <a:ext cx="89535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Line 5">
            <a:extLst>
              <a:ext uri="{FF2B5EF4-FFF2-40B4-BE49-F238E27FC236}">
                <a16:creationId xmlns:a16="http://schemas.microsoft.com/office/drawing/2014/main" id="{87966B04-F6C0-A846-94E6-84FA0E62C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9967" y="3858666"/>
            <a:ext cx="752475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0" name="Line 6">
            <a:extLst>
              <a:ext uri="{FF2B5EF4-FFF2-40B4-BE49-F238E27FC236}">
                <a16:creationId xmlns:a16="http://schemas.microsoft.com/office/drawing/2014/main" id="{8855D4C4-647C-B14D-9922-08C03455D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6642" y="3077616"/>
            <a:ext cx="847725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71312ED7-148A-0445-9371-61B4C77BD501}"/>
              </a:ext>
            </a:extLst>
          </p:cNvPr>
          <p:cNvSpPr>
            <a:spLocks/>
          </p:cNvSpPr>
          <p:nvPr/>
        </p:nvSpPr>
        <p:spPr bwMode="auto">
          <a:xfrm>
            <a:off x="4652755" y="365705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Text Box 8">
            <a:extLst>
              <a:ext uri="{FF2B5EF4-FFF2-40B4-BE49-F238E27FC236}">
                <a16:creationId xmlns:a16="http://schemas.microsoft.com/office/drawing/2014/main" id="{13F7F820-B18A-E847-AD7E-846731E21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317" y="3384004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 me anything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addresses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beginning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200.23.16.0/20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3" name="Group 9">
            <a:extLst>
              <a:ext uri="{FF2B5EF4-FFF2-40B4-BE49-F238E27FC236}">
                <a16:creationId xmlns:a16="http://schemas.microsoft.com/office/drawing/2014/main" id="{23482FB4-0876-3946-8B6B-B6AAECACCC51}"/>
              </a:ext>
            </a:extLst>
          </p:cNvPr>
          <p:cNvGrpSpPr>
            <a:grpSpLocks/>
          </p:cNvGrpSpPr>
          <p:nvPr/>
        </p:nvGrpSpPr>
        <p:grpSpPr bwMode="auto">
          <a:xfrm>
            <a:off x="1838117" y="2850604"/>
            <a:ext cx="2338388" cy="404812"/>
            <a:chOff x="1004" y="1639"/>
            <a:chExt cx="1473" cy="255"/>
          </a:xfrm>
        </p:grpSpPr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EFB98728-6781-274A-B657-95A102B21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Text Box 11">
              <a:extLst>
                <a:ext uri="{FF2B5EF4-FFF2-40B4-BE49-F238E27FC236}">
                  <a16:creationId xmlns:a16="http://schemas.microsoft.com/office/drawing/2014/main" id="{479C3E9A-D072-0A44-BFA8-7F41473A9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200.23.16.0/23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6" name="Group 12">
            <a:extLst>
              <a:ext uri="{FF2B5EF4-FFF2-40B4-BE49-F238E27FC236}">
                <a16:creationId xmlns:a16="http://schemas.microsoft.com/office/drawing/2014/main" id="{B383951C-712F-5C42-96DB-910B055F2215}"/>
              </a:ext>
            </a:extLst>
          </p:cNvPr>
          <p:cNvGrpSpPr>
            <a:grpSpLocks/>
          </p:cNvGrpSpPr>
          <p:nvPr/>
        </p:nvGrpSpPr>
        <p:grpSpPr bwMode="auto">
          <a:xfrm>
            <a:off x="1866692" y="3441154"/>
            <a:ext cx="2338388" cy="404812"/>
            <a:chOff x="1004" y="1639"/>
            <a:chExt cx="1473" cy="255"/>
          </a:xfrm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202E091A-FFE8-DE46-97F4-970D27624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Text Box 14">
              <a:extLst>
                <a:ext uri="{FF2B5EF4-FFF2-40B4-BE49-F238E27FC236}">
                  <a16:creationId xmlns:a16="http://schemas.microsoft.com/office/drawing/2014/main" id="{4F745438-67CC-D24F-9CC6-123745B86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200.23.18.0/23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9" name="Group 15">
            <a:extLst>
              <a:ext uri="{FF2B5EF4-FFF2-40B4-BE49-F238E27FC236}">
                <a16:creationId xmlns:a16="http://schemas.microsoft.com/office/drawing/2014/main" id="{5057D694-4770-1E47-9F1B-BD44CF4E06D9}"/>
              </a:ext>
            </a:extLst>
          </p:cNvPr>
          <p:cNvGrpSpPr>
            <a:grpSpLocks/>
          </p:cNvGrpSpPr>
          <p:nvPr/>
        </p:nvGrpSpPr>
        <p:grpSpPr bwMode="auto">
          <a:xfrm>
            <a:off x="1780967" y="4860379"/>
            <a:ext cx="2338388" cy="404812"/>
            <a:chOff x="1004" y="1639"/>
            <a:chExt cx="1473" cy="255"/>
          </a:xfrm>
        </p:grpSpPr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1AC34B6C-BC17-784D-A5E7-5AC4103C3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" name="Text Box 17">
              <a:extLst>
                <a:ext uri="{FF2B5EF4-FFF2-40B4-BE49-F238E27FC236}">
                  <a16:creationId xmlns:a16="http://schemas.microsoft.com/office/drawing/2014/main" id="{A065852F-7DDA-B44F-8E9C-52064BDFA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200.23.30.0/23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2" name="Text Box 18">
            <a:extLst>
              <a:ext uri="{FF2B5EF4-FFF2-40B4-BE49-F238E27FC236}">
                <a16:creationId xmlns:a16="http://schemas.microsoft.com/office/drawing/2014/main" id="{B97CFD2D-9478-1F42-BD6D-A57188386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092" y="4088854"/>
            <a:ext cx="1506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Fly-By-Night-ISP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" name="Freeform 19">
            <a:extLst>
              <a:ext uri="{FF2B5EF4-FFF2-40B4-BE49-F238E27FC236}">
                <a16:creationId xmlns:a16="http://schemas.microsoft.com/office/drawing/2014/main" id="{5B640850-7414-DA40-A0C3-62F09225F74C}"/>
              </a:ext>
            </a:extLst>
          </p:cNvPr>
          <p:cNvSpPr>
            <a:spLocks/>
          </p:cNvSpPr>
          <p:nvPr/>
        </p:nvSpPr>
        <p:spPr bwMode="auto">
          <a:xfrm>
            <a:off x="8248442" y="3185566"/>
            <a:ext cx="1444625" cy="2714625"/>
          </a:xfrm>
          <a:custGeom>
            <a:avLst/>
            <a:gdLst>
              <a:gd name="T0" fmla="*/ 2147483647 w 910"/>
              <a:gd name="T1" fmla="*/ 2147483647 h 1710"/>
              <a:gd name="T2" fmla="*/ 2147483647 w 910"/>
              <a:gd name="T3" fmla="*/ 2147483647 h 1710"/>
              <a:gd name="T4" fmla="*/ 2147483647 w 910"/>
              <a:gd name="T5" fmla="*/ 2147483647 h 1710"/>
              <a:gd name="T6" fmla="*/ 2147483647 w 910"/>
              <a:gd name="T7" fmla="*/ 2147483647 h 1710"/>
              <a:gd name="T8" fmla="*/ 2147483647 w 910"/>
              <a:gd name="T9" fmla="*/ 2147483647 h 1710"/>
              <a:gd name="T10" fmla="*/ 2147483647 w 910"/>
              <a:gd name="T11" fmla="*/ 2147483647 h 1710"/>
              <a:gd name="T12" fmla="*/ 2147483647 w 910"/>
              <a:gd name="T13" fmla="*/ 2147483647 h 1710"/>
              <a:gd name="T14" fmla="*/ 2147483647 w 910"/>
              <a:gd name="T15" fmla="*/ 2147483647 h 1710"/>
              <a:gd name="T16" fmla="*/ 2147483647 w 910"/>
              <a:gd name="T17" fmla="*/ 2147483647 h 1710"/>
              <a:gd name="T18" fmla="*/ 2147483647 w 910"/>
              <a:gd name="T19" fmla="*/ 2147483647 h 1710"/>
              <a:gd name="T20" fmla="*/ 2147483647 w 910"/>
              <a:gd name="T21" fmla="*/ 2147483647 h 1710"/>
              <a:gd name="T22" fmla="*/ 2147483647 w 910"/>
              <a:gd name="T23" fmla="*/ 2147483647 h 17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10"/>
              <a:gd name="T37" fmla="*/ 0 h 1710"/>
              <a:gd name="T38" fmla="*/ 910 w 910"/>
              <a:gd name="T39" fmla="*/ 1710 h 17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10" h="1710">
                <a:moveTo>
                  <a:pt x="766" y="38"/>
                </a:moveTo>
                <a:cubicBezTo>
                  <a:pt x="714" y="0"/>
                  <a:pt x="520" y="186"/>
                  <a:pt x="411" y="282"/>
                </a:cubicBezTo>
                <a:cubicBezTo>
                  <a:pt x="302" y="378"/>
                  <a:pt x="180" y="490"/>
                  <a:pt x="115" y="611"/>
                </a:cubicBezTo>
                <a:cubicBezTo>
                  <a:pt x="49" y="732"/>
                  <a:pt x="0" y="907"/>
                  <a:pt x="14" y="1008"/>
                </a:cubicBezTo>
                <a:cubicBezTo>
                  <a:pt x="28" y="1108"/>
                  <a:pt x="127" y="1139"/>
                  <a:pt x="198" y="1214"/>
                </a:cubicBezTo>
                <a:cubicBezTo>
                  <a:pt x="269" y="1288"/>
                  <a:pt x="328" y="1380"/>
                  <a:pt x="435" y="1456"/>
                </a:cubicBezTo>
                <a:cubicBezTo>
                  <a:pt x="542" y="1533"/>
                  <a:pt x="768" y="1710"/>
                  <a:pt x="839" y="1674"/>
                </a:cubicBezTo>
                <a:cubicBezTo>
                  <a:pt x="910" y="1638"/>
                  <a:pt x="863" y="1328"/>
                  <a:pt x="863" y="1239"/>
                </a:cubicBezTo>
                <a:cubicBezTo>
                  <a:pt x="863" y="1150"/>
                  <a:pt x="868" y="1189"/>
                  <a:pt x="839" y="1139"/>
                </a:cubicBezTo>
                <a:cubicBezTo>
                  <a:pt x="809" y="1090"/>
                  <a:pt x="703" y="1045"/>
                  <a:pt x="684" y="940"/>
                </a:cubicBezTo>
                <a:cubicBezTo>
                  <a:pt x="665" y="835"/>
                  <a:pt x="710" y="659"/>
                  <a:pt x="724" y="509"/>
                </a:cubicBezTo>
                <a:cubicBezTo>
                  <a:pt x="738" y="359"/>
                  <a:pt x="818" y="76"/>
                  <a:pt x="766" y="38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4" name="Text Box 20">
            <a:extLst>
              <a:ext uri="{FF2B5EF4-FFF2-40B4-BE49-F238E27FC236}">
                <a16:creationId xmlns:a16="http://schemas.microsoft.com/office/drawing/2014/main" id="{18E6B3A0-A9B2-6541-9755-03069812C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117" y="259342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0</a:t>
            </a:r>
          </a:p>
        </p:txBody>
      </p:sp>
      <p:sp>
        <p:nvSpPr>
          <p:cNvPr id="65" name="Text Box 21">
            <a:extLst>
              <a:ext uri="{FF2B5EF4-FFF2-40B4-BE49-F238E27FC236}">
                <a16:creationId xmlns:a16="http://schemas.microsoft.com/office/drawing/2014/main" id="{7ED2E79C-4EA2-DF46-850E-87C1B5391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92" y="4603204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7</a:t>
            </a:r>
          </a:p>
        </p:txBody>
      </p:sp>
      <p:sp>
        <p:nvSpPr>
          <p:cNvPr id="66" name="Text Box 22">
            <a:extLst>
              <a:ext uri="{FF2B5EF4-FFF2-40B4-BE49-F238E27FC236}">
                <a16:creationId xmlns:a16="http://schemas.microsoft.com/office/drawing/2014/main" id="{5C4A224A-3B90-CE4F-80C5-151CE7A1F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567" y="4412704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</p:txBody>
      </p:sp>
      <p:sp>
        <p:nvSpPr>
          <p:cNvPr id="67" name="Text Box 23">
            <a:extLst>
              <a:ext uri="{FF2B5EF4-FFF2-40B4-BE49-F238E27FC236}">
                <a16:creationId xmlns:a16="http://schemas.microsoft.com/office/drawing/2014/main" id="{7C75AA74-8B0F-8B4D-88CF-7C285E4A4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642" y="324112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1</a:t>
            </a:r>
          </a:p>
        </p:txBody>
      </p:sp>
      <p:sp>
        <p:nvSpPr>
          <p:cNvPr id="68" name="Freeform 24">
            <a:extLst>
              <a:ext uri="{FF2B5EF4-FFF2-40B4-BE49-F238E27FC236}">
                <a16:creationId xmlns:a16="http://schemas.microsoft.com/office/drawing/2014/main" id="{DA50A5B2-8288-9D48-89B3-3CF0A9EE6426}"/>
              </a:ext>
            </a:extLst>
          </p:cNvPr>
          <p:cNvSpPr>
            <a:spLocks/>
          </p:cNvSpPr>
          <p:nvPr/>
        </p:nvSpPr>
        <p:spPr bwMode="auto">
          <a:xfrm>
            <a:off x="4595605" y="497150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" name="Text Box 25">
            <a:extLst>
              <a:ext uri="{FF2B5EF4-FFF2-40B4-BE49-F238E27FC236}">
                <a16:creationId xmlns:a16="http://schemas.microsoft.com/office/drawing/2014/main" id="{0E511D85-1643-734E-A204-E574E162F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642" y="5346154"/>
            <a:ext cx="1023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ISPs-R-Us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Freeform 26">
            <a:extLst>
              <a:ext uri="{FF2B5EF4-FFF2-40B4-BE49-F238E27FC236}">
                <a16:creationId xmlns:a16="http://schemas.microsoft.com/office/drawing/2014/main" id="{46DEEC4A-E4F9-0942-9D95-69D2C1DC1DCD}"/>
              </a:ext>
            </a:extLst>
          </p:cNvPr>
          <p:cNvSpPr>
            <a:spLocks/>
          </p:cNvSpPr>
          <p:nvPr/>
        </p:nvSpPr>
        <p:spPr bwMode="auto">
          <a:xfrm flipV="1">
            <a:off x="6321217" y="499214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Line 27">
            <a:extLst>
              <a:ext uri="{FF2B5EF4-FFF2-40B4-BE49-F238E27FC236}">
                <a16:creationId xmlns:a16="http://schemas.microsoft.com/office/drawing/2014/main" id="{BC947CB2-0DEF-E44D-BAA9-427581987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1417" y="5535066"/>
            <a:ext cx="4857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" name="Line 28">
            <a:extLst>
              <a:ext uri="{FF2B5EF4-FFF2-40B4-BE49-F238E27FC236}">
                <a16:creationId xmlns:a16="http://schemas.microsoft.com/office/drawing/2014/main" id="{3EA86D83-B0E4-D34A-A87C-4B28A721D0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017" y="5601741"/>
            <a:ext cx="638175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Line 29">
            <a:extLst>
              <a:ext uri="{FF2B5EF4-FFF2-40B4-BE49-F238E27FC236}">
                <a16:creationId xmlns:a16="http://schemas.microsoft.com/office/drawing/2014/main" id="{2247A199-0E7A-4C47-AAF1-3B3EA90E97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7167" y="5849391"/>
            <a:ext cx="247650" cy="409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Text Box 30">
            <a:extLst>
              <a:ext uri="{FF2B5EF4-FFF2-40B4-BE49-F238E27FC236}">
                <a16:creationId xmlns:a16="http://schemas.microsoft.com/office/drawing/2014/main" id="{FDF4E109-9818-F749-8396-00CAAD03F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142" y="5241379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 me anything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addresses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beginning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199.31.0.0/16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5" name="Group 31">
            <a:extLst>
              <a:ext uri="{FF2B5EF4-FFF2-40B4-BE49-F238E27FC236}">
                <a16:creationId xmlns:a16="http://schemas.microsoft.com/office/drawing/2014/main" id="{4C6923DB-B2DC-034F-AE1A-78C3B8049E53}"/>
              </a:ext>
            </a:extLst>
          </p:cNvPr>
          <p:cNvGrpSpPr>
            <a:grpSpLocks/>
          </p:cNvGrpSpPr>
          <p:nvPr/>
        </p:nvGrpSpPr>
        <p:grpSpPr bwMode="auto">
          <a:xfrm>
            <a:off x="1885742" y="4031704"/>
            <a:ext cx="2338388" cy="404812"/>
            <a:chOff x="1004" y="1639"/>
            <a:chExt cx="1473" cy="255"/>
          </a:xfrm>
        </p:grpSpPr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3599EB35-4339-C745-80AD-3353B6886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F6270561-036D-D141-A5B9-ABC52F684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200.23.20.0/23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8" name="Text Box 34">
            <a:extLst>
              <a:ext uri="{FF2B5EF4-FFF2-40B4-BE49-F238E27FC236}">
                <a16:creationId xmlns:a16="http://schemas.microsoft.com/office/drawing/2014/main" id="{7BBF307D-51AE-C841-AD14-6D1FE73A0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92" y="383167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2</a:t>
            </a:r>
          </a:p>
        </p:txBody>
      </p:sp>
      <p:grpSp>
        <p:nvGrpSpPr>
          <p:cNvPr id="79" name="Group 35">
            <a:extLst>
              <a:ext uri="{FF2B5EF4-FFF2-40B4-BE49-F238E27FC236}">
                <a16:creationId xmlns:a16="http://schemas.microsoft.com/office/drawing/2014/main" id="{8A4F9659-D65C-7D45-9305-FE9BA9437E3A}"/>
              </a:ext>
            </a:extLst>
          </p:cNvPr>
          <p:cNvGrpSpPr>
            <a:grpSpLocks/>
          </p:cNvGrpSpPr>
          <p:nvPr/>
        </p:nvGrpSpPr>
        <p:grpSpPr bwMode="auto">
          <a:xfrm>
            <a:off x="3235117" y="4288879"/>
            <a:ext cx="257175" cy="663575"/>
            <a:chOff x="870" y="2941"/>
            <a:chExt cx="162" cy="418"/>
          </a:xfrm>
        </p:grpSpPr>
        <p:sp>
          <p:nvSpPr>
            <p:cNvPr id="80" name="Text Box 36">
              <a:extLst>
                <a:ext uri="{FF2B5EF4-FFF2-40B4-BE49-F238E27FC236}">
                  <a16:creationId xmlns:a16="http://schemas.microsoft.com/office/drawing/2014/main" id="{856ACC8E-1EAC-4B45-9687-D919315E5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Text Box 37">
              <a:extLst>
                <a:ext uri="{FF2B5EF4-FFF2-40B4-BE49-F238E27FC236}">
                  <a16:creationId xmlns:a16="http://schemas.microsoft.com/office/drawing/2014/main" id="{E96A0D03-E033-D946-9D51-BCE9933B7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38">
              <a:extLst>
                <a:ext uri="{FF2B5EF4-FFF2-40B4-BE49-F238E27FC236}">
                  <a16:creationId xmlns:a16="http://schemas.microsoft.com/office/drawing/2014/main" id="{BD5D13DF-8C67-E648-8A1C-0F7207365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3" name="Group 39">
            <a:extLst>
              <a:ext uri="{FF2B5EF4-FFF2-40B4-BE49-F238E27FC236}">
                <a16:creationId xmlns:a16="http://schemas.microsoft.com/office/drawing/2014/main" id="{1CA732F1-4ED0-4F45-8CFF-255D799EAD25}"/>
              </a:ext>
            </a:extLst>
          </p:cNvPr>
          <p:cNvGrpSpPr>
            <a:grpSpLocks/>
          </p:cNvGrpSpPr>
          <p:nvPr/>
        </p:nvGrpSpPr>
        <p:grpSpPr bwMode="auto">
          <a:xfrm>
            <a:off x="4263817" y="3993604"/>
            <a:ext cx="257175" cy="663575"/>
            <a:chOff x="870" y="2941"/>
            <a:chExt cx="162" cy="418"/>
          </a:xfrm>
        </p:grpSpPr>
        <p:sp>
          <p:nvSpPr>
            <p:cNvPr id="84" name="Text Box 40">
              <a:extLst>
                <a:ext uri="{FF2B5EF4-FFF2-40B4-BE49-F238E27FC236}">
                  <a16:creationId xmlns:a16="http://schemas.microsoft.com/office/drawing/2014/main" id="{CA317B14-5E59-2749-93F3-DE759F1E8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Text Box 41">
              <a:extLst>
                <a:ext uri="{FF2B5EF4-FFF2-40B4-BE49-F238E27FC236}">
                  <a16:creationId xmlns:a16="http://schemas.microsoft.com/office/drawing/2014/main" id="{0385CAA6-35F8-B54E-BEBB-87DBE85D7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Text Box 42">
              <a:extLst>
                <a:ext uri="{FF2B5EF4-FFF2-40B4-BE49-F238E27FC236}">
                  <a16:creationId xmlns:a16="http://schemas.microsoft.com/office/drawing/2014/main" id="{D876D364-B8AB-884C-B605-DAF37D8F3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87" name="Text Box 43">
            <a:extLst>
              <a:ext uri="{FF2B5EF4-FFF2-40B4-BE49-F238E27FC236}">
                <a16:creationId xmlns:a16="http://schemas.microsoft.com/office/drawing/2014/main" id="{CEC375CB-DDD1-C54F-9D87-9C4EC7FC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480" y="1297352"/>
            <a:ext cx="10717966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hierarchical addressing allows efficient advertisement of routing  information:</a:t>
            </a:r>
          </a:p>
        </p:txBody>
      </p:sp>
      <p:sp>
        <p:nvSpPr>
          <p:cNvPr id="44" name="Slide Number Placeholder 3">
            <a:extLst>
              <a:ext uri="{FF2B5EF4-FFF2-40B4-BE49-F238E27FC236}">
                <a16:creationId xmlns:a16="http://schemas.microsoft.com/office/drawing/2014/main" id="{23812E9A-EAB1-1144-8F29-256826394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74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7" y="281163"/>
            <a:ext cx="11078981" cy="1067951"/>
          </a:xfrm>
        </p:spPr>
        <p:txBody>
          <a:bodyPr>
            <a:normAutofit/>
          </a:bodyPr>
          <a:lstStyle/>
          <a:p>
            <a:r>
              <a:rPr lang="en-US" altLang="en-US" sz="4900" dirty="0">
                <a:ea typeface="ＭＳ Ｐゴシック" panose="020B0600070205080204" pitchFamily="34" charset="-128"/>
              </a:rPr>
              <a:t>Hierarchical addressing</a:t>
            </a:r>
            <a:r>
              <a:rPr lang="en-US" altLang="en-US" sz="4800" dirty="0">
                <a:ea typeface="ＭＳ Ｐゴシック" panose="020B0600070205080204" pitchFamily="34" charset="-128"/>
              </a:rPr>
              <a:t>: </a:t>
            </a:r>
            <a:r>
              <a:rPr lang="en-US" sz="4800" dirty="0"/>
              <a:t>more specific routes</a:t>
            </a:r>
          </a:p>
        </p:txBody>
      </p:sp>
      <p:sp>
        <p:nvSpPr>
          <p:cNvPr id="47" name="Freeform 3">
            <a:extLst>
              <a:ext uri="{FF2B5EF4-FFF2-40B4-BE49-F238E27FC236}">
                <a16:creationId xmlns:a16="http://schemas.microsoft.com/office/drawing/2014/main" id="{ECD79FEE-92ED-364B-BADE-7317008B7D35}"/>
              </a:ext>
            </a:extLst>
          </p:cNvPr>
          <p:cNvSpPr>
            <a:spLocks/>
          </p:cNvSpPr>
          <p:nvPr/>
        </p:nvSpPr>
        <p:spPr bwMode="auto">
          <a:xfrm>
            <a:off x="6254542" y="421109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Line 4">
            <a:extLst>
              <a:ext uri="{FF2B5EF4-FFF2-40B4-BE49-F238E27FC236}">
                <a16:creationId xmlns:a16="http://schemas.microsoft.com/office/drawing/2014/main" id="{5660B4B5-3D1B-9942-A9F7-D7028E81C2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1392" y="4487316"/>
            <a:ext cx="89535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0" name="Line 6">
            <a:extLst>
              <a:ext uri="{FF2B5EF4-FFF2-40B4-BE49-F238E27FC236}">
                <a16:creationId xmlns:a16="http://schemas.microsoft.com/office/drawing/2014/main" id="{8855D4C4-647C-B14D-9922-08C03455D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6642" y="3077616"/>
            <a:ext cx="847725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71312ED7-148A-0445-9371-61B4C77BD501}"/>
              </a:ext>
            </a:extLst>
          </p:cNvPr>
          <p:cNvSpPr>
            <a:spLocks/>
          </p:cNvSpPr>
          <p:nvPr/>
        </p:nvSpPr>
        <p:spPr bwMode="auto">
          <a:xfrm>
            <a:off x="4652755" y="365705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Text Box 8">
            <a:extLst>
              <a:ext uri="{FF2B5EF4-FFF2-40B4-BE49-F238E27FC236}">
                <a16:creationId xmlns:a16="http://schemas.microsoft.com/office/drawing/2014/main" id="{13F7F820-B18A-E847-AD7E-846731E21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317" y="3384004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 me anything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addresses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beginning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200.23.16.0/20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3" name="Group 9">
            <a:extLst>
              <a:ext uri="{FF2B5EF4-FFF2-40B4-BE49-F238E27FC236}">
                <a16:creationId xmlns:a16="http://schemas.microsoft.com/office/drawing/2014/main" id="{23482FB4-0876-3946-8B6B-B6AAECACCC51}"/>
              </a:ext>
            </a:extLst>
          </p:cNvPr>
          <p:cNvGrpSpPr>
            <a:grpSpLocks/>
          </p:cNvGrpSpPr>
          <p:nvPr/>
        </p:nvGrpSpPr>
        <p:grpSpPr bwMode="auto">
          <a:xfrm>
            <a:off x="1838117" y="2850604"/>
            <a:ext cx="2338388" cy="404812"/>
            <a:chOff x="1004" y="1639"/>
            <a:chExt cx="1473" cy="255"/>
          </a:xfrm>
        </p:grpSpPr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EFB98728-6781-274A-B657-95A102B21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Text Box 11">
              <a:extLst>
                <a:ext uri="{FF2B5EF4-FFF2-40B4-BE49-F238E27FC236}">
                  <a16:creationId xmlns:a16="http://schemas.microsoft.com/office/drawing/2014/main" id="{479C3E9A-D072-0A44-BFA8-7F41473A9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200.23.16.0/23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9" name="Group 15">
            <a:extLst>
              <a:ext uri="{FF2B5EF4-FFF2-40B4-BE49-F238E27FC236}">
                <a16:creationId xmlns:a16="http://schemas.microsoft.com/office/drawing/2014/main" id="{5057D694-4770-1E47-9F1B-BD44CF4E06D9}"/>
              </a:ext>
            </a:extLst>
          </p:cNvPr>
          <p:cNvGrpSpPr>
            <a:grpSpLocks/>
          </p:cNvGrpSpPr>
          <p:nvPr/>
        </p:nvGrpSpPr>
        <p:grpSpPr bwMode="auto">
          <a:xfrm>
            <a:off x="1780967" y="4860379"/>
            <a:ext cx="2338388" cy="404812"/>
            <a:chOff x="1004" y="1639"/>
            <a:chExt cx="1473" cy="255"/>
          </a:xfrm>
        </p:grpSpPr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1AC34B6C-BC17-784D-A5E7-5AC4103C3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" name="Text Box 17">
              <a:extLst>
                <a:ext uri="{FF2B5EF4-FFF2-40B4-BE49-F238E27FC236}">
                  <a16:creationId xmlns:a16="http://schemas.microsoft.com/office/drawing/2014/main" id="{A065852F-7DDA-B44F-8E9C-52064BDFA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200.23.30.0/23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2" name="Text Box 18">
            <a:extLst>
              <a:ext uri="{FF2B5EF4-FFF2-40B4-BE49-F238E27FC236}">
                <a16:creationId xmlns:a16="http://schemas.microsoft.com/office/drawing/2014/main" id="{B97CFD2D-9478-1F42-BD6D-A57188386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092" y="4088854"/>
            <a:ext cx="1506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Fly-By-Night-ISP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" name="Freeform 19">
            <a:extLst>
              <a:ext uri="{FF2B5EF4-FFF2-40B4-BE49-F238E27FC236}">
                <a16:creationId xmlns:a16="http://schemas.microsoft.com/office/drawing/2014/main" id="{5B640850-7414-DA40-A0C3-62F09225F74C}"/>
              </a:ext>
            </a:extLst>
          </p:cNvPr>
          <p:cNvSpPr>
            <a:spLocks/>
          </p:cNvSpPr>
          <p:nvPr/>
        </p:nvSpPr>
        <p:spPr bwMode="auto">
          <a:xfrm>
            <a:off x="8248442" y="3185566"/>
            <a:ext cx="1444625" cy="2714625"/>
          </a:xfrm>
          <a:custGeom>
            <a:avLst/>
            <a:gdLst>
              <a:gd name="T0" fmla="*/ 2147483647 w 910"/>
              <a:gd name="T1" fmla="*/ 2147483647 h 1710"/>
              <a:gd name="T2" fmla="*/ 2147483647 w 910"/>
              <a:gd name="T3" fmla="*/ 2147483647 h 1710"/>
              <a:gd name="T4" fmla="*/ 2147483647 w 910"/>
              <a:gd name="T5" fmla="*/ 2147483647 h 1710"/>
              <a:gd name="T6" fmla="*/ 2147483647 w 910"/>
              <a:gd name="T7" fmla="*/ 2147483647 h 1710"/>
              <a:gd name="T8" fmla="*/ 2147483647 w 910"/>
              <a:gd name="T9" fmla="*/ 2147483647 h 1710"/>
              <a:gd name="T10" fmla="*/ 2147483647 w 910"/>
              <a:gd name="T11" fmla="*/ 2147483647 h 1710"/>
              <a:gd name="T12" fmla="*/ 2147483647 w 910"/>
              <a:gd name="T13" fmla="*/ 2147483647 h 1710"/>
              <a:gd name="T14" fmla="*/ 2147483647 w 910"/>
              <a:gd name="T15" fmla="*/ 2147483647 h 1710"/>
              <a:gd name="T16" fmla="*/ 2147483647 w 910"/>
              <a:gd name="T17" fmla="*/ 2147483647 h 1710"/>
              <a:gd name="T18" fmla="*/ 2147483647 w 910"/>
              <a:gd name="T19" fmla="*/ 2147483647 h 1710"/>
              <a:gd name="T20" fmla="*/ 2147483647 w 910"/>
              <a:gd name="T21" fmla="*/ 2147483647 h 1710"/>
              <a:gd name="T22" fmla="*/ 2147483647 w 910"/>
              <a:gd name="T23" fmla="*/ 2147483647 h 17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10"/>
              <a:gd name="T37" fmla="*/ 0 h 1710"/>
              <a:gd name="T38" fmla="*/ 910 w 910"/>
              <a:gd name="T39" fmla="*/ 1710 h 17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10" h="1710">
                <a:moveTo>
                  <a:pt x="766" y="38"/>
                </a:moveTo>
                <a:cubicBezTo>
                  <a:pt x="714" y="0"/>
                  <a:pt x="520" y="186"/>
                  <a:pt x="411" y="282"/>
                </a:cubicBezTo>
                <a:cubicBezTo>
                  <a:pt x="302" y="378"/>
                  <a:pt x="180" y="490"/>
                  <a:pt x="115" y="611"/>
                </a:cubicBezTo>
                <a:cubicBezTo>
                  <a:pt x="49" y="732"/>
                  <a:pt x="0" y="907"/>
                  <a:pt x="14" y="1008"/>
                </a:cubicBezTo>
                <a:cubicBezTo>
                  <a:pt x="28" y="1108"/>
                  <a:pt x="127" y="1139"/>
                  <a:pt x="198" y="1214"/>
                </a:cubicBezTo>
                <a:cubicBezTo>
                  <a:pt x="269" y="1288"/>
                  <a:pt x="328" y="1380"/>
                  <a:pt x="435" y="1456"/>
                </a:cubicBezTo>
                <a:cubicBezTo>
                  <a:pt x="542" y="1533"/>
                  <a:pt x="768" y="1710"/>
                  <a:pt x="839" y="1674"/>
                </a:cubicBezTo>
                <a:cubicBezTo>
                  <a:pt x="910" y="1638"/>
                  <a:pt x="863" y="1328"/>
                  <a:pt x="863" y="1239"/>
                </a:cubicBezTo>
                <a:cubicBezTo>
                  <a:pt x="863" y="1150"/>
                  <a:pt x="868" y="1189"/>
                  <a:pt x="839" y="1139"/>
                </a:cubicBezTo>
                <a:cubicBezTo>
                  <a:pt x="809" y="1090"/>
                  <a:pt x="703" y="1045"/>
                  <a:pt x="684" y="940"/>
                </a:cubicBezTo>
                <a:cubicBezTo>
                  <a:pt x="665" y="835"/>
                  <a:pt x="710" y="659"/>
                  <a:pt x="724" y="509"/>
                </a:cubicBezTo>
                <a:cubicBezTo>
                  <a:pt x="738" y="359"/>
                  <a:pt x="818" y="76"/>
                  <a:pt x="766" y="38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4" name="Text Box 20">
            <a:extLst>
              <a:ext uri="{FF2B5EF4-FFF2-40B4-BE49-F238E27FC236}">
                <a16:creationId xmlns:a16="http://schemas.microsoft.com/office/drawing/2014/main" id="{18E6B3A0-A9B2-6541-9755-03069812C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117" y="259342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0</a:t>
            </a:r>
          </a:p>
        </p:txBody>
      </p:sp>
      <p:sp>
        <p:nvSpPr>
          <p:cNvPr id="65" name="Text Box 21">
            <a:extLst>
              <a:ext uri="{FF2B5EF4-FFF2-40B4-BE49-F238E27FC236}">
                <a16:creationId xmlns:a16="http://schemas.microsoft.com/office/drawing/2014/main" id="{7ED2E79C-4EA2-DF46-850E-87C1B5391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92" y="4603204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7</a:t>
            </a:r>
          </a:p>
        </p:txBody>
      </p:sp>
      <p:sp>
        <p:nvSpPr>
          <p:cNvPr id="66" name="Text Box 22">
            <a:extLst>
              <a:ext uri="{FF2B5EF4-FFF2-40B4-BE49-F238E27FC236}">
                <a16:creationId xmlns:a16="http://schemas.microsoft.com/office/drawing/2014/main" id="{5C4A224A-3B90-CE4F-80C5-151CE7A1F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567" y="4412704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4A2EA5-C052-4049-9286-557D45928AE4}"/>
              </a:ext>
            </a:extLst>
          </p:cNvPr>
          <p:cNvGrpSpPr/>
          <p:nvPr/>
        </p:nvGrpSpPr>
        <p:grpSpPr>
          <a:xfrm>
            <a:off x="1847642" y="3241129"/>
            <a:ext cx="2844800" cy="788987"/>
            <a:chOff x="1847642" y="3241129"/>
            <a:chExt cx="2844800" cy="788987"/>
          </a:xfrm>
        </p:grpSpPr>
        <p:sp>
          <p:nvSpPr>
            <p:cNvPr id="49" name="Line 5">
              <a:extLst>
                <a:ext uri="{FF2B5EF4-FFF2-40B4-BE49-F238E27FC236}">
                  <a16:creationId xmlns:a16="http://schemas.microsoft.com/office/drawing/2014/main" id="{87966B04-F6C0-A846-94E6-84FA0E62C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9967" y="3858666"/>
              <a:ext cx="752475" cy="1714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6" name="Group 12">
              <a:extLst>
                <a:ext uri="{FF2B5EF4-FFF2-40B4-BE49-F238E27FC236}">
                  <a16:creationId xmlns:a16="http://schemas.microsoft.com/office/drawing/2014/main" id="{B383951C-712F-5C42-96DB-910B055F22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6692" y="3441154"/>
              <a:ext cx="2338388" cy="404812"/>
              <a:chOff x="1004" y="1639"/>
              <a:chExt cx="1473" cy="255"/>
            </a:xfrm>
          </p:grpSpPr>
          <p:sp>
            <p:nvSpPr>
              <p:cNvPr id="57" name="Freeform 13">
                <a:extLst>
                  <a:ext uri="{FF2B5EF4-FFF2-40B4-BE49-F238E27FC236}">
                    <a16:creationId xmlns:a16="http://schemas.microsoft.com/office/drawing/2014/main" id="{202E091A-FFE8-DE46-97F4-970D276247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" y="1639"/>
                <a:ext cx="1473" cy="255"/>
              </a:xfrm>
              <a:custGeom>
                <a:avLst/>
                <a:gdLst>
                  <a:gd name="T0" fmla="*/ 172 w 1473"/>
                  <a:gd name="T1" fmla="*/ 11 h 255"/>
                  <a:gd name="T2" fmla="*/ 73 w 1473"/>
                  <a:gd name="T3" fmla="*/ 94 h 255"/>
                  <a:gd name="T4" fmla="*/ 146 w 1473"/>
                  <a:gd name="T5" fmla="*/ 220 h 255"/>
                  <a:gd name="T6" fmla="*/ 520 w 1473"/>
                  <a:gd name="T7" fmla="*/ 225 h 255"/>
                  <a:gd name="T8" fmla="*/ 754 w 1473"/>
                  <a:gd name="T9" fmla="*/ 251 h 255"/>
                  <a:gd name="T10" fmla="*/ 1306 w 1473"/>
                  <a:gd name="T11" fmla="*/ 203 h 255"/>
                  <a:gd name="T12" fmla="*/ 1360 w 1473"/>
                  <a:gd name="T13" fmla="*/ 29 h 255"/>
                  <a:gd name="T14" fmla="*/ 628 w 1473"/>
                  <a:gd name="T15" fmla="*/ 29 h 255"/>
                  <a:gd name="T16" fmla="*/ 172 w 1473"/>
                  <a:gd name="T17" fmla="*/ 11 h 25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73"/>
                  <a:gd name="T28" fmla="*/ 0 h 255"/>
                  <a:gd name="T29" fmla="*/ 1473 w 1473"/>
                  <a:gd name="T30" fmla="*/ 255 h 25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73" h="255">
                    <a:moveTo>
                      <a:pt x="172" y="11"/>
                    </a:moveTo>
                    <a:cubicBezTo>
                      <a:pt x="0" y="64"/>
                      <a:pt x="77" y="59"/>
                      <a:pt x="73" y="94"/>
                    </a:cubicBezTo>
                    <a:cubicBezTo>
                      <a:pt x="69" y="129"/>
                      <a:pt x="72" y="198"/>
                      <a:pt x="146" y="220"/>
                    </a:cubicBezTo>
                    <a:cubicBezTo>
                      <a:pt x="221" y="242"/>
                      <a:pt x="419" y="220"/>
                      <a:pt x="520" y="225"/>
                    </a:cubicBezTo>
                    <a:cubicBezTo>
                      <a:pt x="621" y="230"/>
                      <a:pt x="623" y="255"/>
                      <a:pt x="754" y="251"/>
                    </a:cubicBezTo>
                    <a:cubicBezTo>
                      <a:pt x="885" y="247"/>
                      <a:pt x="1205" y="240"/>
                      <a:pt x="1306" y="203"/>
                    </a:cubicBezTo>
                    <a:cubicBezTo>
                      <a:pt x="1407" y="166"/>
                      <a:pt x="1473" y="58"/>
                      <a:pt x="1360" y="29"/>
                    </a:cubicBezTo>
                    <a:cubicBezTo>
                      <a:pt x="1247" y="0"/>
                      <a:pt x="826" y="32"/>
                      <a:pt x="628" y="29"/>
                    </a:cubicBezTo>
                    <a:cubicBezTo>
                      <a:pt x="430" y="26"/>
                      <a:pt x="267" y="15"/>
                      <a:pt x="172" y="11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8" name="Text Box 14">
                <a:extLst>
                  <a:ext uri="{FF2B5EF4-FFF2-40B4-BE49-F238E27FC236}">
                    <a16:creationId xmlns:a16="http://schemas.microsoft.com/office/drawing/2014/main" id="{4F745438-67CC-D24F-9CC6-123745B869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6" y="1664"/>
                <a:ext cx="970" cy="212"/>
              </a:xfrm>
              <a:prstGeom prst="rect">
                <a:avLst/>
              </a:pr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200.23.18.0/23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67" name="Text Box 23">
              <a:extLst>
                <a:ext uri="{FF2B5EF4-FFF2-40B4-BE49-F238E27FC236}">
                  <a16:creationId xmlns:a16="http://schemas.microsoft.com/office/drawing/2014/main" id="{7C75AA74-8B0F-8B4D-88CF-7C285E4A4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7642" y="3241129"/>
              <a:ext cx="13366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Organization 1</a:t>
              </a:r>
            </a:p>
          </p:txBody>
        </p:sp>
      </p:grpSp>
      <p:sp>
        <p:nvSpPr>
          <p:cNvPr id="68" name="Freeform 24">
            <a:extLst>
              <a:ext uri="{FF2B5EF4-FFF2-40B4-BE49-F238E27FC236}">
                <a16:creationId xmlns:a16="http://schemas.microsoft.com/office/drawing/2014/main" id="{DA50A5B2-8288-9D48-89B3-3CF0A9EE6426}"/>
              </a:ext>
            </a:extLst>
          </p:cNvPr>
          <p:cNvSpPr>
            <a:spLocks/>
          </p:cNvSpPr>
          <p:nvPr/>
        </p:nvSpPr>
        <p:spPr bwMode="auto">
          <a:xfrm>
            <a:off x="4595605" y="497150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" name="Text Box 25">
            <a:extLst>
              <a:ext uri="{FF2B5EF4-FFF2-40B4-BE49-F238E27FC236}">
                <a16:creationId xmlns:a16="http://schemas.microsoft.com/office/drawing/2014/main" id="{0E511D85-1643-734E-A204-E574E162F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642" y="5346154"/>
            <a:ext cx="1023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ISPs-R-Us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Freeform 26">
            <a:extLst>
              <a:ext uri="{FF2B5EF4-FFF2-40B4-BE49-F238E27FC236}">
                <a16:creationId xmlns:a16="http://schemas.microsoft.com/office/drawing/2014/main" id="{46DEEC4A-E4F9-0942-9D95-69D2C1DC1DCD}"/>
              </a:ext>
            </a:extLst>
          </p:cNvPr>
          <p:cNvSpPr>
            <a:spLocks/>
          </p:cNvSpPr>
          <p:nvPr/>
        </p:nvSpPr>
        <p:spPr bwMode="auto">
          <a:xfrm flipV="1">
            <a:off x="6321217" y="499214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Line 27">
            <a:extLst>
              <a:ext uri="{FF2B5EF4-FFF2-40B4-BE49-F238E27FC236}">
                <a16:creationId xmlns:a16="http://schemas.microsoft.com/office/drawing/2014/main" id="{BC947CB2-0DEF-E44D-BAA9-427581987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1417" y="5535066"/>
            <a:ext cx="4857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" name="Line 28">
            <a:extLst>
              <a:ext uri="{FF2B5EF4-FFF2-40B4-BE49-F238E27FC236}">
                <a16:creationId xmlns:a16="http://schemas.microsoft.com/office/drawing/2014/main" id="{3EA86D83-B0E4-D34A-A87C-4B28A721D0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017" y="5601741"/>
            <a:ext cx="638175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Line 29">
            <a:extLst>
              <a:ext uri="{FF2B5EF4-FFF2-40B4-BE49-F238E27FC236}">
                <a16:creationId xmlns:a16="http://schemas.microsoft.com/office/drawing/2014/main" id="{2247A199-0E7A-4C47-AAF1-3B3EA90E97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7167" y="5849391"/>
            <a:ext cx="247650" cy="409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Text Box 30">
            <a:extLst>
              <a:ext uri="{FF2B5EF4-FFF2-40B4-BE49-F238E27FC236}">
                <a16:creationId xmlns:a16="http://schemas.microsoft.com/office/drawing/2014/main" id="{FDF4E109-9818-F749-8396-00CAAD03F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142" y="5241379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 me anything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addresses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beginning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199.31.0.0/16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5" name="Group 31">
            <a:extLst>
              <a:ext uri="{FF2B5EF4-FFF2-40B4-BE49-F238E27FC236}">
                <a16:creationId xmlns:a16="http://schemas.microsoft.com/office/drawing/2014/main" id="{4C6923DB-B2DC-034F-AE1A-78C3B8049E53}"/>
              </a:ext>
            </a:extLst>
          </p:cNvPr>
          <p:cNvGrpSpPr>
            <a:grpSpLocks/>
          </p:cNvGrpSpPr>
          <p:nvPr/>
        </p:nvGrpSpPr>
        <p:grpSpPr bwMode="auto">
          <a:xfrm>
            <a:off x="1885742" y="4031704"/>
            <a:ext cx="2338388" cy="404812"/>
            <a:chOff x="1004" y="1639"/>
            <a:chExt cx="1473" cy="255"/>
          </a:xfrm>
        </p:grpSpPr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3599EB35-4339-C745-80AD-3353B6886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F6270561-036D-D141-A5B9-ABC52F684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200.23.20.0/23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8" name="Text Box 34">
            <a:extLst>
              <a:ext uri="{FF2B5EF4-FFF2-40B4-BE49-F238E27FC236}">
                <a16:creationId xmlns:a16="http://schemas.microsoft.com/office/drawing/2014/main" id="{7BBF307D-51AE-C841-AD14-6D1FE73A0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92" y="383167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2</a:t>
            </a:r>
          </a:p>
        </p:txBody>
      </p:sp>
      <p:grpSp>
        <p:nvGrpSpPr>
          <p:cNvPr id="79" name="Group 35">
            <a:extLst>
              <a:ext uri="{FF2B5EF4-FFF2-40B4-BE49-F238E27FC236}">
                <a16:creationId xmlns:a16="http://schemas.microsoft.com/office/drawing/2014/main" id="{8A4F9659-D65C-7D45-9305-FE9BA9437E3A}"/>
              </a:ext>
            </a:extLst>
          </p:cNvPr>
          <p:cNvGrpSpPr>
            <a:grpSpLocks/>
          </p:cNvGrpSpPr>
          <p:nvPr/>
        </p:nvGrpSpPr>
        <p:grpSpPr bwMode="auto">
          <a:xfrm>
            <a:off x="3235117" y="4288879"/>
            <a:ext cx="257175" cy="663575"/>
            <a:chOff x="870" y="2941"/>
            <a:chExt cx="162" cy="418"/>
          </a:xfrm>
        </p:grpSpPr>
        <p:sp>
          <p:nvSpPr>
            <p:cNvPr id="80" name="Text Box 36">
              <a:extLst>
                <a:ext uri="{FF2B5EF4-FFF2-40B4-BE49-F238E27FC236}">
                  <a16:creationId xmlns:a16="http://schemas.microsoft.com/office/drawing/2014/main" id="{856ACC8E-1EAC-4B45-9687-D919315E5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Text Box 37">
              <a:extLst>
                <a:ext uri="{FF2B5EF4-FFF2-40B4-BE49-F238E27FC236}">
                  <a16:creationId xmlns:a16="http://schemas.microsoft.com/office/drawing/2014/main" id="{E96A0D03-E033-D946-9D51-BCE9933B7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38">
              <a:extLst>
                <a:ext uri="{FF2B5EF4-FFF2-40B4-BE49-F238E27FC236}">
                  <a16:creationId xmlns:a16="http://schemas.microsoft.com/office/drawing/2014/main" id="{BD5D13DF-8C67-E648-8A1C-0F7207365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3" name="Group 39">
            <a:extLst>
              <a:ext uri="{FF2B5EF4-FFF2-40B4-BE49-F238E27FC236}">
                <a16:creationId xmlns:a16="http://schemas.microsoft.com/office/drawing/2014/main" id="{1CA732F1-4ED0-4F45-8CFF-255D799EAD25}"/>
              </a:ext>
            </a:extLst>
          </p:cNvPr>
          <p:cNvGrpSpPr>
            <a:grpSpLocks/>
          </p:cNvGrpSpPr>
          <p:nvPr/>
        </p:nvGrpSpPr>
        <p:grpSpPr bwMode="auto">
          <a:xfrm>
            <a:off x="4263817" y="3993604"/>
            <a:ext cx="257175" cy="663575"/>
            <a:chOff x="870" y="2941"/>
            <a:chExt cx="162" cy="418"/>
          </a:xfrm>
        </p:grpSpPr>
        <p:sp>
          <p:nvSpPr>
            <p:cNvPr id="84" name="Text Box 40">
              <a:extLst>
                <a:ext uri="{FF2B5EF4-FFF2-40B4-BE49-F238E27FC236}">
                  <a16:creationId xmlns:a16="http://schemas.microsoft.com/office/drawing/2014/main" id="{CA317B14-5E59-2749-93F3-DE759F1E8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Text Box 41">
              <a:extLst>
                <a:ext uri="{FF2B5EF4-FFF2-40B4-BE49-F238E27FC236}">
                  <a16:creationId xmlns:a16="http://schemas.microsoft.com/office/drawing/2014/main" id="{0385CAA6-35F8-B54E-BEBB-87DBE85D7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Text Box 42">
              <a:extLst>
                <a:ext uri="{FF2B5EF4-FFF2-40B4-BE49-F238E27FC236}">
                  <a16:creationId xmlns:a16="http://schemas.microsoft.com/office/drawing/2014/main" id="{D876D364-B8AB-884C-B605-DAF37D8F3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87" name="Text Box 43">
            <a:extLst>
              <a:ext uri="{FF2B5EF4-FFF2-40B4-BE49-F238E27FC236}">
                <a16:creationId xmlns:a16="http://schemas.microsoft.com/office/drawing/2014/main" id="{CEC375CB-DDD1-C54F-9D87-9C4EC7FC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737" y="1253772"/>
            <a:ext cx="1100277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Organization 1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moves from Fly-By-Night-ISP to ISPs-R-Us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ISPs-R-Us now advertises a more specific route to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Organization 1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" name="Line 6">
            <a:extLst>
              <a:ext uri="{FF2B5EF4-FFF2-40B4-BE49-F238E27FC236}">
                <a16:creationId xmlns:a16="http://schemas.microsoft.com/office/drawing/2014/main" id="{16029FA6-37C7-AB4D-A59B-945173A1BE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3322" y="5787297"/>
            <a:ext cx="333375" cy="24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712F-55B8-914D-A727-D85A618B3B5F}"/>
              </a:ext>
            </a:extLst>
          </p:cNvPr>
          <p:cNvGrpSpPr/>
          <p:nvPr/>
        </p:nvGrpSpPr>
        <p:grpSpPr>
          <a:xfrm>
            <a:off x="2073587" y="5735794"/>
            <a:ext cx="2342448" cy="619828"/>
            <a:chOff x="2073587" y="5735794"/>
            <a:chExt cx="2342448" cy="619828"/>
          </a:xfrm>
        </p:grpSpPr>
        <p:grpSp>
          <p:nvGrpSpPr>
            <p:cNvPr id="46" name="Group 13">
              <a:extLst>
                <a:ext uri="{FF2B5EF4-FFF2-40B4-BE49-F238E27FC236}">
                  <a16:creationId xmlns:a16="http://schemas.microsoft.com/office/drawing/2014/main" id="{ABF1EEF6-F03D-8E48-9B4F-9694AA09D3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7647" y="5950810"/>
              <a:ext cx="2338388" cy="404812"/>
              <a:chOff x="1004" y="1639"/>
              <a:chExt cx="1473" cy="255"/>
            </a:xfrm>
          </p:grpSpPr>
          <p:sp>
            <p:nvSpPr>
              <p:cNvPr id="88" name="Freeform 14">
                <a:extLst>
                  <a:ext uri="{FF2B5EF4-FFF2-40B4-BE49-F238E27FC236}">
                    <a16:creationId xmlns:a16="http://schemas.microsoft.com/office/drawing/2014/main" id="{88BD7968-23EA-EF4B-BBA8-48B0221201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" y="1639"/>
                <a:ext cx="1473" cy="255"/>
              </a:xfrm>
              <a:custGeom>
                <a:avLst/>
                <a:gdLst>
                  <a:gd name="T0" fmla="*/ 172 w 1473"/>
                  <a:gd name="T1" fmla="*/ 11 h 255"/>
                  <a:gd name="T2" fmla="*/ 73 w 1473"/>
                  <a:gd name="T3" fmla="*/ 94 h 255"/>
                  <a:gd name="T4" fmla="*/ 146 w 1473"/>
                  <a:gd name="T5" fmla="*/ 220 h 255"/>
                  <a:gd name="T6" fmla="*/ 520 w 1473"/>
                  <a:gd name="T7" fmla="*/ 225 h 255"/>
                  <a:gd name="T8" fmla="*/ 754 w 1473"/>
                  <a:gd name="T9" fmla="*/ 251 h 255"/>
                  <a:gd name="T10" fmla="*/ 1306 w 1473"/>
                  <a:gd name="T11" fmla="*/ 203 h 255"/>
                  <a:gd name="T12" fmla="*/ 1360 w 1473"/>
                  <a:gd name="T13" fmla="*/ 29 h 255"/>
                  <a:gd name="T14" fmla="*/ 628 w 1473"/>
                  <a:gd name="T15" fmla="*/ 29 h 255"/>
                  <a:gd name="T16" fmla="*/ 172 w 1473"/>
                  <a:gd name="T17" fmla="*/ 11 h 25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73"/>
                  <a:gd name="T28" fmla="*/ 0 h 255"/>
                  <a:gd name="T29" fmla="*/ 1473 w 1473"/>
                  <a:gd name="T30" fmla="*/ 255 h 25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73" h="255">
                    <a:moveTo>
                      <a:pt x="172" y="11"/>
                    </a:moveTo>
                    <a:cubicBezTo>
                      <a:pt x="0" y="64"/>
                      <a:pt x="77" y="59"/>
                      <a:pt x="73" y="94"/>
                    </a:cubicBezTo>
                    <a:cubicBezTo>
                      <a:pt x="69" y="129"/>
                      <a:pt x="72" y="198"/>
                      <a:pt x="146" y="220"/>
                    </a:cubicBezTo>
                    <a:cubicBezTo>
                      <a:pt x="221" y="242"/>
                      <a:pt x="419" y="220"/>
                      <a:pt x="520" y="225"/>
                    </a:cubicBezTo>
                    <a:cubicBezTo>
                      <a:pt x="621" y="230"/>
                      <a:pt x="623" y="255"/>
                      <a:pt x="754" y="251"/>
                    </a:cubicBezTo>
                    <a:cubicBezTo>
                      <a:pt x="885" y="247"/>
                      <a:pt x="1205" y="240"/>
                      <a:pt x="1306" y="203"/>
                    </a:cubicBezTo>
                    <a:cubicBezTo>
                      <a:pt x="1407" y="166"/>
                      <a:pt x="1473" y="58"/>
                      <a:pt x="1360" y="29"/>
                    </a:cubicBezTo>
                    <a:cubicBezTo>
                      <a:pt x="1247" y="0"/>
                      <a:pt x="826" y="32"/>
                      <a:pt x="628" y="29"/>
                    </a:cubicBezTo>
                    <a:cubicBezTo>
                      <a:pt x="430" y="26"/>
                      <a:pt x="267" y="15"/>
                      <a:pt x="172" y="11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Text Box 15">
                <a:extLst>
                  <a:ext uri="{FF2B5EF4-FFF2-40B4-BE49-F238E27FC236}">
                    <a16:creationId xmlns:a16="http://schemas.microsoft.com/office/drawing/2014/main" id="{2EC519CF-1876-9247-BF14-91A552F93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6" y="1664"/>
                <a:ext cx="970" cy="212"/>
              </a:xfrm>
              <a:prstGeom prst="rect">
                <a:avLst/>
              </a:pr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200.23.18.0/23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90" name="Text Box 24">
              <a:extLst>
                <a:ext uri="{FF2B5EF4-FFF2-40B4-BE49-F238E27FC236}">
                  <a16:creationId xmlns:a16="http://schemas.microsoft.com/office/drawing/2014/main" id="{354BE1BC-E9EF-404B-ACF3-655B13382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3587" y="5735794"/>
              <a:ext cx="13366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Organization 1</a:t>
              </a:r>
            </a:p>
          </p:txBody>
        </p:sp>
      </p:grpSp>
      <p:sp>
        <p:nvSpPr>
          <p:cNvPr id="91" name="Text Box 31">
            <a:extLst>
              <a:ext uri="{FF2B5EF4-FFF2-40B4-BE49-F238E27FC236}">
                <a16:creationId xmlns:a16="http://schemas.microsoft.com/office/drawing/2014/main" id="{64C2BB30-AFAC-2341-97EB-7F0AF3F05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161" y="6089469"/>
            <a:ext cx="17395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“or </a:t>
            </a:r>
            <a:r>
              <a:rPr kumimoji="0" lang="en-US" alt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200.23.18.0/23</a:t>
            </a:r>
            <a:r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Slide Number Placeholder 3">
            <a:extLst>
              <a:ext uri="{FF2B5EF4-FFF2-40B4-BE49-F238E27FC236}">
                <a16:creationId xmlns:a16="http://schemas.microsoft.com/office/drawing/2014/main" id="{7EDAE62B-AFB0-584C-9FD0-8C52EC351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1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7" y="281163"/>
            <a:ext cx="11078981" cy="1067951"/>
          </a:xfrm>
        </p:spPr>
        <p:txBody>
          <a:bodyPr>
            <a:normAutofit/>
          </a:bodyPr>
          <a:lstStyle/>
          <a:p>
            <a:r>
              <a:rPr lang="en-US" altLang="en-US" sz="4900" dirty="0">
                <a:ea typeface="ＭＳ Ｐゴシック" panose="020B0600070205080204" pitchFamily="34" charset="-128"/>
              </a:rPr>
              <a:t>Hierarchical addressing</a:t>
            </a:r>
            <a:r>
              <a:rPr lang="en-US" altLang="en-US" sz="4800" dirty="0">
                <a:ea typeface="ＭＳ Ｐゴシック" panose="020B0600070205080204" pitchFamily="34" charset="-128"/>
              </a:rPr>
              <a:t>: </a:t>
            </a:r>
            <a:r>
              <a:rPr lang="en-US" sz="4800" dirty="0"/>
              <a:t>more specific routes</a:t>
            </a:r>
          </a:p>
        </p:txBody>
      </p:sp>
      <p:sp>
        <p:nvSpPr>
          <p:cNvPr id="47" name="Freeform 3">
            <a:extLst>
              <a:ext uri="{FF2B5EF4-FFF2-40B4-BE49-F238E27FC236}">
                <a16:creationId xmlns:a16="http://schemas.microsoft.com/office/drawing/2014/main" id="{ECD79FEE-92ED-364B-BADE-7317008B7D35}"/>
              </a:ext>
            </a:extLst>
          </p:cNvPr>
          <p:cNvSpPr>
            <a:spLocks/>
          </p:cNvSpPr>
          <p:nvPr/>
        </p:nvSpPr>
        <p:spPr bwMode="auto">
          <a:xfrm>
            <a:off x="6254542" y="421109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Line 4">
            <a:extLst>
              <a:ext uri="{FF2B5EF4-FFF2-40B4-BE49-F238E27FC236}">
                <a16:creationId xmlns:a16="http://schemas.microsoft.com/office/drawing/2014/main" id="{5660B4B5-3D1B-9942-A9F7-D7028E81C2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1392" y="4487316"/>
            <a:ext cx="89535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0" name="Line 6">
            <a:extLst>
              <a:ext uri="{FF2B5EF4-FFF2-40B4-BE49-F238E27FC236}">
                <a16:creationId xmlns:a16="http://schemas.microsoft.com/office/drawing/2014/main" id="{8855D4C4-647C-B14D-9922-08C03455D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6642" y="3077616"/>
            <a:ext cx="847725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71312ED7-148A-0445-9371-61B4C77BD501}"/>
              </a:ext>
            </a:extLst>
          </p:cNvPr>
          <p:cNvSpPr>
            <a:spLocks/>
          </p:cNvSpPr>
          <p:nvPr/>
        </p:nvSpPr>
        <p:spPr bwMode="auto">
          <a:xfrm>
            <a:off x="4652755" y="365705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Text Box 8">
            <a:extLst>
              <a:ext uri="{FF2B5EF4-FFF2-40B4-BE49-F238E27FC236}">
                <a16:creationId xmlns:a16="http://schemas.microsoft.com/office/drawing/2014/main" id="{13F7F820-B18A-E847-AD7E-846731E21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317" y="3384004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 me anything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addresses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beginning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200.23.16.0/20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3" name="Group 9">
            <a:extLst>
              <a:ext uri="{FF2B5EF4-FFF2-40B4-BE49-F238E27FC236}">
                <a16:creationId xmlns:a16="http://schemas.microsoft.com/office/drawing/2014/main" id="{23482FB4-0876-3946-8B6B-B6AAECACCC51}"/>
              </a:ext>
            </a:extLst>
          </p:cNvPr>
          <p:cNvGrpSpPr>
            <a:grpSpLocks/>
          </p:cNvGrpSpPr>
          <p:nvPr/>
        </p:nvGrpSpPr>
        <p:grpSpPr bwMode="auto">
          <a:xfrm>
            <a:off x="1838117" y="2850604"/>
            <a:ext cx="2338388" cy="404812"/>
            <a:chOff x="1004" y="1639"/>
            <a:chExt cx="1473" cy="255"/>
          </a:xfrm>
        </p:grpSpPr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EFB98728-6781-274A-B657-95A102B21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Text Box 11">
              <a:extLst>
                <a:ext uri="{FF2B5EF4-FFF2-40B4-BE49-F238E27FC236}">
                  <a16:creationId xmlns:a16="http://schemas.microsoft.com/office/drawing/2014/main" id="{479C3E9A-D072-0A44-BFA8-7F41473A9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200.23.16.0/23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9" name="Group 15">
            <a:extLst>
              <a:ext uri="{FF2B5EF4-FFF2-40B4-BE49-F238E27FC236}">
                <a16:creationId xmlns:a16="http://schemas.microsoft.com/office/drawing/2014/main" id="{5057D694-4770-1E47-9F1B-BD44CF4E06D9}"/>
              </a:ext>
            </a:extLst>
          </p:cNvPr>
          <p:cNvGrpSpPr>
            <a:grpSpLocks/>
          </p:cNvGrpSpPr>
          <p:nvPr/>
        </p:nvGrpSpPr>
        <p:grpSpPr bwMode="auto">
          <a:xfrm>
            <a:off x="1780967" y="4860379"/>
            <a:ext cx="2338388" cy="404812"/>
            <a:chOff x="1004" y="1639"/>
            <a:chExt cx="1473" cy="255"/>
          </a:xfrm>
        </p:grpSpPr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1AC34B6C-BC17-784D-A5E7-5AC4103C3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" name="Text Box 17">
              <a:extLst>
                <a:ext uri="{FF2B5EF4-FFF2-40B4-BE49-F238E27FC236}">
                  <a16:creationId xmlns:a16="http://schemas.microsoft.com/office/drawing/2014/main" id="{A065852F-7DDA-B44F-8E9C-52064BDFA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200.23.30.0/23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2" name="Text Box 18">
            <a:extLst>
              <a:ext uri="{FF2B5EF4-FFF2-40B4-BE49-F238E27FC236}">
                <a16:creationId xmlns:a16="http://schemas.microsoft.com/office/drawing/2014/main" id="{B97CFD2D-9478-1F42-BD6D-A57188386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092" y="4088854"/>
            <a:ext cx="1506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Fly-By-Night-ISP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" name="Freeform 19">
            <a:extLst>
              <a:ext uri="{FF2B5EF4-FFF2-40B4-BE49-F238E27FC236}">
                <a16:creationId xmlns:a16="http://schemas.microsoft.com/office/drawing/2014/main" id="{5B640850-7414-DA40-A0C3-62F09225F74C}"/>
              </a:ext>
            </a:extLst>
          </p:cNvPr>
          <p:cNvSpPr>
            <a:spLocks/>
          </p:cNvSpPr>
          <p:nvPr/>
        </p:nvSpPr>
        <p:spPr bwMode="auto">
          <a:xfrm>
            <a:off x="8248442" y="3185566"/>
            <a:ext cx="1444625" cy="2714625"/>
          </a:xfrm>
          <a:custGeom>
            <a:avLst/>
            <a:gdLst>
              <a:gd name="T0" fmla="*/ 2147483647 w 910"/>
              <a:gd name="T1" fmla="*/ 2147483647 h 1710"/>
              <a:gd name="T2" fmla="*/ 2147483647 w 910"/>
              <a:gd name="T3" fmla="*/ 2147483647 h 1710"/>
              <a:gd name="T4" fmla="*/ 2147483647 w 910"/>
              <a:gd name="T5" fmla="*/ 2147483647 h 1710"/>
              <a:gd name="T6" fmla="*/ 2147483647 w 910"/>
              <a:gd name="T7" fmla="*/ 2147483647 h 1710"/>
              <a:gd name="T8" fmla="*/ 2147483647 w 910"/>
              <a:gd name="T9" fmla="*/ 2147483647 h 1710"/>
              <a:gd name="T10" fmla="*/ 2147483647 w 910"/>
              <a:gd name="T11" fmla="*/ 2147483647 h 1710"/>
              <a:gd name="T12" fmla="*/ 2147483647 w 910"/>
              <a:gd name="T13" fmla="*/ 2147483647 h 1710"/>
              <a:gd name="T14" fmla="*/ 2147483647 w 910"/>
              <a:gd name="T15" fmla="*/ 2147483647 h 1710"/>
              <a:gd name="T16" fmla="*/ 2147483647 w 910"/>
              <a:gd name="T17" fmla="*/ 2147483647 h 1710"/>
              <a:gd name="T18" fmla="*/ 2147483647 w 910"/>
              <a:gd name="T19" fmla="*/ 2147483647 h 1710"/>
              <a:gd name="T20" fmla="*/ 2147483647 w 910"/>
              <a:gd name="T21" fmla="*/ 2147483647 h 1710"/>
              <a:gd name="T22" fmla="*/ 2147483647 w 910"/>
              <a:gd name="T23" fmla="*/ 2147483647 h 17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10"/>
              <a:gd name="T37" fmla="*/ 0 h 1710"/>
              <a:gd name="T38" fmla="*/ 910 w 910"/>
              <a:gd name="T39" fmla="*/ 1710 h 17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10" h="1710">
                <a:moveTo>
                  <a:pt x="766" y="38"/>
                </a:moveTo>
                <a:cubicBezTo>
                  <a:pt x="714" y="0"/>
                  <a:pt x="520" y="186"/>
                  <a:pt x="411" y="282"/>
                </a:cubicBezTo>
                <a:cubicBezTo>
                  <a:pt x="302" y="378"/>
                  <a:pt x="180" y="490"/>
                  <a:pt x="115" y="611"/>
                </a:cubicBezTo>
                <a:cubicBezTo>
                  <a:pt x="49" y="732"/>
                  <a:pt x="0" y="907"/>
                  <a:pt x="14" y="1008"/>
                </a:cubicBezTo>
                <a:cubicBezTo>
                  <a:pt x="28" y="1108"/>
                  <a:pt x="127" y="1139"/>
                  <a:pt x="198" y="1214"/>
                </a:cubicBezTo>
                <a:cubicBezTo>
                  <a:pt x="269" y="1288"/>
                  <a:pt x="328" y="1380"/>
                  <a:pt x="435" y="1456"/>
                </a:cubicBezTo>
                <a:cubicBezTo>
                  <a:pt x="542" y="1533"/>
                  <a:pt x="768" y="1710"/>
                  <a:pt x="839" y="1674"/>
                </a:cubicBezTo>
                <a:cubicBezTo>
                  <a:pt x="910" y="1638"/>
                  <a:pt x="863" y="1328"/>
                  <a:pt x="863" y="1239"/>
                </a:cubicBezTo>
                <a:cubicBezTo>
                  <a:pt x="863" y="1150"/>
                  <a:pt x="868" y="1189"/>
                  <a:pt x="839" y="1139"/>
                </a:cubicBezTo>
                <a:cubicBezTo>
                  <a:pt x="809" y="1090"/>
                  <a:pt x="703" y="1045"/>
                  <a:pt x="684" y="940"/>
                </a:cubicBezTo>
                <a:cubicBezTo>
                  <a:pt x="665" y="835"/>
                  <a:pt x="710" y="659"/>
                  <a:pt x="724" y="509"/>
                </a:cubicBezTo>
                <a:cubicBezTo>
                  <a:pt x="738" y="359"/>
                  <a:pt x="818" y="76"/>
                  <a:pt x="766" y="38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4" name="Text Box 20">
            <a:extLst>
              <a:ext uri="{FF2B5EF4-FFF2-40B4-BE49-F238E27FC236}">
                <a16:creationId xmlns:a16="http://schemas.microsoft.com/office/drawing/2014/main" id="{18E6B3A0-A9B2-6541-9755-03069812C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117" y="259342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0</a:t>
            </a:r>
          </a:p>
        </p:txBody>
      </p:sp>
      <p:sp>
        <p:nvSpPr>
          <p:cNvPr id="65" name="Text Box 21">
            <a:extLst>
              <a:ext uri="{FF2B5EF4-FFF2-40B4-BE49-F238E27FC236}">
                <a16:creationId xmlns:a16="http://schemas.microsoft.com/office/drawing/2014/main" id="{7ED2E79C-4EA2-DF46-850E-87C1B5391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92" y="4603204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7</a:t>
            </a:r>
          </a:p>
        </p:txBody>
      </p:sp>
      <p:sp>
        <p:nvSpPr>
          <p:cNvPr id="66" name="Text Box 22">
            <a:extLst>
              <a:ext uri="{FF2B5EF4-FFF2-40B4-BE49-F238E27FC236}">
                <a16:creationId xmlns:a16="http://schemas.microsoft.com/office/drawing/2014/main" id="{5C4A224A-3B90-CE4F-80C5-151CE7A1F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567" y="4412704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</p:txBody>
      </p:sp>
      <p:sp>
        <p:nvSpPr>
          <p:cNvPr id="68" name="Freeform 24">
            <a:extLst>
              <a:ext uri="{FF2B5EF4-FFF2-40B4-BE49-F238E27FC236}">
                <a16:creationId xmlns:a16="http://schemas.microsoft.com/office/drawing/2014/main" id="{DA50A5B2-8288-9D48-89B3-3CF0A9EE6426}"/>
              </a:ext>
            </a:extLst>
          </p:cNvPr>
          <p:cNvSpPr>
            <a:spLocks/>
          </p:cNvSpPr>
          <p:nvPr/>
        </p:nvSpPr>
        <p:spPr bwMode="auto">
          <a:xfrm>
            <a:off x="4595605" y="497150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" name="Text Box 25">
            <a:extLst>
              <a:ext uri="{FF2B5EF4-FFF2-40B4-BE49-F238E27FC236}">
                <a16:creationId xmlns:a16="http://schemas.microsoft.com/office/drawing/2014/main" id="{0E511D85-1643-734E-A204-E574E162F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642" y="5346154"/>
            <a:ext cx="1023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ISPs-R-Us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Freeform 26">
            <a:extLst>
              <a:ext uri="{FF2B5EF4-FFF2-40B4-BE49-F238E27FC236}">
                <a16:creationId xmlns:a16="http://schemas.microsoft.com/office/drawing/2014/main" id="{46DEEC4A-E4F9-0942-9D95-69D2C1DC1DCD}"/>
              </a:ext>
            </a:extLst>
          </p:cNvPr>
          <p:cNvSpPr>
            <a:spLocks/>
          </p:cNvSpPr>
          <p:nvPr/>
        </p:nvSpPr>
        <p:spPr bwMode="auto">
          <a:xfrm flipV="1">
            <a:off x="6321217" y="499214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Line 27">
            <a:extLst>
              <a:ext uri="{FF2B5EF4-FFF2-40B4-BE49-F238E27FC236}">
                <a16:creationId xmlns:a16="http://schemas.microsoft.com/office/drawing/2014/main" id="{BC947CB2-0DEF-E44D-BAA9-427581987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1417" y="5535066"/>
            <a:ext cx="4857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" name="Line 28">
            <a:extLst>
              <a:ext uri="{FF2B5EF4-FFF2-40B4-BE49-F238E27FC236}">
                <a16:creationId xmlns:a16="http://schemas.microsoft.com/office/drawing/2014/main" id="{3EA86D83-B0E4-D34A-A87C-4B28A721D0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017" y="5601741"/>
            <a:ext cx="638175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Line 29">
            <a:extLst>
              <a:ext uri="{FF2B5EF4-FFF2-40B4-BE49-F238E27FC236}">
                <a16:creationId xmlns:a16="http://schemas.microsoft.com/office/drawing/2014/main" id="{2247A199-0E7A-4C47-AAF1-3B3EA90E97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7167" y="5849391"/>
            <a:ext cx="247650" cy="409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Text Box 30">
            <a:extLst>
              <a:ext uri="{FF2B5EF4-FFF2-40B4-BE49-F238E27FC236}">
                <a16:creationId xmlns:a16="http://schemas.microsoft.com/office/drawing/2014/main" id="{FDF4E109-9818-F749-8396-00CAAD03F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142" y="5241379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 me anything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addresses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beginning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199.31.0.0/16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5" name="Group 31">
            <a:extLst>
              <a:ext uri="{FF2B5EF4-FFF2-40B4-BE49-F238E27FC236}">
                <a16:creationId xmlns:a16="http://schemas.microsoft.com/office/drawing/2014/main" id="{4C6923DB-B2DC-034F-AE1A-78C3B8049E53}"/>
              </a:ext>
            </a:extLst>
          </p:cNvPr>
          <p:cNvGrpSpPr>
            <a:grpSpLocks/>
          </p:cNvGrpSpPr>
          <p:nvPr/>
        </p:nvGrpSpPr>
        <p:grpSpPr bwMode="auto">
          <a:xfrm>
            <a:off x="1885742" y="4031704"/>
            <a:ext cx="2338388" cy="404812"/>
            <a:chOff x="1004" y="1639"/>
            <a:chExt cx="1473" cy="255"/>
          </a:xfrm>
        </p:grpSpPr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3599EB35-4339-C745-80AD-3353B6886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F6270561-036D-D141-A5B9-ABC52F684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200.23.20.0/23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8" name="Text Box 34">
            <a:extLst>
              <a:ext uri="{FF2B5EF4-FFF2-40B4-BE49-F238E27FC236}">
                <a16:creationId xmlns:a16="http://schemas.microsoft.com/office/drawing/2014/main" id="{7BBF307D-51AE-C841-AD14-6D1FE73A0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92" y="383167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2</a:t>
            </a:r>
          </a:p>
        </p:txBody>
      </p:sp>
      <p:grpSp>
        <p:nvGrpSpPr>
          <p:cNvPr id="79" name="Group 35">
            <a:extLst>
              <a:ext uri="{FF2B5EF4-FFF2-40B4-BE49-F238E27FC236}">
                <a16:creationId xmlns:a16="http://schemas.microsoft.com/office/drawing/2014/main" id="{8A4F9659-D65C-7D45-9305-FE9BA9437E3A}"/>
              </a:ext>
            </a:extLst>
          </p:cNvPr>
          <p:cNvGrpSpPr>
            <a:grpSpLocks/>
          </p:cNvGrpSpPr>
          <p:nvPr/>
        </p:nvGrpSpPr>
        <p:grpSpPr bwMode="auto">
          <a:xfrm>
            <a:off x="3235117" y="4288879"/>
            <a:ext cx="257175" cy="663575"/>
            <a:chOff x="870" y="2941"/>
            <a:chExt cx="162" cy="418"/>
          </a:xfrm>
        </p:grpSpPr>
        <p:sp>
          <p:nvSpPr>
            <p:cNvPr id="80" name="Text Box 36">
              <a:extLst>
                <a:ext uri="{FF2B5EF4-FFF2-40B4-BE49-F238E27FC236}">
                  <a16:creationId xmlns:a16="http://schemas.microsoft.com/office/drawing/2014/main" id="{856ACC8E-1EAC-4B45-9687-D919315E5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Text Box 37">
              <a:extLst>
                <a:ext uri="{FF2B5EF4-FFF2-40B4-BE49-F238E27FC236}">
                  <a16:creationId xmlns:a16="http://schemas.microsoft.com/office/drawing/2014/main" id="{E96A0D03-E033-D946-9D51-BCE9933B7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38">
              <a:extLst>
                <a:ext uri="{FF2B5EF4-FFF2-40B4-BE49-F238E27FC236}">
                  <a16:creationId xmlns:a16="http://schemas.microsoft.com/office/drawing/2014/main" id="{BD5D13DF-8C67-E648-8A1C-0F7207365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3" name="Group 39">
            <a:extLst>
              <a:ext uri="{FF2B5EF4-FFF2-40B4-BE49-F238E27FC236}">
                <a16:creationId xmlns:a16="http://schemas.microsoft.com/office/drawing/2014/main" id="{1CA732F1-4ED0-4F45-8CFF-255D799EAD25}"/>
              </a:ext>
            </a:extLst>
          </p:cNvPr>
          <p:cNvGrpSpPr>
            <a:grpSpLocks/>
          </p:cNvGrpSpPr>
          <p:nvPr/>
        </p:nvGrpSpPr>
        <p:grpSpPr bwMode="auto">
          <a:xfrm>
            <a:off x="4263817" y="3993604"/>
            <a:ext cx="257175" cy="663575"/>
            <a:chOff x="870" y="2941"/>
            <a:chExt cx="162" cy="418"/>
          </a:xfrm>
        </p:grpSpPr>
        <p:sp>
          <p:nvSpPr>
            <p:cNvPr id="84" name="Text Box 40">
              <a:extLst>
                <a:ext uri="{FF2B5EF4-FFF2-40B4-BE49-F238E27FC236}">
                  <a16:creationId xmlns:a16="http://schemas.microsoft.com/office/drawing/2014/main" id="{CA317B14-5E59-2749-93F3-DE759F1E8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Text Box 41">
              <a:extLst>
                <a:ext uri="{FF2B5EF4-FFF2-40B4-BE49-F238E27FC236}">
                  <a16:creationId xmlns:a16="http://schemas.microsoft.com/office/drawing/2014/main" id="{0385CAA6-35F8-B54E-BEBB-87DBE85D7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Text Box 42">
              <a:extLst>
                <a:ext uri="{FF2B5EF4-FFF2-40B4-BE49-F238E27FC236}">
                  <a16:creationId xmlns:a16="http://schemas.microsoft.com/office/drawing/2014/main" id="{D876D364-B8AB-884C-B605-DAF37D8F3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87" name="Text Box 43">
            <a:extLst>
              <a:ext uri="{FF2B5EF4-FFF2-40B4-BE49-F238E27FC236}">
                <a16:creationId xmlns:a16="http://schemas.microsoft.com/office/drawing/2014/main" id="{CEC375CB-DDD1-C54F-9D87-9C4EC7FC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737" y="1253772"/>
            <a:ext cx="1100277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Organization 1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moves from Fly-By-Night-ISP to ISPs-R-Us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ISPs-R-Us now advertises a more specific route to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Organization 1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" name="Line 6">
            <a:extLst>
              <a:ext uri="{FF2B5EF4-FFF2-40B4-BE49-F238E27FC236}">
                <a16:creationId xmlns:a16="http://schemas.microsoft.com/office/drawing/2014/main" id="{16029FA6-37C7-AB4D-A59B-945173A1BE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3322" y="5787297"/>
            <a:ext cx="333375" cy="24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712F-55B8-914D-A727-D85A618B3B5F}"/>
              </a:ext>
            </a:extLst>
          </p:cNvPr>
          <p:cNvGrpSpPr/>
          <p:nvPr/>
        </p:nvGrpSpPr>
        <p:grpSpPr>
          <a:xfrm>
            <a:off x="2073587" y="5735794"/>
            <a:ext cx="2342448" cy="619828"/>
            <a:chOff x="2073587" y="5735794"/>
            <a:chExt cx="2342448" cy="619828"/>
          </a:xfrm>
        </p:grpSpPr>
        <p:grpSp>
          <p:nvGrpSpPr>
            <p:cNvPr id="46" name="Group 13">
              <a:extLst>
                <a:ext uri="{FF2B5EF4-FFF2-40B4-BE49-F238E27FC236}">
                  <a16:creationId xmlns:a16="http://schemas.microsoft.com/office/drawing/2014/main" id="{ABF1EEF6-F03D-8E48-9B4F-9694AA09D3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7647" y="5950810"/>
              <a:ext cx="2338388" cy="404812"/>
              <a:chOff x="1004" y="1639"/>
              <a:chExt cx="1473" cy="255"/>
            </a:xfrm>
          </p:grpSpPr>
          <p:sp>
            <p:nvSpPr>
              <p:cNvPr id="88" name="Freeform 14">
                <a:extLst>
                  <a:ext uri="{FF2B5EF4-FFF2-40B4-BE49-F238E27FC236}">
                    <a16:creationId xmlns:a16="http://schemas.microsoft.com/office/drawing/2014/main" id="{88BD7968-23EA-EF4B-BBA8-48B0221201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" y="1639"/>
                <a:ext cx="1473" cy="255"/>
              </a:xfrm>
              <a:custGeom>
                <a:avLst/>
                <a:gdLst>
                  <a:gd name="T0" fmla="*/ 172 w 1473"/>
                  <a:gd name="T1" fmla="*/ 11 h 255"/>
                  <a:gd name="T2" fmla="*/ 73 w 1473"/>
                  <a:gd name="T3" fmla="*/ 94 h 255"/>
                  <a:gd name="T4" fmla="*/ 146 w 1473"/>
                  <a:gd name="T5" fmla="*/ 220 h 255"/>
                  <a:gd name="T6" fmla="*/ 520 w 1473"/>
                  <a:gd name="T7" fmla="*/ 225 h 255"/>
                  <a:gd name="T8" fmla="*/ 754 w 1473"/>
                  <a:gd name="T9" fmla="*/ 251 h 255"/>
                  <a:gd name="T10" fmla="*/ 1306 w 1473"/>
                  <a:gd name="T11" fmla="*/ 203 h 255"/>
                  <a:gd name="T12" fmla="*/ 1360 w 1473"/>
                  <a:gd name="T13" fmla="*/ 29 h 255"/>
                  <a:gd name="T14" fmla="*/ 628 w 1473"/>
                  <a:gd name="T15" fmla="*/ 29 h 255"/>
                  <a:gd name="T16" fmla="*/ 172 w 1473"/>
                  <a:gd name="T17" fmla="*/ 11 h 25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73"/>
                  <a:gd name="T28" fmla="*/ 0 h 255"/>
                  <a:gd name="T29" fmla="*/ 1473 w 1473"/>
                  <a:gd name="T30" fmla="*/ 255 h 25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73" h="255">
                    <a:moveTo>
                      <a:pt x="172" y="11"/>
                    </a:moveTo>
                    <a:cubicBezTo>
                      <a:pt x="0" y="64"/>
                      <a:pt x="77" y="59"/>
                      <a:pt x="73" y="94"/>
                    </a:cubicBezTo>
                    <a:cubicBezTo>
                      <a:pt x="69" y="129"/>
                      <a:pt x="72" y="198"/>
                      <a:pt x="146" y="220"/>
                    </a:cubicBezTo>
                    <a:cubicBezTo>
                      <a:pt x="221" y="242"/>
                      <a:pt x="419" y="220"/>
                      <a:pt x="520" y="225"/>
                    </a:cubicBezTo>
                    <a:cubicBezTo>
                      <a:pt x="621" y="230"/>
                      <a:pt x="623" y="255"/>
                      <a:pt x="754" y="251"/>
                    </a:cubicBezTo>
                    <a:cubicBezTo>
                      <a:pt x="885" y="247"/>
                      <a:pt x="1205" y="240"/>
                      <a:pt x="1306" y="203"/>
                    </a:cubicBezTo>
                    <a:cubicBezTo>
                      <a:pt x="1407" y="166"/>
                      <a:pt x="1473" y="58"/>
                      <a:pt x="1360" y="29"/>
                    </a:cubicBezTo>
                    <a:cubicBezTo>
                      <a:pt x="1247" y="0"/>
                      <a:pt x="826" y="32"/>
                      <a:pt x="628" y="29"/>
                    </a:cubicBezTo>
                    <a:cubicBezTo>
                      <a:pt x="430" y="26"/>
                      <a:pt x="267" y="15"/>
                      <a:pt x="172" y="11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Text Box 15">
                <a:extLst>
                  <a:ext uri="{FF2B5EF4-FFF2-40B4-BE49-F238E27FC236}">
                    <a16:creationId xmlns:a16="http://schemas.microsoft.com/office/drawing/2014/main" id="{2EC519CF-1876-9247-BF14-91A552F93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6" y="1664"/>
                <a:ext cx="970" cy="212"/>
              </a:xfrm>
              <a:prstGeom prst="rect">
                <a:avLst/>
              </a:pr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200.23.18.0/23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90" name="Text Box 24">
              <a:extLst>
                <a:ext uri="{FF2B5EF4-FFF2-40B4-BE49-F238E27FC236}">
                  <a16:creationId xmlns:a16="http://schemas.microsoft.com/office/drawing/2014/main" id="{354BE1BC-E9EF-404B-ACF3-655B13382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3587" y="5735794"/>
              <a:ext cx="13366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Organization 1</a:t>
              </a:r>
            </a:p>
          </p:txBody>
        </p:sp>
      </p:grpSp>
      <p:sp>
        <p:nvSpPr>
          <p:cNvPr id="91" name="Text Box 31">
            <a:extLst>
              <a:ext uri="{FF2B5EF4-FFF2-40B4-BE49-F238E27FC236}">
                <a16:creationId xmlns:a16="http://schemas.microsoft.com/office/drawing/2014/main" id="{64C2BB30-AFAC-2341-97EB-7F0AF3F05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161" y="6089469"/>
            <a:ext cx="17395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“or </a:t>
            </a:r>
            <a:r>
              <a:rPr kumimoji="0" lang="en-US" alt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200.23.18.0/23</a:t>
            </a:r>
            <a:r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9EB423B-4CA2-4F48-8E84-83E0AD942EC4}"/>
              </a:ext>
            </a:extLst>
          </p:cNvPr>
          <p:cNvSpPr/>
          <p:nvPr/>
        </p:nvSpPr>
        <p:spPr>
          <a:xfrm>
            <a:off x="4049486" y="4865915"/>
            <a:ext cx="5274129" cy="1257299"/>
          </a:xfrm>
          <a:custGeom>
            <a:avLst/>
            <a:gdLst>
              <a:gd name="connsiteX0" fmla="*/ 5225143 w 5225143"/>
              <a:gd name="connsiteY0" fmla="*/ 0 h 1322614"/>
              <a:gd name="connsiteX1" fmla="*/ 1583871 w 5225143"/>
              <a:gd name="connsiteY1" fmla="*/ 587829 h 1322614"/>
              <a:gd name="connsiteX2" fmla="*/ 718457 w 5225143"/>
              <a:gd name="connsiteY2" fmla="*/ 963386 h 1322614"/>
              <a:gd name="connsiteX3" fmla="*/ 0 w 5225143"/>
              <a:gd name="connsiteY3" fmla="*/ 1322614 h 1322614"/>
              <a:gd name="connsiteX0" fmla="*/ 5225143 w 5225143"/>
              <a:gd name="connsiteY0" fmla="*/ 0 h 1322614"/>
              <a:gd name="connsiteX1" fmla="*/ 1583871 w 5225143"/>
              <a:gd name="connsiteY1" fmla="*/ 587829 h 1322614"/>
              <a:gd name="connsiteX2" fmla="*/ 849085 w 5225143"/>
              <a:gd name="connsiteY2" fmla="*/ 783772 h 1322614"/>
              <a:gd name="connsiteX3" fmla="*/ 0 w 5225143"/>
              <a:gd name="connsiteY3" fmla="*/ 1322614 h 1322614"/>
              <a:gd name="connsiteX0" fmla="*/ 5225143 w 5225143"/>
              <a:gd name="connsiteY0" fmla="*/ 0 h 1322614"/>
              <a:gd name="connsiteX1" fmla="*/ 849085 w 5225143"/>
              <a:gd name="connsiteY1" fmla="*/ 783772 h 1322614"/>
              <a:gd name="connsiteX2" fmla="*/ 0 w 5225143"/>
              <a:gd name="connsiteY2" fmla="*/ 1322614 h 1322614"/>
              <a:gd name="connsiteX0" fmla="*/ 5274129 w 5274129"/>
              <a:gd name="connsiteY0" fmla="*/ 0 h 1257299"/>
              <a:gd name="connsiteX1" fmla="*/ 849085 w 5274129"/>
              <a:gd name="connsiteY1" fmla="*/ 718457 h 1257299"/>
              <a:gd name="connsiteX2" fmla="*/ 0 w 5274129"/>
              <a:gd name="connsiteY2" fmla="*/ 1257299 h 125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74129" h="1257299">
                <a:moveTo>
                  <a:pt x="5274129" y="0"/>
                </a:moveTo>
                <a:lnTo>
                  <a:pt x="849085" y="718457"/>
                </a:lnTo>
                <a:lnTo>
                  <a:pt x="0" y="1257299"/>
                </a:lnTo>
              </a:path>
            </a:pathLst>
          </a:custGeom>
          <a:noFill/>
          <a:ln w="76200">
            <a:solidFill>
              <a:srgbClr val="3333CC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DCC1763B-1501-8747-9EA4-B88844FE1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4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IP addressing: last words ...</a:t>
            </a:r>
            <a:endParaRPr lang="en-US" sz="4800" dirty="0"/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058056E2-464C-DC49-8D30-5CF2C211BBDF}"/>
              </a:ext>
            </a:extLst>
          </p:cNvPr>
          <p:cNvSpPr txBox="1">
            <a:spLocks noChangeArrowheads="1"/>
          </p:cNvSpPr>
          <p:nvPr/>
        </p:nvSpPr>
        <p:spPr>
          <a:xfrm>
            <a:off x="519278" y="1328204"/>
            <a:ext cx="5815260" cy="5099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how does an ISP get block of addresses?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ICANN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nternet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orporation for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ssigned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ames and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umbers http://www.icann.org/</a:t>
            </a:r>
          </a:p>
          <a:p>
            <a:pPr marL="574675" marR="0" lvl="1" indent="-2349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allocates IP addresses, through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 regional registries (RRs)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(who may then allocate to local registries)</a:t>
            </a:r>
          </a:p>
          <a:p>
            <a:pPr marL="574675" marR="0" lvl="1" indent="-2349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manages DNS root zone, including delegation of individual TLD (.com, .edu , …) management </a:t>
            </a:r>
          </a:p>
          <a:p>
            <a:pPr marL="4635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3E8044C-3653-B545-AA12-E470B06AA0C3}"/>
              </a:ext>
            </a:extLst>
          </p:cNvPr>
          <p:cNvSpPr txBox="1">
            <a:spLocks noChangeArrowheads="1"/>
          </p:cNvSpPr>
          <p:nvPr/>
        </p:nvSpPr>
        <p:spPr>
          <a:xfrm>
            <a:off x="6780931" y="1374589"/>
            <a:ext cx="5040009" cy="3634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are there enough 32-bit IP addresses?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ICANN allocated last chunk of IPv4 addresses to RRs in 2011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 (next) helps IPv4 address space exhaustion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IPv6 has 128-bit address space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23334C-B3DF-EA4F-9B01-0254D3D4FA54}"/>
              </a:ext>
            </a:extLst>
          </p:cNvPr>
          <p:cNvSpPr txBox="1"/>
          <p:nvPr/>
        </p:nvSpPr>
        <p:spPr>
          <a:xfrm flipH="1">
            <a:off x="7150541" y="5049079"/>
            <a:ext cx="4511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"Who the hell knew how much address space we needed?"  Vint Cerf (reflecting on decision to make IPv4 address 32 bits long)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B8F7CB5-70CC-E647-AF50-901B918C0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5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uiExpand="1" build="p"/>
      <p:bldP spid="5" grpId="0" uiExpand="1" build="p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40"/>
          <p:cNvSpPr txBox="1"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Network layer: “data plane” roadmap</a:t>
            </a:r>
            <a:endParaRPr sz="4400"/>
          </a:p>
        </p:txBody>
      </p:sp>
      <p:sp>
        <p:nvSpPr>
          <p:cNvPr id="2657" name="Google Shape;2657;p40"/>
          <p:cNvSpPr txBox="1">
            <a:spLocks noGrp="1"/>
          </p:cNvSpPr>
          <p:nvPr>
            <p:ph type="body" idx="2"/>
          </p:nvPr>
        </p:nvSpPr>
        <p:spPr>
          <a:xfrm>
            <a:off x="570089" y="1428299"/>
            <a:ext cx="6618109" cy="5197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7988" lvl="0" indent="-27781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200"/>
              <a:buChar char="▪"/>
            </a:pPr>
            <a:r>
              <a:rPr lang="en-US" sz="3200">
                <a:solidFill>
                  <a:srgbClr val="BFBFBF"/>
                </a:solidFill>
              </a:rPr>
              <a:t>Network layer: overview</a:t>
            </a:r>
            <a:endParaRPr/>
          </a:p>
          <a:p>
            <a:pPr marL="695325" lvl="1" indent="-2317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Char char="•"/>
            </a:pPr>
            <a:r>
              <a:rPr lang="en-US" sz="2800">
                <a:solidFill>
                  <a:srgbClr val="BFBFBF"/>
                </a:solidFill>
              </a:rPr>
              <a:t>data plane</a:t>
            </a:r>
            <a:endParaRPr/>
          </a:p>
          <a:p>
            <a:pPr marL="695325" lvl="1" indent="-2317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Char char="•"/>
            </a:pPr>
            <a:r>
              <a:rPr lang="en-US" sz="2800">
                <a:solidFill>
                  <a:srgbClr val="BFBFBF"/>
                </a:solidFill>
              </a:rPr>
              <a:t>control plane</a:t>
            </a:r>
            <a:endParaRPr/>
          </a:p>
          <a:p>
            <a:pPr marL="407988" lvl="0" indent="-27781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Char char="▪"/>
            </a:pPr>
            <a:r>
              <a:rPr lang="en-US" sz="3200">
                <a:solidFill>
                  <a:srgbClr val="BFBFBF"/>
                </a:solidFill>
              </a:rPr>
              <a:t>What’s inside a router</a:t>
            </a:r>
            <a:endParaRPr/>
          </a:p>
          <a:p>
            <a:pPr marL="695325" lvl="1" indent="-2317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Char char="•"/>
            </a:pPr>
            <a:r>
              <a:rPr lang="en-US" sz="2800">
                <a:solidFill>
                  <a:srgbClr val="BFBFBF"/>
                </a:solidFill>
              </a:rPr>
              <a:t>input ports, switching, output ports</a:t>
            </a:r>
            <a:endParaRPr/>
          </a:p>
          <a:p>
            <a:pPr marL="695325" lvl="1" indent="-2317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Char char="•"/>
            </a:pPr>
            <a:r>
              <a:rPr lang="en-US" sz="2800">
                <a:solidFill>
                  <a:srgbClr val="BFBFBF"/>
                </a:solidFill>
              </a:rPr>
              <a:t>buffer management, scheduling</a:t>
            </a:r>
            <a:endParaRPr/>
          </a:p>
          <a:p>
            <a:pPr marL="407988" lvl="0" indent="-27781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IP: the Internet Protocol</a:t>
            </a:r>
            <a:endParaRPr/>
          </a:p>
          <a:p>
            <a:pPr marL="695325" lvl="1" indent="-23177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Char char="•"/>
            </a:pPr>
            <a:r>
              <a:rPr lang="en-US" sz="2800"/>
              <a:t>datagram format</a:t>
            </a:r>
            <a:endParaRPr/>
          </a:p>
          <a:p>
            <a:pPr marL="695325" lvl="1" indent="-23177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Char char="•"/>
            </a:pPr>
            <a:r>
              <a:rPr lang="en-US" sz="2800"/>
              <a:t>addressing</a:t>
            </a:r>
            <a:endParaRPr/>
          </a:p>
          <a:p>
            <a:pPr marL="695325" lvl="1" indent="-23177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Char char="•"/>
            </a:pPr>
            <a:r>
              <a:rPr lang="en-US" sz="2800">
                <a:solidFill>
                  <a:srgbClr val="0000A3"/>
                </a:solidFill>
              </a:rPr>
              <a:t>network address translation</a:t>
            </a:r>
            <a:endParaRPr/>
          </a:p>
          <a:p>
            <a:pPr marL="695325" lvl="1" indent="-23177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Char char="•"/>
            </a:pPr>
            <a:r>
              <a:rPr lang="en-US" sz="2800">
                <a:solidFill>
                  <a:srgbClr val="0000A3"/>
                </a:solidFill>
              </a:rPr>
              <a:t>IPv6</a:t>
            </a:r>
            <a:endParaRPr/>
          </a:p>
        </p:txBody>
      </p:sp>
      <p:pic>
        <p:nvPicPr>
          <p:cNvPr id="2658" name="Google Shape;2658;p40" descr="A train crossing a bridge over a body of wa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5288" y="1379196"/>
            <a:ext cx="3102316" cy="2326737"/>
          </a:xfrm>
          <a:prstGeom prst="rect">
            <a:avLst/>
          </a:prstGeom>
          <a:noFill/>
          <a:ln>
            <a:noFill/>
          </a:ln>
        </p:spPr>
      </p:pic>
      <p:sp>
        <p:nvSpPr>
          <p:cNvPr id="2659" name="Google Shape;2659;p40"/>
          <p:cNvSpPr txBox="1"/>
          <p:nvPr/>
        </p:nvSpPr>
        <p:spPr>
          <a:xfrm>
            <a:off x="6186488" y="4277300"/>
            <a:ext cx="6005512" cy="193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07988" marR="0" lvl="0" indent="-27781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Generalized Forwarding, SDN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match+action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OpenFlow: match+action in action</a:t>
            </a:r>
            <a:endParaRPr/>
          </a:p>
          <a:p>
            <a:pPr marL="407988" marR="0" lvl="0" indent="-27781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Middleboxes</a:t>
            </a:r>
            <a:endParaRPr/>
          </a:p>
          <a:p>
            <a:pPr marL="695325" marR="0" lvl="1" indent="-793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0" name="Google Shape;2660;p40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Google Shape;2666;p41"/>
          <p:cNvSpPr/>
          <p:nvPr/>
        </p:nvSpPr>
        <p:spPr>
          <a:xfrm>
            <a:off x="6624872" y="2978590"/>
            <a:ext cx="3273778" cy="2294055"/>
          </a:xfrm>
          <a:custGeom>
            <a:avLst/>
            <a:gdLst/>
            <a:ahLst/>
            <a:cxnLst/>
            <a:rect l="l" t="t" r="r" b="b"/>
            <a:pathLst>
              <a:path w="2355" h="1699" extrusionOk="0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7" name="Google Shape;2667;p41"/>
          <p:cNvSpPr txBox="1"/>
          <p:nvPr/>
        </p:nvSpPr>
        <p:spPr>
          <a:xfrm>
            <a:off x="9236240" y="3264692"/>
            <a:ext cx="859531" cy="35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10.0.0.1</a:t>
            </a:r>
            <a:endParaRPr/>
          </a:p>
        </p:txBody>
      </p:sp>
      <p:sp>
        <p:nvSpPr>
          <p:cNvPr id="2668" name="Google Shape;2668;p41"/>
          <p:cNvSpPr txBox="1"/>
          <p:nvPr/>
        </p:nvSpPr>
        <p:spPr>
          <a:xfrm>
            <a:off x="9181489" y="3988217"/>
            <a:ext cx="859531" cy="35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10.0.0.2</a:t>
            </a:r>
            <a:endParaRPr/>
          </a:p>
        </p:txBody>
      </p:sp>
      <p:sp>
        <p:nvSpPr>
          <p:cNvPr id="2669" name="Google Shape;2669;p41"/>
          <p:cNvSpPr txBox="1"/>
          <p:nvPr/>
        </p:nvSpPr>
        <p:spPr>
          <a:xfrm>
            <a:off x="9155136" y="4742372"/>
            <a:ext cx="859531" cy="35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10.0.0.3</a:t>
            </a:r>
            <a:endParaRPr/>
          </a:p>
        </p:txBody>
      </p:sp>
      <p:sp>
        <p:nvSpPr>
          <p:cNvPr id="2670" name="Google Shape;2670;p41"/>
          <p:cNvSpPr txBox="1"/>
          <p:nvPr/>
        </p:nvSpPr>
        <p:spPr>
          <a:xfrm>
            <a:off x="6464854" y="3424079"/>
            <a:ext cx="859531" cy="35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10.0.0.4</a:t>
            </a:r>
            <a:endParaRPr/>
          </a:p>
        </p:txBody>
      </p:sp>
      <p:cxnSp>
        <p:nvCxnSpPr>
          <p:cNvPr id="2671" name="Google Shape;2671;p41"/>
          <p:cNvCxnSpPr/>
          <p:nvPr/>
        </p:nvCxnSpPr>
        <p:spPr>
          <a:xfrm>
            <a:off x="6820885" y="3727909"/>
            <a:ext cx="2090" cy="35887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72" name="Google Shape;2672;p41"/>
          <p:cNvSpPr txBox="1"/>
          <p:nvPr/>
        </p:nvSpPr>
        <p:spPr>
          <a:xfrm>
            <a:off x="6679771" y="2473869"/>
            <a:ext cx="2802851" cy="56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network (e.g., home network) 10.0.0/24</a:t>
            </a:r>
            <a:endParaRPr/>
          </a:p>
        </p:txBody>
      </p:sp>
      <p:cxnSp>
        <p:nvCxnSpPr>
          <p:cNvPr id="2673" name="Google Shape;2673;p41"/>
          <p:cNvCxnSpPr/>
          <p:nvPr/>
        </p:nvCxnSpPr>
        <p:spPr>
          <a:xfrm>
            <a:off x="9417628" y="2709128"/>
            <a:ext cx="1124665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4" name="Google Shape;2674;p41"/>
          <p:cNvCxnSpPr/>
          <p:nvPr/>
        </p:nvCxnSpPr>
        <p:spPr>
          <a:xfrm>
            <a:off x="6205244" y="2589251"/>
            <a:ext cx="0" cy="112825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5" name="Google Shape;2675;p41"/>
          <p:cNvCxnSpPr/>
          <p:nvPr/>
        </p:nvCxnSpPr>
        <p:spPr>
          <a:xfrm rot="10800000">
            <a:off x="6344943" y="2721791"/>
            <a:ext cx="427910" cy="447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676" name="Google Shape;2676;p41"/>
          <p:cNvGrpSpPr/>
          <p:nvPr/>
        </p:nvGrpSpPr>
        <p:grpSpPr>
          <a:xfrm flipH="1">
            <a:off x="9988255" y="3097875"/>
            <a:ext cx="641350" cy="583178"/>
            <a:chOff x="-44" y="1473"/>
            <a:chExt cx="981" cy="1105"/>
          </a:xfrm>
        </p:grpSpPr>
        <p:pic>
          <p:nvPicPr>
            <p:cNvPr id="2677" name="Google Shape;2677;p41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8" name="Google Shape;2678;p41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9" name="Google Shape;2679;p41"/>
          <p:cNvGrpSpPr/>
          <p:nvPr/>
        </p:nvGrpSpPr>
        <p:grpSpPr>
          <a:xfrm flipH="1">
            <a:off x="9915055" y="3818933"/>
            <a:ext cx="641350" cy="583178"/>
            <a:chOff x="-44" y="1473"/>
            <a:chExt cx="981" cy="1105"/>
          </a:xfrm>
        </p:grpSpPr>
        <p:pic>
          <p:nvPicPr>
            <p:cNvPr id="2680" name="Google Shape;2680;p41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1" name="Google Shape;2681;p41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2" name="Google Shape;2682;p41"/>
          <p:cNvGrpSpPr/>
          <p:nvPr/>
        </p:nvGrpSpPr>
        <p:grpSpPr>
          <a:xfrm flipH="1">
            <a:off x="9934281" y="4558766"/>
            <a:ext cx="641350" cy="583178"/>
            <a:chOff x="-44" y="1473"/>
            <a:chExt cx="981" cy="1105"/>
          </a:xfrm>
        </p:grpSpPr>
        <p:pic>
          <p:nvPicPr>
            <p:cNvPr id="2683" name="Google Shape;2683;p41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4" name="Google Shape;2684;p41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5" name="Google Shape;2685;p41"/>
          <p:cNvGrpSpPr/>
          <p:nvPr/>
        </p:nvGrpSpPr>
        <p:grpSpPr>
          <a:xfrm>
            <a:off x="2171406" y="2486532"/>
            <a:ext cx="3963988" cy="2445373"/>
            <a:chOff x="2171406" y="2486532"/>
            <a:chExt cx="3963988" cy="2445373"/>
          </a:xfrm>
        </p:grpSpPr>
        <p:sp>
          <p:nvSpPr>
            <p:cNvPr id="2686" name="Google Shape;2686;p41"/>
            <p:cNvSpPr/>
            <p:nvPr/>
          </p:nvSpPr>
          <p:spPr>
            <a:xfrm>
              <a:off x="2171406" y="3444138"/>
              <a:ext cx="3640666" cy="1487767"/>
            </a:xfrm>
            <a:custGeom>
              <a:avLst/>
              <a:gdLst/>
              <a:ahLst/>
              <a:cxnLst/>
              <a:rect l="l" t="t" r="r" b="b"/>
              <a:pathLst>
                <a:path w="2425" h="898" extrusionOk="0">
                  <a:moveTo>
                    <a:pt x="2056" y="289"/>
                  </a:moveTo>
                  <a:cubicBezTo>
                    <a:pt x="1826" y="223"/>
                    <a:pt x="1133" y="113"/>
                    <a:pt x="810" y="75"/>
                  </a:cubicBezTo>
                  <a:cubicBezTo>
                    <a:pt x="487" y="37"/>
                    <a:pt x="230" y="0"/>
                    <a:pt x="115" y="60"/>
                  </a:cubicBezTo>
                  <a:cubicBezTo>
                    <a:pt x="0" y="120"/>
                    <a:pt x="121" y="301"/>
                    <a:pt x="121" y="433"/>
                  </a:cubicBezTo>
                  <a:cubicBezTo>
                    <a:pt x="121" y="565"/>
                    <a:pt x="25" y="802"/>
                    <a:pt x="115" y="850"/>
                  </a:cubicBezTo>
                  <a:cubicBezTo>
                    <a:pt x="205" y="898"/>
                    <a:pt x="316" y="784"/>
                    <a:pt x="662" y="721"/>
                  </a:cubicBezTo>
                  <a:cubicBezTo>
                    <a:pt x="1008" y="658"/>
                    <a:pt x="1961" y="544"/>
                    <a:pt x="2193" y="472"/>
                  </a:cubicBezTo>
                  <a:cubicBezTo>
                    <a:pt x="2425" y="400"/>
                    <a:pt x="2292" y="327"/>
                    <a:pt x="2056" y="2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7647"/>
                  </a:srgbClr>
                </a:gs>
                <a:gs pos="100000">
                  <a:srgbClr val="66C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41"/>
            <p:cNvSpPr txBox="1"/>
            <p:nvPr/>
          </p:nvSpPr>
          <p:spPr>
            <a:xfrm>
              <a:off x="4504384" y="3410471"/>
              <a:ext cx="1172116" cy="353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138.76.29.7</a:t>
              </a:r>
              <a:endParaRPr/>
            </a:p>
          </p:txBody>
        </p:sp>
        <p:cxnSp>
          <p:nvCxnSpPr>
            <p:cNvPr id="2688" name="Google Shape;2688;p41"/>
            <p:cNvCxnSpPr/>
            <p:nvPr/>
          </p:nvCxnSpPr>
          <p:spPr>
            <a:xfrm rot="10800000">
              <a:off x="5504641" y="3720817"/>
              <a:ext cx="4440" cy="3567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2689" name="Google Shape;2689;p41"/>
            <p:cNvCxnSpPr/>
            <p:nvPr/>
          </p:nvCxnSpPr>
          <p:spPr>
            <a:xfrm>
              <a:off x="4749506" y="2735046"/>
              <a:ext cx="1385888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90" name="Google Shape;2690;p41"/>
            <p:cNvCxnSpPr/>
            <p:nvPr/>
          </p:nvCxnSpPr>
          <p:spPr>
            <a:xfrm rot="10800000">
              <a:off x="2938169" y="2721792"/>
              <a:ext cx="898525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91" name="Google Shape;2691;p41"/>
            <p:cNvSpPr txBox="1"/>
            <p:nvPr/>
          </p:nvSpPr>
          <p:spPr>
            <a:xfrm>
              <a:off x="3829555" y="2486532"/>
              <a:ext cx="950901" cy="6167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rest of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Internet</a:t>
              </a:r>
              <a:endParaRPr/>
            </a:p>
          </p:txBody>
        </p:sp>
        <p:cxnSp>
          <p:nvCxnSpPr>
            <p:cNvPr id="2692" name="Google Shape;2692;p41"/>
            <p:cNvCxnSpPr/>
            <p:nvPr/>
          </p:nvCxnSpPr>
          <p:spPr>
            <a:xfrm>
              <a:off x="2743200" y="4135538"/>
              <a:ext cx="2943752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693" name="Google Shape;2693;p41"/>
          <p:cNvGrpSpPr/>
          <p:nvPr/>
        </p:nvGrpSpPr>
        <p:grpSpPr>
          <a:xfrm>
            <a:off x="5685800" y="3913064"/>
            <a:ext cx="1040553" cy="449888"/>
            <a:chOff x="7493876" y="2774731"/>
            <a:chExt cx="1481958" cy="894622"/>
          </a:xfrm>
        </p:grpSpPr>
        <p:sp>
          <p:nvSpPr>
            <p:cNvPr id="2694" name="Google Shape;2694;p41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695" name="Google Shape;2695;p41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696" name="Google Shape;2696;p41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97" name="Google Shape;2697;p41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8" name="Google Shape;2698;p41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9" name="Google Shape;2699;p41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0" name="Google Shape;2700;p41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701" name="Google Shape;2701;p41"/>
          <p:cNvCxnSpPr/>
          <p:nvPr/>
        </p:nvCxnSpPr>
        <p:spPr>
          <a:xfrm>
            <a:off x="9757680" y="3564123"/>
            <a:ext cx="2935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02" name="Google Shape;2702;p41"/>
          <p:cNvCxnSpPr/>
          <p:nvPr/>
        </p:nvCxnSpPr>
        <p:spPr>
          <a:xfrm>
            <a:off x="9685290" y="4279842"/>
            <a:ext cx="2935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03" name="Google Shape;2703;p41"/>
          <p:cNvCxnSpPr/>
          <p:nvPr/>
        </p:nvCxnSpPr>
        <p:spPr>
          <a:xfrm>
            <a:off x="9704340" y="5027371"/>
            <a:ext cx="2935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04" name="Google Shape;2704;p41"/>
          <p:cNvSpPr txBox="1"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800"/>
              <a:buFont typeface="Calibri"/>
              <a:buNone/>
            </a:pPr>
            <a:r>
              <a:rPr lang="en-US" sz="4800"/>
              <a:t>NAT: network address translation</a:t>
            </a:r>
            <a:endParaRPr/>
          </a:p>
        </p:txBody>
      </p:sp>
      <p:grpSp>
        <p:nvGrpSpPr>
          <p:cNvPr id="2705" name="Google Shape;2705;p41"/>
          <p:cNvGrpSpPr/>
          <p:nvPr/>
        </p:nvGrpSpPr>
        <p:grpSpPr>
          <a:xfrm>
            <a:off x="6231591" y="4144216"/>
            <a:ext cx="5475817" cy="2433887"/>
            <a:chOff x="6191250" y="3243263"/>
            <a:chExt cx="5475817" cy="2433887"/>
          </a:xfrm>
        </p:grpSpPr>
        <p:sp>
          <p:nvSpPr>
            <p:cNvPr id="2706" name="Google Shape;2706;p41"/>
            <p:cNvSpPr txBox="1"/>
            <p:nvPr/>
          </p:nvSpPr>
          <p:spPr>
            <a:xfrm>
              <a:off x="6191250" y="4640263"/>
              <a:ext cx="5475817" cy="1036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datagrams with source or destination in this network have 10.0.0/24 address for  source, destination (as usual)</a:t>
              </a:r>
              <a:endParaRPr/>
            </a:p>
          </p:txBody>
        </p:sp>
        <p:cxnSp>
          <p:nvCxnSpPr>
            <p:cNvPr id="2707" name="Google Shape;2707;p41"/>
            <p:cNvCxnSpPr/>
            <p:nvPr/>
          </p:nvCxnSpPr>
          <p:spPr>
            <a:xfrm rot="10800000" flipH="1">
              <a:off x="6731530" y="3243263"/>
              <a:ext cx="668337" cy="1427162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08" name="Google Shape;2708;p41"/>
          <p:cNvGrpSpPr/>
          <p:nvPr/>
        </p:nvGrpSpPr>
        <p:grpSpPr>
          <a:xfrm>
            <a:off x="380010" y="4107703"/>
            <a:ext cx="5528261" cy="2475162"/>
            <a:chOff x="339669" y="3206750"/>
            <a:chExt cx="5528261" cy="2475162"/>
          </a:xfrm>
        </p:grpSpPr>
        <p:sp>
          <p:nvSpPr>
            <p:cNvPr id="2709" name="Google Shape;2709;p41"/>
            <p:cNvSpPr txBox="1"/>
            <p:nvPr/>
          </p:nvSpPr>
          <p:spPr>
            <a:xfrm>
              <a:off x="339669" y="4645025"/>
              <a:ext cx="5528261" cy="1036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400"/>
                <a:buFont typeface="Calibri"/>
                <a:buNone/>
              </a:pPr>
              <a:r>
                <a:rPr lang="en-US" sz="2400" b="0" i="1" u="none" strike="noStrike" cap="non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all</a:t>
              </a:r>
              <a:r>
                <a:rPr lang="en-US" sz="2400" b="0" i="0" u="none" strike="noStrike" cap="non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datagrams </a:t>
              </a:r>
              <a:r>
                <a:rPr lang="en-US" sz="2400" b="0" i="1" u="none" strike="noStrike" cap="non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leaving</a:t>
              </a:r>
              <a:r>
                <a:rPr lang="en-US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local network have </a:t>
              </a:r>
              <a:r>
                <a:rPr lang="en-US" sz="2400" b="0" i="1" u="none" strike="noStrike" cap="non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same</a:t>
              </a:r>
              <a:r>
                <a:rPr lang="en-US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source NAT IP address: 138.76.29.7,  but </a:t>
              </a:r>
              <a:r>
                <a:rPr lang="en-US" sz="2400" b="0" i="1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different</a:t>
              </a:r>
              <a:r>
                <a:rPr lang="en-US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source port numbers</a:t>
              </a:r>
              <a:endParaRPr/>
            </a:p>
          </p:txBody>
        </p:sp>
        <p:cxnSp>
          <p:nvCxnSpPr>
            <p:cNvPr id="2710" name="Google Shape;2710;p41"/>
            <p:cNvCxnSpPr/>
            <p:nvPr/>
          </p:nvCxnSpPr>
          <p:spPr>
            <a:xfrm rot="10800000" flipH="1">
              <a:off x="4620155" y="3206750"/>
              <a:ext cx="668337" cy="1427163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11" name="Google Shape;2711;p41"/>
          <p:cNvSpPr/>
          <p:nvPr/>
        </p:nvSpPr>
        <p:spPr>
          <a:xfrm>
            <a:off x="438310" y="1328747"/>
            <a:ext cx="11125200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9713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NAT:</a:t>
            </a: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devices in local network share just </a:t>
            </a:r>
            <a:r>
              <a:rPr lang="en-US" sz="3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IPv4 address as far as outside world is concerned</a:t>
            </a:r>
            <a:endParaRPr/>
          </a:p>
        </p:txBody>
      </p:sp>
      <p:cxnSp>
        <p:nvCxnSpPr>
          <p:cNvPr id="2712" name="Google Shape;2712;p41"/>
          <p:cNvCxnSpPr/>
          <p:nvPr/>
        </p:nvCxnSpPr>
        <p:spPr>
          <a:xfrm>
            <a:off x="6743699" y="4124653"/>
            <a:ext cx="54889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13" name="Google Shape;2713;p41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9" name="Google Shape;2719;p42"/>
          <p:cNvSpPr txBox="1"/>
          <p:nvPr/>
        </p:nvSpPr>
        <p:spPr>
          <a:xfrm>
            <a:off x="475014" y="1411941"/>
            <a:ext cx="10603804" cy="528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5325" marR="0" lvl="1" indent="-29051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devices in local network have 32-bit addresses in a “private” IP address space (10/8, 172.16/12, 192.168/16 prefixes) that can only be used in local network</a:t>
            </a:r>
            <a:endParaRPr/>
          </a:p>
          <a:p>
            <a:pPr marL="695325" marR="0" lvl="1" indent="-2905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advantages:</a:t>
            </a:r>
            <a:endParaRPr/>
          </a:p>
          <a:p>
            <a:pPr marL="1143000" marR="0" lvl="2" indent="-2905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just </a:t>
            </a:r>
            <a:r>
              <a:rPr lang="en-US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IP address needed from provider ISP for </a:t>
            </a:r>
            <a:r>
              <a:rPr lang="en-US" sz="2800" b="0" i="1" u="none" strike="noStrike" cap="non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devices</a:t>
            </a:r>
            <a:endParaRPr/>
          </a:p>
          <a:p>
            <a:pPr marL="1143000" marR="0" lvl="2" indent="-2905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change addresses of host in local network without notifying outside world</a:t>
            </a:r>
            <a:endParaRPr/>
          </a:p>
          <a:p>
            <a:pPr marL="1143000" marR="0" lvl="2" indent="-2905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change ISP without changing addresses of devices in local network</a:t>
            </a:r>
            <a:endParaRPr/>
          </a:p>
          <a:p>
            <a:pPr marL="1143000" marR="0" lvl="2" indent="-2905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security: devices inside local net not directly addressable, visible by outside world</a:t>
            </a:r>
            <a:endParaRPr/>
          </a:p>
          <a:p>
            <a:pPr marL="34925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None/>
            </a:pPr>
            <a:endParaRPr sz="2800" b="0" i="1" u="none" strike="noStrike" cap="non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0" name="Google Shape;2720;p42"/>
          <p:cNvSpPr txBox="1"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800"/>
              <a:buFont typeface="Calibri"/>
              <a:buNone/>
            </a:pPr>
            <a:r>
              <a:rPr lang="en-US" sz="4800"/>
              <a:t>NAT: network address translation</a:t>
            </a:r>
            <a:endParaRPr/>
          </a:p>
        </p:txBody>
      </p:sp>
      <p:sp>
        <p:nvSpPr>
          <p:cNvPr id="2721" name="Google Shape;2721;p42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29"/>
          <p:cNvSpPr txBox="1">
            <a:spLocks noGrp="1"/>
          </p:cNvSpPr>
          <p:nvPr>
            <p:ph type="body" idx="1"/>
          </p:nvPr>
        </p:nvSpPr>
        <p:spPr>
          <a:xfrm>
            <a:off x="872790" y="1409001"/>
            <a:ext cx="5557988" cy="4841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2425" lvl="0" indent="-2936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 sz="3200">
                <a:solidFill>
                  <a:srgbClr val="C00000"/>
                </a:solidFill>
              </a:rPr>
              <a:t>IP address: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32-bit identifier associated with each host or router </a:t>
            </a:r>
            <a:r>
              <a:rPr lang="en-US" i="1">
                <a:solidFill>
                  <a:srgbClr val="0000A3"/>
                </a:solidFill>
              </a:rPr>
              <a:t>interface</a:t>
            </a:r>
            <a:r>
              <a:rPr lang="en-US"/>
              <a:t> </a:t>
            </a:r>
            <a:endParaRPr/>
          </a:p>
          <a:p>
            <a:pPr marL="352425" lvl="0" indent="-2936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▪"/>
            </a:pPr>
            <a:r>
              <a:rPr lang="en-US" sz="3200">
                <a:solidFill>
                  <a:srgbClr val="CC0000"/>
                </a:solidFill>
              </a:rPr>
              <a:t>interface:</a:t>
            </a:r>
            <a:r>
              <a:rPr lang="en-US"/>
              <a:t> connection between host/router and physical link</a:t>
            </a:r>
            <a:endParaRPr/>
          </a:p>
          <a:p>
            <a:pPr marL="522288" lvl="1" indent="-29844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router’s typically have multiple interfaces</a:t>
            </a:r>
            <a:endParaRPr/>
          </a:p>
          <a:p>
            <a:pPr marL="522288" lvl="1" indent="-29844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host typically has one or two interfaces </a:t>
            </a:r>
            <a:r>
              <a:rPr lang="en-US"/>
              <a:t>(e.g., wired Ethernet, wireless 802.11)</a:t>
            </a:r>
            <a:endParaRPr/>
          </a:p>
          <a:p>
            <a:pPr marL="2984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 sz="3200"/>
          </a:p>
        </p:txBody>
      </p:sp>
      <p:sp>
        <p:nvSpPr>
          <p:cNvPr id="1964" name="Google Shape;1964;p29"/>
          <p:cNvSpPr txBox="1"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IP addressing: introduction</a:t>
            </a:r>
            <a:endParaRPr/>
          </a:p>
        </p:txBody>
      </p:sp>
      <p:sp>
        <p:nvSpPr>
          <p:cNvPr id="1965" name="Google Shape;1965;p29"/>
          <p:cNvSpPr/>
          <p:nvPr/>
        </p:nvSpPr>
        <p:spPr>
          <a:xfrm rot="-5400000">
            <a:off x="8946356" y="3046530"/>
            <a:ext cx="846137" cy="1593850"/>
          </a:xfrm>
          <a:custGeom>
            <a:avLst/>
            <a:gdLst/>
            <a:ahLst/>
            <a:cxnLst/>
            <a:rect l="l" t="t" r="r" b="b"/>
            <a:pathLst>
              <a:path w="10315" h="10000" extrusionOk="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p29"/>
          <p:cNvSpPr/>
          <p:nvPr/>
        </p:nvSpPr>
        <p:spPr>
          <a:xfrm rot="10800000">
            <a:off x="9944100" y="1720173"/>
            <a:ext cx="846138" cy="1593850"/>
          </a:xfrm>
          <a:custGeom>
            <a:avLst/>
            <a:gdLst/>
            <a:ahLst/>
            <a:cxnLst/>
            <a:rect l="l" t="t" r="r" b="b"/>
            <a:pathLst>
              <a:path w="10315" h="10000" extrusionOk="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7" name="Google Shape;1967;p29"/>
          <p:cNvSpPr/>
          <p:nvPr/>
        </p:nvSpPr>
        <p:spPr>
          <a:xfrm>
            <a:off x="7908925" y="1302661"/>
            <a:ext cx="1038225" cy="1927225"/>
          </a:xfrm>
          <a:custGeom>
            <a:avLst/>
            <a:gdLst/>
            <a:ahLst/>
            <a:cxnLst/>
            <a:rect l="l" t="t" r="r" b="b"/>
            <a:pathLst>
              <a:path w="1223" h="1291" extrusionOk="0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p29"/>
          <p:cNvSpPr txBox="1"/>
          <p:nvPr/>
        </p:nvSpPr>
        <p:spPr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223.1.1.1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969" name="Google Shape;1969;p29"/>
          <p:cNvGrpSpPr/>
          <p:nvPr/>
        </p:nvGrpSpPr>
        <p:grpSpPr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1970" name="Google Shape;1970;p29"/>
            <p:cNvSpPr/>
            <p:nvPr/>
          </p:nvSpPr>
          <p:spPr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29"/>
            <p:cNvSpPr txBox="1"/>
            <p:nvPr/>
          </p:nvSpPr>
          <p:spPr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223.1.1.2</a:t>
              </a:r>
              <a:endParaRPr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972" name="Google Shape;1972;p29"/>
          <p:cNvSpPr txBox="1"/>
          <p:nvPr/>
        </p:nvSpPr>
        <p:spPr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223.1.1.3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73" name="Google Shape;1973;p29"/>
          <p:cNvSpPr txBox="1"/>
          <p:nvPr/>
        </p:nvSpPr>
        <p:spPr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223.1.1.4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74" name="Google Shape;1974;p29"/>
          <p:cNvSpPr txBox="1"/>
          <p:nvPr/>
        </p:nvSpPr>
        <p:spPr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223.1.2.9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75" name="Google Shape;1975;p29"/>
          <p:cNvSpPr txBox="1"/>
          <p:nvPr/>
        </p:nvSpPr>
        <p:spPr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223.1.2.2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76" name="Google Shape;1976;p29"/>
          <p:cNvSpPr txBox="1"/>
          <p:nvPr/>
        </p:nvSpPr>
        <p:spPr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223.1.2.1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77" name="Google Shape;1977;p29"/>
          <p:cNvCxnSpPr/>
          <p:nvPr/>
        </p:nvCxnSpPr>
        <p:spPr>
          <a:xfrm>
            <a:off x="9359900" y="2735036"/>
            <a:ext cx="0" cy="87902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8" name="Google Shape;1978;p29"/>
          <p:cNvSpPr txBox="1"/>
          <p:nvPr/>
        </p:nvSpPr>
        <p:spPr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223.1.3.2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79" name="Google Shape;1979;p29"/>
          <p:cNvSpPr txBox="1"/>
          <p:nvPr/>
        </p:nvSpPr>
        <p:spPr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223.1.3.1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980" name="Google Shape;1980;p29"/>
          <p:cNvGrpSpPr/>
          <p:nvPr/>
        </p:nvGrpSpPr>
        <p:grpSpPr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1981" name="Google Shape;1981;p29"/>
            <p:cNvSpPr/>
            <p:nvPr/>
          </p:nvSpPr>
          <p:spPr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29"/>
            <p:cNvSpPr txBox="1"/>
            <p:nvPr/>
          </p:nvSpPr>
          <p:spPr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223.1.3.27</a:t>
              </a:r>
              <a:endParaRPr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983" name="Google Shape;1983;p29"/>
          <p:cNvGrpSpPr/>
          <p:nvPr/>
        </p:nvGrpSpPr>
        <p:grpSpPr>
          <a:xfrm>
            <a:off x="6858453" y="5763539"/>
            <a:ext cx="5043488" cy="947504"/>
            <a:chOff x="6727825" y="5192036"/>
            <a:chExt cx="5043488" cy="822325"/>
          </a:xfrm>
        </p:grpSpPr>
        <p:sp>
          <p:nvSpPr>
            <p:cNvPr id="1984" name="Google Shape;1984;p29"/>
            <p:cNvSpPr txBox="1"/>
            <p:nvPr/>
          </p:nvSpPr>
          <p:spPr>
            <a:xfrm>
              <a:off x="6727825" y="5192036"/>
              <a:ext cx="5043488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223.1.1.1 = 11011111 00000001 00000001 00000001</a:t>
              </a:r>
              <a:endParaRPr sz="18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85" name="Google Shape;1985;p29"/>
            <p:cNvSpPr/>
            <p:nvPr/>
          </p:nvSpPr>
          <p:spPr>
            <a:xfrm>
              <a:off x="7905750" y="5447623"/>
              <a:ext cx="892175" cy="92075"/>
            </a:xfrm>
            <a:custGeom>
              <a:avLst/>
              <a:gdLst/>
              <a:ahLst/>
              <a:cxnLst/>
              <a:rect l="l" t="t" r="r" b="b"/>
              <a:pathLst>
                <a:path w="562" h="58" extrusionOk="0">
                  <a:moveTo>
                    <a:pt x="0" y="0"/>
                  </a:moveTo>
                  <a:lnTo>
                    <a:pt x="0" y="58"/>
                  </a:lnTo>
                  <a:lnTo>
                    <a:pt x="562" y="58"/>
                  </a:lnTo>
                  <a:lnTo>
                    <a:pt x="562" y="16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29"/>
            <p:cNvSpPr/>
            <p:nvPr/>
          </p:nvSpPr>
          <p:spPr>
            <a:xfrm>
              <a:off x="8867775" y="5466673"/>
              <a:ext cx="892175" cy="79375"/>
            </a:xfrm>
            <a:custGeom>
              <a:avLst/>
              <a:gdLst/>
              <a:ahLst/>
              <a:cxnLst/>
              <a:rect l="l" t="t" r="r" b="b"/>
              <a:pathLst>
                <a:path w="562" h="50" extrusionOk="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29"/>
            <p:cNvSpPr/>
            <p:nvPr/>
          </p:nvSpPr>
          <p:spPr>
            <a:xfrm>
              <a:off x="9832975" y="5469848"/>
              <a:ext cx="869950" cy="79375"/>
            </a:xfrm>
            <a:custGeom>
              <a:avLst/>
              <a:gdLst/>
              <a:ahLst/>
              <a:cxnLst/>
              <a:rect l="l" t="t" r="r" b="b"/>
              <a:pathLst>
                <a:path w="562" h="50" extrusionOk="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29"/>
            <p:cNvSpPr/>
            <p:nvPr/>
          </p:nvSpPr>
          <p:spPr>
            <a:xfrm>
              <a:off x="10798175" y="5473023"/>
              <a:ext cx="869950" cy="79375"/>
            </a:xfrm>
            <a:custGeom>
              <a:avLst/>
              <a:gdLst/>
              <a:ahLst/>
              <a:cxnLst/>
              <a:rect l="l" t="t" r="r" b="b"/>
              <a:pathLst>
                <a:path w="562" h="50" extrusionOk="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29"/>
            <p:cNvSpPr txBox="1"/>
            <p:nvPr/>
          </p:nvSpPr>
          <p:spPr>
            <a:xfrm>
              <a:off x="8104188" y="5668286"/>
              <a:ext cx="522287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223</a:t>
              </a:r>
              <a:endParaRPr sz="18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90" name="Google Shape;1990;p29"/>
            <p:cNvSpPr txBox="1"/>
            <p:nvPr/>
          </p:nvSpPr>
          <p:spPr>
            <a:xfrm>
              <a:off x="9147175" y="5677811"/>
              <a:ext cx="296863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8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91" name="Google Shape;1991;p29"/>
            <p:cNvSpPr txBox="1"/>
            <p:nvPr/>
          </p:nvSpPr>
          <p:spPr>
            <a:xfrm>
              <a:off x="11104563" y="5677811"/>
              <a:ext cx="296862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8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92" name="Google Shape;1992;p29"/>
            <p:cNvSpPr txBox="1"/>
            <p:nvPr/>
          </p:nvSpPr>
          <p:spPr>
            <a:xfrm>
              <a:off x="10085388" y="5677811"/>
              <a:ext cx="296862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8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993" name="Google Shape;1993;p29"/>
          <p:cNvGrpSpPr/>
          <p:nvPr/>
        </p:nvGrpSpPr>
        <p:grpSpPr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1994" name="Google Shape;1994;p29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5" name="Google Shape;1995;p29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6" name="Google Shape;1996;p29"/>
          <p:cNvGrpSpPr/>
          <p:nvPr/>
        </p:nvGrpSpPr>
        <p:grpSpPr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1997" name="Google Shape;1997;p29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8" name="Google Shape;1998;p29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9" name="Google Shape;1999;p29"/>
          <p:cNvGrpSpPr/>
          <p:nvPr/>
        </p:nvGrpSpPr>
        <p:grpSpPr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2000" name="Google Shape;2000;p29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1" name="Google Shape;2001;p29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2" name="Google Shape;2002;p29"/>
          <p:cNvGrpSpPr/>
          <p:nvPr/>
        </p:nvGrpSpPr>
        <p:grpSpPr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2003" name="Google Shape;2003;p29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4" name="Google Shape;2004;p29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5" name="Google Shape;2005;p29"/>
          <p:cNvGrpSpPr/>
          <p:nvPr/>
        </p:nvGrpSpPr>
        <p:grpSpPr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2006" name="Google Shape;2006;p29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7" name="Google Shape;2007;p29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8" name="Google Shape;2008;p29"/>
          <p:cNvGrpSpPr/>
          <p:nvPr/>
        </p:nvGrpSpPr>
        <p:grpSpPr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2009" name="Google Shape;2009;p29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0" name="Google Shape;2010;p29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1" name="Google Shape;2011;p29"/>
          <p:cNvGrpSpPr/>
          <p:nvPr/>
        </p:nvGrpSpPr>
        <p:grpSpPr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2012" name="Google Shape;2012;p29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3" name="Google Shape;2013;p29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14" name="Google Shape;2014;p29"/>
          <p:cNvCxnSpPr/>
          <p:nvPr/>
        </p:nvCxnSpPr>
        <p:spPr>
          <a:xfrm>
            <a:off x="7697391" y="1785938"/>
            <a:ext cx="34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15" name="Google Shape;2015;p29"/>
          <p:cNvCxnSpPr/>
          <p:nvPr/>
        </p:nvCxnSpPr>
        <p:spPr>
          <a:xfrm>
            <a:off x="7706916" y="2384823"/>
            <a:ext cx="34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16" name="Google Shape;2016;p29"/>
          <p:cNvCxnSpPr/>
          <p:nvPr/>
        </p:nvCxnSpPr>
        <p:spPr>
          <a:xfrm>
            <a:off x="7734301" y="2997995"/>
            <a:ext cx="34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17" name="Google Shape;2017;p29"/>
          <p:cNvCxnSpPr/>
          <p:nvPr/>
        </p:nvCxnSpPr>
        <p:spPr>
          <a:xfrm>
            <a:off x="8364512" y="2578622"/>
            <a:ext cx="79426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18" name="Google Shape;2018;p29"/>
          <p:cNvCxnSpPr/>
          <p:nvPr/>
        </p:nvCxnSpPr>
        <p:spPr>
          <a:xfrm>
            <a:off x="9547622" y="2584574"/>
            <a:ext cx="9754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019" name="Google Shape;2019;p29"/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2020" name="Google Shape;2020;p29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021" name="Google Shape;2021;p2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022" name="Google Shape;2022;p2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23" name="Google Shape;2023;p2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4" name="Google Shape;2024;p2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5" name="Google Shape;2025;p2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6" name="Google Shape;2026;p2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027" name="Google Shape;2027;p29"/>
          <p:cNvCxnSpPr/>
          <p:nvPr/>
        </p:nvCxnSpPr>
        <p:spPr>
          <a:xfrm>
            <a:off x="10629900" y="1942421"/>
            <a:ext cx="26108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28" name="Google Shape;2028;p29"/>
          <p:cNvCxnSpPr/>
          <p:nvPr/>
        </p:nvCxnSpPr>
        <p:spPr>
          <a:xfrm>
            <a:off x="10631261" y="3225575"/>
            <a:ext cx="26108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29" name="Google Shape;2029;p29"/>
          <p:cNvCxnSpPr/>
          <p:nvPr/>
        </p:nvCxnSpPr>
        <p:spPr>
          <a:xfrm>
            <a:off x="8740878" y="4181988"/>
            <a:ext cx="0" cy="23269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0" name="Google Shape;2030;p29"/>
          <p:cNvCxnSpPr/>
          <p:nvPr/>
        </p:nvCxnSpPr>
        <p:spPr>
          <a:xfrm>
            <a:off x="9886336" y="4144298"/>
            <a:ext cx="0" cy="23269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31" name="Google Shape;2031;p29"/>
          <p:cNvSpPr txBox="1"/>
          <p:nvPr/>
        </p:nvSpPr>
        <p:spPr>
          <a:xfrm>
            <a:off x="6841671" y="5290457"/>
            <a:ext cx="46530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dotted-decimal IP address notation:</a:t>
            </a:r>
            <a:endParaRPr/>
          </a:p>
        </p:txBody>
      </p:sp>
      <p:sp>
        <p:nvSpPr>
          <p:cNvPr id="2032" name="Google Shape;2032;p29"/>
          <p:cNvSpPr/>
          <p:nvPr/>
        </p:nvSpPr>
        <p:spPr>
          <a:xfrm>
            <a:off x="587829" y="1257300"/>
            <a:ext cx="5878285" cy="5192486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3" name="Google Shape;2033;p29"/>
          <p:cNvSpPr/>
          <p:nvPr/>
        </p:nvSpPr>
        <p:spPr>
          <a:xfrm>
            <a:off x="6014358" y="5165271"/>
            <a:ext cx="5878285" cy="1692729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4" name="Google Shape;2034;p29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" name="Google Shape;2727;p43"/>
          <p:cNvSpPr txBox="1"/>
          <p:nvPr/>
        </p:nvSpPr>
        <p:spPr>
          <a:xfrm>
            <a:off x="604425" y="1435933"/>
            <a:ext cx="11097244" cy="5190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2425" marR="0" lvl="0" indent="-2222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implementation: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NAT router must (transparently):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95325" marR="0" lvl="1" indent="-290513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outgoing datagrams: replace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(source IP address, port #) of every outgoing datagram to (NAT IP address, new port #)</a:t>
            </a:r>
            <a:endParaRPr/>
          </a:p>
          <a:p>
            <a:pPr marL="1150938" marR="0" lvl="3" indent="-287338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remote clients/servers will respond using (NAT IP address, new port #) as destination address</a:t>
            </a:r>
            <a:endParaRPr/>
          </a:p>
          <a:p>
            <a:pPr marL="695325" marR="0" lvl="1" indent="-290513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remember (in NAT translation table)</a:t>
            </a:r>
            <a:r>
              <a:rPr lang="en-US" sz="2800" b="0" i="0" u="none" strike="noStrike" cap="non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every (source IP address, port #)  to (NAT IP address, new port #) translation pair</a:t>
            </a:r>
            <a:endParaRPr/>
          </a:p>
          <a:p>
            <a:pPr marL="695325" marR="0" lvl="1" indent="-290513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incoming datagrams: replace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(NAT IP address, new port #) in destination fields of every incoming datagram with corresponding (source IP address, port #) stored in NAT table</a:t>
            </a:r>
            <a:endParaRPr sz="3200" b="0" i="1" u="none" strike="noStrike" cap="non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8" name="Google Shape;2728;p43"/>
          <p:cNvSpPr txBox="1"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800"/>
              <a:buFont typeface="Calibri"/>
              <a:buNone/>
            </a:pPr>
            <a:r>
              <a:rPr lang="en-US" sz="4800"/>
              <a:t>NAT: network address translation</a:t>
            </a:r>
            <a:endParaRPr/>
          </a:p>
        </p:txBody>
      </p:sp>
      <p:sp>
        <p:nvSpPr>
          <p:cNvPr id="2729" name="Google Shape;2729;p43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p44"/>
          <p:cNvSpPr txBox="1"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800"/>
              <a:buFont typeface="Calibri"/>
              <a:buNone/>
            </a:pPr>
            <a:r>
              <a:rPr lang="en-US" sz="4800"/>
              <a:t>NAT: network address translation</a:t>
            </a:r>
            <a:endParaRPr/>
          </a:p>
        </p:txBody>
      </p:sp>
      <p:sp>
        <p:nvSpPr>
          <p:cNvPr id="2736" name="Google Shape;2736;p44"/>
          <p:cNvSpPr/>
          <p:nvPr/>
        </p:nvSpPr>
        <p:spPr>
          <a:xfrm>
            <a:off x="2061197" y="3850033"/>
            <a:ext cx="4089400" cy="1355725"/>
          </a:xfrm>
          <a:custGeom>
            <a:avLst/>
            <a:gdLst/>
            <a:ahLst/>
            <a:cxnLst/>
            <a:rect l="l" t="t" r="r" b="b"/>
            <a:pathLst>
              <a:path w="2269" h="854" extrusionOk="0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97647"/>
                </a:srgbClr>
              </a:gs>
              <a:gs pos="100000">
                <a:srgbClr val="66CC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7" name="Google Shape;2737;p44"/>
          <p:cNvSpPr/>
          <p:nvPr/>
        </p:nvSpPr>
        <p:spPr>
          <a:xfrm>
            <a:off x="6350622" y="3121371"/>
            <a:ext cx="3738562" cy="2697162"/>
          </a:xfrm>
          <a:custGeom>
            <a:avLst/>
            <a:gdLst/>
            <a:ahLst/>
            <a:cxnLst/>
            <a:rect l="l" t="t" r="r" b="b"/>
            <a:pathLst>
              <a:path w="2355" h="1699" extrusionOk="0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38" name="Google Shape;2738;p44"/>
          <p:cNvGrpSpPr/>
          <p:nvPr/>
        </p:nvGrpSpPr>
        <p:grpSpPr>
          <a:xfrm>
            <a:off x="7512672" y="3054696"/>
            <a:ext cx="1871662" cy="1033462"/>
            <a:chOff x="3550" y="2055"/>
            <a:chExt cx="1179" cy="651"/>
          </a:xfrm>
        </p:grpSpPr>
        <p:grpSp>
          <p:nvGrpSpPr>
            <p:cNvPr id="2739" name="Google Shape;2739;p44"/>
            <p:cNvGrpSpPr/>
            <p:nvPr/>
          </p:nvGrpSpPr>
          <p:grpSpPr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2740" name="Google Shape;2740;p44"/>
              <p:cNvSpPr/>
              <p:nvPr/>
            </p:nvSpPr>
            <p:spPr>
              <a:xfrm>
                <a:off x="4385" y="830"/>
                <a:ext cx="1104" cy="25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1" name="Google Shape;2741;p44"/>
              <p:cNvSpPr txBox="1"/>
              <p:nvPr/>
            </p:nvSpPr>
            <p:spPr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S: 10.0.0.1, 3345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D: 128.119.40.186, 80</a:t>
                </a:r>
                <a:endParaRPr/>
              </a:p>
            </p:txBody>
          </p:sp>
          <p:grpSp>
            <p:nvGrpSpPr>
              <p:cNvPr id="2742" name="Google Shape;2742;p44"/>
              <p:cNvGrpSpPr/>
              <p:nvPr/>
            </p:nvGrpSpPr>
            <p:grpSpPr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2743" name="Google Shape;2743;p44"/>
                <p:cNvSpPr/>
                <p:nvPr/>
              </p:nvSpPr>
              <p:spPr>
                <a:xfrm>
                  <a:off x="5508" y="1599"/>
                  <a:ext cx="48" cy="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99" extrusionOk="0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744" name="Google Shape;2744;p44"/>
                <p:cNvCxnSpPr/>
                <p:nvPr/>
              </p:nvCxnSpPr>
              <p:spPr>
                <a:xfrm flipH="1">
                  <a:off x="5512" y="1608"/>
                  <a:ext cx="22" cy="6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45" name="Google Shape;2745;p44"/>
                <p:cNvCxnSpPr/>
                <p:nvPr/>
              </p:nvCxnSpPr>
              <p:spPr>
                <a:xfrm flipH="1">
                  <a:off x="5536" y="1620"/>
                  <a:ext cx="20" cy="6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746" name="Google Shape;2746;p44"/>
              <p:cNvGrpSpPr/>
              <p:nvPr/>
            </p:nvGrpSpPr>
            <p:grpSpPr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2747" name="Google Shape;2747;p44"/>
                <p:cNvSpPr/>
                <p:nvPr/>
              </p:nvSpPr>
              <p:spPr>
                <a:xfrm>
                  <a:off x="5508" y="1599"/>
                  <a:ext cx="48" cy="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99" extrusionOk="0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748" name="Google Shape;2748;p44"/>
                <p:cNvCxnSpPr/>
                <p:nvPr/>
              </p:nvCxnSpPr>
              <p:spPr>
                <a:xfrm flipH="1">
                  <a:off x="5512" y="1608"/>
                  <a:ext cx="22" cy="6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49" name="Google Shape;2749;p44"/>
                <p:cNvCxnSpPr/>
                <p:nvPr/>
              </p:nvCxnSpPr>
              <p:spPr>
                <a:xfrm flipH="1">
                  <a:off x="5536" y="1620"/>
                  <a:ext cx="20" cy="6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2750" name="Google Shape;2750;p44"/>
            <p:cNvSpPr/>
            <p:nvPr/>
          </p:nvSpPr>
          <p:spPr>
            <a:xfrm>
              <a:off x="3573" y="2364"/>
              <a:ext cx="564" cy="342"/>
            </a:xfrm>
            <a:custGeom>
              <a:avLst/>
              <a:gdLst/>
              <a:ahLst/>
              <a:cxnLst/>
              <a:rect l="l" t="t" r="r" b="b"/>
              <a:pathLst>
                <a:path w="417" h="264" extrusionOk="0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51" name="Google Shape;2751;p44"/>
            <p:cNvGrpSpPr/>
            <p:nvPr/>
          </p:nvGrpSpPr>
          <p:grpSpPr>
            <a:xfrm>
              <a:off x="4032" y="2416"/>
              <a:ext cx="218" cy="231"/>
              <a:chOff x="5140" y="400"/>
              <a:chExt cx="218" cy="231"/>
            </a:xfrm>
          </p:grpSpPr>
          <p:sp>
            <p:nvSpPr>
              <p:cNvPr id="2752" name="Google Shape;2752;p44"/>
              <p:cNvSpPr/>
              <p:nvPr/>
            </p:nvSpPr>
            <p:spPr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3" name="Google Shape;2753;p44"/>
              <p:cNvSpPr txBox="1"/>
              <p:nvPr/>
            </p:nvSpPr>
            <p:spPr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sp>
        <p:nvSpPr>
          <p:cNvPr id="2754" name="Google Shape;2754;p44"/>
          <p:cNvSpPr txBox="1"/>
          <p:nvPr/>
        </p:nvSpPr>
        <p:spPr>
          <a:xfrm>
            <a:off x="6542534" y="4036280"/>
            <a:ext cx="85953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10.0.0.4</a:t>
            </a:r>
            <a:endParaRPr/>
          </a:p>
        </p:txBody>
      </p:sp>
      <p:sp>
        <p:nvSpPr>
          <p:cNvPr id="2755" name="Google Shape;2755;p44"/>
          <p:cNvSpPr txBox="1"/>
          <p:nvPr/>
        </p:nvSpPr>
        <p:spPr>
          <a:xfrm>
            <a:off x="4572494" y="4525035"/>
            <a:ext cx="117211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138.76.29.7</a:t>
            </a:r>
            <a:endParaRPr/>
          </a:p>
        </p:txBody>
      </p:sp>
      <p:grpSp>
        <p:nvGrpSpPr>
          <p:cNvPr id="2756" name="Google Shape;2756;p44"/>
          <p:cNvGrpSpPr/>
          <p:nvPr/>
        </p:nvGrpSpPr>
        <p:grpSpPr>
          <a:xfrm>
            <a:off x="8350874" y="1768821"/>
            <a:ext cx="3351213" cy="1389062"/>
            <a:chOff x="3944" y="989"/>
            <a:chExt cx="2111" cy="875"/>
          </a:xfrm>
        </p:grpSpPr>
        <p:sp>
          <p:nvSpPr>
            <p:cNvPr id="2757" name="Google Shape;2757;p44"/>
            <p:cNvSpPr txBox="1"/>
            <p:nvPr/>
          </p:nvSpPr>
          <p:spPr>
            <a:xfrm>
              <a:off x="4121" y="989"/>
              <a:ext cx="1934" cy="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Calibri"/>
                <a:buNone/>
              </a:pPr>
              <a:r>
                <a:rPr lang="en-US" sz="2000" b="1" i="1" u="none" strike="noStrike" cap="non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1:</a:t>
              </a:r>
              <a:r>
                <a:rPr lang="en-US" sz="2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 b="0" i="0" u="none" strike="noStrike" cap="non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host 10.0.0.1 sends datagram to 128.119.40.186, 80</a:t>
              </a:r>
              <a:endParaRPr/>
            </a:p>
          </p:txBody>
        </p:sp>
        <p:cxnSp>
          <p:nvCxnSpPr>
            <p:cNvPr id="2758" name="Google Shape;2758;p44"/>
            <p:cNvCxnSpPr/>
            <p:nvPr/>
          </p:nvCxnSpPr>
          <p:spPr>
            <a:xfrm flipH="1">
              <a:off x="3944" y="1105"/>
              <a:ext cx="197" cy="759"/>
            </a:xfrm>
            <a:prstGeom prst="straightConnector1">
              <a:avLst/>
            </a:pr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9" name="Google Shape;2759;p44"/>
          <p:cNvSpPr/>
          <p:nvPr/>
        </p:nvSpPr>
        <p:spPr>
          <a:xfrm>
            <a:off x="4226547" y="2826096"/>
            <a:ext cx="3862387" cy="1531937"/>
          </a:xfrm>
          <a:custGeom>
            <a:avLst/>
            <a:gdLst/>
            <a:ahLst/>
            <a:cxnLst/>
            <a:rect l="l" t="t" r="r" b="b"/>
            <a:pathLst>
              <a:path w="2433" h="965" extrusionOk="0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>
            <a:gsLst>
              <a:gs pos="0">
                <a:srgbClr val="BFBFBF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0" name="Google Shape;2760;p44"/>
          <p:cNvSpPr/>
          <p:nvPr/>
        </p:nvSpPr>
        <p:spPr>
          <a:xfrm>
            <a:off x="4226547" y="1573558"/>
            <a:ext cx="3784600" cy="13541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1" name="Google Shape;2761;p44"/>
          <p:cNvSpPr txBox="1"/>
          <p:nvPr/>
        </p:nvSpPr>
        <p:spPr>
          <a:xfrm>
            <a:off x="4280166" y="1578252"/>
            <a:ext cx="36519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NAT translation table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WAN side addr        LAN side addr</a:t>
            </a:r>
            <a:endParaRPr/>
          </a:p>
        </p:txBody>
      </p:sp>
      <p:cxnSp>
        <p:nvCxnSpPr>
          <p:cNvPr id="2762" name="Google Shape;2762;p44"/>
          <p:cNvCxnSpPr/>
          <p:nvPr/>
        </p:nvCxnSpPr>
        <p:spPr>
          <a:xfrm rot="10800000" flipH="1">
            <a:off x="4226547" y="1946621"/>
            <a:ext cx="3790950" cy="1111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3" name="Google Shape;2763;p44"/>
          <p:cNvCxnSpPr/>
          <p:nvPr/>
        </p:nvCxnSpPr>
        <p:spPr>
          <a:xfrm rot="10800000" flipH="1">
            <a:off x="4240834" y="2224433"/>
            <a:ext cx="3749675" cy="1111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4" name="Google Shape;2764;p44"/>
          <p:cNvCxnSpPr/>
          <p:nvPr/>
        </p:nvCxnSpPr>
        <p:spPr>
          <a:xfrm>
            <a:off x="6350622" y="1968846"/>
            <a:ext cx="3175" cy="9556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5" name="Google Shape;2765;p44"/>
          <p:cNvSpPr txBox="1"/>
          <p:nvPr/>
        </p:nvSpPr>
        <p:spPr>
          <a:xfrm>
            <a:off x="4450607" y="2243483"/>
            <a:ext cx="336823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138.76.29.7, 5001   10.0.0.1, 3345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……                                         ……</a:t>
            </a:r>
            <a:endParaRPr/>
          </a:p>
        </p:txBody>
      </p:sp>
      <p:grpSp>
        <p:nvGrpSpPr>
          <p:cNvPr id="2766" name="Google Shape;2766;p44"/>
          <p:cNvGrpSpPr/>
          <p:nvPr/>
        </p:nvGrpSpPr>
        <p:grpSpPr>
          <a:xfrm>
            <a:off x="6647484" y="3634133"/>
            <a:ext cx="2784475" cy="1638300"/>
            <a:chOff x="3002" y="2417"/>
            <a:chExt cx="1754" cy="1032"/>
          </a:xfrm>
        </p:grpSpPr>
        <p:sp>
          <p:nvSpPr>
            <p:cNvPr id="2767" name="Google Shape;2767;p44"/>
            <p:cNvSpPr/>
            <p:nvPr/>
          </p:nvSpPr>
          <p:spPr>
            <a:xfrm>
              <a:off x="3002" y="3051"/>
              <a:ext cx="1175" cy="25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8" name="Google Shape;2768;p44"/>
            <p:cNvSpPr txBox="1"/>
            <p:nvPr/>
          </p:nvSpPr>
          <p:spPr>
            <a:xfrm>
              <a:off x="3104" y="3042"/>
              <a:ext cx="1112" cy="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S: 128.119.40.186, 80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D: 10.0.0.1, 3345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69" name="Google Shape;2769;p44"/>
            <p:cNvGrpSpPr/>
            <p:nvPr/>
          </p:nvGrpSpPr>
          <p:grpSpPr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2770" name="Google Shape;2770;p44"/>
              <p:cNvSpPr/>
              <p:nvPr/>
            </p:nvSpPr>
            <p:spPr>
              <a:xfrm>
                <a:off x="5508" y="1599"/>
                <a:ext cx="48" cy="99"/>
              </a:xfrm>
              <a:custGeom>
                <a:avLst/>
                <a:gdLst/>
                <a:ahLst/>
                <a:cxnLst/>
                <a:rect l="l" t="t" r="r" b="b"/>
                <a:pathLst>
                  <a:path w="48" h="99" extrusionOk="0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771" name="Google Shape;2771;p44"/>
              <p:cNvCxnSpPr/>
              <p:nvPr/>
            </p:nvCxnSpPr>
            <p:spPr>
              <a:xfrm flipH="1">
                <a:off x="5512" y="1608"/>
                <a:ext cx="22" cy="68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2" name="Google Shape;2772;p44"/>
              <p:cNvCxnSpPr/>
              <p:nvPr/>
            </p:nvCxnSpPr>
            <p:spPr>
              <a:xfrm flipH="1">
                <a:off x="5536" y="1620"/>
                <a:ext cx="20" cy="68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73" name="Google Shape;2773;p44"/>
            <p:cNvGrpSpPr/>
            <p:nvPr/>
          </p:nvGrpSpPr>
          <p:grpSpPr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2774" name="Google Shape;2774;p44"/>
              <p:cNvSpPr/>
              <p:nvPr/>
            </p:nvSpPr>
            <p:spPr>
              <a:xfrm>
                <a:off x="5508" y="1599"/>
                <a:ext cx="48" cy="99"/>
              </a:xfrm>
              <a:custGeom>
                <a:avLst/>
                <a:gdLst/>
                <a:ahLst/>
                <a:cxnLst/>
                <a:rect l="l" t="t" r="r" b="b"/>
                <a:pathLst>
                  <a:path w="48" h="99" extrusionOk="0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775" name="Google Shape;2775;p44"/>
              <p:cNvCxnSpPr/>
              <p:nvPr/>
            </p:nvCxnSpPr>
            <p:spPr>
              <a:xfrm flipH="1">
                <a:off x="5512" y="1608"/>
                <a:ext cx="22" cy="68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6" name="Google Shape;2776;p44"/>
              <p:cNvCxnSpPr/>
              <p:nvPr/>
            </p:nvCxnSpPr>
            <p:spPr>
              <a:xfrm flipH="1">
                <a:off x="5536" y="1620"/>
                <a:ext cx="20" cy="68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777" name="Google Shape;2777;p44"/>
            <p:cNvSpPr/>
            <p:nvPr/>
          </p:nvSpPr>
          <p:spPr>
            <a:xfrm>
              <a:off x="4179" y="2417"/>
              <a:ext cx="577" cy="768"/>
            </a:xfrm>
            <a:custGeom>
              <a:avLst/>
              <a:gdLst/>
              <a:ahLst/>
              <a:cxnLst/>
              <a:rect l="l" t="t" r="r" b="b"/>
              <a:pathLst>
                <a:path w="577" h="768" extrusionOk="0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78" name="Google Shape;2778;p44"/>
            <p:cNvGrpSpPr/>
            <p:nvPr/>
          </p:nvGrpSpPr>
          <p:grpSpPr>
            <a:xfrm>
              <a:off x="4240" y="3061"/>
              <a:ext cx="218" cy="231"/>
              <a:chOff x="5140" y="400"/>
              <a:chExt cx="218" cy="231"/>
            </a:xfrm>
          </p:grpSpPr>
          <p:sp>
            <p:nvSpPr>
              <p:cNvPr id="2779" name="Google Shape;2779;p44"/>
              <p:cNvSpPr/>
              <p:nvPr/>
            </p:nvSpPr>
            <p:spPr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0" name="Google Shape;2780;p44"/>
              <p:cNvSpPr txBox="1"/>
              <p:nvPr/>
            </p:nvSpPr>
            <p:spPr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</p:grpSp>
      </p:grpSp>
      <p:grpSp>
        <p:nvGrpSpPr>
          <p:cNvPr id="2781" name="Google Shape;2781;p44"/>
          <p:cNvGrpSpPr/>
          <p:nvPr/>
        </p:nvGrpSpPr>
        <p:grpSpPr>
          <a:xfrm>
            <a:off x="3413747" y="3851621"/>
            <a:ext cx="2497137" cy="566737"/>
            <a:chOff x="1026" y="3559"/>
            <a:chExt cx="1573" cy="357"/>
          </a:xfrm>
        </p:grpSpPr>
        <p:grpSp>
          <p:nvGrpSpPr>
            <p:cNvPr id="2782" name="Google Shape;2782;p44"/>
            <p:cNvGrpSpPr/>
            <p:nvPr/>
          </p:nvGrpSpPr>
          <p:grpSpPr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2783" name="Google Shape;2783;p44"/>
              <p:cNvSpPr/>
              <p:nvPr/>
            </p:nvSpPr>
            <p:spPr>
              <a:xfrm>
                <a:off x="4385" y="830"/>
                <a:ext cx="1104" cy="25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4" name="Google Shape;2784;p44"/>
              <p:cNvSpPr txBox="1"/>
              <p:nvPr/>
            </p:nvSpPr>
            <p:spPr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S: 138.76.29.7, 5001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Calibri"/>
                  <a:buNone/>
                </a:pPr>
                <a:r>
                  <a:rPr lang="en-US" sz="1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D: 128.119.40.186, 80</a:t>
                </a:r>
                <a:endParaRPr/>
              </a:p>
            </p:txBody>
          </p:sp>
          <p:grpSp>
            <p:nvGrpSpPr>
              <p:cNvPr id="2785" name="Google Shape;2785;p44"/>
              <p:cNvGrpSpPr/>
              <p:nvPr/>
            </p:nvGrpSpPr>
            <p:grpSpPr>
              <a:xfrm>
                <a:off x="5394" y="786"/>
                <a:ext cx="49" cy="99"/>
                <a:chOff x="5508" y="1599"/>
                <a:chExt cx="49" cy="99"/>
              </a:xfrm>
            </p:grpSpPr>
            <p:sp>
              <p:nvSpPr>
                <p:cNvPr id="2786" name="Google Shape;2786;p44"/>
                <p:cNvSpPr/>
                <p:nvPr/>
              </p:nvSpPr>
              <p:spPr>
                <a:xfrm>
                  <a:off x="5508" y="1599"/>
                  <a:ext cx="48" cy="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99" extrusionOk="0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787" name="Google Shape;2787;p44"/>
                <p:cNvCxnSpPr/>
                <p:nvPr/>
              </p:nvCxnSpPr>
              <p:spPr>
                <a:xfrm flipH="1">
                  <a:off x="5512" y="1608"/>
                  <a:ext cx="21" cy="6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88" name="Google Shape;2788;p44"/>
                <p:cNvCxnSpPr/>
                <p:nvPr/>
              </p:nvCxnSpPr>
              <p:spPr>
                <a:xfrm flipH="1">
                  <a:off x="5536" y="1620"/>
                  <a:ext cx="21" cy="6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789" name="Google Shape;2789;p44"/>
              <p:cNvGrpSpPr/>
              <p:nvPr/>
            </p:nvGrpSpPr>
            <p:grpSpPr>
              <a:xfrm>
                <a:off x="5382" y="1044"/>
                <a:ext cx="49" cy="99"/>
                <a:chOff x="5508" y="1599"/>
                <a:chExt cx="49" cy="99"/>
              </a:xfrm>
            </p:grpSpPr>
            <p:sp>
              <p:nvSpPr>
                <p:cNvPr id="2790" name="Google Shape;2790;p44"/>
                <p:cNvSpPr/>
                <p:nvPr/>
              </p:nvSpPr>
              <p:spPr>
                <a:xfrm>
                  <a:off x="5508" y="1599"/>
                  <a:ext cx="48" cy="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99" extrusionOk="0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791" name="Google Shape;2791;p44"/>
                <p:cNvCxnSpPr/>
                <p:nvPr/>
              </p:nvCxnSpPr>
              <p:spPr>
                <a:xfrm flipH="1">
                  <a:off x="5510" y="1608"/>
                  <a:ext cx="21" cy="6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92" name="Google Shape;2792;p44"/>
                <p:cNvCxnSpPr/>
                <p:nvPr/>
              </p:nvCxnSpPr>
              <p:spPr>
                <a:xfrm flipH="1">
                  <a:off x="5536" y="1620"/>
                  <a:ext cx="21" cy="6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793" name="Google Shape;2793;p44"/>
            <p:cNvCxnSpPr/>
            <p:nvPr/>
          </p:nvCxnSpPr>
          <p:spPr>
            <a:xfrm rot="10800000">
              <a:off x="1026" y="3729"/>
              <a:ext cx="376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2794" name="Google Shape;2794;p44"/>
            <p:cNvGrpSpPr/>
            <p:nvPr/>
          </p:nvGrpSpPr>
          <p:grpSpPr>
            <a:xfrm>
              <a:off x="1143" y="3613"/>
              <a:ext cx="218" cy="231"/>
              <a:chOff x="5140" y="400"/>
              <a:chExt cx="218" cy="231"/>
            </a:xfrm>
          </p:grpSpPr>
          <p:sp>
            <p:nvSpPr>
              <p:cNvPr id="2795" name="Google Shape;2795;p44"/>
              <p:cNvSpPr/>
              <p:nvPr/>
            </p:nvSpPr>
            <p:spPr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6" name="Google Shape;2796;p44"/>
              <p:cNvSpPr txBox="1"/>
              <p:nvPr/>
            </p:nvSpPr>
            <p:spPr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</p:grpSp>
      </p:grpSp>
      <p:grpSp>
        <p:nvGrpSpPr>
          <p:cNvPr id="2797" name="Google Shape;2797;p44"/>
          <p:cNvGrpSpPr/>
          <p:nvPr/>
        </p:nvGrpSpPr>
        <p:grpSpPr>
          <a:xfrm>
            <a:off x="570534" y="1870421"/>
            <a:ext cx="6465888" cy="2052637"/>
            <a:chOff x="-826" y="1306"/>
            <a:chExt cx="4073" cy="1293"/>
          </a:xfrm>
        </p:grpSpPr>
        <p:sp>
          <p:nvSpPr>
            <p:cNvPr id="2798" name="Google Shape;2798;p44"/>
            <p:cNvSpPr txBox="1"/>
            <p:nvPr/>
          </p:nvSpPr>
          <p:spPr>
            <a:xfrm>
              <a:off x="-826" y="1306"/>
              <a:ext cx="1986" cy="8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Calibri"/>
                <a:buNone/>
              </a:pPr>
              <a:r>
                <a:rPr lang="en-US" sz="2000" b="1" i="1" u="none" strike="noStrike" cap="non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2:</a:t>
              </a:r>
              <a:r>
                <a:rPr lang="en-US" sz="2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 b="0" i="0" u="none" strike="noStrike" cap="non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NAT router changes datagram source address from 10.0.0.1, 3345 to 138.76.29.7, 5001,</a:t>
              </a:r>
              <a:endParaRPr/>
            </a:p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updates table</a:t>
              </a:r>
              <a:endParaRPr sz="1800" b="0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99" name="Google Shape;2799;p44"/>
            <p:cNvCxnSpPr/>
            <p:nvPr/>
          </p:nvCxnSpPr>
          <p:spPr>
            <a:xfrm>
              <a:off x="1285" y="2243"/>
              <a:ext cx="147" cy="356"/>
            </a:xfrm>
            <a:prstGeom prst="straightConnector1">
              <a:avLst/>
            </a:pr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0" name="Google Shape;2800;p44"/>
            <p:cNvCxnSpPr/>
            <p:nvPr/>
          </p:nvCxnSpPr>
          <p:spPr>
            <a:xfrm rot="10800000" flipH="1">
              <a:off x="1275" y="1788"/>
              <a:ext cx="663" cy="455"/>
            </a:xfrm>
            <a:prstGeom prst="straightConnector1">
              <a:avLst/>
            </a:pr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1" name="Google Shape;2801;p44"/>
            <p:cNvCxnSpPr/>
            <p:nvPr/>
          </p:nvCxnSpPr>
          <p:spPr>
            <a:xfrm rot="10800000" flipH="1">
              <a:off x="1275" y="1751"/>
              <a:ext cx="1972" cy="491"/>
            </a:xfrm>
            <a:prstGeom prst="straightConnector1">
              <a:avLst/>
            </a:pr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02" name="Google Shape;2802;p44"/>
          <p:cNvGrpSpPr/>
          <p:nvPr/>
        </p:nvGrpSpPr>
        <p:grpSpPr>
          <a:xfrm>
            <a:off x="3242297" y="4880321"/>
            <a:ext cx="2471737" cy="703262"/>
            <a:chOff x="1163" y="3752"/>
            <a:chExt cx="1557" cy="443"/>
          </a:xfrm>
        </p:grpSpPr>
        <p:sp>
          <p:nvSpPr>
            <p:cNvPr id="2803" name="Google Shape;2803;p44"/>
            <p:cNvSpPr/>
            <p:nvPr/>
          </p:nvSpPr>
          <p:spPr>
            <a:xfrm>
              <a:off x="1163" y="3796"/>
              <a:ext cx="1183" cy="25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4" name="Google Shape;2804;p44"/>
            <p:cNvSpPr txBox="1"/>
            <p:nvPr/>
          </p:nvSpPr>
          <p:spPr>
            <a:xfrm>
              <a:off x="1281" y="3788"/>
              <a:ext cx="1120" cy="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S: 128.119.40.186, 80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D: 138.76.29.7, 5001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05" name="Google Shape;2805;p44"/>
            <p:cNvGrpSpPr/>
            <p:nvPr/>
          </p:nvGrpSpPr>
          <p:grpSpPr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2806" name="Google Shape;2806;p44"/>
              <p:cNvSpPr/>
              <p:nvPr/>
            </p:nvSpPr>
            <p:spPr>
              <a:xfrm>
                <a:off x="5508" y="1599"/>
                <a:ext cx="48" cy="99"/>
              </a:xfrm>
              <a:custGeom>
                <a:avLst/>
                <a:gdLst/>
                <a:ahLst/>
                <a:cxnLst/>
                <a:rect l="l" t="t" r="r" b="b"/>
                <a:pathLst>
                  <a:path w="48" h="99" extrusionOk="0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807" name="Google Shape;2807;p44"/>
              <p:cNvCxnSpPr/>
              <p:nvPr/>
            </p:nvCxnSpPr>
            <p:spPr>
              <a:xfrm flipH="1">
                <a:off x="5512" y="1608"/>
                <a:ext cx="20" cy="68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8" name="Google Shape;2808;p44"/>
              <p:cNvCxnSpPr/>
              <p:nvPr/>
            </p:nvCxnSpPr>
            <p:spPr>
              <a:xfrm flipH="1">
                <a:off x="5536" y="1620"/>
                <a:ext cx="20" cy="68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09" name="Google Shape;2809;p44"/>
            <p:cNvGrpSpPr/>
            <p:nvPr/>
          </p:nvGrpSpPr>
          <p:grpSpPr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2810" name="Google Shape;2810;p44"/>
              <p:cNvSpPr/>
              <p:nvPr/>
            </p:nvSpPr>
            <p:spPr>
              <a:xfrm>
                <a:off x="5508" y="1599"/>
                <a:ext cx="48" cy="99"/>
              </a:xfrm>
              <a:custGeom>
                <a:avLst/>
                <a:gdLst/>
                <a:ahLst/>
                <a:cxnLst/>
                <a:rect l="l" t="t" r="r" b="b"/>
                <a:pathLst>
                  <a:path w="48" h="99" extrusionOk="0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811" name="Google Shape;2811;p44"/>
              <p:cNvCxnSpPr/>
              <p:nvPr/>
            </p:nvCxnSpPr>
            <p:spPr>
              <a:xfrm flipH="1">
                <a:off x="5512" y="1608"/>
                <a:ext cx="20" cy="68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2" name="Google Shape;2812;p44"/>
              <p:cNvCxnSpPr/>
              <p:nvPr/>
            </p:nvCxnSpPr>
            <p:spPr>
              <a:xfrm flipH="1">
                <a:off x="5536" y="1620"/>
                <a:ext cx="20" cy="68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813" name="Google Shape;2813;p44"/>
            <p:cNvCxnSpPr/>
            <p:nvPr/>
          </p:nvCxnSpPr>
          <p:spPr>
            <a:xfrm rot="10800000">
              <a:off x="2344" y="3931"/>
              <a:ext cx="376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grpSp>
          <p:nvGrpSpPr>
            <p:cNvPr id="2814" name="Google Shape;2814;p44"/>
            <p:cNvGrpSpPr/>
            <p:nvPr/>
          </p:nvGrpSpPr>
          <p:grpSpPr>
            <a:xfrm>
              <a:off x="2409" y="3815"/>
              <a:ext cx="218" cy="231"/>
              <a:chOff x="5140" y="400"/>
              <a:chExt cx="218" cy="231"/>
            </a:xfrm>
          </p:grpSpPr>
          <p:sp>
            <p:nvSpPr>
              <p:cNvPr id="2815" name="Google Shape;2815;p44"/>
              <p:cNvSpPr/>
              <p:nvPr/>
            </p:nvSpPr>
            <p:spPr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6" name="Google Shape;2816;p44"/>
              <p:cNvSpPr txBox="1"/>
              <p:nvPr/>
            </p:nvSpPr>
            <p:spPr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</p:grpSp>
      </p:grpSp>
      <p:sp>
        <p:nvSpPr>
          <p:cNvPr id="2817" name="Google Shape;2817;p44"/>
          <p:cNvSpPr txBox="1"/>
          <p:nvPr/>
        </p:nvSpPr>
        <p:spPr>
          <a:xfrm>
            <a:off x="3146424" y="5435532"/>
            <a:ext cx="3559175" cy="617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lang="en-US" sz="2000" b="1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3: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reply arrives, destination address: 138.76.29.7, 5001</a:t>
            </a:r>
            <a:endParaRPr/>
          </a:p>
        </p:txBody>
      </p:sp>
      <p:sp>
        <p:nvSpPr>
          <p:cNvPr id="2818" name="Google Shape;2818;p44"/>
          <p:cNvSpPr txBox="1"/>
          <p:nvPr/>
        </p:nvSpPr>
        <p:spPr>
          <a:xfrm>
            <a:off x="9442128" y="3445831"/>
            <a:ext cx="85953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10.0.0.1</a:t>
            </a:r>
            <a:endParaRPr/>
          </a:p>
        </p:txBody>
      </p:sp>
      <p:sp>
        <p:nvSpPr>
          <p:cNvPr id="2819" name="Google Shape;2819;p44"/>
          <p:cNvSpPr txBox="1"/>
          <p:nvPr/>
        </p:nvSpPr>
        <p:spPr>
          <a:xfrm>
            <a:off x="9387377" y="4139110"/>
            <a:ext cx="85953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10.0.0.2</a:t>
            </a:r>
            <a:endParaRPr/>
          </a:p>
        </p:txBody>
      </p:sp>
      <p:sp>
        <p:nvSpPr>
          <p:cNvPr id="2820" name="Google Shape;2820;p44"/>
          <p:cNvSpPr txBox="1"/>
          <p:nvPr/>
        </p:nvSpPr>
        <p:spPr>
          <a:xfrm>
            <a:off x="9361024" y="4861740"/>
            <a:ext cx="85953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10.0.0.3</a:t>
            </a:r>
            <a:endParaRPr/>
          </a:p>
        </p:txBody>
      </p:sp>
      <p:grpSp>
        <p:nvGrpSpPr>
          <p:cNvPr id="2821" name="Google Shape;2821;p44"/>
          <p:cNvGrpSpPr/>
          <p:nvPr/>
        </p:nvGrpSpPr>
        <p:grpSpPr>
          <a:xfrm flipH="1">
            <a:off x="10194143" y="3285987"/>
            <a:ext cx="641350" cy="558800"/>
            <a:chOff x="-44" y="1473"/>
            <a:chExt cx="981" cy="1105"/>
          </a:xfrm>
        </p:grpSpPr>
        <p:pic>
          <p:nvPicPr>
            <p:cNvPr id="2822" name="Google Shape;2822;p44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23" name="Google Shape;2823;p44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4" name="Google Shape;2824;p44"/>
          <p:cNvGrpSpPr/>
          <p:nvPr/>
        </p:nvGrpSpPr>
        <p:grpSpPr>
          <a:xfrm flipH="1">
            <a:off x="10120943" y="3976903"/>
            <a:ext cx="641350" cy="558800"/>
            <a:chOff x="-44" y="1473"/>
            <a:chExt cx="981" cy="1105"/>
          </a:xfrm>
        </p:grpSpPr>
        <p:pic>
          <p:nvPicPr>
            <p:cNvPr id="2825" name="Google Shape;2825;p44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26" name="Google Shape;2826;p44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7" name="Google Shape;2827;p44"/>
          <p:cNvGrpSpPr/>
          <p:nvPr/>
        </p:nvGrpSpPr>
        <p:grpSpPr>
          <a:xfrm flipH="1">
            <a:off x="10140169" y="4685809"/>
            <a:ext cx="641350" cy="558800"/>
            <a:chOff x="-44" y="1473"/>
            <a:chExt cx="981" cy="1105"/>
          </a:xfrm>
        </p:grpSpPr>
        <p:pic>
          <p:nvPicPr>
            <p:cNvPr id="2828" name="Google Shape;2828;p44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29" name="Google Shape;2829;p44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30" name="Google Shape;2830;p44"/>
          <p:cNvCxnSpPr/>
          <p:nvPr/>
        </p:nvCxnSpPr>
        <p:spPr>
          <a:xfrm>
            <a:off x="9963568" y="3732745"/>
            <a:ext cx="2935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31" name="Google Shape;2831;p44"/>
          <p:cNvCxnSpPr/>
          <p:nvPr/>
        </p:nvCxnSpPr>
        <p:spPr>
          <a:xfrm>
            <a:off x="9891178" y="4418545"/>
            <a:ext cx="2935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32" name="Google Shape;2832;p44"/>
          <p:cNvCxnSpPr/>
          <p:nvPr/>
        </p:nvCxnSpPr>
        <p:spPr>
          <a:xfrm>
            <a:off x="9910228" y="5134825"/>
            <a:ext cx="2935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833" name="Google Shape;2833;p44"/>
          <p:cNvGrpSpPr/>
          <p:nvPr/>
        </p:nvGrpSpPr>
        <p:grpSpPr>
          <a:xfrm>
            <a:off x="3937552" y="4333461"/>
            <a:ext cx="3034748" cy="304800"/>
            <a:chOff x="2454675" y="2927412"/>
            <a:chExt cx="4705166" cy="431082"/>
          </a:xfrm>
        </p:grpSpPr>
        <p:cxnSp>
          <p:nvCxnSpPr>
            <p:cNvPr id="2834" name="Google Shape;2834;p44"/>
            <p:cNvCxnSpPr/>
            <p:nvPr/>
          </p:nvCxnSpPr>
          <p:spPr>
            <a:xfrm>
              <a:off x="2454675" y="3124940"/>
              <a:ext cx="4705166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835" name="Google Shape;2835;p44"/>
            <p:cNvGrpSpPr/>
            <p:nvPr/>
          </p:nvGrpSpPr>
          <p:grpSpPr>
            <a:xfrm>
              <a:off x="5427861" y="2927412"/>
              <a:ext cx="1040553" cy="431082"/>
              <a:chOff x="7493876" y="2774731"/>
              <a:chExt cx="1481958" cy="894622"/>
            </a:xfrm>
          </p:grpSpPr>
          <p:sp>
            <p:nvSpPr>
              <p:cNvPr id="2836" name="Google Shape;2836;p44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/>
                <a:ahLst/>
                <a:cxnLst/>
                <a:rect l="l" t="t" r="r" b="b"/>
                <a:pathLst>
                  <a:path w="8166683" h="3099826" extrusionOk="0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</a:t>
                </a:r>
                <a:endParaRPr/>
              </a:p>
            </p:txBody>
          </p:sp>
          <p:sp>
            <p:nvSpPr>
              <p:cNvPr id="2837" name="Google Shape;2837;p44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</a:t>
                </a:r>
                <a:endParaRPr/>
              </a:p>
            </p:txBody>
          </p:sp>
          <p:grpSp>
            <p:nvGrpSpPr>
              <p:cNvPr id="2838" name="Google Shape;2838;p44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839" name="Google Shape;2839;p44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3016" h="1049866" extrusionOk="0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0" name="Google Shape;2840;p44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718" h="903890" extrusionOk="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1" name="Google Shape;2841;p44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187" h="893380" extrusionOk="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2" name="Google Shape;2842;p44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5019" h="1418896" extrusionOk="0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cxnSp>
        <p:nvCxnSpPr>
          <p:cNvPr id="2843" name="Google Shape;2843;p44"/>
          <p:cNvCxnSpPr/>
          <p:nvPr/>
        </p:nvCxnSpPr>
        <p:spPr>
          <a:xfrm rot="10800000">
            <a:off x="5701553" y="4503542"/>
            <a:ext cx="0" cy="27383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44" name="Google Shape;2844;p44"/>
          <p:cNvCxnSpPr/>
          <p:nvPr/>
        </p:nvCxnSpPr>
        <p:spPr>
          <a:xfrm>
            <a:off x="6577649" y="4166958"/>
            <a:ext cx="0" cy="27383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45" name="Google Shape;2845;p44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1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1" name="Google Shape;2851;p45"/>
          <p:cNvSpPr txBox="1"/>
          <p:nvPr/>
        </p:nvSpPr>
        <p:spPr>
          <a:xfrm>
            <a:off x="604425" y="1435933"/>
            <a:ext cx="11097244" cy="5190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1488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NAT has been controversial:</a:t>
            </a:r>
            <a:endParaRPr/>
          </a:p>
          <a:p>
            <a:pPr marL="695325" marR="0" lvl="1" indent="-2317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routers “should” only process up to layer 3</a:t>
            </a:r>
            <a:endParaRPr/>
          </a:p>
          <a:p>
            <a:pPr marL="695325" marR="0" lvl="1" indent="-2317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 “shortage” should be solved by IPv6</a:t>
            </a:r>
            <a:endParaRPr/>
          </a:p>
          <a:p>
            <a:pPr marL="695325" marR="0" lvl="1" indent="-2317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violates end-to-end argument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(port # manipulation by network-layer device)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95325" marR="0" lvl="1" indent="-2317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NAT traversal: what if client wants to connect to server behind NAT?</a:t>
            </a:r>
            <a:endParaRPr/>
          </a:p>
          <a:p>
            <a:pPr marL="471488" marR="0" lvl="0" indent="-34131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 NAT is here to stay:</a:t>
            </a:r>
            <a:endParaRPr/>
          </a:p>
          <a:p>
            <a:pPr marL="695325" marR="0" lvl="1" indent="-2317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extensively used in home and institutional nets, 4G/5G cellular  nets</a:t>
            </a:r>
            <a:endParaRPr/>
          </a:p>
        </p:txBody>
      </p:sp>
      <p:sp>
        <p:nvSpPr>
          <p:cNvPr id="2852" name="Google Shape;2852;p45"/>
          <p:cNvSpPr txBox="1"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800"/>
              <a:buFont typeface="Calibri"/>
              <a:buNone/>
            </a:pPr>
            <a:r>
              <a:rPr lang="en-US" sz="4800"/>
              <a:t>NAT: network address translation</a:t>
            </a:r>
            <a:endParaRPr/>
          </a:p>
        </p:txBody>
      </p:sp>
      <p:sp>
        <p:nvSpPr>
          <p:cNvPr id="2853" name="Google Shape;2853;p45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" name="Google Shape;2859;p46"/>
          <p:cNvSpPr txBox="1"/>
          <p:nvPr/>
        </p:nvSpPr>
        <p:spPr>
          <a:xfrm>
            <a:off x="604425" y="1435933"/>
            <a:ext cx="11097244" cy="5190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1488" marR="0" lvl="0" indent="-34131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initial motivation: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32-bit IPv4 address space would be completely allocated  </a:t>
            </a:r>
            <a:endParaRPr/>
          </a:p>
          <a:p>
            <a:pPr marL="471488" marR="0" lvl="0" indent="-34131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additional motivation: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speed processing/forwarding: 40-byte fixed length header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enable different network-layer treatment of “flows”</a:t>
            </a:r>
            <a:endParaRPr/>
          </a:p>
          <a:p>
            <a:pPr marL="695325" marR="0" lvl="1" indent="-539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0" name="Google Shape;2860;p46"/>
          <p:cNvSpPr txBox="1"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800"/>
              <a:buFont typeface="Calibri"/>
              <a:buNone/>
            </a:pPr>
            <a:r>
              <a:rPr lang="en-US" sz="4800"/>
              <a:t>IPv6: motivation</a:t>
            </a:r>
            <a:endParaRPr/>
          </a:p>
        </p:txBody>
      </p:sp>
      <p:sp>
        <p:nvSpPr>
          <p:cNvPr id="2861" name="Google Shape;2861;p46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" name="Google Shape;2867;p47"/>
          <p:cNvSpPr txBox="1"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800"/>
              <a:buFont typeface="Calibri"/>
              <a:buNone/>
            </a:pPr>
            <a:r>
              <a:rPr lang="en-US" sz="4800"/>
              <a:t>IPv6 datagram format</a:t>
            </a:r>
            <a:endParaRPr/>
          </a:p>
        </p:txBody>
      </p:sp>
      <p:sp>
        <p:nvSpPr>
          <p:cNvPr id="2868" name="Google Shape;2868;p47"/>
          <p:cNvSpPr/>
          <p:nvPr/>
        </p:nvSpPr>
        <p:spPr>
          <a:xfrm>
            <a:off x="3731801" y="2152167"/>
            <a:ext cx="4748212" cy="281781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8900000" algn="bl" rotWithShape="0">
              <a:srgbClr val="0000A3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69" name="Google Shape;2869;p47"/>
          <p:cNvCxnSpPr/>
          <p:nvPr/>
        </p:nvCxnSpPr>
        <p:spPr>
          <a:xfrm>
            <a:off x="3733388" y="2461729"/>
            <a:ext cx="47275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0" name="Google Shape;2870;p47"/>
          <p:cNvCxnSpPr/>
          <p:nvPr/>
        </p:nvCxnSpPr>
        <p:spPr>
          <a:xfrm>
            <a:off x="4384263" y="2161692"/>
            <a:ext cx="0" cy="2936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1" name="Google Shape;2871;p47"/>
          <p:cNvCxnSpPr/>
          <p:nvPr/>
        </p:nvCxnSpPr>
        <p:spPr>
          <a:xfrm>
            <a:off x="5073238" y="2158517"/>
            <a:ext cx="0" cy="2936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2" name="Google Shape;2872;p47"/>
          <p:cNvCxnSpPr/>
          <p:nvPr/>
        </p:nvCxnSpPr>
        <p:spPr>
          <a:xfrm>
            <a:off x="6000338" y="2456967"/>
            <a:ext cx="0" cy="2936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3" name="Google Shape;2873;p47"/>
          <p:cNvCxnSpPr/>
          <p:nvPr/>
        </p:nvCxnSpPr>
        <p:spPr>
          <a:xfrm>
            <a:off x="7146513" y="2460142"/>
            <a:ext cx="0" cy="2936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4" name="Google Shape;2874;p47"/>
          <p:cNvCxnSpPr/>
          <p:nvPr/>
        </p:nvCxnSpPr>
        <p:spPr>
          <a:xfrm>
            <a:off x="3720688" y="3982554"/>
            <a:ext cx="476091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5" name="Google Shape;2875;p47"/>
          <p:cNvCxnSpPr/>
          <p:nvPr/>
        </p:nvCxnSpPr>
        <p:spPr>
          <a:xfrm>
            <a:off x="3738151" y="3342792"/>
            <a:ext cx="476091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6" name="Google Shape;2876;p47"/>
          <p:cNvCxnSpPr/>
          <p:nvPr/>
        </p:nvCxnSpPr>
        <p:spPr>
          <a:xfrm>
            <a:off x="3723863" y="2760179"/>
            <a:ext cx="476091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7" name="Google Shape;2877;p47"/>
          <p:cNvSpPr txBox="1"/>
          <p:nvPr/>
        </p:nvSpPr>
        <p:spPr>
          <a:xfrm>
            <a:off x="5234225" y="4260919"/>
            <a:ext cx="17235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payload (data)</a:t>
            </a:r>
            <a:endParaRPr/>
          </a:p>
        </p:txBody>
      </p:sp>
      <p:sp>
        <p:nvSpPr>
          <p:cNvPr id="2878" name="Google Shape;2878;p47"/>
          <p:cNvSpPr txBox="1"/>
          <p:nvPr/>
        </p:nvSpPr>
        <p:spPr>
          <a:xfrm>
            <a:off x="4968463" y="3385654"/>
            <a:ext cx="2165350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destination address</a:t>
            </a:r>
            <a:endParaRPr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(128 bits)</a:t>
            </a:r>
            <a:endParaRPr/>
          </a:p>
        </p:txBody>
      </p:sp>
      <p:sp>
        <p:nvSpPr>
          <p:cNvPr id="2879" name="Google Shape;2879;p47"/>
          <p:cNvSpPr txBox="1"/>
          <p:nvPr/>
        </p:nvSpPr>
        <p:spPr>
          <a:xfrm>
            <a:off x="5133563" y="2779229"/>
            <a:ext cx="1746250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address</a:t>
            </a:r>
            <a:endParaRPr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(128 bits)</a:t>
            </a:r>
            <a:endParaRPr/>
          </a:p>
        </p:txBody>
      </p:sp>
      <p:sp>
        <p:nvSpPr>
          <p:cNvPr id="2880" name="Google Shape;2880;p47"/>
          <p:cNvSpPr txBox="1"/>
          <p:nvPr/>
        </p:nvSpPr>
        <p:spPr>
          <a:xfrm>
            <a:off x="4217576" y="2426804"/>
            <a:ext cx="13525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payload len</a:t>
            </a:r>
            <a:endParaRPr/>
          </a:p>
        </p:txBody>
      </p:sp>
      <p:sp>
        <p:nvSpPr>
          <p:cNvPr id="2881" name="Google Shape;2881;p47"/>
          <p:cNvSpPr txBox="1"/>
          <p:nvPr/>
        </p:nvSpPr>
        <p:spPr>
          <a:xfrm>
            <a:off x="5998751" y="2434742"/>
            <a:ext cx="10096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hdr</a:t>
            </a:r>
            <a:endParaRPr/>
          </a:p>
        </p:txBody>
      </p:sp>
      <p:sp>
        <p:nvSpPr>
          <p:cNvPr id="2882" name="Google Shape;2882;p47"/>
          <p:cNvSpPr txBox="1"/>
          <p:nvPr/>
        </p:nvSpPr>
        <p:spPr>
          <a:xfrm>
            <a:off x="7254463" y="2420454"/>
            <a:ext cx="10350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hop limit</a:t>
            </a:r>
            <a:endParaRPr/>
          </a:p>
        </p:txBody>
      </p:sp>
      <p:sp>
        <p:nvSpPr>
          <p:cNvPr id="2883" name="Google Shape;2883;p47"/>
          <p:cNvSpPr txBox="1"/>
          <p:nvPr/>
        </p:nvSpPr>
        <p:spPr>
          <a:xfrm>
            <a:off x="6124163" y="2126767"/>
            <a:ext cx="11366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 label</a:t>
            </a:r>
            <a:endParaRPr/>
          </a:p>
        </p:txBody>
      </p:sp>
      <p:sp>
        <p:nvSpPr>
          <p:cNvPr id="2884" name="Google Shape;2884;p47"/>
          <p:cNvSpPr txBox="1"/>
          <p:nvPr/>
        </p:nvSpPr>
        <p:spPr>
          <a:xfrm>
            <a:off x="4503326" y="2112479"/>
            <a:ext cx="438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5" name="Google Shape;2885;p47"/>
          <p:cNvSpPr txBox="1"/>
          <p:nvPr/>
        </p:nvSpPr>
        <p:spPr>
          <a:xfrm>
            <a:off x="3796888" y="2120417"/>
            <a:ext cx="5016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</a:t>
            </a:r>
            <a:endParaRPr/>
          </a:p>
        </p:txBody>
      </p:sp>
      <p:cxnSp>
        <p:nvCxnSpPr>
          <p:cNvPr id="2886" name="Google Shape;2886;p47"/>
          <p:cNvCxnSpPr/>
          <p:nvPr/>
        </p:nvCxnSpPr>
        <p:spPr>
          <a:xfrm>
            <a:off x="3696324" y="1921565"/>
            <a:ext cx="48164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887" name="Google Shape;2887;p47"/>
          <p:cNvSpPr txBox="1"/>
          <p:nvPr/>
        </p:nvSpPr>
        <p:spPr>
          <a:xfrm>
            <a:off x="5555286" y="1731065"/>
            <a:ext cx="86433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 bits</a:t>
            </a:r>
            <a:endParaRPr/>
          </a:p>
        </p:txBody>
      </p:sp>
      <p:grpSp>
        <p:nvGrpSpPr>
          <p:cNvPr id="2888" name="Google Shape;2888;p47"/>
          <p:cNvGrpSpPr/>
          <p:nvPr/>
        </p:nvGrpSpPr>
        <p:grpSpPr>
          <a:xfrm>
            <a:off x="159026" y="1902722"/>
            <a:ext cx="4399722" cy="1089529"/>
            <a:chOff x="159026" y="1902722"/>
            <a:chExt cx="4399722" cy="1089529"/>
          </a:xfrm>
        </p:grpSpPr>
        <p:sp>
          <p:nvSpPr>
            <p:cNvPr id="2889" name="Google Shape;2889;p47"/>
            <p:cNvSpPr/>
            <p:nvPr/>
          </p:nvSpPr>
          <p:spPr>
            <a:xfrm>
              <a:off x="159026" y="1902722"/>
              <a:ext cx="3072157" cy="10895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priority:  </a:t>
              </a:r>
              <a:r>
                <a:rPr lang="en-US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identify priority among datagrams in flow</a:t>
              </a:r>
              <a:endParaRPr/>
            </a:p>
          </p:txBody>
        </p:sp>
        <p:cxnSp>
          <p:nvCxnSpPr>
            <p:cNvPr id="2890" name="Google Shape;2890;p47"/>
            <p:cNvCxnSpPr/>
            <p:nvPr/>
          </p:nvCxnSpPr>
          <p:spPr>
            <a:xfrm>
              <a:off x="3299791" y="2398643"/>
              <a:ext cx="1258957" cy="0"/>
            </a:xfrm>
            <a:prstGeom prst="straightConnector1">
              <a:avLst/>
            </a:prstGeom>
            <a:noFill/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891" name="Google Shape;2891;p47"/>
          <p:cNvGrpSpPr/>
          <p:nvPr/>
        </p:nvGrpSpPr>
        <p:grpSpPr>
          <a:xfrm>
            <a:off x="7480852" y="1426988"/>
            <a:ext cx="4499112" cy="1421928"/>
            <a:chOff x="7480852" y="1426988"/>
            <a:chExt cx="4499112" cy="1421928"/>
          </a:xfrm>
        </p:grpSpPr>
        <p:sp>
          <p:nvSpPr>
            <p:cNvPr id="2892" name="Google Shape;2892;p47"/>
            <p:cNvSpPr/>
            <p:nvPr/>
          </p:nvSpPr>
          <p:spPr>
            <a:xfrm>
              <a:off x="8742156" y="1426988"/>
              <a:ext cx="3237808" cy="1421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flow label: </a:t>
              </a:r>
              <a:r>
                <a:rPr lang="en-US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identify datagrams in same "flow.” (concept of “flow” not well defined).</a:t>
              </a:r>
              <a:endParaRPr/>
            </a:p>
          </p:txBody>
        </p:sp>
        <p:cxnSp>
          <p:nvCxnSpPr>
            <p:cNvPr id="2893" name="Google Shape;2893;p47"/>
            <p:cNvCxnSpPr/>
            <p:nvPr/>
          </p:nvCxnSpPr>
          <p:spPr>
            <a:xfrm>
              <a:off x="7480852" y="2325756"/>
              <a:ext cx="1258957" cy="0"/>
            </a:xfrm>
            <a:prstGeom prst="straightConnector1">
              <a:avLst/>
            </a:prstGeom>
            <a:noFill/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894" name="Google Shape;2894;p47"/>
          <p:cNvGrpSpPr/>
          <p:nvPr/>
        </p:nvGrpSpPr>
        <p:grpSpPr>
          <a:xfrm>
            <a:off x="0" y="2970865"/>
            <a:ext cx="4028661" cy="757130"/>
            <a:chOff x="0" y="2970865"/>
            <a:chExt cx="4028661" cy="757130"/>
          </a:xfrm>
        </p:grpSpPr>
        <p:sp>
          <p:nvSpPr>
            <p:cNvPr id="2895" name="Google Shape;2895;p47"/>
            <p:cNvSpPr/>
            <p:nvPr/>
          </p:nvSpPr>
          <p:spPr>
            <a:xfrm>
              <a:off x="0" y="2970865"/>
              <a:ext cx="3237808" cy="757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128-bit </a:t>
              </a:r>
              <a:endParaRPr/>
            </a:p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IPv6 addresses</a:t>
              </a: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96" name="Google Shape;2896;p47"/>
            <p:cNvCxnSpPr/>
            <p:nvPr/>
          </p:nvCxnSpPr>
          <p:spPr>
            <a:xfrm>
              <a:off x="3124200" y="3380098"/>
              <a:ext cx="904461" cy="304006"/>
            </a:xfrm>
            <a:prstGeom prst="straightConnector1">
              <a:avLst/>
            </a:prstGeom>
            <a:noFill/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97" name="Google Shape;2897;p47"/>
            <p:cNvCxnSpPr/>
            <p:nvPr/>
          </p:nvCxnSpPr>
          <p:spPr>
            <a:xfrm rot="10800000" flipH="1">
              <a:off x="3124200" y="3055420"/>
              <a:ext cx="904461" cy="304006"/>
            </a:xfrm>
            <a:prstGeom prst="straightConnector1">
              <a:avLst/>
            </a:prstGeom>
            <a:noFill/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898" name="Google Shape;2898;p47"/>
          <p:cNvSpPr txBox="1"/>
          <p:nvPr/>
        </p:nvSpPr>
        <p:spPr>
          <a:xfrm>
            <a:off x="1192696" y="5022574"/>
            <a:ext cx="897172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What’s missing (compared with IPv4):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checksum (to speed processing at routers)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fragmentation/reassembly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options (available as upper-layer, next-header protocol at router)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9" name="Google Shape;2899;p47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5" name="Google Shape;2905;p48"/>
          <p:cNvSpPr txBox="1">
            <a:spLocks noGrp="1"/>
          </p:cNvSpPr>
          <p:nvPr>
            <p:ph type="body" idx="1"/>
          </p:nvPr>
        </p:nvSpPr>
        <p:spPr>
          <a:xfrm>
            <a:off x="838200" y="1379475"/>
            <a:ext cx="10515600" cy="119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2425" lvl="0" indent="-22225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not all routers can be upgraded simultaneously</a:t>
            </a:r>
            <a:endParaRPr/>
          </a:p>
          <a:p>
            <a:pPr marL="695325" lvl="1" indent="-231775" algn="l" rtl="0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no “flag days”</a:t>
            </a:r>
            <a:endParaRPr/>
          </a:p>
          <a:p>
            <a:pPr marL="695325" lvl="1" indent="-231775" algn="l" rtl="0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how will network operate with mixed IPv4 and IPv6 routers? </a:t>
            </a:r>
            <a:endParaRPr/>
          </a:p>
        </p:txBody>
      </p:sp>
      <p:sp>
        <p:nvSpPr>
          <p:cNvPr id="2906" name="Google Shape;2906;p48"/>
          <p:cNvSpPr txBox="1"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800"/>
              <a:buFont typeface="Calibri"/>
              <a:buNone/>
            </a:pPr>
            <a:r>
              <a:rPr lang="en-US" sz="4800"/>
              <a:t>Transition from IPv4 to IPv6</a:t>
            </a:r>
            <a:endParaRPr/>
          </a:p>
        </p:txBody>
      </p:sp>
      <p:grpSp>
        <p:nvGrpSpPr>
          <p:cNvPr id="2907" name="Google Shape;2907;p48"/>
          <p:cNvGrpSpPr/>
          <p:nvPr/>
        </p:nvGrpSpPr>
        <p:grpSpPr>
          <a:xfrm>
            <a:off x="2588799" y="4315653"/>
            <a:ext cx="6629400" cy="2227263"/>
            <a:chOff x="2588799" y="4315653"/>
            <a:chExt cx="6629400" cy="2227263"/>
          </a:xfrm>
        </p:grpSpPr>
        <p:grpSp>
          <p:nvGrpSpPr>
            <p:cNvPr id="2908" name="Google Shape;2908;p48"/>
            <p:cNvGrpSpPr/>
            <p:nvPr/>
          </p:nvGrpSpPr>
          <p:grpSpPr>
            <a:xfrm>
              <a:off x="3387311" y="5349116"/>
              <a:ext cx="4854575" cy="473075"/>
              <a:chOff x="1163" y="3504"/>
              <a:chExt cx="3058" cy="298"/>
            </a:xfrm>
          </p:grpSpPr>
          <p:sp>
            <p:nvSpPr>
              <p:cNvPr id="2909" name="Google Shape;2909;p48"/>
              <p:cNvSpPr/>
              <p:nvPr/>
            </p:nvSpPr>
            <p:spPr>
              <a:xfrm>
                <a:off x="1163" y="3505"/>
                <a:ext cx="3058" cy="295"/>
              </a:xfrm>
              <a:prstGeom prst="rect">
                <a:avLst/>
              </a:prstGeom>
              <a:gradFill>
                <a:gsLst>
                  <a:gs pos="0">
                    <a:srgbClr val="CC0000">
                      <a:alpha val="40784"/>
                    </a:srgbClr>
                  </a:gs>
                  <a:gs pos="100000">
                    <a:srgbClr val="CC0000">
                      <a:alpha val="37647"/>
                    </a:srgbClr>
                  </a:gs>
                </a:gsLst>
                <a:lin ang="5400000" scaled="0"/>
              </a:gradFill>
              <a:ln w="9525" cap="flat" cmpd="sng">
                <a:solidFill>
                  <a:srgbClr val="CC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10" name="Google Shape;2910;p48"/>
              <p:cNvCxnSpPr/>
              <p:nvPr/>
            </p:nvCxnSpPr>
            <p:spPr>
              <a:xfrm>
                <a:off x="2022" y="3504"/>
                <a:ext cx="0" cy="2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1" name="Google Shape;2911;p48"/>
              <p:cNvCxnSpPr/>
              <p:nvPr/>
            </p:nvCxnSpPr>
            <p:spPr>
              <a:xfrm>
                <a:off x="1781" y="3507"/>
                <a:ext cx="0" cy="2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2" name="Google Shape;2912;p48"/>
              <p:cNvCxnSpPr/>
              <p:nvPr/>
            </p:nvCxnSpPr>
            <p:spPr>
              <a:xfrm>
                <a:off x="1532" y="3504"/>
                <a:ext cx="0" cy="2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3" name="Google Shape;2913;p48"/>
              <p:cNvCxnSpPr/>
              <p:nvPr/>
            </p:nvCxnSpPr>
            <p:spPr>
              <a:xfrm>
                <a:off x="1187" y="3504"/>
                <a:ext cx="0" cy="56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4" name="Google Shape;2914;p48"/>
              <p:cNvCxnSpPr/>
              <p:nvPr/>
            </p:nvCxnSpPr>
            <p:spPr>
              <a:xfrm>
                <a:off x="1187" y="3742"/>
                <a:ext cx="0" cy="56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5" name="Google Shape;2915;p48"/>
              <p:cNvCxnSpPr/>
              <p:nvPr/>
            </p:nvCxnSpPr>
            <p:spPr>
              <a:xfrm>
                <a:off x="1283" y="3504"/>
                <a:ext cx="0" cy="56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6" name="Google Shape;2916;p48"/>
              <p:cNvCxnSpPr/>
              <p:nvPr/>
            </p:nvCxnSpPr>
            <p:spPr>
              <a:xfrm>
                <a:off x="1283" y="3742"/>
                <a:ext cx="0" cy="56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7" name="Google Shape;2917;p48"/>
              <p:cNvCxnSpPr/>
              <p:nvPr/>
            </p:nvCxnSpPr>
            <p:spPr>
              <a:xfrm>
                <a:off x="1379" y="3504"/>
                <a:ext cx="0" cy="56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8" name="Google Shape;2918;p48"/>
              <p:cNvCxnSpPr/>
              <p:nvPr/>
            </p:nvCxnSpPr>
            <p:spPr>
              <a:xfrm>
                <a:off x="1379" y="3742"/>
                <a:ext cx="0" cy="56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9" name="Google Shape;2919;p48"/>
              <p:cNvCxnSpPr/>
              <p:nvPr/>
            </p:nvCxnSpPr>
            <p:spPr>
              <a:xfrm>
                <a:off x="1475" y="3504"/>
                <a:ext cx="0" cy="56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0" name="Google Shape;2920;p48"/>
              <p:cNvCxnSpPr/>
              <p:nvPr/>
            </p:nvCxnSpPr>
            <p:spPr>
              <a:xfrm>
                <a:off x="1475" y="3742"/>
                <a:ext cx="0" cy="56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1" name="Google Shape;2921;p48"/>
              <p:cNvCxnSpPr/>
              <p:nvPr/>
            </p:nvCxnSpPr>
            <p:spPr>
              <a:xfrm>
                <a:off x="1327" y="3506"/>
                <a:ext cx="0" cy="56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2" name="Google Shape;2922;p48"/>
              <p:cNvCxnSpPr/>
              <p:nvPr/>
            </p:nvCxnSpPr>
            <p:spPr>
              <a:xfrm>
                <a:off x="1327" y="3744"/>
                <a:ext cx="0" cy="56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3" name="Google Shape;2923;p48"/>
              <p:cNvCxnSpPr/>
              <p:nvPr/>
            </p:nvCxnSpPr>
            <p:spPr>
              <a:xfrm>
                <a:off x="1213" y="3508"/>
                <a:ext cx="0" cy="56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4" name="Google Shape;2924;p48"/>
              <p:cNvCxnSpPr/>
              <p:nvPr/>
            </p:nvCxnSpPr>
            <p:spPr>
              <a:xfrm>
                <a:off x="1213" y="3746"/>
                <a:ext cx="0" cy="56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925" name="Google Shape;2925;p48"/>
            <p:cNvSpPr txBox="1"/>
            <p:nvPr/>
          </p:nvSpPr>
          <p:spPr>
            <a:xfrm>
              <a:off x="2882486" y="4547428"/>
              <a:ext cx="20066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IPv4 source, dest addr </a:t>
              </a:r>
              <a:endParaRPr/>
            </a:p>
          </p:txBody>
        </p:sp>
        <p:sp>
          <p:nvSpPr>
            <p:cNvPr id="2926" name="Google Shape;2926;p48"/>
            <p:cNvSpPr txBox="1"/>
            <p:nvPr/>
          </p:nvSpPr>
          <p:spPr>
            <a:xfrm>
              <a:off x="2588799" y="4315653"/>
              <a:ext cx="16525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IPv4 header fields </a:t>
              </a:r>
              <a:endParaRPr/>
            </a:p>
          </p:txBody>
        </p:sp>
        <p:cxnSp>
          <p:nvCxnSpPr>
            <p:cNvPr id="2927" name="Google Shape;2927;p48"/>
            <p:cNvCxnSpPr/>
            <p:nvPr/>
          </p:nvCxnSpPr>
          <p:spPr>
            <a:xfrm>
              <a:off x="4141374" y="4806191"/>
              <a:ext cx="0" cy="738187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8" name="Google Shape;2928;p48"/>
            <p:cNvCxnSpPr/>
            <p:nvPr/>
          </p:nvCxnSpPr>
          <p:spPr>
            <a:xfrm>
              <a:off x="4146136" y="4801428"/>
              <a:ext cx="381000" cy="738188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9" name="Google Shape;2929;p48"/>
            <p:cNvCxnSpPr/>
            <p:nvPr/>
          </p:nvCxnSpPr>
          <p:spPr>
            <a:xfrm>
              <a:off x="3546061" y="4558541"/>
              <a:ext cx="0" cy="976312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30" name="Google Shape;2930;p48"/>
            <p:cNvSpPr txBox="1"/>
            <p:nvPr/>
          </p:nvSpPr>
          <p:spPr>
            <a:xfrm>
              <a:off x="4949411" y="6176203"/>
              <a:ext cx="16700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IPv4 datagram</a:t>
              </a:r>
              <a:endParaRPr/>
            </a:p>
          </p:txBody>
        </p:sp>
        <p:cxnSp>
          <p:nvCxnSpPr>
            <p:cNvPr id="2931" name="Google Shape;2931;p48"/>
            <p:cNvCxnSpPr/>
            <p:nvPr/>
          </p:nvCxnSpPr>
          <p:spPr>
            <a:xfrm>
              <a:off x="6570249" y="6365116"/>
              <a:ext cx="169545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32" name="Google Shape;2932;p48"/>
            <p:cNvCxnSpPr/>
            <p:nvPr/>
          </p:nvCxnSpPr>
          <p:spPr>
            <a:xfrm rot="10800000">
              <a:off x="3380961" y="6365116"/>
              <a:ext cx="160655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933" name="Google Shape;2933;p48"/>
            <p:cNvSpPr txBox="1"/>
            <p:nvPr/>
          </p:nvSpPr>
          <p:spPr>
            <a:xfrm>
              <a:off x="5670136" y="5826953"/>
              <a:ext cx="16700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IPv6 datagram</a:t>
              </a:r>
              <a:endParaRPr/>
            </a:p>
          </p:txBody>
        </p:sp>
        <p:cxnSp>
          <p:nvCxnSpPr>
            <p:cNvPr id="2934" name="Google Shape;2934;p48"/>
            <p:cNvCxnSpPr/>
            <p:nvPr/>
          </p:nvCxnSpPr>
          <p:spPr>
            <a:xfrm>
              <a:off x="7306849" y="5996816"/>
              <a:ext cx="85725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35" name="Google Shape;2935;p48"/>
            <p:cNvCxnSpPr/>
            <p:nvPr/>
          </p:nvCxnSpPr>
          <p:spPr>
            <a:xfrm rot="10800000">
              <a:off x="4808124" y="5996816"/>
              <a:ext cx="92551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936" name="Google Shape;2936;p48"/>
            <p:cNvSpPr/>
            <p:nvPr/>
          </p:nvSpPr>
          <p:spPr>
            <a:xfrm>
              <a:off x="4776374" y="5384041"/>
              <a:ext cx="3422650" cy="40163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37" name="Google Shape;2937;p48"/>
            <p:cNvGrpSpPr/>
            <p:nvPr/>
          </p:nvGrpSpPr>
          <p:grpSpPr>
            <a:xfrm>
              <a:off x="5838411" y="4414078"/>
              <a:ext cx="3379788" cy="1109663"/>
              <a:chOff x="2868" y="2782"/>
              <a:chExt cx="2129" cy="699"/>
            </a:xfrm>
          </p:grpSpPr>
          <p:sp>
            <p:nvSpPr>
              <p:cNvPr id="2938" name="Google Shape;2938;p48"/>
              <p:cNvSpPr txBox="1"/>
              <p:nvPr/>
            </p:nvSpPr>
            <p:spPr>
              <a:xfrm>
                <a:off x="4204" y="2782"/>
                <a:ext cx="793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IPv4 payload </a:t>
                </a:r>
                <a:endParaRPr/>
              </a:p>
            </p:txBody>
          </p:sp>
          <p:cxnSp>
            <p:nvCxnSpPr>
              <p:cNvPr id="2939" name="Google Shape;2939;p48"/>
              <p:cNvCxnSpPr/>
              <p:nvPr/>
            </p:nvCxnSpPr>
            <p:spPr>
              <a:xfrm flipH="1">
                <a:off x="2868" y="2979"/>
                <a:ext cx="1532" cy="502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940" name="Google Shape;2940;p48"/>
          <p:cNvGrpSpPr/>
          <p:nvPr/>
        </p:nvGrpSpPr>
        <p:grpSpPr>
          <a:xfrm>
            <a:off x="4792249" y="4318828"/>
            <a:ext cx="3402012" cy="1476375"/>
            <a:chOff x="2280" y="1247"/>
            <a:chExt cx="2143" cy="930"/>
          </a:xfrm>
        </p:grpSpPr>
        <p:sp>
          <p:nvSpPr>
            <p:cNvPr id="2941" name="Google Shape;2941;p48"/>
            <p:cNvSpPr/>
            <p:nvPr/>
          </p:nvSpPr>
          <p:spPr>
            <a:xfrm>
              <a:off x="2280" y="1918"/>
              <a:ext cx="2143" cy="253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42" name="Google Shape;2942;p48"/>
            <p:cNvCxnSpPr/>
            <p:nvPr/>
          </p:nvCxnSpPr>
          <p:spPr>
            <a:xfrm>
              <a:off x="2333" y="1918"/>
              <a:ext cx="0" cy="25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3" name="Google Shape;2943;p48"/>
            <p:cNvCxnSpPr/>
            <p:nvPr/>
          </p:nvCxnSpPr>
          <p:spPr>
            <a:xfrm>
              <a:off x="2307" y="1917"/>
              <a:ext cx="0" cy="25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4" name="Google Shape;2944;p48"/>
            <p:cNvCxnSpPr/>
            <p:nvPr/>
          </p:nvCxnSpPr>
          <p:spPr>
            <a:xfrm>
              <a:off x="2381" y="1918"/>
              <a:ext cx="0" cy="25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5" name="Google Shape;2945;p48"/>
            <p:cNvCxnSpPr/>
            <p:nvPr/>
          </p:nvCxnSpPr>
          <p:spPr>
            <a:xfrm>
              <a:off x="2407" y="1916"/>
              <a:ext cx="0" cy="25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6" name="Google Shape;2946;p48"/>
            <p:cNvCxnSpPr/>
            <p:nvPr/>
          </p:nvCxnSpPr>
          <p:spPr>
            <a:xfrm>
              <a:off x="2441" y="1916"/>
              <a:ext cx="0" cy="25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7" name="Google Shape;2947;p48"/>
            <p:cNvCxnSpPr/>
            <p:nvPr/>
          </p:nvCxnSpPr>
          <p:spPr>
            <a:xfrm>
              <a:off x="2483" y="1916"/>
              <a:ext cx="0" cy="25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8" name="Google Shape;2948;p48"/>
            <p:cNvCxnSpPr/>
            <p:nvPr/>
          </p:nvCxnSpPr>
          <p:spPr>
            <a:xfrm>
              <a:off x="2679" y="1923"/>
              <a:ext cx="0" cy="25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9" name="Google Shape;2949;p48"/>
            <p:cNvCxnSpPr/>
            <p:nvPr/>
          </p:nvCxnSpPr>
          <p:spPr>
            <a:xfrm>
              <a:off x="2915" y="1923"/>
              <a:ext cx="0" cy="25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50" name="Google Shape;2950;p48"/>
            <p:cNvSpPr txBox="1"/>
            <p:nvPr/>
          </p:nvSpPr>
          <p:spPr>
            <a:xfrm>
              <a:off x="2672" y="1557"/>
              <a:ext cx="1030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UDP/TCP payload</a:t>
              </a:r>
              <a:endParaRPr/>
            </a:p>
          </p:txBody>
        </p:sp>
        <p:sp>
          <p:nvSpPr>
            <p:cNvPr id="2951" name="Google Shape;2951;p48"/>
            <p:cNvSpPr txBox="1"/>
            <p:nvPr/>
          </p:nvSpPr>
          <p:spPr>
            <a:xfrm>
              <a:off x="2500" y="1396"/>
              <a:ext cx="1202" cy="1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IPv6 source dest addr</a:t>
              </a:r>
              <a:endParaRPr/>
            </a:p>
          </p:txBody>
        </p:sp>
        <p:sp>
          <p:nvSpPr>
            <p:cNvPr id="2952" name="Google Shape;2952;p48"/>
            <p:cNvSpPr txBox="1"/>
            <p:nvPr/>
          </p:nvSpPr>
          <p:spPr>
            <a:xfrm>
              <a:off x="2314" y="1247"/>
              <a:ext cx="1010" cy="1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IPv6 header fields</a:t>
              </a:r>
              <a:endParaRPr/>
            </a:p>
          </p:txBody>
        </p:sp>
        <p:cxnSp>
          <p:nvCxnSpPr>
            <p:cNvPr id="2953" name="Google Shape;2953;p48"/>
            <p:cNvCxnSpPr/>
            <p:nvPr/>
          </p:nvCxnSpPr>
          <p:spPr>
            <a:xfrm>
              <a:off x="2602" y="1543"/>
              <a:ext cx="3" cy="442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4" name="Google Shape;2954;p48"/>
            <p:cNvCxnSpPr/>
            <p:nvPr/>
          </p:nvCxnSpPr>
          <p:spPr>
            <a:xfrm>
              <a:off x="2594" y="1546"/>
              <a:ext cx="174" cy="440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5" name="Google Shape;2955;p48"/>
            <p:cNvCxnSpPr/>
            <p:nvPr/>
          </p:nvCxnSpPr>
          <p:spPr>
            <a:xfrm>
              <a:off x="2386" y="1399"/>
              <a:ext cx="0" cy="549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6" name="Google Shape;2956;p48"/>
            <p:cNvCxnSpPr/>
            <p:nvPr/>
          </p:nvCxnSpPr>
          <p:spPr>
            <a:xfrm>
              <a:off x="3334" y="1720"/>
              <a:ext cx="0" cy="252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7" name="Google Shape;2957;p48"/>
          <p:cNvSpPr txBox="1"/>
          <p:nvPr/>
        </p:nvSpPr>
        <p:spPr>
          <a:xfrm>
            <a:off x="844826" y="2618555"/>
            <a:ext cx="10515600" cy="139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2425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tunneling: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IPv6 datagram carried as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payload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IPv4 datagram among IPv4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routers (“packet within a packet”)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tunneling used extensively in other contexts (4G/5G)</a:t>
            </a:r>
            <a:endParaRPr/>
          </a:p>
          <a:p>
            <a:pPr marL="352425" marR="0" lvl="0" indent="-44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8" name="Google Shape;2958;p48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4" name="Google Shape;2964;p49"/>
          <p:cNvSpPr txBox="1"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800"/>
              <a:buFont typeface="Calibri"/>
              <a:buNone/>
            </a:pPr>
            <a:r>
              <a:rPr lang="en-US" sz="4800"/>
              <a:t>Tunneling and encapsulation</a:t>
            </a:r>
            <a:endParaRPr/>
          </a:p>
        </p:txBody>
      </p:sp>
      <p:sp>
        <p:nvSpPr>
          <p:cNvPr id="2965" name="Google Shape;2965;p49"/>
          <p:cNvSpPr txBox="1"/>
          <p:nvPr/>
        </p:nvSpPr>
        <p:spPr>
          <a:xfrm>
            <a:off x="888274" y="1697883"/>
            <a:ext cx="275952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Ethernet connecting two IPv6 routers:</a:t>
            </a:r>
            <a:endParaRPr/>
          </a:p>
        </p:txBody>
      </p:sp>
      <p:grpSp>
        <p:nvGrpSpPr>
          <p:cNvPr id="2966" name="Google Shape;2966;p49"/>
          <p:cNvGrpSpPr/>
          <p:nvPr/>
        </p:nvGrpSpPr>
        <p:grpSpPr>
          <a:xfrm>
            <a:off x="4274280" y="1626442"/>
            <a:ext cx="5834767" cy="995120"/>
            <a:chOff x="3663591" y="1108282"/>
            <a:chExt cx="5834767" cy="995120"/>
          </a:xfrm>
        </p:grpSpPr>
        <p:sp>
          <p:nvSpPr>
            <p:cNvPr id="2967" name="Google Shape;2967;p49"/>
            <p:cNvSpPr/>
            <p:nvPr/>
          </p:nvSpPr>
          <p:spPr>
            <a:xfrm>
              <a:off x="5385352" y="1616420"/>
              <a:ext cx="2405062" cy="66675"/>
            </a:xfrm>
            <a:prstGeom prst="rect">
              <a:avLst/>
            </a:prstGeom>
            <a:solidFill>
              <a:srgbClr val="CC0000"/>
            </a:solidFill>
            <a:ln w="9525" cap="flat" cmpd="sng">
              <a:solidFill>
                <a:srgbClr val="CC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49"/>
            <p:cNvSpPr txBox="1"/>
            <p:nvPr/>
          </p:nvSpPr>
          <p:spPr>
            <a:xfrm>
              <a:off x="5480234" y="1110007"/>
              <a:ext cx="2471780" cy="5109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lang="en-US" sz="1600" b="0" i="1" u="none" strike="noStrike" cap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Ethernet connects two IPv6 routers</a:t>
              </a:r>
              <a:endParaRPr/>
            </a:p>
          </p:txBody>
        </p:sp>
        <p:grpSp>
          <p:nvGrpSpPr>
            <p:cNvPr id="2969" name="Google Shape;2969;p49"/>
            <p:cNvGrpSpPr/>
            <p:nvPr/>
          </p:nvGrpSpPr>
          <p:grpSpPr>
            <a:xfrm>
              <a:off x="3663591" y="1108282"/>
              <a:ext cx="1764058" cy="965200"/>
              <a:chOff x="3670217" y="2254595"/>
              <a:chExt cx="1764058" cy="965200"/>
            </a:xfrm>
          </p:grpSpPr>
          <p:sp>
            <p:nvSpPr>
              <p:cNvPr id="2970" name="Google Shape;2970;p49"/>
              <p:cNvSpPr txBox="1"/>
              <p:nvPr/>
            </p:nvSpPr>
            <p:spPr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2971" name="Google Shape;2971;p49"/>
              <p:cNvSpPr txBox="1"/>
              <p:nvPr/>
            </p:nvSpPr>
            <p:spPr>
              <a:xfrm>
                <a:off x="4904340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cxnSp>
            <p:nvCxnSpPr>
              <p:cNvPr id="2972" name="Google Shape;2972;p49"/>
              <p:cNvCxnSpPr/>
              <p:nvPr/>
            </p:nvCxnSpPr>
            <p:spPr>
              <a:xfrm>
                <a:off x="4399515" y="2772120"/>
                <a:ext cx="32385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73" name="Google Shape;2973;p49"/>
              <p:cNvSpPr txBox="1"/>
              <p:nvPr/>
            </p:nvSpPr>
            <p:spPr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IPv6</a:t>
                </a:r>
                <a:endParaRPr/>
              </a:p>
            </p:txBody>
          </p:sp>
          <p:sp>
            <p:nvSpPr>
              <p:cNvPr id="2974" name="Google Shape;2974;p49"/>
              <p:cNvSpPr txBox="1"/>
              <p:nvPr/>
            </p:nvSpPr>
            <p:spPr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IPv6</a:t>
                </a:r>
                <a:endParaRPr/>
              </a:p>
            </p:txBody>
          </p:sp>
          <p:grpSp>
            <p:nvGrpSpPr>
              <p:cNvPr id="2975" name="Google Shape;2975;p49"/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2976" name="Google Shape;2976;p49"/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6683" h="3099826" extrusionOk="0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lt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9525" cap="flat" cmpd="sng">
                  <a:solidFill>
                    <a:srgbClr val="0000A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lang="en-US"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     </a:t>
                  </a:r>
                  <a:endParaRPr/>
                </a:p>
              </p:txBody>
            </p:sp>
            <p:sp>
              <p:nvSpPr>
                <p:cNvPr id="2977" name="Google Shape;2977;p49"/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9525" cap="flat" cmpd="sng">
                  <a:solidFill>
                    <a:srgbClr val="0000A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lang="en-US"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</a:t>
                  </a:r>
                  <a:endParaRPr/>
                </a:p>
              </p:txBody>
            </p:sp>
            <p:grpSp>
              <p:nvGrpSpPr>
                <p:cNvPr id="2978" name="Google Shape;2978;p49"/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979" name="Google Shape;2979;p49"/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73016" h="1049866" extrusionOk="0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80" name="Google Shape;2980;p49"/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4718" h="903890" extrusionOk="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81" name="Google Shape;2981;p49"/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3187" h="893380" extrusionOk="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82" name="Google Shape;2982;p49"/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5019" h="1418896" extrusionOk="0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8DA9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83" name="Google Shape;2983;p49"/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2984" name="Google Shape;2984;p49"/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6683" h="3099826" extrusionOk="0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lt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9525" cap="flat" cmpd="sng">
                  <a:solidFill>
                    <a:srgbClr val="0000A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lang="en-US"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     </a:t>
                  </a:r>
                  <a:endParaRPr/>
                </a:p>
              </p:txBody>
            </p:sp>
            <p:sp>
              <p:nvSpPr>
                <p:cNvPr id="2985" name="Google Shape;2985;p49"/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9525" cap="flat" cmpd="sng">
                  <a:solidFill>
                    <a:srgbClr val="0000A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lang="en-US"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</a:t>
                  </a:r>
                  <a:endParaRPr/>
                </a:p>
              </p:txBody>
            </p:sp>
            <p:grpSp>
              <p:nvGrpSpPr>
                <p:cNvPr id="2986" name="Google Shape;2986;p49"/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987" name="Google Shape;2987;p49"/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73016" h="1049866" extrusionOk="0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88" name="Google Shape;2988;p49"/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4718" h="903890" extrusionOk="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89" name="Google Shape;2989;p49"/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3187" h="893380" extrusionOk="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90" name="Google Shape;2990;p49"/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5019" h="1418896" extrusionOk="0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8DA9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2991" name="Google Shape;2991;p49"/>
            <p:cNvGrpSpPr/>
            <p:nvPr/>
          </p:nvGrpSpPr>
          <p:grpSpPr>
            <a:xfrm>
              <a:off x="7734300" y="1138202"/>
              <a:ext cx="1764058" cy="965200"/>
              <a:chOff x="3670217" y="2254595"/>
              <a:chExt cx="1764058" cy="965200"/>
            </a:xfrm>
          </p:grpSpPr>
          <p:sp>
            <p:nvSpPr>
              <p:cNvPr id="2992" name="Google Shape;2992;p49"/>
              <p:cNvSpPr txBox="1"/>
              <p:nvPr/>
            </p:nvSpPr>
            <p:spPr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/>
              </a:p>
            </p:txBody>
          </p:sp>
          <p:sp>
            <p:nvSpPr>
              <p:cNvPr id="2993" name="Google Shape;2993;p49"/>
              <p:cNvSpPr txBox="1"/>
              <p:nvPr/>
            </p:nvSpPr>
            <p:spPr>
              <a:xfrm>
                <a:off x="4888228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endParaRPr/>
              </a:p>
            </p:txBody>
          </p:sp>
          <p:cxnSp>
            <p:nvCxnSpPr>
              <p:cNvPr id="2994" name="Google Shape;2994;p49"/>
              <p:cNvCxnSpPr/>
              <p:nvPr/>
            </p:nvCxnSpPr>
            <p:spPr>
              <a:xfrm>
                <a:off x="4399515" y="2772120"/>
                <a:ext cx="32385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95" name="Google Shape;2995;p49"/>
              <p:cNvSpPr txBox="1"/>
              <p:nvPr/>
            </p:nvSpPr>
            <p:spPr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IPv6</a:t>
                </a:r>
                <a:endParaRPr/>
              </a:p>
            </p:txBody>
          </p:sp>
          <p:sp>
            <p:nvSpPr>
              <p:cNvPr id="2996" name="Google Shape;2996;p49"/>
              <p:cNvSpPr txBox="1"/>
              <p:nvPr/>
            </p:nvSpPr>
            <p:spPr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IPv6</a:t>
                </a:r>
                <a:endParaRPr/>
              </a:p>
            </p:txBody>
          </p:sp>
          <p:grpSp>
            <p:nvGrpSpPr>
              <p:cNvPr id="2997" name="Google Shape;2997;p49"/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2998" name="Google Shape;2998;p49"/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6683" h="3099826" extrusionOk="0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lt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9525" cap="flat" cmpd="sng">
                  <a:solidFill>
                    <a:srgbClr val="0000A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lang="en-US"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     </a:t>
                  </a:r>
                  <a:endParaRPr/>
                </a:p>
              </p:txBody>
            </p:sp>
            <p:sp>
              <p:nvSpPr>
                <p:cNvPr id="2999" name="Google Shape;2999;p49"/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9525" cap="flat" cmpd="sng">
                  <a:solidFill>
                    <a:srgbClr val="0000A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lang="en-US"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</a:t>
                  </a:r>
                  <a:endParaRPr/>
                </a:p>
              </p:txBody>
            </p:sp>
            <p:grpSp>
              <p:nvGrpSpPr>
                <p:cNvPr id="3000" name="Google Shape;3000;p49"/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3001" name="Google Shape;3001;p49"/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73016" h="1049866" extrusionOk="0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02" name="Google Shape;3002;p49"/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4718" h="903890" extrusionOk="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03" name="Google Shape;3003;p49"/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3187" h="893380" extrusionOk="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04" name="Google Shape;3004;p49"/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5019" h="1418896" extrusionOk="0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8DA9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005" name="Google Shape;3005;p49"/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3006" name="Google Shape;3006;p49"/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6683" h="3099826" extrusionOk="0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lt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9525" cap="flat" cmpd="sng">
                  <a:solidFill>
                    <a:srgbClr val="0000A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lang="en-US"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     </a:t>
                  </a:r>
                  <a:endParaRPr/>
                </a:p>
              </p:txBody>
            </p:sp>
            <p:sp>
              <p:nvSpPr>
                <p:cNvPr id="3007" name="Google Shape;3007;p49"/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9525" cap="flat" cmpd="sng">
                  <a:solidFill>
                    <a:srgbClr val="0000A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lang="en-US"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</a:t>
                  </a:r>
                  <a:endParaRPr/>
                </a:p>
              </p:txBody>
            </p:sp>
            <p:grpSp>
              <p:nvGrpSpPr>
                <p:cNvPr id="3008" name="Google Shape;3008;p49"/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3009" name="Google Shape;3009;p49"/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73016" h="1049866" extrusionOk="0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0" name="Google Shape;3010;p49"/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4718" h="903890" extrusionOk="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1" name="Google Shape;3011;p49"/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3187" h="893380" extrusionOk="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2" name="Google Shape;3012;p49"/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5019" h="1418896" extrusionOk="0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8DA9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3013" name="Google Shape;3013;p49"/>
          <p:cNvGrpSpPr/>
          <p:nvPr/>
        </p:nvGrpSpPr>
        <p:grpSpPr>
          <a:xfrm>
            <a:off x="3244703" y="3195320"/>
            <a:ext cx="1748069" cy="467910"/>
            <a:chOff x="3229463" y="3119120"/>
            <a:chExt cx="1748069" cy="467910"/>
          </a:xfrm>
        </p:grpSpPr>
        <p:cxnSp>
          <p:nvCxnSpPr>
            <p:cNvPr id="3014" name="Google Shape;3014;p49"/>
            <p:cNvCxnSpPr/>
            <p:nvPr/>
          </p:nvCxnSpPr>
          <p:spPr>
            <a:xfrm flipH="1">
              <a:off x="4023360" y="3119120"/>
              <a:ext cx="954172" cy="187960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15" name="Google Shape;3015;p49"/>
            <p:cNvSpPr txBox="1"/>
            <p:nvPr/>
          </p:nvSpPr>
          <p:spPr>
            <a:xfrm>
              <a:off x="3229463" y="3311570"/>
              <a:ext cx="1516761" cy="2754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Link-layer frame</a:t>
              </a:r>
              <a:endParaRPr/>
            </a:p>
          </p:txBody>
        </p:sp>
      </p:grpSp>
      <p:grpSp>
        <p:nvGrpSpPr>
          <p:cNvPr id="3016" name="Google Shape;3016;p49"/>
          <p:cNvGrpSpPr/>
          <p:nvPr/>
        </p:nvGrpSpPr>
        <p:grpSpPr>
          <a:xfrm>
            <a:off x="4809173" y="2446973"/>
            <a:ext cx="4886325" cy="951547"/>
            <a:chOff x="4672013" y="2614613"/>
            <a:chExt cx="4886325" cy="1157209"/>
          </a:xfrm>
        </p:grpSpPr>
        <p:grpSp>
          <p:nvGrpSpPr>
            <p:cNvPr id="3017" name="Google Shape;3017;p49"/>
            <p:cNvGrpSpPr/>
            <p:nvPr/>
          </p:nvGrpSpPr>
          <p:grpSpPr>
            <a:xfrm>
              <a:off x="4674002" y="3295572"/>
              <a:ext cx="4854575" cy="476250"/>
              <a:chOff x="1427882" y="4286172"/>
              <a:chExt cx="4854575" cy="476250"/>
            </a:xfrm>
          </p:grpSpPr>
          <p:sp>
            <p:nvSpPr>
              <p:cNvPr id="3018" name="Google Shape;3018;p49"/>
              <p:cNvSpPr/>
              <p:nvPr/>
            </p:nvSpPr>
            <p:spPr>
              <a:xfrm>
                <a:off x="1427882" y="4289347"/>
                <a:ext cx="4854575" cy="468313"/>
              </a:xfrm>
              <a:prstGeom prst="rect">
                <a:avLst/>
              </a:prstGeom>
              <a:gradFill>
                <a:gsLst>
                  <a:gs pos="0">
                    <a:srgbClr val="CC0000">
                      <a:alpha val="40784"/>
                    </a:srgbClr>
                  </a:gs>
                  <a:gs pos="100000">
                    <a:srgbClr val="CC0000">
                      <a:alpha val="37647"/>
                    </a:srgbClr>
                  </a:gs>
                </a:gsLst>
                <a:lin ang="5400000" scaled="0"/>
              </a:gradFill>
              <a:ln w="9525" cap="flat" cmpd="sng">
                <a:solidFill>
                  <a:srgbClr val="CC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019" name="Google Shape;3019;p49"/>
              <p:cNvCxnSpPr/>
              <p:nvPr/>
            </p:nvCxnSpPr>
            <p:spPr>
              <a:xfrm>
                <a:off x="2791545" y="4287759"/>
                <a:ext cx="0" cy="468313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0" name="Google Shape;3020;p49"/>
              <p:cNvCxnSpPr/>
              <p:nvPr/>
            </p:nvCxnSpPr>
            <p:spPr>
              <a:xfrm>
                <a:off x="2313707" y="4286172"/>
                <a:ext cx="0" cy="468313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1" name="Google Shape;3021;p49"/>
              <p:cNvCxnSpPr/>
              <p:nvPr/>
            </p:nvCxnSpPr>
            <p:spPr>
              <a:xfrm>
                <a:off x="1867620" y="4294109"/>
                <a:ext cx="0" cy="468313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022" name="Google Shape;3022;p49"/>
              <p:cNvGrpSpPr/>
              <p:nvPr/>
            </p:nvGrpSpPr>
            <p:grpSpPr>
              <a:xfrm>
                <a:off x="2865478" y="4319509"/>
                <a:ext cx="3402012" cy="414337"/>
                <a:chOff x="8090620" y="3748009"/>
                <a:chExt cx="3402012" cy="414337"/>
              </a:xfrm>
            </p:grpSpPr>
            <p:cxnSp>
              <p:nvCxnSpPr>
                <p:cNvPr id="3023" name="Google Shape;3023;p49"/>
                <p:cNvCxnSpPr/>
                <p:nvPr/>
              </p:nvCxnSpPr>
              <p:spPr>
                <a:xfrm>
                  <a:off x="8743763" y="4053716"/>
                  <a:ext cx="85725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3024" name="Google Shape;3024;p49"/>
                <p:cNvSpPr/>
                <p:nvPr/>
              </p:nvSpPr>
              <p:spPr>
                <a:xfrm>
                  <a:off x="8090620" y="3751184"/>
                  <a:ext cx="3402012" cy="401638"/>
                </a:xfrm>
                <a:prstGeom prst="rect">
                  <a:avLst/>
                </a:prstGeom>
                <a:solidFill>
                  <a:srgbClr val="66CCFF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025" name="Google Shape;3025;p49"/>
                <p:cNvCxnSpPr/>
                <p:nvPr/>
              </p:nvCxnSpPr>
              <p:spPr>
                <a:xfrm>
                  <a:off x="8174757" y="3751184"/>
                  <a:ext cx="0" cy="4032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26" name="Google Shape;3026;p49"/>
                <p:cNvCxnSpPr/>
                <p:nvPr/>
              </p:nvCxnSpPr>
              <p:spPr>
                <a:xfrm>
                  <a:off x="8133482" y="3749596"/>
                  <a:ext cx="0" cy="4032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27" name="Google Shape;3027;p49"/>
                <p:cNvCxnSpPr/>
                <p:nvPr/>
              </p:nvCxnSpPr>
              <p:spPr>
                <a:xfrm>
                  <a:off x="8250957" y="3751184"/>
                  <a:ext cx="0" cy="4032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28" name="Google Shape;3028;p49"/>
                <p:cNvCxnSpPr/>
                <p:nvPr/>
              </p:nvCxnSpPr>
              <p:spPr>
                <a:xfrm>
                  <a:off x="8292232" y="3748009"/>
                  <a:ext cx="0" cy="4032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29" name="Google Shape;3029;p49"/>
                <p:cNvCxnSpPr/>
                <p:nvPr/>
              </p:nvCxnSpPr>
              <p:spPr>
                <a:xfrm>
                  <a:off x="8346207" y="3748009"/>
                  <a:ext cx="0" cy="4032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30" name="Google Shape;3030;p49"/>
                <p:cNvCxnSpPr/>
                <p:nvPr/>
              </p:nvCxnSpPr>
              <p:spPr>
                <a:xfrm>
                  <a:off x="8412882" y="3748009"/>
                  <a:ext cx="0" cy="4032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31" name="Google Shape;3031;p49"/>
                <p:cNvCxnSpPr/>
                <p:nvPr/>
              </p:nvCxnSpPr>
              <p:spPr>
                <a:xfrm>
                  <a:off x="8724032" y="3759121"/>
                  <a:ext cx="0" cy="4032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32" name="Google Shape;3032;p49"/>
                <p:cNvCxnSpPr/>
                <p:nvPr/>
              </p:nvCxnSpPr>
              <p:spPr>
                <a:xfrm>
                  <a:off x="9098682" y="3759121"/>
                  <a:ext cx="0" cy="4032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033" name="Google Shape;3033;p49"/>
              <p:cNvSpPr/>
              <p:nvPr/>
            </p:nvSpPr>
            <p:spPr>
              <a:xfrm>
                <a:off x="2901848" y="4384275"/>
                <a:ext cx="3244616" cy="285690"/>
              </a:xfrm>
              <a:prstGeom prst="rect">
                <a:avLst/>
              </a:prstGeom>
              <a:solidFill>
                <a:srgbClr val="66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4" name="Google Shape;3034;p49"/>
              <p:cNvSpPr txBox="1"/>
              <p:nvPr/>
            </p:nvSpPr>
            <p:spPr>
              <a:xfrm>
                <a:off x="4133520" y="4301715"/>
                <a:ext cx="167005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IPv6 datagram</a:t>
                </a:r>
                <a:endParaRPr/>
              </a:p>
            </p:txBody>
          </p:sp>
        </p:grpSp>
        <p:sp>
          <p:nvSpPr>
            <p:cNvPr id="3035" name="Google Shape;3035;p49"/>
            <p:cNvSpPr/>
            <p:nvPr/>
          </p:nvSpPr>
          <p:spPr>
            <a:xfrm>
              <a:off x="4672013" y="2614613"/>
              <a:ext cx="4886325" cy="685800"/>
            </a:xfrm>
            <a:custGeom>
              <a:avLst/>
              <a:gdLst/>
              <a:ahLst/>
              <a:cxnLst/>
              <a:rect l="l" t="t" r="r" b="b"/>
              <a:pathLst>
                <a:path w="4886325" h="685800" extrusionOk="0">
                  <a:moveTo>
                    <a:pt x="0" y="685800"/>
                  </a:moveTo>
                  <a:lnTo>
                    <a:pt x="2171700" y="0"/>
                  </a:lnTo>
                  <a:lnTo>
                    <a:pt x="2443162" y="157162"/>
                  </a:lnTo>
                  <a:lnTo>
                    <a:pt x="2493168" y="150018"/>
                  </a:lnTo>
                  <a:lnTo>
                    <a:pt x="4886325" y="685800"/>
                  </a:lnTo>
                  <a:lnTo>
                    <a:pt x="0" y="685800"/>
                  </a:lnTo>
                  <a:close/>
                </a:path>
              </a:pathLst>
            </a:custGeom>
            <a:gradFill>
              <a:gsLst>
                <a:gs pos="0">
                  <a:srgbClr val="F5F7FC"/>
                </a:gs>
                <a:gs pos="100000">
                  <a:srgbClr val="D8D8D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36" name="Google Shape;3036;p49"/>
          <p:cNvGrpSpPr/>
          <p:nvPr/>
        </p:nvGrpSpPr>
        <p:grpSpPr>
          <a:xfrm>
            <a:off x="6964680" y="2244997"/>
            <a:ext cx="838200" cy="376149"/>
            <a:chOff x="6827520" y="2412637"/>
            <a:chExt cx="838200" cy="376149"/>
          </a:xfrm>
        </p:grpSpPr>
        <p:sp>
          <p:nvSpPr>
            <p:cNvPr id="3037" name="Google Shape;3037;p49"/>
            <p:cNvSpPr/>
            <p:nvPr/>
          </p:nvSpPr>
          <p:spPr>
            <a:xfrm>
              <a:off x="7178040" y="2468880"/>
              <a:ext cx="487680" cy="304800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5F7FC"/>
                </a:gs>
                <a:gs pos="100000">
                  <a:srgbClr val="CC000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8" name="Google Shape;3038;p49"/>
            <p:cNvGrpSpPr/>
            <p:nvPr/>
          </p:nvGrpSpPr>
          <p:grpSpPr>
            <a:xfrm>
              <a:off x="6827520" y="2412637"/>
              <a:ext cx="334944" cy="376149"/>
              <a:chOff x="335231" y="4406992"/>
              <a:chExt cx="1251280" cy="2136350"/>
            </a:xfrm>
          </p:grpSpPr>
          <p:sp>
            <p:nvSpPr>
              <p:cNvPr id="3039" name="Google Shape;3039;p49"/>
              <p:cNvSpPr/>
              <p:nvPr/>
            </p:nvSpPr>
            <p:spPr>
              <a:xfrm>
                <a:off x="335231" y="4406992"/>
                <a:ext cx="965619" cy="2136350"/>
              </a:xfrm>
              <a:custGeom>
                <a:avLst/>
                <a:gdLst/>
                <a:ahLst/>
                <a:cxnLst/>
                <a:rect l="l" t="t" r="r" b="b"/>
                <a:pathLst>
                  <a:path w="966787" h="2138362" extrusionOk="0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0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0" name="Google Shape;3040;p49"/>
              <p:cNvSpPr/>
              <p:nvPr/>
            </p:nvSpPr>
            <p:spPr>
              <a:xfrm>
                <a:off x="351325" y="4411451"/>
                <a:ext cx="1235186" cy="771586"/>
              </a:xfrm>
              <a:custGeom>
                <a:avLst/>
                <a:gdLst/>
                <a:ahLst/>
                <a:cxnLst/>
                <a:rect l="l" t="t" r="r" b="b"/>
                <a:pathLst>
                  <a:path w="1238250" h="757496" extrusionOk="0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E2393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1" name="Google Shape;3041;p49"/>
              <p:cNvSpPr/>
              <p:nvPr/>
            </p:nvSpPr>
            <p:spPr>
              <a:xfrm>
                <a:off x="1296825" y="5178575"/>
                <a:ext cx="289686" cy="1351389"/>
              </a:xfrm>
              <a:prstGeom prst="rect">
                <a:avLst/>
              </a:prstGeom>
              <a:solidFill>
                <a:srgbClr val="EBADA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042" name="Google Shape;3042;p49"/>
          <p:cNvSpPr txBox="1"/>
          <p:nvPr/>
        </p:nvSpPr>
        <p:spPr>
          <a:xfrm>
            <a:off x="4831080" y="3383280"/>
            <a:ext cx="48790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usual: datagram as payload in link-layer frame</a:t>
            </a:r>
            <a:endParaRPr/>
          </a:p>
        </p:txBody>
      </p:sp>
      <p:grpSp>
        <p:nvGrpSpPr>
          <p:cNvPr id="3043" name="Google Shape;3043;p49"/>
          <p:cNvGrpSpPr/>
          <p:nvPr/>
        </p:nvGrpSpPr>
        <p:grpSpPr>
          <a:xfrm>
            <a:off x="4282206" y="4080603"/>
            <a:ext cx="5834767" cy="1826360"/>
            <a:chOff x="4282206" y="4080603"/>
            <a:chExt cx="5834767" cy="1826360"/>
          </a:xfrm>
        </p:grpSpPr>
        <p:grpSp>
          <p:nvGrpSpPr>
            <p:cNvPr id="3044" name="Google Shape;3044;p49"/>
            <p:cNvGrpSpPr/>
            <p:nvPr/>
          </p:nvGrpSpPr>
          <p:grpSpPr>
            <a:xfrm>
              <a:off x="5980176" y="4080603"/>
              <a:ext cx="2432304" cy="1726090"/>
              <a:chOff x="5705856" y="2038443"/>
              <a:chExt cx="2432304" cy="1726090"/>
            </a:xfrm>
          </p:grpSpPr>
          <p:sp>
            <p:nvSpPr>
              <p:cNvPr id="3045" name="Google Shape;3045;p49"/>
              <p:cNvSpPr/>
              <p:nvPr/>
            </p:nvSpPr>
            <p:spPr>
              <a:xfrm rot="659626">
                <a:off x="5879224" y="2228808"/>
                <a:ext cx="2125934" cy="1345360"/>
              </a:xfrm>
              <a:custGeom>
                <a:avLst/>
                <a:gdLst/>
                <a:ahLst/>
                <a:cxnLst/>
                <a:rect l="l" t="t" r="r" b="b"/>
                <a:pathLst>
                  <a:path w="10003" h="11611" extrusionOk="0">
                    <a:moveTo>
                      <a:pt x="5770" y="126"/>
                    </a:moveTo>
                    <a:cubicBezTo>
                      <a:pt x="5196" y="245"/>
                      <a:pt x="4120" y="456"/>
                      <a:pt x="3456" y="756"/>
                    </a:cubicBezTo>
                    <a:cubicBezTo>
                      <a:pt x="2793" y="1055"/>
                      <a:pt x="2166" y="1460"/>
                      <a:pt x="1806" y="1896"/>
                    </a:cubicBezTo>
                    <a:cubicBezTo>
                      <a:pt x="1448" y="2331"/>
                      <a:pt x="1600" y="2977"/>
                      <a:pt x="1322" y="3397"/>
                    </a:cubicBezTo>
                    <a:cubicBezTo>
                      <a:pt x="1044" y="3816"/>
                      <a:pt x="354" y="3846"/>
                      <a:pt x="156" y="4417"/>
                    </a:cubicBezTo>
                    <a:cubicBezTo>
                      <a:pt x="-41" y="4987"/>
                      <a:pt x="-52" y="6057"/>
                      <a:pt x="121" y="6847"/>
                    </a:cubicBezTo>
                    <a:cubicBezTo>
                      <a:pt x="294" y="7637"/>
                      <a:pt x="660" y="8634"/>
                      <a:pt x="1194" y="9155"/>
                    </a:cubicBezTo>
                    <a:cubicBezTo>
                      <a:pt x="1728" y="9676"/>
                      <a:pt x="2691" y="9563"/>
                      <a:pt x="3328" y="9972"/>
                    </a:cubicBezTo>
                    <a:cubicBezTo>
                      <a:pt x="3965" y="10381"/>
                      <a:pt x="4455" y="11637"/>
                      <a:pt x="5017" y="11611"/>
                    </a:cubicBezTo>
                    <a:cubicBezTo>
                      <a:pt x="5579" y="11585"/>
                      <a:pt x="6246" y="10107"/>
                      <a:pt x="6703" y="9818"/>
                    </a:cubicBezTo>
                    <a:cubicBezTo>
                      <a:pt x="7160" y="9529"/>
                      <a:pt x="7465" y="10013"/>
                      <a:pt x="7761" y="9878"/>
                    </a:cubicBezTo>
                    <a:cubicBezTo>
                      <a:pt x="8057" y="9743"/>
                      <a:pt x="8317" y="9548"/>
                      <a:pt x="8496" y="9007"/>
                    </a:cubicBezTo>
                    <a:cubicBezTo>
                      <a:pt x="8675" y="8468"/>
                      <a:pt x="8604" y="7361"/>
                      <a:pt x="8855" y="6638"/>
                    </a:cubicBezTo>
                    <a:cubicBezTo>
                      <a:pt x="9106" y="5915"/>
                      <a:pt x="9957" y="5511"/>
                      <a:pt x="10001" y="4671"/>
                    </a:cubicBezTo>
                    <a:cubicBezTo>
                      <a:pt x="10047" y="3830"/>
                      <a:pt x="9402" y="2308"/>
                      <a:pt x="9124" y="1566"/>
                    </a:cubicBezTo>
                    <a:cubicBezTo>
                      <a:pt x="8846" y="823"/>
                      <a:pt x="8702" y="471"/>
                      <a:pt x="8334" y="216"/>
                    </a:cubicBezTo>
                    <a:cubicBezTo>
                      <a:pt x="7968" y="-39"/>
                      <a:pt x="7349" y="20"/>
                      <a:pt x="6918" y="5"/>
                    </a:cubicBezTo>
                    <a:cubicBezTo>
                      <a:pt x="6488" y="-9"/>
                      <a:pt x="6345" y="5"/>
                      <a:pt x="5770" y="126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46" name="Google Shape;3046;p49"/>
              <p:cNvGrpSpPr/>
              <p:nvPr/>
            </p:nvGrpSpPr>
            <p:grpSpPr>
              <a:xfrm>
                <a:off x="5705856" y="2321052"/>
                <a:ext cx="2432304" cy="1054608"/>
                <a:chOff x="5705856" y="2321052"/>
                <a:chExt cx="2432304" cy="1054608"/>
              </a:xfrm>
            </p:grpSpPr>
            <p:cxnSp>
              <p:nvCxnSpPr>
                <p:cNvPr id="3047" name="Google Shape;3047;p49"/>
                <p:cNvCxnSpPr/>
                <p:nvPr/>
              </p:nvCxnSpPr>
              <p:spPr>
                <a:xfrm>
                  <a:off x="5705856" y="2811780"/>
                  <a:ext cx="2432304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048" name="Google Shape;3048;p49"/>
                <p:cNvCxnSpPr>
                  <a:stCxn id="3049" idx="5"/>
                </p:cNvCxnSpPr>
                <p:nvPr/>
              </p:nvCxnSpPr>
              <p:spPr>
                <a:xfrm rot="10800000" flipH="1">
                  <a:off x="6858545" y="2397201"/>
                  <a:ext cx="83400" cy="885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050" name="Google Shape;3050;p49"/>
                <p:cNvCxnSpPr>
                  <a:stCxn id="3051" idx="2"/>
                </p:cNvCxnSpPr>
                <p:nvPr/>
              </p:nvCxnSpPr>
              <p:spPr>
                <a:xfrm rot="10800000" flipH="1">
                  <a:off x="6858272" y="2805810"/>
                  <a:ext cx="734400" cy="39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052" name="Google Shape;3052;p49"/>
                <p:cNvCxnSpPr>
                  <a:stCxn id="3053" idx="2"/>
                  <a:endCxn id="3054" idx="2"/>
                </p:cNvCxnSpPr>
                <p:nvPr/>
              </p:nvCxnSpPr>
              <p:spPr>
                <a:xfrm rot="10800000" flipH="1">
                  <a:off x="6218192" y="2413998"/>
                  <a:ext cx="714900" cy="38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055" name="Google Shape;3055;p49"/>
                <p:cNvCxnSpPr>
                  <a:stCxn id="3056" idx="4"/>
                </p:cNvCxnSpPr>
                <p:nvPr/>
              </p:nvCxnSpPr>
              <p:spPr>
                <a:xfrm>
                  <a:off x="6219784" y="2880798"/>
                  <a:ext cx="646200" cy="321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057" name="Google Shape;3057;p49"/>
                <p:cNvCxnSpPr>
                  <a:endCxn id="3058" idx="2"/>
                </p:cNvCxnSpPr>
                <p:nvPr/>
              </p:nvCxnSpPr>
              <p:spPr>
                <a:xfrm>
                  <a:off x="6943685" y="2415978"/>
                  <a:ext cx="661200" cy="374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3059" name="Google Shape;3059;p49"/>
                <p:cNvGrpSpPr/>
                <p:nvPr/>
              </p:nvGrpSpPr>
              <p:grpSpPr>
                <a:xfrm>
                  <a:off x="5974080" y="2321052"/>
                  <a:ext cx="1878278" cy="1054608"/>
                  <a:chOff x="5974080" y="2321052"/>
                  <a:chExt cx="1878278" cy="1054608"/>
                </a:xfrm>
              </p:grpSpPr>
              <p:grpSp>
                <p:nvGrpSpPr>
                  <p:cNvPr id="3060" name="Google Shape;3060;p49"/>
                  <p:cNvGrpSpPr/>
                  <p:nvPr/>
                </p:nvGrpSpPr>
                <p:grpSpPr>
                  <a:xfrm>
                    <a:off x="5974080" y="2708148"/>
                    <a:ext cx="491438" cy="266700"/>
                    <a:chOff x="7493876" y="2774731"/>
                    <a:chExt cx="1481958" cy="894622"/>
                  </a:xfrm>
                </p:grpSpPr>
                <p:sp>
                  <p:nvSpPr>
                    <p:cNvPr id="3061" name="Google Shape;3061;p49"/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166683" h="3099826" extrusionOk="0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lt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E4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</a:t>
                      </a:r>
                      <a:endParaRPr/>
                    </a:p>
                  </p:txBody>
                </p:sp>
                <p:sp>
                  <p:nvSpPr>
                    <p:cNvPr id="3056" name="Google Shape;3056;p49"/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w="9525" cap="flat" cmpd="sng">
                      <a:solidFill>
                        <a:srgbClr val="E4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</a:t>
                      </a:r>
                      <a:endParaRPr/>
                    </a:p>
                  </p:txBody>
                </p:sp>
                <p:grpSp>
                  <p:nvGrpSpPr>
                    <p:cNvPr id="3062" name="Google Shape;3062;p49"/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3063" name="Google Shape;3063;p49"/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73016" h="1049866" extrusionOk="0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064" name="Google Shape;3064;p49"/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44718" h="903890" extrusionOk="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065" name="Google Shape;3065;p49"/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13187" h="893380" extrusionOk="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053" name="Google Shape;3053;p49"/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25019" h="1418896" extrusionOk="0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FFB3D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3066" name="Google Shape;3066;p49"/>
                  <p:cNvGrpSpPr/>
                  <p:nvPr/>
                </p:nvGrpSpPr>
                <p:grpSpPr>
                  <a:xfrm>
                    <a:off x="7360920" y="2697480"/>
                    <a:ext cx="491438" cy="266700"/>
                    <a:chOff x="7493876" y="2774731"/>
                    <a:chExt cx="1481958" cy="894622"/>
                  </a:xfrm>
                </p:grpSpPr>
                <p:sp>
                  <p:nvSpPr>
                    <p:cNvPr id="3067" name="Google Shape;3067;p49"/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166683" h="3099826" extrusionOk="0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lt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E4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</a:t>
                      </a:r>
                      <a:endParaRPr/>
                    </a:p>
                  </p:txBody>
                </p:sp>
                <p:sp>
                  <p:nvSpPr>
                    <p:cNvPr id="3068" name="Google Shape;3068;p49"/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w="9525" cap="flat" cmpd="sng">
                      <a:solidFill>
                        <a:srgbClr val="E4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</a:t>
                      </a:r>
                      <a:endParaRPr/>
                    </a:p>
                  </p:txBody>
                </p:sp>
                <p:grpSp>
                  <p:nvGrpSpPr>
                    <p:cNvPr id="3069" name="Google Shape;3069;p49"/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3070" name="Google Shape;3070;p49"/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73016" h="1049866" extrusionOk="0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071" name="Google Shape;3071;p49"/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44718" h="903890" extrusionOk="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072" name="Google Shape;3072;p49"/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13187" h="893380" extrusionOk="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058" name="Google Shape;3058;p49"/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25019" h="1418896" extrusionOk="0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FFB3D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3073" name="Google Shape;3073;p49"/>
                  <p:cNvGrpSpPr/>
                  <p:nvPr/>
                </p:nvGrpSpPr>
                <p:grpSpPr>
                  <a:xfrm>
                    <a:off x="6614160" y="3108960"/>
                    <a:ext cx="491438" cy="266700"/>
                    <a:chOff x="7493876" y="2774731"/>
                    <a:chExt cx="1481958" cy="894622"/>
                  </a:xfrm>
                </p:grpSpPr>
                <p:sp>
                  <p:nvSpPr>
                    <p:cNvPr id="3049" name="Google Shape;3049;p49"/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166683" h="3099826" extrusionOk="0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lt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E4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</a:t>
                      </a:r>
                      <a:endParaRPr/>
                    </a:p>
                  </p:txBody>
                </p:sp>
                <p:sp>
                  <p:nvSpPr>
                    <p:cNvPr id="3074" name="Google Shape;3074;p49"/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w="9525" cap="flat" cmpd="sng">
                      <a:solidFill>
                        <a:srgbClr val="E4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</a:t>
                      </a:r>
                      <a:endParaRPr/>
                    </a:p>
                  </p:txBody>
                </p:sp>
                <p:grpSp>
                  <p:nvGrpSpPr>
                    <p:cNvPr id="3075" name="Google Shape;3075;p49"/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3076" name="Google Shape;3076;p49"/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73016" h="1049866" extrusionOk="0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077" name="Google Shape;3077;p49"/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44718" h="903890" extrusionOk="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078" name="Google Shape;3078;p49"/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13187" h="893380" extrusionOk="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051" name="Google Shape;3051;p49"/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25019" h="1418896" extrusionOk="0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FFB3D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3079" name="Google Shape;3079;p49"/>
                  <p:cNvGrpSpPr/>
                  <p:nvPr/>
                </p:nvGrpSpPr>
                <p:grpSpPr>
                  <a:xfrm>
                    <a:off x="6688836" y="2321052"/>
                    <a:ext cx="491438" cy="266700"/>
                    <a:chOff x="7493876" y="2774731"/>
                    <a:chExt cx="1481958" cy="894622"/>
                  </a:xfrm>
                </p:grpSpPr>
                <p:sp>
                  <p:nvSpPr>
                    <p:cNvPr id="3080" name="Google Shape;3080;p49"/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166683" h="3099826" extrusionOk="0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lt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E4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</a:t>
                      </a:r>
                      <a:endParaRPr/>
                    </a:p>
                  </p:txBody>
                </p:sp>
                <p:sp>
                  <p:nvSpPr>
                    <p:cNvPr id="3081" name="Google Shape;3081;p49"/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w="9525" cap="flat" cmpd="sng">
                      <a:solidFill>
                        <a:srgbClr val="E4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</a:t>
                      </a:r>
                      <a:endParaRPr/>
                    </a:p>
                  </p:txBody>
                </p:sp>
                <p:grpSp>
                  <p:nvGrpSpPr>
                    <p:cNvPr id="3082" name="Google Shape;3082;p49"/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3083" name="Google Shape;3083;p49"/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73016" h="1049866" extrusionOk="0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084" name="Google Shape;3084;p49"/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44718" h="903890" extrusionOk="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085" name="Google Shape;3085;p49"/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13187" h="893380" extrusionOk="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054" name="Google Shape;3054;p49"/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25019" h="1418896" extrusionOk="0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FFB3D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endParaRPr sz="18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3086" name="Google Shape;3086;p49"/>
            <p:cNvGrpSpPr/>
            <p:nvPr/>
          </p:nvGrpSpPr>
          <p:grpSpPr>
            <a:xfrm>
              <a:off x="4282206" y="4335896"/>
              <a:ext cx="1830222" cy="967204"/>
              <a:chOff x="3670217" y="2254595"/>
              <a:chExt cx="1830222" cy="967204"/>
            </a:xfrm>
          </p:grpSpPr>
          <p:sp>
            <p:nvSpPr>
              <p:cNvPr id="3087" name="Google Shape;3087;p49"/>
              <p:cNvSpPr txBox="1"/>
              <p:nvPr/>
            </p:nvSpPr>
            <p:spPr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3088" name="Google Shape;3088;p49"/>
              <p:cNvSpPr txBox="1"/>
              <p:nvPr/>
            </p:nvSpPr>
            <p:spPr>
              <a:xfrm>
                <a:off x="4904340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cxnSp>
            <p:nvCxnSpPr>
              <p:cNvPr id="3089" name="Google Shape;3089;p49"/>
              <p:cNvCxnSpPr/>
              <p:nvPr/>
            </p:nvCxnSpPr>
            <p:spPr>
              <a:xfrm>
                <a:off x="4399515" y="2772120"/>
                <a:ext cx="32385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090" name="Google Shape;3090;p49"/>
              <p:cNvSpPr txBox="1"/>
              <p:nvPr/>
            </p:nvSpPr>
            <p:spPr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IPv6</a:t>
                </a:r>
                <a:endParaRPr/>
              </a:p>
            </p:txBody>
          </p:sp>
          <p:sp>
            <p:nvSpPr>
              <p:cNvPr id="3091" name="Google Shape;3091;p49"/>
              <p:cNvSpPr txBox="1"/>
              <p:nvPr/>
            </p:nvSpPr>
            <p:spPr>
              <a:xfrm>
                <a:off x="4631290" y="2883245"/>
                <a:ext cx="86914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IPv6/</a:t>
                </a:r>
                <a:r>
                  <a:rPr lang="en-US" sz="1600" b="0" i="0" u="none" strike="noStrike" cap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v4</a:t>
                </a:r>
                <a:endParaRPr/>
              </a:p>
            </p:txBody>
          </p:sp>
          <p:grpSp>
            <p:nvGrpSpPr>
              <p:cNvPr id="3092" name="Google Shape;3092;p49"/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3093" name="Google Shape;3093;p49"/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6683" h="3099826" extrusionOk="0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lt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9525" cap="flat" cmpd="sng">
                  <a:solidFill>
                    <a:srgbClr val="0000A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lang="en-US"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     </a:t>
                  </a:r>
                  <a:endParaRPr/>
                </a:p>
              </p:txBody>
            </p:sp>
            <p:sp>
              <p:nvSpPr>
                <p:cNvPr id="3094" name="Google Shape;3094;p49"/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9525" cap="flat" cmpd="sng">
                  <a:solidFill>
                    <a:srgbClr val="0000A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lang="en-US"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</a:t>
                  </a:r>
                  <a:endParaRPr/>
                </a:p>
              </p:txBody>
            </p:sp>
            <p:grpSp>
              <p:nvGrpSpPr>
                <p:cNvPr id="3095" name="Google Shape;3095;p49"/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3096" name="Google Shape;3096;p49"/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73016" h="1049866" extrusionOk="0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97" name="Google Shape;3097;p49"/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4718" h="903890" extrusionOk="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98" name="Google Shape;3098;p49"/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3187" h="893380" extrusionOk="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99" name="Google Shape;3099;p49"/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5019" h="1418896" extrusionOk="0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8DA9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100" name="Google Shape;3100;p49"/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3101" name="Google Shape;3101;p49"/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6683" h="3099826" extrusionOk="0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lt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9525" cap="flat" cmpd="sng">
                  <a:solidFill>
                    <a:srgbClr val="0000A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lang="en-US"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     </a:t>
                  </a:r>
                  <a:endParaRPr/>
                </a:p>
              </p:txBody>
            </p:sp>
            <p:sp>
              <p:nvSpPr>
                <p:cNvPr id="3102" name="Google Shape;3102;p49"/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9525" cap="flat" cmpd="sng">
                  <a:solidFill>
                    <a:srgbClr val="0000A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lang="en-US"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</a:t>
                  </a:r>
                  <a:endParaRPr/>
                </a:p>
              </p:txBody>
            </p:sp>
            <p:grpSp>
              <p:nvGrpSpPr>
                <p:cNvPr id="3103" name="Google Shape;3103;p49"/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3104" name="Google Shape;3104;p49"/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73016" h="1049866" extrusionOk="0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05" name="Google Shape;3105;p49"/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4718" h="903890" extrusionOk="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06" name="Google Shape;3106;p49"/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3187" h="893380" extrusionOk="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07" name="Google Shape;3107;p49"/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5019" h="1418896" extrusionOk="0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8DA9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108" name="Google Shape;3108;p49"/>
            <p:cNvGrpSpPr/>
            <p:nvPr/>
          </p:nvGrpSpPr>
          <p:grpSpPr>
            <a:xfrm>
              <a:off x="8298305" y="4365816"/>
              <a:ext cx="1818668" cy="965617"/>
              <a:chOff x="3615607" y="2254595"/>
              <a:chExt cx="1818668" cy="965617"/>
            </a:xfrm>
          </p:grpSpPr>
          <p:sp>
            <p:nvSpPr>
              <p:cNvPr id="3109" name="Google Shape;3109;p49"/>
              <p:cNvSpPr txBox="1"/>
              <p:nvPr/>
            </p:nvSpPr>
            <p:spPr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/>
              </a:p>
            </p:txBody>
          </p:sp>
          <p:sp>
            <p:nvSpPr>
              <p:cNvPr id="3110" name="Google Shape;3110;p49"/>
              <p:cNvSpPr txBox="1"/>
              <p:nvPr/>
            </p:nvSpPr>
            <p:spPr>
              <a:xfrm>
                <a:off x="4888228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endParaRPr/>
              </a:p>
            </p:txBody>
          </p:sp>
          <p:cxnSp>
            <p:nvCxnSpPr>
              <p:cNvPr id="3111" name="Google Shape;3111;p49"/>
              <p:cNvCxnSpPr/>
              <p:nvPr/>
            </p:nvCxnSpPr>
            <p:spPr>
              <a:xfrm>
                <a:off x="4399515" y="2772120"/>
                <a:ext cx="32385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12" name="Google Shape;3112;p49"/>
              <p:cNvSpPr txBox="1"/>
              <p:nvPr/>
            </p:nvSpPr>
            <p:spPr>
              <a:xfrm>
                <a:off x="3615607" y="2881658"/>
                <a:ext cx="86914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IPv6/</a:t>
                </a:r>
                <a:r>
                  <a:rPr lang="en-US" sz="1600" b="0" i="0" u="none" strike="noStrike" cap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v4</a:t>
                </a:r>
                <a:endParaRPr/>
              </a:p>
            </p:txBody>
          </p:sp>
          <p:sp>
            <p:nvSpPr>
              <p:cNvPr id="3113" name="Google Shape;3113;p49"/>
              <p:cNvSpPr txBox="1"/>
              <p:nvPr/>
            </p:nvSpPr>
            <p:spPr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IPv6</a:t>
                </a:r>
                <a:endParaRPr/>
              </a:p>
            </p:txBody>
          </p:sp>
          <p:grpSp>
            <p:nvGrpSpPr>
              <p:cNvPr id="3114" name="Google Shape;3114;p49"/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3115" name="Google Shape;3115;p49"/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6683" h="3099826" extrusionOk="0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lt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9525" cap="flat" cmpd="sng">
                  <a:solidFill>
                    <a:srgbClr val="0000A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lang="en-US"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     </a:t>
                  </a:r>
                  <a:endParaRPr/>
                </a:p>
              </p:txBody>
            </p:sp>
            <p:sp>
              <p:nvSpPr>
                <p:cNvPr id="3116" name="Google Shape;3116;p49"/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9525" cap="flat" cmpd="sng">
                  <a:solidFill>
                    <a:srgbClr val="0000A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lang="en-US"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</a:t>
                  </a:r>
                  <a:endParaRPr/>
                </a:p>
              </p:txBody>
            </p:sp>
            <p:grpSp>
              <p:nvGrpSpPr>
                <p:cNvPr id="3117" name="Google Shape;3117;p49"/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3118" name="Google Shape;3118;p49"/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73016" h="1049866" extrusionOk="0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19" name="Google Shape;3119;p49"/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4718" h="903890" extrusionOk="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20" name="Google Shape;3120;p49"/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3187" h="893380" extrusionOk="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21" name="Google Shape;3121;p49"/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5019" h="1418896" extrusionOk="0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8DA9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122" name="Google Shape;3122;p49"/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3123" name="Google Shape;3123;p49"/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6683" h="3099826" extrusionOk="0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lt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9525" cap="flat" cmpd="sng">
                  <a:solidFill>
                    <a:srgbClr val="0000A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lang="en-US"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     </a:t>
                  </a:r>
                  <a:endParaRPr/>
                </a:p>
              </p:txBody>
            </p:sp>
            <p:sp>
              <p:nvSpPr>
                <p:cNvPr id="3124" name="Google Shape;3124;p49"/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9525" cap="flat" cmpd="sng">
                  <a:solidFill>
                    <a:srgbClr val="0000A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lang="en-US"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</a:t>
                  </a:r>
                  <a:endParaRPr/>
                </a:p>
              </p:txBody>
            </p:sp>
            <p:grpSp>
              <p:nvGrpSpPr>
                <p:cNvPr id="3125" name="Google Shape;3125;p49"/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3126" name="Google Shape;3126;p49"/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73016" h="1049866" extrusionOk="0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27" name="Google Shape;3127;p49"/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4718" h="903890" extrusionOk="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28" name="Google Shape;3128;p49"/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3187" h="893380" extrusionOk="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29" name="Google Shape;3129;p49"/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5019" h="1418896" extrusionOk="0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8DA9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3130" name="Google Shape;3130;p49"/>
            <p:cNvSpPr txBox="1"/>
            <p:nvPr/>
          </p:nvSpPr>
          <p:spPr>
            <a:xfrm>
              <a:off x="6655028" y="5568409"/>
              <a:ext cx="1282915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IPv4 network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31" name="Google Shape;3131;p49"/>
          <p:cNvSpPr txBox="1"/>
          <p:nvPr/>
        </p:nvSpPr>
        <p:spPr>
          <a:xfrm>
            <a:off x="861060" y="4222280"/>
            <a:ext cx="256031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IPv4 network connecting two IPv6 routers</a:t>
            </a:r>
            <a:endParaRPr/>
          </a:p>
        </p:txBody>
      </p:sp>
      <p:sp>
        <p:nvSpPr>
          <p:cNvPr id="3132" name="Google Shape;3132;p49"/>
          <p:cNvSpPr/>
          <p:nvPr/>
        </p:nvSpPr>
        <p:spPr>
          <a:xfrm>
            <a:off x="822960" y="1356360"/>
            <a:ext cx="10058400" cy="2407920"/>
          </a:xfrm>
          <a:prstGeom prst="rect">
            <a:avLst/>
          </a:prstGeom>
          <a:solidFill>
            <a:schemeClr val="lt1">
              <a:alpha val="6274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3" name="Google Shape;3133;p49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9" name="Google Shape;3139;p50"/>
          <p:cNvSpPr txBox="1"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800"/>
              <a:buFont typeface="Calibri"/>
              <a:buNone/>
            </a:pPr>
            <a:r>
              <a:rPr lang="en-US" sz="4800"/>
              <a:t>Tunneling and encapsulation</a:t>
            </a:r>
            <a:endParaRPr/>
          </a:p>
        </p:txBody>
      </p:sp>
      <p:sp>
        <p:nvSpPr>
          <p:cNvPr id="3140" name="Google Shape;3140;p50"/>
          <p:cNvSpPr txBox="1"/>
          <p:nvPr/>
        </p:nvSpPr>
        <p:spPr>
          <a:xfrm>
            <a:off x="888274" y="1697883"/>
            <a:ext cx="275952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Ethernet connecting two IPv6 routers:</a:t>
            </a:r>
            <a:endParaRPr/>
          </a:p>
        </p:txBody>
      </p:sp>
      <p:grpSp>
        <p:nvGrpSpPr>
          <p:cNvPr id="3141" name="Google Shape;3141;p50"/>
          <p:cNvGrpSpPr/>
          <p:nvPr/>
        </p:nvGrpSpPr>
        <p:grpSpPr>
          <a:xfrm>
            <a:off x="4274280" y="1626442"/>
            <a:ext cx="5834767" cy="995120"/>
            <a:chOff x="3663591" y="1108282"/>
            <a:chExt cx="5834767" cy="995120"/>
          </a:xfrm>
        </p:grpSpPr>
        <p:sp>
          <p:nvSpPr>
            <p:cNvPr id="3142" name="Google Shape;3142;p50"/>
            <p:cNvSpPr/>
            <p:nvPr/>
          </p:nvSpPr>
          <p:spPr>
            <a:xfrm>
              <a:off x="5385352" y="1616420"/>
              <a:ext cx="2405062" cy="66675"/>
            </a:xfrm>
            <a:prstGeom prst="rect">
              <a:avLst/>
            </a:prstGeom>
            <a:solidFill>
              <a:srgbClr val="CC0000"/>
            </a:solidFill>
            <a:ln w="9525" cap="flat" cmpd="sng">
              <a:solidFill>
                <a:srgbClr val="CC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50"/>
            <p:cNvSpPr txBox="1"/>
            <p:nvPr/>
          </p:nvSpPr>
          <p:spPr>
            <a:xfrm>
              <a:off x="5480234" y="1110007"/>
              <a:ext cx="2471780" cy="5109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lang="en-US" sz="1600" b="0" i="1" u="none" strike="noStrike" cap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Ethernet connects two IPv6 routers</a:t>
              </a:r>
              <a:endParaRPr/>
            </a:p>
          </p:txBody>
        </p:sp>
        <p:grpSp>
          <p:nvGrpSpPr>
            <p:cNvPr id="3144" name="Google Shape;3144;p50"/>
            <p:cNvGrpSpPr/>
            <p:nvPr/>
          </p:nvGrpSpPr>
          <p:grpSpPr>
            <a:xfrm>
              <a:off x="3663591" y="1108282"/>
              <a:ext cx="1764058" cy="965200"/>
              <a:chOff x="3670217" y="2254595"/>
              <a:chExt cx="1764058" cy="965200"/>
            </a:xfrm>
          </p:grpSpPr>
          <p:sp>
            <p:nvSpPr>
              <p:cNvPr id="3145" name="Google Shape;3145;p50"/>
              <p:cNvSpPr txBox="1"/>
              <p:nvPr/>
            </p:nvSpPr>
            <p:spPr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3146" name="Google Shape;3146;p50"/>
              <p:cNvSpPr txBox="1"/>
              <p:nvPr/>
            </p:nvSpPr>
            <p:spPr>
              <a:xfrm>
                <a:off x="4904340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cxnSp>
            <p:nvCxnSpPr>
              <p:cNvPr id="3147" name="Google Shape;3147;p50"/>
              <p:cNvCxnSpPr/>
              <p:nvPr/>
            </p:nvCxnSpPr>
            <p:spPr>
              <a:xfrm>
                <a:off x="4399515" y="2772120"/>
                <a:ext cx="32385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48" name="Google Shape;3148;p50"/>
              <p:cNvSpPr txBox="1"/>
              <p:nvPr/>
            </p:nvSpPr>
            <p:spPr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IPv6</a:t>
                </a:r>
                <a:endParaRPr/>
              </a:p>
            </p:txBody>
          </p:sp>
          <p:sp>
            <p:nvSpPr>
              <p:cNvPr id="3149" name="Google Shape;3149;p50"/>
              <p:cNvSpPr txBox="1"/>
              <p:nvPr/>
            </p:nvSpPr>
            <p:spPr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IPv6</a:t>
                </a:r>
                <a:endParaRPr/>
              </a:p>
            </p:txBody>
          </p:sp>
          <p:grpSp>
            <p:nvGrpSpPr>
              <p:cNvPr id="3150" name="Google Shape;3150;p50"/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3151" name="Google Shape;3151;p50"/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6683" h="3099826" extrusionOk="0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lt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9525" cap="flat" cmpd="sng">
                  <a:solidFill>
                    <a:srgbClr val="0000A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lang="en-US"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     </a:t>
                  </a:r>
                  <a:endParaRPr/>
                </a:p>
              </p:txBody>
            </p:sp>
            <p:sp>
              <p:nvSpPr>
                <p:cNvPr id="3152" name="Google Shape;3152;p50"/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9525" cap="flat" cmpd="sng">
                  <a:solidFill>
                    <a:srgbClr val="0000A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lang="en-US"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</a:t>
                  </a:r>
                  <a:endParaRPr/>
                </a:p>
              </p:txBody>
            </p:sp>
            <p:grpSp>
              <p:nvGrpSpPr>
                <p:cNvPr id="3153" name="Google Shape;3153;p50"/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3154" name="Google Shape;3154;p50"/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73016" h="1049866" extrusionOk="0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55" name="Google Shape;3155;p50"/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4718" h="903890" extrusionOk="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56" name="Google Shape;3156;p50"/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3187" h="893380" extrusionOk="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57" name="Google Shape;3157;p50"/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5019" h="1418896" extrusionOk="0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8DA9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158" name="Google Shape;3158;p50"/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3159" name="Google Shape;3159;p50"/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6683" h="3099826" extrusionOk="0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lt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9525" cap="flat" cmpd="sng">
                  <a:solidFill>
                    <a:srgbClr val="0000A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lang="en-US"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     </a:t>
                  </a:r>
                  <a:endParaRPr/>
                </a:p>
              </p:txBody>
            </p:sp>
            <p:sp>
              <p:nvSpPr>
                <p:cNvPr id="3160" name="Google Shape;3160;p50"/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9525" cap="flat" cmpd="sng">
                  <a:solidFill>
                    <a:srgbClr val="0000A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lang="en-US"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</a:t>
                  </a:r>
                  <a:endParaRPr/>
                </a:p>
              </p:txBody>
            </p:sp>
            <p:grpSp>
              <p:nvGrpSpPr>
                <p:cNvPr id="3161" name="Google Shape;3161;p50"/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3162" name="Google Shape;3162;p50"/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73016" h="1049866" extrusionOk="0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63" name="Google Shape;3163;p50"/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4718" h="903890" extrusionOk="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64" name="Google Shape;3164;p50"/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3187" h="893380" extrusionOk="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65" name="Google Shape;3165;p50"/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5019" h="1418896" extrusionOk="0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8DA9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166" name="Google Shape;3166;p50"/>
            <p:cNvGrpSpPr/>
            <p:nvPr/>
          </p:nvGrpSpPr>
          <p:grpSpPr>
            <a:xfrm>
              <a:off x="7734300" y="1138202"/>
              <a:ext cx="1764058" cy="965200"/>
              <a:chOff x="3670217" y="2254595"/>
              <a:chExt cx="1764058" cy="965200"/>
            </a:xfrm>
          </p:grpSpPr>
          <p:sp>
            <p:nvSpPr>
              <p:cNvPr id="3167" name="Google Shape;3167;p50"/>
              <p:cNvSpPr txBox="1"/>
              <p:nvPr/>
            </p:nvSpPr>
            <p:spPr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/>
              </a:p>
            </p:txBody>
          </p:sp>
          <p:sp>
            <p:nvSpPr>
              <p:cNvPr id="3168" name="Google Shape;3168;p50"/>
              <p:cNvSpPr txBox="1"/>
              <p:nvPr/>
            </p:nvSpPr>
            <p:spPr>
              <a:xfrm>
                <a:off x="4888228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endParaRPr/>
              </a:p>
            </p:txBody>
          </p:sp>
          <p:cxnSp>
            <p:nvCxnSpPr>
              <p:cNvPr id="3169" name="Google Shape;3169;p50"/>
              <p:cNvCxnSpPr/>
              <p:nvPr/>
            </p:nvCxnSpPr>
            <p:spPr>
              <a:xfrm>
                <a:off x="4399515" y="2772120"/>
                <a:ext cx="32385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70" name="Google Shape;3170;p50"/>
              <p:cNvSpPr txBox="1"/>
              <p:nvPr/>
            </p:nvSpPr>
            <p:spPr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IPv6</a:t>
                </a:r>
                <a:endParaRPr/>
              </a:p>
            </p:txBody>
          </p:sp>
          <p:sp>
            <p:nvSpPr>
              <p:cNvPr id="3171" name="Google Shape;3171;p50"/>
              <p:cNvSpPr txBox="1"/>
              <p:nvPr/>
            </p:nvSpPr>
            <p:spPr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IPv6</a:t>
                </a:r>
                <a:endParaRPr/>
              </a:p>
            </p:txBody>
          </p:sp>
          <p:grpSp>
            <p:nvGrpSpPr>
              <p:cNvPr id="3172" name="Google Shape;3172;p50"/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3173" name="Google Shape;3173;p50"/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6683" h="3099826" extrusionOk="0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lt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9525" cap="flat" cmpd="sng">
                  <a:solidFill>
                    <a:srgbClr val="0000A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lang="en-US"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     </a:t>
                  </a:r>
                  <a:endParaRPr/>
                </a:p>
              </p:txBody>
            </p:sp>
            <p:sp>
              <p:nvSpPr>
                <p:cNvPr id="3174" name="Google Shape;3174;p50"/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9525" cap="flat" cmpd="sng">
                  <a:solidFill>
                    <a:srgbClr val="0000A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lang="en-US"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</a:t>
                  </a:r>
                  <a:endParaRPr/>
                </a:p>
              </p:txBody>
            </p:sp>
            <p:grpSp>
              <p:nvGrpSpPr>
                <p:cNvPr id="3175" name="Google Shape;3175;p50"/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3176" name="Google Shape;3176;p50"/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73016" h="1049866" extrusionOk="0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77" name="Google Shape;3177;p50"/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4718" h="903890" extrusionOk="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78" name="Google Shape;3178;p50"/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3187" h="893380" extrusionOk="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79" name="Google Shape;3179;p50"/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5019" h="1418896" extrusionOk="0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8DA9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180" name="Google Shape;3180;p50"/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3181" name="Google Shape;3181;p50"/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6683" h="3099826" extrusionOk="0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lt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9525" cap="flat" cmpd="sng">
                  <a:solidFill>
                    <a:srgbClr val="0000A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lang="en-US"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     </a:t>
                  </a:r>
                  <a:endParaRPr/>
                </a:p>
              </p:txBody>
            </p:sp>
            <p:sp>
              <p:nvSpPr>
                <p:cNvPr id="3182" name="Google Shape;3182;p50"/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9525" cap="flat" cmpd="sng">
                  <a:solidFill>
                    <a:srgbClr val="0000A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lang="en-US"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</a:t>
                  </a:r>
                  <a:endParaRPr/>
                </a:p>
              </p:txBody>
            </p:sp>
            <p:grpSp>
              <p:nvGrpSpPr>
                <p:cNvPr id="3183" name="Google Shape;3183;p50"/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3184" name="Google Shape;3184;p50"/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73016" h="1049866" extrusionOk="0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85" name="Google Shape;3185;p50"/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4718" h="903890" extrusionOk="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86" name="Google Shape;3186;p50"/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3187" h="893380" extrusionOk="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87" name="Google Shape;3187;p50"/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5019" h="1418896" extrusionOk="0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8DA9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endParaRPr sz="18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3188" name="Google Shape;3188;p50"/>
          <p:cNvSpPr txBox="1"/>
          <p:nvPr/>
        </p:nvSpPr>
        <p:spPr>
          <a:xfrm>
            <a:off x="861060" y="4222280"/>
            <a:ext cx="256031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IPv4 tunnel connecting two IPv6 routers</a:t>
            </a:r>
            <a:endParaRPr/>
          </a:p>
        </p:txBody>
      </p:sp>
      <p:grpSp>
        <p:nvGrpSpPr>
          <p:cNvPr id="3189" name="Google Shape;3189;p50"/>
          <p:cNvGrpSpPr/>
          <p:nvPr/>
        </p:nvGrpSpPr>
        <p:grpSpPr>
          <a:xfrm>
            <a:off x="6003967" y="4337621"/>
            <a:ext cx="2430462" cy="573088"/>
            <a:chOff x="6003967" y="4337621"/>
            <a:chExt cx="2430462" cy="573088"/>
          </a:xfrm>
        </p:grpSpPr>
        <p:sp>
          <p:nvSpPr>
            <p:cNvPr id="3190" name="Google Shape;3190;p50"/>
            <p:cNvSpPr/>
            <p:nvPr/>
          </p:nvSpPr>
          <p:spPr>
            <a:xfrm>
              <a:off x="6003967" y="4844034"/>
              <a:ext cx="2405062" cy="66675"/>
            </a:xfrm>
            <a:prstGeom prst="rect">
              <a:avLst/>
            </a:prstGeom>
            <a:solidFill>
              <a:srgbClr val="CC0000"/>
            </a:solidFill>
            <a:ln w="9525" cap="flat" cmpd="sng">
              <a:solidFill>
                <a:srgbClr val="CC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50"/>
            <p:cNvSpPr txBox="1"/>
            <p:nvPr/>
          </p:nvSpPr>
          <p:spPr>
            <a:xfrm>
              <a:off x="6115092" y="4337621"/>
              <a:ext cx="2319337" cy="5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lang="en-US" sz="1600" b="0" i="1" u="none" strike="noStrike" cap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IPv4 tunnel </a:t>
              </a:r>
              <a:endParaRPr/>
            </a:p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lang="en-US" sz="1600" b="0" i="1" u="none" strike="noStrike" cap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connecting IPv6 routers</a:t>
              </a:r>
              <a:endParaRPr/>
            </a:p>
          </p:txBody>
        </p:sp>
      </p:grpSp>
      <p:grpSp>
        <p:nvGrpSpPr>
          <p:cNvPr id="3192" name="Google Shape;3192;p50"/>
          <p:cNvGrpSpPr/>
          <p:nvPr/>
        </p:nvGrpSpPr>
        <p:grpSpPr>
          <a:xfrm>
            <a:off x="4282206" y="4335896"/>
            <a:ext cx="1764058" cy="963613"/>
            <a:chOff x="3670217" y="2254595"/>
            <a:chExt cx="1764058" cy="963613"/>
          </a:xfrm>
        </p:grpSpPr>
        <p:sp>
          <p:nvSpPr>
            <p:cNvPr id="3193" name="Google Shape;3193;p50"/>
            <p:cNvSpPr txBox="1"/>
            <p:nvPr/>
          </p:nvSpPr>
          <p:spPr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3194" name="Google Shape;3194;p50"/>
            <p:cNvSpPr txBox="1"/>
            <p:nvPr/>
          </p:nvSpPr>
          <p:spPr>
            <a:xfrm>
              <a:off x="4904340" y="2259358"/>
              <a:ext cx="3365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cxnSp>
          <p:nvCxnSpPr>
            <p:cNvPr id="3195" name="Google Shape;3195;p50"/>
            <p:cNvCxnSpPr/>
            <p:nvPr/>
          </p:nvCxnSpPr>
          <p:spPr>
            <a:xfrm>
              <a:off x="4399515" y="2772120"/>
              <a:ext cx="32385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96" name="Google Shape;3196;p50"/>
            <p:cNvSpPr txBox="1"/>
            <p:nvPr/>
          </p:nvSpPr>
          <p:spPr>
            <a:xfrm>
              <a:off x="3737527" y="2881658"/>
              <a:ext cx="5905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IPv6</a:t>
              </a:r>
              <a:endParaRPr/>
            </a:p>
          </p:txBody>
        </p:sp>
        <p:grpSp>
          <p:nvGrpSpPr>
            <p:cNvPr id="3197" name="Google Shape;3197;p50"/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3198" name="Google Shape;3198;p50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/>
                <a:ahLst/>
                <a:cxnLst/>
                <a:rect l="l" t="t" r="r" b="b"/>
                <a:pathLst>
                  <a:path w="8166683" h="3099826" extrusionOk="0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9525" cap="flat" cmpd="sng">
                <a:solidFill>
                  <a:srgbClr val="0000A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</a:t>
                </a:r>
                <a:endParaRPr/>
              </a:p>
            </p:txBody>
          </p:sp>
          <p:sp>
            <p:nvSpPr>
              <p:cNvPr id="3199" name="Google Shape;3199;p50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9525" cap="flat" cmpd="sng">
                <a:solidFill>
                  <a:srgbClr val="0000A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</a:t>
                </a:r>
                <a:endParaRPr/>
              </a:p>
            </p:txBody>
          </p:sp>
          <p:grpSp>
            <p:nvGrpSpPr>
              <p:cNvPr id="3200" name="Google Shape;3200;p50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201" name="Google Shape;3201;p50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3016" h="1049866" extrusionOk="0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2" name="Google Shape;3202;p50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718" h="903890" extrusionOk="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3" name="Google Shape;3203;p50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187" h="893380" extrusionOk="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4" name="Google Shape;3204;p50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5019" h="1418896" extrusionOk="0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205" name="Google Shape;3205;p50"/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3206" name="Google Shape;3206;p50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/>
                <a:ahLst/>
                <a:cxnLst/>
                <a:rect l="l" t="t" r="r" b="b"/>
                <a:pathLst>
                  <a:path w="8166683" h="3099826" extrusionOk="0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9525" cap="flat" cmpd="sng">
                <a:solidFill>
                  <a:srgbClr val="0000A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</a:t>
                </a:r>
                <a:endParaRPr/>
              </a:p>
            </p:txBody>
          </p:sp>
          <p:sp>
            <p:nvSpPr>
              <p:cNvPr id="3207" name="Google Shape;3207;p50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9525" cap="flat" cmpd="sng">
                <a:solidFill>
                  <a:srgbClr val="0000A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</a:t>
                </a:r>
                <a:endParaRPr/>
              </a:p>
            </p:txBody>
          </p:sp>
          <p:grpSp>
            <p:nvGrpSpPr>
              <p:cNvPr id="3208" name="Google Shape;3208;p50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209" name="Google Shape;3209;p50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3016" h="1049866" extrusionOk="0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0" name="Google Shape;3210;p50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718" h="903890" extrusionOk="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1" name="Google Shape;3211;p50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187" h="893380" extrusionOk="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2" name="Google Shape;3212;p50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5019" h="1418896" extrusionOk="0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3213" name="Google Shape;3213;p50"/>
          <p:cNvGrpSpPr/>
          <p:nvPr/>
        </p:nvGrpSpPr>
        <p:grpSpPr>
          <a:xfrm>
            <a:off x="8352915" y="4365816"/>
            <a:ext cx="1764058" cy="965200"/>
            <a:chOff x="3670217" y="2254595"/>
            <a:chExt cx="1764058" cy="965200"/>
          </a:xfrm>
        </p:grpSpPr>
        <p:sp>
          <p:nvSpPr>
            <p:cNvPr id="3214" name="Google Shape;3214;p50"/>
            <p:cNvSpPr txBox="1"/>
            <p:nvPr/>
          </p:nvSpPr>
          <p:spPr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3215" name="Google Shape;3215;p50"/>
            <p:cNvSpPr txBox="1"/>
            <p:nvPr/>
          </p:nvSpPr>
          <p:spPr>
            <a:xfrm>
              <a:off x="4888228" y="2259358"/>
              <a:ext cx="3365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cxnSp>
          <p:nvCxnSpPr>
            <p:cNvPr id="3216" name="Google Shape;3216;p50"/>
            <p:cNvCxnSpPr/>
            <p:nvPr/>
          </p:nvCxnSpPr>
          <p:spPr>
            <a:xfrm>
              <a:off x="4399515" y="2772120"/>
              <a:ext cx="32385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7" name="Google Shape;3217;p50"/>
            <p:cNvSpPr txBox="1"/>
            <p:nvPr/>
          </p:nvSpPr>
          <p:spPr>
            <a:xfrm>
              <a:off x="4783690" y="2883245"/>
              <a:ext cx="5905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IPv6</a:t>
              </a:r>
              <a:endParaRPr/>
            </a:p>
          </p:txBody>
        </p:sp>
        <p:grpSp>
          <p:nvGrpSpPr>
            <p:cNvPr id="3218" name="Google Shape;3218;p50"/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3219" name="Google Shape;3219;p50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/>
                <a:ahLst/>
                <a:cxnLst/>
                <a:rect l="l" t="t" r="r" b="b"/>
                <a:pathLst>
                  <a:path w="8166683" h="3099826" extrusionOk="0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9525" cap="flat" cmpd="sng">
                <a:solidFill>
                  <a:srgbClr val="0000A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</a:t>
                </a:r>
                <a:endParaRPr/>
              </a:p>
            </p:txBody>
          </p:sp>
          <p:sp>
            <p:nvSpPr>
              <p:cNvPr id="3220" name="Google Shape;3220;p50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9525" cap="flat" cmpd="sng">
                <a:solidFill>
                  <a:srgbClr val="0000A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</a:t>
                </a:r>
                <a:endParaRPr/>
              </a:p>
            </p:txBody>
          </p:sp>
          <p:grpSp>
            <p:nvGrpSpPr>
              <p:cNvPr id="3221" name="Google Shape;3221;p50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222" name="Google Shape;3222;p50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3016" h="1049866" extrusionOk="0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3" name="Google Shape;3223;p50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718" h="903890" extrusionOk="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4" name="Google Shape;3224;p50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187" h="893380" extrusionOk="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5" name="Google Shape;3225;p50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5019" h="1418896" extrusionOk="0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226" name="Google Shape;3226;p50"/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3227" name="Google Shape;3227;p50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/>
                <a:ahLst/>
                <a:cxnLst/>
                <a:rect l="l" t="t" r="r" b="b"/>
                <a:pathLst>
                  <a:path w="8166683" h="3099826" extrusionOk="0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9525" cap="flat" cmpd="sng">
                <a:solidFill>
                  <a:srgbClr val="0000A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</a:t>
                </a:r>
                <a:endParaRPr/>
              </a:p>
            </p:txBody>
          </p:sp>
          <p:sp>
            <p:nvSpPr>
              <p:cNvPr id="3228" name="Google Shape;3228;p50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9525" cap="flat" cmpd="sng">
                <a:solidFill>
                  <a:srgbClr val="0000A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</a:t>
                </a:r>
                <a:endParaRPr/>
              </a:p>
            </p:txBody>
          </p:sp>
          <p:grpSp>
            <p:nvGrpSpPr>
              <p:cNvPr id="3229" name="Google Shape;3229;p50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230" name="Google Shape;3230;p50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3016" h="1049866" extrusionOk="0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1" name="Google Shape;3231;p50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718" h="903890" extrusionOk="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2" name="Google Shape;3232;p50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187" h="893380" extrusionOk="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3" name="Google Shape;3233;p50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5019" h="1418896" extrusionOk="0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3234" name="Google Shape;3234;p50"/>
          <p:cNvGrpSpPr/>
          <p:nvPr/>
        </p:nvGrpSpPr>
        <p:grpSpPr>
          <a:xfrm>
            <a:off x="3244703" y="3195320"/>
            <a:ext cx="1748069" cy="467910"/>
            <a:chOff x="3229463" y="3119120"/>
            <a:chExt cx="1748069" cy="467910"/>
          </a:xfrm>
        </p:grpSpPr>
        <p:cxnSp>
          <p:nvCxnSpPr>
            <p:cNvPr id="3235" name="Google Shape;3235;p50"/>
            <p:cNvCxnSpPr/>
            <p:nvPr/>
          </p:nvCxnSpPr>
          <p:spPr>
            <a:xfrm flipH="1">
              <a:off x="4023360" y="3119120"/>
              <a:ext cx="954172" cy="187960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36" name="Google Shape;3236;p50"/>
            <p:cNvSpPr txBox="1"/>
            <p:nvPr/>
          </p:nvSpPr>
          <p:spPr>
            <a:xfrm>
              <a:off x="3229463" y="3311570"/>
              <a:ext cx="1516761" cy="2754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Link-layer frame</a:t>
              </a:r>
              <a:endParaRPr/>
            </a:p>
          </p:txBody>
        </p:sp>
      </p:grpSp>
      <p:grpSp>
        <p:nvGrpSpPr>
          <p:cNvPr id="3237" name="Google Shape;3237;p50"/>
          <p:cNvGrpSpPr/>
          <p:nvPr/>
        </p:nvGrpSpPr>
        <p:grpSpPr>
          <a:xfrm>
            <a:off x="4809173" y="2446973"/>
            <a:ext cx="4886325" cy="951547"/>
            <a:chOff x="4672013" y="2614613"/>
            <a:chExt cx="4886325" cy="1157209"/>
          </a:xfrm>
        </p:grpSpPr>
        <p:grpSp>
          <p:nvGrpSpPr>
            <p:cNvPr id="3238" name="Google Shape;3238;p50"/>
            <p:cNvGrpSpPr/>
            <p:nvPr/>
          </p:nvGrpSpPr>
          <p:grpSpPr>
            <a:xfrm>
              <a:off x="4674002" y="3295572"/>
              <a:ext cx="4854575" cy="476250"/>
              <a:chOff x="1427882" y="4286172"/>
              <a:chExt cx="4854575" cy="476250"/>
            </a:xfrm>
          </p:grpSpPr>
          <p:sp>
            <p:nvSpPr>
              <p:cNvPr id="3239" name="Google Shape;3239;p50"/>
              <p:cNvSpPr/>
              <p:nvPr/>
            </p:nvSpPr>
            <p:spPr>
              <a:xfrm>
                <a:off x="1427882" y="4289347"/>
                <a:ext cx="4854575" cy="468313"/>
              </a:xfrm>
              <a:prstGeom prst="rect">
                <a:avLst/>
              </a:prstGeom>
              <a:gradFill>
                <a:gsLst>
                  <a:gs pos="0">
                    <a:srgbClr val="CC0000">
                      <a:alpha val="40784"/>
                    </a:srgbClr>
                  </a:gs>
                  <a:gs pos="100000">
                    <a:srgbClr val="CC0000">
                      <a:alpha val="37647"/>
                    </a:srgbClr>
                  </a:gs>
                </a:gsLst>
                <a:lin ang="5400000" scaled="0"/>
              </a:gradFill>
              <a:ln w="9525" cap="flat" cmpd="sng">
                <a:solidFill>
                  <a:srgbClr val="CC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240" name="Google Shape;3240;p50"/>
              <p:cNvCxnSpPr/>
              <p:nvPr/>
            </p:nvCxnSpPr>
            <p:spPr>
              <a:xfrm>
                <a:off x="2791545" y="4287759"/>
                <a:ext cx="0" cy="468313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1" name="Google Shape;3241;p50"/>
              <p:cNvCxnSpPr/>
              <p:nvPr/>
            </p:nvCxnSpPr>
            <p:spPr>
              <a:xfrm>
                <a:off x="2313707" y="4286172"/>
                <a:ext cx="0" cy="468313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2" name="Google Shape;3242;p50"/>
              <p:cNvCxnSpPr/>
              <p:nvPr/>
            </p:nvCxnSpPr>
            <p:spPr>
              <a:xfrm>
                <a:off x="1867620" y="4294109"/>
                <a:ext cx="0" cy="468313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243" name="Google Shape;3243;p50"/>
              <p:cNvGrpSpPr/>
              <p:nvPr/>
            </p:nvGrpSpPr>
            <p:grpSpPr>
              <a:xfrm>
                <a:off x="2865478" y="4319509"/>
                <a:ext cx="3402012" cy="414337"/>
                <a:chOff x="8090620" y="3748009"/>
                <a:chExt cx="3402012" cy="414337"/>
              </a:xfrm>
            </p:grpSpPr>
            <p:cxnSp>
              <p:nvCxnSpPr>
                <p:cNvPr id="3244" name="Google Shape;3244;p50"/>
                <p:cNvCxnSpPr/>
                <p:nvPr/>
              </p:nvCxnSpPr>
              <p:spPr>
                <a:xfrm>
                  <a:off x="8743763" y="4053716"/>
                  <a:ext cx="85725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3245" name="Google Shape;3245;p50"/>
                <p:cNvSpPr/>
                <p:nvPr/>
              </p:nvSpPr>
              <p:spPr>
                <a:xfrm>
                  <a:off x="8090620" y="3751184"/>
                  <a:ext cx="3402012" cy="401638"/>
                </a:xfrm>
                <a:prstGeom prst="rect">
                  <a:avLst/>
                </a:prstGeom>
                <a:solidFill>
                  <a:srgbClr val="66CCFF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246" name="Google Shape;3246;p50"/>
                <p:cNvCxnSpPr/>
                <p:nvPr/>
              </p:nvCxnSpPr>
              <p:spPr>
                <a:xfrm>
                  <a:off x="8174757" y="3751184"/>
                  <a:ext cx="0" cy="4032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47" name="Google Shape;3247;p50"/>
                <p:cNvCxnSpPr/>
                <p:nvPr/>
              </p:nvCxnSpPr>
              <p:spPr>
                <a:xfrm>
                  <a:off x="8133482" y="3749596"/>
                  <a:ext cx="0" cy="4032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48" name="Google Shape;3248;p50"/>
                <p:cNvCxnSpPr/>
                <p:nvPr/>
              </p:nvCxnSpPr>
              <p:spPr>
                <a:xfrm>
                  <a:off x="8250957" y="3751184"/>
                  <a:ext cx="0" cy="4032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49" name="Google Shape;3249;p50"/>
                <p:cNvCxnSpPr/>
                <p:nvPr/>
              </p:nvCxnSpPr>
              <p:spPr>
                <a:xfrm>
                  <a:off x="8292232" y="3748009"/>
                  <a:ext cx="0" cy="4032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50" name="Google Shape;3250;p50"/>
                <p:cNvCxnSpPr/>
                <p:nvPr/>
              </p:nvCxnSpPr>
              <p:spPr>
                <a:xfrm>
                  <a:off x="8346207" y="3748009"/>
                  <a:ext cx="0" cy="4032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51" name="Google Shape;3251;p50"/>
                <p:cNvCxnSpPr/>
                <p:nvPr/>
              </p:nvCxnSpPr>
              <p:spPr>
                <a:xfrm>
                  <a:off x="8412882" y="3748009"/>
                  <a:ext cx="0" cy="4032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52" name="Google Shape;3252;p50"/>
                <p:cNvCxnSpPr/>
                <p:nvPr/>
              </p:nvCxnSpPr>
              <p:spPr>
                <a:xfrm>
                  <a:off x="8724032" y="3759121"/>
                  <a:ext cx="0" cy="4032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53" name="Google Shape;3253;p50"/>
                <p:cNvCxnSpPr/>
                <p:nvPr/>
              </p:nvCxnSpPr>
              <p:spPr>
                <a:xfrm>
                  <a:off x="9098682" y="3759121"/>
                  <a:ext cx="0" cy="4032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254" name="Google Shape;3254;p50"/>
              <p:cNvSpPr/>
              <p:nvPr/>
            </p:nvSpPr>
            <p:spPr>
              <a:xfrm>
                <a:off x="2901848" y="4384275"/>
                <a:ext cx="3244616" cy="285690"/>
              </a:xfrm>
              <a:prstGeom prst="rect">
                <a:avLst/>
              </a:prstGeom>
              <a:solidFill>
                <a:srgbClr val="66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5" name="Google Shape;3255;p50"/>
              <p:cNvSpPr txBox="1"/>
              <p:nvPr/>
            </p:nvSpPr>
            <p:spPr>
              <a:xfrm>
                <a:off x="4133520" y="4301715"/>
                <a:ext cx="167005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IPv6 datagram</a:t>
                </a:r>
                <a:endParaRPr/>
              </a:p>
            </p:txBody>
          </p:sp>
        </p:grpSp>
        <p:sp>
          <p:nvSpPr>
            <p:cNvPr id="3256" name="Google Shape;3256;p50"/>
            <p:cNvSpPr/>
            <p:nvPr/>
          </p:nvSpPr>
          <p:spPr>
            <a:xfrm>
              <a:off x="4672013" y="2614613"/>
              <a:ext cx="4886325" cy="685800"/>
            </a:xfrm>
            <a:custGeom>
              <a:avLst/>
              <a:gdLst/>
              <a:ahLst/>
              <a:cxnLst/>
              <a:rect l="l" t="t" r="r" b="b"/>
              <a:pathLst>
                <a:path w="4886325" h="685800" extrusionOk="0">
                  <a:moveTo>
                    <a:pt x="0" y="685800"/>
                  </a:moveTo>
                  <a:lnTo>
                    <a:pt x="2171700" y="0"/>
                  </a:lnTo>
                  <a:lnTo>
                    <a:pt x="2443162" y="157162"/>
                  </a:lnTo>
                  <a:lnTo>
                    <a:pt x="2493168" y="150018"/>
                  </a:lnTo>
                  <a:lnTo>
                    <a:pt x="4886325" y="685800"/>
                  </a:lnTo>
                  <a:lnTo>
                    <a:pt x="0" y="685800"/>
                  </a:lnTo>
                  <a:close/>
                </a:path>
              </a:pathLst>
            </a:custGeom>
            <a:gradFill>
              <a:gsLst>
                <a:gs pos="0">
                  <a:srgbClr val="F5F7FC"/>
                </a:gs>
                <a:gs pos="100000">
                  <a:srgbClr val="D8D8D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57" name="Google Shape;3257;p50"/>
          <p:cNvGrpSpPr/>
          <p:nvPr/>
        </p:nvGrpSpPr>
        <p:grpSpPr>
          <a:xfrm>
            <a:off x="6964680" y="2244997"/>
            <a:ext cx="838200" cy="376149"/>
            <a:chOff x="6827520" y="2412637"/>
            <a:chExt cx="838200" cy="376149"/>
          </a:xfrm>
        </p:grpSpPr>
        <p:sp>
          <p:nvSpPr>
            <p:cNvPr id="3258" name="Google Shape;3258;p50"/>
            <p:cNvSpPr/>
            <p:nvPr/>
          </p:nvSpPr>
          <p:spPr>
            <a:xfrm>
              <a:off x="7178040" y="2468880"/>
              <a:ext cx="487680" cy="304800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5F7FC"/>
                </a:gs>
                <a:gs pos="100000">
                  <a:srgbClr val="CC000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59" name="Google Shape;3259;p50"/>
            <p:cNvGrpSpPr/>
            <p:nvPr/>
          </p:nvGrpSpPr>
          <p:grpSpPr>
            <a:xfrm>
              <a:off x="6827520" y="2412637"/>
              <a:ext cx="334944" cy="376149"/>
              <a:chOff x="335231" y="4406992"/>
              <a:chExt cx="1251280" cy="2136350"/>
            </a:xfrm>
          </p:grpSpPr>
          <p:sp>
            <p:nvSpPr>
              <p:cNvPr id="3260" name="Google Shape;3260;p50"/>
              <p:cNvSpPr/>
              <p:nvPr/>
            </p:nvSpPr>
            <p:spPr>
              <a:xfrm>
                <a:off x="335231" y="4406992"/>
                <a:ext cx="965619" cy="2136350"/>
              </a:xfrm>
              <a:custGeom>
                <a:avLst/>
                <a:gdLst/>
                <a:ahLst/>
                <a:cxnLst/>
                <a:rect l="l" t="t" r="r" b="b"/>
                <a:pathLst>
                  <a:path w="966787" h="2138362" extrusionOk="0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0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1" name="Google Shape;3261;p50"/>
              <p:cNvSpPr/>
              <p:nvPr/>
            </p:nvSpPr>
            <p:spPr>
              <a:xfrm>
                <a:off x="351325" y="4411451"/>
                <a:ext cx="1235186" cy="771586"/>
              </a:xfrm>
              <a:custGeom>
                <a:avLst/>
                <a:gdLst/>
                <a:ahLst/>
                <a:cxnLst/>
                <a:rect l="l" t="t" r="r" b="b"/>
                <a:pathLst>
                  <a:path w="1238250" h="757496" extrusionOk="0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E2393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2" name="Google Shape;3262;p50"/>
              <p:cNvSpPr/>
              <p:nvPr/>
            </p:nvSpPr>
            <p:spPr>
              <a:xfrm>
                <a:off x="1296825" y="5178575"/>
                <a:ext cx="289686" cy="1351389"/>
              </a:xfrm>
              <a:prstGeom prst="rect">
                <a:avLst/>
              </a:prstGeom>
              <a:solidFill>
                <a:srgbClr val="EBADA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63" name="Google Shape;3263;p50"/>
          <p:cNvSpPr txBox="1"/>
          <p:nvPr/>
        </p:nvSpPr>
        <p:spPr>
          <a:xfrm>
            <a:off x="4831080" y="3383280"/>
            <a:ext cx="48790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usual: datagram as payload in link-layer frame</a:t>
            </a:r>
            <a:endParaRPr/>
          </a:p>
        </p:txBody>
      </p:sp>
      <p:grpSp>
        <p:nvGrpSpPr>
          <p:cNvPr id="3264" name="Google Shape;3264;p50"/>
          <p:cNvGrpSpPr/>
          <p:nvPr/>
        </p:nvGrpSpPr>
        <p:grpSpPr>
          <a:xfrm>
            <a:off x="2834599" y="5970990"/>
            <a:ext cx="2306635" cy="467910"/>
            <a:chOff x="2670897" y="3119120"/>
            <a:chExt cx="2306635" cy="467910"/>
          </a:xfrm>
        </p:grpSpPr>
        <p:cxnSp>
          <p:nvCxnSpPr>
            <p:cNvPr id="3265" name="Google Shape;3265;p50"/>
            <p:cNvCxnSpPr/>
            <p:nvPr/>
          </p:nvCxnSpPr>
          <p:spPr>
            <a:xfrm flipH="1">
              <a:off x="4023360" y="3119120"/>
              <a:ext cx="954172" cy="187960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66" name="Google Shape;3266;p50"/>
            <p:cNvSpPr txBox="1"/>
            <p:nvPr/>
          </p:nvSpPr>
          <p:spPr>
            <a:xfrm>
              <a:off x="2670897" y="3311570"/>
              <a:ext cx="1348447" cy="2754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IPv4 datagram</a:t>
              </a:r>
              <a:endParaRPr/>
            </a:p>
          </p:txBody>
        </p:sp>
      </p:grpSp>
      <p:grpSp>
        <p:nvGrpSpPr>
          <p:cNvPr id="3267" name="Google Shape;3267;p50"/>
          <p:cNvGrpSpPr/>
          <p:nvPr/>
        </p:nvGrpSpPr>
        <p:grpSpPr>
          <a:xfrm>
            <a:off x="4511040" y="5222642"/>
            <a:ext cx="5332920" cy="956237"/>
            <a:chOff x="4225418" y="2614613"/>
            <a:chExt cx="5332920" cy="1162913"/>
          </a:xfrm>
        </p:grpSpPr>
        <p:grpSp>
          <p:nvGrpSpPr>
            <p:cNvPr id="3268" name="Google Shape;3268;p50"/>
            <p:cNvGrpSpPr/>
            <p:nvPr/>
          </p:nvGrpSpPr>
          <p:grpSpPr>
            <a:xfrm>
              <a:off x="4225418" y="3289252"/>
              <a:ext cx="5303159" cy="488274"/>
              <a:chOff x="979298" y="4279852"/>
              <a:chExt cx="5303159" cy="488274"/>
            </a:xfrm>
          </p:grpSpPr>
          <p:sp>
            <p:nvSpPr>
              <p:cNvPr id="3269" name="Google Shape;3269;p50"/>
              <p:cNvSpPr/>
              <p:nvPr/>
            </p:nvSpPr>
            <p:spPr>
              <a:xfrm>
                <a:off x="979298" y="4289347"/>
                <a:ext cx="5303159" cy="468314"/>
              </a:xfrm>
              <a:prstGeom prst="rect">
                <a:avLst/>
              </a:prstGeom>
              <a:gradFill>
                <a:gsLst>
                  <a:gs pos="0">
                    <a:srgbClr val="CC0000">
                      <a:alpha val="40784"/>
                    </a:srgbClr>
                  </a:gs>
                  <a:gs pos="100000">
                    <a:srgbClr val="CC0000">
                      <a:alpha val="37647"/>
                    </a:srgbClr>
                  </a:gs>
                </a:gsLst>
                <a:lin ang="5400000" scaled="0"/>
              </a:gradFill>
              <a:ln w="9525" cap="flat" cmpd="sng">
                <a:solidFill>
                  <a:srgbClr val="CC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270" name="Google Shape;3270;p50"/>
              <p:cNvCxnSpPr/>
              <p:nvPr/>
            </p:nvCxnSpPr>
            <p:spPr>
              <a:xfrm>
                <a:off x="2791545" y="4287759"/>
                <a:ext cx="0" cy="468313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1" name="Google Shape;3271;p50"/>
              <p:cNvCxnSpPr/>
              <p:nvPr/>
            </p:nvCxnSpPr>
            <p:spPr>
              <a:xfrm>
                <a:off x="2313707" y="4286172"/>
                <a:ext cx="0" cy="468313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2" name="Google Shape;3272;p50"/>
              <p:cNvCxnSpPr/>
              <p:nvPr/>
            </p:nvCxnSpPr>
            <p:spPr>
              <a:xfrm>
                <a:off x="2129045" y="4299810"/>
                <a:ext cx="0" cy="468314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273" name="Google Shape;3273;p50"/>
              <p:cNvGrpSpPr/>
              <p:nvPr/>
            </p:nvGrpSpPr>
            <p:grpSpPr>
              <a:xfrm>
                <a:off x="2865478" y="4319509"/>
                <a:ext cx="3402012" cy="414337"/>
                <a:chOff x="8090620" y="3748009"/>
                <a:chExt cx="3402012" cy="414337"/>
              </a:xfrm>
            </p:grpSpPr>
            <p:cxnSp>
              <p:nvCxnSpPr>
                <p:cNvPr id="3274" name="Google Shape;3274;p50"/>
                <p:cNvCxnSpPr/>
                <p:nvPr/>
              </p:nvCxnSpPr>
              <p:spPr>
                <a:xfrm>
                  <a:off x="8743763" y="4053716"/>
                  <a:ext cx="85725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3275" name="Google Shape;3275;p50"/>
                <p:cNvSpPr/>
                <p:nvPr/>
              </p:nvSpPr>
              <p:spPr>
                <a:xfrm>
                  <a:off x="8090620" y="3751184"/>
                  <a:ext cx="3402012" cy="401638"/>
                </a:xfrm>
                <a:prstGeom prst="rect">
                  <a:avLst/>
                </a:prstGeom>
                <a:solidFill>
                  <a:srgbClr val="66CCFF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276" name="Google Shape;3276;p50"/>
                <p:cNvCxnSpPr/>
                <p:nvPr/>
              </p:nvCxnSpPr>
              <p:spPr>
                <a:xfrm>
                  <a:off x="8174757" y="3751184"/>
                  <a:ext cx="0" cy="4032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7" name="Google Shape;3277;p50"/>
                <p:cNvCxnSpPr/>
                <p:nvPr/>
              </p:nvCxnSpPr>
              <p:spPr>
                <a:xfrm>
                  <a:off x="8133482" y="3749596"/>
                  <a:ext cx="0" cy="4032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8" name="Google Shape;3278;p50"/>
                <p:cNvCxnSpPr/>
                <p:nvPr/>
              </p:nvCxnSpPr>
              <p:spPr>
                <a:xfrm>
                  <a:off x="8250957" y="3751184"/>
                  <a:ext cx="0" cy="4032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9" name="Google Shape;3279;p50"/>
                <p:cNvCxnSpPr/>
                <p:nvPr/>
              </p:nvCxnSpPr>
              <p:spPr>
                <a:xfrm>
                  <a:off x="8292232" y="3748009"/>
                  <a:ext cx="0" cy="4032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80" name="Google Shape;3280;p50"/>
                <p:cNvCxnSpPr/>
                <p:nvPr/>
              </p:nvCxnSpPr>
              <p:spPr>
                <a:xfrm>
                  <a:off x="8346207" y="3748009"/>
                  <a:ext cx="0" cy="4032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81" name="Google Shape;3281;p50"/>
                <p:cNvCxnSpPr/>
                <p:nvPr/>
              </p:nvCxnSpPr>
              <p:spPr>
                <a:xfrm>
                  <a:off x="8412882" y="3748009"/>
                  <a:ext cx="0" cy="4032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82" name="Google Shape;3282;p50"/>
                <p:cNvCxnSpPr/>
                <p:nvPr/>
              </p:nvCxnSpPr>
              <p:spPr>
                <a:xfrm>
                  <a:off x="8724032" y="3759121"/>
                  <a:ext cx="0" cy="4032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83" name="Google Shape;3283;p50"/>
                <p:cNvCxnSpPr/>
                <p:nvPr/>
              </p:nvCxnSpPr>
              <p:spPr>
                <a:xfrm>
                  <a:off x="9098682" y="3759121"/>
                  <a:ext cx="0" cy="4032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284" name="Google Shape;3284;p50"/>
              <p:cNvSpPr/>
              <p:nvPr/>
            </p:nvSpPr>
            <p:spPr>
              <a:xfrm>
                <a:off x="2901848" y="4384275"/>
                <a:ext cx="3244616" cy="285690"/>
              </a:xfrm>
              <a:prstGeom prst="rect">
                <a:avLst/>
              </a:prstGeom>
              <a:solidFill>
                <a:srgbClr val="66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5" name="Google Shape;3285;p50"/>
              <p:cNvSpPr txBox="1"/>
              <p:nvPr/>
            </p:nvSpPr>
            <p:spPr>
              <a:xfrm>
                <a:off x="4133520" y="4301715"/>
                <a:ext cx="167005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IPv6 datagram</a:t>
                </a:r>
                <a:endParaRPr/>
              </a:p>
            </p:txBody>
          </p:sp>
          <p:cxnSp>
            <p:nvCxnSpPr>
              <p:cNvPr id="3286" name="Google Shape;3286;p50"/>
              <p:cNvCxnSpPr/>
              <p:nvPr/>
            </p:nvCxnSpPr>
            <p:spPr>
              <a:xfrm>
                <a:off x="1141962" y="4285554"/>
                <a:ext cx="0" cy="468314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7" name="Google Shape;3287;p50"/>
              <p:cNvCxnSpPr/>
              <p:nvPr/>
            </p:nvCxnSpPr>
            <p:spPr>
              <a:xfrm>
                <a:off x="1214646" y="4294108"/>
                <a:ext cx="0" cy="468314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8" name="Google Shape;3288;p50"/>
              <p:cNvCxnSpPr/>
              <p:nvPr/>
            </p:nvCxnSpPr>
            <p:spPr>
              <a:xfrm>
                <a:off x="1024733" y="4279852"/>
                <a:ext cx="0" cy="468314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9" name="Google Shape;3289;p50"/>
              <p:cNvCxnSpPr/>
              <p:nvPr/>
            </p:nvCxnSpPr>
            <p:spPr>
              <a:xfrm>
                <a:off x="1749220" y="4299812"/>
                <a:ext cx="0" cy="468314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290" name="Google Shape;3290;p50"/>
            <p:cNvSpPr/>
            <p:nvPr/>
          </p:nvSpPr>
          <p:spPr>
            <a:xfrm>
              <a:off x="4672013" y="2614613"/>
              <a:ext cx="4886325" cy="685800"/>
            </a:xfrm>
            <a:custGeom>
              <a:avLst/>
              <a:gdLst/>
              <a:ahLst/>
              <a:cxnLst/>
              <a:rect l="l" t="t" r="r" b="b"/>
              <a:pathLst>
                <a:path w="4886325" h="685800" extrusionOk="0">
                  <a:moveTo>
                    <a:pt x="0" y="685800"/>
                  </a:moveTo>
                  <a:lnTo>
                    <a:pt x="2171700" y="0"/>
                  </a:lnTo>
                  <a:lnTo>
                    <a:pt x="2443162" y="157162"/>
                  </a:lnTo>
                  <a:lnTo>
                    <a:pt x="2493168" y="150018"/>
                  </a:lnTo>
                  <a:lnTo>
                    <a:pt x="4886325" y="685800"/>
                  </a:lnTo>
                  <a:lnTo>
                    <a:pt x="0" y="685800"/>
                  </a:lnTo>
                  <a:close/>
                </a:path>
              </a:pathLst>
            </a:custGeom>
            <a:gradFill>
              <a:gsLst>
                <a:gs pos="0">
                  <a:srgbClr val="F5F7FC"/>
                </a:gs>
                <a:gs pos="100000">
                  <a:srgbClr val="D8D8D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1" name="Google Shape;3291;p50"/>
          <p:cNvSpPr txBox="1"/>
          <p:nvPr/>
        </p:nvSpPr>
        <p:spPr>
          <a:xfrm>
            <a:off x="4979542" y="6158950"/>
            <a:ext cx="53739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tunneling: IPv6 datagram as payload in a IPv4 datagram</a:t>
            </a:r>
            <a:endParaRPr/>
          </a:p>
        </p:txBody>
      </p:sp>
      <p:grpSp>
        <p:nvGrpSpPr>
          <p:cNvPr id="3292" name="Google Shape;3292;p50"/>
          <p:cNvGrpSpPr/>
          <p:nvPr/>
        </p:nvGrpSpPr>
        <p:grpSpPr>
          <a:xfrm>
            <a:off x="6903720" y="4965337"/>
            <a:ext cx="838200" cy="376149"/>
            <a:chOff x="6827520" y="2412637"/>
            <a:chExt cx="838200" cy="376149"/>
          </a:xfrm>
        </p:grpSpPr>
        <p:sp>
          <p:nvSpPr>
            <p:cNvPr id="3293" name="Google Shape;3293;p50"/>
            <p:cNvSpPr/>
            <p:nvPr/>
          </p:nvSpPr>
          <p:spPr>
            <a:xfrm>
              <a:off x="7178040" y="2468880"/>
              <a:ext cx="487680" cy="304800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5F7FC"/>
                </a:gs>
                <a:gs pos="100000">
                  <a:srgbClr val="CC000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94" name="Google Shape;3294;p50"/>
            <p:cNvGrpSpPr/>
            <p:nvPr/>
          </p:nvGrpSpPr>
          <p:grpSpPr>
            <a:xfrm>
              <a:off x="6827520" y="2412637"/>
              <a:ext cx="334944" cy="376149"/>
              <a:chOff x="335231" y="4406992"/>
              <a:chExt cx="1251280" cy="2136350"/>
            </a:xfrm>
          </p:grpSpPr>
          <p:sp>
            <p:nvSpPr>
              <p:cNvPr id="3295" name="Google Shape;3295;p50"/>
              <p:cNvSpPr/>
              <p:nvPr/>
            </p:nvSpPr>
            <p:spPr>
              <a:xfrm>
                <a:off x="335231" y="4406992"/>
                <a:ext cx="965619" cy="2136350"/>
              </a:xfrm>
              <a:custGeom>
                <a:avLst/>
                <a:gdLst/>
                <a:ahLst/>
                <a:cxnLst/>
                <a:rect l="l" t="t" r="r" b="b"/>
                <a:pathLst>
                  <a:path w="966787" h="2138362" extrusionOk="0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0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6" name="Google Shape;3296;p50"/>
              <p:cNvSpPr/>
              <p:nvPr/>
            </p:nvSpPr>
            <p:spPr>
              <a:xfrm>
                <a:off x="351325" y="4411451"/>
                <a:ext cx="1235186" cy="771586"/>
              </a:xfrm>
              <a:custGeom>
                <a:avLst/>
                <a:gdLst/>
                <a:ahLst/>
                <a:cxnLst/>
                <a:rect l="l" t="t" r="r" b="b"/>
                <a:pathLst>
                  <a:path w="1238250" h="757496" extrusionOk="0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E2393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7" name="Google Shape;3297;p50"/>
              <p:cNvSpPr/>
              <p:nvPr/>
            </p:nvSpPr>
            <p:spPr>
              <a:xfrm>
                <a:off x="1296825" y="5178575"/>
                <a:ext cx="289686" cy="1351389"/>
              </a:xfrm>
              <a:prstGeom prst="rect">
                <a:avLst/>
              </a:prstGeom>
              <a:solidFill>
                <a:srgbClr val="EBADA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98" name="Google Shape;3298;p50"/>
          <p:cNvSpPr/>
          <p:nvPr/>
        </p:nvSpPr>
        <p:spPr>
          <a:xfrm>
            <a:off x="822960" y="1356360"/>
            <a:ext cx="10058400" cy="2407920"/>
          </a:xfrm>
          <a:prstGeom prst="rect">
            <a:avLst/>
          </a:prstGeom>
          <a:solidFill>
            <a:schemeClr val="lt1">
              <a:alpha val="6274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99" name="Google Shape;3299;p50"/>
          <p:cNvGrpSpPr/>
          <p:nvPr/>
        </p:nvGrpSpPr>
        <p:grpSpPr>
          <a:xfrm>
            <a:off x="5243279" y="4964546"/>
            <a:ext cx="3924175" cy="366887"/>
            <a:chOff x="5243279" y="4964546"/>
            <a:chExt cx="3924175" cy="366887"/>
          </a:xfrm>
        </p:grpSpPr>
        <p:sp>
          <p:nvSpPr>
            <p:cNvPr id="3300" name="Google Shape;3300;p50"/>
            <p:cNvSpPr txBox="1"/>
            <p:nvPr/>
          </p:nvSpPr>
          <p:spPr>
            <a:xfrm>
              <a:off x="5243279" y="4964546"/>
              <a:ext cx="869149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IPv6/</a:t>
              </a:r>
              <a:r>
                <a:rPr lang="en-US" sz="1600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v4</a:t>
              </a:r>
              <a:endParaRPr/>
            </a:p>
          </p:txBody>
        </p:sp>
        <p:sp>
          <p:nvSpPr>
            <p:cNvPr id="3301" name="Google Shape;3301;p50"/>
            <p:cNvSpPr txBox="1"/>
            <p:nvPr/>
          </p:nvSpPr>
          <p:spPr>
            <a:xfrm>
              <a:off x="8298305" y="4992879"/>
              <a:ext cx="869149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IPv6/</a:t>
              </a:r>
              <a:r>
                <a:rPr lang="en-US" sz="1600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v4</a:t>
              </a:r>
              <a:endParaRPr/>
            </a:p>
          </p:txBody>
        </p:sp>
      </p:grpSp>
      <p:sp>
        <p:nvSpPr>
          <p:cNvPr id="3302" name="Google Shape;3302;p50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8" name="Google Shape;3308;p51"/>
          <p:cNvGrpSpPr/>
          <p:nvPr/>
        </p:nvGrpSpPr>
        <p:grpSpPr>
          <a:xfrm>
            <a:off x="6285630" y="3268207"/>
            <a:ext cx="1176337" cy="3330575"/>
            <a:chOff x="3507" y="2128"/>
            <a:chExt cx="741" cy="2098"/>
          </a:xfrm>
        </p:grpSpPr>
        <p:cxnSp>
          <p:nvCxnSpPr>
            <p:cNvPr id="3309" name="Google Shape;3309;p51"/>
            <p:cNvCxnSpPr/>
            <p:nvPr/>
          </p:nvCxnSpPr>
          <p:spPr>
            <a:xfrm>
              <a:off x="3627" y="2128"/>
              <a:ext cx="43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10" name="Google Shape;3310;p51"/>
            <p:cNvSpPr txBox="1"/>
            <p:nvPr/>
          </p:nvSpPr>
          <p:spPr>
            <a:xfrm>
              <a:off x="3507" y="3775"/>
              <a:ext cx="741" cy="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B-to-C:</a:t>
              </a:r>
              <a:endParaRPr/>
            </a:p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IPv6 inside</a:t>
              </a:r>
              <a:endParaRPr/>
            </a:p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IPv4</a:t>
              </a:r>
              <a:endParaRPr/>
            </a:p>
          </p:txBody>
        </p:sp>
        <p:cxnSp>
          <p:nvCxnSpPr>
            <p:cNvPr id="3311" name="Google Shape;3311;p51"/>
            <p:cNvCxnSpPr/>
            <p:nvPr/>
          </p:nvCxnSpPr>
          <p:spPr>
            <a:xfrm>
              <a:off x="3883" y="3640"/>
              <a:ext cx="0" cy="11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grpSp>
          <p:nvGrpSpPr>
            <p:cNvPr id="3312" name="Google Shape;3312;p51"/>
            <p:cNvGrpSpPr/>
            <p:nvPr/>
          </p:nvGrpSpPr>
          <p:grpSpPr>
            <a:xfrm>
              <a:off x="3558" y="2220"/>
              <a:ext cx="583" cy="1388"/>
              <a:chOff x="478" y="2082"/>
              <a:chExt cx="583" cy="1388"/>
            </a:xfrm>
          </p:grpSpPr>
          <p:sp>
            <p:nvSpPr>
              <p:cNvPr id="3313" name="Google Shape;3313;p51"/>
              <p:cNvSpPr/>
              <p:nvPr/>
            </p:nvSpPr>
            <p:spPr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189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14" name="Google Shape;3314;p51"/>
              <p:cNvGrpSpPr/>
              <p:nvPr/>
            </p:nvGrpSpPr>
            <p:grpSpPr>
              <a:xfrm>
                <a:off x="499" y="2471"/>
                <a:ext cx="493" cy="908"/>
                <a:chOff x="4869" y="143"/>
                <a:chExt cx="493" cy="908"/>
              </a:xfrm>
            </p:grpSpPr>
            <p:sp>
              <p:nvSpPr>
                <p:cNvPr id="3315" name="Google Shape;3315;p51"/>
                <p:cNvSpPr/>
                <p:nvPr/>
              </p:nvSpPr>
              <p:spPr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B5E7FF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18900000" algn="bl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16" name="Google Shape;3316;p51"/>
                <p:cNvSpPr txBox="1"/>
                <p:nvPr/>
              </p:nvSpPr>
              <p:spPr>
                <a:xfrm>
                  <a:off x="4869" y="161"/>
                  <a:ext cx="493" cy="87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Flow: X</a:t>
                  </a:r>
                  <a:endParaRPr/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Src: A</a:t>
                  </a:r>
                  <a:endParaRPr/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Dest: F</a:t>
                  </a:r>
                  <a:endParaRPr/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data</a:t>
                  </a:r>
                  <a:endParaRPr/>
                </a:p>
              </p:txBody>
            </p:sp>
          </p:grpSp>
          <p:sp>
            <p:nvSpPr>
              <p:cNvPr id="3317" name="Google Shape;3317;p51"/>
              <p:cNvSpPr txBox="1"/>
              <p:nvPr/>
            </p:nvSpPr>
            <p:spPr>
              <a:xfrm>
                <a:off x="49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src:B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dest: E</a:t>
                </a:r>
                <a:endParaRPr/>
              </a:p>
            </p:txBody>
          </p:sp>
        </p:grpSp>
      </p:grpSp>
      <p:sp>
        <p:nvSpPr>
          <p:cNvPr id="3318" name="Google Shape;3318;p51"/>
          <p:cNvSpPr txBox="1"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800"/>
              <a:buFont typeface="Calibri"/>
              <a:buNone/>
            </a:pPr>
            <a:r>
              <a:rPr lang="en-US" sz="4800"/>
              <a:t>Tunneling</a:t>
            </a:r>
            <a:endParaRPr/>
          </a:p>
        </p:txBody>
      </p:sp>
      <p:sp>
        <p:nvSpPr>
          <p:cNvPr id="3319" name="Google Shape;3319;p51"/>
          <p:cNvSpPr txBox="1"/>
          <p:nvPr/>
        </p:nvSpPr>
        <p:spPr>
          <a:xfrm>
            <a:off x="1638577" y="2479069"/>
            <a:ext cx="19080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physical view:</a:t>
            </a:r>
            <a:endParaRPr/>
          </a:p>
        </p:txBody>
      </p:sp>
      <p:cxnSp>
        <p:nvCxnSpPr>
          <p:cNvPr id="3320" name="Google Shape;3320;p51"/>
          <p:cNvCxnSpPr/>
          <p:nvPr/>
        </p:nvCxnSpPr>
        <p:spPr>
          <a:xfrm>
            <a:off x="5432976" y="2762595"/>
            <a:ext cx="2750903" cy="0"/>
          </a:xfrm>
          <a:prstGeom prst="straightConnector1">
            <a:avLst/>
          </a:prstGeom>
          <a:noFill/>
          <a:ln w="19050" cap="flat" cmpd="sng">
            <a:solidFill>
              <a:srgbClr val="CC000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21" name="Google Shape;3321;p51"/>
          <p:cNvSpPr txBox="1"/>
          <p:nvPr/>
        </p:nvSpPr>
        <p:spPr>
          <a:xfrm>
            <a:off x="5807990" y="2886420"/>
            <a:ext cx="5905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IPv4</a:t>
            </a:r>
            <a:endParaRPr/>
          </a:p>
        </p:txBody>
      </p:sp>
      <p:sp>
        <p:nvSpPr>
          <p:cNvPr id="3322" name="Google Shape;3322;p51"/>
          <p:cNvSpPr txBox="1"/>
          <p:nvPr/>
        </p:nvSpPr>
        <p:spPr>
          <a:xfrm>
            <a:off x="7170020" y="2888007"/>
            <a:ext cx="5905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IPv4</a:t>
            </a:r>
            <a:endParaRPr/>
          </a:p>
        </p:txBody>
      </p:sp>
      <p:sp>
        <p:nvSpPr>
          <p:cNvPr id="3323" name="Google Shape;3323;p51"/>
          <p:cNvSpPr txBox="1"/>
          <p:nvPr/>
        </p:nvSpPr>
        <p:spPr>
          <a:xfrm>
            <a:off x="8317782" y="2256182"/>
            <a:ext cx="3365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3324" name="Google Shape;3324;p51"/>
          <p:cNvCxnSpPr/>
          <p:nvPr/>
        </p:nvCxnSpPr>
        <p:spPr>
          <a:xfrm>
            <a:off x="8857532" y="2753070"/>
            <a:ext cx="323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25" name="Google Shape;3325;p51"/>
          <p:cNvSpPr txBox="1"/>
          <p:nvPr/>
        </p:nvSpPr>
        <p:spPr>
          <a:xfrm>
            <a:off x="8099025" y="2875307"/>
            <a:ext cx="86914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IPv6/</a:t>
            </a:r>
            <a:r>
              <a:rPr lang="en-US" sz="16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v4</a:t>
            </a:r>
            <a:endParaRPr/>
          </a:p>
        </p:txBody>
      </p:sp>
      <p:sp>
        <p:nvSpPr>
          <p:cNvPr id="3326" name="Google Shape;3326;p51"/>
          <p:cNvSpPr txBox="1"/>
          <p:nvPr/>
        </p:nvSpPr>
        <p:spPr>
          <a:xfrm>
            <a:off x="9202020" y="2878482"/>
            <a:ext cx="5905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IPv6</a:t>
            </a:r>
            <a:endParaRPr/>
          </a:p>
        </p:txBody>
      </p:sp>
      <p:sp>
        <p:nvSpPr>
          <p:cNvPr id="3327" name="Google Shape;3327;p51"/>
          <p:cNvSpPr txBox="1"/>
          <p:nvPr/>
        </p:nvSpPr>
        <p:spPr>
          <a:xfrm>
            <a:off x="9334991" y="2262532"/>
            <a:ext cx="3238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3328" name="Google Shape;3328;p51"/>
          <p:cNvSpPr txBox="1"/>
          <p:nvPr/>
        </p:nvSpPr>
        <p:spPr>
          <a:xfrm>
            <a:off x="5923515" y="2249832"/>
            <a:ext cx="3492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3329" name="Google Shape;3329;p51"/>
          <p:cNvSpPr txBox="1"/>
          <p:nvPr/>
        </p:nvSpPr>
        <p:spPr>
          <a:xfrm>
            <a:off x="7311307" y="2253007"/>
            <a:ext cx="3492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grpSp>
        <p:nvGrpSpPr>
          <p:cNvPr id="3330" name="Google Shape;3330;p51"/>
          <p:cNvGrpSpPr/>
          <p:nvPr/>
        </p:nvGrpSpPr>
        <p:grpSpPr>
          <a:xfrm>
            <a:off x="5730326" y="2580911"/>
            <a:ext cx="735192" cy="352789"/>
            <a:chOff x="7493876" y="2774731"/>
            <a:chExt cx="1481958" cy="894622"/>
          </a:xfrm>
        </p:grpSpPr>
        <p:sp>
          <p:nvSpPr>
            <p:cNvPr id="3331" name="Google Shape;3331;p51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E4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3332" name="Google Shape;3332;p51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rgbClr val="E4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3333" name="Google Shape;3333;p51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334" name="Google Shape;3334;p51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5" name="Google Shape;3335;p51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6" name="Google Shape;3336;p51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7" name="Google Shape;3337;p51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FFB3D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38" name="Google Shape;3338;p51"/>
          <p:cNvGrpSpPr/>
          <p:nvPr/>
        </p:nvGrpSpPr>
        <p:grpSpPr>
          <a:xfrm>
            <a:off x="3670217" y="2228091"/>
            <a:ext cx="1845462" cy="967204"/>
            <a:chOff x="3670217" y="2254595"/>
            <a:chExt cx="1845462" cy="967204"/>
          </a:xfrm>
        </p:grpSpPr>
        <p:sp>
          <p:nvSpPr>
            <p:cNvPr id="3339" name="Google Shape;3339;p51"/>
            <p:cNvSpPr txBox="1"/>
            <p:nvPr/>
          </p:nvSpPr>
          <p:spPr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3340" name="Google Shape;3340;p51"/>
            <p:cNvSpPr txBox="1"/>
            <p:nvPr/>
          </p:nvSpPr>
          <p:spPr>
            <a:xfrm>
              <a:off x="4904340" y="2259358"/>
              <a:ext cx="3365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cxnSp>
          <p:nvCxnSpPr>
            <p:cNvPr id="3341" name="Google Shape;3341;p51"/>
            <p:cNvCxnSpPr/>
            <p:nvPr/>
          </p:nvCxnSpPr>
          <p:spPr>
            <a:xfrm>
              <a:off x="4399515" y="2772120"/>
              <a:ext cx="32385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42" name="Google Shape;3342;p51"/>
            <p:cNvSpPr txBox="1"/>
            <p:nvPr/>
          </p:nvSpPr>
          <p:spPr>
            <a:xfrm>
              <a:off x="3737527" y="2881658"/>
              <a:ext cx="5905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IPv6</a:t>
              </a:r>
              <a:endParaRPr/>
            </a:p>
          </p:txBody>
        </p:sp>
        <p:sp>
          <p:nvSpPr>
            <p:cNvPr id="3343" name="Google Shape;3343;p51"/>
            <p:cNvSpPr txBox="1"/>
            <p:nvPr/>
          </p:nvSpPr>
          <p:spPr>
            <a:xfrm>
              <a:off x="4646530" y="2883245"/>
              <a:ext cx="869149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IPv6/</a:t>
              </a:r>
              <a:r>
                <a:rPr lang="en-US" sz="1600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v4</a:t>
              </a:r>
              <a:endParaRPr/>
            </a:p>
          </p:txBody>
        </p:sp>
        <p:grpSp>
          <p:nvGrpSpPr>
            <p:cNvPr id="3344" name="Google Shape;3344;p51"/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3345" name="Google Shape;3345;p51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/>
                <a:ahLst/>
                <a:cxnLst/>
                <a:rect l="l" t="t" r="r" b="b"/>
                <a:pathLst>
                  <a:path w="8166683" h="3099826" extrusionOk="0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9525" cap="flat" cmpd="sng">
                <a:solidFill>
                  <a:srgbClr val="0000A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</a:t>
                </a:r>
                <a:endParaRPr/>
              </a:p>
            </p:txBody>
          </p:sp>
          <p:sp>
            <p:nvSpPr>
              <p:cNvPr id="3346" name="Google Shape;3346;p51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9525" cap="flat" cmpd="sng">
                <a:solidFill>
                  <a:srgbClr val="0000A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</a:t>
                </a:r>
                <a:endParaRPr/>
              </a:p>
            </p:txBody>
          </p:sp>
          <p:grpSp>
            <p:nvGrpSpPr>
              <p:cNvPr id="3347" name="Google Shape;3347;p51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348" name="Google Shape;3348;p51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3016" h="1049866" extrusionOk="0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9" name="Google Shape;3349;p51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718" h="903890" extrusionOk="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0" name="Google Shape;3350;p51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187" h="893380" extrusionOk="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1" name="Google Shape;3351;p51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5019" h="1418896" extrusionOk="0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52" name="Google Shape;3352;p51"/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3353" name="Google Shape;3353;p51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/>
                <a:ahLst/>
                <a:cxnLst/>
                <a:rect l="l" t="t" r="r" b="b"/>
                <a:pathLst>
                  <a:path w="8166683" h="3099826" extrusionOk="0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9525" cap="flat" cmpd="sng">
                <a:solidFill>
                  <a:srgbClr val="0000A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</a:t>
                </a:r>
                <a:endParaRPr/>
              </a:p>
            </p:txBody>
          </p:sp>
          <p:sp>
            <p:nvSpPr>
              <p:cNvPr id="3354" name="Google Shape;3354;p51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9525" cap="flat" cmpd="sng">
                <a:solidFill>
                  <a:srgbClr val="0000A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</a:t>
                </a:r>
                <a:endParaRPr/>
              </a:p>
            </p:txBody>
          </p:sp>
          <p:grpSp>
            <p:nvGrpSpPr>
              <p:cNvPr id="3355" name="Google Shape;3355;p51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356" name="Google Shape;3356;p51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3016" h="1049866" extrusionOk="0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7" name="Google Shape;3357;p51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718" h="903890" extrusionOk="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8" name="Google Shape;3358;p51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187" h="893380" extrusionOk="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9" name="Google Shape;3359;p51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5019" h="1418896" extrusionOk="0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3360" name="Google Shape;3360;p51"/>
          <p:cNvGrpSpPr/>
          <p:nvPr/>
        </p:nvGrpSpPr>
        <p:grpSpPr>
          <a:xfrm>
            <a:off x="8149080" y="2589144"/>
            <a:ext cx="731126" cy="344556"/>
            <a:chOff x="7493876" y="2774731"/>
            <a:chExt cx="1481958" cy="894622"/>
          </a:xfrm>
        </p:grpSpPr>
        <p:sp>
          <p:nvSpPr>
            <p:cNvPr id="3361" name="Google Shape;3361;p51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3362" name="Google Shape;3362;p51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3363" name="Google Shape;3363;p51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364" name="Google Shape;3364;p51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5" name="Google Shape;3365;p51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6" name="Google Shape;3366;p51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7" name="Google Shape;3367;p51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68" name="Google Shape;3368;p51"/>
          <p:cNvGrpSpPr/>
          <p:nvPr/>
        </p:nvGrpSpPr>
        <p:grpSpPr>
          <a:xfrm>
            <a:off x="9154917" y="2589144"/>
            <a:ext cx="731126" cy="344556"/>
            <a:chOff x="7493876" y="2774731"/>
            <a:chExt cx="1481958" cy="894622"/>
          </a:xfrm>
        </p:grpSpPr>
        <p:sp>
          <p:nvSpPr>
            <p:cNvPr id="3369" name="Google Shape;3369;p51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3370" name="Google Shape;3370;p51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3371" name="Google Shape;3371;p51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372" name="Google Shape;3372;p51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3" name="Google Shape;3373;p51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4" name="Google Shape;3374;p51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5" name="Google Shape;3375;p51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76" name="Google Shape;3376;p51"/>
          <p:cNvGrpSpPr/>
          <p:nvPr/>
        </p:nvGrpSpPr>
        <p:grpSpPr>
          <a:xfrm>
            <a:off x="7115503" y="2580911"/>
            <a:ext cx="735192" cy="352789"/>
            <a:chOff x="7493876" y="2774731"/>
            <a:chExt cx="1481958" cy="894622"/>
          </a:xfrm>
        </p:grpSpPr>
        <p:sp>
          <p:nvSpPr>
            <p:cNvPr id="3377" name="Google Shape;3377;p51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E4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3378" name="Google Shape;3378;p51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rgbClr val="E4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3379" name="Google Shape;3379;p51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380" name="Google Shape;3380;p51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1" name="Google Shape;3381;p51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2" name="Google Shape;3382;p51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3" name="Google Shape;3383;p51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FFB3D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4" name="Google Shape;3384;p51"/>
          <p:cNvSpPr/>
          <p:nvPr/>
        </p:nvSpPr>
        <p:spPr>
          <a:xfrm>
            <a:off x="5385351" y="1603264"/>
            <a:ext cx="2751341" cy="76275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5" name="Google Shape;3385;p51"/>
          <p:cNvSpPr txBox="1"/>
          <p:nvPr/>
        </p:nvSpPr>
        <p:spPr>
          <a:xfrm>
            <a:off x="1850265" y="1375666"/>
            <a:ext cx="17098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logical view:</a:t>
            </a:r>
            <a:endParaRPr/>
          </a:p>
        </p:txBody>
      </p:sp>
      <p:sp>
        <p:nvSpPr>
          <p:cNvPr id="3386" name="Google Shape;3386;p51"/>
          <p:cNvSpPr txBox="1"/>
          <p:nvPr/>
        </p:nvSpPr>
        <p:spPr>
          <a:xfrm>
            <a:off x="5677401" y="1119786"/>
            <a:ext cx="2319337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IPv4 tunnel </a:t>
            </a:r>
            <a:endParaRPr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connecting IPv6 routers</a:t>
            </a:r>
            <a:endParaRPr/>
          </a:p>
        </p:txBody>
      </p:sp>
      <p:grpSp>
        <p:nvGrpSpPr>
          <p:cNvPr id="3387" name="Google Shape;3387;p51"/>
          <p:cNvGrpSpPr/>
          <p:nvPr/>
        </p:nvGrpSpPr>
        <p:grpSpPr>
          <a:xfrm>
            <a:off x="3663591" y="1108282"/>
            <a:ext cx="1860702" cy="967204"/>
            <a:chOff x="3670217" y="2254595"/>
            <a:chExt cx="1860702" cy="967204"/>
          </a:xfrm>
        </p:grpSpPr>
        <p:sp>
          <p:nvSpPr>
            <p:cNvPr id="3388" name="Google Shape;3388;p51"/>
            <p:cNvSpPr txBox="1"/>
            <p:nvPr/>
          </p:nvSpPr>
          <p:spPr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3389" name="Google Shape;3389;p51"/>
            <p:cNvSpPr txBox="1"/>
            <p:nvPr/>
          </p:nvSpPr>
          <p:spPr>
            <a:xfrm>
              <a:off x="4904340" y="2259358"/>
              <a:ext cx="3365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cxnSp>
          <p:nvCxnSpPr>
            <p:cNvPr id="3390" name="Google Shape;3390;p51"/>
            <p:cNvCxnSpPr/>
            <p:nvPr/>
          </p:nvCxnSpPr>
          <p:spPr>
            <a:xfrm>
              <a:off x="4399515" y="2772120"/>
              <a:ext cx="32385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91" name="Google Shape;3391;p51"/>
            <p:cNvSpPr txBox="1"/>
            <p:nvPr/>
          </p:nvSpPr>
          <p:spPr>
            <a:xfrm>
              <a:off x="3737527" y="2881658"/>
              <a:ext cx="5905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IPv6</a:t>
              </a:r>
              <a:endParaRPr/>
            </a:p>
          </p:txBody>
        </p:sp>
        <p:sp>
          <p:nvSpPr>
            <p:cNvPr id="3392" name="Google Shape;3392;p51"/>
            <p:cNvSpPr txBox="1"/>
            <p:nvPr/>
          </p:nvSpPr>
          <p:spPr>
            <a:xfrm>
              <a:off x="4661770" y="2883245"/>
              <a:ext cx="869149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IPv6/</a:t>
              </a:r>
              <a:r>
                <a:rPr lang="en-US" sz="1600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v4</a:t>
              </a:r>
              <a:endParaRPr/>
            </a:p>
          </p:txBody>
        </p:sp>
        <p:grpSp>
          <p:nvGrpSpPr>
            <p:cNvPr id="3393" name="Google Shape;3393;p51"/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3394" name="Google Shape;3394;p51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/>
                <a:ahLst/>
                <a:cxnLst/>
                <a:rect l="l" t="t" r="r" b="b"/>
                <a:pathLst>
                  <a:path w="8166683" h="3099826" extrusionOk="0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9525" cap="flat" cmpd="sng">
                <a:solidFill>
                  <a:srgbClr val="0000A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</a:t>
                </a:r>
                <a:endParaRPr/>
              </a:p>
            </p:txBody>
          </p:sp>
          <p:sp>
            <p:nvSpPr>
              <p:cNvPr id="3395" name="Google Shape;3395;p51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9525" cap="flat" cmpd="sng">
                <a:solidFill>
                  <a:srgbClr val="0000A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</a:t>
                </a:r>
                <a:endParaRPr/>
              </a:p>
            </p:txBody>
          </p:sp>
          <p:grpSp>
            <p:nvGrpSpPr>
              <p:cNvPr id="3396" name="Google Shape;3396;p51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397" name="Google Shape;3397;p51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3016" h="1049866" extrusionOk="0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8" name="Google Shape;3398;p51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718" h="903890" extrusionOk="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9" name="Google Shape;3399;p51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187" h="893380" extrusionOk="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0" name="Google Shape;3400;p51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5019" h="1418896" extrusionOk="0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401" name="Google Shape;3401;p51"/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3402" name="Google Shape;3402;p51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/>
                <a:ahLst/>
                <a:cxnLst/>
                <a:rect l="l" t="t" r="r" b="b"/>
                <a:pathLst>
                  <a:path w="8166683" h="3099826" extrusionOk="0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9525" cap="flat" cmpd="sng">
                <a:solidFill>
                  <a:srgbClr val="0000A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</a:t>
                </a:r>
                <a:endParaRPr/>
              </a:p>
            </p:txBody>
          </p:sp>
          <p:sp>
            <p:nvSpPr>
              <p:cNvPr id="3403" name="Google Shape;3403;p51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9525" cap="flat" cmpd="sng">
                <a:solidFill>
                  <a:srgbClr val="0000A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</a:t>
                </a:r>
                <a:endParaRPr/>
              </a:p>
            </p:txBody>
          </p:sp>
          <p:grpSp>
            <p:nvGrpSpPr>
              <p:cNvPr id="3404" name="Google Shape;3404;p51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405" name="Google Shape;3405;p51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3016" h="1049866" extrusionOk="0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6" name="Google Shape;3406;p51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718" h="903890" extrusionOk="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7" name="Google Shape;3407;p51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187" h="893380" extrusionOk="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8" name="Google Shape;3408;p51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5019" h="1418896" extrusionOk="0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3409" name="Google Shape;3409;p51"/>
          <p:cNvGrpSpPr/>
          <p:nvPr/>
        </p:nvGrpSpPr>
        <p:grpSpPr>
          <a:xfrm>
            <a:off x="8121650" y="1138202"/>
            <a:ext cx="1788188" cy="965617"/>
            <a:chOff x="3646087" y="2254595"/>
            <a:chExt cx="1788188" cy="965617"/>
          </a:xfrm>
        </p:grpSpPr>
        <p:sp>
          <p:nvSpPr>
            <p:cNvPr id="3410" name="Google Shape;3410;p51"/>
            <p:cNvSpPr txBox="1"/>
            <p:nvPr/>
          </p:nvSpPr>
          <p:spPr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3411" name="Google Shape;3411;p51"/>
            <p:cNvSpPr txBox="1"/>
            <p:nvPr/>
          </p:nvSpPr>
          <p:spPr>
            <a:xfrm>
              <a:off x="4888228" y="2259358"/>
              <a:ext cx="3365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cxnSp>
          <p:nvCxnSpPr>
            <p:cNvPr id="3412" name="Google Shape;3412;p51"/>
            <p:cNvCxnSpPr/>
            <p:nvPr/>
          </p:nvCxnSpPr>
          <p:spPr>
            <a:xfrm>
              <a:off x="4399515" y="2772120"/>
              <a:ext cx="32385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13" name="Google Shape;3413;p51"/>
            <p:cNvSpPr txBox="1"/>
            <p:nvPr/>
          </p:nvSpPr>
          <p:spPr>
            <a:xfrm>
              <a:off x="3646087" y="2881658"/>
              <a:ext cx="869149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IPv6/</a:t>
              </a:r>
              <a:r>
                <a:rPr lang="en-US" sz="1600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v4</a:t>
              </a:r>
              <a:endParaRPr/>
            </a:p>
          </p:txBody>
        </p:sp>
        <p:sp>
          <p:nvSpPr>
            <p:cNvPr id="3414" name="Google Shape;3414;p51"/>
            <p:cNvSpPr txBox="1"/>
            <p:nvPr/>
          </p:nvSpPr>
          <p:spPr>
            <a:xfrm>
              <a:off x="4783690" y="2883245"/>
              <a:ext cx="5905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IPv6</a:t>
              </a:r>
              <a:endParaRPr/>
            </a:p>
          </p:txBody>
        </p:sp>
        <p:grpSp>
          <p:nvGrpSpPr>
            <p:cNvPr id="3415" name="Google Shape;3415;p51"/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3416" name="Google Shape;3416;p51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/>
                <a:ahLst/>
                <a:cxnLst/>
                <a:rect l="l" t="t" r="r" b="b"/>
                <a:pathLst>
                  <a:path w="8166683" h="3099826" extrusionOk="0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9525" cap="flat" cmpd="sng">
                <a:solidFill>
                  <a:srgbClr val="0000A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</a:t>
                </a:r>
                <a:endParaRPr/>
              </a:p>
            </p:txBody>
          </p:sp>
          <p:sp>
            <p:nvSpPr>
              <p:cNvPr id="3417" name="Google Shape;3417;p51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9525" cap="flat" cmpd="sng">
                <a:solidFill>
                  <a:srgbClr val="0000A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</a:t>
                </a:r>
                <a:endParaRPr/>
              </a:p>
            </p:txBody>
          </p:sp>
          <p:grpSp>
            <p:nvGrpSpPr>
              <p:cNvPr id="3418" name="Google Shape;3418;p51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419" name="Google Shape;3419;p51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3016" h="1049866" extrusionOk="0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0" name="Google Shape;3420;p51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718" h="903890" extrusionOk="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1" name="Google Shape;3421;p51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187" h="893380" extrusionOk="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2" name="Google Shape;3422;p51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5019" h="1418896" extrusionOk="0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423" name="Google Shape;3423;p51"/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3424" name="Google Shape;3424;p51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/>
                <a:ahLst/>
                <a:cxnLst/>
                <a:rect l="l" t="t" r="r" b="b"/>
                <a:pathLst>
                  <a:path w="8166683" h="3099826" extrusionOk="0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9525" cap="flat" cmpd="sng">
                <a:solidFill>
                  <a:srgbClr val="0000A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</a:t>
                </a:r>
                <a:endParaRPr/>
              </a:p>
            </p:txBody>
          </p:sp>
          <p:sp>
            <p:nvSpPr>
              <p:cNvPr id="3425" name="Google Shape;3425;p51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9525" cap="flat" cmpd="sng">
                <a:solidFill>
                  <a:srgbClr val="0000A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</a:t>
                </a:r>
                <a:endParaRPr/>
              </a:p>
            </p:txBody>
          </p:sp>
          <p:grpSp>
            <p:nvGrpSpPr>
              <p:cNvPr id="3426" name="Google Shape;3426;p51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427" name="Google Shape;3427;p51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3016" h="1049866" extrusionOk="0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8" name="Google Shape;3428;p51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718" h="903890" extrusionOk="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9" name="Google Shape;3429;p51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187" h="893380" extrusionOk="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0" name="Google Shape;3430;p51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5019" h="1418896" extrusionOk="0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3431" name="Google Shape;3431;p51"/>
          <p:cNvGrpSpPr/>
          <p:nvPr/>
        </p:nvGrpSpPr>
        <p:grpSpPr>
          <a:xfrm>
            <a:off x="4068210" y="3305037"/>
            <a:ext cx="817562" cy="2981325"/>
            <a:chOff x="1611" y="2132"/>
            <a:chExt cx="515" cy="1878"/>
          </a:xfrm>
        </p:grpSpPr>
        <p:grpSp>
          <p:nvGrpSpPr>
            <p:cNvPr id="3432" name="Google Shape;3432;p51"/>
            <p:cNvGrpSpPr/>
            <p:nvPr/>
          </p:nvGrpSpPr>
          <p:grpSpPr>
            <a:xfrm>
              <a:off x="1634" y="2200"/>
              <a:ext cx="476" cy="908"/>
              <a:chOff x="652" y="2144"/>
              <a:chExt cx="476" cy="908"/>
            </a:xfrm>
          </p:grpSpPr>
          <p:sp>
            <p:nvSpPr>
              <p:cNvPr id="3433" name="Google Shape;3433;p51"/>
              <p:cNvSpPr/>
              <p:nvPr/>
            </p:nvSpPr>
            <p:spPr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B5E7FF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189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4" name="Google Shape;3434;p51"/>
              <p:cNvSpPr txBox="1"/>
              <p:nvPr/>
            </p:nvSpPr>
            <p:spPr>
              <a:xfrm>
                <a:off x="667" y="2162"/>
                <a:ext cx="461" cy="8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flow: X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src: A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dest: F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data</a:t>
                </a:r>
                <a:endParaRPr/>
              </a:p>
            </p:txBody>
          </p:sp>
        </p:grpSp>
        <p:cxnSp>
          <p:nvCxnSpPr>
            <p:cNvPr id="3435" name="Google Shape;3435;p51"/>
            <p:cNvCxnSpPr/>
            <p:nvPr/>
          </p:nvCxnSpPr>
          <p:spPr>
            <a:xfrm>
              <a:off x="1661" y="2132"/>
              <a:ext cx="43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36" name="Google Shape;3436;p51"/>
            <p:cNvSpPr txBox="1"/>
            <p:nvPr/>
          </p:nvSpPr>
          <p:spPr>
            <a:xfrm>
              <a:off x="1611" y="3690"/>
              <a:ext cx="515" cy="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A-to-B:</a:t>
              </a:r>
              <a:endParaRPr/>
            </a:p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IPv6</a:t>
              </a:r>
              <a:endParaRPr/>
            </a:p>
          </p:txBody>
        </p:sp>
        <p:cxnSp>
          <p:nvCxnSpPr>
            <p:cNvPr id="3437" name="Google Shape;3437;p51"/>
            <p:cNvCxnSpPr/>
            <p:nvPr/>
          </p:nvCxnSpPr>
          <p:spPr>
            <a:xfrm>
              <a:off x="1856" y="3230"/>
              <a:ext cx="0" cy="49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grpSp>
        <p:nvGrpSpPr>
          <p:cNvPr id="3438" name="Google Shape;3438;p51"/>
          <p:cNvGrpSpPr/>
          <p:nvPr/>
        </p:nvGrpSpPr>
        <p:grpSpPr>
          <a:xfrm>
            <a:off x="5052460" y="3297100"/>
            <a:ext cx="1176337" cy="3319462"/>
            <a:chOff x="2231" y="2127"/>
            <a:chExt cx="741" cy="2091"/>
          </a:xfrm>
        </p:grpSpPr>
        <p:grpSp>
          <p:nvGrpSpPr>
            <p:cNvPr id="3439" name="Google Shape;3439;p51"/>
            <p:cNvGrpSpPr/>
            <p:nvPr/>
          </p:nvGrpSpPr>
          <p:grpSpPr>
            <a:xfrm>
              <a:off x="2262" y="2194"/>
              <a:ext cx="583" cy="1388"/>
              <a:chOff x="478" y="2082"/>
              <a:chExt cx="583" cy="1388"/>
            </a:xfrm>
          </p:grpSpPr>
          <p:sp>
            <p:nvSpPr>
              <p:cNvPr id="3440" name="Google Shape;3440;p51"/>
              <p:cNvSpPr/>
              <p:nvPr/>
            </p:nvSpPr>
            <p:spPr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189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41" name="Google Shape;3441;p51"/>
              <p:cNvGrpSpPr/>
              <p:nvPr/>
            </p:nvGrpSpPr>
            <p:grpSpPr>
              <a:xfrm>
                <a:off x="499" y="2471"/>
                <a:ext cx="493" cy="908"/>
                <a:chOff x="4869" y="143"/>
                <a:chExt cx="493" cy="908"/>
              </a:xfrm>
            </p:grpSpPr>
            <p:sp>
              <p:nvSpPr>
                <p:cNvPr id="3442" name="Google Shape;3442;p51"/>
                <p:cNvSpPr/>
                <p:nvPr/>
              </p:nvSpPr>
              <p:spPr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B5E7FF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18900000" algn="bl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3" name="Google Shape;3443;p51"/>
                <p:cNvSpPr txBox="1"/>
                <p:nvPr/>
              </p:nvSpPr>
              <p:spPr>
                <a:xfrm>
                  <a:off x="4869" y="161"/>
                  <a:ext cx="493" cy="87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Flow: X</a:t>
                  </a:r>
                  <a:endParaRPr/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Src: A</a:t>
                  </a:r>
                  <a:endParaRPr/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Dest: F</a:t>
                  </a:r>
                  <a:endParaRPr/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data</a:t>
                  </a:r>
                  <a:endParaRPr/>
                </a:p>
              </p:txBody>
            </p:sp>
          </p:grpSp>
          <p:sp>
            <p:nvSpPr>
              <p:cNvPr id="3444" name="Google Shape;3444;p51"/>
              <p:cNvSpPr txBox="1"/>
              <p:nvPr/>
            </p:nvSpPr>
            <p:spPr>
              <a:xfrm>
                <a:off x="48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src:B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dest: E</a:t>
                </a:r>
                <a:endParaRPr/>
              </a:p>
            </p:txBody>
          </p:sp>
        </p:grpSp>
        <p:cxnSp>
          <p:nvCxnSpPr>
            <p:cNvPr id="3445" name="Google Shape;3445;p51"/>
            <p:cNvCxnSpPr/>
            <p:nvPr/>
          </p:nvCxnSpPr>
          <p:spPr>
            <a:xfrm>
              <a:off x="2345" y="2127"/>
              <a:ext cx="43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46" name="Google Shape;3446;p51"/>
            <p:cNvSpPr txBox="1"/>
            <p:nvPr/>
          </p:nvSpPr>
          <p:spPr>
            <a:xfrm>
              <a:off x="2231" y="3767"/>
              <a:ext cx="741" cy="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B-to-C:</a:t>
              </a:r>
              <a:endParaRPr/>
            </a:p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IPv6 inside</a:t>
              </a:r>
              <a:endParaRPr/>
            </a:p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IPv4</a:t>
              </a:r>
              <a:endParaRPr/>
            </a:p>
          </p:txBody>
        </p:sp>
        <p:cxnSp>
          <p:nvCxnSpPr>
            <p:cNvPr id="3447" name="Google Shape;3447;p51"/>
            <p:cNvCxnSpPr/>
            <p:nvPr/>
          </p:nvCxnSpPr>
          <p:spPr>
            <a:xfrm>
              <a:off x="2588" y="3604"/>
              <a:ext cx="0" cy="11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grpSp>
        <p:nvGrpSpPr>
          <p:cNvPr id="3448" name="Google Shape;3448;p51"/>
          <p:cNvGrpSpPr/>
          <p:nvPr/>
        </p:nvGrpSpPr>
        <p:grpSpPr>
          <a:xfrm>
            <a:off x="8670690" y="3300275"/>
            <a:ext cx="881062" cy="2998787"/>
            <a:chOff x="4251" y="2129"/>
            <a:chExt cx="555" cy="1889"/>
          </a:xfrm>
        </p:grpSpPr>
        <p:cxnSp>
          <p:nvCxnSpPr>
            <p:cNvPr id="3449" name="Google Shape;3449;p51"/>
            <p:cNvCxnSpPr/>
            <p:nvPr/>
          </p:nvCxnSpPr>
          <p:spPr>
            <a:xfrm>
              <a:off x="4292" y="2129"/>
              <a:ext cx="43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50" name="Google Shape;3450;p51"/>
            <p:cNvSpPr txBox="1"/>
            <p:nvPr/>
          </p:nvSpPr>
          <p:spPr>
            <a:xfrm>
              <a:off x="4298" y="3698"/>
              <a:ext cx="508" cy="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E-to-F:</a:t>
              </a:r>
              <a:endParaRPr/>
            </a:p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IPv6</a:t>
              </a:r>
              <a:endParaRPr/>
            </a:p>
          </p:txBody>
        </p:sp>
        <p:cxnSp>
          <p:nvCxnSpPr>
            <p:cNvPr id="3451" name="Google Shape;3451;p51"/>
            <p:cNvCxnSpPr/>
            <p:nvPr/>
          </p:nvCxnSpPr>
          <p:spPr>
            <a:xfrm>
              <a:off x="4540" y="3238"/>
              <a:ext cx="0" cy="49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grpSp>
          <p:nvGrpSpPr>
            <p:cNvPr id="3452" name="Google Shape;3452;p51"/>
            <p:cNvGrpSpPr/>
            <p:nvPr/>
          </p:nvGrpSpPr>
          <p:grpSpPr>
            <a:xfrm>
              <a:off x="4251" y="2205"/>
              <a:ext cx="471" cy="908"/>
              <a:chOff x="643" y="2144"/>
              <a:chExt cx="471" cy="908"/>
            </a:xfrm>
          </p:grpSpPr>
          <p:sp>
            <p:nvSpPr>
              <p:cNvPr id="3453" name="Google Shape;3453;p51"/>
              <p:cNvSpPr/>
              <p:nvPr/>
            </p:nvSpPr>
            <p:spPr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B5E7FF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189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4" name="Google Shape;3454;p51"/>
              <p:cNvSpPr txBox="1"/>
              <p:nvPr/>
            </p:nvSpPr>
            <p:spPr>
              <a:xfrm>
                <a:off x="643" y="2169"/>
                <a:ext cx="461" cy="8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flow: X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src: A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dest: F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data</a:t>
                </a:r>
                <a:endParaRPr/>
              </a:p>
            </p:txBody>
          </p:sp>
        </p:grpSp>
      </p:grpSp>
      <p:grpSp>
        <p:nvGrpSpPr>
          <p:cNvPr id="3455" name="Google Shape;3455;p51"/>
          <p:cNvGrpSpPr/>
          <p:nvPr/>
        </p:nvGrpSpPr>
        <p:grpSpPr>
          <a:xfrm>
            <a:off x="7489590" y="3298687"/>
            <a:ext cx="1176337" cy="3330575"/>
            <a:chOff x="3507" y="2128"/>
            <a:chExt cx="741" cy="2098"/>
          </a:xfrm>
        </p:grpSpPr>
        <p:cxnSp>
          <p:nvCxnSpPr>
            <p:cNvPr id="3456" name="Google Shape;3456;p51"/>
            <p:cNvCxnSpPr/>
            <p:nvPr/>
          </p:nvCxnSpPr>
          <p:spPr>
            <a:xfrm>
              <a:off x="3627" y="2128"/>
              <a:ext cx="43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57" name="Google Shape;3457;p51"/>
            <p:cNvSpPr txBox="1"/>
            <p:nvPr/>
          </p:nvSpPr>
          <p:spPr>
            <a:xfrm>
              <a:off x="3507" y="3775"/>
              <a:ext cx="741" cy="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B-to-C:</a:t>
              </a:r>
              <a:endParaRPr/>
            </a:p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IPv6 inside</a:t>
              </a:r>
              <a:endParaRPr/>
            </a:p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IPv4</a:t>
              </a:r>
              <a:endParaRPr/>
            </a:p>
          </p:txBody>
        </p:sp>
        <p:cxnSp>
          <p:nvCxnSpPr>
            <p:cNvPr id="3458" name="Google Shape;3458;p51"/>
            <p:cNvCxnSpPr/>
            <p:nvPr/>
          </p:nvCxnSpPr>
          <p:spPr>
            <a:xfrm>
              <a:off x="3883" y="3640"/>
              <a:ext cx="0" cy="11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grpSp>
          <p:nvGrpSpPr>
            <p:cNvPr id="3459" name="Google Shape;3459;p51"/>
            <p:cNvGrpSpPr/>
            <p:nvPr/>
          </p:nvGrpSpPr>
          <p:grpSpPr>
            <a:xfrm>
              <a:off x="3558" y="2220"/>
              <a:ext cx="583" cy="1388"/>
              <a:chOff x="478" y="2082"/>
              <a:chExt cx="583" cy="1388"/>
            </a:xfrm>
          </p:grpSpPr>
          <p:sp>
            <p:nvSpPr>
              <p:cNvPr id="3460" name="Google Shape;3460;p51"/>
              <p:cNvSpPr/>
              <p:nvPr/>
            </p:nvSpPr>
            <p:spPr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189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61" name="Google Shape;3461;p51"/>
              <p:cNvGrpSpPr/>
              <p:nvPr/>
            </p:nvGrpSpPr>
            <p:grpSpPr>
              <a:xfrm>
                <a:off x="499" y="2471"/>
                <a:ext cx="493" cy="908"/>
                <a:chOff x="4869" y="143"/>
                <a:chExt cx="493" cy="908"/>
              </a:xfrm>
            </p:grpSpPr>
            <p:sp>
              <p:nvSpPr>
                <p:cNvPr id="3462" name="Google Shape;3462;p51"/>
                <p:cNvSpPr/>
                <p:nvPr/>
              </p:nvSpPr>
              <p:spPr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B5E7FF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18900000" algn="bl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3" name="Google Shape;3463;p51"/>
                <p:cNvSpPr txBox="1"/>
                <p:nvPr/>
              </p:nvSpPr>
              <p:spPr>
                <a:xfrm>
                  <a:off x="4869" y="161"/>
                  <a:ext cx="493" cy="87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Flow: X</a:t>
                  </a:r>
                  <a:endParaRPr/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Src: A</a:t>
                  </a:r>
                  <a:endParaRPr/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Dest: F</a:t>
                  </a:r>
                  <a:endParaRPr/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data</a:t>
                  </a:r>
                  <a:endParaRPr/>
                </a:p>
              </p:txBody>
            </p:sp>
          </p:grpSp>
          <p:sp>
            <p:nvSpPr>
              <p:cNvPr id="3464" name="Google Shape;3464;p51"/>
              <p:cNvSpPr txBox="1"/>
              <p:nvPr/>
            </p:nvSpPr>
            <p:spPr>
              <a:xfrm>
                <a:off x="48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src:B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dest: E</a:t>
                </a:r>
                <a:endParaRPr/>
              </a:p>
            </p:txBody>
          </p:sp>
        </p:grpSp>
      </p:grpSp>
      <p:sp>
        <p:nvSpPr>
          <p:cNvPr id="3465" name="Google Shape;3465;p51"/>
          <p:cNvSpPr/>
          <p:nvPr/>
        </p:nvSpPr>
        <p:spPr>
          <a:xfrm>
            <a:off x="5400881" y="1522904"/>
            <a:ext cx="45719" cy="210509"/>
          </a:xfrm>
          <a:prstGeom prst="rect">
            <a:avLst/>
          </a:prstGeom>
          <a:solidFill>
            <a:srgbClr val="CC0001"/>
          </a:solidFill>
          <a:ln w="12700" cap="flat" cmpd="sng">
            <a:solidFill>
              <a:srgbClr val="CC000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6" name="Google Shape;3466;p51"/>
          <p:cNvSpPr/>
          <p:nvPr/>
        </p:nvSpPr>
        <p:spPr>
          <a:xfrm>
            <a:off x="8135639" y="1540447"/>
            <a:ext cx="45719" cy="210509"/>
          </a:xfrm>
          <a:prstGeom prst="rect">
            <a:avLst/>
          </a:prstGeom>
          <a:solidFill>
            <a:srgbClr val="CC0001"/>
          </a:solidFill>
          <a:ln w="12700" cap="flat" cmpd="sng">
            <a:solidFill>
              <a:srgbClr val="CC000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7" name="Google Shape;3467;p51"/>
          <p:cNvSpPr/>
          <p:nvPr/>
        </p:nvSpPr>
        <p:spPr>
          <a:xfrm>
            <a:off x="5408555" y="2639042"/>
            <a:ext cx="45719" cy="210509"/>
          </a:xfrm>
          <a:prstGeom prst="rect">
            <a:avLst/>
          </a:prstGeom>
          <a:solidFill>
            <a:srgbClr val="CC0001"/>
          </a:solidFill>
          <a:ln w="12700" cap="flat" cmpd="sng">
            <a:solidFill>
              <a:srgbClr val="CC000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8" name="Google Shape;3468;p51"/>
          <p:cNvSpPr/>
          <p:nvPr/>
        </p:nvSpPr>
        <p:spPr>
          <a:xfrm>
            <a:off x="8123579" y="2663164"/>
            <a:ext cx="45719" cy="210509"/>
          </a:xfrm>
          <a:prstGeom prst="rect">
            <a:avLst/>
          </a:prstGeom>
          <a:solidFill>
            <a:srgbClr val="CC0001"/>
          </a:solidFill>
          <a:ln w="12700" cap="flat" cmpd="sng">
            <a:solidFill>
              <a:srgbClr val="CC000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69" name="Google Shape;3469;p51"/>
          <p:cNvGrpSpPr/>
          <p:nvPr/>
        </p:nvGrpSpPr>
        <p:grpSpPr>
          <a:xfrm>
            <a:off x="1285129" y="3401170"/>
            <a:ext cx="8091447" cy="2055959"/>
            <a:chOff x="-2159111" y="3797410"/>
            <a:chExt cx="8091447" cy="2055959"/>
          </a:xfrm>
        </p:grpSpPr>
        <p:grpSp>
          <p:nvGrpSpPr>
            <p:cNvPr id="3470" name="Google Shape;3470;p51"/>
            <p:cNvGrpSpPr/>
            <p:nvPr/>
          </p:nvGrpSpPr>
          <p:grpSpPr>
            <a:xfrm>
              <a:off x="-2159111" y="3797410"/>
              <a:ext cx="8091447" cy="2055959"/>
              <a:chOff x="1300369" y="3385930"/>
              <a:chExt cx="8091447" cy="2055959"/>
            </a:xfrm>
          </p:grpSpPr>
          <p:grpSp>
            <p:nvGrpSpPr>
              <p:cNvPr id="3471" name="Google Shape;3471;p51"/>
              <p:cNvGrpSpPr/>
              <p:nvPr/>
            </p:nvGrpSpPr>
            <p:grpSpPr>
              <a:xfrm>
                <a:off x="1300369" y="3385930"/>
                <a:ext cx="8091447" cy="2055959"/>
                <a:chOff x="1300369" y="3385930"/>
                <a:chExt cx="8091447" cy="2055959"/>
              </a:xfrm>
            </p:grpSpPr>
            <p:sp>
              <p:nvSpPr>
                <p:cNvPr id="3472" name="Google Shape;3472;p51"/>
                <p:cNvSpPr/>
                <p:nvPr/>
              </p:nvSpPr>
              <p:spPr>
                <a:xfrm>
                  <a:off x="4108174" y="3670852"/>
                  <a:ext cx="715617" cy="530087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3" name="Google Shape;3473;p51"/>
                <p:cNvSpPr/>
                <p:nvPr/>
              </p:nvSpPr>
              <p:spPr>
                <a:xfrm>
                  <a:off x="5044440" y="3385930"/>
                  <a:ext cx="1023731" cy="669235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4" name="Google Shape;3474;p51"/>
                <p:cNvSpPr/>
                <p:nvPr/>
              </p:nvSpPr>
              <p:spPr>
                <a:xfrm>
                  <a:off x="7533861" y="3432312"/>
                  <a:ext cx="974035" cy="669235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5" name="Google Shape;3475;p51"/>
                <p:cNvSpPr/>
                <p:nvPr/>
              </p:nvSpPr>
              <p:spPr>
                <a:xfrm>
                  <a:off x="8676199" y="3678803"/>
                  <a:ext cx="715617" cy="542677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6" name="Google Shape;3476;p51"/>
                <p:cNvSpPr txBox="1"/>
                <p:nvPr/>
              </p:nvSpPr>
              <p:spPr>
                <a:xfrm>
                  <a:off x="1300369" y="4426226"/>
                  <a:ext cx="1933161" cy="10156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r>
                    <a:rPr lang="en-US" sz="20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Note source and destination addresses!</a:t>
                  </a:r>
                  <a:endParaRPr/>
                </a:p>
              </p:txBody>
            </p:sp>
            <p:cxnSp>
              <p:nvCxnSpPr>
                <p:cNvPr id="3477" name="Google Shape;3477;p51"/>
                <p:cNvCxnSpPr>
                  <a:stCxn id="3472" idx="2"/>
                  <a:endCxn id="3476" idx="3"/>
                </p:cNvCxnSpPr>
                <p:nvPr/>
              </p:nvCxnSpPr>
              <p:spPr>
                <a:xfrm flipH="1">
                  <a:off x="3233674" y="3935896"/>
                  <a:ext cx="874500" cy="998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78" name="Google Shape;3478;p51"/>
                <p:cNvCxnSpPr>
                  <a:endCxn id="3476" idx="3"/>
                </p:cNvCxnSpPr>
                <p:nvPr/>
              </p:nvCxnSpPr>
              <p:spPr>
                <a:xfrm flipH="1">
                  <a:off x="3233530" y="3690857"/>
                  <a:ext cx="1769100" cy="124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79" name="Google Shape;3479;p51"/>
                <p:cNvCxnSpPr>
                  <a:stCxn id="3474" idx="2"/>
                  <a:endCxn id="3476" idx="3"/>
                </p:cNvCxnSpPr>
                <p:nvPr/>
              </p:nvCxnSpPr>
              <p:spPr>
                <a:xfrm flipH="1">
                  <a:off x="3233661" y="3766930"/>
                  <a:ext cx="4300200" cy="1167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480" name="Google Shape;3480;p51"/>
              <p:cNvCxnSpPr>
                <a:stCxn id="3475" idx="2"/>
                <a:endCxn id="3476" idx="3"/>
              </p:cNvCxnSpPr>
              <p:nvPr/>
            </p:nvCxnSpPr>
            <p:spPr>
              <a:xfrm flipH="1">
                <a:off x="3233599" y="3950142"/>
                <a:ext cx="5442600" cy="98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3481" name="Google Shape;3481;p51"/>
            <p:cNvSpPr/>
            <p:nvPr/>
          </p:nvSpPr>
          <p:spPr>
            <a:xfrm>
              <a:off x="2880360" y="3803100"/>
              <a:ext cx="1023731" cy="669235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82" name="Google Shape;3482;p51"/>
            <p:cNvCxnSpPr>
              <a:endCxn id="3476" idx="3"/>
            </p:cNvCxnSpPr>
            <p:nvPr/>
          </p:nvCxnSpPr>
          <p:spPr>
            <a:xfrm flipH="1">
              <a:off x="-225950" y="4267338"/>
              <a:ext cx="3182400" cy="1078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483" name="Google Shape;3483;p51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9" name="Google Shape;3489;p52"/>
          <p:cNvSpPr txBox="1"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Network layer: “data plane” roadmap</a:t>
            </a:r>
            <a:endParaRPr sz="4400"/>
          </a:p>
        </p:txBody>
      </p:sp>
      <p:sp>
        <p:nvSpPr>
          <p:cNvPr id="3490" name="Google Shape;3490;p52"/>
          <p:cNvSpPr txBox="1">
            <a:spLocks noGrp="1"/>
          </p:cNvSpPr>
          <p:nvPr>
            <p:ph type="body" idx="2"/>
          </p:nvPr>
        </p:nvSpPr>
        <p:spPr>
          <a:xfrm>
            <a:off x="570089" y="1428299"/>
            <a:ext cx="6618109" cy="5001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7988" lvl="0" indent="-27781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200"/>
              <a:buChar char="▪"/>
            </a:pPr>
            <a:r>
              <a:rPr lang="en-US" sz="3200">
                <a:solidFill>
                  <a:srgbClr val="BFBFBF"/>
                </a:solidFill>
              </a:rPr>
              <a:t>Network layer: overview</a:t>
            </a:r>
            <a:endParaRPr/>
          </a:p>
          <a:p>
            <a:pPr marL="695325" lvl="1" indent="-231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800"/>
              <a:buChar char="•"/>
            </a:pPr>
            <a:r>
              <a:rPr lang="en-US" sz="2800">
                <a:solidFill>
                  <a:srgbClr val="BFBFBF"/>
                </a:solidFill>
              </a:rPr>
              <a:t>data plane</a:t>
            </a:r>
            <a:endParaRPr/>
          </a:p>
          <a:p>
            <a:pPr marL="695325" lvl="1" indent="-231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800"/>
              <a:buChar char="•"/>
            </a:pPr>
            <a:r>
              <a:rPr lang="en-US" sz="2800">
                <a:solidFill>
                  <a:srgbClr val="BFBFBF"/>
                </a:solidFill>
              </a:rPr>
              <a:t>control plane</a:t>
            </a:r>
            <a:endParaRPr/>
          </a:p>
        </p:txBody>
      </p:sp>
      <p:pic>
        <p:nvPicPr>
          <p:cNvPr id="3491" name="Google Shape;3491;p52" descr="A train crossing a bridge over a body of wa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5288" y="1379196"/>
            <a:ext cx="3102316" cy="2326737"/>
          </a:xfrm>
          <a:prstGeom prst="rect">
            <a:avLst/>
          </a:prstGeom>
          <a:noFill/>
          <a:ln>
            <a:noFill/>
          </a:ln>
        </p:spPr>
      </p:pic>
      <p:sp>
        <p:nvSpPr>
          <p:cNvPr id="3492" name="Google Shape;3492;p52"/>
          <p:cNvSpPr txBox="1"/>
          <p:nvPr/>
        </p:nvSpPr>
        <p:spPr>
          <a:xfrm>
            <a:off x="6186488" y="4277300"/>
            <a:ext cx="6005512" cy="2110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07988" marR="0" lvl="0" indent="-2778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Generalized Forwarding, SDN</a:t>
            </a:r>
            <a:endParaRPr/>
          </a:p>
          <a:p>
            <a:pPr marL="695325" marR="0" lvl="1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Match+action</a:t>
            </a:r>
            <a:endParaRPr/>
          </a:p>
          <a:p>
            <a:pPr marL="695325" marR="0" lvl="1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OpenFlow: match+action in action</a:t>
            </a:r>
            <a:endParaRPr/>
          </a:p>
          <a:p>
            <a:pPr marL="407988" marR="0" lvl="0" indent="-27781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Middleboxes</a:t>
            </a:r>
            <a:endParaRPr/>
          </a:p>
          <a:p>
            <a:pPr marL="695325" marR="0" lvl="1" indent="-793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3" name="Google Shape;3493;p52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  <p:sp>
        <p:nvSpPr>
          <p:cNvPr id="3494" name="Google Shape;3494;p52"/>
          <p:cNvSpPr txBox="1"/>
          <p:nvPr/>
        </p:nvSpPr>
        <p:spPr>
          <a:xfrm>
            <a:off x="563462" y="2806957"/>
            <a:ext cx="6618109" cy="3461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7988" marR="0" lvl="0" indent="-27781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What’s inside a router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input ports, switching, output ports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buffer management, scheduling</a:t>
            </a:r>
            <a:endParaRPr/>
          </a:p>
          <a:p>
            <a:pPr marL="407988" marR="0" lvl="0" indent="-27781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IP: the Internet Protocol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datagram format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addressing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network address translation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IPv6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30"/>
          <p:cNvSpPr txBox="1"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IP addressing: introduction</a:t>
            </a:r>
            <a:endParaRPr/>
          </a:p>
        </p:txBody>
      </p:sp>
      <p:sp>
        <p:nvSpPr>
          <p:cNvPr id="2041" name="Google Shape;2041;p30"/>
          <p:cNvSpPr/>
          <p:nvPr/>
        </p:nvSpPr>
        <p:spPr>
          <a:xfrm rot="-5400000">
            <a:off x="8946356" y="3046530"/>
            <a:ext cx="846137" cy="1593850"/>
          </a:xfrm>
          <a:custGeom>
            <a:avLst/>
            <a:gdLst/>
            <a:ahLst/>
            <a:cxnLst/>
            <a:rect l="l" t="t" r="r" b="b"/>
            <a:pathLst>
              <a:path w="10315" h="10000" extrusionOk="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2" name="Google Shape;2042;p30"/>
          <p:cNvSpPr/>
          <p:nvPr/>
        </p:nvSpPr>
        <p:spPr>
          <a:xfrm rot="10800000">
            <a:off x="9944100" y="1720173"/>
            <a:ext cx="846138" cy="1593850"/>
          </a:xfrm>
          <a:custGeom>
            <a:avLst/>
            <a:gdLst/>
            <a:ahLst/>
            <a:cxnLst/>
            <a:rect l="l" t="t" r="r" b="b"/>
            <a:pathLst>
              <a:path w="10315" h="10000" extrusionOk="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3" name="Google Shape;2043;p30"/>
          <p:cNvSpPr/>
          <p:nvPr/>
        </p:nvSpPr>
        <p:spPr>
          <a:xfrm>
            <a:off x="7908925" y="1302661"/>
            <a:ext cx="1038225" cy="1927225"/>
          </a:xfrm>
          <a:custGeom>
            <a:avLst/>
            <a:gdLst/>
            <a:ahLst/>
            <a:cxnLst/>
            <a:rect l="l" t="t" r="r" b="b"/>
            <a:pathLst>
              <a:path w="1223" h="1291" extrusionOk="0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4" name="Google Shape;2044;p30"/>
          <p:cNvSpPr txBox="1"/>
          <p:nvPr/>
        </p:nvSpPr>
        <p:spPr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223.1.1.1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045" name="Google Shape;2045;p30"/>
          <p:cNvGrpSpPr/>
          <p:nvPr/>
        </p:nvGrpSpPr>
        <p:grpSpPr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2046" name="Google Shape;2046;p30"/>
            <p:cNvSpPr/>
            <p:nvPr/>
          </p:nvSpPr>
          <p:spPr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30"/>
            <p:cNvSpPr txBox="1"/>
            <p:nvPr/>
          </p:nvSpPr>
          <p:spPr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223.1.1.2</a:t>
              </a:r>
              <a:endParaRPr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2048" name="Google Shape;2048;p30"/>
          <p:cNvSpPr txBox="1"/>
          <p:nvPr/>
        </p:nvSpPr>
        <p:spPr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223.1.1.3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49" name="Google Shape;2049;p30"/>
          <p:cNvSpPr txBox="1"/>
          <p:nvPr/>
        </p:nvSpPr>
        <p:spPr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223.1.1.4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50" name="Google Shape;2050;p30"/>
          <p:cNvSpPr txBox="1"/>
          <p:nvPr/>
        </p:nvSpPr>
        <p:spPr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223.1.2.9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51" name="Google Shape;2051;p30"/>
          <p:cNvSpPr txBox="1"/>
          <p:nvPr/>
        </p:nvSpPr>
        <p:spPr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223.1.2.2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52" name="Google Shape;2052;p30"/>
          <p:cNvSpPr txBox="1"/>
          <p:nvPr/>
        </p:nvSpPr>
        <p:spPr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223.1.2.1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053" name="Google Shape;2053;p30"/>
          <p:cNvCxnSpPr/>
          <p:nvPr/>
        </p:nvCxnSpPr>
        <p:spPr>
          <a:xfrm>
            <a:off x="9359900" y="2735036"/>
            <a:ext cx="0" cy="87902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4" name="Google Shape;2054;p30"/>
          <p:cNvSpPr txBox="1"/>
          <p:nvPr/>
        </p:nvSpPr>
        <p:spPr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223.1.3.2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55" name="Google Shape;2055;p30"/>
          <p:cNvSpPr txBox="1"/>
          <p:nvPr/>
        </p:nvSpPr>
        <p:spPr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223.1.3.1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056" name="Google Shape;2056;p30"/>
          <p:cNvGrpSpPr/>
          <p:nvPr/>
        </p:nvGrpSpPr>
        <p:grpSpPr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2057" name="Google Shape;2057;p30"/>
            <p:cNvSpPr/>
            <p:nvPr/>
          </p:nvSpPr>
          <p:spPr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30"/>
            <p:cNvSpPr txBox="1"/>
            <p:nvPr/>
          </p:nvSpPr>
          <p:spPr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223.1.3.27</a:t>
              </a:r>
              <a:endParaRPr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059" name="Google Shape;2059;p30"/>
          <p:cNvGrpSpPr/>
          <p:nvPr/>
        </p:nvGrpSpPr>
        <p:grpSpPr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2060" name="Google Shape;2060;p30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1" name="Google Shape;2061;p30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2" name="Google Shape;2062;p30"/>
          <p:cNvGrpSpPr/>
          <p:nvPr/>
        </p:nvGrpSpPr>
        <p:grpSpPr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2063" name="Google Shape;2063;p30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4" name="Google Shape;2064;p30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5" name="Google Shape;2065;p30"/>
          <p:cNvGrpSpPr/>
          <p:nvPr/>
        </p:nvGrpSpPr>
        <p:grpSpPr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2066" name="Google Shape;2066;p30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7" name="Google Shape;2067;p30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8" name="Google Shape;2068;p30"/>
          <p:cNvGrpSpPr/>
          <p:nvPr/>
        </p:nvGrpSpPr>
        <p:grpSpPr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2069" name="Google Shape;2069;p30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0" name="Google Shape;2070;p30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1" name="Google Shape;2071;p30"/>
          <p:cNvGrpSpPr/>
          <p:nvPr/>
        </p:nvGrpSpPr>
        <p:grpSpPr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2072" name="Google Shape;2072;p30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3" name="Google Shape;2073;p30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4" name="Google Shape;2074;p30"/>
          <p:cNvGrpSpPr/>
          <p:nvPr/>
        </p:nvGrpSpPr>
        <p:grpSpPr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2075" name="Google Shape;2075;p30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6" name="Google Shape;2076;p30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7" name="Google Shape;2077;p30"/>
          <p:cNvGrpSpPr/>
          <p:nvPr/>
        </p:nvGrpSpPr>
        <p:grpSpPr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2078" name="Google Shape;2078;p30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9" name="Google Shape;2079;p30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80" name="Google Shape;2080;p30"/>
          <p:cNvCxnSpPr/>
          <p:nvPr/>
        </p:nvCxnSpPr>
        <p:spPr>
          <a:xfrm>
            <a:off x="7697391" y="1785938"/>
            <a:ext cx="34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81" name="Google Shape;2081;p30"/>
          <p:cNvCxnSpPr/>
          <p:nvPr/>
        </p:nvCxnSpPr>
        <p:spPr>
          <a:xfrm>
            <a:off x="7698824" y="2384823"/>
            <a:ext cx="34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82" name="Google Shape;2082;p30"/>
          <p:cNvCxnSpPr/>
          <p:nvPr/>
        </p:nvCxnSpPr>
        <p:spPr>
          <a:xfrm>
            <a:off x="7705979" y="2997995"/>
            <a:ext cx="34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83" name="Google Shape;2083;p30"/>
          <p:cNvCxnSpPr/>
          <p:nvPr/>
        </p:nvCxnSpPr>
        <p:spPr>
          <a:xfrm>
            <a:off x="10629900" y="1942421"/>
            <a:ext cx="26108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84" name="Google Shape;2084;p30"/>
          <p:cNvCxnSpPr/>
          <p:nvPr/>
        </p:nvCxnSpPr>
        <p:spPr>
          <a:xfrm>
            <a:off x="10631261" y="3221529"/>
            <a:ext cx="26108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85" name="Google Shape;2085;p30"/>
          <p:cNvCxnSpPr/>
          <p:nvPr/>
        </p:nvCxnSpPr>
        <p:spPr>
          <a:xfrm>
            <a:off x="8740878" y="4181988"/>
            <a:ext cx="0" cy="23269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86" name="Google Shape;2086;p30"/>
          <p:cNvCxnSpPr/>
          <p:nvPr/>
        </p:nvCxnSpPr>
        <p:spPr>
          <a:xfrm>
            <a:off x="9886336" y="4144298"/>
            <a:ext cx="0" cy="23269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7" name="Google Shape;2087;p30"/>
          <p:cNvSpPr txBox="1"/>
          <p:nvPr/>
        </p:nvSpPr>
        <p:spPr>
          <a:xfrm>
            <a:off x="879206" y="1475622"/>
            <a:ext cx="3496144" cy="168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03225" marR="0" lvl="0" indent="-4032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Q: how are interfaces actually connected?</a:t>
            </a:r>
            <a:endParaRPr/>
          </a:p>
        </p:txBody>
      </p:sp>
      <p:grpSp>
        <p:nvGrpSpPr>
          <p:cNvPr id="2088" name="Google Shape;2088;p30"/>
          <p:cNvGrpSpPr/>
          <p:nvPr/>
        </p:nvGrpSpPr>
        <p:grpSpPr>
          <a:xfrm>
            <a:off x="4691921" y="2355418"/>
            <a:ext cx="3185855" cy="1323439"/>
            <a:chOff x="4692210" y="2354697"/>
            <a:chExt cx="3185636" cy="1323881"/>
          </a:xfrm>
        </p:grpSpPr>
        <p:sp>
          <p:nvSpPr>
            <p:cNvPr id="2089" name="Google Shape;2089;p30"/>
            <p:cNvSpPr txBox="1"/>
            <p:nvPr/>
          </p:nvSpPr>
          <p:spPr>
            <a:xfrm>
              <a:off x="4692210" y="2354697"/>
              <a:ext cx="2548153" cy="13238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lang="en-US" sz="2000" b="0" i="1" u="none" strike="noStrike" cap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A: </a:t>
              </a: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wired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Ethernet interfaces connected by Ethernet switches</a:t>
              </a:r>
              <a:endParaRPr/>
            </a:p>
          </p:txBody>
        </p:sp>
        <p:cxnSp>
          <p:nvCxnSpPr>
            <p:cNvPr id="2090" name="Google Shape;2090;p30"/>
            <p:cNvCxnSpPr/>
            <p:nvPr/>
          </p:nvCxnSpPr>
          <p:spPr>
            <a:xfrm rot="10800000">
              <a:off x="5801407" y="2510599"/>
              <a:ext cx="2076439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91" name="Google Shape;2091;p30"/>
          <p:cNvGrpSpPr/>
          <p:nvPr/>
        </p:nvGrpSpPr>
        <p:grpSpPr>
          <a:xfrm>
            <a:off x="7689955" y="3656040"/>
            <a:ext cx="4167265" cy="2436076"/>
            <a:chOff x="5036498" y="3790332"/>
            <a:chExt cx="4168379" cy="2435958"/>
          </a:xfrm>
        </p:grpSpPr>
        <p:pic>
          <p:nvPicPr>
            <p:cNvPr id="2092" name="Google Shape;2092;p30" descr="access_point_stylized_small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312411" y="3790332"/>
              <a:ext cx="587569" cy="4869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3" name="Google Shape;2093;p30"/>
            <p:cNvSpPr txBox="1"/>
            <p:nvPr/>
          </p:nvSpPr>
          <p:spPr>
            <a:xfrm>
              <a:off x="5036498" y="5518438"/>
              <a:ext cx="4168379" cy="707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lang="en-US" sz="2000" b="0" i="1" u="none" strike="noStrike" cap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A: </a:t>
              </a: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wireless WiFi interfaces connected by WiFi base station</a:t>
              </a:r>
              <a:endParaRPr/>
            </a:p>
          </p:txBody>
        </p:sp>
        <p:cxnSp>
          <p:nvCxnSpPr>
            <p:cNvPr id="2094" name="Google Shape;2094;p30"/>
            <p:cNvCxnSpPr/>
            <p:nvPr/>
          </p:nvCxnSpPr>
          <p:spPr>
            <a:xfrm rot="10800000">
              <a:off x="6850795" y="4241577"/>
              <a:ext cx="0" cy="1289090"/>
            </a:xfrm>
            <a:prstGeom prst="straightConnector1">
              <a:avLst/>
            </a:prstGeom>
            <a:noFill/>
            <a:ln w="12700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95" name="Google Shape;2095;p30"/>
          <p:cNvSpPr txBox="1"/>
          <p:nvPr/>
        </p:nvSpPr>
        <p:spPr>
          <a:xfrm>
            <a:off x="1329751" y="4355476"/>
            <a:ext cx="432153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libri"/>
              <a:buNone/>
            </a:pPr>
            <a:r>
              <a:rPr lang="en-US" sz="2400" b="0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For now: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don’t need to worry about how one interface is connected to another (with no intervening router) 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6" name="Google Shape;2096;p30"/>
          <p:cNvCxnSpPr/>
          <p:nvPr/>
        </p:nvCxnSpPr>
        <p:spPr>
          <a:xfrm>
            <a:off x="8364512" y="2578622"/>
            <a:ext cx="79426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97" name="Google Shape;2097;p30"/>
          <p:cNvCxnSpPr/>
          <p:nvPr/>
        </p:nvCxnSpPr>
        <p:spPr>
          <a:xfrm>
            <a:off x="9547622" y="2584574"/>
            <a:ext cx="9754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098" name="Google Shape;2098;p30"/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2099" name="Google Shape;2099;p30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100" name="Google Shape;2100;p3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101" name="Google Shape;2101;p3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02" name="Google Shape;2102;p3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3" name="Google Shape;2103;p3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4" name="Google Shape;2104;p3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5" name="Google Shape;2105;p3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06" name="Google Shape;2106;p30"/>
          <p:cNvGrpSpPr/>
          <p:nvPr/>
        </p:nvGrpSpPr>
        <p:grpSpPr>
          <a:xfrm>
            <a:off x="7865822" y="1784294"/>
            <a:ext cx="3069150" cy="1444428"/>
            <a:chOff x="7865822" y="1784294"/>
            <a:chExt cx="3069150" cy="1444428"/>
          </a:xfrm>
        </p:grpSpPr>
        <p:cxnSp>
          <p:nvCxnSpPr>
            <p:cNvPr id="2107" name="Google Shape;2107;p30"/>
            <p:cNvCxnSpPr/>
            <p:nvPr/>
          </p:nvCxnSpPr>
          <p:spPr>
            <a:xfrm>
              <a:off x="8043483" y="1784294"/>
              <a:ext cx="0" cy="121785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108" name="Google Shape;2108;p30"/>
            <p:cNvGrpSpPr/>
            <p:nvPr/>
          </p:nvGrpSpPr>
          <p:grpSpPr>
            <a:xfrm>
              <a:off x="7865822" y="2488367"/>
              <a:ext cx="618612" cy="329734"/>
              <a:chOff x="3668110" y="2448910"/>
              <a:chExt cx="3794234" cy="2165130"/>
            </a:xfrm>
          </p:grpSpPr>
          <p:sp>
            <p:nvSpPr>
              <p:cNvPr id="2109" name="Google Shape;2109;p30"/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9525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0" name="Google Shape;2110;p30"/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/>
                <a:ahLst/>
                <a:cxnLst/>
                <a:rect l="l" t="t" r="r" b="b"/>
                <a:pathLst>
                  <a:path w="3783724" h="1324303" extrusionOk="0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11" name="Google Shape;2111;p30"/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112" name="Google Shape;2112;p30"/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3016" h="1049866" extrusionOk="0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3" name="Google Shape;2113;p30"/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718" h="903890" extrusionOk="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4" name="Google Shape;2114;p30"/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187" h="893380" extrusionOk="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5" name="Google Shape;2115;p30"/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5019" h="1418896" extrusionOk="0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2116" name="Google Shape;2116;p30"/>
            <p:cNvCxnSpPr/>
            <p:nvPr/>
          </p:nvCxnSpPr>
          <p:spPr>
            <a:xfrm>
              <a:off x="10631585" y="1932648"/>
              <a:ext cx="0" cy="129607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117" name="Google Shape;2117;p30"/>
            <p:cNvGrpSpPr/>
            <p:nvPr/>
          </p:nvGrpSpPr>
          <p:grpSpPr>
            <a:xfrm>
              <a:off x="10316360" y="2442512"/>
              <a:ext cx="618612" cy="329734"/>
              <a:chOff x="3668110" y="2448910"/>
              <a:chExt cx="3794234" cy="2165130"/>
            </a:xfrm>
          </p:grpSpPr>
          <p:sp>
            <p:nvSpPr>
              <p:cNvPr id="2118" name="Google Shape;2118;p30"/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9525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9" name="Google Shape;2119;p30"/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/>
                <a:ahLst/>
                <a:cxnLst/>
                <a:rect l="l" t="t" r="r" b="b"/>
                <a:pathLst>
                  <a:path w="3783724" h="1324303" extrusionOk="0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20" name="Google Shape;2120;p30"/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121" name="Google Shape;2121;p30"/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3016" h="1049866" extrusionOk="0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0"/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718" h="903890" extrusionOk="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3" name="Google Shape;2123;p30"/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187" h="893380" extrusionOk="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4" name="Google Shape;2124;p30"/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5019" h="1418896" extrusionOk="0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125" name="Google Shape;2125;p30"/>
          <p:cNvSpPr txBox="1"/>
          <p:nvPr/>
        </p:nvSpPr>
        <p:spPr>
          <a:xfrm>
            <a:off x="884650" y="2297495"/>
            <a:ext cx="3496144" cy="106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03225" marR="0" lvl="0" indent="-3889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we’ll learn about that in chapters 6, 7</a:t>
            </a:r>
            <a:endParaRPr/>
          </a:p>
        </p:txBody>
      </p:sp>
      <p:sp>
        <p:nvSpPr>
          <p:cNvPr id="2126" name="Google Shape;2126;p30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0" name="Google Shape;3500;p53"/>
          <p:cNvGrpSpPr/>
          <p:nvPr/>
        </p:nvGrpSpPr>
        <p:grpSpPr>
          <a:xfrm>
            <a:off x="2020188" y="2244830"/>
            <a:ext cx="6996667" cy="1258851"/>
            <a:chOff x="1372488" y="5470630"/>
            <a:chExt cx="6996667" cy="1258851"/>
          </a:xfrm>
        </p:grpSpPr>
        <p:sp>
          <p:nvSpPr>
            <p:cNvPr id="3501" name="Google Shape;3501;p53"/>
            <p:cNvSpPr/>
            <p:nvPr/>
          </p:nvSpPr>
          <p:spPr>
            <a:xfrm>
              <a:off x="4341668" y="5789681"/>
              <a:ext cx="4027487" cy="939800"/>
            </a:xfrm>
            <a:custGeom>
              <a:avLst/>
              <a:gdLst/>
              <a:ahLst/>
              <a:cxnLst/>
              <a:rect l="l" t="t" r="r" b="b"/>
              <a:pathLst>
                <a:path w="10001" h="10125" extrusionOk="0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02" name="Google Shape;3502;p53"/>
            <p:cNvCxnSpPr/>
            <p:nvPr/>
          </p:nvCxnSpPr>
          <p:spPr>
            <a:xfrm rot="10800000" flipH="1">
              <a:off x="5011593" y="5940494"/>
              <a:ext cx="1316037" cy="131762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03" name="Google Shape;3503;p53"/>
            <p:cNvCxnSpPr/>
            <p:nvPr/>
          </p:nvCxnSpPr>
          <p:spPr>
            <a:xfrm>
              <a:off x="4900468" y="6127819"/>
              <a:ext cx="2259012" cy="2984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04" name="Google Shape;3504;p53"/>
            <p:cNvCxnSpPr/>
            <p:nvPr/>
          </p:nvCxnSpPr>
          <p:spPr>
            <a:xfrm>
              <a:off x="4913168" y="6232594"/>
              <a:ext cx="714375" cy="276225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05" name="Google Shape;3505;p53"/>
            <p:cNvCxnSpPr/>
            <p:nvPr/>
          </p:nvCxnSpPr>
          <p:spPr>
            <a:xfrm rot="10800000" flipH="1">
              <a:off x="5930755" y="6426269"/>
              <a:ext cx="1247775" cy="825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06" name="Google Shape;3506;p53"/>
            <p:cNvCxnSpPr/>
            <p:nvPr/>
          </p:nvCxnSpPr>
          <p:spPr>
            <a:xfrm>
              <a:off x="6591155" y="5973831"/>
              <a:ext cx="1057275" cy="123825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07" name="Google Shape;3507;p53"/>
            <p:cNvCxnSpPr/>
            <p:nvPr/>
          </p:nvCxnSpPr>
          <p:spPr>
            <a:xfrm rot="10800000" flipH="1">
              <a:off x="5875193" y="6127819"/>
              <a:ext cx="1790700" cy="2984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08" name="Google Shape;3508;p53"/>
            <p:cNvCxnSpPr/>
            <p:nvPr/>
          </p:nvCxnSpPr>
          <p:spPr>
            <a:xfrm rot="10800000" flipH="1">
              <a:off x="7202343" y="6156394"/>
              <a:ext cx="588962" cy="269875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09" name="Google Shape;3509;p53"/>
            <p:cNvCxnSpPr/>
            <p:nvPr/>
          </p:nvCxnSpPr>
          <p:spPr>
            <a:xfrm>
              <a:off x="6345093" y="5940494"/>
              <a:ext cx="814387" cy="401637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510" name="Google Shape;3510;p53"/>
            <p:cNvGrpSpPr/>
            <p:nvPr/>
          </p:nvGrpSpPr>
          <p:grpSpPr>
            <a:xfrm>
              <a:off x="7605568" y="5983356"/>
              <a:ext cx="588962" cy="242888"/>
              <a:chOff x="1871277" y="1576300"/>
              <a:chExt cx="1128371" cy="437861"/>
            </a:xfrm>
          </p:grpSpPr>
          <p:sp>
            <p:nvSpPr>
              <p:cNvPr id="3511" name="Google Shape;3511;p53"/>
              <p:cNvSpPr/>
              <p:nvPr/>
            </p:nvSpPr>
            <p:spPr>
              <a:xfrm rot="10800000" flipH="1">
                <a:off x="1874317" y="1693636"/>
                <a:ext cx="1125331" cy="32052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80808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512" name="Google Shape;3512;p53"/>
              <p:cNvSpPr/>
              <p:nvPr/>
            </p:nvSpPr>
            <p:spPr>
              <a:xfrm>
                <a:off x="1871277" y="1739425"/>
                <a:ext cx="1128371" cy="117334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513" name="Google Shape;3513;p53"/>
              <p:cNvSpPr/>
              <p:nvPr/>
            </p:nvSpPr>
            <p:spPr>
              <a:xfrm rot="10800000" flipH="1">
                <a:off x="1871277" y="1576300"/>
                <a:ext cx="1125331" cy="320525"/>
              </a:xfrm>
              <a:prstGeom prst="ellipse">
                <a:avLst/>
              </a:prstGeom>
              <a:solidFill>
                <a:srgbClr val="BFBFB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80808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514" name="Google Shape;3514;p53"/>
              <p:cNvSpPr/>
              <p:nvPr/>
            </p:nvSpPr>
            <p:spPr>
              <a:xfrm>
                <a:off x="2160212" y="1673602"/>
                <a:ext cx="547458" cy="160263"/>
              </a:xfrm>
              <a:custGeom>
                <a:avLst/>
                <a:gdLst/>
                <a:ahLst/>
                <a:cxnLst/>
                <a:rect l="l" t="t" r="r" b="b"/>
                <a:pathLst>
                  <a:path w="3076069" h="1321259" extrusionOk="0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383E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515" name="Google Shape;3515;p53"/>
              <p:cNvSpPr/>
              <p:nvPr/>
            </p:nvSpPr>
            <p:spPr>
              <a:xfrm>
                <a:off x="2102426" y="1633537"/>
                <a:ext cx="663033" cy="111612"/>
              </a:xfrm>
              <a:custGeom>
                <a:avLst/>
                <a:gdLst/>
                <a:ahLst/>
                <a:cxnLst/>
                <a:rect l="l" t="t" r="r" b="b"/>
                <a:pathLst>
                  <a:path w="3723451" h="932950" extrusionOk="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6" name="Google Shape;3516;p53"/>
              <p:cNvSpPr/>
              <p:nvPr/>
            </p:nvSpPr>
            <p:spPr>
              <a:xfrm>
                <a:off x="2537350" y="1727978"/>
                <a:ext cx="243315" cy="97302"/>
              </a:xfrm>
              <a:custGeom>
                <a:avLst/>
                <a:gdLst/>
                <a:ahLst/>
                <a:cxnLst/>
                <a:rect l="l" t="t" r="r" b="b"/>
                <a:pathLst>
                  <a:path w="1366596" h="809868" extrusionOk="0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7" name="Google Shape;3517;p53"/>
              <p:cNvSpPr/>
              <p:nvPr/>
            </p:nvSpPr>
            <p:spPr>
              <a:xfrm>
                <a:off x="2090260" y="1730839"/>
                <a:ext cx="240272" cy="97302"/>
              </a:xfrm>
              <a:custGeom>
                <a:avLst/>
                <a:gdLst/>
                <a:ahLst/>
                <a:cxnLst/>
                <a:rect l="l" t="t" r="r" b="b"/>
                <a:pathLst>
                  <a:path w="1348191" h="791462" extrusionOk="0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18" name="Google Shape;3518;p53"/>
              <p:cNvCxnSpPr>
                <a:endCxn id="3513" idx="2"/>
              </p:cNvCxnSpPr>
              <p:nvPr/>
            </p:nvCxnSpPr>
            <p:spPr>
              <a:xfrm rot="10800000">
                <a:off x="1871277" y="1736563"/>
                <a:ext cx="30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0005" dist="19939" dir="5400000" algn="tl" rotWithShape="0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3519" name="Google Shape;3519;p53"/>
              <p:cNvCxnSpPr/>
              <p:nvPr/>
            </p:nvCxnSpPr>
            <p:spPr>
              <a:xfrm rot="10800000">
                <a:off x="2996608" y="1733702"/>
                <a:ext cx="3040" cy="1230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0005" dist="19939" dir="5400000" algn="tl" rotWithShape="0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3520" name="Google Shape;3520;p53"/>
            <p:cNvGrpSpPr/>
            <p:nvPr/>
          </p:nvGrpSpPr>
          <p:grpSpPr>
            <a:xfrm>
              <a:off x="6124430" y="5842069"/>
              <a:ext cx="588963" cy="242887"/>
              <a:chOff x="1871277" y="1576300"/>
              <a:chExt cx="1128371" cy="437861"/>
            </a:xfrm>
          </p:grpSpPr>
          <p:sp>
            <p:nvSpPr>
              <p:cNvPr id="3521" name="Google Shape;3521;p53"/>
              <p:cNvSpPr/>
              <p:nvPr/>
            </p:nvSpPr>
            <p:spPr>
              <a:xfrm rot="10800000" flipH="1">
                <a:off x="1874319" y="1693635"/>
                <a:ext cx="1125329" cy="320526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80808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522" name="Google Shape;3522;p53"/>
              <p:cNvSpPr/>
              <p:nvPr/>
            </p:nvSpPr>
            <p:spPr>
              <a:xfrm>
                <a:off x="1871277" y="1739424"/>
                <a:ext cx="1128371" cy="117336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523" name="Google Shape;3523;p53"/>
              <p:cNvSpPr/>
              <p:nvPr/>
            </p:nvSpPr>
            <p:spPr>
              <a:xfrm rot="10800000" flipH="1">
                <a:off x="1871277" y="1576300"/>
                <a:ext cx="1125329" cy="320526"/>
              </a:xfrm>
              <a:prstGeom prst="ellipse">
                <a:avLst/>
              </a:prstGeom>
              <a:solidFill>
                <a:srgbClr val="BFBFB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80808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524" name="Google Shape;3524;p53"/>
              <p:cNvSpPr/>
              <p:nvPr/>
            </p:nvSpPr>
            <p:spPr>
              <a:xfrm>
                <a:off x="2160214" y="1673603"/>
                <a:ext cx="547457" cy="160263"/>
              </a:xfrm>
              <a:custGeom>
                <a:avLst/>
                <a:gdLst/>
                <a:ahLst/>
                <a:cxnLst/>
                <a:rect l="l" t="t" r="r" b="b"/>
                <a:pathLst>
                  <a:path w="3076069" h="1321259" extrusionOk="0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383E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525" name="Google Shape;3525;p53"/>
              <p:cNvSpPr/>
              <p:nvPr/>
            </p:nvSpPr>
            <p:spPr>
              <a:xfrm>
                <a:off x="2102426" y="1633537"/>
                <a:ext cx="663031" cy="111611"/>
              </a:xfrm>
              <a:custGeom>
                <a:avLst/>
                <a:gdLst/>
                <a:ahLst/>
                <a:cxnLst/>
                <a:rect l="l" t="t" r="r" b="b"/>
                <a:pathLst>
                  <a:path w="3723451" h="932950" extrusionOk="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6" name="Google Shape;3526;p53"/>
              <p:cNvSpPr/>
              <p:nvPr/>
            </p:nvSpPr>
            <p:spPr>
              <a:xfrm>
                <a:off x="2537351" y="1727977"/>
                <a:ext cx="243314" cy="97303"/>
              </a:xfrm>
              <a:custGeom>
                <a:avLst/>
                <a:gdLst/>
                <a:ahLst/>
                <a:cxnLst/>
                <a:rect l="l" t="t" r="r" b="b"/>
                <a:pathLst>
                  <a:path w="1366596" h="809868" extrusionOk="0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7" name="Google Shape;3527;p53"/>
              <p:cNvSpPr/>
              <p:nvPr/>
            </p:nvSpPr>
            <p:spPr>
              <a:xfrm>
                <a:off x="2090260" y="1730839"/>
                <a:ext cx="240274" cy="97303"/>
              </a:xfrm>
              <a:custGeom>
                <a:avLst/>
                <a:gdLst/>
                <a:ahLst/>
                <a:cxnLst/>
                <a:rect l="l" t="t" r="r" b="b"/>
                <a:pathLst>
                  <a:path w="1348191" h="791462" extrusionOk="0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28" name="Google Shape;3528;p53"/>
              <p:cNvCxnSpPr>
                <a:endCxn id="3523" idx="2"/>
              </p:cNvCxnSpPr>
              <p:nvPr/>
            </p:nvCxnSpPr>
            <p:spPr>
              <a:xfrm rot="10800000">
                <a:off x="1871277" y="1736563"/>
                <a:ext cx="30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0005" dist="19939" dir="5400000" algn="tl" rotWithShape="0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3529" name="Google Shape;3529;p53"/>
              <p:cNvCxnSpPr/>
              <p:nvPr/>
            </p:nvCxnSpPr>
            <p:spPr>
              <a:xfrm rot="10800000">
                <a:off x="2996606" y="1733700"/>
                <a:ext cx="3042" cy="12306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0005" dist="19939" dir="5400000" algn="tl" rotWithShape="0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3530" name="Google Shape;3530;p53"/>
            <p:cNvGrpSpPr/>
            <p:nvPr/>
          </p:nvGrpSpPr>
          <p:grpSpPr>
            <a:xfrm>
              <a:off x="6916593" y="6302444"/>
              <a:ext cx="588962" cy="242887"/>
              <a:chOff x="1871277" y="1576300"/>
              <a:chExt cx="1128371" cy="437861"/>
            </a:xfrm>
          </p:grpSpPr>
          <p:sp>
            <p:nvSpPr>
              <p:cNvPr id="3531" name="Google Shape;3531;p53"/>
              <p:cNvSpPr/>
              <p:nvPr/>
            </p:nvSpPr>
            <p:spPr>
              <a:xfrm rot="10800000" flipH="1">
                <a:off x="1874317" y="1693635"/>
                <a:ext cx="1125331" cy="320526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80808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532" name="Google Shape;3532;p53"/>
              <p:cNvSpPr/>
              <p:nvPr/>
            </p:nvSpPr>
            <p:spPr>
              <a:xfrm>
                <a:off x="1871277" y="1739424"/>
                <a:ext cx="1128371" cy="117336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533" name="Google Shape;3533;p53"/>
              <p:cNvSpPr/>
              <p:nvPr/>
            </p:nvSpPr>
            <p:spPr>
              <a:xfrm rot="10800000" flipH="1">
                <a:off x="1871277" y="1576300"/>
                <a:ext cx="1125331" cy="320526"/>
              </a:xfrm>
              <a:prstGeom prst="ellipse">
                <a:avLst/>
              </a:prstGeom>
              <a:solidFill>
                <a:srgbClr val="BFBFB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80808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534" name="Google Shape;3534;p53"/>
              <p:cNvSpPr/>
              <p:nvPr/>
            </p:nvSpPr>
            <p:spPr>
              <a:xfrm>
                <a:off x="2160212" y="1673603"/>
                <a:ext cx="547458" cy="160263"/>
              </a:xfrm>
              <a:custGeom>
                <a:avLst/>
                <a:gdLst/>
                <a:ahLst/>
                <a:cxnLst/>
                <a:rect l="l" t="t" r="r" b="b"/>
                <a:pathLst>
                  <a:path w="3076069" h="1321259" extrusionOk="0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383E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535" name="Google Shape;3535;p53"/>
              <p:cNvSpPr/>
              <p:nvPr/>
            </p:nvSpPr>
            <p:spPr>
              <a:xfrm>
                <a:off x="2102426" y="1633537"/>
                <a:ext cx="663033" cy="111611"/>
              </a:xfrm>
              <a:custGeom>
                <a:avLst/>
                <a:gdLst/>
                <a:ahLst/>
                <a:cxnLst/>
                <a:rect l="l" t="t" r="r" b="b"/>
                <a:pathLst>
                  <a:path w="3723451" h="932950" extrusionOk="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6" name="Google Shape;3536;p53"/>
              <p:cNvSpPr/>
              <p:nvPr/>
            </p:nvSpPr>
            <p:spPr>
              <a:xfrm>
                <a:off x="2537350" y="1727977"/>
                <a:ext cx="243315" cy="97303"/>
              </a:xfrm>
              <a:custGeom>
                <a:avLst/>
                <a:gdLst/>
                <a:ahLst/>
                <a:cxnLst/>
                <a:rect l="l" t="t" r="r" b="b"/>
                <a:pathLst>
                  <a:path w="1366596" h="809868" extrusionOk="0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7" name="Google Shape;3537;p53"/>
              <p:cNvSpPr/>
              <p:nvPr/>
            </p:nvSpPr>
            <p:spPr>
              <a:xfrm>
                <a:off x="2090260" y="1730839"/>
                <a:ext cx="240272" cy="97303"/>
              </a:xfrm>
              <a:custGeom>
                <a:avLst/>
                <a:gdLst/>
                <a:ahLst/>
                <a:cxnLst/>
                <a:rect l="l" t="t" r="r" b="b"/>
                <a:pathLst>
                  <a:path w="1348191" h="791462" extrusionOk="0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38" name="Google Shape;3538;p53"/>
              <p:cNvCxnSpPr>
                <a:endCxn id="3533" idx="2"/>
              </p:cNvCxnSpPr>
              <p:nvPr/>
            </p:nvCxnSpPr>
            <p:spPr>
              <a:xfrm rot="10800000">
                <a:off x="1871277" y="1736563"/>
                <a:ext cx="30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0005" dist="19939" dir="5400000" algn="tl" rotWithShape="0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3539" name="Google Shape;3539;p53"/>
              <p:cNvCxnSpPr/>
              <p:nvPr/>
            </p:nvCxnSpPr>
            <p:spPr>
              <a:xfrm rot="10800000">
                <a:off x="2996608" y="1733700"/>
                <a:ext cx="3040" cy="12306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0005" dist="19939" dir="5400000" algn="tl" rotWithShape="0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3540" name="Google Shape;3540;p53"/>
            <p:cNvGrpSpPr/>
            <p:nvPr/>
          </p:nvGrpSpPr>
          <p:grpSpPr>
            <a:xfrm>
              <a:off x="5452918" y="6394519"/>
              <a:ext cx="588962" cy="242887"/>
              <a:chOff x="1871277" y="1576300"/>
              <a:chExt cx="1128371" cy="437861"/>
            </a:xfrm>
          </p:grpSpPr>
          <p:sp>
            <p:nvSpPr>
              <p:cNvPr id="3541" name="Google Shape;3541;p53"/>
              <p:cNvSpPr/>
              <p:nvPr/>
            </p:nvSpPr>
            <p:spPr>
              <a:xfrm rot="10800000" flipH="1">
                <a:off x="1874317" y="1693635"/>
                <a:ext cx="1125331" cy="320526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80808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542" name="Google Shape;3542;p53"/>
              <p:cNvSpPr/>
              <p:nvPr/>
            </p:nvSpPr>
            <p:spPr>
              <a:xfrm>
                <a:off x="1871277" y="1739424"/>
                <a:ext cx="1128371" cy="117336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543" name="Google Shape;3543;p53"/>
              <p:cNvSpPr/>
              <p:nvPr/>
            </p:nvSpPr>
            <p:spPr>
              <a:xfrm rot="10800000" flipH="1">
                <a:off x="1871277" y="1576300"/>
                <a:ext cx="1125331" cy="320526"/>
              </a:xfrm>
              <a:prstGeom prst="ellipse">
                <a:avLst/>
              </a:prstGeom>
              <a:solidFill>
                <a:srgbClr val="BFBFB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80808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544" name="Google Shape;3544;p53"/>
              <p:cNvSpPr/>
              <p:nvPr/>
            </p:nvSpPr>
            <p:spPr>
              <a:xfrm>
                <a:off x="2160212" y="1673603"/>
                <a:ext cx="547458" cy="160263"/>
              </a:xfrm>
              <a:custGeom>
                <a:avLst/>
                <a:gdLst/>
                <a:ahLst/>
                <a:cxnLst/>
                <a:rect l="l" t="t" r="r" b="b"/>
                <a:pathLst>
                  <a:path w="3076069" h="1321259" extrusionOk="0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383E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545" name="Google Shape;3545;p53"/>
              <p:cNvSpPr/>
              <p:nvPr/>
            </p:nvSpPr>
            <p:spPr>
              <a:xfrm>
                <a:off x="2102426" y="1633537"/>
                <a:ext cx="663033" cy="111611"/>
              </a:xfrm>
              <a:custGeom>
                <a:avLst/>
                <a:gdLst/>
                <a:ahLst/>
                <a:cxnLst/>
                <a:rect l="l" t="t" r="r" b="b"/>
                <a:pathLst>
                  <a:path w="3723451" h="932950" extrusionOk="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6" name="Google Shape;3546;p53"/>
              <p:cNvSpPr/>
              <p:nvPr/>
            </p:nvSpPr>
            <p:spPr>
              <a:xfrm>
                <a:off x="2537350" y="1727977"/>
                <a:ext cx="243315" cy="97303"/>
              </a:xfrm>
              <a:custGeom>
                <a:avLst/>
                <a:gdLst/>
                <a:ahLst/>
                <a:cxnLst/>
                <a:rect l="l" t="t" r="r" b="b"/>
                <a:pathLst>
                  <a:path w="1366596" h="809868" extrusionOk="0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7" name="Google Shape;3547;p53"/>
              <p:cNvSpPr/>
              <p:nvPr/>
            </p:nvSpPr>
            <p:spPr>
              <a:xfrm>
                <a:off x="2090260" y="1730839"/>
                <a:ext cx="240272" cy="97303"/>
              </a:xfrm>
              <a:custGeom>
                <a:avLst/>
                <a:gdLst/>
                <a:ahLst/>
                <a:cxnLst/>
                <a:rect l="l" t="t" r="r" b="b"/>
                <a:pathLst>
                  <a:path w="1348191" h="791462" extrusionOk="0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48" name="Google Shape;3548;p53"/>
              <p:cNvCxnSpPr>
                <a:endCxn id="3543" idx="2"/>
              </p:cNvCxnSpPr>
              <p:nvPr/>
            </p:nvCxnSpPr>
            <p:spPr>
              <a:xfrm rot="10800000">
                <a:off x="1871277" y="1736563"/>
                <a:ext cx="30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0005" dist="19939" dir="5400000" algn="tl" rotWithShape="0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3549" name="Google Shape;3549;p53"/>
              <p:cNvCxnSpPr/>
              <p:nvPr/>
            </p:nvCxnSpPr>
            <p:spPr>
              <a:xfrm rot="10800000">
                <a:off x="2996608" y="1733700"/>
                <a:ext cx="3040" cy="12306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0005" dist="19939" dir="5400000" algn="tl" rotWithShape="0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3550" name="Google Shape;3550;p53"/>
            <p:cNvGrpSpPr/>
            <p:nvPr/>
          </p:nvGrpSpPr>
          <p:grpSpPr>
            <a:xfrm>
              <a:off x="2687493" y="5652658"/>
              <a:ext cx="2698750" cy="818062"/>
              <a:chOff x="938213" y="5322389"/>
              <a:chExt cx="2698750" cy="818061"/>
            </a:xfrm>
          </p:grpSpPr>
          <p:cxnSp>
            <p:nvCxnSpPr>
              <p:cNvPr id="3551" name="Google Shape;3551;p53"/>
              <p:cNvCxnSpPr/>
              <p:nvPr/>
            </p:nvCxnSpPr>
            <p:spPr>
              <a:xfrm flipH="1">
                <a:off x="1282700" y="5802312"/>
                <a:ext cx="1508125" cy="1588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552" name="Google Shape;3552;p53"/>
              <p:cNvSpPr txBox="1"/>
              <p:nvPr/>
            </p:nvSpPr>
            <p:spPr>
              <a:xfrm>
                <a:off x="3198813" y="5473700"/>
                <a:ext cx="263525" cy="276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3553" name="Google Shape;3553;p53"/>
              <p:cNvSpPr txBox="1"/>
              <p:nvPr/>
            </p:nvSpPr>
            <p:spPr>
              <a:xfrm>
                <a:off x="3373438" y="5761038"/>
                <a:ext cx="263525" cy="276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grpSp>
            <p:nvGrpSpPr>
              <p:cNvPr id="3554" name="Google Shape;3554;p53"/>
              <p:cNvGrpSpPr/>
              <p:nvPr/>
            </p:nvGrpSpPr>
            <p:grpSpPr>
              <a:xfrm>
                <a:off x="938213" y="5322389"/>
                <a:ext cx="1616075" cy="402139"/>
                <a:chOff x="-4079003" y="2802821"/>
                <a:chExt cx="1616718" cy="403057"/>
              </a:xfrm>
            </p:grpSpPr>
            <p:sp>
              <p:nvSpPr>
                <p:cNvPr id="3555" name="Google Shape;3555;p53"/>
                <p:cNvSpPr/>
                <p:nvPr/>
              </p:nvSpPr>
              <p:spPr>
                <a:xfrm>
                  <a:off x="-4079003" y="2985994"/>
                  <a:ext cx="1281675" cy="208750"/>
                </a:xfrm>
                <a:prstGeom prst="rect">
                  <a:avLst/>
                </a:prstGeom>
                <a:solidFill>
                  <a:srgbClr val="3333CC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18900000" algn="bl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556" name="Google Shape;3556;p53"/>
                <p:cNvCxnSpPr/>
                <p:nvPr/>
              </p:nvCxnSpPr>
              <p:spPr>
                <a:xfrm>
                  <a:off x="-2933828" y="3101502"/>
                  <a:ext cx="471543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3333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3557" name="Google Shape;3557;p53"/>
                <p:cNvSpPr/>
                <p:nvPr/>
              </p:nvSpPr>
              <p:spPr>
                <a:xfrm>
                  <a:off x="-3377007" y="2988777"/>
                  <a:ext cx="476861" cy="210142"/>
                </a:xfrm>
                <a:prstGeom prst="rect">
                  <a:avLst/>
                </a:prstGeom>
                <a:solidFill>
                  <a:srgbClr val="00CC99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8" name="Google Shape;3558;p53"/>
                <p:cNvSpPr txBox="1"/>
                <p:nvPr/>
              </p:nvSpPr>
              <p:spPr>
                <a:xfrm>
                  <a:off x="-3430189" y="2965119"/>
                  <a:ext cx="581451" cy="2407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0111</a:t>
                  </a:r>
                  <a:endParaRPr/>
                </a:p>
              </p:txBody>
            </p:sp>
            <p:cxnSp>
              <p:nvCxnSpPr>
                <p:cNvPr id="3559" name="Google Shape;3559;p53"/>
                <p:cNvCxnSpPr/>
                <p:nvPr/>
              </p:nvCxnSpPr>
              <p:spPr>
                <a:xfrm>
                  <a:off x="-3940114" y="2802821"/>
                  <a:ext cx="724425" cy="215182"/>
                </a:xfrm>
                <a:prstGeom prst="straightConnector1">
                  <a:avLst/>
                </a:prstGeom>
                <a:noFill/>
                <a:ln w="15875" cap="flat" cmpd="sng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grpSp>
            <p:nvGrpSpPr>
              <p:cNvPr id="3560" name="Google Shape;3560;p53"/>
              <p:cNvGrpSpPr/>
              <p:nvPr/>
            </p:nvGrpSpPr>
            <p:grpSpPr>
              <a:xfrm>
                <a:off x="2714625" y="5659438"/>
                <a:ext cx="565150" cy="293688"/>
                <a:chOff x="1871277" y="1576300"/>
                <a:chExt cx="1128371" cy="437862"/>
              </a:xfrm>
            </p:grpSpPr>
            <p:sp>
              <p:nvSpPr>
                <p:cNvPr id="3561" name="Google Shape;3561;p53"/>
                <p:cNvSpPr/>
                <p:nvPr/>
              </p:nvSpPr>
              <p:spPr>
                <a:xfrm rot="10800000" flipH="1">
                  <a:off x="1874448" y="1694641"/>
                  <a:ext cx="1125200" cy="319521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585E0"/>
                    </a:gs>
                    <a:gs pos="100000">
                      <a:srgbClr val="262699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80808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562" name="Google Shape;3562;p53"/>
                <p:cNvSpPr/>
                <p:nvPr/>
              </p:nvSpPr>
              <p:spPr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563" name="Google Shape;3563;p53"/>
                <p:cNvSpPr/>
                <p:nvPr/>
              </p:nvSpPr>
              <p:spPr>
                <a:xfrm rot="10800000" flipH="1">
                  <a:off x="1871277" y="1576300"/>
                  <a:ext cx="1125202" cy="319521"/>
                </a:xfrm>
                <a:prstGeom prst="ellipse">
                  <a:avLst/>
                </a:prstGeom>
                <a:solidFill>
                  <a:srgbClr val="BFBFB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80808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564" name="Google Shape;3564;p53"/>
                <p:cNvSpPr/>
                <p:nvPr/>
              </p:nvSpPr>
              <p:spPr>
                <a:xfrm>
                  <a:off x="2159710" y="1673340"/>
                  <a:ext cx="548337" cy="160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069" h="1321259" extrusionOk="0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565" name="Google Shape;3565;p53"/>
                <p:cNvSpPr/>
                <p:nvPr/>
              </p:nvSpPr>
              <p:spPr>
                <a:xfrm>
                  <a:off x="2102657" y="1633104"/>
                  <a:ext cx="662442" cy="111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451" h="932950" extrusionOk="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66" name="Google Shape;3566;p53"/>
                <p:cNvSpPr/>
                <p:nvPr/>
              </p:nvSpPr>
              <p:spPr>
                <a:xfrm>
                  <a:off x="2536889" y="1727776"/>
                  <a:ext cx="244059" cy="97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596" h="809868" extrusionOk="0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67" name="Google Shape;3567;p53"/>
                <p:cNvSpPr/>
                <p:nvPr/>
              </p:nvSpPr>
              <p:spPr>
                <a:xfrm>
                  <a:off x="2089979" y="1730144"/>
                  <a:ext cx="240888" cy="97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191" h="791462" extrusionOk="0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568" name="Google Shape;3568;p53"/>
                <p:cNvCxnSpPr>
                  <a:endCxn id="3563" idx="2"/>
                </p:cNvCxnSpPr>
                <p:nvPr/>
              </p:nvCxnSpPr>
              <p:spPr>
                <a:xfrm rot="10800000">
                  <a:off x="1871277" y="1736061"/>
                  <a:ext cx="3300" cy="12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3569" name="Google Shape;3569;p53"/>
                <p:cNvCxnSpPr/>
                <p:nvPr/>
              </p:nvCxnSpPr>
              <p:spPr>
                <a:xfrm rot="10800000">
                  <a:off x="2996479" y="1734878"/>
                  <a:ext cx="3169" cy="12307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</p:grpSp>
          <p:sp>
            <p:nvSpPr>
              <p:cNvPr id="3570" name="Google Shape;3570;p53"/>
              <p:cNvSpPr txBox="1"/>
              <p:nvPr/>
            </p:nvSpPr>
            <p:spPr>
              <a:xfrm>
                <a:off x="3068638" y="5862638"/>
                <a:ext cx="261937" cy="2778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3571" name="Google Shape;3571;p53"/>
              <p:cNvSpPr/>
              <p:nvPr/>
            </p:nvSpPr>
            <p:spPr>
              <a:xfrm>
                <a:off x="2493963" y="5668963"/>
                <a:ext cx="982662" cy="233362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67" extrusionOk="0">
                    <a:moveTo>
                      <a:pt x="0" y="10"/>
                    </a:moveTo>
                    <a:cubicBezTo>
                      <a:pt x="102" y="0"/>
                      <a:pt x="240" y="5"/>
                      <a:pt x="324" y="26"/>
                    </a:cubicBezTo>
                    <a:cubicBezTo>
                      <a:pt x="416" y="52"/>
                      <a:pt x="502" y="120"/>
                      <a:pt x="554" y="167"/>
                    </a:cubicBezTo>
                  </a:path>
                </a:pathLst>
              </a:custGeom>
              <a:noFill/>
              <a:ln w="57150" cap="flat" cmpd="sng">
                <a:solidFill>
                  <a:srgbClr val="FF33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72" name="Google Shape;3572;p53"/>
            <p:cNvSpPr txBox="1"/>
            <p:nvPr/>
          </p:nvSpPr>
          <p:spPr>
            <a:xfrm>
              <a:off x="1372488" y="5470630"/>
              <a:ext cx="1992313" cy="523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values in arriving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packet header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73" name="Google Shape;3573;p53"/>
          <p:cNvSpPr txBox="1">
            <a:spLocks noGrp="1"/>
          </p:cNvSpPr>
          <p:nvPr>
            <p:ph type="title"/>
          </p:nvPr>
        </p:nvSpPr>
        <p:spPr>
          <a:xfrm>
            <a:off x="838199" y="279543"/>
            <a:ext cx="10847119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800"/>
              <a:buFont typeface="Calibri"/>
              <a:buNone/>
            </a:pPr>
            <a:r>
              <a:rPr lang="en-US" sz="4800" b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Generalized forwarding: match plus action</a:t>
            </a:r>
            <a:endParaRPr/>
          </a:p>
        </p:txBody>
      </p:sp>
      <p:sp>
        <p:nvSpPr>
          <p:cNvPr id="3574" name="Google Shape;3574;p53"/>
          <p:cNvSpPr txBox="1"/>
          <p:nvPr/>
        </p:nvSpPr>
        <p:spPr>
          <a:xfrm>
            <a:off x="847174" y="1217384"/>
            <a:ext cx="1125965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Review: 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router contains a </a:t>
            </a:r>
            <a:r>
              <a:rPr lang="en-US" sz="28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forwarding table 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“match plus action”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abstraction: match bits in arriving packet, take action</a:t>
            </a:r>
            <a:endParaRPr/>
          </a:p>
        </p:txBody>
      </p:sp>
      <p:grpSp>
        <p:nvGrpSpPr>
          <p:cNvPr id="3575" name="Google Shape;3575;p53"/>
          <p:cNvGrpSpPr/>
          <p:nvPr/>
        </p:nvGrpSpPr>
        <p:grpSpPr>
          <a:xfrm>
            <a:off x="3590654" y="4136605"/>
            <a:ext cx="5200654" cy="2273665"/>
            <a:chOff x="3590654" y="4136605"/>
            <a:chExt cx="5200654" cy="2273665"/>
          </a:xfrm>
        </p:grpSpPr>
        <p:grpSp>
          <p:nvGrpSpPr>
            <p:cNvPr id="3576" name="Google Shape;3576;p53"/>
            <p:cNvGrpSpPr/>
            <p:nvPr/>
          </p:nvGrpSpPr>
          <p:grpSpPr>
            <a:xfrm>
              <a:off x="3590654" y="4136605"/>
              <a:ext cx="1298579" cy="1913670"/>
              <a:chOff x="3590654" y="4136605"/>
              <a:chExt cx="1298579" cy="1913670"/>
            </a:xfrm>
          </p:grpSpPr>
          <p:sp>
            <p:nvSpPr>
              <p:cNvPr id="3577" name="Google Shape;3577;p53"/>
              <p:cNvSpPr/>
              <p:nvPr/>
            </p:nvSpPr>
            <p:spPr>
              <a:xfrm>
                <a:off x="3608120" y="5291450"/>
                <a:ext cx="1281113" cy="758825"/>
              </a:xfrm>
              <a:custGeom>
                <a:avLst/>
                <a:gdLst/>
                <a:ahLst/>
                <a:cxnLst/>
                <a:rect l="l" t="t" r="r" b="b"/>
                <a:pathLst>
                  <a:path w="1280499" h="759828" extrusionOk="0">
                    <a:moveTo>
                      <a:pt x="965179" y="759828"/>
                    </a:moveTo>
                    <a:cubicBezTo>
                      <a:pt x="301565" y="231725"/>
                      <a:pt x="628999" y="498939"/>
                      <a:pt x="0" y="0"/>
                    </a:cubicBezTo>
                    <a:lnTo>
                      <a:pt x="999231" y="13701"/>
                    </a:lnTo>
                    <a:cubicBezTo>
                      <a:pt x="1112985" y="379881"/>
                      <a:pt x="1055867" y="236107"/>
                      <a:pt x="1280499" y="723135"/>
                    </a:cubicBezTo>
                    <a:cubicBezTo>
                      <a:pt x="1186079" y="728668"/>
                      <a:pt x="1127207" y="701414"/>
                      <a:pt x="965179" y="75982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BFBFBF"/>
                  </a:gs>
                </a:gsLst>
                <a:lin ang="16200000" scaled="0"/>
              </a:gra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578" name="Google Shape;3578;p53"/>
              <p:cNvSpPr/>
              <p:nvPr/>
            </p:nvSpPr>
            <p:spPr>
              <a:xfrm rot="10800000">
                <a:off x="3610169" y="4392826"/>
                <a:ext cx="1027113" cy="447284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grpSp>
            <p:nvGrpSpPr>
              <p:cNvPr id="3579" name="Google Shape;3579;p53"/>
              <p:cNvGrpSpPr/>
              <p:nvPr/>
            </p:nvGrpSpPr>
            <p:grpSpPr>
              <a:xfrm>
                <a:off x="3590654" y="5050151"/>
                <a:ext cx="1035050" cy="360363"/>
                <a:chOff x="4129067" y="3606966"/>
                <a:chExt cx="567968" cy="338045"/>
              </a:xfrm>
            </p:grpSpPr>
            <p:sp>
              <p:nvSpPr>
                <p:cNvPr id="3580" name="Google Shape;3580;p53"/>
                <p:cNvSpPr/>
                <p:nvPr/>
              </p:nvSpPr>
              <p:spPr>
                <a:xfrm>
                  <a:off x="4130589" y="3720144"/>
                  <a:ext cx="566445" cy="224867"/>
                </a:xfrm>
                <a:prstGeom prst="ellipse">
                  <a:avLst/>
                </a:prstGeom>
                <a:solidFill>
                  <a:srgbClr val="262699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581" name="Google Shape;3581;p53"/>
                <p:cNvSpPr/>
                <p:nvPr/>
              </p:nvSpPr>
              <p:spPr>
                <a:xfrm>
                  <a:off x="4129067" y="3720144"/>
                  <a:ext cx="567968" cy="111689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582" name="Google Shape;3582;p53"/>
                <p:cNvSpPr/>
                <p:nvPr/>
              </p:nvSpPr>
              <p:spPr>
                <a:xfrm>
                  <a:off x="4129067" y="3606966"/>
                  <a:ext cx="567968" cy="224867"/>
                </a:xfrm>
                <a:prstGeom prst="ellipse">
                  <a:avLst/>
                </a:prstGeom>
                <a:solidFill>
                  <a:srgbClr val="8383E0">
                    <a:alpha val="69803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3583" name="Google Shape;3583;p53"/>
                <p:cNvCxnSpPr/>
                <p:nvPr/>
              </p:nvCxnSpPr>
              <p:spPr>
                <a:xfrm>
                  <a:off x="4697035" y="3720144"/>
                  <a:ext cx="0" cy="11168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584" name="Google Shape;3584;p53"/>
                <p:cNvCxnSpPr/>
                <p:nvPr/>
              </p:nvCxnSpPr>
              <p:spPr>
                <a:xfrm>
                  <a:off x="4129067" y="3720144"/>
                  <a:ext cx="0" cy="11168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3585" name="Google Shape;3585;p53"/>
              <p:cNvSpPr/>
              <p:nvPr/>
            </p:nvSpPr>
            <p:spPr>
              <a:xfrm>
                <a:off x="3592076" y="4851683"/>
                <a:ext cx="1028700" cy="336579"/>
              </a:xfrm>
              <a:prstGeom prst="rect">
                <a:avLst/>
              </a:prstGeom>
              <a:gradFill>
                <a:gsLst>
                  <a:gs pos="0">
                    <a:srgbClr val="ACACEA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586" name="Google Shape;3586;p53"/>
              <p:cNvCxnSpPr/>
              <p:nvPr/>
            </p:nvCxnSpPr>
            <p:spPr>
              <a:xfrm>
                <a:off x="3609708" y="5243825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587" name="Google Shape;3587;p53"/>
              <p:cNvCxnSpPr/>
              <p:nvPr/>
            </p:nvCxnSpPr>
            <p:spPr>
              <a:xfrm>
                <a:off x="4625708" y="4396154"/>
                <a:ext cx="0" cy="806396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3588" name="Google Shape;3588;p53"/>
              <p:cNvGrpSpPr/>
              <p:nvPr/>
            </p:nvGrpSpPr>
            <p:grpSpPr>
              <a:xfrm>
                <a:off x="3609241" y="4136605"/>
                <a:ext cx="1019775" cy="398462"/>
                <a:chOff x="2183302" y="1574638"/>
                <a:chExt cx="1199996" cy="429505"/>
              </a:xfrm>
            </p:grpSpPr>
            <p:sp>
              <p:nvSpPr>
                <p:cNvPr id="3589" name="Google Shape;3589;p53"/>
                <p:cNvSpPr/>
                <p:nvPr/>
              </p:nvSpPr>
              <p:spPr>
                <a:xfrm rot="10800000" flipH="1">
                  <a:off x="2185125" y="1689286"/>
                  <a:ext cx="1196349" cy="314857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D5D5F4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590" name="Google Shape;3590;p53"/>
                <p:cNvSpPr/>
                <p:nvPr/>
              </p:nvSpPr>
              <p:spPr>
                <a:xfrm>
                  <a:off x="2183302" y="1735489"/>
                  <a:ext cx="1198172" cy="112938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591" name="Google Shape;3591;p53"/>
                <p:cNvSpPr/>
                <p:nvPr/>
              </p:nvSpPr>
              <p:spPr>
                <a:xfrm rot="10800000" flipH="1">
                  <a:off x="2183302" y="1574638"/>
                  <a:ext cx="1196349" cy="314857"/>
                </a:xfrm>
                <a:prstGeom prst="ellipse">
                  <a:avLst/>
                </a:prstGeom>
                <a:solidFill>
                  <a:srgbClr val="BFBFB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80808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592" name="Google Shape;3592;p53"/>
                <p:cNvSpPr/>
                <p:nvPr/>
              </p:nvSpPr>
              <p:spPr>
                <a:xfrm>
                  <a:off x="2489684" y="1670464"/>
                  <a:ext cx="581761" cy="157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069" h="1321259" extrusionOk="0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593" name="Google Shape;3593;p53"/>
                <p:cNvSpPr/>
                <p:nvPr/>
              </p:nvSpPr>
              <p:spPr>
                <a:xfrm>
                  <a:off x="2429501" y="1629396"/>
                  <a:ext cx="703949" cy="111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451" h="932950" extrusionOk="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4" name="Google Shape;3594;p53"/>
                <p:cNvSpPr/>
                <p:nvPr/>
              </p:nvSpPr>
              <p:spPr>
                <a:xfrm>
                  <a:off x="2892722" y="1723510"/>
                  <a:ext cx="257143" cy="95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596" h="809868" extrusionOk="0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5" name="Google Shape;3595;p53"/>
                <p:cNvSpPr/>
                <p:nvPr/>
              </p:nvSpPr>
              <p:spPr>
                <a:xfrm>
                  <a:off x="2416736" y="1725222"/>
                  <a:ext cx="255318" cy="941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191" h="791462" extrusionOk="0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596" name="Google Shape;3596;p53"/>
                <p:cNvCxnSpPr>
                  <a:endCxn id="3591" idx="2"/>
                </p:cNvCxnSpPr>
                <p:nvPr/>
              </p:nvCxnSpPr>
              <p:spPr>
                <a:xfrm rot="10800000">
                  <a:off x="2183302" y="1732067"/>
                  <a:ext cx="1800" cy="121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3597" name="Google Shape;3597;p53"/>
                <p:cNvCxnSpPr/>
                <p:nvPr/>
              </p:nvCxnSpPr>
              <p:spPr>
                <a:xfrm rot="10800000">
                  <a:off x="3381474" y="1728644"/>
                  <a:ext cx="1824" cy="12149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</p:grpSp>
          <p:cxnSp>
            <p:nvCxnSpPr>
              <p:cNvPr id="3598" name="Google Shape;3598;p53"/>
              <p:cNvCxnSpPr/>
              <p:nvPr/>
            </p:nvCxnSpPr>
            <p:spPr>
              <a:xfrm>
                <a:off x="3607035" y="4388133"/>
                <a:ext cx="0" cy="806396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599" name="Google Shape;3599;p53"/>
            <p:cNvGrpSpPr/>
            <p:nvPr/>
          </p:nvGrpSpPr>
          <p:grpSpPr>
            <a:xfrm>
              <a:off x="5292458" y="4247491"/>
              <a:ext cx="573087" cy="2162779"/>
              <a:chOff x="5292458" y="4247491"/>
              <a:chExt cx="573087" cy="2162779"/>
            </a:xfrm>
          </p:grpSpPr>
          <p:sp>
            <p:nvSpPr>
              <p:cNvPr id="3600" name="Google Shape;3600;p53"/>
              <p:cNvSpPr/>
              <p:nvPr/>
            </p:nvSpPr>
            <p:spPr>
              <a:xfrm>
                <a:off x="5292458" y="5394637"/>
                <a:ext cx="573087" cy="1015633"/>
              </a:xfrm>
              <a:custGeom>
                <a:avLst/>
                <a:gdLst/>
                <a:ahLst/>
                <a:cxnLst/>
                <a:rect l="l" t="t" r="r" b="b"/>
                <a:pathLst>
                  <a:path w="574100" h="1014877" extrusionOk="0">
                    <a:moveTo>
                      <a:pt x="323648" y="1001558"/>
                    </a:moveTo>
                    <a:cubicBezTo>
                      <a:pt x="144359" y="448953"/>
                      <a:pt x="295574" y="908506"/>
                      <a:pt x="0" y="4757"/>
                    </a:cubicBezTo>
                    <a:cubicBezTo>
                      <a:pt x="166537" y="861"/>
                      <a:pt x="336246" y="3896"/>
                      <a:pt x="502783" y="0"/>
                    </a:cubicBezTo>
                    <a:cubicBezTo>
                      <a:pt x="555943" y="995541"/>
                      <a:pt x="537473" y="350120"/>
                      <a:pt x="574100" y="1014877"/>
                    </a:cubicBezTo>
                    <a:cubicBezTo>
                      <a:pt x="492318" y="996974"/>
                      <a:pt x="472137" y="977884"/>
                      <a:pt x="323648" y="1001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>
                      <a:alpha val="54901"/>
                    </a:srgbClr>
                  </a:gs>
                  <a:gs pos="100000">
                    <a:srgbClr val="BFBFB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601" name="Google Shape;3601;p53"/>
              <p:cNvSpPr/>
              <p:nvPr/>
            </p:nvSpPr>
            <p:spPr>
              <a:xfrm rot="10800000">
                <a:off x="5300268" y="4416668"/>
                <a:ext cx="498084" cy="353991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602" name="Google Shape;3602;p53"/>
              <p:cNvCxnSpPr>
                <a:stCxn id="3603" idx="3"/>
              </p:cNvCxnSpPr>
              <p:nvPr/>
            </p:nvCxnSpPr>
            <p:spPr>
              <a:xfrm>
                <a:off x="5798598" y="4376078"/>
                <a:ext cx="11400" cy="969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3604" name="Google Shape;3604;p53"/>
              <p:cNvGrpSpPr/>
              <p:nvPr/>
            </p:nvGrpSpPr>
            <p:grpSpPr>
              <a:xfrm>
                <a:off x="5301983" y="5267638"/>
                <a:ext cx="508000" cy="225425"/>
                <a:chOff x="4128204" y="3600527"/>
                <a:chExt cx="568606" cy="344310"/>
              </a:xfrm>
            </p:grpSpPr>
            <p:sp>
              <p:nvSpPr>
                <p:cNvPr id="3605" name="Google Shape;3605;p53"/>
                <p:cNvSpPr/>
                <p:nvPr/>
              </p:nvSpPr>
              <p:spPr>
                <a:xfrm>
                  <a:off x="4128204" y="3719337"/>
                  <a:ext cx="568606" cy="225500"/>
                </a:xfrm>
                <a:prstGeom prst="ellipse">
                  <a:avLst/>
                </a:prstGeom>
                <a:solidFill>
                  <a:srgbClr val="262699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06" name="Google Shape;3606;p53"/>
                <p:cNvSpPr/>
                <p:nvPr/>
              </p:nvSpPr>
              <p:spPr>
                <a:xfrm>
                  <a:off x="4128204" y="3719337"/>
                  <a:ext cx="568606" cy="111537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07" name="Google Shape;3607;p53"/>
                <p:cNvSpPr/>
                <p:nvPr/>
              </p:nvSpPr>
              <p:spPr>
                <a:xfrm>
                  <a:off x="4128204" y="3600527"/>
                  <a:ext cx="568606" cy="230348"/>
                </a:xfrm>
                <a:prstGeom prst="ellipse">
                  <a:avLst/>
                </a:prstGeom>
                <a:solidFill>
                  <a:srgbClr val="ACACEA">
                    <a:alpha val="5490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3608" name="Google Shape;3608;p53"/>
                <p:cNvCxnSpPr/>
                <p:nvPr/>
              </p:nvCxnSpPr>
              <p:spPr>
                <a:xfrm>
                  <a:off x="4696810" y="3719337"/>
                  <a:ext cx="0" cy="11153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609" name="Google Shape;3609;p53"/>
                <p:cNvCxnSpPr/>
                <p:nvPr/>
              </p:nvCxnSpPr>
              <p:spPr>
                <a:xfrm>
                  <a:off x="4128204" y="3719337"/>
                  <a:ext cx="0" cy="11153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3610" name="Google Shape;3610;p53"/>
              <p:cNvSpPr/>
              <p:nvPr/>
            </p:nvSpPr>
            <p:spPr>
              <a:xfrm>
                <a:off x="5303570" y="4851684"/>
                <a:ext cx="496888" cy="496916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611" name="Google Shape;3611;p53"/>
              <p:cNvCxnSpPr>
                <a:stCxn id="3612" idx="2"/>
              </p:cNvCxnSpPr>
              <p:nvPr/>
            </p:nvCxnSpPr>
            <p:spPr>
              <a:xfrm flipH="1">
                <a:off x="5297160" y="4407035"/>
                <a:ext cx="4800" cy="1032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3613" name="Google Shape;3613;p53"/>
              <p:cNvGrpSpPr/>
              <p:nvPr/>
            </p:nvGrpSpPr>
            <p:grpSpPr>
              <a:xfrm>
                <a:off x="5300389" y="4247491"/>
                <a:ext cx="498209" cy="247651"/>
                <a:chOff x="2184877" y="1564501"/>
                <a:chExt cx="1198749" cy="439187"/>
              </a:xfrm>
            </p:grpSpPr>
            <p:sp>
              <p:nvSpPr>
                <p:cNvPr id="3612" name="Google Shape;3612;p53"/>
                <p:cNvSpPr/>
                <p:nvPr/>
              </p:nvSpPr>
              <p:spPr>
                <a:xfrm rot="10800000" flipH="1">
                  <a:off x="2188659" y="1691189"/>
                  <a:ext cx="1194966" cy="312499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03" name="Google Shape;3603;p53"/>
                <p:cNvSpPr/>
                <p:nvPr/>
              </p:nvSpPr>
              <p:spPr>
                <a:xfrm>
                  <a:off x="2184877" y="1736233"/>
                  <a:ext cx="1198749" cy="112612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14" name="Google Shape;3614;p53"/>
                <p:cNvSpPr/>
                <p:nvPr/>
              </p:nvSpPr>
              <p:spPr>
                <a:xfrm rot="10800000" flipH="1">
                  <a:off x="2184877" y="1564501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80808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15" name="Google Shape;3615;p53"/>
                <p:cNvSpPr/>
                <p:nvPr/>
              </p:nvSpPr>
              <p:spPr>
                <a:xfrm>
                  <a:off x="2491182" y="1671482"/>
                  <a:ext cx="582357" cy="15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069" h="1321259" extrusionOk="0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16" name="Google Shape;3616;p53"/>
                <p:cNvSpPr/>
                <p:nvPr/>
              </p:nvSpPr>
              <p:spPr>
                <a:xfrm>
                  <a:off x="2430678" y="1629252"/>
                  <a:ext cx="703366" cy="109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451" h="932950" extrusionOk="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7" name="Google Shape;3617;p53"/>
                <p:cNvSpPr/>
                <p:nvPr/>
              </p:nvSpPr>
              <p:spPr>
                <a:xfrm>
                  <a:off x="2892025" y="1722158"/>
                  <a:ext cx="260925" cy="9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596" h="809868" extrusionOk="0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8" name="Google Shape;3618;p53"/>
                <p:cNvSpPr/>
                <p:nvPr/>
              </p:nvSpPr>
              <p:spPr>
                <a:xfrm>
                  <a:off x="2419332" y="1724972"/>
                  <a:ext cx="253364" cy="9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191" h="791462" extrusionOk="0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619" name="Google Shape;3619;p53"/>
                <p:cNvCxnSpPr>
                  <a:endCxn id="3614" idx="2"/>
                </p:cNvCxnSpPr>
                <p:nvPr/>
              </p:nvCxnSpPr>
              <p:spPr>
                <a:xfrm rot="10800000">
                  <a:off x="2184877" y="1720750"/>
                  <a:ext cx="3900" cy="12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3620" name="Google Shape;3620;p53"/>
                <p:cNvCxnSpPr/>
                <p:nvPr/>
              </p:nvCxnSpPr>
              <p:spPr>
                <a:xfrm rot="10800000">
                  <a:off x="3379842" y="1727788"/>
                  <a:ext cx="3783" cy="12105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</p:grpSp>
        </p:grpSp>
        <p:grpSp>
          <p:nvGrpSpPr>
            <p:cNvPr id="3621" name="Google Shape;3621;p53"/>
            <p:cNvGrpSpPr/>
            <p:nvPr/>
          </p:nvGrpSpPr>
          <p:grpSpPr>
            <a:xfrm>
              <a:off x="6071920" y="4247489"/>
              <a:ext cx="520700" cy="1626575"/>
              <a:chOff x="6071920" y="4247489"/>
              <a:chExt cx="520700" cy="1626575"/>
            </a:xfrm>
          </p:grpSpPr>
          <p:sp>
            <p:nvSpPr>
              <p:cNvPr id="3622" name="Google Shape;3622;p53"/>
              <p:cNvSpPr/>
              <p:nvPr/>
            </p:nvSpPr>
            <p:spPr>
              <a:xfrm>
                <a:off x="6071920" y="5431150"/>
                <a:ext cx="514350" cy="442914"/>
              </a:xfrm>
              <a:custGeom>
                <a:avLst/>
                <a:gdLst/>
                <a:ahLst/>
                <a:cxnLst/>
                <a:rect l="l" t="t" r="r" b="b"/>
                <a:pathLst>
                  <a:path w="514180" h="443525" extrusionOk="0">
                    <a:moveTo>
                      <a:pt x="110303" y="443525"/>
                    </a:moveTo>
                    <a:cubicBezTo>
                      <a:pt x="70106" y="235553"/>
                      <a:pt x="112501" y="273531"/>
                      <a:pt x="0" y="0"/>
                    </a:cubicBezTo>
                    <a:lnTo>
                      <a:pt x="514180" y="10891"/>
                    </a:lnTo>
                    <a:cubicBezTo>
                      <a:pt x="417353" y="348331"/>
                      <a:pt x="456724" y="233015"/>
                      <a:pt x="448695" y="424553"/>
                    </a:cubicBezTo>
                    <a:cubicBezTo>
                      <a:pt x="373684" y="393884"/>
                      <a:pt x="178402" y="416624"/>
                      <a:pt x="110303" y="44352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>
                      <a:alpha val="54901"/>
                    </a:srgbClr>
                  </a:gs>
                  <a:gs pos="100000">
                    <a:srgbClr val="BFBFB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623" name="Google Shape;3623;p53"/>
              <p:cNvSpPr/>
              <p:nvPr/>
            </p:nvSpPr>
            <p:spPr>
              <a:xfrm rot="10800000">
                <a:off x="6074112" y="4416669"/>
                <a:ext cx="498084" cy="364440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624" name="Google Shape;3624;p53"/>
              <p:cNvCxnSpPr>
                <a:stCxn id="3625" idx="6"/>
              </p:cNvCxnSpPr>
              <p:nvPr/>
            </p:nvCxnSpPr>
            <p:spPr>
              <a:xfrm>
                <a:off x="6572320" y="4407033"/>
                <a:ext cx="15900" cy="943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3626" name="Google Shape;3626;p53"/>
              <p:cNvGrpSpPr/>
              <p:nvPr/>
            </p:nvGrpSpPr>
            <p:grpSpPr>
              <a:xfrm>
                <a:off x="6084620" y="5272400"/>
                <a:ext cx="508000" cy="225425"/>
                <a:chOff x="4128204" y="3600524"/>
                <a:chExt cx="568606" cy="344310"/>
              </a:xfrm>
            </p:grpSpPr>
            <p:sp>
              <p:nvSpPr>
                <p:cNvPr id="3627" name="Google Shape;3627;p53"/>
                <p:cNvSpPr/>
                <p:nvPr/>
              </p:nvSpPr>
              <p:spPr>
                <a:xfrm>
                  <a:off x="4128204" y="3719336"/>
                  <a:ext cx="568606" cy="225498"/>
                </a:xfrm>
                <a:prstGeom prst="ellipse">
                  <a:avLst/>
                </a:prstGeom>
                <a:solidFill>
                  <a:srgbClr val="262699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28" name="Google Shape;3628;p53"/>
                <p:cNvSpPr/>
                <p:nvPr/>
              </p:nvSpPr>
              <p:spPr>
                <a:xfrm>
                  <a:off x="4128204" y="3719336"/>
                  <a:ext cx="568606" cy="111537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29" name="Google Shape;3629;p53"/>
                <p:cNvSpPr/>
                <p:nvPr/>
              </p:nvSpPr>
              <p:spPr>
                <a:xfrm>
                  <a:off x="4128204" y="3600524"/>
                  <a:ext cx="568606" cy="230349"/>
                </a:xfrm>
                <a:prstGeom prst="ellipse">
                  <a:avLst/>
                </a:prstGeom>
                <a:solidFill>
                  <a:srgbClr val="ACACEA">
                    <a:alpha val="5490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3630" name="Google Shape;3630;p53"/>
                <p:cNvCxnSpPr/>
                <p:nvPr/>
              </p:nvCxnSpPr>
              <p:spPr>
                <a:xfrm>
                  <a:off x="4696810" y="3719336"/>
                  <a:ext cx="0" cy="11153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631" name="Google Shape;3631;p53"/>
                <p:cNvCxnSpPr/>
                <p:nvPr/>
              </p:nvCxnSpPr>
              <p:spPr>
                <a:xfrm>
                  <a:off x="4128204" y="3719336"/>
                  <a:ext cx="0" cy="11153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3632" name="Google Shape;3632;p53"/>
              <p:cNvSpPr/>
              <p:nvPr/>
            </p:nvSpPr>
            <p:spPr>
              <a:xfrm>
                <a:off x="6086208" y="4886407"/>
                <a:ext cx="496887" cy="466955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633" name="Google Shape;3633;p53"/>
              <p:cNvCxnSpPr>
                <a:stCxn id="3634" idx="1"/>
              </p:cNvCxnSpPr>
              <p:nvPr/>
            </p:nvCxnSpPr>
            <p:spPr>
              <a:xfrm>
                <a:off x="6074234" y="4376077"/>
                <a:ext cx="1200" cy="1067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3635" name="Google Shape;3635;p53"/>
              <p:cNvGrpSpPr/>
              <p:nvPr/>
            </p:nvGrpSpPr>
            <p:grpSpPr>
              <a:xfrm>
                <a:off x="6074234" y="4247489"/>
                <a:ext cx="498086" cy="247650"/>
                <a:chOff x="2184879" y="1564498"/>
                <a:chExt cx="1198746" cy="439186"/>
              </a:xfrm>
            </p:grpSpPr>
            <p:sp>
              <p:nvSpPr>
                <p:cNvPr id="3625" name="Google Shape;3625;p53"/>
                <p:cNvSpPr/>
                <p:nvPr/>
              </p:nvSpPr>
              <p:spPr>
                <a:xfrm rot="10800000" flipH="1">
                  <a:off x="2188659" y="1691187"/>
                  <a:ext cx="1194966" cy="312497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34" name="Google Shape;3634;p53"/>
                <p:cNvSpPr/>
                <p:nvPr/>
              </p:nvSpPr>
              <p:spPr>
                <a:xfrm>
                  <a:off x="2184879" y="1736232"/>
                  <a:ext cx="1198746" cy="112612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36" name="Google Shape;3636;p53"/>
                <p:cNvSpPr/>
                <p:nvPr/>
              </p:nvSpPr>
              <p:spPr>
                <a:xfrm rot="10800000" flipH="1">
                  <a:off x="2184879" y="1564498"/>
                  <a:ext cx="1194966" cy="312499"/>
                </a:xfrm>
                <a:prstGeom prst="ellipse">
                  <a:avLst/>
                </a:prstGeom>
                <a:solidFill>
                  <a:srgbClr val="BFBFB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80808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37" name="Google Shape;3637;p53"/>
                <p:cNvSpPr/>
                <p:nvPr/>
              </p:nvSpPr>
              <p:spPr>
                <a:xfrm>
                  <a:off x="2491182" y="1671479"/>
                  <a:ext cx="582357" cy="15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069" h="1321259" extrusionOk="0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38" name="Google Shape;3638;p53"/>
                <p:cNvSpPr/>
                <p:nvPr/>
              </p:nvSpPr>
              <p:spPr>
                <a:xfrm>
                  <a:off x="2430678" y="1629250"/>
                  <a:ext cx="703366" cy="109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451" h="932950" extrusionOk="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9" name="Google Shape;3639;p53"/>
                <p:cNvSpPr/>
                <p:nvPr/>
              </p:nvSpPr>
              <p:spPr>
                <a:xfrm>
                  <a:off x="2892025" y="1722154"/>
                  <a:ext cx="260927" cy="9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596" h="809868" extrusionOk="0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0" name="Google Shape;3640;p53"/>
                <p:cNvSpPr/>
                <p:nvPr/>
              </p:nvSpPr>
              <p:spPr>
                <a:xfrm>
                  <a:off x="2419334" y="1724970"/>
                  <a:ext cx="253362" cy="9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191" h="791462" extrusionOk="0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641" name="Google Shape;3641;p53"/>
                <p:cNvCxnSpPr>
                  <a:endCxn id="3636" idx="2"/>
                </p:cNvCxnSpPr>
                <p:nvPr/>
              </p:nvCxnSpPr>
              <p:spPr>
                <a:xfrm rot="10800000">
                  <a:off x="2184879" y="1720747"/>
                  <a:ext cx="3900" cy="12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3642" name="Google Shape;3642;p53"/>
                <p:cNvCxnSpPr/>
                <p:nvPr/>
              </p:nvCxnSpPr>
              <p:spPr>
                <a:xfrm rot="10800000">
                  <a:off x="3379845" y="1727785"/>
                  <a:ext cx="3780" cy="12105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</p:grpSp>
        </p:grpSp>
        <p:grpSp>
          <p:nvGrpSpPr>
            <p:cNvPr id="3643" name="Google Shape;3643;p53"/>
            <p:cNvGrpSpPr/>
            <p:nvPr/>
          </p:nvGrpSpPr>
          <p:grpSpPr>
            <a:xfrm>
              <a:off x="7108559" y="4371636"/>
              <a:ext cx="687445" cy="1948722"/>
              <a:chOff x="7108559" y="4371636"/>
              <a:chExt cx="687445" cy="1948722"/>
            </a:xfrm>
          </p:grpSpPr>
          <p:sp>
            <p:nvSpPr>
              <p:cNvPr id="3644" name="Google Shape;3644;p53"/>
              <p:cNvSpPr/>
              <p:nvPr/>
            </p:nvSpPr>
            <p:spPr>
              <a:xfrm>
                <a:off x="7108559" y="5401721"/>
                <a:ext cx="676275" cy="918637"/>
              </a:xfrm>
              <a:custGeom>
                <a:avLst/>
                <a:gdLst/>
                <a:ahLst/>
                <a:cxnLst/>
                <a:rect l="l" t="t" r="r" b="b"/>
                <a:pathLst>
                  <a:path w="675040" h="918268" extrusionOk="0">
                    <a:moveTo>
                      <a:pt x="0" y="894029"/>
                    </a:moveTo>
                    <a:cubicBezTo>
                      <a:pt x="111484" y="603455"/>
                      <a:pt x="127519" y="615275"/>
                      <a:pt x="186623" y="1724"/>
                    </a:cubicBezTo>
                    <a:cubicBezTo>
                      <a:pt x="431451" y="14348"/>
                      <a:pt x="449377" y="35256"/>
                      <a:pt x="675040" y="0"/>
                    </a:cubicBezTo>
                    <a:cubicBezTo>
                      <a:pt x="377586" y="467035"/>
                      <a:pt x="377233" y="643076"/>
                      <a:pt x="270986" y="918268"/>
                    </a:cubicBezTo>
                    <a:cubicBezTo>
                      <a:pt x="136701" y="889632"/>
                      <a:pt x="92525" y="908114"/>
                      <a:pt x="0" y="89402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>
                      <a:alpha val="54901"/>
                    </a:srgbClr>
                  </a:gs>
                  <a:gs pos="100000">
                    <a:srgbClr val="BFBFB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645" name="Google Shape;3645;p53"/>
              <p:cNvSpPr/>
              <p:nvPr/>
            </p:nvSpPr>
            <p:spPr>
              <a:xfrm rot="10800000">
                <a:off x="7290624" y="4495800"/>
                <a:ext cx="498084" cy="412662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646" name="Google Shape;3646;p53"/>
              <p:cNvCxnSpPr>
                <a:stCxn id="3647" idx="6"/>
              </p:cNvCxnSpPr>
              <p:nvPr/>
            </p:nvCxnSpPr>
            <p:spPr>
              <a:xfrm>
                <a:off x="7792404" y="4459742"/>
                <a:ext cx="3600" cy="87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3648" name="Google Shape;3648;p53"/>
              <p:cNvGrpSpPr/>
              <p:nvPr/>
            </p:nvGrpSpPr>
            <p:grpSpPr>
              <a:xfrm>
                <a:off x="7287945" y="5254938"/>
                <a:ext cx="508000" cy="225425"/>
                <a:chOff x="4128205" y="3600530"/>
                <a:chExt cx="568606" cy="344311"/>
              </a:xfrm>
            </p:grpSpPr>
            <p:sp>
              <p:nvSpPr>
                <p:cNvPr id="3649" name="Google Shape;3649;p53"/>
                <p:cNvSpPr/>
                <p:nvPr/>
              </p:nvSpPr>
              <p:spPr>
                <a:xfrm>
                  <a:off x="4128205" y="3719341"/>
                  <a:ext cx="568606" cy="225500"/>
                </a:xfrm>
                <a:prstGeom prst="ellipse">
                  <a:avLst/>
                </a:prstGeom>
                <a:solidFill>
                  <a:srgbClr val="262699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50" name="Google Shape;3650;p53"/>
                <p:cNvSpPr/>
                <p:nvPr/>
              </p:nvSpPr>
              <p:spPr>
                <a:xfrm>
                  <a:off x="4128205" y="3719341"/>
                  <a:ext cx="568606" cy="111537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51" name="Google Shape;3651;p53"/>
                <p:cNvSpPr/>
                <p:nvPr/>
              </p:nvSpPr>
              <p:spPr>
                <a:xfrm>
                  <a:off x="4128205" y="3600530"/>
                  <a:ext cx="568606" cy="230348"/>
                </a:xfrm>
                <a:prstGeom prst="ellipse">
                  <a:avLst/>
                </a:prstGeom>
                <a:solidFill>
                  <a:srgbClr val="ACACEA">
                    <a:alpha val="5490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3652" name="Google Shape;3652;p53"/>
                <p:cNvCxnSpPr/>
                <p:nvPr/>
              </p:nvCxnSpPr>
              <p:spPr>
                <a:xfrm>
                  <a:off x="4696811" y="3719341"/>
                  <a:ext cx="0" cy="11153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653" name="Google Shape;3653;p53"/>
                <p:cNvCxnSpPr/>
                <p:nvPr/>
              </p:nvCxnSpPr>
              <p:spPr>
                <a:xfrm>
                  <a:off x="4128205" y="3719341"/>
                  <a:ext cx="0" cy="11153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3654" name="Google Shape;3654;p53"/>
              <p:cNvSpPr/>
              <p:nvPr/>
            </p:nvSpPr>
            <p:spPr>
              <a:xfrm>
                <a:off x="7289533" y="4897315"/>
                <a:ext cx="496887" cy="438584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655" name="Google Shape;3655;p53"/>
              <p:cNvCxnSpPr>
                <a:stCxn id="3647" idx="2"/>
              </p:cNvCxnSpPr>
              <p:nvPr/>
            </p:nvCxnSpPr>
            <p:spPr>
              <a:xfrm flipH="1">
                <a:off x="7283254" y="4459742"/>
                <a:ext cx="7500" cy="966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3656" name="Google Shape;3656;p53"/>
              <p:cNvGrpSpPr/>
              <p:nvPr/>
            </p:nvGrpSpPr>
            <p:grpSpPr>
              <a:xfrm>
                <a:off x="7290754" y="4371636"/>
                <a:ext cx="503237" cy="247650"/>
                <a:chOff x="2184881" y="1564505"/>
                <a:chExt cx="1198747" cy="439186"/>
              </a:xfrm>
            </p:grpSpPr>
            <p:sp>
              <p:nvSpPr>
                <p:cNvPr id="3657" name="Google Shape;3657;p53"/>
                <p:cNvSpPr/>
                <p:nvPr/>
              </p:nvSpPr>
              <p:spPr>
                <a:xfrm rot="10800000" flipH="1">
                  <a:off x="2188662" y="1691192"/>
                  <a:ext cx="1194966" cy="312499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58" name="Google Shape;3658;p53"/>
                <p:cNvSpPr/>
                <p:nvPr/>
              </p:nvSpPr>
              <p:spPr>
                <a:xfrm>
                  <a:off x="2184881" y="1736237"/>
                  <a:ext cx="1198746" cy="112612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47" name="Google Shape;3647;p53"/>
                <p:cNvSpPr/>
                <p:nvPr/>
              </p:nvSpPr>
              <p:spPr>
                <a:xfrm rot="10800000" flipH="1">
                  <a:off x="2184881" y="1564505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80808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59" name="Google Shape;3659;p53"/>
                <p:cNvSpPr/>
                <p:nvPr/>
              </p:nvSpPr>
              <p:spPr>
                <a:xfrm>
                  <a:off x="2491185" y="1671486"/>
                  <a:ext cx="582357" cy="15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069" h="1321259" extrusionOk="0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60" name="Google Shape;3660;p53"/>
                <p:cNvSpPr/>
                <p:nvPr/>
              </p:nvSpPr>
              <p:spPr>
                <a:xfrm>
                  <a:off x="2430680" y="1629256"/>
                  <a:ext cx="703366" cy="109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451" h="932950" extrusionOk="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1" name="Google Shape;3661;p53"/>
                <p:cNvSpPr/>
                <p:nvPr/>
              </p:nvSpPr>
              <p:spPr>
                <a:xfrm>
                  <a:off x="2892028" y="1722161"/>
                  <a:ext cx="260927" cy="9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596" h="809868" extrusionOk="0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2" name="Google Shape;3662;p53"/>
                <p:cNvSpPr/>
                <p:nvPr/>
              </p:nvSpPr>
              <p:spPr>
                <a:xfrm>
                  <a:off x="2419337" y="1724976"/>
                  <a:ext cx="253362" cy="9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191" h="791462" extrusionOk="0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663" name="Google Shape;3663;p53"/>
                <p:cNvCxnSpPr>
                  <a:endCxn id="3647" idx="2"/>
                </p:cNvCxnSpPr>
                <p:nvPr/>
              </p:nvCxnSpPr>
              <p:spPr>
                <a:xfrm rot="10800000">
                  <a:off x="2184881" y="1720754"/>
                  <a:ext cx="3900" cy="12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3664" name="Google Shape;3664;p53"/>
                <p:cNvCxnSpPr/>
                <p:nvPr/>
              </p:nvCxnSpPr>
              <p:spPr>
                <a:xfrm rot="10800000">
                  <a:off x="3379847" y="1727792"/>
                  <a:ext cx="3780" cy="12105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</p:grpSp>
        </p:grpSp>
        <p:grpSp>
          <p:nvGrpSpPr>
            <p:cNvPr id="3665" name="Google Shape;3665;p53"/>
            <p:cNvGrpSpPr/>
            <p:nvPr/>
          </p:nvGrpSpPr>
          <p:grpSpPr>
            <a:xfrm>
              <a:off x="7920869" y="4329546"/>
              <a:ext cx="870439" cy="1680309"/>
              <a:chOff x="7920869" y="4329546"/>
              <a:chExt cx="870439" cy="1680309"/>
            </a:xfrm>
          </p:grpSpPr>
          <p:sp>
            <p:nvSpPr>
              <p:cNvPr id="3666" name="Google Shape;3666;p53"/>
              <p:cNvSpPr/>
              <p:nvPr/>
            </p:nvSpPr>
            <p:spPr>
              <a:xfrm>
                <a:off x="7920869" y="5455817"/>
                <a:ext cx="865187" cy="554038"/>
              </a:xfrm>
              <a:custGeom>
                <a:avLst/>
                <a:gdLst/>
                <a:ahLst/>
                <a:cxnLst/>
                <a:rect l="l" t="t" r="r" b="b"/>
                <a:pathLst>
                  <a:path w="866251" h="553361" extrusionOk="0">
                    <a:moveTo>
                      <a:pt x="0" y="540783"/>
                    </a:moveTo>
                    <a:cubicBezTo>
                      <a:pt x="274887" y="134762"/>
                      <a:pt x="159176" y="337938"/>
                      <a:pt x="345787" y="13939"/>
                    </a:cubicBezTo>
                    <a:cubicBezTo>
                      <a:pt x="520528" y="18247"/>
                      <a:pt x="691510" y="-3745"/>
                      <a:pt x="866251" y="563"/>
                    </a:cubicBezTo>
                    <a:cubicBezTo>
                      <a:pt x="252709" y="502795"/>
                      <a:pt x="640047" y="209256"/>
                      <a:pt x="173695" y="553361"/>
                    </a:cubicBezTo>
                    <a:cubicBezTo>
                      <a:pt x="39410" y="524725"/>
                      <a:pt x="196198" y="539317"/>
                      <a:pt x="0" y="54078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>
                      <a:alpha val="54901"/>
                    </a:srgbClr>
                  </a:gs>
                  <a:gs pos="100000">
                    <a:srgbClr val="BFBFB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667" name="Google Shape;3667;p53"/>
              <p:cNvSpPr/>
              <p:nvPr/>
            </p:nvSpPr>
            <p:spPr>
              <a:xfrm rot="10800000">
                <a:off x="8288771" y="4495799"/>
                <a:ext cx="498084" cy="361962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668" name="Google Shape;3668;p53"/>
              <p:cNvCxnSpPr>
                <a:stCxn id="3669" idx="6"/>
              </p:cNvCxnSpPr>
              <p:nvPr/>
            </p:nvCxnSpPr>
            <p:spPr>
              <a:xfrm>
                <a:off x="8783370" y="4418446"/>
                <a:ext cx="7800" cy="95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3670" name="Google Shape;3670;p53"/>
              <p:cNvGrpSpPr/>
              <p:nvPr/>
            </p:nvGrpSpPr>
            <p:grpSpPr>
              <a:xfrm>
                <a:off x="8283308" y="5299752"/>
                <a:ext cx="508000" cy="222250"/>
                <a:chOff x="4128205" y="3605704"/>
                <a:chExt cx="568606" cy="339138"/>
              </a:xfrm>
            </p:grpSpPr>
            <p:sp>
              <p:nvSpPr>
                <p:cNvPr id="3671" name="Google Shape;3671;p53"/>
                <p:cNvSpPr/>
                <p:nvPr/>
              </p:nvSpPr>
              <p:spPr>
                <a:xfrm>
                  <a:off x="4128205" y="3719558"/>
                  <a:ext cx="568606" cy="225284"/>
                </a:xfrm>
                <a:prstGeom prst="ellipse">
                  <a:avLst/>
                </a:prstGeom>
                <a:solidFill>
                  <a:srgbClr val="262699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72" name="Google Shape;3672;p53"/>
                <p:cNvSpPr/>
                <p:nvPr/>
              </p:nvSpPr>
              <p:spPr>
                <a:xfrm>
                  <a:off x="4128205" y="3719558"/>
                  <a:ext cx="568606" cy="111431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73" name="Google Shape;3673;p53"/>
                <p:cNvSpPr/>
                <p:nvPr/>
              </p:nvSpPr>
              <p:spPr>
                <a:xfrm>
                  <a:off x="4128205" y="3605704"/>
                  <a:ext cx="568606" cy="225286"/>
                </a:xfrm>
                <a:prstGeom prst="ellipse">
                  <a:avLst/>
                </a:prstGeom>
                <a:solidFill>
                  <a:srgbClr val="ACACEA">
                    <a:alpha val="5490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3674" name="Google Shape;3674;p53"/>
                <p:cNvCxnSpPr/>
                <p:nvPr/>
              </p:nvCxnSpPr>
              <p:spPr>
                <a:xfrm>
                  <a:off x="4696811" y="3719558"/>
                  <a:ext cx="0" cy="11143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675" name="Google Shape;3675;p53"/>
                <p:cNvCxnSpPr/>
                <p:nvPr/>
              </p:nvCxnSpPr>
              <p:spPr>
                <a:xfrm>
                  <a:off x="4128205" y="3719558"/>
                  <a:ext cx="0" cy="11143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3676" name="Google Shape;3676;p53"/>
              <p:cNvSpPr/>
              <p:nvPr/>
            </p:nvSpPr>
            <p:spPr>
              <a:xfrm>
                <a:off x="8284895" y="4904436"/>
                <a:ext cx="496888" cy="473104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677" name="Google Shape;3677;p53"/>
              <p:cNvCxnSpPr>
                <a:stCxn id="3669" idx="2"/>
              </p:cNvCxnSpPr>
              <p:nvPr/>
            </p:nvCxnSpPr>
            <p:spPr>
              <a:xfrm flipH="1">
                <a:off x="8278420" y="4418446"/>
                <a:ext cx="3300" cy="1049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3678" name="Google Shape;3678;p53"/>
              <p:cNvGrpSpPr/>
              <p:nvPr/>
            </p:nvGrpSpPr>
            <p:grpSpPr>
              <a:xfrm>
                <a:off x="8281720" y="4329546"/>
                <a:ext cx="503238" cy="249237"/>
                <a:chOff x="2184879" y="1564508"/>
                <a:chExt cx="1198749" cy="441581"/>
              </a:xfrm>
            </p:grpSpPr>
            <p:sp>
              <p:nvSpPr>
                <p:cNvPr id="3679" name="Google Shape;3679;p53"/>
                <p:cNvSpPr/>
                <p:nvPr/>
              </p:nvSpPr>
              <p:spPr>
                <a:xfrm rot="10800000" flipH="1">
                  <a:off x="2188662" y="1691075"/>
                  <a:ext cx="1194966" cy="315014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80" name="Google Shape;3680;p53"/>
                <p:cNvSpPr/>
                <p:nvPr/>
              </p:nvSpPr>
              <p:spPr>
                <a:xfrm>
                  <a:off x="2184879" y="1736077"/>
                  <a:ext cx="1198749" cy="112505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69" name="Google Shape;3669;p53"/>
                <p:cNvSpPr/>
                <p:nvPr/>
              </p:nvSpPr>
              <p:spPr>
                <a:xfrm rot="10800000" flipH="1">
                  <a:off x="2184879" y="1564508"/>
                  <a:ext cx="1194966" cy="315014"/>
                </a:xfrm>
                <a:prstGeom prst="ellipse">
                  <a:avLst/>
                </a:prstGeom>
                <a:solidFill>
                  <a:srgbClr val="BFBFB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80808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81" name="Google Shape;3681;p53"/>
                <p:cNvSpPr/>
                <p:nvPr/>
              </p:nvSpPr>
              <p:spPr>
                <a:xfrm>
                  <a:off x="2491185" y="1671388"/>
                  <a:ext cx="582357" cy="157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069" h="1321259" extrusionOk="0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3682" name="Google Shape;3682;p53"/>
                <p:cNvSpPr/>
                <p:nvPr/>
              </p:nvSpPr>
              <p:spPr>
                <a:xfrm>
                  <a:off x="2430680" y="1629198"/>
                  <a:ext cx="703366" cy="112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451" h="932950" extrusionOk="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83" name="Google Shape;3683;p53"/>
                <p:cNvSpPr/>
                <p:nvPr/>
              </p:nvSpPr>
              <p:spPr>
                <a:xfrm>
                  <a:off x="2892028" y="1724827"/>
                  <a:ext cx="260925" cy="95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596" h="809868" extrusionOk="0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84" name="Google Shape;3684;p53"/>
                <p:cNvSpPr/>
                <p:nvPr/>
              </p:nvSpPr>
              <p:spPr>
                <a:xfrm>
                  <a:off x="2419334" y="1727640"/>
                  <a:ext cx="253364" cy="92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191" h="791462" extrusionOk="0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685" name="Google Shape;3685;p53"/>
                <p:cNvCxnSpPr>
                  <a:endCxn id="3669" idx="2"/>
                </p:cNvCxnSpPr>
                <p:nvPr/>
              </p:nvCxnSpPr>
              <p:spPr>
                <a:xfrm rot="10800000">
                  <a:off x="2184879" y="1722015"/>
                  <a:ext cx="3900" cy="12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3686" name="Google Shape;3686;p53"/>
                <p:cNvCxnSpPr/>
                <p:nvPr/>
              </p:nvCxnSpPr>
              <p:spPr>
                <a:xfrm rot="10800000">
                  <a:off x="3379845" y="1730452"/>
                  <a:ext cx="3783" cy="12094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</p:grpSp>
        </p:grpSp>
      </p:grpSp>
      <p:grpSp>
        <p:nvGrpSpPr>
          <p:cNvPr id="3687" name="Google Shape;3687;p53"/>
          <p:cNvGrpSpPr/>
          <p:nvPr/>
        </p:nvGrpSpPr>
        <p:grpSpPr>
          <a:xfrm>
            <a:off x="3766922" y="4729232"/>
            <a:ext cx="4980243" cy="692147"/>
            <a:chOff x="2056656" y="4691836"/>
            <a:chExt cx="4979352" cy="692748"/>
          </a:xfrm>
        </p:grpSpPr>
        <p:grpSp>
          <p:nvGrpSpPr>
            <p:cNvPr id="3688" name="Google Shape;3688;p53"/>
            <p:cNvGrpSpPr/>
            <p:nvPr/>
          </p:nvGrpSpPr>
          <p:grpSpPr>
            <a:xfrm>
              <a:off x="3621810" y="5055687"/>
              <a:ext cx="428216" cy="328897"/>
              <a:chOff x="2948176" y="3912858"/>
              <a:chExt cx="428535" cy="329059"/>
            </a:xfrm>
          </p:grpSpPr>
          <p:sp>
            <p:nvSpPr>
              <p:cNvPr id="3689" name="Google Shape;3689;p53"/>
              <p:cNvSpPr/>
              <p:nvPr/>
            </p:nvSpPr>
            <p:spPr>
              <a:xfrm>
                <a:off x="2951022" y="3912858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690" name="Google Shape;3690;p53"/>
              <p:cNvCxnSpPr/>
              <p:nvPr/>
            </p:nvCxnSpPr>
            <p:spPr>
              <a:xfrm>
                <a:off x="2948177" y="4005058"/>
                <a:ext cx="42568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91" name="Google Shape;3691;p53"/>
              <p:cNvCxnSpPr/>
              <p:nvPr/>
            </p:nvCxnSpPr>
            <p:spPr>
              <a:xfrm>
                <a:off x="2948176" y="4068645"/>
                <a:ext cx="42568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92" name="Google Shape;3692;p53"/>
              <p:cNvCxnSpPr>
                <a:stCxn id="3689" idx="2"/>
              </p:cNvCxnSpPr>
              <p:nvPr/>
            </p:nvCxnSpPr>
            <p:spPr>
              <a:xfrm rot="10800000">
                <a:off x="3162367" y="4004917"/>
                <a:ext cx="1500" cy="237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693" name="Google Shape;3693;p53"/>
            <p:cNvGrpSpPr/>
            <p:nvPr/>
          </p:nvGrpSpPr>
          <p:grpSpPr>
            <a:xfrm>
              <a:off x="4404307" y="5055687"/>
              <a:ext cx="429383" cy="328897"/>
              <a:chOff x="2948037" y="3912924"/>
              <a:chExt cx="429703" cy="329059"/>
            </a:xfrm>
          </p:grpSpPr>
          <p:sp>
            <p:nvSpPr>
              <p:cNvPr id="3694" name="Google Shape;3694;p53"/>
              <p:cNvSpPr/>
              <p:nvPr/>
            </p:nvSpPr>
            <p:spPr>
              <a:xfrm>
                <a:off x="2950882" y="3912924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695" name="Google Shape;3695;p53"/>
              <p:cNvCxnSpPr/>
              <p:nvPr/>
            </p:nvCxnSpPr>
            <p:spPr>
              <a:xfrm>
                <a:off x="2952051" y="4005125"/>
                <a:ext cx="42568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96" name="Google Shape;3696;p53"/>
              <p:cNvCxnSpPr/>
              <p:nvPr/>
            </p:nvCxnSpPr>
            <p:spPr>
              <a:xfrm>
                <a:off x="2948037" y="4068711"/>
                <a:ext cx="42568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97" name="Google Shape;3697;p53"/>
              <p:cNvCxnSpPr>
                <a:stCxn id="3694" idx="2"/>
              </p:cNvCxnSpPr>
              <p:nvPr/>
            </p:nvCxnSpPr>
            <p:spPr>
              <a:xfrm rot="10800000">
                <a:off x="3162227" y="4004983"/>
                <a:ext cx="1500" cy="237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698" name="Google Shape;3698;p53"/>
            <p:cNvGrpSpPr/>
            <p:nvPr/>
          </p:nvGrpSpPr>
          <p:grpSpPr>
            <a:xfrm>
              <a:off x="5611440" y="5052513"/>
              <a:ext cx="430135" cy="328897"/>
              <a:chOff x="2951837" y="3912722"/>
              <a:chExt cx="430454" cy="329058"/>
            </a:xfrm>
          </p:grpSpPr>
          <p:sp>
            <p:nvSpPr>
              <p:cNvPr id="3699" name="Google Shape;3699;p53"/>
              <p:cNvSpPr/>
              <p:nvPr/>
            </p:nvSpPr>
            <p:spPr>
              <a:xfrm>
                <a:off x="2956602" y="3912722"/>
                <a:ext cx="425689" cy="329058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700" name="Google Shape;3700;p53"/>
              <p:cNvCxnSpPr/>
              <p:nvPr/>
            </p:nvCxnSpPr>
            <p:spPr>
              <a:xfrm>
                <a:off x="2951837" y="4004922"/>
                <a:ext cx="42568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01" name="Google Shape;3701;p53"/>
              <p:cNvCxnSpPr/>
              <p:nvPr/>
            </p:nvCxnSpPr>
            <p:spPr>
              <a:xfrm>
                <a:off x="2955849" y="4068509"/>
                <a:ext cx="42568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02" name="Google Shape;3702;p53"/>
              <p:cNvCxnSpPr>
                <a:stCxn id="3699" idx="2"/>
              </p:cNvCxnSpPr>
              <p:nvPr/>
            </p:nvCxnSpPr>
            <p:spPr>
              <a:xfrm rot="10800000">
                <a:off x="3167947" y="4004780"/>
                <a:ext cx="1500" cy="237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703" name="Google Shape;3703;p53"/>
            <p:cNvGrpSpPr/>
            <p:nvPr/>
          </p:nvGrpSpPr>
          <p:grpSpPr>
            <a:xfrm>
              <a:off x="6605874" y="5046158"/>
              <a:ext cx="430134" cy="328898"/>
              <a:chOff x="2955740" y="3913102"/>
              <a:chExt cx="430453" cy="328747"/>
            </a:xfrm>
          </p:grpSpPr>
          <p:sp>
            <p:nvSpPr>
              <p:cNvPr id="3704" name="Google Shape;3704;p53"/>
              <p:cNvSpPr/>
              <p:nvPr/>
            </p:nvSpPr>
            <p:spPr>
              <a:xfrm>
                <a:off x="2960504" y="3913102"/>
                <a:ext cx="425689" cy="328747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705" name="Google Shape;3705;p53"/>
              <p:cNvCxnSpPr/>
              <p:nvPr/>
            </p:nvCxnSpPr>
            <p:spPr>
              <a:xfrm>
                <a:off x="2955740" y="4005215"/>
                <a:ext cx="42568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06" name="Google Shape;3706;p53"/>
              <p:cNvCxnSpPr/>
              <p:nvPr/>
            </p:nvCxnSpPr>
            <p:spPr>
              <a:xfrm>
                <a:off x="2959751" y="4067152"/>
                <a:ext cx="42568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07" name="Google Shape;3707;p53"/>
              <p:cNvCxnSpPr>
                <a:stCxn id="3704" idx="2"/>
              </p:cNvCxnSpPr>
              <p:nvPr/>
            </p:nvCxnSpPr>
            <p:spPr>
              <a:xfrm rot="10800000">
                <a:off x="3171849" y="4005149"/>
                <a:ext cx="1500" cy="236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708" name="Google Shape;3708;p53"/>
            <p:cNvGrpSpPr/>
            <p:nvPr/>
          </p:nvGrpSpPr>
          <p:grpSpPr>
            <a:xfrm>
              <a:off x="2056656" y="4691836"/>
              <a:ext cx="674567" cy="519563"/>
              <a:chOff x="2932675" y="3913607"/>
              <a:chExt cx="429970" cy="328266"/>
            </a:xfrm>
          </p:grpSpPr>
          <p:sp>
            <p:nvSpPr>
              <p:cNvPr id="3709" name="Google Shape;3709;p53"/>
              <p:cNvSpPr/>
              <p:nvPr/>
            </p:nvSpPr>
            <p:spPr>
              <a:xfrm>
                <a:off x="2936722" y="3913607"/>
                <a:ext cx="425923" cy="32826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710" name="Google Shape;3710;p53"/>
              <p:cNvCxnSpPr/>
              <p:nvPr/>
            </p:nvCxnSpPr>
            <p:spPr>
              <a:xfrm>
                <a:off x="2932675" y="4004959"/>
                <a:ext cx="42491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11" name="Google Shape;3711;p53"/>
              <p:cNvCxnSpPr/>
              <p:nvPr/>
            </p:nvCxnSpPr>
            <p:spPr>
              <a:xfrm>
                <a:off x="2932675" y="4069207"/>
                <a:ext cx="42491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12" name="Google Shape;3712;p53"/>
              <p:cNvCxnSpPr>
                <a:stCxn id="3709" idx="2"/>
              </p:cNvCxnSpPr>
              <p:nvPr/>
            </p:nvCxnSpPr>
            <p:spPr>
              <a:xfrm rot="10800000">
                <a:off x="3148784" y="4004873"/>
                <a:ext cx="900" cy="237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3713" name="Google Shape;3713;p53"/>
          <p:cNvSpPr txBox="1"/>
          <p:nvPr/>
        </p:nvSpPr>
        <p:spPr>
          <a:xfrm>
            <a:off x="834474" y="2563584"/>
            <a:ext cx="1125965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2800"/>
              <a:buFont typeface="Arial"/>
              <a:buChar char="•"/>
            </a:pPr>
            <a:r>
              <a:rPr lang="en-US" sz="2800" b="0" i="1" u="none" strike="noStrike" cap="none">
                <a:solidFill>
                  <a:srgbClr val="0013A3"/>
                </a:solidFill>
                <a:latin typeface="Calibri"/>
                <a:ea typeface="Calibri"/>
                <a:cs typeface="Calibri"/>
                <a:sym typeface="Calibri"/>
              </a:rPr>
              <a:t>generalized forwarding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marL="131445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many header fields can determine action</a:t>
            </a:r>
            <a:endParaRPr/>
          </a:p>
          <a:p>
            <a:pPr marL="131445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many action possible: drop/copy/modify/log packet</a:t>
            </a:r>
            <a:endParaRPr/>
          </a:p>
        </p:txBody>
      </p:sp>
      <p:grpSp>
        <p:nvGrpSpPr>
          <p:cNvPr id="3714" name="Google Shape;3714;p53"/>
          <p:cNvGrpSpPr/>
          <p:nvPr/>
        </p:nvGrpSpPr>
        <p:grpSpPr>
          <a:xfrm>
            <a:off x="1232001" y="4781571"/>
            <a:ext cx="2463699" cy="307777"/>
            <a:chOff x="1232001" y="4781571"/>
            <a:chExt cx="2463699" cy="307777"/>
          </a:xfrm>
        </p:grpSpPr>
        <p:sp>
          <p:nvSpPr>
            <p:cNvPr id="3715" name="Google Shape;3715;p53"/>
            <p:cNvSpPr txBox="1"/>
            <p:nvPr/>
          </p:nvSpPr>
          <p:spPr>
            <a:xfrm>
              <a:off x="1232001" y="4781571"/>
              <a:ext cx="199231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forwarding table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16" name="Google Shape;3716;p53"/>
            <p:cNvCxnSpPr/>
            <p:nvPr/>
          </p:nvCxnSpPr>
          <p:spPr>
            <a:xfrm>
              <a:off x="2641600" y="4953000"/>
              <a:ext cx="1054100" cy="0"/>
            </a:xfrm>
            <a:prstGeom prst="straightConnector1">
              <a:avLst/>
            </a:prstGeom>
            <a:noFill/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3717" name="Google Shape;3717;p53"/>
          <p:cNvGrpSpPr/>
          <p:nvPr/>
        </p:nvGrpSpPr>
        <p:grpSpPr>
          <a:xfrm>
            <a:off x="1253574" y="1255484"/>
            <a:ext cx="9389026" cy="4030693"/>
            <a:chOff x="1253574" y="1255484"/>
            <a:chExt cx="9389026" cy="4030693"/>
          </a:xfrm>
        </p:grpSpPr>
        <p:sp>
          <p:nvSpPr>
            <p:cNvPr id="3718" name="Google Shape;3718;p53"/>
            <p:cNvSpPr txBox="1"/>
            <p:nvPr/>
          </p:nvSpPr>
          <p:spPr>
            <a:xfrm>
              <a:off x="8022674" y="1255484"/>
              <a:ext cx="261992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(aka:</a:t>
              </a:r>
              <a:r>
                <a:rPr lang="en-US" sz="2800" b="0" i="0" u="none" strike="noStrike" cap="non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 flow table</a:t>
              </a:r>
              <a:r>
                <a:rPr lang="en-US" sz="2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/>
            </a:p>
          </p:txBody>
        </p:sp>
        <p:sp>
          <p:nvSpPr>
            <p:cNvPr id="3719" name="Google Shape;3719;p53"/>
            <p:cNvSpPr txBox="1"/>
            <p:nvPr/>
          </p:nvSpPr>
          <p:spPr>
            <a:xfrm>
              <a:off x="1253574" y="4978400"/>
              <a:ext cx="155312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(aka:</a:t>
              </a:r>
              <a:r>
                <a:rPr lang="en-US" sz="1400" b="0" i="0" u="none" strike="noStrike" cap="non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 flow table</a:t>
              </a: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/>
            </a:p>
          </p:txBody>
        </p:sp>
      </p:grpSp>
      <p:sp>
        <p:nvSpPr>
          <p:cNvPr id="3720" name="Google Shape;3720;p53"/>
          <p:cNvSpPr txBox="1"/>
          <p:nvPr/>
        </p:nvSpPr>
        <p:spPr>
          <a:xfrm>
            <a:off x="836023" y="2139218"/>
            <a:ext cx="112596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2800"/>
              <a:buFont typeface="Arial"/>
              <a:buChar char="•"/>
            </a:pPr>
            <a:r>
              <a:rPr lang="en-US" sz="2800" b="0" i="1" u="none" strike="noStrike" cap="none">
                <a:solidFill>
                  <a:srgbClr val="0013A3"/>
                </a:solidFill>
                <a:latin typeface="Calibri"/>
                <a:ea typeface="Calibri"/>
                <a:cs typeface="Calibri"/>
                <a:sym typeface="Calibri"/>
              </a:rPr>
              <a:t>destination-based forwarding: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forward based on dest. IP address</a:t>
            </a:r>
            <a:endParaRPr/>
          </a:p>
        </p:txBody>
      </p:sp>
      <p:sp>
        <p:nvSpPr>
          <p:cNvPr id="3721" name="Google Shape;3721;p53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" name="Google Shape;3727;p54"/>
          <p:cNvSpPr txBox="1">
            <a:spLocks noGrp="1"/>
          </p:cNvSpPr>
          <p:nvPr>
            <p:ph type="body" idx="1"/>
          </p:nvPr>
        </p:nvSpPr>
        <p:spPr>
          <a:xfrm>
            <a:off x="838200" y="1326467"/>
            <a:ext cx="10854128" cy="304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2425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flow: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defined by header field values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(in link-, network-, transport-layer fields)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52425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generalized forwarding: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simple</a:t>
            </a:r>
            <a:r>
              <a:rPr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packet-handling rules</a:t>
            </a:r>
            <a:endParaRPr/>
          </a:p>
          <a:p>
            <a:pPr marL="695325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match:</a:t>
            </a:r>
            <a:r>
              <a:rPr lang="en-US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pattern</a:t>
            </a:r>
            <a:r>
              <a:rPr lang="en-US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values in packet header fields</a:t>
            </a:r>
            <a:endParaRPr/>
          </a:p>
          <a:p>
            <a:pPr marL="695325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actions: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for matched packet: drop, forward, modify, matched packet or send matched packet to controller </a:t>
            </a:r>
            <a:endParaRPr/>
          </a:p>
          <a:p>
            <a:pPr marL="695325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priority: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disambiguate overlapping patterns</a:t>
            </a:r>
            <a:endParaRPr/>
          </a:p>
          <a:p>
            <a:pPr marL="695325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counters: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#bytes and #packets</a:t>
            </a:r>
            <a:endParaRPr/>
          </a:p>
        </p:txBody>
      </p:sp>
      <p:sp>
        <p:nvSpPr>
          <p:cNvPr id="3728" name="Google Shape;3728;p54"/>
          <p:cNvSpPr txBox="1"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800"/>
              <a:buFont typeface="Calibri"/>
              <a:buNone/>
            </a:pPr>
            <a:r>
              <a:rPr lang="en-US" sz="4800"/>
              <a:t>Flow table abstraction</a:t>
            </a:r>
            <a:endParaRPr/>
          </a:p>
        </p:txBody>
      </p:sp>
      <p:grpSp>
        <p:nvGrpSpPr>
          <p:cNvPr id="3729" name="Google Shape;3729;p54"/>
          <p:cNvGrpSpPr/>
          <p:nvPr/>
        </p:nvGrpSpPr>
        <p:grpSpPr>
          <a:xfrm>
            <a:off x="847391" y="4483100"/>
            <a:ext cx="7244522" cy="2202828"/>
            <a:chOff x="848139" y="4484689"/>
            <a:chExt cx="7244522" cy="2202828"/>
          </a:xfrm>
        </p:grpSpPr>
        <p:cxnSp>
          <p:nvCxnSpPr>
            <p:cNvPr id="3730" name="Google Shape;3730;p54"/>
            <p:cNvCxnSpPr/>
            <p:nvPr/>
          </p:nvCxnSpPr>
          <p:spPr>
            <a:xfrm>
              <a:off x="848139" y="6202017"/>
              <a:ext cx="5194852" cy="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731" name="Google Shape;3731;p54"/>
            <p:cNvGrpSpPr/>
            <p:nvPr/>
          </p:nvGrpSpPr>
          <p:grpSpPr>
            <a:xfrm>
              <a:off x="2117350" y="5637144"/>
              <a:ext cx="2269120" cy="1028699"/>
              <a:chOff x="7493876" y="2774731"/>
              <a:chExt cx="1481958" cy="894622"/>
            </a:xfrm>
          </p:grpSpPr>
          <p:sp>
            <p:nvSpPr>
              <p:cNvPr id="3732" name="Google Shape;3732;p54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/>
                <a:ahLst/>
                <a:cxnLst/>
                <a:rect l="l" t="t" r="r" b="b"/>
                <a:pathLst>
                  <a:path w="8166683" h="3099826" extrusionOk="0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9525" cap="flat" cmpd="sng">
                <a:solidFill>
                  <a:srgbClr val="0000A8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189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</a:t>
                </a:r>
                <a:endParaRPr/>
              </a:p>
            </p:txBody>
          </p:sp>
          <p:sp>
            <p:nvSpPr>
              <p:cNvPr id="3733" name="Google Shape;3733;p54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9525" cap="flat" cmpd="sng">
                <a:solidFill>
                  <a:srgbClr val="0000A8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189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</a:t>
                </a:r>
                <a:endParaRPr/>
              </a:p>
            </p:txBody>
          </p:sp>
          <p:grpSp>
            <p:nvGrpSpPr>
              <p:cNvPr id="3734" name="Google Shape;3734;p54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735" name="Google Shape;3735;p54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3016" h="1049866" extrusionOk="0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6" name="Google Shape;3736;p54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718" h="903890" extrusionOk="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7" name="Google Shape;3737;p54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187" h="893380" extrusionOk="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8" name="Google Shape;3738;p54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5019" h="1418896" extrusionOk="0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739" name="Google Shape;3739;p54"/>
            <p:cNvSpPr txBox="1"/>
            <p:nvPr/>
          </p:nvSpPr>
          <p:spPr>
            <a:xfrm>
              <a:off x="4737100" y="4484689"/>
              <a:ext cx="335556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Router’s flow table define router’s match+action rules</a:t>
              </a:r>
              <a:endParaRPr/>
            </a:p>
          </p:txBody>
        </p:sp>
        <p:grpSp>
          <p:nvGrpSpPr>
            <p:cNvPr id="3740" name="Google Shape;3740;p54"/>
            <p:cNvGrpSpPr/>
            <p:nvPr/>
          </p:nvGrpSpPr>
          <p:grpSpPr>
            <a:xfrm>
              <a:off x="2535862" y="4518992"/>
              <a:ext cx="1998847" cy="1325048"/>
              <a:chOff x="8327282" y="4055165"/>
              <a:chExt cx="2091509" cy="1325048"/>
            </a:xfrm>
          </p:grpSpPr>
          <p:grpSp>
            <p:nvGrpSpPr>
              <p:cNvPr id="3741" name="Google Shape;3741;p54"/>
              <p:cNvGrpSpPr/>
              <p:nvPr/>
            </p:nvGrpSpPr>
            <p:grpSpPr>
              <a:xfrm>
                <a:off x="8327282" y="4121430"/>
                <a:ext cx="2091509" cy="1258783"/>
                <a:chOff x="2932675" y="3919324"/>
                <a:chExt cx="429970" cy="319189"/>
              </a:xfrm>
            </p:grpSpPr>
            <p:sp>
              <p:nvSpPr>
                <p:cNvPr id="3742" name="Google Shape;3742;p54"/>
                <p:cNvSpPr/>
                <p:nvPr/>
              </p:nvSpPr>
              <p:spPr>
                <a:xfrm>
                  <a:off x="2936722" y="3919324"/>
                  <a:ext cx="425923" cy="319189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3743" name="Google Shape;3743;p54"/>
                <p:cNvCxnSpPr/>
                <p:nvPr/>
              </p:nvCxnSpPr>
              <p:spPr>
                <a:xfrm>
                  <a:off x="2932675" y="4004959"/>
                  <a:ext cx="424911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744" name="Google Shape;3744;p54"/>
                <p:cNvCxnSpPr/>
                <p:nvPr/>
              </p:nvCxnSpPr>
              <p:spPr>
                <a:xfrm>
                  <a:off x="2932675" y="4069207"/>
                  <a:ext cx="424911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745" name="Google Shape;3745;p54"/>
                <p:cNvCxnSpPr>
                  <a:stCxn id="3742" idx="2"/>
                </p:cNvCxnSpPr>
                <p:nvPr/>
              </p:nvCxnSpPr>
              <p:spPr>
                <a:xfrm rot="10800000">
                  <a:off x="3148184" y="4001513"/>
                  <a:ext cx="1500" cy="23700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3746" name="Google Shape;3746;p54"/>
              <p:cNvSpPr txBox="1"/>
              <p:nvPr/>
            </p:nvSpPr>
            <p:spPr>
              <a:xfrm>
                <a:off x="8759686" y="4055165"/>
                <a:ext cx="126573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alibri"/>
                  <a:buNone/>
                </a:pPr>
                <a:r>
                  <a:rPr lang="en-US" sz="20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Flow table</a:t>
                </a:r>
                <a:endParaRPr/>
              </a:p>
            </p:txBody>
          </p:sp>
          <p:sp>
            <p:nvSpPr>
              <p:cNvPr id="3747" name="Google Shape;3747;p54"/>
              <p:cNvSpPr txBox="1"/>
              <p:nvPr/>
            </p:nvSpPr>
            <p:spPr>
              <a:xfrm>
                <a:off x="8461513" y="4379843"/>
                <a:ext cx="83798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alibri"/>
                  <a:buNone/>
                </a:pPr>
                <a:r>
                  <a:rPr lang="en-US" sz="20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match</a:t>
                </a:r>
                <a:endParaRPr/>
              </a:p>
            </p:txBody>
          </p:sp>
          <p:sp>
            <p:nvSpPr>
              <p:cNvPr id="3748" name="Google Shape;3748;p54"/>
              <p:cNvSpPr txBox="1"/>
              <p:nvPr/>
            </p:nvSpPr>
            <p:spPr>
              <a:xfrm>
                <a:off x="9409044" y="4386470"/>
                <a:ext cx="83227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alibri"/>
                  <a:buNone/>
                </a:pPr>
                <a:r>
                  <a:rPr lang="en-US" sz="20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action</a:t>
                </a:r>
                <a:endParaRPr/>
              </a:p>
            </p:txBody>
          </p:sp>
        </p:grpSp>
        <p:cxnSp>
          <p:nvCxnSpPr>
            <p:cNvPr id="3749" name="Google Shape;3749;p54"/>
            <p:cNvCxnSpPr>
              <a:stCxn id="3732" idx="0"/>
            </p:cNvCxnSpPr>
            <p:nvPr/>
          </p:nvCxnSpPr>
          <p:spPr>
            <a:xfrm rot="10800000" flipH="1">
              <a:off x="4386238" y="5804314"/>
              <a:ext cx="2398800" cy="19050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50" name="Google Shape;3750;p54"/>
            <p:cNvCxnSpPr/>
            <p:nvPr/>
          </p:nvCxnSpPr>
          <p:spPr>
            <a:xfrm>
              <a:off x="4399722" y="6361044"/>
              <a:ext cx="755373" cy="326473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751" name="Google Shape;3751;p54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7" name="Google Shape;3757;p55"/>
          <p:cNvSpPr txBox="1">
            <a:spLocks noGrp="1"/>
          </p:cNvSpPr>
          <p:nvPr>
            <p:ph type="body" idx="1"/>
          </p:nvPr>
        </p:nvSpPr>
        <p:spPr>
          <a:xfrm>
            <a:off x="838200" y="1326467"/>
            <a:ext cx="10515600" cy="304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2425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flow: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defined by header fields</a:t>
            </a:r>
            <a:endParaRPr/>
          </a:p>
          <a:p>
            <a:pPr marL="352425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generalized forwarding: simple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packet-handling rules</a:t>
            </a:r>
            <a:endParaRPr/>
          </a:p>
          <a:p>
            <a:pPr marL="695325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match:</a:t>
            </a:r>
            <a:r>
              <a:rPr lang="en-US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pattern</a:t>
            </a:r>
            <a:r>
              <a:rPr lang="en-US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values in packet header fields</a:t>
            </a:r>
            <a:endParaRPr/>
          </a:p>
          <a:p>
            <a:pPr marL="695325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actions: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for matched packet: drop, forward, modify, matched packet or send matched packet to controller </a:t>
            </a:r>
            <a:endParaRPr/>
          </a:p>
          <a:p>
            <a:pPr marL="695325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priority: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disambiguate overlapping patterns</a:t>
            </a:r>
            <a:endParaRPr/>
          </a:p>
          <a:p>
            <a:pPr marL="695325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counters: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#bytes and #packets</a:t>
            </a:r>
            <a:endParaRPr/>
          </a:p>
        </p:txBody>
      </p:sp>
      <p:cxnSp>
        <p:nvCxnSpPr>
          <p:cNvPr id="3758" name="Google Shape;3758;p55"/>
          <p:cNvCxnSpPr/>
          <p:nvPr/>
        </p:nvCxnSpPr>
        <p:spPr>
          <a:xfrm>
            <a:off x="848139" y="6202017"/>
            <a:ext cx="5194852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759" name="Google Shape;3759;p55"/>
          <p:cNvGrpSpPr/>
          <p:nvPr/>
        </p:nvGrpSpPr>
        <p:grpSpPr>
          <a:xfrm>
            <a:off x="2117350" y="5637144"/>
            <a:ext cx="2269120" cy="1028699"/>
            <a:chOff x="7493876" y="2774731"/>
            <a:chExt cx="1481958" cy="894622"/>
          </a:xfrm>
        </p:grpSpPr>
        <p:sp>
          <p:nvSpPr>
            <p:cNvPr id="3760" name="Google Shape;3760;p55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3761" name="Google Shape;3761;p55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3762" name="Google Shape;3762;p5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763" name="Google Shape;3763;p55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4" name="Google Shape;3764;p5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5" name="Google Shape;3765;p55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6" name="Google Shape;3766;p5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67" name="Google Shape;3767;p55"/>
          <p:cNvGrpSpPr/>
          <p:nvPr/>
        </p:nvGrpSpPr>
        <p:grpSpPr>
          <a:xfrm>
            <a:off x="2535862" y="4518992"/>
            <a:ext cx="1998847" cy="1325048"/>
            <a:chOff x="8327282" y="4055165"/>
            <a:chExt cx="2091509" cy="1325048"/>
          </a:xfrm>
        </p:grpSpPr>
        <p:grpSp>
          <p:nvGrpSpPr>
            <p:cNvPr id="3768" name="Google Shape;3768;p55"/>
            <p:cNvGrpSpPr/>
            <p:nvPr/>
          </p:nvGrpSpPr>
          <p:grpSpPr>
            <a:xfrm>
              <a:off x="8327282" y="4121430"/>
              <a:ext cx="2091509" cy="1258783"/>
              <a:chOff x="2932675" y="3919324"/>
              <a:chExt cx="429970" cy="319189"/>
            </a:xfrm>
          </p:grpSpPr>
          <p:sp>
            <p:nvSpPr>
              <p:cNvPr id="3769" name="Google Shape;3769;p55"/>
              <p:cNvSpPr/>
              <p:nvPr/>
            </p:nvSpPr>
            <p:spPr>
              <a:xfrm>
                <a:off x="2936722" y="3919324"/>
                <a:ext cx="425923" cy="319189"/>
              </a:xfrm>
              <a:prstGeom prst="rect">
                <a:avLst/>
              </a:prstGeom>
              <a:solidFill>
                <a:srgbClr val="FFFFFF"/>
              </a:solidFill>
              <a:ln w="2540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770" name="Google Shape;3770;p55"/>
              <p:cNvCxnSpPr/>
              <p:nvPr/>
            </p:nvCxnSpPr>
            <p:spPr>
              <a:xfrm>
                <a:off x="2932675" y="4004959"/>
                <a:ext cx="424911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71" name="Google Shape;3771;p55"/>
              <p:cNvCxnSpPr/>
              <p:nvPr/>
            </p:nvCxnSpPr>
            <p:spPr>
              <a:xfrm>
                <a:off x="2932675" y="4069207"/>
                <a:ext cx="424911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72" name="Google Shape;3772;p55"/>
              <p:cNvCxnSpPr>
                <a:stCxn id="3769" idx="2"/>
              </p:cNvCxnSpPr>
              <p:nvPr/>
            </p:nvCxnSpPr>
            <p:spPr>
              <a:xfrm rot="10800000">
                <a:off x="3148184" y="4001513"/>
                <a:ext cx="1500" cy="23700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3773" name="Google Shape;3773;p55"/>
            <p:cNvSpPr txBox="1"/>
            <p:nvPr/>
          </p:nvSpPr>
          <p:spPr>
            <a:xfrm>
              <a:off x="8759686" y="4055165"/>
              <a:ext cx="1265731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Flow table</a:t>
              </a:r>
              <a:endParaRPr/>
            </a:p>
          </p:txBody>
        </p:sp>
        <p:sp>
          <p:nvSpPr>
            <p:cNvPr id="3774" name="Google Shape;3774;p55"/>
            <p:cNvSpPr txBox="1"/>
            <p:nvPr/>
          </p:nvSpPr>
          <p:spPr>
            <a:xfrm>
              <a:off x="8461513" y="4379843"/>
              <a:ext cx="83798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match</a:t>
              </a:r>
              <a:endParaRPr/>
            </a:p>
          </p:txBody>
        </p:sp>
        <p:sp>
          <p:nvSpPr>
            <p:cNvPr id="3775" name="Google Shape;3775;p55"/>
            <p:cNvSpPr txBox="1"/>
            <p:nvPr/>
          </p:nvSpPr>
          <p:spPr>
            <a:xfrm>
              <a:off x="9409044" y="4386470"/>
              <a:ext cx="83227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action</a:t>
              </a:r>
              <a:endParaRPr/>
            </a:p>
          </p:txBody>
        </p:sp>
      </p:grpSp>
      <p:cxnSp>
        <p:nvCxnSpPr>
          <p:cNvPr id="3776" name="Google Shape;3776;p55"/>
          <p:cNvCxnSpPr>
            <a:stCxn id="3760" idx="0"/>
          </p:cNvCxnSpPr>
          <p:nvPr/>
        </p:nvCxnSpPr>
        <p:spPr>
          <a:xfrm rot="10800000" flipH="1">
            <a:off x="4386238" y="5804314"/>
            <a:ext cx="2398800" cy="19050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77" name="Google Shape;3777;p55"/>
          <p:cNvCxnSpPr/>
          <p:nvPr/>
        </p:nvCxnSpPr>
        <p:spPr>
          <a:xfrm>
            <a:off x="4399722" y="6361044"/>
            <a:ext cx="755373" cy="326473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78" name="Google Shape;3778;p55"/>
          <p:cNvSpPr txBox="1"/>
          <p:nvPr/>
        </p:nvSpPr>
        <p:spPr>
          <a:xfrm>
            <a:off x="1828800" y="587071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779" name="Google Shape;3779;p55"/>
          <p:cNvSpPr txBox="1"/>
          <p:nvPr/>
        </p:nvSpPr>
        <p:spPr>
          <a:xfrm>
            <a:off x="4340087" y="6367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780" name="Google Shape;3780;p55"/>
          <p:cNvSpPr txBox="1"/>
          <p:nvPr/>
        </p:nvSpPr>
        <p:spPr>
          <a:xfrm>
            <a:off x="4784035" y="614900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781" name="Google Shape;3781;p55"/>
          <p:cNvSpPr txBox="1"/>
          <p:nvPr/>
        </p:nvSpPr>
        <p:spPr>
          <a:xfrm>
            <a:off x="4565375" y="5784575"/>
            <a:ext cx="301686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grpSp>
        <p:nvGrpSpPr>
          <p:cNvPr id="3782" name="Google Shape;3782;p55"/>
          <p:cNvGrpSpPr/>
          <p:nvPr/>
        </p:nvGrpSpPr>
        <p:grpSpPr>
          <a:xfrm>
            <a:off x="4533981" y="4345979"/>
            <a:ext cx="6820091" cy="1571138"/>
            <a:chOff x="4518991" y="4315999"/>
            <a:chExt cx="6820091" cy="1571138"/>
          </a:xfrm>
        </p:grpSpPr>
        <p:sp>
          <p:nvSpPr>
            <p:cNvPr id="3783" name="Google Shape;3783;p55"/>
            <p:cNvSpPr txBox="1"/>
            <p:nvPr/>
          </p:nvSpPr>
          <p:spPr>
            <a:xfrm>
              <a:off x="7424876" y="5517805"/>
              <a:ext cx="13131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* : wildcard</a:t>
              </a:r>
              <a:endParaRPr/>
            </a:p>
          </p:txBody>
        </p:sp>
        <p:sp>
          <p:nvSpPr>
            <p:cNvPr id="3784" name="Google Shape;3784;p55"/>
            <p:cNvSpPr/>
            <p:nvPr/>
          </p:nvSpPr>
          <p:spPr>
            <a:xfrm>
              <a:off x="4518991" y="4320209"/>
              <a:ext cx="808383" cy="1497495"/>
            </a:xfrm>
            <a:custGeom>
              <a:avLst/>
              <a:gdLst/>
              <a:ahLst/>
              <a:cxnLst/>
              <a:rect l="l" t="t" r="r" b="b"/>
              <a:pathLst>
                <a:path w="808383" h="1497495" extrusionOk="0">
                  <a:moveTo>
                    <a:pt x="13252" y="1497495"/>
                  </a:moveTo>
                  <a:lnTo>
                    <a:pt x="808383" y="1192695"/>
                  </a:lnTo>
                  <a:lnTo>
                    <a:pt x="795131" y="0"/>
                  </a:lnTo>
                  <a:lnTo>
                    <a:pt x="0" y="887895"/>
                  </a:lnTo>
                  <a:lnTo>
                    <a:pt x="13252" y="1497495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85" name="Google Shape;3785;p55"/>
            <p:cNvCxnSpPr/>
            <p:nvPr/>
          </p:nvCxnSpPr>
          <p:spPr>
            <a:xfrm>
              <a:off x="8691768" y="4315999"/>
              <a:ext cx="0" cy="1200150"/>
            </a:xfrm>
            <a:prstGeom prst="straightConnector1">
              <a:avLst/>
            </a:prstGeom>
            <a:noFill/>
            <a:ln w="254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786" name="Google Shape;3786;p55"/>
            <p:cNvSpPr/>
            <p:nvPr/>
          </p:nvSpPr>
          <p:spPr>
            <a:xfrm>
              <a:off x="5318056" y="4334323"/>
              <a:ext cx="3362117" cy="1191833"/>
            </a:xfrm>
            <a:prstGeom prst="rect">
              <a:avLst/>
            </a:prstGeom>
            <a:solidFill>
              <a:srgbClr val="BBE0E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7" name="Google Shape;3787;p55"/>
            <p:cNvSpPr/>
            <p:nvPr/>
          </p:nvSpPr>
          <p:spPr>
            <a:xfrm>
              <a:off x="8712339" y="4334323"/>
              <a:ext cx="2618270" cy="1191834"/>
            </a:xfrm>
            <a:prstGeom prst="rect">
              <a:avLst/>
            </a:prstGeom>
            <a:solidFill>
              <a:srgbClr val="E1EFD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8" name="Google Shape;3788;p55"/>
            <p:cNvSpPr/>
            <p:nvPr/>
          </p:nvSpPr>
          <p:spPr>
            <a:xfrm>
              <a:off x="5322405" y="5059180"/>
              <a:ext cx="59817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src=10.1.2.3, dest=*.*.*.*     send to controller</a:t>
              </a: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9" name="Google Shape;3789;p55"/>
            <p:cNvSpPr/>
            <p:nvPr/>
          </p:nvSpPr>
          <p:spPr>
            <a:xfrm>
              <a:off x="5339894" y="4686925"/>
              <a:ext cx="59817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src=1.2.*.*, dest=*.*.*.*       drop                        </a:t>
              </a:r>
              <a:endParaRPr/>
            </a:p>
          </p:txBody>
        </p:sp>
        <p:sp>
          <p:nvSpPr>
            <p:cNvPr id="3790" name="Google Shape;3790;p55"/>
            <p:cNvSpPr/>
            <p:nvPr/>
          </p:nvSpPr>
          <p:spPr>
            <a:xfrm>
              <a:off x="5357382" y="4344648"/>
              <a:ext cx="59817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src = *.*.*.*, dest=3.4.*.*     forward(2)</a:t>
              </a:r>
              <a:endParaRPr/>
            </a:p>
          </p:txBody>
        </p:sp>
      </p:grpSp>
      <p:sp>
        <p:nvSpPr>
          <p:cNvPr id="3791" name="Google Shape;3791;p55"/>
          <p:cNvSpPr txBox="1"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800"/>
              <a:buFont typeface="Calibri"/>
              <a:buNone/>
            </a:pPr>
            <a:r>
              <a:rPr lang="en-US" sz="4800"/>
              <a:t>Flow table abstraction</a:t>
            </a:r>
            <a:endParaRPr/>
          </a:p>
        </p:txBody>
      </p:sp>
      <p:sp>
        <p:nvSpPr>
          <p:cNvPr id="3792" name="Google Shape;3792;p55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8" name="Google Shape;3798;p56"/>
          <p:cNvSpPr txBox="1"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800"/>
              <a:buFont typeface="Calibri"/>
              <a:buNone/>
            </a:pPr>
            <a:r>
              <a:rPr lang="en-US" sz="4800"/>
              <a:t>OpenFlow: flow table entries</a:t>
            </a:r>
            <a:endParaRPr/>
          </a:p>
        </p:txBody>
      </p:sp>
      <p:sp>
        <p:nvSpPr>
          <p:cNvPr id="3799" name="Google Shape;3799;p56"/>
          <p:cNvSpPr/>
          <p:nvPr/>
        </p:nvSpPr>
        <p:spPr>
          <a:xfrm>
            <a:off x="2071274" y="1501983"/>
            <a:ext cx="1446212" cy="687387"/>
          </a:xfrm>
          <a:prstGeom prst="rect">
            <a:avLst/>
          </a:prstGeom>
          <a:solidFill>
            <a:srgbClr val="BBE0E3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0" name="Google Shape;3800;p56"/>
          <p:cNvSpPr/>
          <p:nvPr/>
        </p:nvSpPr>
        <p:spPr>
          <a:xfrm>
            <a:off x="2412586" y="1705589"/>
            <a:ext cx="59939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Match</a:t>
            </a:r>
            <a:endParaRPr/>
          </a:p>
        </p:txBody>
      </p:sp>
      <p:sp>
        <p:nvSpPr>
          <p:cNvPr id="3801" name="Google Shape;3801;p56"/>
          <p:cNvSpPr/>
          <p:nvPr/>
        </p:nvSpPr>
        <p:spPr>
          <a:xfrm>
            <a:off x="3517486" y="1501983"/>
            <a:ext cx="1446213" cy="687387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rgbClr val="697D3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2" name="Google Shape;3802;p56"/>
          <p:cNvSpPr/>
          <p:nvPr/>
        </p:nvSpPr>
        <p:spPr>
          <a:xfrm>
            <a:off x="3690524" y="1705183"/>
            <a:ext cx="603250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3803" name="Google Shape;3803;p56"/>
          <p:cNvSpPr/>
          <p:nvPr/>
        </p:nvSpPr>
        <p:spPr>
          <a:xfrm>
            <a:off x="4963699" y="1501983"/>
            <a:ext cx="1447800" cy="68738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8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4" name="Google Shape;3804;p56"/>
          <p:cNvSpPr/>
          <p:nvPr/>
        </p:nvSpPr>
        <p:spPr>
          <a:xfrm>
            <a:off x="5403642" y="1705183"/>
            <a:ext cx="460375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Stats</a:t>
            </a:r>
            <a:endParaRPr/>
          </a:p>
        </p:txBody>
      </p:sp>
      <p:grpSp>
        <p:nvGrpSpPr>
          <p:cNvPr id="3805" name="Google Shape;3805;p56"/>
          <p:cNvGrpSpPr/>
          <p:nvPr/>
        </p:nvGrpSpPr>
        <p:grpSpPr>
          <a:xfrm>
            <a:off x="3169824" y="2200944"/>
            <a:ext cx="5634037" cy="2162712"/>
            <a:chOff x="3169824" y="2200944"/>
            <a:chExt cx="5634037" cy="2162712"/>
          </a:xfrm>
        </p:grpSpPr>
        <p:sp>
          <p:nvSpPr>
            <p:cNvPr id="3806" name="Google Shape;3806;p56"/>
            <p:cNvSpPr/>
            <p:nvPr/>
          </p:nvSpPr>
          <p:spPr>
            <a:xfrm>
              <a:off x="3169824" y="2967245"/>
              <a:ext cx="5634037" cy="1396411"/>
            </a:xfrm>
            <a:prstGeom prst="rect">
              <a:avLst/>
            </a:prstGeom>
            <a:solidFill>
              <a:srgbClr val="E1EFD8"/>
            </a:solidFill>
            <a:ln w="12700" cap="flat" cmpd="sng">
              <a:solidFill>
                <a:srgbClr val="697D3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357188" marR="0" lvl="0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alibri"/>
                <a:buAutoNum type="arabicPeriod"/>
              </a:pPr>
              <a:r>
                <a:rPr lang="en-US" sz="2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Forward packet to port(s)</a:t>
              </a:r>
              <a:endParaRPr/>
            </a:p>
            <a:p>
              <a:pPr marL="357188" marR="0" lvl="0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alibri"/>
                <a:buAutoNum type="arabicPeriod"/>
              </a:pPr>
              <a:r>
                <a:rPr lang="en-US" sz="2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Drop packet</a:t>
              </a:r>
              <a:endParaRPr/>
            </a:p>
            <a:p>
              <a:pPr marL="357188" marR="0" lvl="0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alibri"/>
                <a:buAutoNum type="arabicPeriod"/>
              </a:pPr>
              <a:r>
                <a:rPr lang="en-US" sz="2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Modify fields in header(s)</a:t>
              </a:r>
              <a:endParaRPr/>
            </a:p>
            <a:p>
              <a:pPr marL="357188" marR="0" lvl="0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alibri"/>
                <a:buAutoNum type="arabicPeriod"/>
              </a:pPr>
              <a:r>
                <a:rPr lang="en-US" sz="2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Encapsulate and forward to controller</a:t>
              </a:r>
              <a:endParaRPr/>
            </a:p>
          </p:txBody>
        </p:sp>
        <p:cxnSp>
          <p:nvCxnSpPr>
            <p:cNvPr id="3807" name="Google Shape;3807;p56"/>
            <p:cNvCxnSpPr/>
            <p:nvPr/>
          </p:nvCxnSpPr>
          <p:spPr>
            <a:xfrm>
              <a:off x="3616272" y="2200944"/>
              <a:ext cx="1588" cy="758825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08" name="Google Shape;3808;p56"/>
          <p:cNvGrpSpPr/>
          <p:nvPr/>
        </p:nvGrpSpPr>
        <p:grpSpPr>
          <a:xfrm>
            <a:off x="5035074" y="2200945"/>
            <a:ext cx="3044825" cy="623425"/>
            <a:chOff x="5116099" y="2200945"/>
            <a:chExt cx="3044825" cy="623425"/>
          </a:xfrm>
        </p:grpSpPr>
        <p:sp>
          <p:nvSpPr>
            <p:cNvPr id="3809" name="Google Shape;3809;p56"/>
            <p:cNvSpPr/>
            <p:nvPr/>
          </p:nvSpPr>
          <p:spPr>
            <a:xfrm>
              <a:off x="5116099" y="2440195"/>
              <a:ext cx="3044825" cy="384175"/>
            </a:xfrm>
            <a:prstGeom prst="rect">
              <a:avLst/>
            </a:prstGeom>
            <a:solidFill>
              <a:srgbClr val="F2F2F2"/>
            </a:solidFill>
            <a:ln w="12700" cap="flat" cmpd="sng">
              <a:solidFill>
                <a:srgbClr val="8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10" name="Google Shape;3810;p56"/>
            <p:cNvGrpSpPr/>
            <p:nvPr/>
          </p:nvGrpSpPr>
          <p:grpSpPr>
            <a:xfrm>
              <a:off x="5187757" y="2200945"/>
              <a:ext cx="2652492" cy="599613"/>
              <a:chOff x="5187757" y="2200945"/>
              <a:chExt cx="2652492" cy="599613"/>
            </a:xfrm>
          </p:grpSpPr>
          <p:sp>
            <p:nvSpPr>
              <p:cNvPr id="3811" name="Google Shape;3811;p56"/>
              <p:cNvSpPr/>
              <p:nvPr/>
            </p:nvSpPr>
            <p:spPr>
              <a:xfrm>
                <a:off x="5258974" y="2462420"/>
                <a:ext cx="2581275" cy="3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Calibri"/>
                  <a:buNone/>
                </a:pPr>
                <a:r>
                  <a:rPr lang="en-US" sz="2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Packet + byte counters</a:t>
                </a:r>
                <a:endParaRPr/>
              </a:p>
            </p:txBody>
          </p:sp>
          <p:cxnSp>
            <p:nvCxnSpPr>
              <p:cNvPr id="3812" name="Google Shape;3812;p56"/>
              <p:cNvCxnSpPr/>
              <p:nvPr/>
            </p:nvCxnSpPr>
            <p:spPr>
              <a:xfrm rot="10800000" flipH="1">
                <a:off x="5187757" y="2200945"/>
                <a:ext cx="1587" cy="23177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813" name="Google Shape;3813;p56"/>
          <p:cNvGrpSpPr/>
          <p:nvPr/>
        </p:nvGrpSpPr>
        <p:grpSpPr>
          <a:xfrm>
            <a:off x="2117511" y="2200761"/>
            <a:ext cx="8446528" cy="3709144"/>
            <a:chOff x="2117511" y="2200761"/>
            <a:chExt cx="8446528" cy="3709144"/>
          </a:xfrm>
        </p:grpSpPr>
        <p:sp>
          <p:nvSpPr>
            <p:cNvPr id="3814" name="Google Shape;3814;p56"/>
            <p:cNvSpPr txBox="1"/>
            <p:nvPr/>
          </p:nvSpPr>
          <p:spPr>
            <a:xfrm>
              <a:off x="2154100" y="4847642"/>
              <a:ext cx="24294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Header fields to match: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15" name="Google Shape;3815;p56"/>
            <p:cNvCxnSpPr/>
            <p:nvPr/>
          </p:nvCxnSpPr>
          <p:spPr>
            <a:xfrm>
              <a:off x="2127885" y="2200761"/>
              <a:ext cx="1858" cy="3054145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3816" name="Google Shape;3816;p56"/>
            <p:cNvSpPr/>
            <p:nvPr/>
          </p:nvSpPr>
          <p:spPr>
            <a:xfrm>
              <a:off x="2117511" y="5262205"/>
              <a:ext cx="771961" cy="6477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Ingress Port</a:t>
              </a: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7" name="Google Shape;3817;p56"/>
            <p:cNvSpPr/>
            <p:nvPr/>
          </p:nvSpPr>
          <p:spPr>
            <a:xfrm>
              <a:off x="2889472" y="5262205"/>
              <a:ext cx="655459" cy="647700"/>
            </a:xfrm>
            <a:prstGeom prst="rect">
              <a:avLst/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Src MAC</a:t>
              </a: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8" name="Google Shape;3818;p56"/>
            <p:cNvSpPr/>
            <p:nvPr/>
          </p:nvSpPr>
          <p:spPr>
            <a:xfrm>
              <a:off x="3544933" y="5262205"/>
              <a:ext cx="655459" cy="647700"/>
            </a:xfrm>
            <a:prstGeom prst="rect">
              <a:avLst/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Dst MAC</a:t>
              </a: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9" name="Google Shape;3819;p56"/>
            <p:cNvSpPr/>
            <p:nvPr/>
          </p:nvSpPr>
          <p:spPr>
            <a:xfrm>
              <a:off x="4200392" y="5262205"/>
              <a:ext cx="655459" cy="647700"/>
            </a:xfrm>
            <a:prstGeom prst="rect">
              <a:avLst/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Eth Type</a:t>
              </a: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0" name="Google Shape;3820;p56"/>
            <p:cNvSpPr/>
            <p:nvPr/>
          </p:nvSpPr>
          <p:spPr>
            <a:xfrm>
              <a:off x="4855852" y="5262205"/>
              <a:ext cx="655459" cy="647700"/>
            </a:xfrm>
            <a:prstGeom prst="rect">
              <a:avLst/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VLAN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ID</a:t>
              </a: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1" name="Google Shape;3821;p56"/>
            <p:cNvSpPr/>
            <p:nvPr/>
          </p:nvSpPr>
          <p:spPr>
            <a:xfrm>
              <a:off x="8068323" y="5262205"/>
              <a:ext cx="631307" cy="647700"/>
            </a:xfrm>
            <a:prstGeom prst="rect">
              <a:avLst/>
            </a:prstGeom>
            <a:gradFill>
              <a:gsLst>
                <a:gs pos="0">
                  <a:srgbClr val="C86C1F"/>
                </a:gs>
                <a:gs pos="80000">
                  <a:srgbClr val="FF8E29"/>
                </a:gs>
                <a:gs pos="100000">
                  <a:srgbClr val="FF8D25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IP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ToS</a:t>
              </a: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2" name="Google Shape;3822;p56"/>
            <p:cNvSpPr/>
            <p:nvPr/>
          </p:nvSpPr>
          <p:spPr>
            <a:xfrm>
              <a:off x="7437016" y="5262205"/>
              <a:ext cx="631307" cy="647700"/>
            </a:xfrm>
            <a:prstGeom prst="rect">
              <a:avLst/>
            </a:prstGeom>
            <a:gradFill>
              <a:gsLst>
                <a:gs pos="0">
                  <a:srgbClr val="C86C1F"/>
                </a:gs>
                <a:gs pos="80000">
                  <a:srgbClr val="FF8E29"/>
                </a:gs>
                <a:gs pos="100000">
                  <a:srgbClr val="FF8D25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IP Proto</a:t>
              </a: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3" name="Google Shape;3823;p56"/>
            <p:cNvSpPr/>
            <p:nvPr/>
          </p:nvSpPr>
          <p:spPr>
            <a:xfrm>
              <a:off x="6174401" y="5262205"/>
              <a:ext cx="631307" cy="647700"/>
            </a:xfrm>
            <a:prstGeom prst="rect">
              <a:avLst/>
            </a:prstGeom>
            <a:gradFill>
              <a:gsLst>
                <a:gs pos="0">
                  <a:srgbClr val="C86C1F"/>
                </a:gs>
                <a:gs pos="80000">
                  <a:srgbClr val="FF8E29"/>
                </a:gs>
                <a:gs pos="100000">
                  <a:srgbClr val="FF8D25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IP Src</a:t>
              </a: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4" name="Google Shape;3824;p56"/>
            <p:cNvSpPr/>
            <p:nvPr/>
          </p:nvSpPr>
          <p:spPr>
            <a:xfrm>
              <a:off x="6805709" y="5262205"/>
              <a:ext cx="631307" cy="647700"/>
            </a:xfrm>
            <a:prstGeom prst="rect">
              <a:avLst/>
            </a:prstGeom>
            <a:gradFill>
              <a:gsLst>
                <a:gs pos="0">
                  <a:srgbClr val="C86C1F"/>
                </a:gs>
                <a:gs pos="80000">
                  <a:srgbClr val="FF8E29"/>
                </a:gs>
                <a:gs pos="100000">
                  <a:srgbClr val="FF8D25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IP Dst</a:t>
              </a: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5" name="Google Shape;3825;p56"/>
            <p:cNvSpPr/>
            <p:nvPr/>
          </p:nvSpPr>
          <p:spPr>
            <a:xfrm>
              <a:off x="8706447" y="5262205"/>
              <a:ext cx="928796" cy="647700"/>
            </a:xfrm>
            <a:prstGeom prst="rect">
              <a:avLst/>
            </a:prstGeom>
            <a:gradFill>
              <a:gsLst>
                <a:gs pos="0">
                  <a:srgbClr val="992D2B"/>
                </a:gs>
                <a:gs pos="80000">
                  <a:srgbClr val="C93D39"/>
                </a:gs>
                <a:gs pos="100000">
                  <a:srgbClr val="CD3A36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5714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TCP/UDP Src Port</a:t>
              </a: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6" name="Google Shape;3826;p56"/>
            <p:cNvSpPr/>
            <p:nvPr/>
          </p:nvSpPr>
          <p:spPr>
            <a:xfrm>
              <a:off x="5511311" y="5262205"/>
              <a:ext cx="655459" cy="647700"/>
            </a:xfrm>
            <a:prstGeom prst="rect">
              <a:avLst/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VLAN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Pri</a:t>
              </a: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7" name="Google Shape;3827;p56"/>
            <p:cNvSpPr/>
            <p:nvPr/>
          </p:nvSpPr>
          <p:spPr>
            <a:xfrm>
              <a:off x="9635243" y="5262205"/>
              <a:ext cx="928796" cy="647700"/>
            </a:xfrm>
            <a:prstGeom prst="rect">
              <a:avLst/>
            </a:prstGeom>
            <a:gradFill>
              <a:gsLst>
                <a:gs pos="0">
                  <a:srgbClr val="992D2B"/>
                </a:gs>
                <a:gs pos="80000">
                  <a:srgbClr val="C93D39"/>
                </a:gs>
                <a:gs pos="100000">
                  <a:srgbClr val="CD3A36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5714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TCP/UDP Dst Port</a:t>
              </a: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28" name="Google Shape;3828;p56"/>
          <p:cNvGrpSpPr/>
          <p:nvPr/>
        </p:nvGrpSpPr>
        <p:grpSpPr>
          <a:xfrm>
            <a:off x="2930744" y="6077944"/>
            <a:ext cx="3235564" cy="549153"/>
            <a:chOff x="2826569" y="5888454"/>
            <a:chExt cx="3235564" cy="549153"/>
          </a:xfrm>
        </p:grpSpPr>
        <p:sp>
          <p:nvSpPr>
            <p:cNvPr id="3829" name="Google Shape;3829;p56"/>
            <p:cNvSpPr txBox="1"/>
            <p:nvPr/>
          </p:nvSpPr>
          <p:spPr>
            <a:xfrm>
              <a:off x="3946642" y="6069307"/>
              <a:ext cx="960438" cy="3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 layer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0" name="Google Shape;3830;p56"/>
            <p:cNvSpPr/>
            <p:nvPr/>
          </p:nvSpPr>
          <p:spPr>
            <a:xfrm rot="-5400000">
              <a:off x="4340578" y="4374445"/>
              <a:ext cx="207546" cy="3235564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31" name="Google Shape;3831;p56"/>
          <p:cNvGrpSpPr/>
          <p:nvPr/>
        </p:nvGrpSpPr>
        <p:grpSpPr>
          <a:xfrm>
            <a:off x="6210167" y="6082290"/>
            <a:ext cx="2473565" cy="543987"/>
            <a:chOff x="6105992" y="5892799"/>
            <a:chExt cx="2473565" cy="543988"/>
          </a:xfrm>
        </p:grpSpPr>
        <p:sp>
          <p:nvSpPr>
            <p:cNvPr id="3832" name="Google Shape;3832;p56"/>
            <p:cNvSpPr txBox="1"/>
            <p:nvPr/>
          </p:nvSpPr>
          <p:spPr>
            <a:xfrm>
              <a:off x="6643718" y="6066899"/>
              <a:ext cx="1350963" cy="369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Network layer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3" name="Google Shape;3833;p56"/>
            <p:cNvSpPr/>
            <p:nvPr/>
          </p:nvSpPr>
          <p:spPr>
            <a:xfrm rot="-5400000">
              <a:off x="7238352" y="4760439"/>
              <a:ext cx="208844" cy="2473565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34" name="Google Shape;3834;p56"/>
          <p:cNvGrpSpPr/>
          <p:nvPr/>
        </p:nvGrpSpPr>
        <p:grpSpPr>
          <a:xfrm>
            <a:off x="8436668" y="6082291"/>
            <a:ext cx="2349500" cy="547817"/>
            <a:chOff x="8332493" y="5892801"/>
            <a:chExt cx="2349500" cy="547816"/>
          </a:xfrm>
        </p:grpSpPr>
        <p:sp>
          <p:nvSpPr>
            <p:cNvPr id="3835" name="Google Shape;3835;p56"/>
            <p:cNvSpPr txBox="1"/>
            <p:nvPr/>
          </p:nvSpPr>
          <p:spPr>
            <a:xfrm>
              <a:off x="8332493" y="6070729"/>
              <a:ext cx="2349500" cy="369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Transport layer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6" name="Google Shape;3836;p56"/>
            <p:cNvSpPr/>
            <p:nvPr/>
          </p:nvSpPr>
          <p:spPr>
            <a:xfrm rot="-5400000">
              <a:off x="9405820" y="5104751"/>
              <a:ext cx="214489" cy="1790588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37" name="Google Shape;3837;p56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3" name="Google Shape;3843;p57"/>
          <p:cNvSpPr txBox="1">
            <a:spLocks noGrp="1"/>
          </p:cNvSpPr>
          <p:nvPr>
            <p:ph type="title"/>
          </p:nvPr>
        </p:nvSpPr>
        <p:spPr>
          <a:xfrm>
            <a:off x="914400" y="24837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800"/>
              <a:buFont typeface="Calibri"/>
              <a:buNone/>
            </a:pPr>
            <a:r>
              <a:rPr lang="en-US" sz="4800"/>
              <a:t>OpenFlow: examples</a:t>
            </a:r>
            <a:endParaRPr/>
          </a:p>
        </p:txBody>
      </p:sp>
      <p:sp>
        <p:nvSpPr>
          <p:cNvPr id="3844" name="Google Shape;3844;p57"/>
          <p:cNvSpPr/>
          <p:nvPr/>
        </p:nvSpPr>
        <p:spPr>
          <a:xfrm>
            <a:off x="798077" y="2691365"/>
            <a:ext cx="93427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 datagrams destined to IP address  51.6.0.8 should be forwarded to router output port 6 </a:t>
            </a:r>
            <a:endParaRPr/>
          </a:p>
        </p:txBody>
      </p:sp>
      <p:sp>
        <p:nvSpPr>
          <p:cNvPr id="3845" name="Google Shape;3845;p57"/>
          <p:cNvSpPr/>
          <p:nvPr/>
        </p:nvSpPr>
        <p:spPr>
          <a:xfrm>
            <a:off x="887520" y="4590922"/>
            <a:ext cx="778191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Block (do not forward) all datagrams destined to TCP  port 22 (ssh port #)</a:t>
            </a:r>
            <a:endParaRPr/>
          </a:p>
        </p:txBody>
      </p:sp>
      <p:sp>
        <p:nvSpPr>
          <p:cNvPr id="3846" name="Google Shape;3846;p57"/>
          <p:cNvSpPr/>
          <p:nvPr/>
        </p:nvSpPr>
        <p:spPr>
          <a:xfrm>
            <a:off x="182298" y="6039302"/>
            <a:ext cx="70674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Block (do not forward) all datagrams sent by host 128.119.1.1</a:t>
            </a:r>
            <a:endParaRPr/>
          </a:p>
        </p:txBody>
      </p:sp>
      <p:grpSp>
        <p:nvGrpSpPr>
          <p:cNvPr id="3847" name="Google Shape;3847;p57"/>
          <p:cNvGrpSpPr/>
          <p:nvPr/>
        </p:nvGrpSpPr>
        <p:grpSpPr>
          <a:xfrm>
            <a:off x="899508" y="1408083"/>
            <a:ext cx="8825324" cy="1339207"/>
            <a:chOff x="899508" y="1408083"/>
            <a:chExt cx="8825324" cy="1339207"/>
          </a:xfrm>
        </p:grpSpPr>
        <p:sp>
          <p:nvSpPr>
            <p:cNvPr id="3848" name="Google Shape;3848;p57"/>
            <p:cNvSpPr/>
            <p:nvPr/>
          </p:nvSpPr>
          <p:spPr>
            <a:xfrm>
              <a:off x="899508" y="1408083"/>
              <a:ext cx="37914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0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rgbClr val="000090"/>
                  </a:solidFill>
                  <a:latin typeface="Calibri"/>
                  <a:ea typeface="Calibri"/>
                  <a:cs typeface="Calibri"/>
                  <a:sym typeface="Calibri"/>
                </a:rPr>
                <a:t>Destination-based forwarding:</a:t>
              </a:r>
              <a:endParaRPr/>
            </a:p>
          </p:txBody>
        </p:sp>
        <p:sp>
          <p:nvSpPr>
            <p:cNvPr id="3849" name="Google Shape;3849;p57"/>
            <p:cNvSpPr/>
            <p:nvPr/>
          </p:nvSpPr>
          <p:spPr>
            <a:xfrm>
              <a:off x="914523" y="2420970"/>
              <a:ext cx="660400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850" name="Google Shape;3850;p57"/>
            <p:cNvSpPr/>
            <p:nvPr/>
          </p:nvSpPr>
          <p:spPr>
            <a:xfrm>
              <a:off x="1574923" y="2420970"/>
              <a:ext cx="660400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851" name="Google Shape;3851;p57"/>
            <p:cNvSpPr/>
            <p:nvPr/>
          </p:nvSpPr>
          <p:spPr>
            <a:xfrm>
              <a:off x="2003548" y="2420970"/>
              <a:ext cx="1133475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852" name="Google Shape;3852;p57"/>
            <p:cNvSpPr/>
            <p:nvPr/>
          </p:nvSpPr>
          <p:spPr>
            <a:xfrm>
              <a:off x="2895723" y="2420970"/>
              <a:ext cx="661988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853" name="Google Shape;3853;p57"/>
            <p:cNvSpPr/>
            <p:nvPr/>
          </p:nvSpPr>
          <p:spPr>
            <a:xfrm>
              <a:off x="3557711" y="2420970"/>
              <a:ext cx="660400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854" name="Google Shape;3854;p57"/>
            <p:cNvSpPr/>
            <p:nvPr/>
          </p:nvSpPr>
          <p:spPr>
            <a:xfrm>
              <a:off x="4218111" y="2420970"/>
              <a:ext cx="660400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855" name="Google Shape;3855;p57"/>
            <p:cNvSpPr/>
            <p:nvPr/>
          </p:nvSpPr>
          <p:spPr>
            <a:xfrm>
              <a:off x="5619044" y="2384457"/>
              <a:ext cx="660400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51.6.0.8</a:t>
              </a:r>
              <a:endParaRPr/>
            </a:p>
          </p:txBody>
        </p:sp>
        <p:sp>
          <p:nvSpPr>
            <p:cNvPr id="3856" name="Google Shape;3856;p57"/>
            <p:cNvSpPr/>
            <p:nvPr/>
          </p:nvSpPr>
          <p:spPr>
            <a:xfrm>
              <a:off x="6288969" y="2420970"/>
              <a:ext cx="660400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857" name="Google Shape;3857;p57"/>
            <p:cNvSpPr/>
            <p:nvPr/>
          </p:nvSpPr>
          <p:spPr>
            <a:xfrm>
              <a:off x="6949369" y="2420970"/>
              <a:ext cx="661987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858" name="Google Shape;3858;p57"/>
            <p:cNvSpPr/>
            <p:nvPr/>
          </p:nvSpPr>
          <p:spPr>
            <a:xfrm>
              <a:off x="7576455" y="2417480"/>
              <a:ext cx="660400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859" name="Google Shape;3859;p57"/>
            <p:cNvSpPr/>
            <p:nvPr/>
          </p:nvSpPr>
          <p:spPr>
            <a:xfrm>
              <a:off x="8967593" y="2364472"/>
              <a:ext cx="660400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port6</a:t>
              </a:r>
              <a:endParaRPr/>
            </a:p>
          </p:txBody>
        </p:sp>
        <p:grpSp>
          <p:nvGrpSpPr>
            <p:cNvPr id="3860" name="Google Shape;3860;p57"/>
            <p:cNvGrpSpPr/>
            <p:nvPr/>
          </p:nvGrpSpPr>
          <p:grpSpPr>
            <a:xfrm>
              <a:off x="908298" y="1842896"/>
              <a:ext cx="8816534" cy="537306"/>
              <a:chOff x="908298" y="1842896"/>
              <a:chExt cx="8816534" cy="537306"/>
            </a:xfrm>
          </p:grpSpPr>
          <p:sp>
            <p:nvSpPr>
              <p:cNvPr id="3861" name="Google Shape;3861;p57"/>
              <p:cNvSpPr/>
              <p:nvPr/>
            </p:nvSpPr>
            <p:spPr>
              <a:xfrm>
                <a:off x="916112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2" name="Google Shape;3862;p57"/>
              <p:cNvSpPr/>
              <p:nvPr/>
            </p:nvSpPr>
            <p:spPr>
              <a:xfrm>
                <a:off x="908298" y="1851027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Switch</a:t>
                </a:r>
                <a:endParaRPr/>
              </a:p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Port</a:t>
                </a:r>
                <a:endParaRPr/>
              </a:p>
            </p:txBody>
          </p:sp>
          <p:sp>
            <p:nvSpPr>
              <p:cNvPr id="3863" name="Google Shape;3863;p57"/>
              <p:cNvSpPr/>
              <p:nvPr/>
            </p:nvSpPr>
            <p:spPr>
              <a:xfrm>
                <a:off x="157694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4" name="Google Shape;3864;p57"/>
              <p:cNvSpPr/>
              <p:nvPr/>
            </p:nvSpPr>
            <p:spPr>
              <a:xfrm>
                <a:off x="1572479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MAC</a:t>
                </a:r>
                <a:endParaRPr/>
              </a:p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src</a:t>
                </a:r>
                <a:endParaRPr/>
              </a:p>
            </p:txBody>
          </p:sp>
          <p:sp>
            <p:nvSpPr>
              <p:cNvPr id="3865" name="Google Shape;3865;p57"/>
              <p:cNvSpPr/>
              <p:nvPr/>
            </p:nvSpPr>
            <p:spPr>
              <a:xfrm>
                <a:off x="223889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6" name="Google Shape;3866;p57"/>
              <p:cNvSpPr/>
              <p:nvPr/>
            </p:nvSpPr>
            <p:spPr>
              <a:xfrm>
                <a:off x="2269031" y="1842896"/>
                <a:ext cx="632925" cy="52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MAC</a:t>
                </a:r>
                <a:endParaRPr/>
              </a:p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dst</a:t>
                </a:r>
                <a:endParaRPr/>
              </a:p>
            </p:txBody>
          </p:sp>
          <p:sp>
            <p:nvSpPr>
              <p:cNvPr id="3867" name="Google Shape;3867;p57"/>
              <p:cNvSpPr/>
              <p:nvPr/>
            </p:nvSpPr>
            <p:spPr>
              <a:xfrm>
                <a:off x="290865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8" name="Google Shape;3868;p57"/>
              <p:cNvSpPr/>
              <p:nvPr/>
            </p:nvSpPr>
            <p:spPr>
              <a:xfrm>
                <a:off x="2906422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Eth</a:t>
                </a:r>
                <a:endParaRPr/>
              </a:p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type</a:t>
                </a:r>
                <a:endParaRPr/>
              </a:p>
            </p:txBody>
          </p:sp>
          <p:sp>
            <p:nvSpPr>
              <p:cNvPr id="3869" name="Google Shape;3869;p57"/>
              <p:cNvSpPr/>
              <p:nvPr/>
            </p:nvSpPr>
            <p:spPr>
              <a:xfrm>
                <a:off x="357060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0" name="Google Shape;3870;p57"/>
              <p:cNvSpPr/>
              <p:nvPr/>
            </p:nvSpPr>
            <p:spPr>
              <a:xfrm>
                <a:off x="3572835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VLAN</a:t>
                </a:r>
                <a:endParaRPr/>
              </a:p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ID</a:t>
                </a:r>
                <a:endParaRPr/>
              </a:p>
            </p:txBody>
          </p:sp>
          <p:sp>
            <p:nvSpPr>
              <p:cNvPr id="3871" name="Google Shape;3871;p57"/>
              <p:cNvSpPr/>
              <p:nvPr/>
            </p:nvSpPr>
            <p:spPr>
              <a:xfrm>
                <a:off x="4898598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2" name="Google Shape;3872;p57"/>
              <p:cNvSpPr/>
              <p:nvPr/>
            </p:nvSpPr>
            <p:spPr>
              <a:xfrm>
                <a:off x="4905295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IP</a:t>
                </a:r>
                <a:endParaRPr/>
              </a:p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Src</a:t>
                </a:r>
                <a:endParaRPr/>
              </a:p>
            </p:txBody>
          </p:sp>
          <p:sp>
            <p:nvSpPr>
              <p:cNvPr id="3873" name="Google Shape;3873;p57"/>
              <p:cNvSpPr/>
              <p:nvPr/>
            </p:nvSpPr>
            <p:spPr>
              <a:xfrm>
                <a:off x="5568360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4" name="Google Shape;3874;p57"/>
              <p:cNvSpPr/>
              <p:nvPr/>
            </p:nvSpPr>
            <p:spPr>
              <a:xfrm>
                <a:off x="5563895" y="184289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IP</a:t>
                </a:r>
                <a:endParaRPr/>
              </a:p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Dst</a:t>
                </a:r>
                <a:endParaRPr/>
              </a:p>
            </p:txBody>
          </p:sp>
          <p:sp>
            <p:nvSpPr>
              <p:cNvPr id="3875" name="Google Shape;3875;p57"/>
              <p:cNvSpPr/>
              <p:nvPr/>
            </p:nvSpPr>
            <p:spPr>
              <a:xfrm>
                <a:off x="6230308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6" name="Google Shape;3876;p57"/>
              <p:cNvSpPr/>
              <p:nvPr/>
            </p:nvSpPr>
            <p:spPr>
              <a:xfrm>
                <a:off x="6231424" y="1842896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IP</a:t>
                </a:r>
                <a:endParaRPr/>
              </a:p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Prot</a:t>
                </a:r>
                <a:endParaRPr/>
              </a:p>
            </p:txBody>
          </p:sp>
          <p:sp>
            <p:nvSpPr>
              <p:cNvPr id="3877" name="Google Shape;3877;p57"/>
              <p:cNvSpPr/>
              <p:nvPr/>
            </p:nvSpPr>
            <p:spPr>
              <a:xfrm>
                <a:off x="7551454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8" name="Google Shape;3878;p57"/>
              <p:cNvSpPr/>
              <p:nvPr/>
            </p:nvSpPr>
            <p:spPr>
              <a:xfrm>
                <a:off x="7589786" y="1849876"/>
                <a:ext cx="665297" cy="52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TCP</a:t>
                </a:r>
                <a:endParaRPr/>
              </a:p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s-port</a:t>
                </a:r>
                <a:endParaRPr/>
              </a:p>
            </p:txBody>
          </p:sp>
          <p:sp>
            <p:nvSpPr>
              <p:cNvPr id="3879" name="Google Shape;3879;p57"/>
              <p:cNvSpPr/>
              <p:nvPr/>
            </p:nvSpPr>
            <p:spPr>
              <a:xfrm>
                <a:off x="8221216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0" name="Google Shape;3880;p57"/>
              <p:cNvSpPr/>
              <p:nvPr/>
            </p:nvSpPr>
            <p:spPr>
              <a:xfrm>
                <a:off x="8215634" y="184987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TCP</a:t>
                </a:r>
                <a:endParaRPr/>
              </a:p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d-port</a:t>
                </a:r>
                <a:endParaRPr/>
              </a:p>
            </p:txBody>
          </p:sp>
          <p:sp>
            <p:nvSpPr>
              <p:cNvPr id="3881" name="Google Shape;3881;p57"/>
              <p:cNvSpPr/>
              <p:nvPr/>
            </p:nvSpPr>
            <p:spPr>
              <a:xfrm>
                <a:off x="8887488" y="1852728"/>
                <a:ext cx="834970" cy="495980"/>
              </a:xfrm>
              <a:prstGeom prst="rect">
                <a:avLst/>
              </a:prstGeom>
              <a:solidFill>
                <a:srgbClr val="E1EFD8"/>
              </a:solidFill>
              <a:ln w="12700" cap="flat" cmpd="sng">
                <a:solidFill>
                  <a:srgbClr val="697D3A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2" name="Google Shape;3882;p57"/>
              <p:cNvSpPr/>
              <p:nvPr/>
            </p:nvSpPr>
            <p:spPr>
              <a:xfrm>
                <a:off x="8882048" y="1972855"/>
                <a:ext cx="842784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Action</a:t>
                </a:r>
                <a:endParaRPr/>
              </a:p>
            </p:txBody>
          </p:sp>
          <p:sp>
            <p:nvSpPr>
              <p:cNvPr id="3883" name="Google Shape;3883;p57"/>
              <p:cNvSpPr/>
              <p:nvPr/>
            </p:nvSpPr>
            <p:spPr>
              <a:xfrm>
                <a:off x="4231002" y="1846643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4" name="Google Shape;3884;p57"/>
              <p:cNvSpPr/>
              <p:nvPr/>
            </p:nvSpPr>
            <p:spPr>
              <a:xfrm>
                <a:off x="4221946" y="1859830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VLAN</a:t>
                </a:r>
                <a:endParaRPr/>
              </a:p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Pri</a:t>
                </a:r>
                <a:endParaRPr/>
              </a:p>
            </p:txBody>
          </p:sp>
          <p:sp>
            <p:nvSpPr>
              <p:cNvPr id="3885" name="Google Shape;3885;p57"/>
              <p:cNvSpPr/>
              <p:nvPr/>
            </p:nvSpPr>
            <p:spPr>
              <a:xfrm>
                <a:off x="6890708" y="1853623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6" name="Google Shape;3886;p57"/>
              <p:cNvSpPr/>
              <p:nvPr/>
            </p:nvSpPr>
            <p:spPr>
              <a:xfrm>
                <a:off x="6891824" y="1848541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IP</a:t>
                </a:r>
                <a:endParaRPr/>
              </a:p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ToS</a:t>
                </a:r>
                <a:endParaRPr/>
              </a:p>
            </p:txBody>
          </p:sp>
        </p:grpSp>
        <p:sp>
          <p:nvSpPr>
            <p:cNvPr id="3887" name="Google Shape;3887;p57"/>
            <p:cNvSpPr/>
            <p:nvPr/>
          </p:nvSpPr>
          <p:spPr>
            <a:xfrm>
              <a:off x="8181445" y="2426615"/>
              <a:ext cx="660400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888" name="Google Shape;3888;p57"/>
            <p:cNvSpPr/>
            <p:nvPr/>
          </p:nvSpPr>
          <p:spPr>
            <a:xfrm>
              <a:off x="4865811" y="2420970"/>
              <a:ext cx="660400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</p:grpSp>
      <p:grpSp>
        <p:nvGrpSpPr>
          <p:cNvPr id="3889" name="Google Shape;3889;p57"/>
          <p:cNvGrpSpPr/>
          <p:nvPr/>
        </p:nvGrpSpPr>
        <p:grpSpPr>
          <a:xfrm>
            <a:off x="914400" y="3333754"/>
            <a:ext cx="8816534" cy="1376391"/>
            <a:chOff x="914400" y="3333754"/>
            <a:chExt cx="8816534" cy="1376391"/>
          </a:xfrm>
        </p:grpSpPr>
        <p:sp>
          <p:nvSpPr>
            <p:cNvPr id="3890" name="Google Shape;3890;p57"/>
            <p:cNvSpPr/>
            <p:nvPr/>
          </p:nvSpPr>
          <p:spPr>
            <a:xfrm>
              <a:off x="920625" y="4389470"/>
              <a:ext cx="660400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891" name="Google Shape;3891;p57"/>
            <p:cNvSpPr/>
            <p:nvPr/>
          </p:nvSpPr>
          <p:spPr>
            <a:xfrm>
              <a:off x="1581025" y="4389470"/>
              <a:ext cx="660400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892" name="Google Shape;3892;p57"/>
            <p:cNvSpPr/>
            <p:nvPr/>
          </p:nvSpPr>
          <p:spPr>
            <a:xfrm>
              <a:off x="2009650" y="4389470"/>
              <a:ext cx="1133475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893" name="Google Shape;3893;p57"/>
            <p:cNvSpPr/>
            <p:nvPr/>
          </p:nvSpPr>
          <p:spPr>
            <a:xfrm>
              <a:off x="2901825" y="4389470"/>
              <a:ext cx="661988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894" name="Google Shape;3894;p57"/>
            <p:cNvSpPr/>
            <p:nvPr/>
          </p:nvSpPr>
          <p:spPr>
            <a:xfrm>
              <a:off x="3563813" y="4389470"/>
              <a:ext cx="660400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895" name="Google Shape;3895;p57"/>
            <p:cNvSpPr/>
            <p:nvPr/>
          </p:nvSpPr>
          <p:spPr>
            <a:xfrm>
              <a:off x="4224213" y="4389470"/>
              <a:ext cx="660400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896" name="Google Shape;3896;p57"/>
            <p:cNvSpPr/>
            <p:nvPr/>
          </p:nvSpPr>
          <p:spPr>
            <a:xfrm>
              <a:off x="5625146" y="4379333"/>
              <a:ext cx="660400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897" name="Google Shape;3897;p57"/>
            <p:cNvSpPr/>
            <p:nvPr/>
          </p:nvSpPr>
          <p:spPr>
            <a:xfrm>
              <a:off x="6295071" y="4389470"/>
              <a:ext cx="660400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898" name="Google Shape;3898;p57"/>
            <p:cNvSpPr/>
            <p:nvPr/>
          </p:nvSpPr>
          <p:spPr>
            <a:xfrm>
              <a:off x="6955471" y="4389470"/>
              <a:ext cx="661987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899" name="Google Shape;3899;p57"/>
            <p:cNvSpPr/>
            <p:nvPr/>
          </p:nvSpPr>
          <p:spPr>
            <a:xfrm>
              <a:off x="7582557" y="4385980"/>
              <a:ext cx="660400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900" name="Google Shape;3900;p57"/>
            <p:cNvSpPr/>
            <p:nvPr/>
          </p:nvSpPr>
          <p:spPr>
            <a:xfrm>
              <a:off x="914400" y="3333754"/>
              <a:ext cx="1053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0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rgbClr val="000090"/>
                  </a:solidFill>
                  <a:latin typeface="Calibri"/>
                  <a:ea typeface="Calibri"/>
                  <a:cs typeface="Calibri"/>
                  <a:sym typeface="Calibri"/>
                </a:rPr>
                <a:t>Firewall:</a:t>
              </a:r>
              <a:endParaRPr/>
            </a:p>
          </p:txBody>
        </p:sp>
        <p:sp>
          <p:nvSpPr>
            <p:cNvPr id="3901" name="Google Shape;3901;p57"/>
            <p:cNvSpPr/>
            <p:nvPr/>
          </p:nvSpPr>
          <p:spPr>
            <a:xfrm>
              <a:off x="8973695" y="4331996"/>
              <a:ext cx="660400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drop</a:t>
              </a:r>
              <a:endParaRPr/>
            </a:p>
          </p:txBody>
        </p:sp>
        <p:grpSp>
          <p:nvGrpSpPr>
            <p:cNvPr id="3902" name="Google Shape;3902;p57"/>
            <p:cNvGrpSpPr/>
            <p:nvPr/>
          </p:nvGrpSpPr>
          <p:grpSpPr>
            <a:xfrm>
              <a:off x="914400" y="3811396"/>
              <a:ext cx="8816534" cy="537306"/>
              <a:chOff x="908298" y="1842896"/>
              <a:chExt cx="8816534" cy="537306"/>
            </a:xfrm>
          </p:grpSpPr>
          <p:sp>
            <p:nvSpPr>
              <p:cNvPr id="3903" name="Google Shape;3903;p57"/>
              <p:cNvSpPr/>
              <p:nvPr/>
            </p:nvSpPr>
            <p:spPr>
              <a:xfrm>
                <a:off x="916112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4" name="Google Shape;3904;p57"/>
              <p:cNvSpPr/>
              <p:nvPr/>
            </p:nvSpPr>
            <p:spPr>
              <a:xfrm>
                <a:off x="908298" y="1851027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Switch</a:t>
                </a:r>
                <a:endParaRPr/>
              </a:p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Port</a:t>
                </a:r>
                <a:endParaRPr/>
              </a:p>
            </p:txBody>
          </p:sp>
          <p:sp>
            <p:nvSpPr>
              <p:cNvPr id="3905" name="Google Shape;3905;p57"/>
              <p:cNvSpPr/>
              <p:nvPr/>
            </p:nvSpPr>
            <p:spPr>
              <a:xfrm>
                <a:off x="157694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6" name="Google Shape;3906;p57"/>
              <p:cNvSpPr/>
              <p:nvPr/>
            </p:nvSpPr>
            <p:spPr>
              <a:xfrm>
                <a:off x="1572479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MAC</a:t>
                </a:r>
                <a:endParaRPr/>
              </a:p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src</a:t>
                </a:r>
                <a:endParaRPr/>
              </a:p>
            </p:txBody>
          </p:sp>
          <p:sp>
            <p:nvSpPr>
              <p:cNvPr id="3907" name="Google Shape;3907;p57"/>
              <p:cNvSpPr/>
              <p:nvPr/>
            </p:nvSpPr>
            <p:spPr>
              <a:xfrm>
                <a:off x="223889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8" name="Google Shape;3908;p57"/>
              <p:cNvSpPr/>
              <p:nvPr/>
            </p:nvSpPr>
            <p:spPr>
              <a:xfrm>
                <a:off x="2269031" y="1842896"/>
                <a:ext cx="632925" cy="52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MAC</a:t>
                </a:r>
                <a:endParaRPr/>
              </a:p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dst</a:t>
                </a:r>
                <a:endParaRPr/>
              </a:p>
            </p:txBody>
          </p:sp>
          <p:sp>
            <p:nvSpPr>
              <p:cNvPr id="3909" name="Google Shape;3909;p57"/>
              <p:cNvSpPr/>
              <p:nvPr/>
            </p:nvSpPr>
            <p:spPr>
              <a:xfrm>
                <a:off x="290865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0" name="Google Shape;3910;p57"/>
              <p:cNvSpPr/>
              <p:nvPr/>
            </p:nvSpPr>
            <p:spPr>
              <a:xfrm>
                <a:off x="2906422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Eth</a:t>
                </a:r>
                <a:endParaRPr/>
              </a:p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type</a:t>
                </a:r>
                <a:endParaRPr/>
              </a:p>
            </p:txBody>
          </p:sp>
          <p:sp>
            <p:nvSpPr>
              <p:cNvPr id="3911" name="Google Shape;3911;p57"/>
              <p:cNvSpPr/>
              <p:nvPr/>
            </p:nvSpPr>
            <p:spPr>
              <a:xfrm>
                <a:off x="357060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2" name="Google Shape;3912;p57"/>
              <p:cNvSpPr/>
              <p:nvPr/>
            </p:nvSpPr>
            <p:spPr>
              <a:xfrm>
                <a:off x="3572835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VLAN</a:t>
                </a:r>
                <a:endParaRPr/>
              </a:p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ID</a:t>
                </a:r>
                <a:endParaRPr/>
              </a:p>
            </p:txBody>
          </p:sp>
          <p:sp>
            <p:nvSpPr>
              <p:cNvPr id="3913" name="Google Shape;3913;p57"/>
              <p:cNvSpPr/>
              <p:nvPr/>
            </p:nvSpPr>
            <p:spPr>
              <a:xfrm>
                <a:off x="4898598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4" name="Google Shape;3914;p57"/>
              <p:cNvSpPr/>
              <p:nvPr/>
            </p:nvSpPr>
            <p:spPr>
              <a:xfrm>
                <a:off x="4905295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IP</a:t>
                </a:r>
                <a:endParaRPr/>
              </a:p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Src</a:t>
                </a:r>
                <a:endParaRPr/>
              </a:p>
            </p:txBody>
          </p:sp>
          <p:sp>
            <p:nvSpPr>
              <p:cNvPr id="3915" name="Google Shape;3915;p57"/>
              <p:cNvSpPr/>
              <p:nvPr/>
            </p:nvSpPr>
            <p:spPr>
              <a:xfrm>
                <a:off x="5568360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6" name="Google Shape;3916;p57"/>
              <p:cNvSpPr/>
              <p:nvPr/>
            </p:nvSpPr>
            <p:spPr>
              <a:xfrm>
                <a:off x="5563895" y="184289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IP</a:t>
                </a:r>
                <a:endParaRPr/>
              </a:p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Dst</a:t>
                </a:r>
                <a:endParaRPr/>
              </a:p>
            </p:txBody>
          </p:sp>
          <p:sp>
            <p:nvSpPr>
              <p:cNvPr id="3917" name="Google Shape;3917;p57"/>
              <p:cNvSpPr/>
              <p:nvPr/>
            </p:nvSpPr>
            <p:spPr>
              <a:xfrm>
                <a:off x="6230308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8" name="Google Shape;3918;p57"/>
              <p:cNvSpPr/>
              <p:nvPr/>
            </p:nvSpPr>
            <p:spPr>
              <a:xfrm>
                <a:off x="6231424" y="1842896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IP</a:t>
                </a:r>
                <a:endParaRPr/>
              </a:p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Prot</a:t>
                </a:r>
                <a:endParaRPr/>
              </a:p>
            </p:txBody>
          </p:sp>
          <p:sp>
            <p:nvSpPr>
              <p:cNvPr id="3919" name="Google Shape;3919;p57"/>
              <p:cNvSpPr/>
              <p:nvPr/>
            </p:nvSpPr>
            <p:spPr>
              <a:xfrm>
                <a:off x="7551454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0" name="Google Shape;3920;p57"/>
              <p:cNvSpPr/>
              <p:nvPr/>
            </p:nvSpPr>
            <p:spPr>
              <a:xfrm>
                <a:off x="7589786" y="1849876"/>
                <a:ext cx="665297" cy="52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TCP</a:t>
                </a:r>
                <a:endParaRPr/>
              </a:p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s-port</a:t>
                </a:r>
                <a:endParaRPr/>
              </a:p>
            </p:txBody>
          </p:sp>
          <p:sp>
            <p:nvSpPr>
              <p:cNvPr id="3921" name="Google Shape;3921;p57"/>
              <p:cNvSpPr/>
              <p:nvPr/>
            </p:nvSpPr>
            <p:spPr>
              <a:xfrm>
                <a:off x="8221216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2" name="Google Shape;3922;p57"/>
              <p:cNvSpPr/>
              <p:nvPr/>
            </p:nvSpPr>
            <p:spPr>
              <a:xfrm>
                <a:off x="8215634" y="184987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TCP</a:t>
                </a:r>
                <a:endParaRPr/>
              </a:p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d-port</a:t>
                </a:r>
                <a:endParaRPr/>
              </a:p>
            </p:txBody>
          </p:sp>
          <p:sp>
            <p:nvSpPr>
              <p:cNvPr id="3923" name="Google Shape;3923;p57"/>
              <p:cNvSpPr/>
              <p:nvPr/>
            </p:nvSpPr>
            <p:spPr>
              <a:xfrm>
                <a:off x="8887488" y="1852728"/>
                <a:ext cx="834970" cy="495980"/>
              </a:xfrm>
              <a:prstGeom prst="rect">
                <a:avLst/>
              </a:prstGeom>
              <a:solidFill>
                <a:srgbClr val="E1EFD8"/>
              </a:solidFill>
              <a:ln w="12700" cap="flat" cmpd="sng">
                <a:solidFill>
                  <a:srgbClr val="697D3A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4" name="Google Shape;3924;p57"/>
              <p:cNvSpPr/>
              <p:nvPr/>
            </p:nvSpPr>
            <p:spPr>
              <a:xfrm>
                <a:off x="8882048" y="1972855"/>
                <a:ext cx="842784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Action</a:t>
                </a:r>
                <a:endParaRPr/>
              </a:p>
            </p:txBody>
          </p:sp>
          <p:sp>
            <p:nvSpPr>
              <p:cNvPr id="3925" name="Google Shape;3925;p57"/>
              <p:cNvSpPr/>
              <p:nvPr/>
            </p:nvSpPr>
            <p:spPr>
              <a:xfrm>
                <a:off x="4231002" y="1846643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6" name="Google Shape;3926;p57"/>
              <p:cNvSpPr/>
              <p:nvPr/>
            </p:nvSpPr>
            <p:spPr>
              <a:xfrm>
                <a:off x="4221946" y="1859830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VLAN</a:t>
                </a:r>
                <a:endParaRPr/>
              </a:p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Pri</a:t>
                </a:r>
                <a:endParaRPr/>
              </a:p>
            </p:txBody>
          </p:sp>
          <p:sp>
            <p:nvSpPr>
              <p:cNvPr id="3927" name="Google Shape;3927;p57"/>
              <p:cNvSpPr/>
              <p:nvPr/>
            </p:nvSpPr>
            <p:spPr>
              <a:xfrm>
                <a:off x="6890708" y="1853623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8" name="Google Shape;3928;p57"/>
              <p:cNvSpPr/>
              <p:nvPr/>
            </p:nvSpPr>
            <p:spPr>
              <a:xfrm>
                <a:off x="6891824" y="1848541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IP</a:t>
                </a:r>
                <a:endParaRPr/>
              </a:p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ToS</a:t>
                </a:r>
                <a:endParaRPr/>
              </a:p>
            </p:txBody>
          </p:sp>
        </p:grpSp>
        <p:sp>
          <p:nvSpPr>
            <p:cNvPr id="3929" name="Google Shape;3929;p57"/>
            <p:cNvSpPr/>
            <p:nvPr/>
          </p:nvSpPr>
          <p:spPr>
            <a:xfrm>
              <a:off x="8187547" y="4342363"/>
              <a:ext cx="660400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22</a:t>
              </a:r>
              <a:endParaRPr/>
            </a:p>
          </p:txBody>
        </p:sp>
        <p:sp>
          <p:nvSpPr>
            <p:cNvPr id="3930" name="Google Shape;3930;p57"/>
            <p:cNvSpPr/>
            <p:nvPr/>
          </p:nvSpPr>
          <p:spPr>
            <a:xfrm>
              <a:off x="4898315" y="4382264"/>
              <a:ext cx="660400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</p:grpSp>
      <p:grpSp>
        <p:nvGrpSpPr>
          <p:cNvPr id="3931" name="Google Shape;3931;p57"/>
          <p:cNvGrpSpPr/>
          <p:nvPr/>
        </p:nvGrpSpPr>
        <p:grpSpPr>
          <a:xfrm>
            <a:off x="914400" y="5202287"/>
            <a:ext cx="8816534" cy="910324"/>
            <a:chOff x="914400" y="5202287"/>
            <a:chExt cx="8816534" cy="910324"/>
          </a:xfrm>
        </p:grpSpPr>
        <p:grpSp>
          <p:nvGrpSpPr>
            <p:cNvPr id="3932" name="Google Shape;3932;p57"/>
            <p:cNvGrpSpPr/>
            <p:nvPr/>
          </p:nvGrpSpPr>
          <p:grpSpPr>
            <a:xfrm>
              <a:off x="914400" y="5202287"/>
              <a:ext cx="8816534" cy="537306"/>
              <a:chOff x="908298" y="1842896"/>
              <a:chExt cx="8816534" cy="537306"/>
            </a:xfrm>
          </p:grpSpPr>
          <p:sp>
            <p:nvSpPr>
              <p:cNvPr id="3933" name="Google Shape;3933;p57"/>
              <p:cNvSpPr/>
              <p:nvPr/>
            </p:nvSpPr>
            <p:spPr>
              <a:xfrm>
                <a:off x="916112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4" name="Google Shape;3934;p57"/>
              <p:cNvSpPr/>
              <p:nvPr/>
            </p:nvSpPr>
            <p:spPr>
              <a:xfrm>
                <a:off x="908298" y="1851027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Switch</a:t>
                </a:r>
                <a:endParaRPr/>
              </a:p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Port</a:t>
                </a:r>
                <a:endParaRPr/>
              </a:p>
            </p:txBody>
          </p:sp>
          <p:sp>
            <p:nvSpPr>
              <p:cNvPr id="3935" name="Google Shape;3935;p57"/>
              <p:cNvSpPr/>
              <p:nvPr/>
            </p:nvSpPr>
            <p:spPr>
              <a:xfrm>
                <a:off x="157694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6" name="Google Shape;3936;p57"/>
              <p:cNvSpPr/>
              <p:nvPr/>
            </p:nvSpPr>
            <p:spPr>
              <a:xfrm>
                <a:off x="1572479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MAC</a:t>
                </a:r>
                <a:endParaRPr/>
              </a:p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src</a:t>
                </a:r>
                <a:endParaRPr/>
              </a:p>
            </p:txBody>
          </p:sp>
          <p:sp>
            <p:nvSpPr>
              <p:cNvPr id="3937" name="Google Shape;3937;p57"/>
              <p:cNvSpPr/>
              <p:nvPr/>
            </p:nvSpPr>
            <p:spPr>
              <a:xfrm>
                <a:off x="223889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8" name="Google Shape;3938;p57"/>
              <p:cNvSpPr/>
              <p:nvPr/>
            </p:nvSpPr>
            <p:spPr>
              <a:xfrm>
                <a:off x="2269031" y="1842896"/>
                <a:ext cx="632925" cy="52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MAC</a:t>
                </a:r>
                <a:endParaRPr/>
              </a:p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dst</a:t>
                </a:r>
                <a:endParaRPr/>
              </a:p>
            </p:txBody>
          </p:sp>
          <p:sp>
            <p:nvSpPr>
              <p:cNvPr id="3939" name="Google Shape;3939;p57"/>
              <p:cNvSpPr/>
              <p:nvPr/>
            </p:nvSpPr>
            <p:spPr>
              <a:xfrm>
                <a:off x="290865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0" name="Google Shape;3940;p57"/>
              <p:cNvSpPr/>
              <p:nvPr/>
            </p:nvSpPr>
            <p:spPr>
              <a:xfrm>
                <a:off x="2906422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Eth</a:t>
                </a:r>
                <a:endParaRPr/>
              </a:p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type</a:t>
                </a:r>
                <a:endParaRPr/>
              </a:p>
            </p:txBody>
          </p:sp>
          <p:sp>
            <p:nvSpPr>
              <p:cNvPr id="3941" name="Google Shape;3941;p57"/>
              <p:cNvSpPr/>
              <p:nvPr/>
            </p:nvSpPr>
            <p:spPr>
              <a:xfrm>
                <a:off x="357060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2" name="Google Shape;3942;p57"/>
              <p:cNvSpPr/>
              <p:nvPr/>
            </p:nvSpPr>
            <p:spPr>
              <a:xfrm>
                <a:off x="3572835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VLAN</a:t>
                </a:r>
                <a:endParaRPr/>
              </a:p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ID</a:t>
                </a:r>
                <a:endParaRPr/>
              </a:p>
            </p:txBody>
          </p:sp>
          <p:sp>
            <p:nvSpPr>
              <p:cNvPr id="3943" name="Google Shape;3943;p57"/>
              <p:cNvSpPr/>
              <p:nvPr/>
            </p:nvSpPr>
            <p:spPr>
              <a:xfrm>
                <a:off x="4898598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4" name="Google Shape;3944;p57"/>
              <p:cNvSpPr/>
              <p:nvPr/>
            </p:nvSpPr>
            <p:spPr>
              <a:xfrm>
                <a:off x="4905295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IP</a:t>
                </a:r>
                <a:endParaRPr/>
              </a:p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Src</a:t>
                </a:r>
                <a:endParaRPr/>
              </a:p>
            </p:txBody>
          </p:sp>
          <p:sp>
            <p:nvSpPr>
              <p:cNvPr id="3945" name="Google Shape;3945;p57"/>
              <p:cNvSpPr/>
              <p:nvPr/>
            </p:nvSpPr>
            <p:spPr>
              <a:xfrm>
                <a:off x="5568360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6" name="Google Shape;3946;p57"/>
              <p:cNvSpPr/>
              <p:nvPr/>
            </p:nvSpPr>
            <p:spPr>
              <a:xfrm>
                <a:off x="5563895" y="184289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IP</a:t>
                </a:r>
                <a:endParaRPr/>
              </a:p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Dst</a:t>
                </a:r>
                <a:endParaRPr/>
              </a:p>
            </p:txBody>
          </p:sp>
          <p:sp>
            <p:nvSpPr>
              <p:cNvPr id="3947" name="Google Shape;3947;p57"/>
              <p:cNvSpPr/>
              <p:nvPr/>
            </p:nvSpPr>
            <p:spPr>
              <a:xfrm>
                <a:off x="6230308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8" name="Google Shape;3948;p57"/>
              <p:cNvSpPr/>
              <p:nvPr/>
            </p:nvSpPr>
            <p:spPr>
              <a:xfrm>
                <a:off x="6231424" y="1842896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IP</a:t>
                </a:r>
                <a:endParaRPr/>
              </a:p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Prot</a:t>
                </a:r>
                <a:endParaRPr/>
              </a:p>
            </p:txBody>
          </p:sp>
          <p:sp>
            <p:nvSpPr>
              <p:cNvPr id="3949" name="Google Shape;3949;p57"/>
              <p:cNvSpPr/>
              <p:nvPr/>
            </p:nvSpPr>
            <p:spPr>
              <a:xfrm>
                <a:off x="7551454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0" name="Google Shape;3950;p57"/>
              <p:cNvSpPr/>
              <p:nvPr/>
            </p:nvSpPr>
            <p:spPr>
              <a:xfrm>
                <a:off x="7589786" y="1849876"/>
                <a:ext cx="665297" cy="52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TCP</a:t>
                </a:r>
                <a:endParaRPr/>
              </a:p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s-port</a:t>
                </a:r>
                <a:endParaRPr/>
              </a:p>
            </p:txBody>
          </p:sp>
          <p:sp>
            <p:nvSpPr>
              <p:cNvPr id="3951" name="Google Shape;3951;p57"/>
              <p:cNvSpPr/>
              <p:nvPr/>
            </p:nvSpPr>
            <p:spPr>
              <a:xfrm>
                <a:off x="8221216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2" name="Google Shape;3952;p57"/>
              <p:cNvSpPr/>
              <p:nvPr/>
            </p:nvSpPr>
            <p:spPr>
              <a:xfrm>
                <a:off x="8215634" y="184987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TCP</a:t>
                </a:r>
                <a:endParaRPr/>
              </a:p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d-port</a:t>
                </a:r>
                <a:endParaRPr/>
              </a:p>
            </p:txBody>
          </p:sp>
          <p:sp>
            <p:nvSpPr>
              <p:cNvPr id="3953" name="Google Shape;3953;p57"/>
              <p:cNvSpPr/>
              <p:nvPr/>
            </p:nvSpPr>
            <p:spPr>
              <a:xfrm>
                <a:off x="8887488" y="1852728"/>
                <a:ext cx="834970" cy="495980"/>
              </a:xfrm>
              <a:prstGeom prst="rect">
                <a:avLst/>
              </a:prstGeom>
              <a:solidFill>
                <a:srgbClr val="E1EFD8"/>
              </a:solidFill>
              <a:ln w="12700" cap="flat" cmpd="sng">
                <a:solidFill>
                  <a:srgbClr val="697D3A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4" name="Google Shape;3954;p57"/>
              <p:cNvSpPr/>
              <p:nvPr/>
            </p:nvSpPr>
            <p:spPr>
              <a:xfrm>
                <a:off x="8882048" y="1972855"/>
                <a:ext cx="842784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Action</a:t>
                </a:r>
                <a:endParaRPr/>
              </a:p>
            </p:txBody>
          </p:sp>
          <p:sp>
            <p:nvSpPr>
              <p:cNvPr id="3955" name="Google Shape;3955;p57"/>
              <p:cNvSpPr/>
              <p:nvPr/>
            </p:nvSpPr>
            <p:spPr>
              <a:xfrm>
                <a:off x="4231002" y="1846643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6" name="Google Shape;3956;p57"/>
              <p:cNvSpPr/>
              <p:nvPr/>
            </p:nvSpPr>
            <p:spPr>
              <a:xfrm>
                <a:off x="4221946" y="1859830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VLAN</a:t>
                </a:r>
                <a:endParaRPr/>
              </a:p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Pri</a:t>
                </a:r>
                <a:endParaRPr/>
              </a:p>
            </p:txBody>
          </p:sp>
          <p:sp>
            <p:nvSpPr>
              <p:cNvPr id="3957" name="Google Shape;3957;p57"/>
              <p:cNvSpPr/>
              <p:nvPr/>
            </p:nvSpPr>
            <p:spPr>
              <a:xfrm>
                <a:off x="6890708" y="1853623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8" name="Google Shape;3958;p57"/>
              <p:cNvSpPr/>
              <p:nvPr/>
            </p:nvSpPr>
            <p:spPr>
              <a:xfrm>
                <a:off x="6891824" y="1848541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IP</a:t>
                </a:r>
                <a:endParaRPr/>
              </a:p>
              <a:p>
                <a:pPr marL="0" marR="0" lvl="0" indent="0" algn="ctr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Calibri"/>
                  <a:buNone/>
                </a:pPr>
                <a:r>
                  <a:rPr lang="en-US" sz="17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ToS</a:t>
                </a:r>
                <a:endParaRPr/>
              </a:p>
            </p:txBody>
          </p:sp>
        </p:grpSp>
        <p:sp>
          <p:nvSpPr>
            <p:cNvPr id="3959" name="Google Shape;3959;p57"/>
            <p:cNvSpPr/>
            <p:nvPr/>
          </p:nvSpPr>
          <p:spPr>
            <a:xfrm>
              <a:off x="914400" y="5791936"/>
              <a:ext cx="660400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960" name="Google Shape;3960;p57"/>
            <p:cNvSpPr/>
            <p:nvPr/>
          </p:nvSpPr>
          <p:spPr>
            <a:xfrm>
              <a:off x="1574800" y="5791936"/>
              <a:ext cx="660400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961" name="Google Shape;3961;p57"/>
            <p:cNvSpPr/>
            <p:nvPr/>
          </p:nvSpPr>
          <p:spPr>
            <a:xfrm>
              <a:off x="2003425" y="5791936"/>
              <a:ext cx="1133475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962" name="Google Shape;3962;p57"/>
            <p:cNvSpPr/>
            <p:nvPr/>
          </p:nvSpPr>
          <p:spPr>
            <a:xfrm>
              <a:off x="2895600" y="5791936"/>
              <a:ext cx="661988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963" name="Google Shape;3963;p57"/>
            <p:cNvSpPr/>
            <p:nvPr/>
          </p:nvSpPr>
          <p:spPr>
            <a:xfrm>
              <a:off x="3557588" y="5791936"/>
              <a:ext cx="660400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964" name="Google Shape;3964;p57"/>
            <p:cNvSpPr/>
            <p:nvPr/>
          </p:nvSpPr>
          <p:spPr>
            <a:xfrm>
              <a:off x="4217988" y="5791936"/>
              <a:ext cx="660400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965" name="Google Shape;3965;p57"/>
            <p:cNvSpPr/>
            <p:nvPr/>
          </p:nvSpPr>
          <p:spPr>
            <a:xfrm>
              <a:off x="5618921" y="5781799"/>
              <a:ext cx="660400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966" name="Google Shape;3966;p57"/>
            <p:cNvSpPr/>
            <p:nvPr/>
          </p:nvSpPr>
          <p:spPr>
            <a:xfrm>
              <a:off x="6288846" y="5791936"/>
              <a:ext cx="660400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967" name="Google Shape;3967;p57"/>
            <p:cNvSpPr/>
            <p:nvPr/>
          </p:nvSpPr>
          <p:spPr>
            <a:xfrm>
              <a:off x="6949246" y="5791936"/>
              <a:ext cx="661987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968" name="Google Shape;3968;p57"/>
            <p:cNvSpPr/>
            <p:nvPr/>
          </p:nvSpPr>
          <p:spPr>
            <a:xfrm>
              <a:off x="7576332" y="5788446"/>
              <a:ext cx="660400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969" name="Google Shape;3969;p57"/>
            <p:cNvSpPr/>
            <p:nvPr/>
          </p:nvSpPr>
          <p:spPr>
            <a:xfrm>
              <a:off x="8967470" y="5734462"/>
              <a:ext cx="660400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drop</a:t>
              </a:r>
              <a:endParaRPr/>
            </a:p>
          </p:txBody>
        </p:sp>
        <p:sp>
          <p:nvSpPr>
            <p:cNvPr id="3970" name="Google Shape;3970;p57"/>
            <p:cNvSpPr/>
            <p:nvPr/>
          </p:nvSpPr>
          <p:spPr>
            <a:xfrm>
              <a:off x="8181322" y="5791129"/>
              <a:ext cx="660400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971" name="Google Shape;3971;p57"/>
            <p:cNvSpPr/>
            <p:nvPr/>
          </p:nvSpPr>
          <p:spPr>
            <a:xfrm>
              <a:off x="4834217" y="5750006"/>
              <a:ext cx="791080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128.119.1.1</a:t>
              </a:r>
              <a:endParaRPr/>
            </a:p>
          </p:txBody>
        </p:sp>
      </p:grpSp>
      <p:sp>
        <p:nvSpPr>
          <p:cNvPr id="3972" name="Google Shape;3972;p57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8" name="Google Shape;3978;p58"/>
          <p:cNvSpPr txBox="1"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800"/>
              <a:buFont typeface="Calibri"/>
              <a:buNone/>
            </a:pPr>
            <a:r>
              <a:rPr lang="en-US" sz="4800"/>
              <a:t>OpenFlow: examples</a:t>
            </a:r>
            <a:endParaRPr/>
          </a:p>
        </p:txBody>
      </p:sp>
      <p:sp>
        <p:nvSpPr>
          <p:cNvPr id="3979" name="Google Shape;3979;p58"/>
          <p:cNvSpPr/>
          <p:nvPr/>
        </p:nvSpPr>
        <p:spPr>
          <a:xfrm>
            <a:off x="914400" y="1558262"/>
            <a:ext cx="47261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Layer 2 destination-based forwarding:</a:t>
            </a:r>
            <a:endParaRPr/>
          </a:p>
        </p:txBody>
      </p:sp>
      <p:sp>
        <p:nvSpPr>
          <p:cNvPr id="3980" name="Google Shape;3980;p58"/>
          <p:cNvSpPr/>
          <p:nvPr/>
        </p:nvSpPr>
        <p:spPr>
          <a:xfrm>
            <a:off x="914400" y="3287099"/>
            <a:ext cx="9342781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layer 2 frames with destination  MAC address 22:A7:23:11:E1:02 should be forwarded to output port 3 </a:t>
            </a:r>
            <a:endParaRPr/>
          </a:p>
        </p:txBody>
      </p:sp>
      <p:grpSp>
        <p:nvGrpSpPr>
          <p:cNvPr id="3981" name="Google Shape;3981;p58"/>
          <p:cNvGrpSpPr/>
          <p:nvPr/>
        </p:nvGrpSpPr>
        <p:grpSpPr>
          <a:xfrm>
            <a:off x="914400" y="2912790"/>
            <a:ext cx="8729763" cy="396694"/>
            <a:chOff x="685800" y="2252402"/>
            <a:chExt cx="8729763" cy="396694"/>
          </a:xfrm>
        </p:grpSpPr>
        <p:sp>
          <p:nvSpPr>
            <p:cNvPr id="3982" name="Google Shape;3982;p58"/>
            <p:cNvSpPr/>
            <p:nvPr/>
          </p:nvSpPr>
          <p:spPr>
            <a:xfrm>
              <a:off x="685800" y="2312988"/>
              <a:ext cx="660400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983" name="Google Shape;3983;p58"/>
            <p:cNvSpPr/>
            <p:nvPr/>
          </p:nvSpPr>
          <p:spPr>
            <a:xfrm>
              <a:off x="1116937" y="2301413"/>
              <a:ext cx="1133475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984" name="Google Shape;3984;p58"/>
            <p:cNvSpPr/>
            <p:nvPr/>
          </p:nvSpPr>
          <p:spPr>
            <a:xfrm>
              <a:off x="2667000" y="2312988"/>
              <a:ext cx="661988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985" name="Google Shape;3985;p58"/>
            <p:cNvSpPr/>
            <p:nvPr/>
          </p:nvSpPr>
          <p:spPr>
            <a:xfrm>
              <a:off x="3328988" y="2312988"/>
              <a:ext cx="660400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986" name="Google Shape;3986;p58"/>
            <p:cNvSpPr/>
            <p:nvPr/>
          </p:nvSpPr>
          <p:spPr>
            <a:xfrm>
              <a:off x="3989388" y="2312988"/>
              <a:ext cx="660400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987" name="Google Shape;3987;p58"/>
            <p:cNvSpPr/>
            <p:nvPr/>
          </p:nvSpPr>
          <p:spPr>
            <a:xfrm>
              <a:off x="4649788" y="2312988"/>
              <a:ext cx="660400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988" name="Google Shape;3988;p58"/>
            <p:cNvSpPr/>
            <p:nvPr/>
          </p:nvSpPr>
          <p:spPr>
            <a:xfrm>
              <a:off x="5319713" y="2312988"/>
              <a:ext cx="660400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989" name="Google Shape;3989;p58"/>
            <p:cNvSpPr/>
            <p:nvPr/>
          </p:nvSpPr>
          <p:spPr>
            <a:xfrm>
              <a:off x="5980113" y="2312988"/>
              <a:ext cx="661987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990" name="Google Shape;3990;p58"/>
            <p:cNvSpPr/>
            <p:nvPr/>
          </p:nvSpPr>
          <p:spPr>
            <a:xfrm>
              <a:off x="6642100" y="2312988"/>
              <a:ext cx="660400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991" name="Google Shape;3991;p58"/>
            <p:cNvSpPr/>
            <p:nvPr/>
          </p:nvSpPr>
          <p:spPr>
            <a:xfrm>
              <a:off x="8755163" y="2255115"/>
              <a:ext cx="660400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port3</a:t>
              </a:r>
              <a:endParaRPr/>
            </a:p>
          </p:txBody>
        </p:sp>
        <p:sp>
          <p:nvSpPr>
            <p:cNvPr id="3992" name="Google Shape;3992;p58"/>
            <p:cNvSpPr/>
            <p:nvPr/>
          </p:nvSpPr>
          <p:spPr>
            <a:xfrm>
              <a:off x="2026856" y="2252402"/>
              <a:ext cx="658813" cy="311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22:A7:23: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11:E1:02</a:t>
              </a:r>
              <a:endParaRPr/>
            </a:p>
          </p:txBody>
        </p:sp>
        <p:sp>
          <p:nvSpPr>
            <p:cNvPr id="3993" name="Google Shape;3993;p58"/>
            <p:cNvSpPr/>
            <p:nvPr/>
          </p:nvSpPr>
          <p:spPr>
            <a:xfrm>
              <a:off x="7303786" y="2326492"/>
              <a:ext cx="660400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3994" name="Google Shape;3994;p58"/>
            <p:cNvSpPr/>
            <p:nvPr/>
          </p:nvSpPr>
          <p:spPr>
            <a:xfrm>
              <a:off x="7965472" y="2328421"/>
              <a:ext cx="660400" cy="320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</p:grpSp>
      <p:grpSp>
        <p:nvGrpSpPr>
          <p:cNvPr id="3995" name="Google Shape;3995;p58"/>
          <p:cNvGrpSpPr/>
          <p:nvPr/>
        </p:nvGrpSpPr>
        <p:grpSpPr>
          <a:xfrm>
            <a:off x="914400" y="2179365"/>
            <a:ext cx="8816534" cy="537306"/>
            <a:chOff x="908298" y="1842896"/>
            <a:chExt cx="8816534" cy="537306"/>
          </a:xfrm>
        </p:grpSpPr>
        <p:sp>
          <p:nvSpPr>
            <p:cNvPr id="3996" name="Google Shape;3996;p58"/>
            <p:cNvSpPr/>
            <p:nvPr/>
          </p:nvSpPr>
          <p:spPr>
            <a:xfrm>
              <a:off x="916112" y="1847978"/>
              <a:ext cx="660832" cy="487849"/>
            </a:xfrm>
            <a:prstGeom prst="rect">
              <a:avLst/>
            </a:prstGeom>
            <a:solidFill>
              <a:srgbClr val="BBE0E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7" name="Google Shape;3997;p58"/>
            <p:cNvSpPr/>
            <p:nvPr/>
          </p:nvSpPr>
          <p:spPr>
            <a:xfrm>
              <a:off x="908298" y="1851027"/>
              <a:ext cx="657483" cy="5203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Switch</a:t>
              </a:r>
              <a:endParaRPr/>
            </a:p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Port</a:t>
              </a:r>
              <a:endParaRPr/>
            </a:p>
          </p:txBody>
        </p:sp>
        <p:sp>
          <p:nvSpPr>
            <p:cNvPr id="3998" name="Google Shape;3998;p58"/>
            <p:cNvSpPr/>
            <p:nvPr/>
          </p:nvSpPr>
          <p:spPr>
            <a:xfrm>
              <a:off x="1576944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9" name="Google Shape;3999;p58"/>
            <p:cNvSpPr/>
            <p:nvPr/>
          </p:nvSpPr>
          <p:spPr>
            <a:xfrm>
              <a:off x="1572479" y="1842896"/>
              <a:ext cx="657483" cy="5203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MAC</a:t>
              </a:r>
              <a:endParaRPr/>
            </a:p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src</a:t>
              </a:r>
              <a:endParaRPr/>
            </a:p>
          </p:txBody>
        </p:sp>
        <p:sp>
          <p:nvSpPr>
            <p:cNvPr id="4000" name="Google Shape;4000;p58"/>
            <p:cNvSpPr/>
            <p:nvPr/>
          </p:nvSpPr>
          <p:spPr>
            <a:xfrm>
              <a:off x="2238892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1" name="Google Shape;4001;p58"/>
            <p:cNvSpPr/>
            <p:nvPr/>
          </p:nvSpPr>
          <p:spPr>
            <a:xfrm>
              <a:off x="2269031" y="1842896"/>
              <a:ext cx="632925" cy="5203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MAC</a:t>
              </a:r>
              <a:endParaRPr/>
            </a:p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dst</a:t>
              </a:r>
              <a:endParaRPr/>
            </a:p>
          </p:txBody>
        </p:sp>
        <p:sp>
          <p:nvSpPr>
            <p:cNvPr id="4002" name="Google Shape;4002;p58"/>
            <p:cNvSpPr/>
            <p:nvPr/>
          </p:nvSpPr>
          <p:spPr>
            <a:xfrm>
              <a:off x="2908654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3" name="Google Shape;4003;p58"/>
            <p:cNvSpPr/>
            <p:nvPr/>
          </p:nvSpPr>
          <p:spPr>
            <a:xfrm>
              <a:off x="2906422" y="1842896"/>
              <a:ext cx="658599" cy="5203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Eth</a:t>
              </a:r>
              <a:endParaRPr/>
            </a:p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type</a:t>
              </a:r>
              <a:endParaRPr/>
            </a:p>
          </p:txBody>
        </p:sp>
        <p:sp>
          <p:nvSpPr>
            <p:cNvPr id="4004" name="Google Shape;4004;p58"/>
            <p:cNvSpPr/>
            <p:nvPr/>
          </p:nvSpPr>
          <p:spPr>
            <a:xfrm>
              <a:off x="3570602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5" name="Google Shape;4005;p58"/>
            <p:cNvSpPr/>
            <p:nvPr/>
          </p:nvSpPr>
          <p:spPr>
            <a:xfrm>
              <a:off x="3572835" y="1842896"/>
              <a:ext cx="658599" cy="5203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VLAN</a:t>
              </a:r>
              <a:endParaRPr/>
            </a:p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ID</a:t>
              </a:r>
              <a:endParaRPr/>
            </a:p>
          </p:txBody>
        </p:sp>
        <p:sp>
          <p:nvSpPr>
            <p:cNvPr id="4006" name="Google Shape;4006;p58"/>
            <p:cNvSpPr/>
            <p:nvPr/>
          </p:nvSpPr>
          <p:spPr>
            <a:xfrm>
              <a:off x="4898598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7" name="Google Shape;4007;p58"/>
            <p:cNvSpPr/>
            <p:nvPr/>
          </p:nvSpPr>
          <p:spPr>
            <a:xfrm>
              <a:off x="4905295" y="1842896"/>
              <a:ext cx="657483" cy="5203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IP</a:t>
              </a:r>
              <a:endParaRPr/>
            </a:p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Src</a:t>
              </a:r>
              <a:endParaRPr/>
            </a:p>
          </p:txBody>
        </p:sp>
        <p:sp>
          <p:nvSpPr>
            <p:cNvPr id="4008" name="Google Shape;4008;p58"/>
            <p:cNvSpPr/>
            <p:nvPr/>
          </p:nvSpPr>
          <p:spPr>
            <a:xfrm>
              <a:off x="5568360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9" name="Google Shape;4009;p58"/>
            <p:cNvSpPr/>
            <p:nvPr/>
          </p:nvSpPr>
          <p:spPr>
            <a:xfrm>
              <a:off x="5563895" y="1842896"/>
              <a:ext cx="666413" cy="5203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IP</a:t>
              </a:r>
              <a:endParaRPr/>
            </a:p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Dst</a:t>
              </a:r>
              <a:endParaRPr/>
            </a:p>
          </p:txBody>
        </p:sp>
        <p:sp>
          <p:nvSpPr>
            <p:cNvPr id="4010" name="Google Shape;4010;p58"/>
            <p:cNvSpPr/>
            <p:nvPr/>
          </p:nvSpPr>
          <p:spPr>
            <a:xfrm>
              <a:off x="6230308" y="1847978"/>
              <a:ext cx="660832" cy="487849"/>
            </a:xfrm>
            <a:prstGeom prst="rect">
              <a:avLst/>
            </a:prstGeom>
            <a:solidFill>
              <a:srgbClr val="BBE0E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1" name="Google Shape;4011;p58"/>
            <p:cNvSpPr/>
            <p:nvPr/>
          </p:nvSpPr>
          <p:spPr>
            <a:xfrm>
              <a:off x="6231424" y="1842896"/>
              <a:ext cx="650785" cy="5203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IP</a:t>
              </a:r>
              <a:endParaRPr/>
            </a:p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Prot</a:t>
              </a:r>
              <a:endParaRPr/>
            </a:p>
          </p:txBody>
        </p:sp>
        <p:sp>
          <p:nvSpPr>
            <p:cNvPr id="4012" name="Google Shape;4012;p58"/>
            <p:cNvSpPr/>
            <p:nvPr/>
          </p:nvSpPr>
          <p:spPr>
            <a:xfrm>
              <a:off x="7551454" y="185495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3" name="Google Shape;4013;p58"/>
            <p:cNvSpPr/>
            <p:nvPr/>
          </p:nvSpPr>
          <p:spPr>
            <a:xfrm>
              <a:off x="7589786" y="1849876"/>
              <a:ext cx="665297" cy="5203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TCP</a:t>
              </a:r>
              <a:endParaRPr/>
            </a:p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s-port</a:t>
              </a:r>
              <a:endParaRPr/>
            </a:p>
          </p:txBody>
        </p:sp>
        <p:sp>
          <p:nvSpPr>
            <p:cNvPr id="4014" name="Google Shape;4014;p58"/>
            <p:cNvSpPr/>
            <p:nvPr/>
          </p:nvSpPr>
          <p:spPr>
            <a:xfrm>
              <a:off x="8221216" y="185495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5" name="Google Shape;4015;p58"/>
            <p:cNvSpPr/>
            <p:nvPr/>
          </p:nvSpPr>
          <p:spPr>
            <a:xfrm>
              <a:off x="8215634" y="1849876"/>
              <a:ext cx="666413" cy="5203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TCP</a:t>
              </a:r>
              <a:endParaRPr/>
            </a:p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d-port</a:t>
              </a:r>
              <a:endParaRPr/>
            </a:p>
          </p:txBody>
        </p:sp>
        <p:sp>
          <p:nvSpPr>
            <p:cNvPr id="4016" name="Google Shape;4016;p58"/>
            <p:cNvSpPr/>
            <p:nvPr/>
          </p:nvSpPr>
          <p:spPr>
            <a:xfrm>
              <a:off x="8887488" y="1852728"/>
              <a:ext cx="834970" cy="495980"/>
            </a:xfrm>
            <a:prstGeom prst="rect">
              <a:avLst/>
            </a:prstGeom>
            <a:solidFill>
              <a:srgbClr val="E1EFD8"/>
            </a:solidFill>
            <a:ln w="12700" cap="flat" cmpd="sng">
              <a:solidFill>
                <a:srgbClr val="697D3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7" name="Google Shape;4017;p58"/>
            <p:cNvSpPr/>
            <p:nvPr/>
          </p:nvSpPr>
          <p:spPr>
            <a:xfrm>
              <a:off x="8882048" y="1972855"/>
              <a:ext cx="842784" cy="2927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Action</a:t>
              </a:r>
              <a:endParaRPr/>
            </a:p>
          </p:txBody>
        </p:sp>
        <p:sp>
          <p:nvSpPr>
            <p:cNvPr id="4018" name="Google Shape;4018;p58"/>
            <p:cNvSpPr/>
            <p:nvPr/>
          </p:nvSpPr>
          <p:spPr>
            <a:xfrm>
              <a:off x="4231002" y="1846643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9" name="Google Shape;4019;p58"/>
            <p:cNvSpPr/>
            <p:nvPr/>
          </p:nvSpPr>
          <p:spPr>
            <a:xfrm>
              <a:off x="4221946" y="1859830"/>
              <a:ext cx="658599" cy="5203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VLAN</a:t>
              </a:r>
              <a:endParaRPr/>
            </a:p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Pri</a:t>
              </a:r>
              <a:endParaRPr/>
            </a:p>
          </p:txBody>
        </p:sp>
        <p:sp>
          <p:nvSpPr>
            <p:cNvPr id="4020" name="Google Shape;4020;p58"/>
            <p:cNvSpPr/>
            <p:nvPr/>
          </p:nvSpPr>
          <p:spPr>
            <a:xfrm>
              <a:off x="6890708" y="1853623"/>
              <a:ext cx="660832" cy="487849"/>
            </a:xfrm>
            <a:prstGeom prst="rect">
              <a:avLst/>
            </a:prstGeom>
            <a:solidFill>
              <a:srgbClr val="BBE0E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1" name="Google Shape;4021;p58"/>
            <p:cNvSpPr/>
            <p:nvPr/>
          </p:nvSpPr>
          <p:spPr>
            <a:xfrm>
              <a:off x="6891824" y="1848541"/>
              <a:ext cx="650785" cy="5203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IP</a:t>
              </a:r>
              <a:endParaRPr/>
            </a:p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ToS</a:t>
              </a:r>
              <a:endParaRPr/>
            </a:p>
          </p:txBody>
        </p:sp>
      </p:grpSp>
      <p:sp>
        <p:nvSpPr>
          <p:cNvPr id="4022" name="Google Shape;4022;p58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8" name="Google Shape;4028;p59"/>
          <p:cNvSpPr txBox="1">
            <a:spLocks noGrp="1"/>
          </p:cNvSpPr>
          <p:nvPr>
            <p:ph type="body" idx="1"/>
          </p:nvPr>
        </p:nvSpPr>
        <p:spPr>
          <a:xfrm>
            <a:off x="838200" y="1326467"/>
            <a:ext cx="10515600" cy="51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2425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Char char="▪"/>
            </a:pPr>
            <a:r>
              <a:rPr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match+action: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abstraction</a:t>
            </a:r>
            <a:r>
              <a:rPr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unifies different kinds of devices</a:t>
            </a:r>
            <a:endParaRPr/>
          </a:p>
        </p:txBody>
      </p:sp>
      <p:sp>
        <p:nvSpPr>
          <p:cNvPr id="4029" name="Google Shape;4029;p59"/>
          <p:cNvSpPr txBox="1"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800"/>
              <a:buFont typeface="Calibri"/>
              <a:buNone/>
            </a:pPr>
            <a:r>
              <a:rPr lang="en-US" sz="4800"/>
              <a:t>OpenFlow abstraction</a:t>
            </a:r>
            <a:endParaRPr/>
          </a:p>
        </p:txBody>
      </p:sp>
      <p:sp>
        <p:nvSpPr>
          <p:cNvPr id="4030" name="Google Shape;4030;p59"/>
          <p:cNvSpPr txBox="1"/>
          <p:nvPr/>
        </p:nvSpPr>
        <p:spPr>
          <a:xfrm>
            <a:off x="1447800" y="2185507"/>
            <a:ext cx="4489173" cy="393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017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200"/>
              <a:buFont typeface="Noto Sans Symbols"/>
              <a:buNone/>
            </a:pPr>
            <a:r>
              <a:rPr lang="en-US" sz="3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/>
          </a:p>
          <a:p>
            <a:pPr marL="677863" marR="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28"/>
              <a:buFont typeface="Arial"/>
              <a:buChar char="•"/>
            </a:pPr>
            <a:r>
              <a:rPr lang="en-US" sz="2800" b="0" i="1" u="none" strike="noStrike" cap="non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match: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longest destination IP prefix</a:t>
            </a:r>
            <a:endParaRPr/>
          </a:p>
          <a:p>
            <a:pPr marL="677863" marR="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28"/>
              <a:buFont typeface="Arial"/>
              <a:buChar char="•"/>
            </a:pPr>
            <a:r>
              <a:rPr lang="en-US" sz="2800" b="0" i="1" u="none" strike="noStrike" cap="non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action: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forward out a link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200"/>
              <a:buFont typeface="Noto Sans Symbols"/>
              <a:buNone/>
            </a:pPr>
            <a:r>
              <a:rPr lang="en-US" sz="3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endParaRPr sz="2800" b="0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77863" marR="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Char char="•"/>
            </a:pPr>
            <a:r>
              <a:rPr lang="en-US" sz="2800" b="0" i="1" u="none" strike="noStrike" cap="non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match: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destination MAC address</a:t>
            </a:r>
            <a:endParaRPr/>
          </a:p>
          <a:p>
            <a:pPr marL="677863" marR="0" lvl="1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Char char="•"/>
            </a:pPr>
            <a:r>
              <a:rPr lang="en-US" sz="2800" b="0" i="1" u="none" strike="noStrike" cap="non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action: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forward or flood</a:t>
            </a:r>
            <a:endParaRPr/>
          </a:p>
        </p:txBody>
      </p:sp>
      <p:sp>
        <p:nvSpPr>
          <p:cNvPr id="4031" name="Google Shape;4031;p59"/>
          <p:cNvSpPr txBox="1"/>
          <p:nvPr/>
        </p:nvSpPr>
        <p:spPr>
          <a:xfrm>
            <a:off x="6563139" y="2192892"/>
            <a:ext cx="4727714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200"/>
              <a:buFont typeface="Noto Sans Symbols"/>
              <a:buNone/>
            </a:pPr>
            <a:r>
              <a:rPr lang="en-US" sz="3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Firewall</a:t>
            </a:r>
            <a:endParaRPr/>
          </a:p>
          <a:p>
            <a:pPr marL="508000" marR="0" lvl="1" indent="-2190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Char char="•"/>
            </a:pPr>
            <a:r>
              <a:rPr lang="en-US" sz="2800" b="0" i="1" u="none" strike="noStrike" cap="non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match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IP addresses and TCP/UDP port numbers</a:t>
            </a:r>
            <a:endParaRPr/>
          </a:p>
          <a:p>
            <a:pPr marL="508000" marR="0" lvl="1" indent="-2190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Char char="•"/>
            </a:pPr>
            <a:r>
              <a:rPr lang="en-US" sz="2800" b="0" i="1" u="none" strike="noStrike" cap="non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action: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permit or deny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200"/>
              <a:buFont typeface="Noto Sans Symbols"/>
              <a:buNone/>
            </a:pPr>
            <a:endParaRPr sz="3200" b="0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200"/>
              <a:buFont typeface="Noto Sans Symbols"/>
              <a:buNone/>
            </a:pPr>
            <a:r>
              <a:rPr lang="en-US" sz="3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NAT</a:t>
            </a:r>
            <a:endParaRPr/>
          </a:p>
          <a:p>
            <a:pPr marL="519113" marR="0" lvl="1" indent="-2301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Char char="•"/>
            </a:pPr>
            <a:r>
              <a:rPr lang="en-US" sz="2800" b="0" i="1" u="none" strike="noStrike" cap="non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match: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 address and port</a:t>
            </a:r>
            <a:endParaRPr/>
          </a:p>
          <a:p>
            <a:pPr marL="519113" marR="0" lvl="1" indent="-2301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Char char="•"/>
            </a:pPr>
            <a:r>
              <a:rPr lang="en-US" sz="2800" b="0" i="1" u="none" strike="noStrike" cap="non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action: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rewrite address and port</a:t>
            </a:r>
            <a:endParaRPr/>
          </a:p>
          <a:p>
            <a:pPr marL="0" marR="0" lvl="0" indent="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2" name="Google Shape;4032;p59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60"/>
          <p:cNvSpPr txBox="1"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800"/>
              <a:buFont typeface="Calibri"/>
              <a:buNone/>
            </a:pPr>
            <a:r>
              <a:rPr lang="en-US" sz="4800"/>
              <a:t>OpenFlow example</a:t>
            </a:r>
            <a:endParaRPr/>
          </a:p>
        </p:txBody>
      </p:sp>
      <p:cxnSp>
        <p:nvCxnSpPr>
          <p:cNvPr id="4039" name="Google Shape;4039;p60"/>
          <p:cNvCxnSpPr/>
          <p:nvPr/>
        </p:nvCxnSpPr>
        <p:spPr>
          <a:xfrm>
            <a:off x="4145096" y="2562225"/>
            <a:ext cx="2157412" cy="184626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0" name="Google Shape;4040;p60"/>
          <p:cNvCxnSpPr/>
          <p:nvPr/>
        </p:nvCxnSpPr>
        <p:spPr>
          <a:xfrm>
            <a:off x="4424496" y="4497388"/>
            <a:ext cx="2046287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1" name="Google Shape;4041;p60"/>
          <p:cNvCxnSpPr/>
          <p:nvPr/>
        </p:nvCxnSpPr>
        <p:spPr>
          <a:xfrm>
            <a:off x="4226058" y="2690813"/>
            <a:ext cx="0" cy="157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2" name="Google Shape;4042;p60"/>
          <p:cNvCxnSpPr/>
          <p:nvPr/>
        </p:nvCxnSpPr>
        <p:spPr>
          <a:xfrm flipH="1">
            <a:off x="4346708" y="3154363"/>
            <a:ext cx="1477963" cy="1311275"/>
          </a:xfrm>
          <a:prstGeom prst="straightConnector1">
            <a:avLst/>
          </a:prstGeom>
          <a:noFill/>
          <a:ln w="12700" cap="flat" cmpd="sng">
            <a:solidFill>
              <a:srgbClr val="CC0000">
                <a:alpha val="49803"/>
              </a:srgbClr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043" name="Google Shape;4043;p60"/>
          <p:cNvCxnSpPr/>
          <p:nvPr/>
        </p:nvCxnSpPr>
        <p:spPr>
          <a:xfrm rot="10800000">
            <a:off x="4294321" y="4567238"/>
            <a:ext cx="6350" cy="65722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44" name="Google Shape;4044;p60"/>
          <p:cNvCxnSpPr/>
          <p:nvPr/>
        </p:nvCxnSpPr>
        <p:spPr>
          <a:xfrm>
            <a:off x="3338646" y="4524375"/>
            <a:ext cx="531812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045" name="Google Shape;4045;p60"/>
          <p:cNvGrpSpPr/>
          <p:nvPr/>
        </p:nvGrpSpPr>
        <p:grpSpPr>
          <a:xfrm>
            <a:off x="2740158" y="4043363"/>
            <a:ext cx="757238" cy="628650"/>
            <a:chOff x="-44" y="1473"/>
            <a:chExt cx="981" cy="1105"/>
          </a:xfrm>
        </p:grpSpPr>
        <p:pic>
          <p:nvPicPr>
            <p:cNvPr id="4046" name="Google Shape;4046;p60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47" name="Google Shape;4047;p60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8" name="Google Shape;4048;p60"/>
          <p:cNvGrpSpPr/>
          <p:nvPr/>
        </p:nvGrpSpPr>
        <p:grpSpPr>
          <a:xfrm>
            <a:off x="3803783" y="4892675"/>
            <a:ext cx="757238" cy="628650"/>
            <a:chOff x="188" y="1473"/>
            <a:chExt cx="981" cy="1105"/>
          </a:xfrm>
        </p:grpSpPr>
        <p:pic>
          <p:nvPicPr>
            <p:cNvPr id="4049" name="Google Shape;4049;p60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188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50" name="Google Shape;4050;p60"/>
            <p:cNvSpPr/>
            <p:nvPr/>
          </p:nvSpPr>
          <p:spPr>
            <a:xfrm flipH="1">
              <a:off x="598" y="1587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51" name="Google Shape;4051;p60"/>
          <p:cNvSpPr txBox="1"/>
          <p:nvPr/>
        </p:nvSpPr>
        <p:spPr>
          <a:xfrm>
            <a:off x="2145917" y="4216884"/>
            <a:ext cx="833437" cy="73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A8"/>
                </a:solidFill>
                <a:latin typeface="Arial"/>
                <a:ea typeface="Arial"/>
                <a:cs typeface="Arial"/>
                <a:sym typeface="Arial"/>
              </a:rPr>
              <a:t>Host h1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10.1.0.1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2" name="Google Shape;4052;p60"/>
          <p:cNvSpPr txBox="1"/>
          <p:nvPr/>
        </p:nvSpPr>
        <p:spPr>
          <a:xfrm>
            <a:off x="3903312" y="5453407"/>
            <a:ext cx="833438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A8"/>
                </a:solidFill>
                <a:latin typeface="Arial"/>
                <a:ea typeface="Arial"/>
                <a:cs typeface="Arial"/>
                <a:sym typeface="Arial"/>
              </a:rPr>
              <a:t>Host h2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10.1.0.2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53" name="Google Shape;4053;p60"/>
          <p:cNvCxnSpPr/>
          <p:nvPr/>
        </p:nvCxnSpPr>
        <p:spPr>
          <a:xfrm rot="10800000" flipH="1">
            <a:off x="5992946" y="4568825"/>
            <a:ext cx="306387" cy="490538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54" name="Google Shape;4054;p60"/>
          <p:cNvCxnSpPr/>
          <p:nvPr/>
        </p:nvCxnSpPr>
        <p:spPr>
          <a:xfrm>
            <a:off x="6747008" y="4448175"/>
            <a:ext cx="531813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055" name="Google Shape;4055;p60"/>
          <p:cNvGrpSpPr/>
          <p:nvPr/>
        </p:nvGrpSpPr>
        <p:grpSpPr>
          <a:xfrm>
            <a:off x="6953383" y="4221163"/>
            <a:ext cx="757238" cy="628650"/>
            <a:chOff x="-44" y="1473"/>
            <a:chExt cx="981" cy="1105"/>
          </a:xfrm>
        </p:grpSpPr>
        <p:pic>
          <p:nvPicPr>
            <p:cNvPr id="4056" name="Google Shape;4056;p60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57" name="Google Shape;4057;p60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8" name="Google Shape;4058;p60"/>
          <p:cNvGrpSpPr/>
          <p:nvPr/>
        </p:nvGrpSpPr>
        <p:grpSpPr>
          <a:xfrm>
            <a:off x="5475421" y="4835525"/>
            <a:ext cx="757237" cy="628650"/>
            <a:chOff x="-44" y="1473"/>
            <a:chExt cx="981" cy="1105"/>
          </a:xfrm>
        </p:grpSpPr>
        <p:pic>
          <p:nvPicPr>
            <p:cNvPr id="4059" name="Google Shape;4059;p60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60" name="Google Shape;4060;p60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61" name="Google Shape;4061;p60"/>
          <p:cNvSpPr txBox="1"/>
          <p:nvPr/>
        </p:nvSpPr>
        <p:spPr>
          <a:xfrm>
            <a:off x="7645947" y="4249738"/>
            <a:ext cx="833438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A8"/>
                </a:solidFill>
                <a:latin typeface="Arial"/>
                <a:ea typeface="Arial"/>
                <a:cs typeface="Arial"/>
                <a:sym typeface="Arial"/>
              </a:rPr>
              <a:t>Host h4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10.2.0.4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2" name="Google Shape;4062;p60"/>
          <p:cNvSpPr txBox="1"/>
          <p:nvPr/>
        </p:nvSpPr>
        <p:spPr>
          <a:xfrm>
            <a:off x="5524907" y="5349807"/>
            <a:ext cx="833438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A8"/>
                </a:solidFill>
                <a:latin typeface="Arial"/>
                <a:ea typeface="Arial"/>
                <a:cs typeface="Arial"/>
                <a:sym typeface="Arial"/>
              </a:rPr>
              <a:t>Host h3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10.2.0.3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63" name="Google Shape;4063;p60"/>
          <p:cNvCxnSpPr/>
          <p:nvPr/>
        </p:nvCxnSpPr>
        <p:spPr>
          <a:xfrm>
            <a:off x="3349758" y="2681288"/>
            <a:ext cx="706438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64" name="Google Shape;4064;p60"/>
          <p:cNvCxnSpPr/>
          <p:nvPr/>
        </p:nvCxnSpPr>
        <p:spPr>
          <a:xfrm rot="10800000">
            <a:off x="4327658" y="2014538"/>
            <a:ext cx="0" cy="474662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065" name="Google Shape;4065;p60"/>
          <p:cNvGrpSpPr/>
          <p:nvPr/>
        </p:nvGrpSpPr>
        <p:grpSpPr>
          <a:xfrm>
            <a:off x="3846646" y="1622425"/>
            <a:ext cx="757237" cy="628650"/>
            <a:chOff x="-44" y="1473"/>
            <a:chExt cx="981" cy="1105"/>
          </a:xfrm>
        </p:grpSpPr>
        <p:pic>
          <p:nvPicPr>
            <p:cNvPr id="4066" name="Google Shape;4066;p60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67" name="Google Shape;4067;p60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68" name="Google Shape;4068;p60"/>
          <p:cNvGrpSpPr/>
          <p:nvPr/>
        </p:nvGrpSpPr>
        <p:grpSpPr>
          <a:xfrm>
            <a:off x="2792546" y="2561879"/>
            <a:ext cx="757237" cy="628650"/>
            <a:chOff x="-44" y="1473"/>
            <a:chExt cx="981" cy="1105"/>
          </a:xfrm>
        </p:grpSpPr>
        <p:pic>
          <p:nvPicPr>
            <p:cNvPr id="4069" name="Google Shape;4069;p60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70" name="Google Shape;4070;p60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71" name="Google Shape;4071;p60"/>
          <p:cNvSpPr txBox="1"/>
          <p:nvPr/>
        </p:nvSpPr>
        <p:spPr>
          <a:xfrm>
            <a:off x="2881446" y="3065116"/>
            <a:ext cx="833437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A8"/>
                </a:solidFill>
                <a:latin typeface="Arial"/>
                <a:ea typeface="Arial"/>
                <a:cs typeface="Arial"/>
                <a:sym typeface="Arial"/>
              </a:rPr>
              <a:t>Host h5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10.3.0.5</a:t>
            </a:r>
            <a:endParaRPr/>
          </a:p>
        </p:txBody>
      </p:sp>
      <p:sp>
        <p:nvSpPr>
          <p:cNvPr id="4072" name="Google Shape;4072;p60"/>
          <p:cNvSpPr txBox="1"/>
          <p:nvPr/>
        </p:nvSpPr>
        <p:spPr>
          <a:xfrm>
            <a:off x="4289558" y="3949700"/>
            <a:ext cx="42862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endParaRPr/>
          </a:p>
        </p:txBody>
      </p:sp>
      <p:sp>
        <p:nvSpPr>
          <p:cNvPr id="4073" name="Google Shape;4073;p60"/>
          <p:cNvSpPr txBox="1"/>
          <p:nvPr/>
        </p:nvSpPr>
        <p:spPr>
          <a:xfrm>
            <a:off x="6450146" y="3976688"/>
            <a:ext cx="42862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endParaRPr/>
          </a:p>
        </p:txBody>
      </p:sp>
      <p:sp>
        <p:nvSpPr>
          <p:cNvPr id="4074" name="Google Shape;4074;p60"/>
          <p:cNvSpPr txBox="1"/>
          <p:nvPr/>
        </p:nvSpPr>
        <p:spPr>
          <a:xfrm>
            <a:off x="4507046" y="2168525"/>
            <a:ext cx="42862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s3</a:t>
            </a:r>
            <a:endParaRPr/>
          </a:p>
        </p:txBody>
      </p:sp>
      <p:cxnSp>
        <p:nvCxnSpPr>
          <p:cNvPr id="4075" name="Google Shape;4075;p60"/>
          <p:cNvCxnSpPr/>
          <p:nvPr/>
        </p:nvCxnSpPr>
        <p:spPr>
          <a:xfrm>
            <a:off x="4346708" y="2871788"/>
            <a:ext cx="1392238" cy="219075"/>
          </a:xfrm>
          <a:prstGeom prst="straightConnector1">
            <a:avLst/>
          </a:prstGeom>
          <a:noFill/>
          <a:ln w="12700" cap="flat" cmpd="sng">
            <a:solidFill>
              <a:srgbClr val="CC0000">
                <a:alpha val="49803"/>
              </a:srgbClr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076" name="Google Shape;4076;p60"/>
          <p:cNvCxnSpPr/>
          <p:nvPr/>
        </p:nvCxnSpPr>
        <p:spPr>
          <a:xfrm>
            <a:off x="5824671" y="3154363"/>
            <a:ext cx="533400" cy="976312"/>
          </a:xfrm>
          <a:prstGeom prst="straightConnector1">
            <a:avLst/>
          </a:prstGeom>
          <a:noFill/>
          <a:ln w="12700" cap="flat" cmpd="sng">
            <a:solidFill>
              <a:srgbClr val="CC0000">
                <a:alpha val="49803"/>
              </a:srgbClr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077" name="Google Shape;4077;p60"/>
          <p:cNvSpPr txBox="1"/>
          <p:nvPr/>
        </p:nvSpPr>
        <p:spPr>
          <a:xfrm>
            <a:off x="4118108" y="2173288"/>
            <a:ext cx="271463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078" name="Google Shape;4078;p60"/>
          <p:cNvSpPr txBox="1"/>
          <p:nvPr/>
        </p:nvSpPr>
        <p:spPr>
          <a:xfrm>
            <a:off x="3649796" y="2419350"/>
            <a:ext cx="27305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079" name="Google Shape;4079;p60"/>
          <p:cNvSpPr txBox="1"/>
          <p:nvPr/>
        </p:nvSpPr>
        <p:spPr>
          <a:xfrm>
            <a:off x="4018096" y="2790894"/>
            <a:ext cx="269875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080" name="Google Shape;4080;p60"/>
          <p:cNvSpPr txBox="1"/>
          <p:nvPr/>
        </p:nvSpPr>
        <p:spPr>
          <a:xfrm>
            <a:off x="4495933" y="2687638"/>
            <a:ext cx="274638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081" name="Google Shape;4081;p60"/>
          <p:cNvSpPr txBox="1"/>
          <p:nvPr/>
        </p:nvSpPr>
        <p:spPr>
          <a:xfrm>
            <a:off x="4021271" y="4006850"/>
            <a:ext cx="26987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082" name="Google Shape;4082;p60"/>
          <p:cNvSpPr txBox="1"/>
          <p:nvPr/>
        </p:nvSpPr>
        <p:spPr>
          <a:xfrm>
            <a:off x="3664083" y="4276725"/>
            <a:ext cx="27463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083" name="Google Shape;4083;p60"/>
          <p:cNvSpPr txBox="1"/>
          <p:nvPr/>
        </p:nvSpPr>
        <p:spPr>
          <a:xfrm>
            <a:off x="4046671" y="4624388"/>
            <a:ext cx="26987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084" name="Google Shape;4084;p60"/>
          <p:cNvSpPr txBox="1"/>
          <p:nvPr/>
        </p:nvSpPr>
        <p:spPr>
          <a:xfrm>
            <a:off x="4554671" y="4437063"/>
            <a:ext cx="273050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085" name="Google Shape;4085;p60"/>
          <p:cNvSpPr txBox="1"/>
          <p:nvPr/>
        </p:nvSpPr>
        <p:spPr>
          <a:xfrm>
            <a:off x="5811971" y="4089400"/>
            <a:ext cx="269875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086" name="Google Shape;4086;p60"/>
          <p:cNvSpPr txBox="1"/>
          <p:nvPr/>
        </p:nvSpPr>
        <p:spPr>
          <a:xfrm>
            <a:off x="5783396" y="4437063"/>
            <a:ext cx="27463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087" name="Google Shape;4087;p60"/>
          <p:cNvSpPr txBox="1"/>
          <p:nvPr/>
        </p:nvSpPr>
        <p:spPr>
          <a:xfrm>
            <a:off x="6150108" y="4641850"/>
            <a:ext cx="269875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088" name="Google Shape;4088;p60"/>
          <p:cNvSpPr txBox="1"/>
          <p:nvPr/>
        </p:nvSpPr>
        <p:spPr>
          <a:xfrm>
            <a:off x="6708908" y="4394200"/>
            <a:ext cx="27463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089" name="Google Shape;4089;p60"/>
          <p:cNvSpPr txBox="1"/>
          <p:nvPr/>
        </p:nvSpPr>
        <p:spPr>
          <a:xfrm>
            <a:off x="4469291" y="1666393"/>
            <a:ext cx="8350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A8"/>
                </a:solidFill>
                <a:latin typeface="Arial"/>
                <a:ea typeface="Arial"/>
                <a:cs typeface="Arial"/>
                <a:sym typeface="Arial"/>
              </a:rPr>
              <a:t>Host h6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10.3.0.6</a:t>
            </a:r>
            <a:endParaRPr/>
          </a:p>
        </p:txBody>
      </p:sp>
      <p:grpSp>
        <p:nvGrpSpPr>
          <p:cNvPr id="4090" name="Google Shape;4090;p60"/>
          <p:cNvGrpSpPr/>
          <p:nvPr/>
        </p:nvGrpSpPr>
        <p:grpSpPr>
          <a:xfrm>
            <a:off x="5400808" y="1862138"/>
            <a:ext cx="1270000" cy="1482725"/>
            <a:chOff x="5418667" y="1587500"/>
            <a:chExt cx="1270000" cy="1481667"/>
          </a:xfrm>
        </p:grpSpPr>
        <p:grpSp>
          <p:nvGrpSpPr>
            <p:cNvPr id="4091" name="Google Shape;4091;p60"/>
            <p:cNvGrpSpPr/>
            <p:nvPr/>
          </p:nvGrpSpPr>
          <p:grpSpPr>
            <a:xfrm>
              <a:off x="5440087" y="1742411"/>
              <a:ext cx="1047344" cy="1163369"/>
              <a:chOff x="5440087" y="1742411"/>
              <a:chExt cx="1047344" cy="1163369"/>
            </a:xfrm>
          </p:grpSpPr>
          <p:grpSp>
            <p:nvGrpSpPr>
              <p:cNvPr id="4092" name="Google Shape;4092;p60"/>
              <p:cNvGrpSpPr/>
              <p:nvPr/>
            </p:nvGrpSpPr>
            <p:grpSpPr>
              <a:xfrm>
                <a:off x="5838397" y="2273382"/>
                <a:ext cx="350328" cy="632398"/>
                <a:chOff x="4140" y="429"/>
                <a:chExt cx="1425" cy="2396"/>
              </a:xfrm>
            </p:grpSpPr>
            <p:sp>
              <p:nvSpPr>
                <p:cNvPr id="4093" name="Google Shape;4093;p60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2742" extrusionOk="0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4" name="Google Shape;4094;p60"/>
                <p:cNvSpPr/>
                <p:nvPr/>
              </p:nvSpPr>
              <p:spPr>
                <a:xfrm>
                  <a:off x="4210" y="429"/>
                  <a:ext cx="1046" cy="2285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5" name="Google Shape;4095;p60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" h="2537" extrusionOk="0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6" name="Google Shape;4096;p60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7" name="Google Shape;4097;p60"/>
                <p:cNvSpPr/>
                <p:nvPr/>
              </p:nvSpPr>
              <p:spPr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098" name="Google Shape;4098;p60"/>
                <p:cNvGrpSpPr/>
                <p:nvPr/>
              </p:nvGrpSpPr>
              <p:grpSpPr>
                <a:xfrm>
                  <a:off x="4748" y="666"/>
                  <a:ext cx="578" cy="150"/>
                  <a:chOff x="613" y="2566"/>
                  <a:chExt cx="721" cy="144"/>
                </a:xfrm>
              </p:grpSpPr>
              <p:sp>
                <p:nvSpPr>
                  <p:cNvPr id="4099" name="Google Shape;4099;p60"/>
                  <p:cNvSpPr/>
                  <p:nvPr/>
                </p:nvSpPr>
                <p:spPr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100" name="Google Shape;4100;p60"/>
                  <p:cNvSpPr/>
                  <p:nvPr/>
                </p:nvSpPr>
                <p:spPr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101" name="Google Shape;4101;p60"/>
                <p:cNvSpPr/>
                <p:nvPr/>
              </p:nvSpPr>
              <p:spPr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102" name="Google Shape;4102;p60"/>
                <p:cNvGrpSpPr/>
                <p:nvPr/>
              </p:nvGrpSpPr>
              <p:grpSpPr>
                <a:xfrm>
                  <a:off x="4748" y="990"/>
                  <a:ext cx="578" cy="134"/>
                  <a:chOff x="615" y="2564"/>
                  <a:chExt cx="721" cy="139"/>
                </a:xfrm>
              </p:grpSpPr>
              <p:sp>
                <p:nvSpPr>
                  <p:cNvPr id="4103" name="Google Shape;4103;p60"/>
                  <p:cNvSpPr/>
                  <p:nvPr/>
                </p:nvSpPr>
                <p:spPr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104" name="Google Shape;4104;p60"/>
                  <p:cNvSpPr/>
                  <p:nvPr/>
                </p:nvSpPr>
                <p:spPr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105" name="Google Shape;4105;p60"/>
                <p:cNvSpPr/>
                <p:nvPr/>
              </p:nvSpPr>
              <p:spPr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06" name="Google Shape;4106;p60"/>
                <p:cNvSpPr/>
                <p:nvPr/>
              </p:nvSpPr>
              <p:spPr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107" name="Google Shape;4107;p60"/>
                <p:cNvGrpSpPr/>
                <p:nvPr/>
              </p:nvGrpSpPr>
              <p:grpSpPr>
                <a:xfrm>
                  <a:off x="4738" y="1647"/>
                  <a:ext cx="578" cy="135"/>
                  <a:chOff x="618" y="2586"/>
                  <a:chExt cx="720" cy="124"/>
                </a:xfrm>
              </p:grpSpPr>
              <p:sp>
                <p:nvSpPr>
                  <p:cNvPr id="4108" name="Google Shape;4108;p60"/>
                  <p:cNvSpPr/>
                  <p:nvPr/>
                </p:nvSpPr>
                <p:spPr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109" name="Google Shape;4109;p60"/>
                  <p:cNvSpPr/>
                  <p:nvPr/>
                </p:nvSpPr>
                <p:spPr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110" name="Google Shape;4110;p60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111" name="Google Shape;4111;p60"/>
                <p:cNvGrpSpPr/>
                <p:nvPr/>
              </p:nvGrpSpPr>
              <p:grpSpPr>
                <a:xfrm>
                  <a:off x="4738" y="1330"/>
                  <a:ext cx="588" cy="134"/>
                  <a:chOff x="613" y="2571"/>
                  <a:chExt cx="732" cy="134"/>
                </a:xfrm>
              </p:grpSpPr>
              <p:sp>
                <p:nvSpPr>
                  <p:cNvPr id="4112" name="Google Shape;4112;p60"/>
                  <p:cNvSpPr/>
                  <p:nvPr/>
                </p:nvSpPr>
                <p:spPr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113" name="Google Shape;4113;p60"/>
                  <p:cNvSpPr/>
                  <p:nvPr/>
                </p:nvSpPr>
                <p:spPr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114" name="Google Shape;4114;p60"/>
                <p:cNvSpPr/>
                <p:nvPr/>
              </p:nvSpPr>
              <p:spPr>
                <a:xfrm>
                  <a:off x="5246" y="429"/>
                  <a:ext cx="70" cy="2285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15" name="Google Shape;4115;p60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56" extrusionOk="0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16" name="Google Shape;4116;p60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288" extrusionOk="0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17" name="Google Shape;4117;p60"/>
                <p:cNvSpPr/>
                <p:nvPr/>
              </p:nvSpPr>
              <p:spPr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18" name="Google Shape;4118;p60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40" extrusionOk="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19" name="Google Shape;4119;p60"/>
                <p:cNvSpPr/>
                <p:nvPr/>
              </p:nvSpPr>
              <p:spPr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20" name="Google Shape;4120;p60"/>
                <p:cNvSpPr/>
                <p:nvPr/>
              </p:nvSpPr>
              <p:spPr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21" name="Google Shape;4121;p60"/>
                <p:cNvSpPr/>
                <p:nvPr/>
              </p:nvSpPr>
              <p:spPr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22" name="Google Shape;4122;p60"/>
                <p:cNvSpPr/>
                <p:nvPr/>
              </p:nvSpPr>
              <p:spPr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23" name="Google Shape;4123;p60"/>
                <p:cNvSpPr/>
                <p:nvPr/>
              </p:nvSpPr>
              <p:spPr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24" name="Google Shape;4124;p60"/>
                <p:cNvSpPr/>
                <p:nvPr/>
              </p:nvSpPr>
              <p:spPr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4125" name="Google Shape;4125;p60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440087" y="1742411"/>
                <a:ext cx="1039824" cy="3097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26" name="Google Shape;4126;p60"/>
              <p:cNvSpPr txBox="1"/>
              <p:nvPr/>
            </p:nvSpPr>
            <p:spPr>
              <a:xfrm>
                <a:off x="5558972" y="1947149"/>
                <a:ext cx="928459" cy="584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controller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27" name="Google Shape;4127;p60"/>
            <p:cNvSpPr/>
            <p:nvPr/>
          </p:nvSpPr>
          <p:spPr>
            <a:xfrm>
              <a:off x="5418667" y="1587500"/>
              <a:ext cx="1270000" cy="1481667"/>
            </a:xfrm>
            <a:prstGeom prst="rect">
              <a:avLst/>
            </a:prstGeom>
            <a:solidFill>
              <a:srgbClr val="FFFFFF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28" name="Google Shape;4128;p60"/>
          <p:cNvSpPr txBox="1"/>
          <p:nvPr/>
        </p:nvSpPr>
        <p:spPr>
          <a:xfrm>
            <a:off x="7200353" y="1519586"/>
            <a:ext cx="4619940" cy="2111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Orchestrated tables can create </a:t>
            </a:r>
            <a:r>
              <a:rPr lang="en-US" sz="2800" b="0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network-wide</a:t>
            </a:r>
            <a:r>
              <a:rPr lang="en-US" sz="28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behavior, e.g.,:</a:t>
            </a:r>
            <a:endParaRPr/>
          </a:p>
          <a:p>
            <a:pPr marL="342900" marR="0" lvl="0" indent="-2254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datagrams from hosts h5 and h6 should be sent to h3 or h4, via s1 and from there to s2</a:t>
            </a:r>
            <a:endParaRPr/>
          </a:p>
        </p:txBody>
      </p:sp>
      <p:grpSp>
        <p:nvGrpSpPr>
          <p:cNvPr id="4129" name="Google Shape;4129;p60"/>
          <p:cNvGrpSpPr/>
          <p:nvPr/>
        </p:nvGrpSpPr>
        <p:grpSpPr>
          <a:xfrm>
            <a:off x="3869633" y="4253948"/>
            <a:ext cx="728870" cy="410817"/>
            <a:chOff x="7493876" y="2774731"/>
            <a:chExt cx="1481958" cy="894622"/>
          </a:xfrm>
        </p:grpSpPr>
        <p:sp>
          <p:nvSpPr>
            <p:cNvPr id="4130" name="Google Shape;4130;p60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4131" name="Google Shape;4131;p6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4132" name="Google Shape;4132;p6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33" name="Google Shape;4133;p6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4" name="Google Shape;4134;p6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5" name="Google Shape;4135;p6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6" name="Google Shape;4136;p6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37" name="Google Shape;4137;p60"/>
          <p:cNvGrpSpPr/>
          <p:nvPr/>
        </p:nvGrpSpPr>
        <p:grpSpPr>
          <a:xfrm>
            <a:off x="6009859" y="4287078"/>
            <a:ext cx="728870" cy="410817"/>
            <a:chOff x="7493876" y="2774731"/>
            <a:chExt cx="1481958" cy="894622"/>
          </a:xfrm>
        </p:grpSpPr>
        <p:sp>
          <p:nvSpPr>
            <p:cNvPr id="4138" name="Google Shape;4138;p60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4139" name="Google Shape;4139;p6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4140" name="Google Shape;4140;p6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41" name="Google Shape;4141;p6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2" name="Google Shape;4142;p6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3" name="Google Shape;4143;p6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4" name="Google Shape;4144;p6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45" name="Google Shape;4145;p60"/>
          <p:cNvGrpSpPr/>
          <p:nvPr/>
        </p:nvGrpSpPr>
        <p:grpSpPr>
          <a:xfrm>
            <a:off x="3882885" y="2411896"/>
            <a:ext cx="728870" cy="410817"/>
            <a:chOff x="7493876" y="2774731"/>
            <a:chExt cx="1481958" cy="894622"/>
          </a:xfrm>
        </p:grpSpPr>
        <p:sp>
          <p:nvSpPr>
            <p:cNvPr id="4146" name="Google Shape;4146;p60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4147" name="Google Shape;4147;p6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4148" name="Google Shape;4148;p6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49" name="Google Shape;4149;p6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0" name="Google Shape;4150;p6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1" name="Google Shape;4151;p6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2" name="Google Shape;4152;p6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53" name="Google Shape;4153;p60"/>
          <p:cNvGrpSpPr/>
          <p:nvPr/>
        </p:nvGrpSpPr>
        <p:grpSpPr>
          <a:xfrm>
            <a:off x="3414532" y="2789499"/>
            <a:ext cx="3842795" cy="2465405"/>
            <a:chOff x="3414532" y="2693870"/>
            <a:chExt cx="3842795" cy="2595759"/>
          </a:xfrm>
        </p:grpSpPr>
        <p:sp>
          <p:nvSpPr>
            <p:cNvPr id="4154" name="Google Shape;4154;p60"/>
            <p:cNvSpPr/>
            <p:nvPr/>
          </p:nvSpPr>
          <p:spPr>
            <a:xfrm>
              <a:off x="3414532" y="2693870"/>
              <a:ext cx="3842795" cy="2040239"/>
            </a:xfrm>
            <a:custGeom>
              <a:avLst/>
              <a:gdLst/>
              <a:ahLst/>
              <a:cxnLst/>
              <a:rect l="l" t="t" r="r" b="b"/>
              <a:pathLst>
                <a:path w="3842795" h="2040239" extrusionOk="0">
                  <a:moveTo>
                    <a:pt x="0" y="3032"/>
                  </a:moveTo>
                  <a:cubicBezTo>
                    <a:pt x="381965" y="14606"/>
                    <a:pt x="571192" y="-50652"/>
                    <a:pt x="658002" y="119110"/>
                  </a:cubicBezTo>
                  <a:cubicBezTo>
                    <a:pt x="744812" y="288872"/>
                    <a:pt x="538223" y="1604196"/>
                    <a:pt x="729205" y="1924429"/>
                  </a:cubicBezTo>
                  <a:cubicBezTo>
                    <a:pt x="844952" y="2152065"/>
                    <a:pt x="2812648" y="1974585"/>
                    <a:pt x="3842795" y="1970727"/>
                  </a:cubicBezTo>
                </a:path>
              </a:pathLst>
            </a:custGeom>
            <a:noFill/>
            <a:ln w="730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5" name="Google Shape;4155;p60"/>
            <p:cNvSpPr/>
            <p:nvPr/>
          </p:nvSpPr>
          <p:spPr>
            <a:xfrm>
              <a:off x="5465338" y="4722802"/>
              <a:ext cx="823595" cy="566827"/>
            </a:xfrm>
            <a:custGeom>
              <a:avLst/>
              <a:gdLst/>
              <a:ahLst/>
              <a:cxnLst/>
              <a:rect l="l" t="t" r="r" b="b"/>
              <a:pathLst>
                <a:path w="823595" h="566827" extrusionOk="0">
                  <a:moveTo>
                    <a:pt x="0" y="0"/>
                  </a:moveTo>
                  <a:cubicBezTo>
                    <a:pt x="281651" y="46299"/>
                    <a:pt x="669592" y="55668"/>
                    <a:pt x="784991" y="150139"/>
                  </a:cubicBezTo>
                  <a:cubicBezTo>
                    <a:pt x="900390" y="244610"/>
                    <a:pt x="723260" y="427931"/>
                    <a:pt x="692394" y="566827"/>
                  </a:cubicBezTo>
                </a:path>
              </a:pathLst>
            </a:custGeom>
            <a:noFill/>
            <a:ln w="730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56" name="Google Shape;4156;p60"/>
          <p:cNvGrpSpPr/>
          <p:nvPr/>
        </p:nvGrpSpPr>
        <p:grpSpPr>
          <a:xfrm>
            <a:off x="4311464" y="1958381"/>
            <a:ext cx="3143235" cy="3158697"/>
            <a:chOff x="4114093" y="2303316"/>
            <a:chExt cx="3143235" cy="3158697"/>
          </a:xfrm>
        </p:grpSpPr>
        <p:sp>
          <p:nvSpPr>
            <p:cNvPr id="4157" name="Google Shape;4157;p60"/>
            <p:cNvSpPr/>
            <p:nvPr/>
          </p:nvSpPr>
          <p:spPr>
            <a:xfrm>
              <a:off x="4114093" y="2303316"/>
              <a:ext cx="3143235" cy="2416160"/>
            </a:xfrm>
            <a:custGeom>
              <a:avLst/>
              <a:gdLst/>
              <a:ahLst/>
              <a:cxnLst/>
              <a:rect l="l" t="t" r="r" b="b"/>
              <a:pathLst>
                <a:path w="3143235" h="2416160" extrusionOk="0">
                  <a:moveTo>
                    <a:pt x="33392" y="0"/>
                  </a:moveTo>
                  <a:cubicBezTo>
                    <a:pt x="30261" y="244713"/>
                    <a:pt x="-37668" y="2215855"/>
                    <a:pt x="29645" y="2314984"/>
                  </a:cubicBezTo>
                  <a:cubicBezTo>
                    <a:pt x="175372" y="2508892"/>
                    <a:pt x="2113088" y="2365140"/>
                    <a:pt x="3143235" y="2361282"/>
                  </a:cubicBezTo>
                </a:path>
              </a:pathLst>
            </a:custGeom>
            <a:noFill/>
            <a:ln w="730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8" name="Google Shape;4158;p60"/>
            <p:cNvSpPr/>
            <p:nvPr/>
          </p:nvSpPr>
          <p:spPr>
            <a:xfrm>
              <a:off x="4906955" y="4715304"/>
              <a:ext cx="814542" cy="746709"/>
            </a:xfrm>
            <a:custGeom>
              <a:avLst/>
              <a:gdLst/>
              <a:ahLst/>
              <a:cxnLst/>
              <a:rect l="l" t="t" r="r" b="b"/>
              <a:pathLst>
                <a:path w="814542" h="746709" extrusionOk="0">
                  <a:moveTo>
                    <a:pt x="0" y="0"/>
                  </a:moveTo>
                  <a:cubicBezTo>
                    <a:pt x="281651" y="46299"/>
                    <a:pt x="680835" y="25688"/>
                    <a:pt x="784991" y="150139"/>
                  </a:cubicBezTo>
                  <a:cubicBezTo>
                    <a:pt x="889147" y="274590"/>
                    <a:pt x="689533" y="604065"/>
                    <a:pt x="624939" y="746709"/>
                  </a:cubicBezTo>
                </a:path>
              </a:pathLst>
            </a:custGeom>
            <a:noFill/>
            <a:ln w="730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59" name="Google Shape;4159;p60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5" name="Google Shape;4165;p61"/>
          <p:cNvSpPr txBox="1"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800"/>
              <a:buFont typeface="Calibri"/>
              <a:buNone/>
            </a:pPr>
            <a:r>
              <a:rPr lang="en-US" sz="4800"/>
              <a:t>OpenFlow example</a:t>
            </a:r>
            <a:endParaRPr/>
          </a:p>
        </p:txBody>
      </p:sp>
      <p:grpSp>
        <p:nvGrpSpPr>
          <p:cNvPr id="4166" name="Google Shape;4166;p61"/>
          <p:cNvGrpSpPr/>
          <p:nvPr/>
        </p:nvGrpSpPr>
        <p:grpSpPr>
          <a:xfrm>
            <a:off x="1022483" y="1382918"/>
            <a:ext cx="2997200" cy="1262063"/>
            <a:chOff x="637575" y="1263648"/>
            <a:chExt cx="2998252" cy="1261939"/>
          </a:xfrm>
        </p:grpSpPr>
        <p:sp>
          <p:nvSpPr>
            <p:cNvPr id="4167" name="Google Shape;4167;p61"/>
            <p:cNvSpPr/>
            <p:nvPr/>
          </p:nvSpPr>
          <p:spPr>
            <a:xfrm rot="10800000" flipH="1">
              <a:off x="678864" y="2160498"/>
              <a:ext cx="2956963" cy="365089"/>
            </a:xfrm>
            <a:custGeom>
              <a:avLst/>
              <a:gdLst/>
              <a:ahLst/>
              <a:cxnLst/>
              <a:rect l="l" t="t" r="r" b="b"/>
              <a:pathLst>
                <a:path w="2957279" h="364586" extrusionOk="0">
                  <a:moveTo>
                    <a:pt x="3018" y="364586"/>
                  </a:moveTo>
                  <a:cubicBezTo>
                    <a:pt x="-83949" y="327008"/>
                    <a:pt x="1733141" y="192516"/>
                    <a:pt x="2225518" y="131752"/>
                  </a:cubicBezTo>
                  <a:cubicBezTo>
                    <a:pt x="2717895" y="70988"/>
                    <a:pt x="2402554" y="114689"/>
                    <a:pt x="2957279" y="0"/>
                  </a:cubicBezTo>
                  <a:cubicBezTo>
                    <a:pt x="2832942" y="71922"/>
                    <a:pt x="2815596" y="78695"/>
                    <a:pt x="2780603" y="138232"/>
                  </a:cubicBezTo>
                  <a:cubicBezTo>
                    <a:pt x="2745610" y="197769"/>
                    <a:pt x="2727394" y="213043"/>
                    <a:pt x="2747322" y="357223"/>
                  </a:cubicBezTo>
                  <a:lnTo>
                    <a:pt x="3018" y="36458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FBFB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68" name="Google Shape;4168;p61"/>
            <p:cNvGrpSpPr/>
            <p:nvPr/>
          </p:nvGrpSpPr>
          <p:grpSpPr>
            <a:xfrm>
              <a:off x="637575" y="1263648"/>
              <a:ext cx="2833213" cy="915898"/>
              <a:chOff x="-994833" y="4042832"/>
              <a:chExt cx="2833213" cy="915898"/>
            </a:xfrm>
          </p:grpSpPr>
          <p:sp>
            <p:nvSpPr>
              <p:cNvPr id="4169" name="Google Shape;4169;p61"/>
              <p:cNvSpPr/>
              <p:nvPr/>
            </p:nvSpPr>
            <p:spPr>
              <a:xfrm>
                <a:off x="-977364" y="4042832"/>
                <a:ext cx="2775924" cy="915898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189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0" name="Google Shape;4170;p61"/>
              <p:cNvSpPr txBox="1"/>
              <p:nvPr/>
            </p:nvSpPr>
            <p:spPr>
              <a:xfrm>
                <a:off x="-931177" y="4360336"/>
                <a:ext cx="1646504" cy="584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 Src = 10.3.*.*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 Dst = 10.2.*.*</a:t>
                </a:r>
                <a:endParaRPr/>
              </a:p>
            </p:txBody>
          </p:sp>
          <p:sp>
            <p:nvSpPr>
              <p:cNvPr id="4171" name="Google Shape;4171;p61"/>
              <p:cNvSpPr txBox="1"/>
              <p:nvPr/>
            </p:nvSpPr>
            <p:spPr>
              <a:xfrm>
                <a:off x="718763" y="449156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forward(3)</a:t>
                </a:r>
                <a:endParaRPr/>
              </a:p>
            </p:txBody>
          </p:sp>
          <p:cxnSp>
            <p:nvCxnSpPr>
              <p:cNvPr id="4172" name="Google Shape;4172;p61"/>
              <p:cNvCxnSpPr/>
              <p:nvPr/>
            </p:nvCxnSpPr>
            <p:spPr>
              <a:xfrm>
                <a:off x="-994833" y="4402666"/>
                <a:ext cx="279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173" name="Google Shape;4173;p61"/>
              <p:cNvSpPr txBox="1"/>
              <p:nvPr/>
            </p:nvSpPr>
            <p:spPr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match</a:t>
                </a:r>
                <a:endParaRPr/>
              </a:p>
            </p:txBody>
          </p:sp>
          <p:sp>
            <p:nvSpPr>
              <p:cNvPr id="4174" name="Google Shape;4174;p61"/>
              <p:cNvSpPr txBox="1"/>
              <p:nvPr/>
            </p:nvSpPr>
            <p:spPr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action</a:t>
                </a:r>
                <a:endParaRPr/>
              </a:p>
            </p:txBody>
          </p:sp>
          <p:cxnSp>
            <p:nvCxnSpPr>
              <p:cNvPr id="4175" name="Google Shape;4175;p61"/>
              <p:cNvCxnSpPr/>
              <p:nvPr/>
            </p:nvCxnSpPr>
            <p:spPr>
              <a:xfrm>
                <a:off x="738264" y="4049182"/>
                <a:ext cx="1" cy="904875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176" name="Google Shape;4176;p61"/>
          <p:cNvGrpSpPr/>
          <p:nvPr/>
        </p:nvGrpSpPr>
        <p:grpSpPr>
          <a:xfrm>
            <a:off x="6340608" y="4510088"/>
            <a:ext cx="2894013" cy="2022475"/>
            <a:chOff x="5956617" y="4509743"/>
            <a:chExt cx="2893901" cy="2022127"/>
          </a:xfrm>
        </p:grpSpPr>
        <p:sp>
          <p:nvSpPr>
            <p:cNvPr id="4177" name="Google Shape;4177;p61"/>
            <p:cNvSpPr/>
            <p:nvPr/>
          </p:nvSpPr>
          <p:spPr>
            <a:xfrm flipH="1">
              <a:off x="5956617" y="4509743"/>
              <a:ext cx="2838340" cy="630129"/>
            </a:xfrm>
            <a:custGeom>
              <a:avLst/>
              <a:gdLst/>
              <a:ahLst/>
              <a:cxnLst/>
              <a:rect l="l" t="t" r="r" b="b"/>
              <a:pathLst>
                <a:path w="2839117" h="630630" extrusionOk="0">
                  <a:moveTo>
                    <a:pt x="2979" y="630630"/>
                  </a:moveTo>
                  <a:cubicBezTo>
                    <a:pt x="-83988" y="593052"/>
                    <a:pt x="1757818" y="502095"/>
                    <a:pt x="2225479" y="397796"/>
                  </a:cubicBezTo>
                  <a:cubicBezTo>
                    <a:pt x="2693140" y="293497"/>
                    <a:pt x="2720754" y="36586"/>
                    <a:pt x="2808948" y="4836"/>
                  </a:cubicBezTo>
                  <a:cubicBezTo>
                    <a:pt x="2897142" y="-26914"/>
                    <a:pt x="2764923" y="104224"/>
                    <a:pt x="2754646" y="207296"/>
                  </a:cubicBezTo>
                  <a:cubicBezTo>
                    <a:pt x="2744369" y="310368"/>
                    <a:pt x="2727355" y="479087"/>
                    <a:pt x="2747283" y="623267"/>
                  </a:cubicBezTo>
                  <a:lnTo>
                    <a:pt x="2979" y="63063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FBFB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78" name="Google Shape;4178;p61"/>
            <p:cNvGrpSpPr/>
            <p:nvPr/>
          </p:nvGrpSpPr>
          <p:grpSpPr>
            <a:xfrm>
              <a:off x="6031592" y="5136697"/>
              <a:ext cx="2818926" cy="1395173"/>
              <a:chOff x="-999973" y="4042381"/>
              <a:chExt cx="2818926" cy="1395173"/>
            </a:xfrm>
          </p:grpSpPr>
          <p:sp>
            <p:nvSpPr>
              <p:cNvPr id="4179" name="Google Shape;4179;p61"/>
              <p:cNvSpPr/>
              <p:nvPr/>
            </p:nvSpPr>
            <p:spPr>
              <a:xfrm>
                <a:off x="-978114" y="4042381"/>
                <a:ext cx="2778018" cy="1344382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0" name="Google Shape;4180;p61"/>
              <p:cNvSpPr txBox="1"/>
              <p:nvPr/>
            </p:nvSpPr>
            <p:spPr>
              <a:xfrm>
                <a:off x="-999973" y="4360336"/>
                <a:ext cx="1715033" cy="1077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ingress port = 2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 Dst = 10.2.0.3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ingress port = 2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 Dst = 10.2.0.4</a:t>
                </a:r>
                <a:endParaRPr/>
              </a:p>
            </p:txBody>
          </p:sp>
          <p:sp>
            <p:nvSpPr>
              <p:cNvPr id="4181" name="Google Shape;4181;p61"/>
              <p:cNvSpPr txBox="1"/>
              <p:nvPr/>
            </p:nvSpPr>
            <p:spPr>
              <a:xfrm>
                <a:off x="671327" y="4474229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forward(3)</a:t>
                </a:r>
                <a:endParaRPr/>
              </a:p>
            </p:txBody>
          </p:sp>
          <p:cxnSp>
            <p:nvCxnSpPr>
              <p:cNvPr id="4182" name="Google Shape;4182;p61"/>
              <p:cNvCxnSpPr/>
              <p:nvPr/>
            </p:nvCxnSpPr>
            <p:spPr>
              <a:xfrm>
                <a:off x="-994833" y="4402666"/>
                <a:ext cx="279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183" name="Google Shape;4183;p61"/>
              <p:cNvSpPr txBox="1"/>
              <p:nvPr/>
            </p:nvSpPr>
            <p:spPr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match</a:t>
                </a:r>
                <a:endParaRPr/>
              </a:p>
            </p:txBody>
          </p:sp>
          <p:sp>
            <p:nvSpPr>
              <p:cNvPr id="4184" name="Google Shape;4184;p61"/>
              <p:cNvSpPr txBox="1"/>
              <p:nvPr/>
            </p:nvSpPr>
            <p:spPr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action</a:t>
                </a:r>
                <a:endParaRPr/>
              </a:p>
            </p:txBody>
          </p:sp>
          <p:cxnSp>
            <p:nvCxnSpPr>
              <p:cNvPr id="4185" name="Google Shape;4185;p61"/>
              <p:cNvCxnSpPr/>
              <p:nvPr/>
            </p:nvCxnSpPr>
            <p:spPr>
              <a:xfrm>
                <a:off x="660503" y="4042833"/>
                <a:ext cx="4690" cy="1349464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6" name="Google Shape;4186;p61"/>
              <p:cNvCxnSpPr/>
              <p:nvPr/>
            </p:nvCxnSpPr>
            <p:spPr>
              <a:xfrm>
                <a:off x="-975047" y="4896787"/>
                <a:ext cx="279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187" name="Google Shape;4187;p61"/>
              <p:cNvSpPr txBox="1"/>
              <p:nvPr/>
            </p:nvSpPr>
            <p:spPr>
              <a:xfrm>
                <a:off x="670712" y="497344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forward(4)</a:t>
                </a:r>
                <a:endParaRPr/>
              </a:p>
            </p:txBody>
          </p:sp>
        </p:grpSp>
      </p:grpSp>
      <p:grpSp>
        <p:nvGrpSpPr>
          <p:cNvPr id="4188" name="Google Shape;4188;p61"/>
          <p:cNvGrpSpPr/>
          <p:nvPr/>
        </p:nvGrpSpPr>
        <p:grpSpPr>
          <a:xfrm>
            <a:off x="971683" y="4398137"/>
            <a:ext cx="3089275" cy="2001837"/>
            <a:chOff x="587526" y="4569769"/>
            <a:chExt cx="3089750" cy="2002482"/>
          </a:xfrm>
        </p:grpSpPr>
        <p:sp>
          <p:nvSpPr>
            <p:cNvPr id="4189" name="Google Shape;4189;p61"/>
            <p:cNvSpPr/>
            <p:nvPr/>
          </p:nvSpPr>
          <p:spPr>
            <a:xfrm>
              <a:off x="631983" y="4569769"/>
              <a:ext cx="3045293" cy="849586"/>
            </a:xfrm>
            <a:custGeom>
              <a:avLst/>
              <a:gdLst/>
              <a:ahLst/>
              <a:cxnLst/>
              <a:rect l="l" t="t" r="r" b="b"/>
              <a:pathLst>
                <a:path w="3045074" h="848898" extrusionOk="0">
                  <a:moveTo>
                    <a:pt x="2799" y="848898"/>
                  </a:moveTo>
                  <a:cubicBezTo>
                    <a:pt x="-84168" y="811320"/>
                    <a:pt x="1881874" y="743370"/>
                    <a:pt x="2225299" y="616064"/>
                  </a:cubicBezTo>
                  <a:cubicBezTo>
                    <a:pt x="2568724" y="488758"/>
                    <a:pt x="2941438" y="33981"/>
                    <a:pt x="3029632" y="2231"/>
                  </a:cubicBezTo>
                  <a:cubicBezTo>
                    <a:pt x="3117826" y="-29519"/>
                    <a:pt x="2801554" y="285680"/>
                    <a:pt x="2754466" y="425564"/>
                  </a:cubicBezTo>
                  <a:cubicBezTo>
                    <a:pt x="2707378" y="565448"/>
                    <a:pt x="2727175" y="697355"/>
                    <a:pt x="2747103" y="841535"/>
                  </a:cubicBezTo>
                  <a:lnTo>
                    <a:pt x="2799" y="84889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FBFB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90" name="Google Shape;4190;p61"/>
            <p:cNvGrpSpPr/>
            <p:nvPr/>
          </p:nvGrpSpPr>
          <p:grpSpPr>
            <a:xfrm>
              <a:off x="587526" y="5408084"/>
              <a:ext cx="2799193" cy="1164167"/>
              <a:chOff x="-999973" y="4042833"/>
              <a:chExt cx="2799193" cy="1164167"/>
            </a:xfrm>
          </p:grpSpPr>
          <p:sp>
            <p:nvSpPr>
              <p:cNvPr id="4191" name="Google Shape;4191;p61"/>
              <p:cNvSpPr/>
              <p:nvPr/>
            </p:nvSpPr>
            <p:spPr>
              <a:xfrm>
                <a:off x="-977745" y="4042988"/>
                <a:ext cx="2776965" cy="1164012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8100000" algn="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2" name="Google Shape;4192;p61"/>
              <p:cNvSpPr txBox="1"/>
              <p:nvPr/>
            </p:nvSpPr>
            <p:spPr>
              <a:xfrm>
                <a:off x="-999973" y="4360336"/>
                <a:ext cx="1646504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ingress port = 1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 Src = 10.3.*.*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 Dst = 10.2.*.*</a:t>
                </a:r>
                <a:endParaRPr/>
              </a:p>
            </p:txBody>
          </p:sp>
          <p:sp>
            <p:nvSpPr>
              <p:cNvPr id="4193" name="Google Shape;4193;p61"/>
              <p:cNvSpPr txBox="1"/>
              <p:nvPr/>
            </p:nvSpPr>
            <p:spPr>
              <a:xfrm>
                <a:off x="676427" y="4576235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forward(4)</a:t>
                </a:r>
                <a:endParaRPr/>
              </a:p>
            </p:txBody>
          </p:sp>
          <p:cxnSp>
            <p:nvCxnSpPr>
              <p:cNvPr id="4194" name="Google Shape;4194;p61"/>
              <p:cNvCxnSpPr/>
              <p:nvPr/>
            </p:nvCxnSpPr>
            <p:spPr>
              <a:xfrm>
                <a:off x="-994833" y="4402666"/>
                <a:ext cx="2794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195" name="Google Shape;4195;p61"/>
              <p:cNvSpPr txBox="1"/>
              <p:nvPr/>
            </p:nvSpPr>
            <p:spPr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match</a:t>
                </a:r>
                <a:endParaRPr/>
              </a:p>
            </p:txBody>
          </p:sp>
          <p:sp>
            <p:nvSpPr>
              <p:cNvPr id="4196" name="Google Shape;4196;p61"/>
              <p:cNvSpPr txBox="1"/>
              <p:nvPr/>
            </p:nvSpPr>
            <p:spPr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action</a:t>
                </a:r>
                <a:endParaRPr/>
              </a:p>
            </p:txBody>
          </p:sp>
          <p:cxnSp>
            <p:nvCxnSpPr>
              <p:cNvPr id="4197" name="Google Shape;4197;p61"/>
              <p:cNvCxnSpPr/>
              <p:nvPr/>
            </p:nvCxnSpPr>
            <p:spPr>
              <a:xfrm>
                <a:off x="634998" y="4042833"/>
                <a:ext cx="0" cy="11641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4198" name="Google Shape;4198;p61"/>
          <p:cNvCxnSpPr/>
          <p:nvPr/>
        </p:nvCxnSpPr>
        <p:spPr>
          <a:xfrm>
            <a:off x="4145096" y="2562225"/>
            <a:ext cx="2157412" cy="184626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99" name="Google Shape;4199;p61"/>
          <p:cNvCxnSpPr/>
          <p:nvPr/>
        </p:nvCxnSpPr>
        <p:spPr>
          <a:xfrm>
            <a:off x="4424496" y="4497388"/>
            <a:ext cx="2046287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00" name="Google Shape;4200;p61"/>
          <p:cNvCxnSpPr/>
          <p:nvPr/>
        </p:nvCxnSpPr>
        <p:spPr>
          <a:xfrm>
            <a:off x="4226058" y="2690813"/>
            <a:ext cx="0" cy="157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01" name="Google Shape;4201;p61"/>
          <p:cNvCxnSpPr/>
          <p:nvPr/>
        </p:nvCxnSpPr>
        <p:spPr>
          <a:xfrm flipH="1">
            <a:off x="4346708" y="3154363"/>
            <a:ext cx="1477963" cy="1311275"/>
          </a:xfrm>
          <a:prstGeom prst="straightConnector1">
            <a:avLst/>
          </a:prstGeom>
          <a:noFill/>
          <a:ln w="12700" cap="flat" cmpd="sng">
            <a:solidFill>
              <a:srgbClr val="CC0000">
                <a:alpha val="49803"/>
              </a:srgbClr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202" name="Google Shape;4202;p61"/>
          <p:cNvCxnSpPr/>
          <p:nvPr/>
        </p:nvCxnSpPr>
        <p:spPr>
          <a:xfrm rot="10800000">
            <a:off x="4294321" y="4567238"/>
            <a:ext cx="6350" cy="65722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03" name="Google Shape;4203;p61"/>
          <p:cNvCxnSpPr/>
          <p:nvPr/>
        </p:nvCxnSpPr>
        <p:spPr>
          <a:xfrm>
            <a:off x="3338646" y="4524375"/>
            <a:ext cx="531812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04" name="Google Shape;4204;p61"/>
          <p:cNvGrpSpPr/>
          <p:nvPr/>
        </p:nvGrpSpPr>
        <p:grpSpPr>
          <a:xfrm>
            <a:off x="2740158" y="4043363"/>
            <a:ext cx="757238" cy="628650"/>
            <a:chOff x="-44" y="1473"/>
            <a:chExt cx="981" cy="1105"/>
          </a:xfrm>
        </p:grpSpPr>
        <p:pic>
          <p:nvPicPr>
            <p:cNvPr id="4205" name="Google Shape;4205;p61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06" name="Google Shape;4206;p61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07" name="Google Shape;4207;p61"/>
          <p:cNvGrpSpPr/>
          <p:nvPr/>
        </p:nvGrpSpPr>
        <p:grpSpPr>
          <a:xfrm>
            <a:off x="3803783" y="4892675"/>
            <a:ext cx="757238" cy="628650"/>
            <a:chOff x="188" y="1473"/>
            <a:chExt cx="981" cy="1105"/>
          </a:xfrm>
        </p:grpSpPr>
        <p:pic>
          <p:nvPicPr>
            <p:cNvPr id="4208" name="Google Shape;4208;p61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188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09" name="Google Shape;4209;p61"/>
            <p:cNvSpPr/>
            <p:nvPr/>
          </p:nvSpPr>
          <p:spPr>
            <a:xfrm flipH="1">
              <a:off x="598" y="1587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10" name="Google Shape;4210;p61"/>
          <p:cNvSpPr txBox="1"/>
          <p:nvPr/>
        </p:nvSpPr>
        <p:spPr>
          <a:xfrm>
            <a:off x="2145917" y="4216884"/>
            <a:ext cx="833437" cy="73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A8"/>
                </a:solidFill>
                <a:latin typeface="Arial"/>
                <a:ea typeface="Arial"/>
                <a:cs typeface="Arial"/>
                <a:sym typeface="Arial"/>
              </a:rPr>
              <a:t>Host h1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10.1.0.1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1" name="Google Shape;4211;p61"/>
          <p:cNvSpPr txBox="1"/>
          <p:nvPr/>
        </p:nvSpPr>
        <p:spPr>
          <a:xfrm>
            <a:off x="3903312" y="5453407"/>
            <a:ext cx="833438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A8"/>
                </a:solidFill>
                <a:latin typeface="Arial"/>
                <a:ea typeface="Arial"/>
                <a:cs typeface="Arial"/>
                <a:sym typeface="Arial"/>
              </a:rPr>
              <a:t>Host h2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10.1.0.2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12" name="Google Shape;4212;p61"/>
          <p:cNvCxnSpPr/>
          <p:nvPr/>
        </p:nvCxnSpPr>
        <p:spPr>
          <a:xfrm rot="10800000" flipH="1">
            <a:off x="5992946" y="4568825"/>
            <a:ext cx="306387" cy="490538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3" name="Google Shape;4213;p61"/>
          <p:cNvCxnSpPr/>
          <p:nvPr/>
        </p:nvCxnSpPr>
        <p:spPr>
          <a:xfrm>
            <a:off x="6747008" y="4448175"/>
            <a:ext cx="531813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14" name="Google Shape;4214;p61"/>
          <p:cNvGrpSpPr/>
          <p:nvPr/>
        </p:nvGrpSpPr>
        <p:grpSpPr>
          <a:xfrm>
            <a:off x="6953383" y="4221163"/>
            <a:ext cx="757238" cy="628650"/>
            <a:chOff x="-44" y="1473"/>
            <a:chExt cx="981" cy="1105"/>
          </a:xfrm>
        </p:grpSpPr>
        <p:pic>
          <p:nvPicPr>
            <p:cNvPr id="4215" name="Google Shape;4215;p61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16" name="Google Shape;4216;p61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17" name="Google Shape;4217;p61"/>
          <p:cNvGrpSpPr/>
          <p:nvPr/>
        </p:nvGrpSpPr>
        <p:grpSpPr>
          <a:xfrm>
            <a:off x="5475421" y="4835525"/>
            <a:ext cx="757237" cy="628650"/>
            <a:chOff x="-44" y="1473"/>
            <a:chExt cx="981" cy="1105"/>
          </a:xfrm>
        </p:grpSpPr>
        <p:pic>
          <p:nvPicPr>
            <p:cNvPr id="4218" name="Google Shape;4218;p61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19" name="Google Shape;4219;p61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20" name="Google Shape;4220;p61"/>
          <p:cNvSpPr txBox="1"/>
          <p:nvPr/>
        </p:nvSpPr>
        <p:spPr>
          <a:xfrm>
            <a:off x="7645947" y="4249738"/>
            <a:ext cx="833438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A8"/>
                </a:solidFill>
                <a:latin typeface="Arial"/>
                <a:ea typeface="Arial"/>
                <a:cs typeface="Arial"/>
                <a:sym typeface="Arial"/>
              </a:rPr>
              <a:t>Host h4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10.2.0.4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1" name="Google Shape;4221;p61"/>
          <p:cNvSpPr txBox="1"/>
          <p:nvPr/>
        </p:nvSpPr>
        <p:spPr>
          <a:xfrm>
            <a:off x="5524907" y="5349807"/>
            <a:ext cx="833438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A8"/>
                </a:solidFill>
                <a:latin typeface="Arial"/>
                <a:ea typeface="Arial"/>
                <a:cs typeface="Arial"/>
                <a:sym typeface="Arial"/>
              </a:rPr>
              <a:t>Host h3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10.2.0.3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22" name="Google Shape;4222;p61"/>
          <p:cNvCxnSpPr/>
          <p:nvPr/>
        </p:nvCxnSpPr>
        <p:spPr>
          <a:xfrm>
            <a:off x="3349758" y="2681288"/>
            <a:ext cx="706438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23" name="Google Shape;4223;p61"/>
          <p:cNvCxnSpPr/>
          <p:nvPr/>
        </p:nvCxnSpPr>
        <p:spPr>
          <a:xfrm rot="10800000">
            <a:off x="4327658" y="2014538"/>
            <a:ext cx="0" cy="474662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24" name="Google Shape;4224;p61"/>
          <p:cNvGrpSpPr/>
          <p:nvPr/>
        </p:nvGrpSpPr>
        <p:grpSpPr>
          <a:xfrm>
            <a:off x="3846646" y="1622425"/>
            <a:ext cx="757237" cy="628650"/>
            <a:chOff x="-44" y="1473"/>
            <a:chExt cx="981" cy="1105"/>
          </a:xfrm>
        </p:grpSpPr>
        <p:pic>
          <p:nvPicPr>
            <p:cNvPr id="4225" name="Google Shape;4225;p61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26" name="Google Shape;4226;p61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7" name="Google Shape;4227;p61"/>
          <p:cNvGrpSpPr/>
          <p:nvPr/>
        </p:nvGrpSpPr>
        <p:grpSpPr>
          <a:xfrm>
            <a:off x="2792546" y="2561879"/>
            <a:ext cx="757237" cy="628650"/>
            <a:chOff x="-44" y="1473"/>
            <a:chExt cx="981" cy="1105"/>
          </a:xfrm>
        </p:grpSpPr>
        <p:pic>
          <p:nvPicPr>
            <p:cNvPr id="4228" name="Google Shape;4228;p61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29" name="Google Shape;4229;p61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30" name="Google Shape;4230;p61"/>
          <p:cNvSpPr txBox="1"/>
          <p:nvPr/>
        </p:nvSpPr>
        <p:spPr>
          <a:xfrm>
            <a:off x="2881446" y="3065116"/>
            <a:ext cx="833437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A8"/>
                </a:solidFill>
                <a:latin typeface="Arial"/>
                <a:ea typeface="Arial"/>
                <a:cs typeface="Arial"/>
                <a:sym typeface="Arial"/>
              </a:rPr>
              <a:t>Host h5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10.3.0.5</a:t>
            </a:r>
            <a:endParaRPr/>
          </a:p>
        </p:txBody>
      </p:sp>
      <p:sp>
        <p:nvSpPr>
          <p:cNvPr id="4231" name="Google Shape;4231;p61"/>
          <p:cNvSpPr txBox="1"/>
          <p:nvPr/>
        </p:nvSpPr>
        <p:spPr>
          <a:xfrm>
            <a:off x="4289558" y="3949700"/>
            <a:ext cx="42862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endParaRPr/>
          </a:p>
        </p:txBody>
      </p:sp>
      <p:sp>
        <p:nvSpPr>
          <p:cNvPr id="4232" name="Google Shape;4232;p61"/>
          <p:cNvSpPr txBox="1"/>
          <p:nvPr/>
        </p:nvSpPr>
        <p:spPr>
          <a:xfrm>
            <a:off x="6450146" y="3976688"/>
            <a:ext cx="42862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endParaRPr/>
          </a:p>
        </p:txBody>
      </p:sp>
      <p:sp>
        <p:nvSpPr>
          <p:cNvPr id="4233" name="Google Shape;4233;p61"/>
          <p:cNvSpPr txBox="1"/>
          <p:nvPr/>
        </p:nvSpPr>
        <p:spPr>
          <a:xfrm>
            <a:off x="4507046" y="2168525"/>
            <a:ext cx="42862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s3</a:t>
            </a:r>
            <a:endParaRPr/>
          </a:p>
        </p:txBody>
      </p:sp>
      <p:cxnSp>
        <p:nvCxnSpPr>
          <p:cNvPr id="4234" name="Google Shape;4234;p61"/>
          <p:cNvCxnSpPr/>
          <p:nvPr/>
        </p:nvCxnSpPr>
        <p:spPr>
          <a:xfrm>
            <a:off x="4346708" y="2871788"/>
            <a:ext cx="1392238" cy="219075"/>
          </a:xfrm>
          <a:prstGeom prst="straightConnector1">
            <a:avLst/>
          </a:prstGeom>
          <a:noFill/>
          <a:ln w="12700" cap="flat" cmpd="sng">
            <a:solidFill>
              <a:srgbClr val="CC0000">
                <a:alpha val="49803"/>
              </a:srgbClr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235" name="Google Shape;4235;p61"/>
          <p:cNvCxnSpPr/>
          <p:nvPr/>
        </p:nvCxnSpPr>
        <p:spPr>
          <a:xfrm>
            <a:off x="5824671" y="3154363"/>
            <a:ext cx="533400" cy="976312"/>
          </a:xfrm>
          <a:prstGeom prst="straightConnector1">
            <a:avLst/>
          </a:prstGeom>
          <a:noFill/>
          <a:ln w="12700" cap="flat" cmpd="sng">
            <a:solidFill>
              <a:srgbClr val="CC0000">
                <a:alpha val="49803"/>
              </a:srgbClr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236" name="Google Shape;4236;p61"/>
          <p:cNvSpPr txBox="1"/>
          <p:nvPr/>
        </p:nvSpPr>
        <p:spPr>
          <a:xfrm>
            <a:off x="4118108" y="2173288"/>
            <a:ext cx="271463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237" name="Google Shape;4237;p61"/>
          <p:cNvSpPr txBox="1"/>
          <p:nvPr/>
        </p:nvSpPr>
        <p:spPr>
          <a:xfrm>
            <a:off x="3649796" y="2419350"/>
            <a:ext cx="27305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238" name="Google Shape;4238;p61"/>
          <p:cNvSpPr txBox="1"/>
          <p:nvPr/>
        </p:nvSpPr>
        <p:spPr>
          <a:xfrm>
            <a:off x="4018096" y="2790894"/>
            <a:ext cx="269875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239" name="Google Shape;4239;p61"/>
          <p:cNvSpPr txBox="1"/>
          <p:nvPr/>
        </p:nvSpPr>
        <p:spPr>
          <a:xfrm>
            <a:off x="4495933" y="2687638"/>
            <a:ext cx="274638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240" name="Google Shape;4240;p61"/>
          <p:cNvSpPr txBox="1"/>
          <p:nvPr/>
        </p:nvSpPr>
        <p:spPr>
          <a:xfrm>
            <a:off x="4021271" y="4006850"/>
            <a:ext cx="26987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241" name="Google Shape;4241;p61"/>
          <p:cNvSpPr txBox="1"/>
          <p:nvPr/>
        </p:nvSpPr>
        <p:spPr>
          <a:xfrm>
            <a:off x="3664083" y="4276725"/>
            <a:ext cx="27463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242" name="Google Shape;4242;p61"/>
          <p:cNvSpPr txBox="1"/>
          <p:nvPr/>
        </p:nvSpPr>
        <p:spPr>
          <a:xfrm>
            <a:off x="4046671" y="4624388"/>
            <a:ext cx="26987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243" name="Google Shape;4243;p61"/>
          <p:cNvSpPr txBox="1"/>
          <p:nvPr/>
        </p:nvSpPr>
        <p:spPr>
          <a:xfrm>
            <a:off x="4554671" y="4437063"/>
            <a:ext cx="273050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244" name="Google Shape;4244;p61"/>
          <p:cNvSpPr txBox="1"/>
          <p:nvPr/>
        </p:nvSpPr>
        <p:spPr>
          <a:xfrm>
            <a:off x="5811971" y="4089400"/>
            <a:ext cx="269875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245" name="Google Shape;4245;p61"/>
          <p:cNvSpPr txBox="1"/>
          <p:nvPr/>
        </p:nvSpPr>
        <p:spPr>
          <a:xfrm>
            <a:off x="5783396" y="4437063"/>
            <a:ext cx="27463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246" name="Google Shape;4246;p61"/>
          <p:cNvSpPr txBox="1"/>
          <p:nvPr/>
        </p:nvSpPr>
        <p:spPr>
          <a:xfrm>
            <a:off x="6150108" y="4641850"/>
            <a:ext cx="269875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247" name="Google Shape;4247;p61"/>
          <p:cNvSpPr txBox="1"/>
          <p:nvPr/>
        </p:nvSpPr>
        <p:spPr>
          <a:xfrm>
            <a:off x="6708908" y="4394200"/>
            <a:ext cx="27463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248" name="Google Shape;4248;p61"/>
          <p:cNvSpPr txBox="1"/>
          <p:nvPr/>
        </p:nvSpPr>
        <p:spPr>
          <a:xfrm>
            <a:off x="4469291" y="1666393"/>
            <a:ext cx="8350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A8"/>
                </a:solidFill>
                <a:latin typeface="Arial"/>
                <a:ea typeface="Arial"/>
                <a:cs typeface="Arial"/>
                <a:sym typeface="Arial"/>
              </a:rPr>
              <a:t>Host h6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10.3.0.6</a:t>
            </a:r>
            <a:endParaRPr/>
          </a:p>
        </p:txBody>
      </p:sp>
      <p:grpSp>
        <p:nvGrpSpPr>
          <p:cNvPr id="4249" name="Google Shape;4249;p61"/>
          <p:cNvGrpSpPr/>
          <p:nvPr/>
        </p:nvGrpSpPr>
        <p:grpSpPr>
          <a:xfrm>
            <a:off x="5400808" y="1862138"/>
            <a:ext cx="1270000" cy="1482725"/>
            <a:chOff x="5418667" y="1587500"/>
            <a:chExt cx="1270000" cy="1481667"/>
          </a:xfrm>
        </p:grpSpPr>
        <p:grpSp>
          <p:nvGrpSpPr>
            <p:cNvPr id="4250" name="Google Shape;4250;p61"/>
            <p:cNvGrpSpPr/>
            <p:nvPr/>
          </p:nvGrpSpPr>
          <p:grpSpPr>
            <a:xfrm>
              <a:off x="5440087" y="1742411"/>
              <a:ext cx="1047344" cy="1163369"/>
              <a:chOff x="5440087" y="1742411"/>
              <a:chExt cx="1047344" cy="1163369"/>
            </a:xfrm>
          </p:grpSpPr>
          <p:grpSp>
            <p:nvGrpSpPr>
              <p:cNvPr id="4251" name="Google Shape;4251;p61"/>
              <p:cNvGrpSpPr/>
              <p:nvPr/>
            </p:nvGrpSpPr>
            <p:grpSpPr>
              <a:xfrm>
                <a:off x="5838397" y="2273382"/>
                <a:ext cx="350328" cy="632398"/>
                <a:chOff x="4140" y="429"/>
                <a:chExt cx="1425" cy="2396"/>
              </a:xfrm>
            </p:grpSpPr>
            <p:sp>
              <p:nvSpPr>
                <p:cNvPr id="4252" name="Google Shape;4252;p61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2742" extrusionOk="0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53" name="Google Shape;4253;p61"/>
                <p:cNvSpPr/>
                <p:nvPr/>
              </p:nvSpPr>
              <p:spPr>
                <a:xfrm>
                  <a:off x="4210" y="429"/>
                  <a:ext cx="1046" cy="2285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54" name="Google Shape;4254;p61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" h="2537" extrusionOk="0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55" name="Google Shape;4255;p61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56" name="Google Shape;4256;p61"/>
                <p:cNvSpPr/>
                <p:nvPr/>
              </p:nvSpPr>
              <p:spPr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257" name="Google Shape;4257;p61"/>
                <p:cNvGrpSpPr/>
                <p:nvPr/>
              </p:nvGrpSpPr>
              <p:grpSpPr>
                <a:xfrm>
                  <a:off x="4748" y="666"/>
                  <a:ext cx="578" cy="150"/>
                  <a:chOff x="613" y="2566"/>
                  <a:chExt cx="721" cy="144"/>
                </a:xfrm>
              </p:grpSpPr>
              <p:sp>
                <p:nvSpPr>
                  <p:cNvPr id="4258" name="Google Shape;4258;p61"/>
                  <p:cNvSpPr/>
                  <p:nvPr/>
                </p:nvSpPr>
                <p:spPr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59" name="Google Shape;4259;p61"/>
                  <p:cNvSpPr/>
                  <p:nvPr/>
                </p:nvSpPr>
                <p:spPr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260" name="Google Shape;4260;p61"/>
                <p:cNvSpPr/>
                <p:nvPr/>
              </p:nvSpPr>
              <p:spPr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261" name="Google Shape;4261;p61"/>
                <p:cNvGrpSpPr/>
                <p:nvPr/>
              </p:nvGrpSpPr>
              <p:grpSpPr>
                <a:xfrm>
                  <a:off x="4748" y="990"/>
                  <a:ext cx="578" cy="134"/>
                  <a:chOff x="615" y="2564"/>
                  <a:chExt cx="721" cy="139"/>
                </a:xfrm>
              </p:grpSpPr>
              <p:sp>
                <p:nvSpPr>
                  <p:cNvPr id="4262" name="Google Shape;4262;p61"/>
                  <p:cNvSpPr/>
                  <p:nvPr/>
                </p:nvSpPr>
                <p:spPr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63" name="Google Shape;4263;p61"/>
                  <p:cNvSpPr/>
                  <p:nvPr/>
                </p:nvSpPr>
                <p:spPr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264" name="Google Shape;4264;p61"/>
                <p:cNvSpPr/>
                <p:nvPr/>
              </p:nvSpPr>
              <p:spPr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65" name="Google Shape;4265;p61"/>
                <p:cNvSpPr/>
                <p:nvPr/>
              </p:nvSpPr>
              <p:spPr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266" name="Google Shape;4266;p61"/>
                <p:cNvGrpSpPr/>
                <p:nvPr/>
              </p:nvGrpSpPr>
              <p:grpSpPr>
                <a:xfrm>
                  <a:off x="4738" y="1647"/>
                  <a:ext cx="578" cy="135"/>
                  <a:chOff x="618" y="2586"/>
                  <a:chExt cx="720" cy="124"/>
                </a:xfrm>
              </p:grpSpPr>
              <p:sp>
                <p:nvSpPr>
                  <p:cNvPr id="4267" name="Google Shape;4267;p61"/>
                  <p:cNvSpPr/>
                  <p:nvPr/>
                </p:nvSpPr>
                <p:spPr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68" name="Google Shape;4268;p61"/>
                  <p:cNvSpPr/>
                  <p:nvPr/>
                </p:nvSpPr>
                <p:spPr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269" name="Google Shape;4269;p61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26" extrusionOk="0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270" name="Google Shape;4270;p61"/>
                <p:cNvGrpSpPr/>
                <p:nvPr/>
              </p:nvGrpSpPr>
              <p:grpSpPr>
                <a:xfrm>
                  <a:off x="4738" y="1330"/>
                  <a:ext cx="588" cy="134"/>
                  <a:chOff x="613" y="2571"/>
                  <a:chExt cx="732" cy="134"/>
                </a:xfrm>
              </p:grpSpPr>
              <p:sp>
                <p:nvSpPr>
                  <p:cNvPr id="4271" name="Google Shape;4271;p61"/>
                  <p:cNvSpPr/>
                  <p:nvPr/>
                </p:nvSpPr>
                <p:spPr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72" name="Google Shape;4272;p61"/>
                  <p:cNvSpPr/>
                  <p:nvPr/>
                </p:nvSpPr>
                <p:spPr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273" name="Google Shape;4273;p61"/>
                <p:cNvSpPr/>
                <p:nvPr/>
              </p:nvSpPr>
              <p:spPr>
                <a:xfrm>
                  <a:off x="5246" y="429"/>
                  <a:ext cx="70" cy="2285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4" name="Google Shape;4274;p61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56" extrusionOk="0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5" name="Google Shape;4275;p61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288" extrusionOk="0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6" name="Google Shape;4276;p61"/>
                <p:cNvSpPr/>
                <p:nvPr/>
              </p:nvSpPr>
              <p:spPr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7" name="Google Shape;4277;p61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40" extrusionOk="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8" name="Google Shape;4278;p61"/>
                <p:cNvSpPr/>
                <p:nvPr/>
              </p:nvSpPr>
              <p:spPr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9" name="Google Shape;4279;p61"/>
                <p:cNvSpPr/>
                <p:nvPr/>
              </p:nvSpPr>
              <p:spPr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0" name="Google Shape;4280;p61"/>
                <p:cNvSpPr/>
                <p:nvPr/>
              </p:nvSpPr>
              <p:spPr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1" name="Google Shape;4281;p61"/>
                <p:cNvSpPr/>
                <p:nvPr/>
              </p:nvSpPr>
              <p:spPr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2" name="Google Shape;4282;p61"/>
                <p:cNvSpPr/>
                <p:nvPr/>
              </p:nvSpPr>
              <p:spPr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3" name="Google Shape;4283;p61"/>
                <p:cNvSpPr/>
                <p:nvPr/>
              </p:nvSpPr>
              <p:spPr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4284" name="Google Shape;4284;p6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440087" y="1742411"/>
                <a:ext cx="1039824" cy="3097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85" name="Google Shape;4285;p61"/>
              <p:cNvSpPr txBox="1"/>
              <p:nvPr/>
            </p:nvSpPr>
            <p:spPr>
              <a:xfrm>
                <a:off x="5558972" y="1947149"/>
                <a:ext cx="928459" cy="584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controller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86" name="Google Shape;4286;p61"/>
            <p:cNvSpPr/>
            <p:nvPr/>
          </p:nvSpPr>
          <p:spPr>
            <a:xfrm>
              <a:off x="5418667" y="1587500"/>
              <a:ext cx="1270000" cy="1481667"/>
            </a:xfrm>
            <a:prstGeom prst="rect">
              <a:avLst/>
            </a:prstGeom>
            <a:solidFill>
              <a:srgbClr val="FFFFFF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87" name="Google Shape;4287;p61"/>
          <p:cNvGrpSpPr/>
          <p:nvPr/>
        </p:nvGrpSpPr>
        <p:grpSpPr>
          <a:xfrm>
            <a:off x="3869633" y="4253948"/>
            <a:ext cx="728870" cy="410817"/>
            <a:chOff x="7493876" y="2774731"/>
            <a:chExt cx="1481958" cy="894622"/>
          </a:xfrm>
        </p:grpSpPr>
        <p:sp>
          <p:nvSpPr>
            <p:cNvPr id="4288" name="Google Shape;4288;p61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4289" name="Google Shape;4289;p61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4290" name="Google Shape;4290;p61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291" name="Google Shape;4291;p61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2" name="Google Shape;4292;p61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3" name="Google Shape;4293;p61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4" name="Google Shape;4294;p61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95" name="Google Shape;4295;p61"/>
          <p:cNvGrpSpPr/>
          <p:nvPr/>
        </p:nvGrpSpPr>
        <p:grpSpPr>
          <a:xfrm>
            <a:off x="6009859" y="4287078"/>
            <a:ext cx="728870" cy="410817"/>
            <a:chOff x="7493876" y="2774731"/>
            <a:chExt cx="1481958" cy="894622"/>
          </a:xfrm>
        </p:grpSpPr>
        <p:sp>
          <p:nvSpPr>
            <p:cNvPr id="4296" name="Google Shape;4296;p61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4297" name="Google Shape;4297;p61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4298" name="Google Shape;4298;p61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299" name="Google Shape;4299;p61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0" name="Google Shape;4300;p61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1" name="Google Shape;4301;p61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2" name="Google Shape;4302;p61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303" name="Google Shape;4303;p61"/>
          <p:cNvGrpSpPr/>
          <p:nvPr/>
        </p:nvGrpSpPr>
        <p:grpSpPr>
          <a:xfrm>
            <a:off x="3882885" y="2411896"/>
            <a:ext cx="728870" cy="410817"/>
            <a:chOff x="7493876" y="2774731"/>
            <a:chExt cx="1481958" cy="894622"/>
          </a:xfrm>
        </p:grpSpPr>
        <p:sp>
          <p:nvSpPr>
            <p:cNvPr id="4304" name="Google Shape;4304;p61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4305" name="Google Shape;4305;p61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4306" name="Google Shape;4306;p61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307" name="Google Shape;4307;p61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8" name="Google Shape;4308;p61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9" name="Google Shape;4309;p61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0" name="Google Shape;4310;p61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311" name="Google Shape;4311;p61"/>
          <p:cNvSpPr txBox="1"/>
          <p:nvPr/>
        </p:nvSpPr>
        <p:spPr>
          <a:xfrm>
            <a:off x="7200353" y="1519586"/>
            <a:ext cx="4619940" cy="2111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Orchestrated tables can create </a:t>
            </a:r>
            <a:r>
              <a:rPr lang="en-US" sz="2800" b="0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network-wide</a:t>
            </a:r>
            <a:r>
              <a:rPr lang="en-US" sz="28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behavior, e.g.,:</a:t>
            </a:r>
            <a:endParaRPr/>
          </a:p>
          <a:p>
            <a:pPr marL="342900" marR="0" lvl="0" indent="-2254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datagrams from hosts h5 and h6 should be sent to h3 or h4, via s1 and from there to s2</a:t>
            </a:r>
            <a:endParaRPr/>
          </a:p>
        </p:txBody>
      </p:sp>
      <p:sp>
        <p:nvSpPr>
          <p:cNvPr id="4312" name="Google Shape;4312;p61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8" name="Google Shape;4318;p62"/>
          <p:cNvSpPr txBox="1">
            <a:spLocks noGrp="1"/>
          </p:cNvSpPr>
          <p:nvPr>
            <p:ph type="title"/>
          </p:nvPr>
        </p:nvSpPr>
        <p:spPr>
          <a:xfrm>
            <a:off x="838199" y="279543"/>
            <a:ext cx="10847119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800"/>
              <a:buFont typeface="Calibri"/>
              <a:buNone/>
            </a:pPr>
            <a:r>
              <a:rPr lang="en-US" sz="4800" b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Generalized forwarding: summary</a:t>
            </a:r>
            <a:endParaRPr/>
          </a:p>
        </p:txBody>
      </p:sp>
      <p:sp>
        <p:nvSpPr>
          <p:cNvPr id="4319" name="Google Shape;4319;p62"/>
          <p:cNvSpPr txBox="1"/>
          <p:nvPr/>
        </p:nvSpPr>
        <p:spPr>
          <a:xfrm>
            <a:off x="764316" y="1301513"/>
            <a:ext cx="11259652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8925" marR="0" lvl="0" indent="-2778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“match plus action”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abstraction: match bits in arriving packet header(s) in any layers, take action</a:t>
            </a:r>
            <a:endParaRPr/>
          </a:p>
          <a:p>
            <a: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matching over many fields (link-, network-, transport-layer)</a:t>
            </a:r>
            <a:endParaRPr/>
          </a:p>
          <a:p>
            <a: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actions: drop, forward, modify, or send matched packet to controller</a:t>
            </a:r>
            <a:endParaRPr/>
          </a:p>
          <a:p>
            <a: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“program” n</a:t>
            </a: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etwork-wide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behaviors</a:t>
            </a:r>
            <a:endParaRPr/>
          </a:p>
          <a:p>
            <a:pPr marL="31115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simple form of “network programmability”</a:t>
            </a:r>
            <a:endParaRPr/>
          </a:p>
          <a:p>
            <a: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programmable, per-packet “processing”</a:t>
            </a:r>
            <a:endParaRPr/>
          </a:p>
          <a:p>
            <a: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2800"/>
              <a:buFont typeface="Arial"/>
              <a:buChar char="•"/>
            </a:pP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historical roots: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active networking</a:t>
            </a:r>
            <a:endParaRPr/>
          </a:p>
          <a:p>
            <a: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2800"/>
              <a:buFont typeface="Arial"/>
              <a:buChar char="•"/>
            </a:pP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today: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generalized programming: </a:t>
            </a:r>
            <a:endParaRPr/>
          </a:p>
          <a:p>
            <a:pPr marL="6223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P4 (see p4.org).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0" name="Google Shape;4320;p62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31"/>
          <p:cNvSpPr txBox="1"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Subnets</a:t>
            </a:r>
            <a:endParaRPr/>
          </a:p>
        </p:txBody>
      </p:sp>
      <p:sp>
        <p:nvSpPr>
          <p:cNvPr id="2133" name="Google Shape;2133;p31"/>
          <p:cNvSpPr/>
          <p:nvPr/>
        </p:nvSpPr>
        <p:spPr>
          <a:xfrm rot="-5400000">
            <a:off x="8946356" y="3046530"/>
            <a:ext cx="846137" cy="1593850"/>
          </a:xfrm>
          <a:custGeom>
            <a:avLst/>
            <a:gdLst/>
            <a:ahLst/>
            <a:cxnLst/>
            <a:rect l="l" t="t" r="r" b="b"/>
            <a:pathLst>
              <a:path w="10315" h="10000" extrusionOk="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4" name="Google Shape;2134;p31"/>
          <p:cNvSpPr/>
          <p:nvPr/>
        </p:nvSpPr>
        <p:spPr>
          <a:xfrm rot="10800000">
            <a:off x="9944100" y="1720173"/>
            <a:ext cx="846138" cy="1593850"/>
          </a:xfrm>
          <a:custGeom>
            <a:avLst/>
            <a:gdLst/>
            <a:ahLst/>
            <a:cxnLst/>
            <a:rect l="l" t="t" r="r" b="b"/>
            <a:pathLst>
              <a:path w="10315" h="10000" extrusionOk="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5" name="Google Shape;2135;p31"/>
          <p:cNvSpPr/>
          <p:nvPr/>
        </p:nvSpPr>
        <p:spPr>
          <a:xfrm>
            <a:off x="7908925" y="1302661"/>
            <a:ext cx="1038225" cy="1927225"/>
          </a:xfrm>
          <a:custGeom>
            <a:avLst/>
            <a:gdLst/>
            <a:ahLst/>
            <a:cxnLst/>
            <a:rect l="l" t="t" r="r" b="b"/>
            <a:pathLst>
              <a:path w="1223" h="1291" extrusionOk="0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6" name="Google Shape;2136;p31"/>
          <p:cNvSpPr txBox="1"/>
          <p:nvPr/>
        </p:nvSpPr>
        <p:spPr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223.1.1.1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137" name="Google Shape;2137;p31"/>
          <p:cNvGrpSpPr/>
          <p:nvPr/>
        </p:nvGrpSpPr>
        <p:grpSpPr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2138" name="Google Shape;2138;p31"/>
            <p:cNvSpPr/>
            <p:nvPr/>
          </p:nvSpPr>
          <p:spPr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31"/>
            <p:cNvSpPr txBox="1"/>
            <p:nvPr/>
          </p:nvSpPr>
          <p:spPr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223.1.1.2</a:t>
              </a:r>
              <a:endParaRPr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2140" name="Google Shape;2140;p31"/>
          <p:cNvSpPr txBox="1"/>
          <p:nvPr/>
        </p:nvSpPr>
        <p:spPr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223.1.1.3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41" name="Google Shape;2141;p31"/>
          <p:cNvSpPr txBox="1"/>
          <p:nvPr/>
        </p:nvSpPr>
        <p:spPr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223.1.1.4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42" name="Google Shape;2142;p31"/>
          <p:cNvSpPr txBox="1"/>
          <p:nvPr/>
        </p:nvSpPr>
        <p:spPr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223.1.2.9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43" name="Google Shape;2143;p31"/>
          <p:cNvSpPr txBox="1"/>
          <p:nvPr/>
        </p:nvSpPr>
        <p:spPr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223.1.2.2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44" name="Google Shape;2144;p31"/>
          <p:cNvSpPr txBox="1"/>
          <p:nvPr/>
        </p:nvSpPr>
        <p:spPr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223.1.2.1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145" name="Google Shape;2145;p31"/>
          <p:cNvCxnSpPr/>
          <p:nvPr/>
        </p:nvCxnSpPr>
        <p:spPr>
          <a:xfrm>
            <a:off x="9359900" y="2735036"/>
            <a:ext cx="0" cy="87902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6" name="Google Shape;2146;p31"/>
          <p:cNvSpPr txBox="1"/>
          <p:nvPr/>
        </p:nvSpPr>
        <p:spPr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223.1.3.2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47" name="Google Shape;2147;p31"/>
          <p:cNvSpPr txBox="1"/>
          <p:nvPr/>
        </p:nvSpPr>
        <p:spPr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223.1.3.1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148" name="Google Shape;2148;p31"/>
          <p:cNvGrpSpPr/>
          <p:nvPr/>
        </p:nvGrpSpPr>
        <p:grpSpPr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2149" name="Google Shape;2149;p31"/>
            <p:cNvSpPr/>
            <p:nvPr/>
          </p:nvSpPr>
          <p:spPr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31"/>
            <p:cNvSpPr txBox="1"/>
            <p:nvPr/>
          </p:nvSpPr>
          <p:spPr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223.1.3.27</a:t>
              </a:r>
              <a:endParaRPr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151" name="Google Shape;2151;p31"/>
          <p:cNvGrpSpPr/>
          <p:nvPr/>
        </p:nvGrpSpPr>
        <p:grpSpPr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2152" name="Google Shape;2152;p31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3" name="Google Shape;2153;p31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4" name="Google Shape;2154;p31"/>
          <p:cNvGrpSpPr/>
          <p:nvPr/>
        </p:nvGrpSpPr>
        <p:grpSpPr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2155" name="Google Shape;2155;p31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6" name="Google Shape;2156;p31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7" name="Google Shape;2157;p31"/>
          <p:cNvGrpSpPr/>
          <p:nvPr/>
        </p:nvGrpSpPr>
        <p:grpSpPr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2158" name="Google Shape;2158;p31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9" name="Google Shape;2159;p31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0" name="Google Shape;2160;p31"/>
          <p:cNvGrpSpPr/>
          <p:nvPr/>
        </p:nvGrpSpPr>
        <p:grpSpPr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2161" name="Google Shape;2161;p31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2" name="Google Shape;2162;p31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3" name="Google Shape;2163;p31"/>
          <p:cNvGrpSpPr/>
          <p:nvPr/>
        </p:nvGrpSpPr>
        <p:grpSpPr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2164" name="Google Shape;2164;p31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5" name="Google Shape;2165;p31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6" name="Google Shape;2166;p31"/>
          <p:cNvGrpSpPr/>
          <p:nvPr/>
        </p:nvGrpSpPr>
        <p:grpSpPr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2167" name="Google Shape;2167;p31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8" name="Google Shape;2168;p31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9" name="Google Shape;2169;p31"/>
          <p:cNvGrpSpPr/>
          <p:nvPr/>
        </p:nvGrpSpPr>
        <p:grpSpPr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2170" name="Google Shape;2170;p31" descr="desktop_computer_stylized_mediu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1" name="Google Shape;2171;p31"/>
            <p:cNvSpPr/>
            <p:nvPr/>
          </p:nvSpPr>
          <p:spPr>
            <a:xfrm flipH="1">
              <a:off x="374" y="1579"/>
              <a:ext cx="477" cy="506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72" name="Google Shape;2172;p31"/>
          <p:cNvCxnSpPr/>
          <p:nvPr/>
        </p:nvCxnSpPr>
        <p:spPr>
          <a:xfrm>
            <a:off x="7697391" y="1785938"/>
            <a:ext cx="34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73" name="Google Shape;2173;p31"/>
          <p:cNvCxnSpPr/>
          <p:nvPr/>
        </p:nvCxnSpPr>
        <p:spPr>
          <a:xfrm>
            <a:off x="7698824" y="2384823"/>
            <a:ext cx="34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74" name="Google Shape;2174;p31"/>
          <p:cNvCxnSpPr/>
          <p:nvPr/>
        </p:nvCxnSpPr>
        <p:spPr>
          <a:xfrm>
            <a:off x="7705979" y="2997995"/>
            <a:ext cx="34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75" name="Google Shape;2175;p31"/>
          <p:cNvCxnSpPr/>
          <p:nvPr/>
        </p:nvCxnSpPr>
        <p:spPr>
          <a:xfrm>
            <a:off x="10629900" y="1942421"/>
            <a:ext cx="26108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76" name="Google Shape;2176;p31"/>
          <p:cNvCxnSpPr/>
          <p:nvPr/>
        </p:nvCxnSpPr>
        <p:spPr>
          <a:xfrm>
            <a:off x="10631261" y="3221529"/>
            <a:ext cx="26108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77" name="Google Shape;2177;p31"/>
          <p:cNvCxnSpPr/>
          <p:nvPr/>
        </p:nvCxnSpPr>
        <p:spPr>
          <a:xfrm>
            <a:off x="8740878" y="4181988"/>
            <a:ext cx="0" cy="23269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78" name="Google Shape;2178;p31"/>
          <p:cNvCxnSpPr/>
          <p:nvPr/>
        </p:nvCxnSpPr>
        <p:spPr>
          <a:xfrm>
            <a:off x="9886336" y="4144298"/>
            <a:ext cx="0" cy="23269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79" name="Google Shape;2179;p31"/>
          <p:cNvSpPr txBox="1"/>
          <p:nvPr/>
        </p:nvSpPr>
        <p:spPr>
          <a:xfrm>
            <a:off x="910964" y="1504586"/>
            <a:ext cx="5504825" cy="2215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34950" marR="0" lvl="0" indent="-234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 b="0" i="1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What’s a subnet ?</a:t>
            </a:r>
            <a:endParaRPr/>
          </a:p>
          <a:p>
            <a:pPr marL="582613" marR="0" lvl="1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device interfaces that can physically reach each other </a:t>
            </a:r>
            <a:r>
              <a:rPr lang="en-US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without passing through an intervening router</a:t>
            </a:r>
            <a:endParaRPr sz="2800" b="0" i="1" u="none" strike="noStrike" cap="non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2613" marR="0" lvl="1" indent="-555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None/>
            </a:pPr>
            <a:endParaRPr sz="2800" b="0" i="1" u="none" strike="noStrike" cap="non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0" name="Google Shape;2180;p31"/>
          <p:cNvCxnSpPr/>
          <p:nvPr/>
        </p:nvCxnSpPr>
        <p:spPr>
          <a:xfrm>
            <a:off x="8364512" y="2578622"/>
            <a:ext cx="79426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81" name="Google Shape;2181;p31"/>
          <p:cNvCxnSpPr/>
          <p:nvPr/>
        </p:nvCxnSpPr>
        <p:spPr>
          <a:xfrm>
            <a:off x="9547622" y="2584574"/>
            <a:ext cx="9754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182" name="Google Shape;2182;p31"/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2183" name="Google Shape;2183;p31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184" name="Google Shape;2184;p31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185" name="Google Shape;2185;p31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86" name="Google Shape;2186;p31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7" name="Google Shape;2187;p31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8" name="Google Shape;2188;p31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p31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0" name="Google Shape;2190;p31"/>
          <p:cNvSpPr txBox="1"/>
          <p:nvPr/>
        </p:nvSpPr>
        <p:spPr>
          <a:xfrm>
            <a:off x="7810084" y="5139102"/>
            <a:ext cx="37242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consisting of 3 subnets</a:t>
            </a:r>
            <a:endParaRPr/>
          </a:p>
        </p:txBody>
      </p:sp>
      <p:sp>
        <p:nvSpPr>
          <p:cNvPr id="2191" name="Google Shape;2191;p31"/>
          <p:cNvSpPr txBox="1"/>
          <p:nvPr/>
        </p:nvSpPr>
        <p:spPr>
          <a:xfrm>
            <a:off x="923879" y="3718261"/>
            <a:ext cx="6050358" cy="2667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34950" marR="0" lvl="0" indent="-234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IP addresses have structure: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582613" marR="0" lvl="1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subnet part: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devices in same subnet have common high order bits</a:t>
            </a:r>
            <a:endParaRPr/>
          </a:p>
          <a:p>
            <a:pPr marL="582613" marR="0" lvl="1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host part: remaining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low order bits </a:t>
            </a:r>
            <a:endParaRPr/>
          </a:p>
          <a:p>
            <a:pPr marL="582613" marR="0" lvl="1" indent="-555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None/>
            </a:pPr>
            <a:endParaRPr sz="2800" b="0" i="1" u="none" strike="noStrike" cap="non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2" name="Google Shape;2192;p31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90" y="1409075"/>
            <a:ext cx="5557988" cy="5201586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links have MTU (max. transfer size) - largest possible link-level frame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different link types, different MTUs 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large IP datagram divided (“</a:t>
            </a:r>
            <a:r>
              <a:rPr lang="en-US" altLang="ja-JP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fragmented”) within net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one datagram becomes several datagrams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“reassembled” only at </a:t>
            </a:r>
            <a:r>
              <a:rPr lang="en-US" altLang="ja-JP" i="1" dirty="0">
                <a:ea typeface="ＭＳ Ｐゴシック" panose="020B0600070205080204" pitchFamily="34" charset="-128"/>
              </a:rPr>
              <a:t>destination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IP header bits used to identify, order related fragments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fragmentation/reassembly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2FBE7-A2C0-3642-8E64-FB4716E78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35" name="Freeform 4">
            <a:extLst>
              <a:ext uri="{FF2B5EF4-FFF2-40B4-BE49-F238E27FC236}">
                <a16:creationId xmlns:a16="http://schemas.microsoft.com/office/drawing/2014/main" id="{C56CD574-58C1-2848-ADFB-76C6B263D0D5}"/>
              </a:ext>
            </a:extLst>
          </p:cNvPr>
          <p:cNvSpPr>
            <a:spLocks/>
          </p:cNvSpPr>
          <p:nvPr/>
        </p:nvSpPr>
        <p:spPr bwMode="auto">
          <a:xfrm>
            <a:off x="7707312" y="1493863"/>
            <a:ext cx="2436813" cy="2255838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6" name="Freeform 5">
            <a:extLst>
              <a:ext uri="{FF2B5EF4-FFF2-40B4-BE49-F238E27FC236}">
                <a16:creationId xmlns:a16="http://schemas.microsoft.com/office/drawing/2014/main" id="{0C57D509-51AE-2841-9672-3FEF7F27BD3E}"/>
              </a:ext>
            </a:extLst>
          </p:cNvPr>
          <p:cNvSpPr>
            <a:spLocks/>
          </p:cNvSpPr>
          <p:nvPr/>
        </p:nvSpPr>
        <p:spPr bwMode="auto">
          <a:xfrm>
            <a:off x="7707312" y="3895751"/>
            <a:ext cx="1976438" cy="1987550"/>
          </a:xfrm>
          <a:custGeom>
            <a:avLst/>
            <a:gdLst>
              <a:gd name="T0" fmla="*/ 2147483647 w 873"/>
              <a:gd name="T1" fmla="*/ 2147483647 h 940"/>
              <a:gd name="T2" fmla="*/ 2147483647 w 873"/>
              <a:gd name="T3" fmla="*/ 2147483647 h 940"/>
              <a:gd name="T4" fmla="*/ 2147483647 w 873"/>
              <a:gd name="T5" fmla="*/ 2147483647 h 940"/>
              <a:gd name="T6" fmla="*/ 2147483647 w 873"/>
              <a:gd name="T7" fmla="*/ 2147483647 h 940"/>
              <a:gd name="T8" fmla="*/ 2147483647 w 873"/>
              <a:gd name="T9" fmla="*/ 2147483647 h 940"/>
              <a:gd name="T10" fmla="*/ 2147483647 w 873"/>
              <a:gd name="T11" fmla="*/ 2147483647 h 940"/>
              <a:gd name="T12" fmla="*/ 2147483647 w 873"/>
              <a:gd name="T13" fmla="*/ 2147483647 h 940"/>
              <a:gd name="T14" fmla="*/ 2147483647 w 873"/>
              <a:gd name="T15" fmla="*/ 2147483647 h 940"/>
              <a:gd name="T16" fmla="*/ 2147483647 w 873"/>
              <a:gd name="T17" fmla="*/ 2147483647 h 940"/>
              <a:gd name="T18" fmla="*/ 2147483647 w 873"/>
              <a:gd name="T19" fmla="*/ 2147483647 h 940"/>
              <a:gd name="T20" fmla="*/ 2147483647 w 873"/>
              <a:gd name="T21" fmla="*/ 2147483647 h 9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3"/>
              <a:gd name="T34" fmla="*/ 0 h 940"/>
              <a:gd name="T35" fmla="*/ 873 w 873"/>
              <a:gd name="T36" fmla="*/ 940 h 9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3" h="940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7" name="Line 16">
            <a:extLst>
              <a:ext uri="{FF2B5EF4-FFF2-40B4-BE49-F238E27FC236}">
                <a16:creationId xmlns:a16="http://schemas.microsoft.com/office/drawing/2014/main" id="{E6E1AA19-DE73-3D4E-91BB-D85915C23F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80337" y="2449538"/>
            <a:ext cx="127000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8" name="Line 17">
            <a:extLst>
              <a:ext uri="{FF2B5EF4-FFF2-40B4-BE49-F238E27FC236}">
                <a16:creationId xmlns:a16="http://schemas.microsoft.com/office/drawing/2014/main" id="{F2E70A62-0156-8944-B6FC-50361CCD8FA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6600" y="1774851"/>
            <a:ext cx="658812" cy="279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9" name="Line 18">
            <a:extLst>
              <a:ext uri="{FF2B5EF4-FFF2-40B4-BE49-F238E27FC236}">
                <a16:creationId xmlns:a16="http://schemas.microsoft.com/office/drawing/2014/main" id="{33FE7BA7-51F4-8142-A2B1-EE64C5104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2737" y="2111401"/>
            <a:ext cx="196850" cy="669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0" name="Line 19">
            <a:extLst>
              <a:ext uri="{FF2B5EF4-FFF2-40B4-BE49-F238E27FC236}">
                <a16:creationId xmlns:a16="http://schemas.microsoft.com/office/drawing/2014/main" id="{41C2D445-8AC7-DC4E-90DA-7737AC9E684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5775" y="1887563"/>
            <a:ext cx="1587" cy="582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1" name="Line 20">
            <a:extLst>
              <a:ext uri="{FF2B5EF4-FFF2-40B4-BE49-F238E27FC236}">
                <a16:creationId xmlns:a16="http://schemas.microsoft.com/office/drawing/2014/main" id="{FE5A7448-2415-4D4E-AC3D-F48CA7EC4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0725" y="2541613"/>
            <a:ext cx="971550" cy="401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2" name="Line 21">
            <a:extLst>
              <a:ext uri="{FF2B5EF4-FFF2-40B4-BE49-F238E27FC236}">
                <a16:creationId xmlns:a16="http://schemas.microsoft.com/office/drawing/2014/main" id="{410B3223-C758-3A41-945F-A4A35D3915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13900" y="3071838"/>
            <a:ext cx="476250" cy="6873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" name="Line 22">
            <a:extLst>
              <a:ext uri="{FF2B5EF4-FFF2-40B4-BE49-F238E27FC236}">
                <a16:creationId xmlns:a16="http://schemas.microsoft.com/office/drawing/2014/main" id="{36B66FB4-5666-504C-8FDA-A307D938EC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64537" y="2079651"/>
            <a:ext cx="758825" cy="517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4" name="Line 23">
            <a:extLst>
              <a:ext uri="{FF2B5EF4-FFF2-40B4-BE49-F238E27FC236}">
                <a16:creationId xmlns:a16="http://schemas.microsoft.com/office/drawing/2014/main" id="{6F4B7018-ECE3-B448-A062-215EEC7BD4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74062" y="1519263"/>
            <a:ext cx="476250" cy="342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5" name="Line 24">
            <a:extLst>
              <a:ext uri="{FF2B5EF4-FFF2-40B4-BE49-F238E27FC236}">
                <a16:creationId xmlns:a16="http://schemas.microsoft.com/office/drawing/2014/main" id="{9362A827-F7DC-ED43-A6FF-00161FF74B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91612" y="1695476"/>
            <a:ext cx="273050" cy="2365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6" name="Line 119">
            <a:extLst>
              <a:ext uri="{FF2B5EF4-FFF2-40B4-BE49-F238E27FC236}">
                <a16:creationId xmlns:a16="http://schemas.microsoft.com/office/drawing/2014/main" id="{E4259C46-3478-964B-ABF8-34BA85D221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08303" y="4069262"/>
            <a:ext cx="644816" cy="9763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47" name="Group 199">
            <a:extLst>
              <a:ext uri="{FF2B5EF4-FFF2-40B4-BE49-F238E27FC236}">
                <a16:creationId xmlns:a16="http://schemas.microsoft.com/office/drawing/2014/main" id="{1A53A182-1595-464C-B765-FE435ECE1292}"/>
              </a:ext>
            </a:extLst>
          </p:cNvPr>
          <p:cNvGrpSpPr>
            <a:grpSpLocks/>
          </p:cNvGrpSpPr>
          <p:nvPr/>
        </p:nvGrpSpPr>
        <p:grpSpPr bwMode="auto">
          <a:xfrm>
            <a:off x="8113712" y="2821013"/>
            <a:ext cx="1222375" cy="403225"/>
            <a:chOff x="3152" y="1862"/>
            <a:chExt cx="770" cy="254"/>
          </a:xfrm>
        </p:grpSpPr>
        <p:grpSp>
          <p:nvGrpSpPr>
            <p:cNvPr id="148" name="Group 120">
              <a:extLst>
                <a:ext uri="{FF2B5EF4-FFF2-40B4-BE49-F238E27FC236}">
                  <a16:creationId xmlns:a16="http://schemas.microsoft.com/office/drawing/2014/main" id="{B4D5FAAB-3612-EA4A-8744-D8BB13F1EEB7}"/>
                </a:ext>
              </a:extLst>
            </p:cNvPr>
            <p:cNvGrpSpPr>
              <a:grpSpLocks/>
            </p:cNvGrpSpPr>
            <p:nvPr/>
          </p:nvGrpSpPr>
          <p:grpSpPr bwMode="auto">
            <a:xfrm rot="1433392">
              <a:off x="3152" y="1862"/>
              <a:ext cx="648" cy="108"/>
              <a:chOff x="4712" y="1742"/>
              <a:chExt cx="648" cy="108"/>
            </a:xfrm>
          </p:grpSpPr>
          <p:sp>
            <p:nvSpPr>
              <p:cNvPr id="150" name="Rectangle 121">
                <a:extLst>
                  <a:ext uri="{FF2B5EF4-FFF2-40B4-BE49-F238E27FC236}">
                    <a16:creationId xmlns:a16="http://schemas.microsoft.com/office/drawing/2014/main" id="{1F47C304-58FE-2048-B582-AE7E89F21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742"/>
                <a:ext cx="648" cy="108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51" name="Rectangle 122">
                <a:extLst>
                  <a:ext uri="{FF2B5EF4-FFF2-40B4-BE49-F238E27FC236}">
                    <a16:creationId xmlns:a16="http://schemas.microsoft.com/office/drawing/2014/main" id="{7358DC30-2F8E-EA43-8C20-2A7C27D44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0" y="1742"/>
                <a:ext cx="534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49" name="Line 132">
              <a:extLst>
                <a:ext uri="{FF2B5EF4-FFF2-40B4-BE49-F238E27FC236}">
                  <a16:creationId xmlns:a16="http://schemas.microsoft.com/office/drawing/2014/main" id="{6ED7E332-AA5C-2940-A9C3-86F0F1FB6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4" y="2060"/>
              <a:ext cx="138" cy="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52" name="Text Box 136">
            <a:extLst>
              <a:ext uri="{FF2B5EF4-FFF2-40B4-BE49-F238E27FC236}">
                <a16:creationId xmlns:a16="http://schemas.microsoft.com/office/drawing/2014/main" id="{9BC5688D-CFFA-B945-97C3-E3C920B04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5025" y="2106638"/>
            <a:ext cx="24669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fragmentation: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in: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one large datagram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out: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3 smaller datagrams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" name="Line 118">
            <a:extLst>
              <a:ext uri="{FF2B5EF4-FFF2-40B4-BE49-F238E27FC236}">
                <a16:creationId xmlns:a16="http://schemas.microsoft.com/office/drawing/2014/main" id="{F77B9896-B65C-7742-AD0D-9D2E151955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4725" y="5043513"/>
            <a:ext cx="287337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54" name="Group 220">
            <a:extLst>
              <a:ext uri="{FF2B5EF4-FFF2-40B4-BE49-F238E27FC236}">
                <a16:creationId xmlns:a16="http://schemas.microsoft.com/office/drawing/2014/main" id="{BBE78FA4-AB6A-2D4A-85C8-151AC915DC1E}"/>
              </a:ext>
            </a:extLst>
          </p:cNvPr>
          <p:cNvGrpSpPr>
            <a:grpSpLocks/>
          </p:cNvGrpSpPr>
          <p:nvPr/>
        </p:nvGrpSpPr>
        <p:grpSpPr bwMode="auto">
          <a:xfrm>
            <a:off x="8516937" y="4218013"/>
            <a:ext cx="708025" cy="558800"/>
            <a:chOff x="3406" y="2742"/>
            <a:chExt cx="446" cy="352"/>
          </a:xfrm>
        </p:grpSpPr>
        <p:grpSp>
          <p:nvGrpSpPr>
            <p:cNvPr id="155" name="Group 137">
              <a:extLst>
                <a:ext uri="{FF2B5EF4-FFF2-40B4-BE49-F238E27FC236}">
                  <a16:creationId xmlns:a16="http://schemas.microsoft.com/office/drawing/2014/main" id="{335DB6F8-B3D2-4946-9BB9-177D133342F2}"/>
                </a:ext>
              </a:extLst>
            </p:cNvPr>
            <p:cNvGrpSpPr>
              <a:grpSpLocks/>
            </p:cNvGrpSpPr>
            <p:nvPr/>
          </p:nvGrpSpPr>
          <p:grpSpPr bwMode="auto">
            <a:xfrm rot="-10773343">
              <a:off x="3566" y="2742"/>
              <a:ext cx="282" cy="108"/>
              <a:chOff x="5078" y="1860"/>
              <a:chExt cx="282" cy="108"/>
            </a:xfrm>
          </p:grpSpPr>
          <p:sp>
            <p:nvSpPr>
              <p:cNvPr id="165" name="Rectangle 138">
                <a:extLst>
                  <a:ext uri="{FF2B5EF4-FFF2-40B4-BE49-F238E27FC236}">
                    <a16:creationId xmlns:a16="http://schemas.microsoft.com/office/drawing/2014/main" id="{09258E58-AB90-8440-B7CC-97B973BB0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66" name="Rectangle 139">
                <a:extLst>
                  <a:ext uri="{FF2B5EF4-FFF2-40B4-BE49-F238E27FC236}">
                    <a16:creationId xmlns:a16="http://schemas.microsoft.com/office/drawing/2014/main" id="{04190050-6539-A343-BC9D-56951402E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56" name="Group 140">
              <a:extLst>
                <a:ext uri="{FF2B5EF4-FFF2-40B4-BE49-F238E27FC236}">
                  <a16:creationId xmlns:a16="http://schemas.microsoft.com/office/drawing/2014/main" id="{1B6F0022-099B-9849-BFE9-69E6FAD4AF6B}"/>
                </a:ext>
              </a:extLst>
            </p:cNvPr>
            <p:cNvGrpSpPr>
              <a:grpSpLocks/>
            </p:cNvGrpSpPr>
            <p:nvPr/>
          </p:nvGrpSpPr>
          <p:grpSpPr bwMode="auto">
            <a:xfrm rot="-10773343">
              <a:off x="3568" y="2864"/>
              <a:ext cx="282" cy="108"/>
              <a:chOff x="5078" y="1860"/>
              <a:chExt cx="282" cy="108"/>
            </a:xfrm>
          </p:grpSpPr>
          <p:sp>
            <p:nvSpPr>
              <p:cNvPr id="163" name="Rectangle 141">
                <a:extLst>
                  <a:ext uri="{FF2B5EF4-FFF2-40B4-BE49-F238E27FC236}">
                    <a16:creationId xmlns:a16="http://schemas.microsoft.com/office/drawing/2014/main" id="{67D09A5A-FDD8-D746-8BC5-A0C26C0F1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64" name="Rectangle 142">
                <a:extLst>
                  <a:ext uri="{FF2B5EF4-FFF2-40B4-BE49-F238E27FC236}">
                    <a16:creationId xmlns:a16="http://schemas.microsoft.com/office/drawing/2014/main" id="{D77B9FB7-679A-5C43-9DC2-9F97C31BC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57" name="Group 143">
              <a:extLst>
                <a:ext uri="{FF2B5EF4-FFF2-40B4-BE49-F238E27FC236}">
                  <a16:creationId xmlns:a16="http://schemas.microsoft.com/office/drawing/2014/main" id="{D8696D8D-6055-AA44-B1A5-FAEB890742CC}"/>
                </a:ext>
              </a:extLst>
            </p:cNvPr>
            <p:cNvGrpSpPr>
              <a:grpSpLocks/>
            </p:cNvGrpSpPr>
            <p:nvPr/>
          </p:nvGrpSpPr>
          <p:grpSpPr bwMode="auto">
            <a:xfrm rot="-10773343">
              <a:off x="3570" y="2986"/>
              <a:ext cx="282" cy="108"/>
              <a:chOff x="5078" y="1860"/>
              <a:chExt cx="282" cy="108"/>
            </a:xfrm>
          </p:grpSpPr>
          <p:sp>
            <p:nvSpPr>
              <p:cNvPr id="161" name="Rectangle 144">
                <a:extLst>
                  <a:ext uri="{FF2B5EF4-FFF2-40B4-BE49-F238E27FC236}">
                    <a16:creationId xmlns:a16="http://schemas.microsoft.com/office/drawing/2014/main" id="{F2805755-525B-5D41-8C35-09EE2BF2A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62" name="Rectangle 145">
                <a:extLst>
                  <a:ext uri="{FF2B5EF4-FFF2-40B4-BE49-F238E27FC236}">
                    <a16:creationId xmlns:a16="http://schemas.microsoft.com/office/drawing/2014/main" id="{5A419255-964A-9848-8AE2-9DFFDF094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58" name="Line 146">
              <a:extLst>
                <a:ext uri="{FF2B5EF4-FFF2-40B4-BE49-F238E27FC236}">
                  <a16:creationId xmlns:a16="http://schemas.microsoft.com/office/drawing/2014/main" id="{31077201-1AE6-4441-B952-7BD39CDCE65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691848">
              <a:off x="3412" y="2778"/>
              <a:ext cx="138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9" name="Line 147">
              <a:extLst>
                <a:ext uri="{FF2B5EF4-FFF2-40B4-BE49-F238E27FC236}">
                  <a16:creationId xmlns:a16="http://schemas.microsoft.com/office/drawing/2014/main" id="{2315AC79-E49C-0A4F-9BE0-DA26186F62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691848">
              <a:off x="3406" y="2888"/>
              <a:ext cx="138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60" name="Line 148">
              <a:extLst>
                <a:ext uri="{FF2B5EF4-FFF2-40B4-BE49-F238E27FC236}">
                  <a16:creationId xmlns:a16="http://schemas.microsoft.com/office/drawing/2014/main" id="{70B950D0-8388-E24C-B667-D2040FBFA6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691848">
              <a:off x="3408" y="3018"/>
              <a:ext cx="138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67" name="Group 233">
            <a:extLst>
              <a:ext uri="{FF2B5EF4-FFF2-40B4-BE49-F238E27FC236}">
                <a16:creationId xmlns:a16="http://schemas.microsoft.com/office/drawing/2014/main" id="{95053BDB-D436-CB48-BF01-E8D3F74DD2E4}"/>
              </a:ext>
            </a:extLst>
          </p:cNvPr>
          <p:cNvGrpSpPr>
            <a:grpSpLocks/>
          </p:cNvGrpSpPr>
          <p:nvPr/>
        </p:nvGrpSpPr>
        <p:grpSpPr bwMode="auto">
          <a:xfrm>
            <a:off x="7397750" y="3737001"/>
            <a:ext cx="1395412" cy="490537"/>
            <a:chOff x="2701" y="2439"/>
            <a:chExt cx="879" cy="309"/>
          </a:xfrm>
        </p:grpSpPr>
        <p:grpSp>
          <p:nvGrpSpPr>
            <p:cNvPr id="168" name="Group 232">
              <a:extLst>
                <a:ext uri="{FF2B5EF4-FFF2-40B4-BE49-F238E27FC236}">
                  <a16:creationId xmlns:a16="http://schemas.microsoft.com/office/drawing/2014/main" id="{61643642-4D2E-5E46-BCEB-A911FAA7AF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1" y="2639"/>
              <a:ext cx="806" cy="109"/>
              <a:chOff x="2540" y="2639"/>
              <a:chExt cx="806" cy="109"/>
            </a:xfrm>
          </p:grpSpPr>
          <p:grpSp>
            <p:nvGrpSpPr>
              <p:cNvPr id="170" name="Group 149">
                <a:extLst>
                  <a:ext uri="{FF2B5EF4-FFF2-40B4-BE49-F238E27FC236}">
                    <a16:creationId xmlns:a16="http://schemas.microsoft.com/office/drawing/2014/main" id="{F0D18BC9-03A9-F24C-8210-D99A7D7F3B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793026">
                <a:off x="2697" y="2639"/>
                <a:ext cx="649" cy="109"/>
                <a:chOff x="4712" y="1742"/>
                <a:chExt cx="648" cy="108"/>
              </a:xfrm>
            </p:grpSpPr>
            <p:sp>
              <p:nvSpPr>
                <p:cNvPr id="172" name="Rectangle 150">
                  <a:extLst>
                    <a:ext uri="{FF2B5EF4-FFF2-40B4-BE49-F238E27FC236}">
                      <a16:creationId xmlns:a16="http://schemas.microsoft.com/office/drawing/2014/main" id="{B49F1A96-1869-8B47-9F3D-8B86521778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2" y="1742"/>
                  <a:ext cx="648" cy="108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173" name="Rectangle 151">
                  <a:extLst>
                    <a:ext uri="{FF2B5EF4-FFF2-40B4-BE49-F238E27FC236}">
                      <a16:creationId xmlns:a16="http://schemas.microsoft.com/office/drawing/2014/main" id="{CD1D6BE2-BFEE-A54C-8231-AC40E24BC2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4" y="1744"/>
                  <a:ext cx="534" cy="10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171" name="Line 152">
                <a:extLst>
                  <a:ext uri="{FF2B5EF4-FFF2-40B4-BE49-F238E27FC236}">
                    <a16:creationId xmlns:a16="http://schemas.microsoft.com/office/drawing/2014/main" id="{3520614F-C700-9942-9107-0386BDD338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9691848">
                <a:off x="2540" y="2666"/>
                <a:ext cx="138" cy="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69" name="Text Box 153">
              <a:extLst>
                <a:ext uri="{FF2B5EF4-FFF2-40B4-BE49-F238E27FC236}">
                  <a16:creationId xmlns:a16="http://schemas.microsoft.com/office/drawing/2014/main" id="{8DC21157-1E8F-B04A-B82A-865322CAE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2439"/>
              <a:ext cx="7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reassembly</a:t>
              </a:r>
              <a:endPara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74" name="Group 162">
            <a:extLst>
              <a:ext uri="{FF2B5EF4-FFF2-40B4-BE49-F238E27FC236}">
                <a16:creationId xmlns:a16="http://schemas.microsoft.com/office/drawing/2014/main" id="{32F547D0-417F-4B48-ADEE-07F820D922CC}"/>
              </a:ext>
            </a:extLst>
          </p:cNvPr>
          <p:cNvGrpSpPr>
            <a:grpSpLocks/>
          </p:cNvGrpSpPr>
          <p:nvPr/>
        </p:nvGrpSpPr>
        <p:grpSpPr bwMode="auto">
          <a:xfrm>
            <a:off x="6959600" y="1573238"/>
            <a:ext cx="838200" cy="1720850"/>
            <a:chOff x="2345" y="1140"/>
            <a:chExt cx="528" cy="1084"/>
          </a:xfrm>
        </p:grpSpPr>
        <p:sp>
          <p:nvSpPr>
            <p:cNvPr id="175" name="Line 8">
              <a:extLst>
                <a:ext uri="{FF2B5EF4-FFF2-40B4-BE49-F238E27FC236}">
                  <a16:creationId xmlns:a16="http://schemas.microsoft.com/office/drawing/2014/main" id="{D21D06EC-6091-2849-8D37-49E126CD04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1" y="1459"/>
              <a:ext cx="62" cy="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6" name="Line 10">
              <a:extLst>
                <a:ext uri="{FF2B5EF4-FFF2-40B4-BE49-F238E27FC236}">
                  <a16:creationId xmlns:a16="http://schemas.microsoft.com/office/drawing/2014/main" id="{F990EC90-FE4D-8D40-9E5C-68CA1DF326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1" y="1967"/>
              <a:ext cx="6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7" name="Line 15">
              <a:extLst>
                <a:ext uri="{FF2B5EF4-FFF2-40B4-BE49-F238E27FC236}">
                  <a16:creationId xmlns:a16="http://schemas.microsoft.com/office/drawing/2014/main" id="{A98C855E-3FD3-DE4E-BF52-C97A94773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1456"/>
              <a:ext cx="0" cy="5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178" name="Group 155">
              <a:extLst>
                <a:ext uri="{FF2B5EF4-FFF2-40B4-BE49-F238E27FC236}">
                  <a16:creationId xmlns:a16="http://schemas.microsoft.com/office/drawing/2014/main" id="{EF8C0F42-C332-4143-89B9-D884E67C52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5" y="1140"/>
              <a:ext cx="503" cy="444"/>
              <a:chOff x="-44" y="1473"/>
              <a:chExt cx="981" cy="1105"/>
            </a:xfrm>
          </p:grpSpPr>
          <p:pic>
            <p:nvPicPr>
              <p:cNvPr id="183" name="Picture 156" descr="desktop_computer_stylized_medium">
                <a:extLst>
                  <a:ext uri="{FF2B5EF4-FFF2-40B4-BE49-F238E27FC236}">
                    <a16:creationId xmlns:a16="http://schemas.microsoft.com/office/drawing/2014/main" id="{10B5B846-E283-7143-B820-20A6F3306F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4" name="Freeform 157">
                <a:extLst>
                  <a:ext uri="{FF2B5EF4-FFF2-40B4-BE49-F238E27FC236}">
                    <a16:creationId xmlns:a16="http://schemas.microsoft.com/office/drawing/2014/main" id="{4ABED2D6-CEA3-0A4D-93D1-BED81AA4E39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79" name="Text Box 158">
              <a:extLst>
                <a:ext uri="{FF2B5EF4-FFF2-40B4-BE49-F238E27FC236}">
                  <a16:creationId xmlns:a16="http://schemas.microsoft.com/office/drawing/2014/main" id="{23C4FFDA-1326-A94E-A751-D63EFD073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2526" y="1509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grpSp>
          <p:nvGrpSpPr>
            <p:cNvPr id="180" name="Group 159">
              <a:extLst>
                <a:ext uri="{FF2B5EF4-FFF2-40B4-BE49-F238E27FC236}">
                  <a16:creationId xmlns:a16="http://schemas.microsoft.com/office/drawing/2014/main" id="{D6A0E7F7-059E-3F4C-ABA2-AA5E369BD8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7" y="1780"/>
              <a:ext cx="503" cy="444"/>
              <a:chOff x="-44" y="1473"/>
              <a:chExt cx="981" cy="1105"/>
            </a:xfrm>
          </p:grpSpPr>
          <p:pic>
            <p:nvPicPr>
              <p:cNvPr id="181" name="Picture 160" descr="desktop_computer_stylized_medium">
                <a:extLst>
                  <a:ext uri="{FF2B5EF4-FFF2-40B4-BE49-F238E27FC236}">
                    <a16:creationId xmlns:a16="http://schemas.microsoft.com/office/drawing/2014/main" id="{BFBDEB56-F84C-984A-93A8-41D2D90AB6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" name="Freeform 161">
                <a:extLst>
                  <a:ext uri="{FF2B5EF4-FFF2-40B4-BE49-F238E27FC236}">
                    <a16:creationId xmlns:a16="http://schemas.microsoft.com/office/drawing/2014/main" id="{23C08C6D-2EFE-1640-874E-7F751DFE3F9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  <p:grpSp>
        <p:nvGrpSpPr>
          <p:cNvPr id="252" name="Group 221">
            <a:extLst>
              <a:ext uri="{FF2B5EF4-FFF2-40B4-BE49-F238E27FC236}">
                <a16:creationId xmlns:a16="http://schemas.microsoft.com/office/drawing/2014/main" id="{83321E86-F1C1-444F-8733-A8BC3E94F176}"/>
              </a:ext>
            </a:extLst>
          </p:cNvPr>
          <p:cNvGrpSpPr>
            <a:grpSpLocks/>
          </p:cNvGrpSpPr>
          <p:nvPr/>
        </p:nvGrpSpPr>
        <p:grpSpPr bwMode="auto">
          <a:xfrm>
            <a:off x="7862887" y="4265638"/>
            <a:ext cx="738188" cy="1385888"/>
            <a:chOff x="2345" y="1140"/>
            <a:chExt cx="528" cy="1084"/>
          </a:xfrm>
        </p:grpSpPr>
        <p:sp>
          <p:nvSpPr>
            <p:cNvPr id="253" name="Line 222">
              <a:extLst>
                <a:ext uri="{FF2B5EF4-FFF2-40B4-BE49-F238E27FC236}">
                  <a16:creationId xmlns:a16="http://schemas.microsoft.com/office/drawing/2014/main" id="{28256FDA-1567-AA4A-9678-A59E9E6FD4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1" y="1459"/>
              <a:ext cx="62" cy="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54" name="Line 223">
              <a:extLst>
                <a:ext uri="{FF2B5EF4-FFF2-40B4-BE49-F238E27FC236}">
                  <a16:creationId xmlns:a16="http://schemas.microsoft.com/office/drawing/2014/main" id="{BE536D99-819F-7442-BD4B-497C8D68FF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1" y="1967"/>
              <a:ext cx="6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55" name="Line 224">
              <a:extLst>
                <a:ext uri="{FF2B5EF4-FFF2-40B4-BE49-F238E27FC236}">
                  <a16:creationId xmlns:a16="http://schemas.microsoft.com/office/drawing/2014/main" id="{518367ED-FF00-134A-BE7E-957FF73C4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1455"/>
              <a:ext cx="0" cy="5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256" name="Group 225">
              <a:extLst>
                <a:ext uri="{FF2B5EF4-FFF2-40B4-BE49-F238E27FC236}">
                  <a16:creationId xmlns:a16="http://schemas.microsoft.com/office/drawing/2014/main" id="{9B6119C0-ED52-6E40-ADFA-169BE71421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5" y="1140"/>
              <a:ext cx="503" cy="444"/>
              <a:chOff x="-44" y="1473"/>
              <a:chExt cx="981" cy="1105"/>
            </a:xfrm>
          </p:grpSpPr>
          <p:pic>
            <p:nvPicPr>
              <p:cNvPr id="261" name="Picture 226" descr="desktop_computer_stylized_medium">
                <a:extLst>
                  <a:ext uri="{FF2B5EF4-FFF2-40B4-BE49-F238E27FC236}">
                    <a16:creationId xmlns:a16="http://schemas.microsoft.com/office/drawing/2014/main" id="{1FE06784-BDA3-3E46-B541-E88B454046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2" name="Freeform 227">
                <a:extLst>
                  <a:ext uri="{FF2B5EF4-FFF2-40B4-BE49-F238E27FC236}">
                    <a16:creationId xmlns:a16="http://schemas.microsoft.com/office/drawing/2014/main" id="{42E355F2-6D46-854E-A07A-0F85D46DA50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257" name="Text Box 228">
              <a:extLst>
                <a:ext uri="{FF2B5EF4-FFF2-40B4-BE49-F238E27FC236}">
                  <a16:creationId xmlns:a16="http://schemas.microsoft.com/office/drawing/2014/main" id="{F09BDB7F-04BE-6641-B83A-55D6ACFB49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2463" y="1529"/>
              <a:ext cx="422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grpSp>
          <p:nvGrpSpPr>
            <p:cNvPr id="258" name="Group 229">
              <a:extLst>
                <a:ext uri="{FF2B5EF4-FFF2-40B4-BE49-F238E27FC236}">
                  <a16:creationId xmlns:a16="http://schemas.microsoft.com/office/drawing/2014/main" id="{496A4233-E5C1-9B4E-9749-F2C6601958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7" y="1780"/>
              <a:ext cx="503" cy="444"/>
              <a:chOff x="-44" y="1473"/>
              <a:chExt cx="981" cy="1105"/>
            </a:xfrm>
          </p:grpSpPr>
          <p:pic>
            <p:nvPicPr>
              <p:cNvPr id="259" name="Picture 230" descr="desktop_computer_stylized_medium">
                <a:extLst>
                  <a:ext uri="{FF2B5EF4-FFF2-40B4-BE49-F238E27FC236}">
                    <a16:creationId xmlns:a16="http://schemas.microsoft.com/office/drawing/2014/main" id="{A1BCEA6F-5119-2A43-BBB3-3849D2DE18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0" name="Freeform 231">
                <a:extLst>
                  <a:ext uri="{FF2B5EF4-FFF2-40B4-BE49-F238E27FC236}">
                    <a16:creationId xmlns:a16="http://schemas.microsoft.com/office/drawing/2014/main" id="{6BF309CA-6E15-2047-AA4B-0A352AE112C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2F1EAC85-6023-FF4D-81F9-90127C296F2C}"/>
              </a:ext>
            </a:extLst>
          </p:cNvPr>
          <p:cNvGrpSpPr/>
          <p:nvPr/>
        </p:nvGrpSpPr>
        <p:grpSpPr>
          <a:xfrm>
            <a:off x="7884408" y="1659012"/>
            <a:ext cx="632991" cy="300938"/>
            <a:chOff x="7493876" y="2774731"/>
            <a:chExt cx="1481958" cy="894622"/>
          </a:xfrm>
        </p:grpSpPr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C4821AC8-A5FA-774F-A9DB-A4DFCF48EFB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BB3DDF33-9237-3E46-A4FF-988BBD900EB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EC5529D6-F051-354C-B235-5B3B32B14CC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56960A76-E855-8245-929A-6428787BBFA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E3E61EDB-ACC2-2645-A21D-7C7821DE2BD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268">
                <a:extLst>
                  <a:ext uri="{FF2B5EF4-FFF2-40B4-BE49-F238E27FC236}">
                    <a16:creationId xmlns:a16="http://schemas.microsoft.com/office/drawing/2014/main" id="{9139A776-6C26-7845-83EC-33D2A826F73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891C25F5-70CA-D840-85A2-76E9F35490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807F039A-0711-7449-900A-5ABB0A16C0AC}"/>
              </a:ext>
            </a:extLst>
          </p:cNvPr>
          <p:cNvGrpSpPr/>
          <p:nvPr/>
        </p:nvGrpSpPr>
        <p:grpSpPr>
          <a:xfrm>
            <a:off x="7880158" y="2314150"/>
            <a:ext cx="632991" cy="300938"/>
            <a:chOff x="7493876" y="2774731"/>
            <a:chExt cx="1481958" cy="894622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368F4B2E-FBAB-8A41-A938-3CAB86E16A7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6EA2914F-86D7-BE41-9528-DD609321AD7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F6FEA792-E944-7F40-8522-0F3BB5E2334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972F4E62-E379-194B-871E-E46E92AFC2F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ED05D402-8D82-2F46-9C17-0AC4A042D60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7DA453E6-118F-7E48-AB98-9E78F795553A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id="{815C067A-55D2-0842-B95C-8B59B2F9D30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E05E51FE-6D06-724F-A864-98AA3622A939}"/>
              </a:ext>
            </a:extLst>
          </p:cNvPr>
          <p:cNvGrpSpPr/>
          <p:nvPr/>
        </p:nvGrpSpPr>
        <p:grpSpPr>
          <a:xfrm>
            <a:off x="8793951" y="1869094"/>
            <a:ext cx="632991" cy="300938"/>
            <a:chOff x="7493876" y="2774731"/>
            <a:chExt cx="1481958" cy="894622"/>
          </a:xfrm>
        </p:grpSpPr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39167229-980A-5148-A640-DFE741EA85C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086428A-7293-A947-A526-D3C06F68E73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C749E6C3-5725-AA4F-B967-4F6B56370D3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1DBF2F38-9130-4045-B1F1-F32D81B5E4B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E63A837A-0C0E-D146-B677-E6611EB454B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8C5D26E9-C8F1-914C-B704-8B11AC641B6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BAFDD1D0-615D-0249-9F98-0FEEC487350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E2AC8335-D6C0-A144-AF32-A58DE5F9C3A6}"/>
              </a:ext>
            </a:extLst>
          </p:cNvPr>
          <p:cNvGrpSpPr/>
          <p:nvPr/>
        </p:nvGrpSpPr>
        <p:grpSpPr>
          <a:xfrm>
            <a:off x="9121216" y="2764672"/>
            <a:ext cx="632991" cy="300938"/>
            <a:chOff x="7493876" y="2774731"/>
            <a:chExt cx="1481958" cy="894622"/>
          </a:xfrm>
        </p:grpSpPr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8A05DBFA-0EAB-1845-9738-0EB0EE239CC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57B67D1D-3B77-9140-B848-C561A80DA4A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28A2F0BB-0470-2A4F-809B-26CEE46BFCF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07" name="Freeform 306">
                <a:extLst>
                  <a:ext uri="{FF2B5EF4-FFF2-40B4-BE49-F238E27FC236}">
                    <a16:creationId xmlns:a16="http://schemas.microsoft.com/office/drawing/2014/main" id="{1BECC3AF-A2D6-6440-B742-F4103B39442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Freeform 307">
                <a:extLst>
                  <a:ext uri="{FF2B5EF4-FFF2-40B4-BE49-F238E27FC236}">
                    <a16:creationId xmlns:a16="http://schemas.microsoft.com/office/drawing/2014/main" id="{B186CB30-9A94-0948-B787-CD6FC9EF21B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Freeform 308">
                <a:extLst>
                  <a:ext uri="{FF2B5EF4-FFF2-40B4-BE49-F238E27FC236}">
                    <a16:creationId xmlns:a16="http://schemas.microsoft.com/office/drawing/2014/main" id="{24F5F472-F50F-F24E-8E59-CFD0B0ED992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Freeform 309">
                <a:extLst>
                  <a:ext uri="{FF2B5EF4-FFF2-40B4-BE49-F238E27FC236}">
                    <a16:creationId xmlns:a16="http://schemas.microsoft.com/office/drawing/2014/main" id="{3D0405D5-7F85-264F-A6AD-695776F19C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1" name="Group 200">
            <a:extLst>
              <a:ext uri="{FF2B5EF4-FFF2-40B4-BE49-F238E27FC236}">
                <a16:creationId xmlns:a16="http://schemas.microsoft.com/office/drawing/2014/main" id="{06798466-3BB3-2342-BD22-8AE603A94657}"/>
              </a:ext>
            </a:extLst>
          </p:cNvPr>
          <p:cNvGrpSpPr>
            <a:grpSpLocks/>
          </p:cNvGrpSpPr>
          <p:nvPr/>
        </p:nvGrpSpPr>
        <p:grpSpPr bwMode="auto">
          <a:xfrm>
            <a:off x="9531350" y="2968651"/>
            <a:ext cx="1033462" cy="801687"/>
            <a:chOff x="4045" y="1955"/>
            <a:chExt cx="651" cy="505"/>
          </a:xfrm>
        </p:grpSpPr>
        <p:grpSp>
          <p:nvGrpSpPr>
            <p:cNvPr id="222" name="Group 123">
              <a:extLst>
                <a:ext uri="{FF2B5EF4-FFF2-40B4-BE49-F238E27FC236}">
                  <a16:creationId xmlns:a16="http://schemas.microsoft.com/office/drawing/2014/main" id="{174D30C2-0600-E842-9D13-48D84E15A8AC}"/>
                </a:ext>
              </a:extLst>
            </p:cNvPr>
            <p:cNvGrpSpPr>
              <a:grpSpLocks/>
            </p:cNvGrpSpPr>
            <p:nvPr/>
          </p:nvGrpSpPr>
          <p:grpSpPr bwMode="auto">
            <a:xfrm rot="3346875">
              <a:off x="3958" y="2042"/>
              <a:ext cx="282" cy="108"/>
              <a:chOff x="5078" y="1860"/>
              <a:chExt cx="282" cy="108"/>
            </a:xfrm>
          </p:grpSpPr>
          <p:sp>
            <p:nvSpPr>
              <p:cNvPr id="232" name="Rectangle 124">
                <a:extLst>
                  <a:ext uri="{FF2B5EF4-FFF2-40B4-BE49-F238E27FC236}">
                    <a16:creationId xmlns:a16="http://schemas.microsoft.com/office/drawing/2014/main" id="{F381050B-DDE8-954D-9D94-E1EE35A64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5" y="1861"/>
                <a:ext cx="144" cy="108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33" name="Rectangle 125">
                <a:extLst>
                  <a:ext uri="{FF2B5EF4-FFF2-40B4-BE49-F238E27FC236}">
                    <a16:creationId xmlns:a16="http://schemas.microsoft.com/office/drawing/2014/main" id="{5197D7D3-1B07-6740-82AE-F29D7BEDC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3" name="Group 126">
              <a:extLst>
                <a:ext uri="{FF2B5EF4-FFF2-40B4-BE49-F238E27FC236}">
                  <a16:creationId xmlns:a16="http://schemas.microsoft.com/office/drawing/2014/main" id="{3E825F3A-5DF4-304A-B95C-B8A97DD304FA}"/>
                </a:ext>
              </a:extLst>
            </p:cNvPr>
            <p:cNvGrpSpPr>
              <a:grpSpLocks/>
            </p:cNvGrpSpPr>
            <p:nvPr/>
          </p:nvGrpSpPr>
          <p:grpSpPr bwMode="auto">
            <a:xfrm rot="3215306">
              <a:off x="4158" y="2108"/>
              <a:ext cx="282" cy="108"/>
              <a:chOff x="5078" y="1860"/>
              <a:chExt cx="282" cy="108"/>
            </a:xfrm>
          </p:grpSpPr>
          <p:sp>
            <p:nvSpPr>
              <p:cNvPr id="230" name="Rectangle 127">
                <a:extLst>
                  <a:ext uri="{FF2B5EF4-FFF2-40B4-BE49-F238E27FC236}">
                    <a16:creationId xmlns:a16="http://schemas.microsoft.com/office/drawing/2014/main" id="{6F4FE7A3-A500-AE4F-BCA5-184F3C5D6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4" y="1860"/>
                <a:ext cx="144" cy="108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31" name="Rectangle 128">
                <a:extLst>
                  <a:ext uri="{FF2B5EF4-FFF2-40B4-BE49-F238E27FC236}">
                    <a16:creationId xmlns:a16="http://schemas.microsoft.com/office/drawing/2014/main" id="{DC50AA62-2765-F54C-89E7-332279233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6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4" name="Group 129">
              <a:extLst>
                <a:ext uri="{FF2B5EF4-FFF2-40B4-BE49-F238E27FC236}">
                  <a16:creationId xmlns:a16="http://schemas.microsoft.com/office/drawing/2014/main" id="{0A9E08EA-C83B-9C45-BA60-0B9B237E060B}"/>
                </a:ext>
              </a:extLst>
            </p:cNvPr>
            <p:cNvGrpSpPr>
              <a:grpSpLocks/>
            </p:cNvGrpSpPr>
            <p:nvPr/>
          </p:nvGrpSpPr>
          <p:grpSpPr bwMode="auto">
            <a:xfrm rot="3051000">
              <a:off x="4380" y="2184"/>
              <a:ext cx="282" cy="108"/>
              <a:chOff x="5078" y="1860"/>
              <a:chExt cx="282" cy="108"/>
            </a:xfrm>
          </p:grpSpPr>
          <p:sp>
            <p:nvSpPr>
              <p:cNvPr id="228" name="Rectangle 130">
                <a:extLst>
                  <a:ext uri="{FF2B5EF4-FFF2-40B4-BE49-F238E27FC236}">
                    <a16:creationId xmlns:a16="http://schemas.microsoft.com/office/drawing/2014/main" id="{D3EF473C-F3F1-064D-8B44-C21CE30AA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4" y="1860"/>
                <a:ext cx="144" cy="108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29" name="Rectangle 131">
                <a:extLst>
                  <a:ext uri="{FF2B5EF4-FFF2-40B4-BE49-F238E27FC236}">
                    <a16:creationId xmlns:a16="http://schemas.microsoft.com/office/drawing/2014/main" id="{C03C8DA3-06DA-EF43-B064-7CCBEDCA5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225" name="Line 133">
              <a:extLst>
                <a:ext uri="{FF2B5EF4-FFF2-40B4-BE49-F238E27FC236}">
                  <a16:creationId xmlns:a16="http://schemas.microsoft.com/office/drawing/2014/main" id="{DE2846D5-5BC7-A148-987E-9BFF02F3A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4" y="2216"/>
              <a:ext cx="84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26" name="Line 134">
              <a:extLst>
                <a:ext uri="{FF2B5EF4-FFF2-40B4-BE49-F238E27FC236}">
                  <a16:creationId xmlns:a16="http://schemas.microsoft.com/office/drawing/2014/main" id="{30B266F5-491B-F245-8588-B01608E3B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8" y="2278"/>
              <a:ext cx="82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27" name="Line 135">
              <a:extLst>
                <a:ext uri="{FF2B5EF4-FFF2-40B4-BE49-F238E27FC236}">
                  <a16:creationId xmlns:a16="http://schemas.microsoft.com/office/drawing/2014/main" id="{26AE079B-6AB9-4C4C-AF4E-AAC854681E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0" y="2350"/>
              <a:ext cx="76" cy="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E9162E78-8261-EA48-A8D1-AA206DF5AC5F}"/>
              </a:ext>
            </a:extLst>
          </p:cNvPr>
          <p:cNvGrpSpPr/>
          <p:nvPr/>
        </p:nvGrpSpPr>
        <p:grpSpPr>
          <a:xfrm>
            <a:off x="9820071" y="3769540"/>
            <a:ext cx="632991" cy="300938"/>
            <a:chOff x="7493876" y="2774731"/>
            <a:chExt cx="1481958" cy="894622"/>
          </a:xfrm>
        </p:grpSpPr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61929FF8-27C2-9247-A465-EE63843072A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035E780E-BAF2-FA48-A0B3-9F54E54FDB8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684F749B-ED1E-A047-A2B3-DE5EAB23CEE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15" name="Freeform 314">
                <a:extLst>
                  <a:ext uri="{FF2B5EF4-FFF2-40B4-BE49-F238E27FC236}">
                    <a16:creationId xmlns:a16="http://schemas.microsoft.com/office/drawing/2014/main" id="{C89DC151-24F4-7047-B7AA-B2339047619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F448580F-C41E-514E-AB84-0B14F276080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7" name="Freeform 316">
                <a:extLst>
                  <a:ext uri="{FF2B5EF4-FFF2-40B4-BE49-F238E27FC236}">
                    <a16:creationId xmlns:a16="http://schemas.microsoft.com/office/drawing/2014/main" id="{8AEFCBA5-3ECF-9546-8AA6-966DE039FC1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" name="Freeform 317">
                <a:extLst>
                  <a:ext uri="{FF2B5EF4-FFF2-40B4-BE49-F238E27FC236}">
                    <a16:creationId xmlns:a16="http://schemas.microsoft.com/office/drawing/2014/main" id="{67B5A22B-79ED-4949-A639-35B4D10A014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83F23AF2-A0FE-224D-920C-84AE9D1EC7B7}"/>
              </a:ext>
            </a:extLst>
          </p:cNvPr>
          <p:cNvGrpSpPr/>
          <p:nvPr/>
        </p:nvGrpSpPr>
        <p:grpSpPr>
          <a:xfrm>
            <a:off x="8883206" y="4890985"/>
            <a:ext cx="632991" cy="300938"/>
            <a:chOff x="7493876" y="2774731"/>
            <a:chExt cx="1481958" cy="894622"/>
          </a:xfrm>
        </p:grpSpPr>
        <p:sp>
          <p:nvSpPr>
            <p:cNvPr id="320" name="Freeform 319">
              <a:extLst>
                <a:ext uri="{FF2B5EF4-FFF2-40B4-BE49-F238E27FC236}">
                  <a16:creationId xmlns:a16="http://schemas.microsoft.com/office/drawing/2014/main" id="{20B06A7E-D607-A643-8573-7FA8832D501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7E112450-743E-2B49-88BE-591DC0195C2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1AE80838-4934-0E4F-8553-C27D2320BC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D4632782-D6F6-464C-9B44-5281824C25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16D6CA10-0739-4C44-A478-5170B47935D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Freeform 324">
                <a:extLst>
                  <a:ext uri="{FF2B5EF4-FFF2-40B4-BE49-F238E27FC236}">
                    <a16:creationId xmlns:a16="http://schemas.microsoft.com/office/drawing/2014/main" id="{4B16F740-0AC8-A547-9C7F-02F48F9EA29A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Freeform 325">
                <a:extLst>
                  <a:ext uri="{FF2B5EF4-FFF2-40B4-BE49-F238E27FC236}">
                    <a16:creationId xmlns:a16="http://schemas.microsoft.com/office/drawing/2014/main" id="{B97565F7-3C72-3649-A488-D8651F23A3F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001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Content Placeholder 3">
            <a:extLst>
              <a:ext uri="{FF2B5EF4-FFF2-40B4-BE49-F238E27FC236}">
                <a16:creationId xmlns:a16="http://schemas.microsoft.com/office/drawing/2014/main" id="{3FB6CE70-05A6-7C11-5670-397D45F035A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7653" name="Picture 4">
            <a:extLst>
              <a:ext uri="{FF2B5EF4-FFF2-40B4-BE49-F238E27FC236}">
                <a16:creationId xmlns:a16="http://schemas.microsoft.com/office/drawing/2014/main" id="{1EBBBDE9-A93F-CDB7-1B16-D5D87D9BF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fragmentation/reassembly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2FBE7-A2C0-3642-8E64-FB4716E78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273" name="Group 4">
            <a:extLst>
              <a:ext uri="{FF2B5EF4-FFF2-40B4-BE49-F238E27FC236}">
                <a16:creationId xmlns:a16="http://schemas.microsoft.com/office/drawing/2014/main" id="{C209DF58-BB84-EE41-9A05-9B26BDA48F8A}"/>
              </a:ext>
            </a:extLst>
          </p:cNvPr>
          <p:cNvGrpSpPr>
            <a:grpSpLocks/>
          </p:cNvGrpSpPr>
          <p:nvPr/>
        </p:nvGrpSpPr>
        <p:grpSpPr bwMode="auto">
          <a:xfrm>
            <a:off x="4989773" y="1527175"/>
            <a:ext cx="4181475" cy="660400"/>
            <a:chOff x="3006" y="1205"/>
            <a:chExt cx="2634" cy="416"/>
          </a:xfrm>
        </p:grpSpPr>
        <p:sp>
          <p:nvSpPr>
            <p:cNvPr id="275" name="Rectangle 6">
              <a:extLst>
                <a:ext uri="{FF2B5EF4-FFF2-40B4-BE49-F238E27FC236}">
                  <a16:creationId xmlns:a16="http://schemas.microsoft.com/office/drawing/2014/main" id="{9F97564F-AA01-CD42-B7AF-FD555736F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76" name="Text Box 7">
              <a:extLst>
                <a:ext uri="{FF2B5EF4-FFF2-40B4-BE49-F238E27FC236}">
                  <a16:creationId xmlns:a16="http://schemas.microsoft.com/office/drawing/2014/main" id="{B08FA020-86D6-B940-A867-F9B73513D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205"/>
              <a:ext cx="2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ID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=x</a:t>
              </a:r>
            </a:p>
          </p:txBody>
        </p:sp>
        <p:sp>
          <p:nvSpPr>
            <p:cNvPr id="277" name="Text Box 8">
              <a:extLst>
                <a:ext uri="{FF2B5EF4-FFF2-40B4-BE49-F238E27FC236}">
                  <a16:creationId xmlns:a16="http://schemas.microsoft.com/office/drawing/2014/main" id="{F56BF547-3E90-BB4F-A15E-786126B2B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217"/>
              <a:ext cx="4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offset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=0</a:t>
              </a:r>
            </a:p>
          </p:txBody>
        </p:sp>
        <p:sp>
          <p:nvSpPr>
            <p:cNvPr id="278" name="Text Box 9">
              <a:extLst>
                <a:ext uri="{FF2B5EF4-FFF2-40B4-BE49-F238E27FC236}">
                  <a16:creationId xmlns:a16="http://schemas.microsoft.com/office/drawing/2014/main" id="{DBDC952C-C809-B445-B355-B2F02E8CE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1217"/>
              <a:ext cx="5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fragflag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=0</a:t>
              </a:r>
            </a:p>
          </p:txBody>
        </p:sp>
        <p:sp>
          <p:nvSpPr>
            <p:cNvPr id="279" name="Text Box 10">
              <a:extLst>
                <a:ext uri="{FF2B5EF4-FFF2-40B4-BE49-F238E27FC236}">
                  <a16:creationId xmlns:a16="http://schemas.microsoft.com/office/drawing/2014/main" id="{A9EC1F74-3597-984E-BA0B-F7596BA8C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1205"/>
              <a:ext cx="5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length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=4000</a:t>
              </a:r>
            </a:p>
          </p:txBody>
        </p:sp>
        <p:sp>
          <p:nvSpPr>
            <p:cNvPr id="280" name="Line 11">
              <a:extLst>
                <a:ext uri="{FF2B5EF4-FFF2-40B4-BE49-F238E27FC236}">
                  <a16:creationId xmlns:a16="http://schemas.microsoft.com/office/drawing/2014/main" id="{62001456-A0DE-F549-91B8-4AFAB874A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81" name="Line 12">
              <a:extLst>
                <a:ext uri="{FF2B5EF4-FFF2-40B4-BE49-F238E27FC236}">
                  <a16:creationId xmlns:a16="http://schemas.microsoft.com/office/drawing/2014/main" id="{893638D3-E04E-AA43-A78B-93162C286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82" name="Line 13">
              <a:extLst>
                <a:ext uri="{FF2B5EF4-FFF2-40B4-BE49-F238E27FC236}">
                  <a16:creationId xmlns:a16="http://schemas.microsoft.com/office/drawing/2014/main" id="{83D5BE05-2CE6-B34D-AF80-010634152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83" name="Line 14">
              <a:extLst>
                <a:ext uri="{FF2B5EF4-FFF2-40B4-BE49-F238E27FC236}">
                  <a16:creationId xmlns:a16="http://schemas.microsoft.com/office/drawing/2014/main" id="{B403F84F-91AC-0F4D-9D8A-D3B010411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84" name="Line 15">
              <a:extLst>
                <a:ext uri="{FF2B5EF4-FFF2-40B4-BE49-F238E27FC236}">
                  <a16:creationId xmlns:a16="http://schemas.microsoft.com/office/drawing/2014/main" id="{96E9F421-95E6-864D-AFCE-D0C2B7D32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85" name="Rectangle 16">
              <a:extLst>
                <a:ext uri="{FF2B5EF4-FFF2-40B4-BE49-F238E27FC236}">
                  <a16:creationId xmlns:a16="http://schemas.microsoft.com/office/drawing/2014/main" id="{E06CA3A4-DDBA-A648-AE30-B136F21AE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1237"/>
              <a:ext cx="138" cy="3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286" name="Group 70">
            <a:extLst>
              <a:ext uri="{FF2B5EF4-FFF2-40B4-BE49-F238E27FC236}">
                <a16:creationId xmlns:a16="http://schemas.microsoft.com/office/drawing/2014/main" id="{E0E5D94D-8D0E-F447-B202-06A60559CE81}"/>
              </a:ext>
            </a:extLst>
          </p:cNvPr>
          <p:cNvGrpSpPr>
            <a:grpSpLocks/>
          </p:cNvGrpSpPr>
          <p:nvPr/>
        </p:nvGrpSpPr>
        <p:grpSpPr bwMode="auto">
          <a:xfrm>
            <a:off x="5078673" y="2290763"/>
            <a:ext cx="4645025" cy="3330574"/>
            <a:chOff x="2321" y="1443"/>
            <a:chExt cx="2926" cy="2098"/>
          </a:xfrm>
        </p:grpSpPr>
        <p:grpSp>
          <p:nvGrpSpPr>
            <p:cNvPr id="327" name="Group 17">
              <a:extLst>
                <a:ext uri="{FF2B5EF4-FFF2-40B4-BE49-F238E27FC236}">
                  <a16:creationId xmlns:a16="http://schemas.microsoft.com/office/drawing/2014/main" id="{D6D59DCE-5992-8C44-B2EB-F9E8F0FD46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3" y="2066"/>
              <a:ext cx="2634" cy="416"/>
              <a:chOff x="3006" y="1205"/>
              <a:chExt cx="2634" cy="416"/>
            </a:xfrm>
          </p:grpSpPr>
          <p:sp>
            <p:nvSpPr>
              <p:cNvPr id="359" name="Rectangle 19">
                <a:extLst>
                  <a:ext uri="{FF2B5EF4-FFF2-40B4-BE49-F238E27FC236}">
                    <a16:creationId xmlns:a16="http://schemas.microsoft.com/office/drawing/2014/main" id="{2A7BBF80-1D6D-734D-B87F-681AA9D8A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srgbClr val="0000A3">
                    <a:alpha val="40000"/>
                  </a:srgb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60" name="Text Box 20">
                <a:extLst>
                  <a:ext uri="{FF2B5EF4-FFF2-40B4-BE49-F238E27FC236}">
                    <a16:creationId xmlns:a16="http://schemas.microsoft.com/office/drawing/2014/main" id="{6A532E8C-AC95-C849-AB1C-E073A332F1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ID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=x</a:t>
                </a:r>
              </a:p>
            </p:txBody>
          </p:sp>
          <p:sp>
            <p:nvSpPr>
              <p:cNvPr id="361" name="Text Box 21">
                <a:extLst>
                  <a:ext uri="{FF2B5EF4-FFF2-40B4-BE49-F238E27FC236}">
                    <a16:creationId xmlns:a16="http://schemas.microsoft.com/office/drawing/2014/main" id="{2C14E1D0-AEA3-2946-96BE-BBDEAEAD40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offset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=0</a:t>
                </a:r>
              </a:p>
            </p:txBody>
          </p:sp>
          <p:sp>
            <p:nvSpPr>
              <p:cNvPr id="362" name="Text Box 22">
                <a:extLst>
                  <a:ext uri="{FF2B5EF4-FFF2-40B4-BE49-F238E27FC236}">
                    <a16:creationId xmlns:a16="http://schemas.microsoft.com/office/drawing/2014/main" id="{9A73FBD4-64CA-644E-9CC8-4734F6A60D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fragflag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=1</a:t>
                </a:r>
              </a:p>
            </p:txBody>
          </p:sp>
          <p:sp>
            <p:nvSpPr>
              <p:cNvPr id="363" name="Text Box 23">
                <a:extLst>
                  <a:ext uri="{FF2B5EF4-FFF2-40B4-BE49-F238E27FC236}">
                    <a16:creationId xmlns:a16="http://schemas.microsoft.com/office/drawing/2014/main" id="{986EA356-F829-434B-9FDD-6D5DEF0087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length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=1500</a:t>
                </a:r>
              </a:p>
            </p:txBody>
          </p:sp>
          <p:sp>
            <p:nvSpPr>
              <p:cNvPr id="364" name="Line 24">
                <a:extLst>
                  <a:ext uri="{FF2B5EF4-FFF2-40B4-BE49-F238E27FC236}">
                    <a16:creationId xmlns:a16="http://schemas.microsoft.com/office/drawing/2014/main" id="{97082873-DB44-F541-8876-F85138EEE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65" name="Line 25">
                <a:extLst>
                  <a:ext uri="{FF2B5EF4-FFF2-40B4-BE49-F238E27FC236}">
                    <a16:creationId xmlns:a16="http://schemas.microsoft.com/office/drawing/2014/main" id="{7FB1E670-9433-9A45-AE38-7E6CF33CE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66" name="Line 26">
                <a:extLst>
                  <a:ext uri="{FF2B5EF4-FFF2-40B4-BE49-F238E27FC236}">
                    <a16:creationId xmlns:a16="http://schemas.microsoft.com/office/drawing/2014/main" id="{2DF386FB-87A4-AF4D-8755-36BCCFF71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67" name="Line 27">
                <a:extLst>
                  <a:ext uri="{FF2B5EF4-FFF2-40B4-BE49-F238E27FC236}">
                    <a16:creationId xmlns:a16="http://schemas.microsoft.com/office/drawing/2014/main" id="{9698D062-8447-6541-AC16-F61EA75CC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68" name="Line 28">
                <a:extLst>
                  <a:ext uri="{FF2B5EF4-FFF2-40B4-BE49-F238E27FC236}">
                    <a16:creationId xmlns:a16="http://schemas.microsoft.com/office/drawing/2014/main" id="{199F02F2-DF0B-E24E-8B1B-D7F09F2735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69" name="Rectangle 29">
                <a:extLst>
                  <a:ext uri="{FF2B5EF4-FFF2-40B4-BE49-F238E27FC236}">
                    <a16:creationId xmlns:a16="http://schemas.microsoft.com/office/drawing/2014/main" id="{75F9EE65-3BF2-0B42-9D3F-29E55761F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1235"/>
                <a:ext cx="138" cy="3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328" name="Group 30">
              <a:extLst>
                <a:ext uri="{FF2B5EF4-FFF2-40B4-BE49-F238E27FC236}">
                  <a16:creationId xmlns:a16="http://schemas.microsoft.com/office/drawing/2014/main" id="{12D4790F-40A3-F448-AC4E-CCA0878BDC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3" y="2570"/>
              <a:ext cx="2634" cy="416"/>
              <a:chOff x="3006" y="1205"/>
              <a:chExt cx="2634" cy="416"/>
            </a:xfrm>
          </p:grpSpPr>
          <p:sp>
            <p:nvSpPr>
              <p:cNvPr id="347" name="Rectangle 32">
                <a:extLst>
                  <a:ext uri="{FF2B5EF4-FFF2-40B4-BE49-F238E27FC236}">
                    <a16:creationId xmlns:a16="http://schemas.microsoft.com/office/drawing/2014/main" id="{B15FF11D-8509-0040-A294-9AF84579D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srgbClr val="0000A3">
                    <a:alpha val="40000"/>
                  </a:srgb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48" name="Text Box 33">
                <a:extLst>
                  <a:ext uri="{FF2B5EF4-FFF2-40B4-BE49-F238E27FC236}">
                    <a16:creationId xmlns:a16="http://schemas.microsoft.com/office/drawing/2014/main" id="{A66E9104-5A4E-5346-95BA-D285C3BBB0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ID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=x</a:t>
                </a:r>
              </a:p>
            </p:txBody>
          </p:sp>
          <p:sp>
            <p:nvSpPr>
              <p:cNvPr id="349" name="Text Box 34">
                <a:extLst>
                  <a:ext uri="{FF2B5EF4-FFF2-40B4-BE49-F238E27FC236}">
                    <a16:creationId xmlns:a16="http://schemas.microsoft.com/office/drawing/2014/main" id="{C829564F-0014-D242-8FB2-98781565F5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offset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=185</a:t>
                </a:r>
              </a:p>
            </p:txBody>
          </p:sp>
          <p:sp>
            <p:nvSpPr>
              <p:cNvPr id="350" name="Text Box 35">
                <a:extLst>
                  <a:ext uri="{FF2B5EF4-FFF2-40B4-BE49-F238E27FC236}">
                    <a16:creationId xmlns:a16="http://schemas.microsoft.com/office/drawing/2014/main" id="{56158AC2-5A04-404E-A171-6A6805AB8C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fragflag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=1</a:t>
                </a:r>
              </a:p>
            </p:txBody>
          </p:sp>
          <p:sp>
            <p:nvSpPr>
              <p:cNvPr id="351" name="Text Box 36">
                <a:extLst>
                  <a:ext uri="{FF2B5EF4-FFF2-40B4-BE49-F238E27FC236}">
                    <a16:creationId xmlns:a16="http://schemas.microsoft.com/office/drawing/2014/main" id="{55166D62-F49D-B749-90C6-8147DE90AF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length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=1500</a:t>
                </a:r>
              </a:p>
            </p:txBody>
          </p:sp>
          <p:sp>
            <p:nvSpPr>
              <p:cNvPr id="352" name="Line 37">
                <a:extLst>
                  <a:ext uri="{FF2B5EF4-FFF2-40B4-BE49-F238E27FC236}">
                    <a16:creationId xmlns:a16="http://schemas.microsoft.com/office/drawing/2014/main" id="{F0A3D74F-264C-0349-9215-E7CBB0759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3" name="Line 38">
                <a:extLst>
                  <a:ext uri="{FF2B5EF4-FFF2-40B4-BE49-F238E27FC236}">
                    <a16:creationId xmlns:a16="http://schemas.microsoft.com/office/drawing/2014/main" id="{5AA0C3A5-CE52-3240-95A8-CBCE0710E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4" name="Line 39">
                <a:extLst>
                  <a:ext uri="{FF2B5EF4-FFF2-40B4-BE49-F238E27FC236}">
                    <a16:creationId xmlns:a16="http://schemas.microsoft.com/office/drawing/2014/main" id="{D8790347-989D-7242-9FFA-97B539C96E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5" name="Line 40">
                <a:extLst>
                  <a:ext uri="{FF2B5EF4-FFF2-40B4-BE49-F238E27FC236}">
                    <a16:creationId xmlns:a16="http://schemas.microsoft.com/office/drawing/2014/main" id="{C59C4051-FB9E-0C4D-AB29-CE5F0F328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6" name="Line 41">
                <a:extLst>
                  <a:ext uri="{FF2B5EF4-FFF2-40B4-BE49-F238E27FC236}">
                    <a16:creationId xmlns:a16="http://schemas.microsoft.com/office/drawing/2014/main" id="{6D9DC6D6-4088-434D-AFD2-EBAB166C6F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57" name="Rectangle 42">
                <a:extLst>
                  <a:ext uri="{FF2B5EF4-FFF2-40B4-BE49-F238E27FC236}">
                    <a16:creationId xmlns:a16="http://schemas.microsoft.com/office/drawing/2014/main" id="{EA1C70D4-47D8-594E-8539-612492CA9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1235"/>
                <a:ext cx="138" cy="3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329" name="Group 43">
              <a:extLst>
                <a:ext uri="{FF2B5EF4-FFF2-40B4-BE49-F238E27FC236}">
                  <a16:creationId xmlns:a16="http://schemas.microsoft.com/office/drawing/2014/main" id="{E59F1A1E-ADC4-E248-8812-9B1455B802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3092"/>
              <a:ext cx="2634" cy="449"/>
              <a:chOff x="3006" y="1205"/>
              <a:chExt cx="2634" cy="449"/>
            </a:xfrm>
          </p:grpSpPr>
          <p:sp>
            <p:nvSpPr>
              <p:cNvPr id="335" name="Rectangle 45">
                <a:extLst>
                  <a:ext uri="{FF2B5EF4-FFF2-40B4-BE49-F238E27FC236}">
                    <a16:creationId xmlns:a16="http://schemas.microsoft.com/office/drawing/2014/main" id="{FE70DE84-8AAA-8846-A748-B1E64C2FE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srgbClr val="0000A3">
                    <a:alpha val="40000"/>
                  </a:srgb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36" name="Text Box 46">
                <a:extLst>
                  <a:ext uri="{FF2B5EF4-FFF2-40B4-BE49-F238E27FC236}">
                    <a16:creationId xmlns:a16="http://schemas.microsoft.com/office/drawing/2014/main" id="{C5A8CE00-0167-BE4B-B09C-F6086D8640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ID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=x</a:t>
                </a:r>
              </a:p>
            </p:txBody>
          </p:sp>
          <p:sp>
            <p:nvSpPr>
              <p:cNvPr id="337" name="Text Box 47">
                <a:extLst>
                  <a:ext uri="{FF2B5EF4-FFF2-40B4-BE49-F238E27FC236}">
                    <a16:creationId xmlns:a16="http://schemas.microsoft.com/office/drawing/2014/main" id="{2F9C9AB8-33A0-134C-ACB9-56E71BD85D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offset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=370</a:t>
                </a:r>
              </a:p>
            </p:txBody>
          </p:sp>
          <p:sp>
            <p:nvSpPr>
              <p:cNvPr id="338" name="Text Box 48">
                <a:extLst>
                  <a:ext uri="{FF2B5EF4-FFF2-40B4-BE49-F238E27FC236}">
                    <a16:creationId xmlns:a16="http://schemas.microsoft.com/office/drawing/2014/main" id="{8AC2C926-77A5-E44A-9659-1F2EB67DE7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fragflag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=0</a:t>
                </a:r>
              </a:p>
            </p:txBody>
          </p:sp>
          <p:sp>
            <p:nvSpPr>
              <p:cNvPr id="339" name="Text Box 49">
                <a:extLst>
                  <a:ext uri="{FF2B5EF4-FFF2-40B4-BE49-F238E27FC236}">
                    <a16:creationId xmlns:a16="http://schemas.microsoft.com/office/drawing/2014/main" id="{ADD7C64B-1398-EC48-B74F-E620C62A80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length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=1040</a:t>
                </a:r>
              </a:p>
            </p:txBody>
          </p:sp>
          <p:sp>
            <p:nvSpPr>
              <p:cNvPr id="340" name="Line 50">
                <a:extLst>
                  <a:ext uri="{FF2B5EF4-FFF2-40B4-BE49-F238E27FC236}">
                    <a16:creationId xmlns:a16="http://schemas.microsoft.com/office/drawing/2014/main" id="{09587459-A6B0-654D-86D7-6663EE2187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41" name="Line 51">
                <a:extLst>
                  <a:ext uri="{FF2B5EF4-FFF2-40B4-BE49-F238E27FC236}">
                    <a16:creationId xmlns:a16="http://schemas.microsoft.com/office/drawing/2014/main" id="{A748B13E-8E8C-B14E-B15A-9350C3AC6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42" name="Line 52">
                <a:extLst>
                  <a:ext uri="{FF2B5EF4-FFF2-40B4-BE49-F238E27FC236}">
                    <a16:creationId xmlns:a16="http://schemas.microsoft.com/office/drawing/2014/main" id="{F81A466B-6D5C-054A-A2E0-43656AB995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43" name="Line 53">
                <a:extLst>
                  <a:ext uri="{FF2B5EF4-FFF2-40B4-BE49-F238E27FC236}">
                    <a16:creationId xmlns:a16="http://schemas.microsoft.com/office/drawing/2014/main" id="{EBFE2F82-A061-6C46-8ED4-FC63BE95BA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44" name="Line 54">
                <a:extLst>
                  <a:ext uri="{FF2B5EF4-FFF2-40B4-BE49-F238E27FC236}">
                    <a16:creationId xmlns:a16="http://schemas.microsoft.com/office/drawing/2014/main" id="{4B359F6B-C938-394C-B6D1-60315BA57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45" name="Rectangle 55">
                <a:extLst>
                  <a:ext uri="{FF2B5EF4-FFF2-40B4-BE49-F238E27FC236}">
                    <a16:creationId xmlns:a16="http://schemas.microsoft.com/office/drawing/2014/main" id="{E131EC63-108A-D34A-B1BB-22245EF5D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4" y="1235"/>
                <a:ext cx="146" cy="4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30" name="Freeform 56">
              <a:extLst>
                <a:ext uri="{FF2B5EF4-FFF2-40B4-BE49-F238E27FC236}">
                  <a16:creationId xmlns:a16="http://schemas.microsoft.com/office/drawing/2014/main" id="{2EC91758-FB97-144D-8BEA-A0ABA3C63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7" y="1443"/>
              <a:ext cx="210" cy="1362"/>
            </a:xfrm>
            <a:custGeom>
              <a:avLst/>
              <a:gdLst>
                <a:gd name="T0" fmla="*/ 0 w 210"/>
                <a:gd name="T1" fmla="*/ 0 h 1362"/>
                <a:gd name="T2" fmla="*/ 0 w 210"/>
                <a:gd name="T3" fmla="*/ 1362 h 1362"/>
                <a:gd name="T4" fmla="*/ 210 w 210"/>
                <a:gd name="T5" fmla="*/ 858 h 1362"/>
                <a:gd name="T6" fmla="*/ 0 60000 65536"/>
                <a:gd name="T7" fmla="*/ 0 60000 65536"/>
                <a:gd name="T8" fmla="*/ 0 60000 65536"/>
                <a:gd name="T9" fmla="*/ 0 w 210"/>
                <a:gd name="T10" fmla="*/ 0 h 1362"/>
                <a:gd name="T11" fmla="*/ 210 w 210"/>
                <a:gd name="T12" fmla="*/ 1362 h 13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" h="1362">
                  <a:moveTo>
                    <a:pt x="0" y="0"/>
                  </a:moveTo>
                  <a:lnTo>
                    <a:pt x="0" y="1362"/>
                  </a:lnTo>
                  <a:lnTo>
                    <a:pt x="210" y="858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1" name="Line 57">
              <a:extLst>
                <a:ext uri="{FF2B5EF4-FFF2-40B4-BE49-F238E27FC236}">
                  <a16:creationId xmlns:a16="http://schemas.microsoft.com/office/drawing/2014/main" id="{6E81C240-B39C-2B41-9279-E1C7F3FAB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7" y="2787"/>
              <a:ext cx="228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2" name="Line 58">
              <a:extLst>
                <a:ext uri="{FF2B5EF4-FFF2-40B4-BE49-F238E27FC236}">
                  <a16:creationId xmlns:a16="http://schemas.microsoft.com/office/drawing/2014/main" id="{67594024-6154-584C-8F5A-3493BB49D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3" y="2793"/>
              <a:ext cx="210" cy="49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3" name="Text Box 59">
              <a:extLst>
                <a:ext uri="{FF2B5EF4-FFF2-40B4-BE49-F238E27FC236}">
                  <a16:creationId xmlns:a16="http://schemas.microsoft.com/office/drawing/2014/main" id="{71F7F398-43FB-B84F-9D41-7BBF5DC41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1" y="1490"/>
              <a:ext cx="19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one large datagram becomes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several smaller datagrams</a:t>
              </a:r>
            </a:p>
          </p:txBody>
        </p:sp>
      </p:grpSp>
      <p:sp>
        <p:nvSpPr>
          <p:cNvPr id="370" name="Rectangle 60">
            <a:extLst>
              <a:ext uri="{FF2B5EF4-FFF2-40B4-BE49-F238E27FC236}">
                <a16:creationId xmlns:a16="http://schemas.microsoft.com/office/drawing/2014/main" id="{591C6D9B-A3D7-8144-8B0B-BBF79011C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18" y="1472029"/>
            <a:ext cx="3806877" cy="167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en-US" sz="3200" dirty="0">
                <a:solidFill>
                  <a:srgbClr val="0000A3"/>
                </a:solidFill>
                <a:latin typeface="+mn-lt"/>
              </a:rPr>
              <a:t>example:</a:t>
            </a:r>
          </a:p>
          <a:p>
            <a:pPr marL="403225" indent="-284163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+mn-lt"/>
              </a:rPr>
              <a:t>4000 byte datagram</a:t>
            </a:r>
          </a:p>
          <a:p>
            <a:pPr marL="403225" indent="-284163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latin typeface="+mn-lt"/>
              </a:rPr>
              <a:t>MTU = 1500 bytes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alt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371" name="Text Box 61">
            <a:extLst>
              <a:ext uri="{FF2B5EF4-FFF2-40B4-BE49-F238E27FC236}">
                <a16:creationId xmlns:a16="http://schemas.microsoft.com/office/drawing/2014/main" id="{4864CDD5-A640-E645-9288-94B039FE5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7073" y="3238500"/>
            <a:ext cx="160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1480 bytes in 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data field</a:t>
            </a:r>
          </a:p>
        </p:txBody>
      </p:sp>
      <p:sp>
        <p:nvSpPr>
          <p:cNvPr id="372" name="Text Box 63">
            <a:extLst>
              <a:ext uri="{FF2B5EF4-FFF2-40B4-BE49-F238E27FC236}">
                <a16:creationId xmlns:a16="http://schemas.microsoft.com/office/drawing/2014/main" id="{F928EBD8-9012-7445-80D5-176216DFF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9035" y="4071938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offset =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1480/8 </a:t>
            </a:r>
          </a:p>
        </p:txBody>
      </p:sp>
      <p:sp>
        <p:nvSpPr>
          <p:cNvPr id="373" name="Line 68">
            <a:extLst>
              <a:ext uri="{FF2B5EF4-FFF2-40B4-BE49-F238E27FC236}">
                <a16:creationId xmlns:a16="http://schemas.microsoft.com/office/drawing/2014/main" id="{240D0E08-9FFF-2443-ADE9-50E4631AB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0048" y="3590925"/>
            <a:ext cx="2619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4" name="Line 69">
            <a:extLst>
              <a:ext uri="{FF2B5EF4-FFF2-40B4-BE49-F238E27FC236}">
                <a16:creationId xmlns:a16="http://schemas.microsoft.com/office/drawing/2014/main" id="{19E2D7CF-6181-8C44-85E4-8D1A97979F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3423" y="4394200"/>
            <a:ext cx="4672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333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" grpId="0"/>
      <p:bldP spid="37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Content Placeholder 3">
            <a:extLst>
              <a:ext uri="{FF2B5EF4-FFF2-40B4-BE49-F238E27FC236}">
                <a16:creationId xmlns:a16="http://schemas.microsoft.com/office/drawing/2014/main" id="{EB6920AD-42C1-7DE7-7784-82945421E2C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9701" name="Picture 4">
            <a:extLst>
              <a:ext uri="{FF2B5EF4-FFF2-40B4-BE49-F238E27FC236}">
                <a16:creationId xmlns:a16="http://schemas.microsoft.com/office/drawing/2014/main" id="{2EF3395A-396B-77DA-0240-5390720AA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32"/>
          <p:cNvSpPr txBox="1"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Subnets</a:t>
            </a:r>
            <a:endParaRPr/>
          </a:p>
        </p:txBody>
      </p:sp>
      <p:sp>
        <p:nvSpPr>
          <p:cNvPr id="2199" name="Google Shape;2199;p32"/>
          <p:cNvSpPr/>
          <p:nvPr/>
        </p:nvSpPr>
        <p:spPr>
          <a:xfrm rot="-5400000">
            <a:off x="8946356" y="3046530"/>
            <a:ext cx="846137" cy="1593850"/>
          </a:xfrm>
          <a:custGeom>
            <a:avLst/>
            <a:gdLst/>
            <a:ahLst/>
            <a:cxnLst/>
            <a:rect l="l" t="t" r="r" b="b"/>
            <a:pathLst>
              <a:path w="10315" h="10000" extrusionOk="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0" name="Google Shape;2200;p32"/>
          <p:cNvSpPr/>
          <p:nvPr/>
        </p:nvSpPr>
        <p:spPr>
          <a:xfrm rot="10800000">
            <a:off x="9944100" y="1720173"/>
            <a:ext cx="846138" cy="1593850"/>
          </a:xfrm>
          <a:custGeom>
            <a:avLst/>
            <a:gdLst/>
            <a:ahLst/>
            <a:cxnLst/>
            <a:rect l="l" t="t" r="r" b="b"/>
            <a:pathLst>
              <a:path w="10315" h="10000" extrusionOk="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1" name="Google Shape;2201;p32"/>
          <p:cNvSpPr/>
          <p:nvPr/>
        </p:nvSpPr>
        <p:spPr>
          <a:xfrm>
            <a:off x="7908925" y="1302661"/>
            <a:ext cx="1038225" cy="1927225"/>
          </a:xfrm>
          <a:custGeom>
            <a:avLst/>
            <a:gdLst/>
            <a:ahLst/>
            <a:cxnLst/>
            <a:rect l="l" t="t" r="r" b="b"/>
            <a:pathLst>
              <a:path w="1223" h="1291" extrusionOk="0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2" name="Google Shape;2202;p32"/>
          <p:cNvSpPr txBox="1"/>
          <p:nvPr/>
        </p:nvSpPr>
        <p:spPr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223.1.1.1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203" name="Google Shape;2203;p32"/>
          <p:cNvGrpSpPr/>
          <p:nvPr/>
        </p:nvGrpSpPr>
        <p:grpSpPr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2204" name="Google Shape;2204;p32"/>
            <p:cNvSpPr/>
            <p:nvPr/>
          </p:nvSpPr>
          <p:spPr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32"/>
            <p:cNvSpPr txBox="1"/>
            <p:nvPr/>
          </p:nvSpPr>
          <p:spPr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223.1.1.2</a:t>
              </a:r>
              <a:endParaRPr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2206" name="Google Shape;2206;p32"/>
          <p:cNvSpPr txBox="1"/>
          <p:nvPr/>
        </p:nvSpPr>
        <p:spPr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223.1.1.3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07" name="Google Shape;2207;p32"/>
          <p:cNvSpPr txBox="1"/>
          <p:nvPr/>
        </p:nvSpPr>
        <p:spPr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223.1.1.4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08" name="Google Shape;2208;p32"/>
          <p:cNvSpPr txBox="1"/>
          <p:nvPr/>
        </p:nvSpPr>
        <p:spPr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223.1.2.9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09" name="Google Shape;2209;p32"/>
          <p:cNvSpPr txBox="1"/>
          <p:nvPr/>
        </p:nvSpPr>
        <p:spPr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223.1.2.2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10" name="Google Shape;2210;p32"/>
          <p:cNvSpPr txBox="1"/>
          <p:nvPr/>
        </p:nvSpPr>
        <p:spPr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223.1.2.1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11" name="Google Shape;2211;p32"/>
          <p:cNvCxnSpPr/>
          <p:nvPr/>
        </p:nvCxnSpPr>
        <p:spPr>
          <a:xfrm>
            <a:off x="9359900" y="2735036"/>
            <a:ext cx="0" cy="87902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2" name="Google Shape;2212;p32"/>
          <p:cNvSpPr txBox="1"/>
          <p:nvPr/>
        </p:nvSpPr>
        <p:spPr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223.1.3.2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13" name="Google Shape;2213;p32"/>
          <p:cNvSpPr txBox="1"/>
          <p:nvPr/>
        </p:nvSpPr>
        <p:spPr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223.1.3.1</a:t>
            </a:r>
            <a:endParaRPr sz="12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214" name="Google Shape;2214;p32"/>
          <p:cNvGrpSpPr/>
          <p:nvPr/>
        </p:nvGrpSpPr>
        <p:grpSpPr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2215" name="Google Shape;2215;p32"/>
            <p:cNvSpPr/>
            <p:nvPr/>
          </p:nvSpPr>
          <p:spPr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32"/>
            <p:cNvSpPr txBox="1"/>
            <p:nvPr/>
          </p:nvSpPr>
          <p:spPr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223.1.3.27</a:t>
              </a:r>
              <a:endParaRPr sz="1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cxnSp>
        <p:nvCxnSpPr>
          <p:cNvPr id="2217" name="Google Shape;2217;p32"/>
          <p:cNvCxnSpPr/>
          <p:nvPr/>
        </p:nvCxnSpPr>
        <p:spPr>
          <a:xfrm>
            <a:off x="7697391" y="1785938"/>
            <a:ext cx="34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18" name="Google Shape;2218;p32"/>
          <p:cNvCxnSpPr/>
          <p:nvPr/>
        </p:nvCxnSpPr>
        <p:spPr>
          <a:xfrm>
            <a:off x="7698824" y="2384823"/>
            <a:ext cx="34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19" name="Google Shape;2219;p32"/>
          <p:cNvCxnSpPr/>
          <p:nvPr/>
        </p:nvCxnSpPr>
        <p:spPr>
          <a:xfrm>
            <a:off x="7705979" y="2997995"/>
            <a:ext cx="34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0" name="Google Shape;2220;p32"/>
          <p:cNvCxnSpPr/>
          <p:nvPr/>
        </p:nvCxnSpPr>
        <p:spPr>
          <a:xfrm>
            <a:off x="10629900" y="1942421"/>
            <a:ext cx="26108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1" name="Google Shape;2221;p32"/>
          <p:cNvCxnSpPr/>
          <p:nvPr/>
        </p:nvCxnSpPr>
        <p:spPr>
          <a:xfrm>
            <a:off x="10631261" y="3221529"/>
            <a:ext cx="26108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2" name="Google Shape;2222;p32"/>
          <p:cNvCxnSpPr/>
          <p:nvPr/>
        </p:nvCxnSpPr>
        <p:spPr>
          <a:xfrm>
            <a:off x="8740878" y="4181988"/>
            <a:ext cx="0" cy="23269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3" name="Google Shape;2223;p32"/>
          <p:cNvCxnSpPr/>
          <p:nvPr/>
        </p:nvCxnSpPr>
        <p:spPr>
          <a:xfrm>
            <a:off x="9886336" y="4144298"/>
            <a:ext cx="0" cy="23269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24" name="Google Shape;2224;p32"/>
          <p:cNvSpPr txBox="1"/>
          <p:nvPr/>
        </p:nvSpPr>
        <p:spPr>
          <a:xfrm>
            <a:off x="910964" y="1504585"/>
            <a:ext cx="5504825" cy="4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2425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lang="en-US" sz="3200" b="0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Recipe for defining subnets:</a:t>
            </a:r>
            <a:endParaRPr/>
          </a:p>
          <a:p>
            <a:pPr marL="352425" marR="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detach each interface from its host or router, creating “islands” of isolated networks</a:t>
            </a:r>
            <a:endParaRPr/>
          </a:p>
          <a:p>
            <a:pPr marL="352425" marR="0" lvl="0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isolated network is called a </a:t>
            </a:r>
            <a:r>
              <a:rPr lang="en-US" sz="3200" b="0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subnet</a:t>
            </a:r>
            <a:endParaRPr/>
          </a:p>
          <a:p>
            <a:pPr marL="582613" marR="0" lvl="1" indent="-555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None/>
            </a:pPr>
            <a:endParaRPr sz="2800" b="0" i="1" u="none" strike="noStrike" cap="non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5" name="Google Shape;2225;p32"/>
          <p:cNvCxnSpPr/>
          <p:nvPr/>
        </p:nvCxnSpPr>
        <p:spPr>
          <a:xfrm>
            <a:off x="8364512" y="2578622"/>
            <a:ext cx="79426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6" name="Google Shape;2226;p32"/>
          <p:cNvCxnSpPr/>
          <p:nvPr/>
        </p:nvCxnSpPr>
        <p:spPr>
          <a:xfrm>
            <a:off x="9547622" y="2584574"/>
            <a:ext cx="9754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227" name="Google Shape;2227;p32"/>
          <p:cNvGrpSpPr/>
          <p:nvPr/>
        </p:nvGrpSpPr>
        <p:grpSpPr>
          <a:xfrm>
            <a:off x="7112000" y="1378861"/>
            <a:ext cx="4343400" cy="3560762"/>
            <a:chOff x="7112000" y="1378861"/>
            <a:chExt cx="4343400" cy="3560762"/>
          </a:xfrm>
        </p:grpSpPr>
        <p:grpSp>
          <p:nvGrpSpPr>
            <p:cNvPr id="2228" name="Google Shape;2228;p32"/>
            <p:cNvGrpSpPr/>
            <p:nvPr/>
          </p:nvGrpSpPr>
          <p:grpSpPr>
            <a:xfrm>
              <a:off x="7116763" y="1378861"/>
              <a:ext cx="641350" cy="558800"/>
              <a:chOff x="-44" y="1473"/>
              <a:chExt cx="981" cy="1105"/>
            </a:xfrm>
          </p:grpSpPr>
          <p:pic>
            <p:nvPicPr>
              <p:cNvPr id="2229" name="Google Shape;2229;p32" descr="desktop_computer_stylized_medium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30" name="Google Shape;2230;p3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1" name="Google Shape;2231;p32"/>
            <p:cNvGrpSpPr/>
            <p:nvPr/>
          </p:nvGrpSpPr>
          <p:grpSpPr>
            <a:xfrm>
              <a:off x="7112000" y="1977348"/>
              <a:ext cx="641350" cy="558800"/>
              <a:chOff x="-44" y="1473"/>
              <a:chExt cx="981" cy="1105"/>
            </a:xfrm>
          </p:grpSpPr>
          <p:pic>
            <p:nvPicPr>
              <p:cNvPr id="2232" name="Google Shape;2232;p32" descr="desktop_computer_stylized_medium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33" name="Google Shape;2233;p3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4" name="Google Shape;2234;p32"/>
            <p:cNvGrpSpPr/>
            <p:nvPr/>
          </p:nvGrpSpPr>
          <p:grpSpPr>
            <a:xfrm>
              <a:off x="7140575" y="2586948"/>
              <a:ext cx="641350" cy="558800"/>
              <a:chOff x="-44" y="1473"/>
              <a:chExt cx="981" cy="1105"/>
            </a:xfrm>
          </p:grpSpPr>
          <p:pic>
            <p:nvPicPr>
              <p:cNvPr id="2235" name="Google Shape;2235;p32" descr="desktop_computer_stylized_medium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36" name="Google Shape;2236;p3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7" name="Google Shape;2237;p32"/>
            <p:cNvGrpSpPr/>
            <p:nvPr/>
          </p:nvGrpSpPr>
          <p:grpSpPr>
            <a:xfrm flipH="1">
              <a:off x="10799763" y="1536023"/>
              <a:ext cx="641350" cy="558800"/>
              <a:chOff x="-44" y="1473"/>
              <a:chExt cx="981" cy="1105"/>
            </a:xfrm>
          </p:grpSpPr>
          <p:pic>
            <p:nvPicPr>
              <p:cNvPr id="2238" name="Google Shape;2238;p32" descr="desktop_computer_stylized_medium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39" name="Google Shape;2239;p3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0" name="Google Shape;2240;p32"/>
            <p:cNvGrpSpPr/>
            <p:nvPr/>
          </p:nvGrpSpPr>
          <p:grpSpPr>
            <a:xfrm flipH="1">
              <a:off x="10814050" y="2815548"/>
              <a:ext cx="641350" cy="558800"/>
              <a:chOff x="-44" y="1473"/>
              <a:chExt cx="981" cy="1105"/>
            </a:xfrm>
          </p:grpSpPr>
          <p:pic>
            <p:nvPicPr>
              <p:cNvPr id="2241" name="Google Shape;2241;p32" descr="desktop_computer_stylized_medium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42" name="Google Shape;2242;p3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3" name="Google Shape;2243;p32"/>
            <p:cNvGrpSpPr/>
            <p:nvPr/>
          </p:nvGrpSpPr>
          <p:grpSpPr>
            <a:xfrm flipH="1">
              <a:off x="9715500" y="4339548"/>
              <a:ext cx="641350" cy="558800"/>
              <a:chOff x="-44" y="1473"/>
              <a:chExt cx="981" cy="1105"/>
            </a:xfrm>
          </p:grpSpPr>
          <p:pic>
            <p:nvPicPr>
              <p:cNvPr id="2244" name="Google Shape;2244;p32" descr="desktop_computer_stylized_medium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45" name="Google Shape;2245;p3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6" name="Google Shape;2246;p32"/>
            <p:cNvGrpSpPr/>
            <p:nvPr/>
          </p:nvGrpSpPr>
          <p:grpSpPr>
            <a:xfrm flipH="1">
              <a:off x="8551863" y="4380823"/>
              <a:ext cx="641350" cy="558800"/>
              <a:chOff x="-44" y="1473"/>
              <a:chExt cx="981" cy="1105"/>
            </a:xfrm>
          </p:grpSpPr>
          <p:pic>
            <p:nvPicPr>
              <p:cNvPr id="2247" name="Google Shape;2247;p32" descr="desktop_computer_stylized_medium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48" name="Google Shape;2248;p3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9" name="Google Shape;2249;p32"/>
            <p:cNvGrpSpPr/>
            <p:nvPr/>
          </p:nvGrpSpPr>
          <p:grpSpPr>
            <a:xfrm>
              <a:off x="9053641" y="2438501"/>
              <a:ext cx="632991" cy="300938"/>
              <a:chOff x="7493876" y="2774731"/>
              <a:chExt cx="1481958" cy="894622"/>
            </a:xfrm>
          </p:grpSpPr>
          <p:sp>
            <p:nvSpPr>
              <p:cNvPr id="2250" name="Google Shape;2250;p32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/>
                <a:ahLst/>
                <a:cxnLst/>
                <a:rect l="l" t="t" r="r" b="b"/>
                <a:pathLst>
                  <a:path w="8166683" h="3099826" extrusionOk="0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</a:t>
                </a:r>
                <a:endParaRPr/>
              </a:p>
            </p:txBody>
          </p:sp>
          <p:sp>
            <p:nvSpPr>
              <p:cNvPr id="2251" name="Google Shape;2251;p32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</a:t>
                </a:r>
                <a:endParaRPr/>
              </a:p>
            </p:txBody>
          </p:sp>
          <p:grpSp>
            <p:nvGrpSpPr>
              <p:cNvPr id="2252" name="Google Shape;2252;p32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253" name="Google Shape;2253;p32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3016" h="1049866" extrusionOk="0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4" name="Google Shape;2254;p32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718" h="903890" extrusionOk="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5" name="Google Shape;2255;p32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187" h="893380" extrusionOk="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6" name="Google Shape;2256;p32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5019" h="1418896" extrusionOk="0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257" name="Google Shape;2257;p32"/>
          <p:cNvSpPr txBox="1"/>
          <p:nvPr/>
        </p:nvSpPr>
        <p:spPr>
          <a:xfrm>
            <a:off x="6282921" y="5092127"/>
            <a:ext cx="586378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subnet mask: /24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(high-order 24 bits: subnet part of IP address)</a:t>
            </a:r>
            <a:endParaRPr/>
          </a:p>
        </p:txBody>
      </p:sp>
      <p:grpSp>
        <p:nvGrpSpPr>
          <p:cNvPr id="2258" name="Google Shape;2258;p32"/>
          <p:cNvGrpSpPr/>
          <p:nvPr/>
        </p:nvGrpSpPr>
        <p:grpSpPr>
          <a:xfrm>
            <a:off x="6239437" y="3859589"/>
            <a:ext cx="2574780" cy="707886"/>
            <a:chOff x="6239437" y="3859589"/>
            <a:chExt cx="2574780" cy="707886"/>
          </a:xfrm>
        </p:grpSpPr>
        <p:sp>
          <p:nvSpPr>
            <p:cNvPr id="2259" name="Google Shape;2259;p32"/>
            <p:cNvSpPr txBox="1"/>
            <p:nvPr/>
          </p:nvSpPr>
          <p:spPr>
            <a:xfrm>
              <a:off x="6239437" y="3859589"/>
              <a:ext cx="1608133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lang="en-US" sz="2000" b="0" i="1" u="none" strike="noStrike" cap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subnet</a:t>
              </a:r>
              <a:endParaRPr/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lang="en-US" sz="2000" b="0" i="1" u="none" strike="noStrike" cap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223.1.3.0/24</a:t>
              </a:r>
              <a:endParaRPr/>
            </a:p>
          </p:txBody>
        </p:sp>
        <p:cxnSp>
          <p:nvCxnSpPr>
            <p:cNvPr id="2260" name="Google Shape;2260;p32"/>
            <p:cNvCxnSpPr/>
            <p:nvPr/>
          </p:nvCxnSpPr>
          <p:spPr>
            <a:xfrm>
              <a:off x="7794885" y="4062334"/>
              <a:ext cx="1019332" cy="0"/>
            </a:xfrm>
            <a:prstGeom prst="straightConnector1">
              <a:avLst/>
            </a:prstGeom>
            <a:noFill/>
            <a:ln w="1587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261" name="Google Shape;2261;p32"/>
          <p:cNvGrpSpPr/>
          <p:nvPr/>
        </p:nvGrpSpPr>
        <p:grpSpPr>
          <a:xfrm>
            <a:off x="7255489" y="607842"/>
            <a:ext cx="2491388" cy="1475790"/>
            <a:chOff x="7255489" y="607842"/>
            <a:chExt cx="2491388" cy="1475790"/>
          </a:xfrm>
        </p:grpSpPr>
        <p:sp>
          <p:nvSpPr>
            <p:cNvPr id="2262" name="Google Shape;2262;p32"/>
            <p:cNvSpPr txBox="1"/>
            <p:nvPr/>
          </p:nvSpPr>
          <p:spPr>
            <a:xfrm>
              <a:off x="7255489" y="607842"/>
              <a:ext cx="249138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lang="en-US" sz="2000" b="0" i="1" u="none" strike="noStrike" cap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subnet 223.1.1.0/24</a:t>
              </a:r>
              <a:endParaRPr/>
            </a:p>
          </p:txBody>
        </p:sp>
        <p:cxnSp>
          <p:nvCxnSpPr>
            <p:cNvPr id="2263" name="Google Shape;2263;p32"/>
            <p:cNvCxnSpPr/>
            <p:nvPr/>
          </p:nvCxnSpPr>
          <p:spPr>
            <a:xfrm>
              <a:off x="8289561" y="944379"/>
              <a:ext cx="0" cy="1139253"/>
            </a:xfrm>
            <a:prstGeom prst="straightConnector1">
              <a:avLst/>
            </a:prstGeom>
            <a:noFill/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264" name="Google Shape;2264;p32"/>
          <p:cNvGrpSpPr/>
          <p:nvPr/>
        </p:nvGrpSpPr>
        <p:grpSpPr>
          <a:xfrm>
            <a:off x="9531133" y="1000631"/>
            <a:ext cx="2491388" cy="1475243"/>
            <a:chOff x="9531133" y="1000631"/>
            <a:chExt cx="2491388" cy="1475243"/>
          </a:xfrm>
        </p:grpSpPr>
        <p:sp>
          <p:nvSpPr>
            <p:cNvPr id="2265" name="Google Shape;2265;p32"/>
            <p:cNvSpPr txBox="1"/>
            <p:nvPr/>
          </p:nvSpPr>
          <p:spPr>
            <a:xfrm>
              <a:off x="9531133" y="1000631"/>
              <a:ext cx="249138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lang="en-US" sz="2000" b="0" i="1" u="none" strike="noStrike" cap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subnet 223.1.2.0/24</a:t>
              </a:r>
              <a:endParaRPr/>
            </a:p>
          </p:txBody>
        </p:sp>
        <p:cxnSp>
          <p:nvCxnSpPr>
            <p:cNvPr id="2266" name="Google Shape;2266;p32"/>
            <p:cNvCxnSpPr/>
            <p:nvPr/>
          </p:nvCxnSpPr>
          <p:spPr>
            <a:xfrm>
              <a:off x="10630525" y="1336621"/>
              <a:ext cx="0" cy="1139253"/>
            </a:xfrm>
            <a:prstGeom prst="straightConnector1">
              <a:avLst/>
            </a:prstGeom>
            <a:noFill/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67" name="Google Shape;2267;p32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p33"/>
          <p:cNvSpPr txBox="1">
            <a:spLocks noGrp="1"/>
          </p:cNvSpPr>
          <p:nvPr>
            <p:ph type="title"/>
          </p:nvPr>
        </p:nvSpPr>
        <p:spPr>
          <a:xfrm>
            <a:off x="838200" y="311144"/>
            <a:ext cx="3643859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Subnets</a:t>
            </a:r>
            <a:endParaRPr/>
          </a:p>
        </p:txBody>
      </p:sp>
      <p:sp>
        <p:nvSpPr>
          <p:cNvPr id="2274" name="Google Shape;2274;p33"/>
          <p:cNvSpPr txBox="1"/>
          <p:nvPr/>
        </p:nvSpPr>
        <p:spPr>
          <a:xfrm>
            <a:off x="1015714" y="1485533"/>
            <a:ext cx="2992759" cy="2827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3075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 are the subnets?</a:t>
            </a:r>
            <a:endParaRPr/>
          </a:p>
          <a:p>
            <a:pPr marL="473075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are the /24 subnet addresses?</a:t>
            </a:r>
            <a:endParaRPr/>
          </a:p>
          <a:p>
            <a:pPr marL="582613" marR="0" lvl="1" indent="-555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None/>
            </a:pPr>
            <a:endParaRPr sz="2800" b="0" i="1" u="none" strike="noStrike" cap="non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5" name="Google Shape;2275;p33"/>
          <p:cNvSpPr/>
          <p:nvPr/>
        </p:nvSpPr>
        <p:spPr>
          <a:xfrm>
            <a:off x="7898119" y="2985309"/>
            <a:ext cx="1268413" cy="1463675"/>
          </a:xfrm>
          <a:custGeom>
            <a:avLst/>
            <a:gdLst/>
            <a:ahLst/>
            <a:cxnLst/>
            <a:rect l="l" t="t" r="r" b="b"/>
            <a:pathLst>
              <a:path w="799" h="922" extrusionOk="0">
                <a:moveTo>
                  <a:pt x="6" y="66"/>
                </a:moveTo>
                <a:cubicBezTo>
                  <a:pt x="13" y="117"/>
                  <a:pt x="234" y="314"/>
                  <a:pt x="341" y="446"/>
                </a:cubicBezTo>
                <a:cubicBezTo>
                  <a:pt x="448" y="578"/>
                  <a:pt x="577" y="794"/>
                  <a:pt x="648" y="858"/>
                </a:cubicBezTo>
                <a:cubicBezTo>
                  <a:pt x="719" y="922"/>
                  <a:pt x="799" y="912"/>
                  <a:pt x="768" y="828"/>
                </a:cubicBezTo>
                <a:cubicBezTo>
                  <a:pt x="737" y="744"/>
                  <a:pt x="581" y="492"/>
                  <a:pt x="463" y="354"/>
                </a:cubicBezTo>
                <a:cubicBezTo>
                  <a:pt x="345" y="216"/>
                  <a:pt x="136" y="48"/>
                  <a:pt x="60" y="0"/>
                </a:cubicBezTo>
                <a:cubicBezTo>
                  <a:pt x="25" y="47"/>
                  <a:pt x="0" y="15"/>
                  <a:pt x="6" y="6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6" name="Google Shape;2276;p33"/>
          <p:cNvSpPr/>
          <p:nvPr/>
        </p:nvSpPr>
        <p:spPr>
          <a:xfrm>
            <a:off x="6699842" y="4496609"/>
            <a:ext cx="2098623" cy="361221"/>
          </a:xfrm>
          <a:custGeom>
            <a:avLst/>
            <a:gdLst/>
            <a:ahLst/>
            <a:cxnLst/>
            <a:rect l="l" t="t" r="r" b="b"/>
            <a:pathLst>
              <a:path w="1422" h="206" extrusionOk="0">
                <a:moveTo>
                  <a:pt x="42" y="176"/>
                </a:moveTo>
                <a:cubicBezTo>
                  <a:pt x="84" y="206"/>
                  <a:pt x="437" y="167"/>
                  <a:pt x="641" y="166"/>
                </a:cubicBezTo>
                <a:cubicBezTo>
                  <a:pt x="845" y="165"/>
                  <a:pt x="1153" y="192"/>
                  <a:pt x="1266" y="170"/>
                </a:cubicBezTo>
                <a:cubicBezTo>
                  <a:pt x="1379" y="148"/>
                  <a:pt x="1422" y="58"/>
                  <a:pt x="1320" y="32"/>
                </a:cubicBezTo>
                <a:cubicBezTo>
                  <a:pt x="1218" y="6"/>
                  <a:pt x="869" y="15"/>
                  <a:pt x="657" y="14"/>
                </a:cubicBezTo>
                <a:cubicBezTo>
                  <a:pt x="445" y="13"/>
                  <a:pt x="147" y="0"/>
                  <a:pt x="45" y="27"/>
                </a:cubicBezTo>
                <a:cubicBezTo>
                  <a:pt x="56" y="84"/>
                  <a:pt x="0" y="146"/>
                  <a:pt x="42" y="17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7" name="Google Shape;2277;p33"/>
          <p:cNvSpPr/>
          <p:nvPr/>
        </p:nvSpPr>
        <p:spPr>
          <a:xfrm>
            <a:off x="6345544" y="2909109"/>
            <a:ext cx="1158875" cy="1547813"/>
          </a:xfrm>
          <a:custGeom>
            <a:avLst/>
            <a:gdLst/>
            <a:ahLst/>
            <a:cxnLst/>
            <a:rect l="l" t="t" r="r" b="b"/>
            <a:pathLst>
              <a:path w="730" h="975" extrusionOk="0">
                <a:moveTo>
                  <a:pt x="157" y="952"/>
                </a:moveTo>
                <a:cubicBezTo>
                  <a:pt x="272" y="930"/>
                  <a:pt x="357" y="644"/>
                  <a:pt x="462" y="498"/>
                </a:cubicBezTo>
                <a:cubicBezTo>
                  <a:pt x="554" y="363"/>
                  <a:pt x="686" y="220"/>
                  <a:pt x="708" y="144"/>
                </a:cubicBezTo>
                <a:cubicBezTo>
                  <a:pt x="730" y="68"/>
                  <a:pt x="654" y="0"/>
                  <a:pt x="594" y="42"/>
                </a:cubicBezTo>
                <a:cubicBezTo>
                  <a:pt x="534" y="84"/>
                  <a:pt x="447" y="253"/>
                  <a:pt x="348" y="396"/>
                </a:cubicBezTo>
                <a:cubicBezTo>
                  <a:pt x="249" y="539"/>
                  <a:pt x="32" y="807"/>
                  <a:pt x="0" y="900"/>
                </a:cubicBezTo>
                <a:cubicBezTo>
                  <a:pt x="53" y="924"/>
                  <a:pt x="43" y="975"/>
                  <a:pt x="157" y="952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8" name="Google Shape;2278;p33"/>
          <p:cNvSpPr/>
          <p:nvPr/>
        </p:nvSpPr>
        <p:spPr>
          <a:xfrm rot="5265760">
            <a:off x="7334817" y="866004"/>
            <a:ext cx="1078238" cy="2162175"/>
          </a:xfrm>
          <a:custGeom>
            <a:avLst/>
            <a:gdLst/>
            <a:ahLst/>
            <a:cxnLst/>
            <a:rect l="l" t="t" r="r" b="b"/>
            <a:pathLst>
              <a:path w="1223" h="1291" extrusionOk="0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9" name="Google Shape;2279;p33"/>
          <p:cNvCxnSpPr/>
          <p:nvPr/>
        </p:nvCxnSpPr>
        <p:spPr>
          <a:xfrm flipH="1">
            <a:off x="7639357" y="1956609"/>
            <a:ext cx="3175" cy="59213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80" name="Google Shape;2280;p33"/>
          <p:cNvSpPr txBox="1"/>
          <p:nvPr/>
        </p:nvSpPr>
        <p:spPr>
          <a:xfrm>
            <a:off x="6099456" y="1403897"/>
            <a:ext cx="96372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223.1.1.1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1" name="Google Shape;2281;p33"/>
          <p:cNvSpPr/>
          <p:nvPr/>
        </p:nvSpPr>
        <p:spPr>
          <a:xfrm>
            <a:off x="7474572" y="2218547"/>
            <a:ext cx="309562" cy="180975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2" name="Google Shape;2282;p33"/>
          <p:cNvSpPr txBox="1"/>
          <p:nvPr/>
        </p:nvSpPr>
        <p:spPr>
          <a:xfrm>
            <a:off x="7211846" y="2127679"/>
            <a:ext cx="96372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223.1.1.3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3" name="Google Shape;2283;p33"/>
          <p:cNvSpPr txBox="1"/>
          <p:nvPr/>
        </p:nvSpPr>
        <p:spPr>
          <a:xfrm>
            <a:off x="8486925" y="1514459"/>
            <a:ext cx="96372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223.1.1.4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4" name="Google Shape;2284;p33"/>
          <p:cNvSpPr/>
          <p:nvPr/>
        </p:nvSpPr>
        <p:spPr>
          <a:xfrm>
            <a:off x="5405744" y="4847609"/>
            <a:ext cx="1539875" cy="1070265"/>
          </a:xfrm>
          <a:custGeom>
            <a:avLst/>
            <a:gdLst/>
            <a:ahLst/>
            <a:cxnLst/>
            <a:rect l="l" t="t" r="r" b="b"/>
            <a:pathLst>
              <a:path w="970" h="939" extrusionOk="0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5" name="Google Shape;2285;p33"/>
          <p:cNvCxnSpPr/>
          <p:nvPr/>
        </p:nvCxnSpPr>
        <p:spPr>
          <a:xfrm>
            <a:off x="6161394" y="4833159"/>
            <a:ext cx="7938" cy="56197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86" name="Google Shape;2286;p33"/>
          <p:cNvSpPr txBox="1"/>
          <p:nvPr/>
        </p:nvSpPr>
        <p:spPr>
          <a:xfrm>
            <a:off x="6523633" y="5561966"/>
            <a:ext cx="96372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223.1.2.2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7" name="Google Shape;2287;p33"/>
          <p:cNvSpPr/>
          <p:nvPr/>
        </p:nvSpPr>
        <p:spPr>
          <a:xfrm>
            <a:off x="6109914" y="4958572"/>
            <a:ext cx="128587" cy="180975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8" name="Google Shape;2288;p33"/>
          <p:cNvSpPr txBox="1"/>
          <p:nvPr/>
        </p:nvSpPr>
        <p:spPr>
          <a:xfrm>
            <a:off x="5577277" y="4875981"/>
            <a:ext cx="96372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223.1.2.6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9" name="Google Shape;2289;p33"/>
          <p:cNvSpPr/>
          <p:nvPr/>
        </p:nvSpPr>
        <p:spPr>
          <a:xfrm>
            <a:off x="8423582" y="4858944"/>
            <a:ext cx="1539875" cy="1129777"/>
          </a:xfrm>
          <a:custGeom>
            <a:avLst/>
            <a:gdLst/>
            <a:ahLst/>
            <a:cxnLst/>
            <a:rect l="l" t="t" r="r" b="b"/>
            <a:pathLst>
              <a:path w="970" h="939" extrusionOk="0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0" name="Google Shape;2290;p33"/>
          <p:cNvCxnSpPr/>
          <p:nvPr/>
        </p:nvCxnSpPr>
        <p:spPr>
          <a:xfrm>
            <a:off x="9190344" y="4852209"/>
            <a:ext cx="1588" cy="520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1" name="Google Shape;2291;p33"/>
          <p:cNvSpPr txBox="1"/>
          <p:nvPr/>
        </p:nvSpPr>
        <p:spPr>
          <a:xfrm>
            <a:off x="9708446" y="5757661"/>
            <a:ext cx="96372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223.1.3.2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2" name="Google Shape;2292;p33"/>
          <p:cNvSpPr txBox="1"/>
          <p:nvPr/>
        </p:nvSpPr>
        <p:spPr>
          <a:xfrm>
            <a:off x="7937662" y="5659381"/>
            <a:ext cx="96372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223.1.3.1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3" name="Google Shape;2293;p33"/>
          <p:cNvSpPr/>
          <p:nvPr/>
        </p:nvSpPr>
        <p:spPr>
          <a:xfrm>
            <a:off x="9131607" y="4952222"/>
            <a:ext cx="128587" cy="180975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4" name="Google Shape;2294;p33"/>
          <p:cNvSpPr txBox="1"/>
          <p:nvPr/>
        </p:nvSpPr>
        <p:spPr>
          <a:xfrm>
            <a:off x="8621888" y="4864398"/>
            <a:ext cx="106792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223.1.3.27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5" name="Google Shape;2295;p33"/>
          <p:cNvSpPr txBox="1"/>
          <p:nvPr/>
        </p:nvSpPr>
        <p:spPr>
          <a:xfrm>
            <a:off x="7401232" y="558232"/>
            <a:ext cx="96372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223.1.1.2</a:t>
            </a:r>
            <a:endParaRPr/>
          </a:p>
        </p:txBody>
      </p:sp>
      <p:cxnSp>
        <p:nvCxnSpPr>
          <p:cNvPr id="2296" name="Google Shape;2296;p33"/>
          <p:cNvCxnSpPr/>
          <p:nvPr/>
        </p:nvCxnSpPr>
        <p:spPr>
          <a:xfrm rot="10800000" flipH="1">
            <a:off x="6374119" y="2928159"/>
            <a:ext cx="1114425" cy="154305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7" name="Google Shape;2297;p33"/>
          <p:cNvCxnSpPr/>
          <p:nvPr/>
        </p:nvCxnSpPr>
        <p:spPr>
          <a:xfrm rot="10800000">
            <a:off x="7888594" y="2909109"/>
            <a:ext cx="1276350" cy="154305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8" name="Google Shape;2298;p33"/>
          <p:cNvCxnSpPr/>
          <p:nvPr/>
        </p:nvCxnSpPr>
        <p:spPr>
          <a:xfrm rot="10800000">
            <a:off x="6564619" y="4671234"/>
            <a:ext cx="2305050" cy="952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9" name="Google Shape;2299;p33"/>
          <p:cNvSpPr txBox="1"/>
          <p:nvPr/>
        </p:nvSpPr>
        <p:spPr>
          <a:xfrm>
            <a:off x="7967969" y="2821797"/>
            <a:ext cx="96372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223.1.7.0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0" name="Google Shape;2300;p33"/>
          <p:cNvSpPr txBox="1"/>
          <p:nvPr/>
        </p:nvSpPr>
        <p:spPr>
          <a:xfrm>
            <a:off x="9044294" y="4107672"/>
            <a:ext cx="96372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223.1.7.1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1" name="Google Shape;2301;p33"/>
          <p:cNvSpPr txBox="1"/>
          <p:nvPr/>
        </p:nvSpPr>
        <p:spPr>
          <a:xfrm>
            <a:off x="7806044" y="4364847"/>
            <a:ext cx="96372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223.1.8.0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2" name="Google Shape;2302;p33"/>
          <p:cNvSpPr txBox="1"/>
          <p:nvPr/>
        </p:nvSpPr>
        <p:spPr>
          <a:xfrm>
            <a:off x="6558269" y="4364847"/>
            <a:ext cx="96372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223.1.8.1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3" name="Google Shape;2303;p33"/>
          <p:cNvSpPr txBox="1"/>
          <p:nvPr/>
        </p:nvSpPr>
        <p:spPr>
          <a:xfrm>
            <a:off x="5481944" y="4069572"/>
            <a:ext cx="96372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223.1.9.1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4" name="Google Shape;2304;p33"/>
          <p:cNvSpPr txBox="1"/>
          <p:nvPr/>
        </p:nvSpPr>
        <p:spPr>
          <a:xfrm>
            <a:off x="6348719" y="2831322"/>
            <a:ext cx="96372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223.1.9.2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5" name="Google Shape;2305;p33"/>
          <p:cNvCxnSpPr/>
          <p:nvPr/>
        </p:nvCxnSpPr>
        <p:spPr>
          <a:xfrm>
            <a:off x="7907727" y="1333593"/>
            <a:ext cx="0" cy="2229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06" name="Google Shape;2306;p33"/>
          <p:cNvCxnSpPr/>
          <p:nvPr/>
        </p:nvCxnSpPr>
        <p:spPr>
          <a:xfrm>
            <a:off x="7077714" y="1391530"/>
            <a:ext cx="0" cy="2229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07" name="Google Shape;2307;p33"/>
          <p:cNvCxnSpPr/>
          <p:nvPr/>
        </p:nvCxnSpPr>
        <p:spPr>
          <a:xfrm>
            <a:off x="8747817" y="1349966"/>
            <a:ext cx="0" cy="2229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08" name="Google Shape;2308;p33"/>
          <p:cNvCxnSpPr/>
          <p:nvPr/>
        </p:nvCxnSpPr>
        <p:spPr>
          <a:xfrm>
            <a:off x="9721099" y="5845766"/>
            <a:ext cx="0" cy="2229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09" name="Google Shape;2309;p33"/>
          <p:cNvCxnSpPr/>
          <p:nvPr/>
        </p:nvCxnSpPr>
        <p:spPr>
          <a:xfrm>
            <a:off x="8855191" y="5831911"/>
            <a:ext cx="0" cy="2229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10" name="Google Shape;2310;p33"/>
          <p:cNvCxnSpPr/>
          <p:nvPr/>
        </p:nvCxnSpPr>
        <p:spPr>
          <a:xfrm>
            <a:off x="6527626" y="5717611"/>
            <a:ext cx="0" cy="2229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11" name="Google Shape;2311;p33"/>
          <p:cNvCxnSpPr/>
          <p:nvPr/>
        </p:nvCxnSpPr>
        <p:spPr>
          <a:xfrm>
            <a:off x="5734453" y="5755711"/>
            <a:ext cx="0" cy="2229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312" name="Google Shape;2312;p33"/>
          <p:cNvGrpSpPr/>
          <p:nvPr/>
        </p:nvGrpSpPr>
        <p:grpSpPr>
          <a:xfrm>
            <a:off x="5269942" y="831439"/>
            <a:ext cx="4571749" cy="5747039"/>
            <a:chOff x="3921589" y="800442"/>
            <a:chExt cx="4571749" cy="5747039"/>
          </a:xfrm>
        </p:grpSpPr>
        <p:grpSp>
          <p:nvGrpSpPr>
            <p:cNvPr id="2313" name="Google Shape;2313;p33"/>
            <p:cNvGrpSpPr/>
            <p:nvPr/>
          </p:nvGrpSpPr>
          <p:grpSpPr>
            <a:xfrm>
              <a:off x="6912267" y="813299"/>
              <a:ext cx="641350" cy="558800"/>
              <a:chOff x="-44" y="1473"/>
              <a:chExt cx="981" cy="1105"/>
            </a:xfrm>
          </p:grpSpPr>
          <p:pic>
            <p:nvPicPr>
              <p:cNvPr id="2314" name="Google Shape;2314;p33" descr="desktop_computer_stylized_medium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15" name="Google Shape;2315;p33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16" name="Google Shape;2316;p33"/>
            <p:cNvGrpSpPr/>
            <p:nvPr/>
          </p:nvGrpSpPr>
          <p:grpSpPr>
            <a:xfrm>
              <a:off x="5243214" y="845876"/>
              <a:ext cx="641350" cy="558800"/>
              <a:chOff x="-44" y="1473"/>
              <a:chExt cx="981" cy="1105"/>
            </a:xfrm>
          </p:grpSpPr>
          <p:pic>
            <p:nvPicPr>
              <p:cNvPr id="2317" name="Google Shape;2317;p33" descr="desktop_computer_stylized_medium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18" name="Google Shape;2318;p33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19" name="Google Shape;2319;p33"/>
            <p:cNvGrpSpPr/>
            <p:nvPr/>
          </p:nvGrpSpPr>
          <p:grpSpPr>
            <a:xfrm>
              <a:off x="6075064" y="800442"/>
              <a:ext cx="641350" cy="558800"/>
              <a:chOff x="-44" y="1473"/>
              <a:chExt cx="981" cy="1105"/>
            </a:xfrm>
          </p:grpSpPr>
          <p:pic>
            <p:nvPicPr>
              <p:cNvPr id="2320" name="Google Shape;2320;p33" descr="desktop_computer_stylized_medium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21" name="Google Shape;2321;p33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22" name="Google Shape;2322;p33"/>
            <p:cNvGrpSpPr/>
            <p:nvPr/>
          </p:nvGrpSpPr>
          <p:grpSpPr>
            <a:xfrm>
              <a:off x="5951096" y="2488367"/>
              <a:ext cx="764498" cy="449705"/>
              <a:chOff x="7493876" y="2774731"/>
              <a:chExt cx="1481958" cy="894622"/>
            </a:xfrm>
          </p:grpSpPr>
          <p:sp>
            <p:nvSpPr>
              <p:cNvPr id="2323" name="Google Shape;2323;p33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/>
                <a:ahLst/>
                <a:cxnLst/>
                <a:rect l="l" t="t" r="r" b="b"/>
                <a:pathLst>
                  <a:path w="8166683" h="3099826" extrusionOk="0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</a:t>
                </a:r>
                <a:endParaRPr/>
              </a:p>
            </p:txBody>
          </p:sp>
          <p:sp>
            <p:nvSpPr>
              <p:cNvPr id="2324" name="Google Shape;2324;p33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</a:t>
                </a:r>
                <a:endParaRPr/>
              </a:p>
            </p:txBody>
          </p:sp>
          <p:grpSp>
            <p:nvGrpSpPr>
              <p:cNvPr id="2325" name="Google Shape;2325;p33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326" name="Google Shape;2326;p33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3016" h="1049866" extrusionOk="0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7" name="Google Shape;2327;p33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718" h="903890" extrusionOk="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8" name="Google Shape;2328;p33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187" h="893380" extrusionOk="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9" name="Google Shape;2329;p33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5019" h="1418896" extrusionOk="0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30" name="Google Shape;2330;p33"/>
            <p:cNvGrpSpPr/>
            <p:nvPr/>
          </p:nvGrpSpPr>
          <p:grpSpPr>
            <a:xfrm>
              <a:off x="7452610" y="4364636"/>
              <a:ext cx="764498" cy="449705"/>
              <a:chOff x="7493876" y="2774731"/>
              <a:chExt cx="1481958" cy="894622"/>
            </a:xfrm>
          </p:grpSpPr>
          <p:sp>
            <p:nvSpPr>
              <p:cNvPr id="2331" name="Google Shape;2331;p33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/>
                <a:ahLst/>
                <a:cxnLst/>
                <a:rect l="l" t="t" r="r" b="b"/>
                <a:pathLst>
                  <a:path w="8166683" h="3099826" extrusionOk="0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</a:t>
                </a:r>
                <a:endParaRPr/>
              </a:p>
            </p:txBody>
          </p:sp>
          <p:sp>
            <p:nvSpPr>
              <p:cNvPr id="2332" name="Google Shape;2332;p33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</a:t>
                </a:r>
                <a:endParaRPr/>
              </a:p>
            </p:txBody>
          </p:sp>
          <p:grpSp>
            <p:nvGrpSpPr>
              <p:cNvPr id="2333" name="Google Shape;2333;p33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334" name="Google Shape;2334;p33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3016" h="1049866" extrusionOk="0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5" name="Google Shape;2335;p33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718" h="903890" extrusionOk="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6" name="Google Shape;2336;p33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187" h="893380" extrusionOk="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7" name="Google Shape;2337;p33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5019" h="1418896" extrusionOk="0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38" name="Google Shape;2338;p33"/>
            <p:cNvGrpSpPr/>
            <p:nvPr/>
          </p:nvGrpSpPr>
          <p:grpSpPr>
            <a:xfrm>
              <a:off x="4517036" y="4382125"/>
              <a:ext cx="764498" cy="449705"/>
              <a:chOff x="7493876" y="2774731"/>
              <a:chExt cx="1481958" cy="894622"/>
            </a:xfrm>
          </p:grpSpPr>
          <p:sp>
            <p:nvSpPr>
              <p:cNvPr id="2339" name="Google Shape;2339;p33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/>
                <a:ahLst/>
                <a:cxnLst/>
                <a:rect l="l" t="t" r="r" b="b"/>
                <a:pathLst>
                  <a:path w="8166683" h="3099826" extrusionOk="0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</a:t>
                </a:r>
                <a:endParaRPr/>
              </a:p>
            </p:txBody>
          </p:sp>
          <p:sp>
            <p:nvSpPr>
              <p:cNvPr id="2340" name="Google Shape;2340;p33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</a:t>
                </a:r>
                <a:endParaRPr/>
              </a:p>
            </p:txBody>
          </p:sp>
          <p:grpSp>
            <p:nvGrpSpPr>
              <p:cNvPr id="2341" name="Google Shape;2341;p33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342" name="Google Shape;2342;p33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3016" h="1049866" extrusionOk="0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3" name="Google Shape;2343;p33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718" h="903890" extrusionOk="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4" name="Google Shape;2344;p33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187" h="893380" extrusionOk="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5" name="Google Shape;2345;p33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5019" h="1418896" extrusionOk="0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46" name="Google Shape;2346;p33"/>
            <p:cNvGrpSpPr/>
            <p:nvPr/>
          </p:nvGrpSpPr>
          <p:grpSpPr>
            <a:xfrm>
              <a:off x="7851988" y="5988681"/>
              <a:ext cx="641350" cy="558800"/>
              <a:chOff x="-44" y="1473"/>
              <a:chExt cx="981" cy="1105"/>
            </a:xfrm>
          </p:grpSpPr>
          <p:pic>
            <p:nvPicPr>
              <p:cNvPr id="2347" name="Google Shape;2347;p33" descr="desktop_computer_stylized_medium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48" name="Google Shape;2348;p33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49" name="Google Shape;2349;p33"/>
            <p:cNvGrpSpPr/>
            <p:nvPr/>
          </p:nvGrpSpPr>
          <p:grpSpPr>
            <a:xfrm>
              <a:off x="6916190" y="5955947"/>
              <a:ext cx="641350" cy="558800"/>
              <a:chOff x="-44" y="1473"/>
              <a:chExt cx="981" cy="1105"/>
            </a:xfrm>
          </p:grpSpPr>
          <p:pic>
            <p:nvPicPr>
              <p:cNvPr id="2350" name="Google Shape;2350;p33" descr="desktop_computer_stylized_medium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51" name="Google Shape;2351;p33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52" name="Google Shape;2352;p33"/>
            <p:cNvGrpSpPr/>
            <p:nvPr/>
          </p:nvGrpSpPr>
          <p:grpSpPr>
            <a:xfrm>
              <a:off x="3921589" y="5865644"/>
              <a:ext cx="641350" cy="558800"/>
              <a:chOff x="-44" y="1473"/>
              <a:chExt cx="981" cy="1105"/>
            </a:xfrm>
          </p:grpSpPr>
          <p:pic>
            <p:nvPicPr>
              <p:cNvPr id="2353" name="Google Shape;2353;p33" descr="desktop_computer_stylized_medium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54" name="Google Shape;2354;p33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55" name="Google Shape;2355;p33"/>
            <p:cNvGrpSpPr/>
            <p:nvPr/>
          </p:nvGrpSpPr>
          <p:grpSpPr>
            <a:xfrm>
              <a:off x="4833534" y="5813400"/>
              <a:ext cx="641350" cy="558800"/>
              <a:chOff x="-44" y="1473"/>
              <a:chExt cx="981" cy="1105"/>
            </a:xfrm>
          </p:grpSpPr>
          <p:pic>
            <p:nvPicPr>
              <p:cNvPr id="2356" name="Google Shape;2356;p33" descr="desktop_computer_stylized_medium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57" name="Google Shape;2357;p33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8" name="Google Shape;2358;p33"/>
          <p:cNvSpPr txBox="1"/>
          <p:nvPr/>
        </p:nvSpPr>
        <p:spPr>
          <a:xfrm>
            <a:off x="4790324" y="5542214"/>
            <a:ext cx="96372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223.1.2.1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9" name="Google Shape;2359;p33"/>
          <p:cNvGrpSpPr/>
          <p:nvPr/>
        </p:nvGrpSpPr>
        <p:grpSpPr>
          <a:xfrm>
            <a:off x="2970204" y="933306"/>
            <a:ext cx="9056493" cy="4702911"/>
            <a:chOff x="2970204" y="933306"/>
            <a:chExt cx="9056493" cy="4702911"/>
          </a:xfrm>
        </p:grpSpPr>
        <p:grpSp>
          <p:nvGrpSpPr>
            <p:cNvPr id="2360" name="Google Shape;2360;p33"/>
            <p:cNvGrpSpPr/>
            <p:nvPr/>
          </p:nvGrpSpPr>
          <p:grpSpPr>
            <a:xfrm>
              <a:off x="8152109" y="933306"/>
              <a:ext cx="3244327" cy="864497"/>
              <a:chOff x="6090834" y="607842"/>
              <a:chExt cx="3244327" cy="864497"/>
            </a:xfrm>
          </p:grpSpPr>
          <p:sp>
            <p:nvSpPr>
              <p:cNvPr id="2361" name="Google Shape;2361;p33"/>
              <p:cNvSpPr txBox="1"/>
              <p:nvPr/>
            </p:nvSpPr>
            <p:spPr>
              <a:xfrm>
                <a:off x="7255489" y="607842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000"/>
                  <a:buFont typeface="Calibri"/>
                  <a:buNone/>
                </a:pPr>
                <a:r>
                  <a:rPr lang="en-US" sz="2000" b="0" i="1" u="none" strike="noStrike" cap="none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subnet 223.1.1/24</a:t>
                </a:r>
                <a:endParaRPr/>
              </a:p>
            </p:txBody>
          </p:sp>
          <p:cxnSp>
            <p:nvCxnSpPr>
              <p:cNvPr id="2362" name="Google Shape;2362;p33"/>
              <p:cNvCxnSpPr/>
              <p:nvPr/>
            </p:nvCxnSpPr>
            <p:spPr>
              <a:xfrm flipH="1">
                <a:off x="6090834" y="866887"/>
                <a:ext cx="1222333" cy="60545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363" name="Google Shape;2363;p33"/>
            <p:cNvGrpSpPr/>
            <p:nvPr/>
          </p:nvGrpSpPr>
          <p:grpSpPr>
            <a:xfrm>
              <a:off x="8567981" y="2945502"/>
              <a:ext cx="2717381" cy="632023"/>
              <a:chOff x="6090835" y="840316"/>
              <a:chExt cx="2717381" cy="632023"/>
            </a:xfrm>
          </p:grpSpPr>
          <p:sp>
            <p:nvSpPr>
              <p:cNvPr id="2364" name="Google Shape;2364;p33"/>
              <p:cNvSpPr txBox="1"/>
              <p:nvPr/>
            </p:nvSpPr>
            <p:spPr>
              <a:xfrm>
                <a:off x="6728544" y="840316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000"/>
                  <a:buFont typeface="Calibri"/>
                  <a:buNone/>
                </a:pPr>
                <a:r>
                  <a:rPr lang="en-US" sz="2000" b="0" i="1" u="none" strike="noStrike" cap="none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subnet 223.1.7/24</a:t>
                </a:r>
                <a:endParaRPr/>
              </a:p>
            </p:txBody>
          </p:sp>
          <p:cxnSp>
            <p:nvCxnSpPr>
              <p:cNvPr id="2365" name="Google Shape;2365;p33"/>
              <p:cNvCxnSpPr/>
              <p:nvPr/>
            </p:nvCxnSpPr>
            <p:spPr>
              <a:xfrm flipH="1">
                <a:off x="6090835" y="1102963"/>
                <a:ext cx="700005" cy="369376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366" name="Google Shape;2366;p33"/>
            <p:cNvGrpSpPr/>
            <p:nvPr/>
          </p:nvGrpSpPr>
          <p:grpSpPr>
            <a:xfrm>
              <a:off x="9262822" y="5019691"/>
              <a:ext cx="2763875" cy="616526"/>
              <a:chOff x="6090835" y="855813"/>
              <a:chExt cx="2763875" cy="616526"/>
            </a:xfrm>
          </p:grpSpPr>
          <p:sp>
            <p:nvSpPr>
              <p:cNvPr id="2367" name="Google Shape;2367;p33"/>
              <p:cNvSpPr txBox="1"/>
              <p:nvPr/>
            </p:nvSpPr>
            <p:spPr>
              <a:xfrm>
                <a:off x="6775038" y="855813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000"/>
                  <a:buFont typeface="Calibri"/>
                  <a:buNone/>
                </a:pPr>
                <a:r>
                  <a:rPr lang="en-US" sz="2000" b="0" i="1" u="none" strike="noStrike" cap="none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subnet 223.1.3/24</a:t>
                </a:r>
                <a:endParaRPr/>
              </a:p>
            </p:txBody>
          </p:sp>
          <p:cxnSp>
            <p:nvCxnSpPr>
              <p:cNvPr id="2368" name="Google Shape;2368;p33"/>
              <p:cNvCxnSpPr/>
              <p:nvPr/>
            </p:nvCxnSpPr>
            <p:spPr>
              <a:xfrm flipH="1">
                <a:off x="6090835" y="1102963"/>
                <a:ext cx="700005" cy="369376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369" name="Google Shape;2369;p33"/>
            <p:cNvGrpSpPr/>
            <p:nvPr/>
          </p:nvGrpSpPr>
          <p:grpSpPr>
            <a:xfrm>
              <a:off x="2970204" y="4924121"/>
              <a:ext cx="2681511" cy="616523"/>
              <a:chOff x="2350272" y="4955118"/>
              <a:chExt cx="2681511" cy="616523"/>
            </a:xfrm>
          </p:grpSpPr>
          <p:sp>
            <p:nvSpPr>
              <p:cNvPr id="2370" name="Google Shape;2370;p33"/>
              <p:cNvSpPr txBox="1"/>
              <p:nvPr/>
            </p:nvSpPr>
            <p:spPr>
              <a:xfrm>
                <a:off x="2350272" y="4955118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000"/>
                  <a:buFont typeface="Calibri"/>
                  <a:buNone/>
                </a:pPr>
                <a:r>
                  <a:rPr lang="en-US" sz="2000" b="0" i="1" u="none" strike="noStrike" cap="none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subnet 223.1.2/24</a:t>
                </a:r>
                <a:endParaRPr/>
              </a:p>
            </p:txBody>
          </p:sp>
          <p:cxnSp>
            <p:nvCxnSpPr>
              <p:cNvPr id="2371" name="Google Shape;2371;p33"/>
              <p:cNvCxnSpPr/>
              <p:nvPr/>
            </p:nvCxnSpPr>
            <p:spPr>
              <a:xfrm>
                <a:off x="4331778" y="5202265"/>
                <a:ext cx="700005" cy="369376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372" name="Google Shape;2372;p33"/>
            <p:cNvGrpSpPr/>
            <p:nvPr/>
          </p:nvGrpSpPr>
          <p:grpSpPr>
            <a:xfrm>
              <a:off x="4362467" y="3185728"/>
              <a:ext cx="2495532" cy="492537"/>
              <a:chOff x="2536251" y="5079104"/>
              <a:chExt cx="2495532" cy="492537"/>
            </a:xfrm>
          </p:grpSpPr>
          <p:sp>
            <p:nvSpPr>
              <p:cNvPr id="2373" name="Google Shape;2373;p33"/>
              <p:cNvSpPr txBox="1"/>
              <p:nvPr/>
            </p:nvSpPr>
            <p:spPr>
              <a:xfrm>
                <a:off x="2536251" y="5079104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000"/>
                  <a:buFont typeface="Calibri"/>
                  <a:buNone/>
                </a:pPr>
                <a:r>
                  <a:rPr lang="en-US" sz="2000" b="0" i="1" u="none" strike="noStrike" cap="none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subnet 223.1.9/24</a:t>
                </a:r>
                <a:endParaRPr/>
              </a:p>
            </p:txBody>
          </p:sp>
          <p:cxnSp>
            <p:nvCxnSpPr>
              <p:cNvPr id="2374" name="Google Shape;2374;p33"/>
              <p:cNvCxnSpPr/>
              <p:nvPr/>
            </p:nvCxnSpPr>
            <p:spPr>
              <a:xfrm>
                <a:off x="4559085" y="5349499"/>
                <a:ext cx="472698" cy="22214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375" name="Google Shape;2375;p33"/>
            <p:cNvGrpSpPr/>
            <p:nvPr/>
          </p:nvGrpSpPr>
          <p:grpSpPr>
            <a:xfrm>
              <a:off x="6605504" y="4602997"/>
              <a:ext cx="2079672" cy="648084"/>
              <a:chOff x="1320582" y="5594888"/>
              <a:chExt cx="2079672" cy="648084"/>
            </a:xfrm>
          </p:grpSpPr>
          <p:sp>
            <p:nvSpPr>
              <p:cNvPr id="2376" name="Google Shape;2376;p33"/>
              <p:cNvSpPr txBox="1"/>
              <p:nvPr/>
            </p:nvSpPr>
            <p:spPr>
              <a:xfrm>
                <a:off x="1320582" y="5842862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000"/>
                  <a:buFont typeface="Calibri"/>
                  <a:buNone/>
                </a:pPr>
                <a:r>
                  <a:rPr lang="en-US" sz="2000" b="0" i="1" u="none" strike="noStrike" cap="none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subnet 223.1.8/24</a:t>
                </a:r>
                <a:endParaRPr/>
              </a:p>
            </p:txBody>
          </p:sp>
          <p:cxnSp>
            <p:nvCxnSpPr>
              <p:cNvPr id="2377" name="Google Shape;2377;p33"/>
              <p:cNvCxnSpPr/>
              <p:nvPr/>
            </p:nvCxnSpPr>
            <p:spPr>
              <a:xfrm rot="10800000">
                <a:off x="2355742" y="5594888"/>
                <a:ext cx="0" cy="340963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378" name="Google Shape;2378;p33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p34"/>
          <p:cNvSpPr txBox="1"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IP addressing: CIDR</a:t>
            </a:r>
            <a:endParaRPr/>
          </a:p>
        </p:txBody>
      </p:sp>
      <p:sp>
        <p:nvSpPr>
          <p:cNvPr id="2385" name="Google Shape;2385;p34"/>
          <p:cNvSpPr txBox="1"/>
          <p:nvPr/>
        </p:nvSpPr>
        <p:spPr>
          <a:xfrm>
            <a:off x="910964" y="1504586"/>
            <a:ext cx="11096157" cy="2078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2425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600"/>
              <a:buFont typeface="Noto Sans Symbols"/>
              <a:buNone/>
            </a:pPr>
            <a:r>
              <a:rPr lang="en-US" sz="36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CIDR:</a:t>
            </a: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lassless </a:t>
            </a:r>
            <a:r>
              <a:rPr lang="en-US" sz="36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nter</a:t>
            </a:r>
            <a:r>
              <a:rPr lang="en-US" sz="36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omain </a:t>
            </a:r>
            <a:r>
              <a:rPr lang="en-US" sz="36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outing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(pronounced “cider”)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subnet portion of address of arbitrary length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 format: </a:t>
            </a:r>
            <a:r>
              <a:rPr lang="en-US" sz="32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a.b.c.d/x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where x is # bits in subnet portion of address</a:t>
            </a:r>
            <a:endParaRPr/>
          </a:p>
          <a:p>
            <a:pPr marL="582613" marR="0" lvl="1" indent="-555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None/>
            </a:pPr>
            <a:endParaRPr sz="2800" b="0" i="1" u="none" strike="noStrike" cap="non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86" name="Google Shape;2386;p34"/>
          <p:cNvGrpSpPr/>
          <p:nvPr/>
        </p:nvGrpSpPr>
        <p:grpSpPr>
          <a:xfrm>
            <a:off x="3242716" y="3863272"/>
            <a:ext cx="6124575" cy="1624012"/>
            <a:chOff x="3242716" y="3863272"/>
            <a:chExt cx="6124575" cy="1624012"/>
          </a:xfrm>
        </p:grpSpPr>
        <p:sp>
          <p:nvSpPr>
            <p:cNvPr id="2387" name="Google Shape;2387;p34"/>
            <p:cNvSpPr txBox="1"/>
            <p:nvPr/>
          </p:nvSpPr>
          <p:spPr>
            <a:xfrm>
              <a:off x="3242716" y="4444297"/>
              <a:ext cx="612457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11001000  00010111  0001000</a:t>
              </a:r>
              <a:r>
                <a:rPr lang="en-US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0  00000000</a:t>
              </a:r>
              <a:endPara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88" name="Google Shape;2388;p34"/>
            <p:cNvSpPr txBox="1"/>
            <p:nvPr/>
          </p:nvSpPr>
          <p:spPr>
            <a:xfrm>
              <a:off x="4904829" y="3899784"/>
              <a:ext cx="869950" cy="641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subnet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part</a:t>
              </a:r>
              <a:endParaRPr/>
            </a:p>
          </p:txBody>
        </p:sp>
        <p:sp>
          <p:nvSpPr>
            <p:cNvPr id="2389" name="Google Shape;2389;p34"/>
            <p:cNvSpPr txBox="1"/>
            <p:nvPr/>
          </p:nvSpPr>
          <p:spPr>
            <a:xfrm>
              <a:off x="8184604" y="3863272"/>
              <a:ext cx="615950" cy="641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host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</a:t>
              </a:r>
              <a:endParaRPr/>
            </a:p>
          </p:txBody>
        </p:sp>
        <p:cxnSp>
          <p:nvCxnSpPr>
            <p:cNvPr id="2390" name="Google Shape;2390;p34"/>
            <p:cNvCxnSpPr/>
            <p:nvPr/>
          </p:nvCxnSpPr>
          <p:spPr>
            <a:xfrm>
              <a:off x="5911304" y="4209347"/>
              <a:ext cx="1620837" cy="0"/>
            </a:xfrm>
            <a:prstGeom prst="straightConnector1">
              <a:avLst/>
            </a:pr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91" name="Google Shape;2391;p34"/>
            <p:cNvCxnSpPr/>
            <p:nvPr/>
          </p:nvCxnSpPr>
          <p:spPr>
            <a:xfrm>
              <a:off x="8702129" y="4198234"/>
              <a:ext cx="595312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92" name="Google Shape;2392;p34"/>
            <p:cNvSpPr txBox="1"/>
            <p:nvPr/>
          </p:nvSpPr>
          <p:spPr>
            <a:xfrm>
              <a:off x="5179466" y="5030084"/>
              <a:ext cx="22193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200.23.16.0/23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93" name="Google Shape;2393;p34"/>
            <p:cNvCxnSpPr/>
            <p:nvPr/>
          </p:nvCxnSpPr>
          <p:spPr>
            <a:xfrm rot="10800000">
              <a:off x="3312566" y="4199822"/>
              <a:ext cx="1438275" cy="0"/>
            </a:xfrm>
            <a:prstGeom prst="straightConnector1">
              <a:avLst/>
            </a:pr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94" name="Google Shape;2394;p34"/>
            <p:cNvCxnSpPr/>
            <p:nvPr/>
          </p:nvCxnSpPr>
          <p:spPr>
            <a:xfrm rot="10800000">
              <a:off x="7571829" y="4210934"/>
              <a:ext cx="647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395" name="Google Shape;2395;p34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35"/>
          <p:cNvSpPr txBox="1"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IP addresses: how to get one?</a:t>
            </a:r>
            <a:endParaRPr/>
          </a:p>
        </p:txBody>
      </p:sp>
      <p:sp>
        <p:nvSpPr>
          <p:cNvPr id="2402" name="Google Shape;2402;p35"/>
          <p:cNvSpPr txBox="1"/>
          <p:nvPr/>
        </p:nvSpPr>
        <p:spPr>
          <a:xfrm>
            <a:off x="910964" y="1504585"/>
            <a:ext cx="11096157" cy="2677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2425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That’s actually </a:t>
            </a:r>
            <a:r>
              <a:rPr lang="en-US" sz="3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questions:</a:t>
            </a:r>
            <a:endParaRPr/>
          </a:p>
          <a:p>
            <a:pPr marL="644525" marR="0" lvl="0" indent="-3460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000"/>
              <a:buFont typeface="Calibri"/>
              <a:buAutoNum type="arabicPeriod"/>
            </a:pPr>
            <a:r>
              <a:rPr lang="en-US"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Q: How does a </a:t>
            </a:r>
            <a:r>
              <a:rPr lang="en-US" sz="30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r>
              <a:rPr lang="en-US"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get IP address within its network (host part of address)?</a:t>
            </a:r>
            <a:endParaRPr/>
          </a:p>
          <a:p>
            <a:pPr marL="644525" marR="0" lvl="0" indent="-3460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000"/>
              <a:buFont typeface="Calibri"/>
              <a:buAutoNum type="arabicPeriod"/>
            </a:pPr>
            <a:r>
              <a:rPr lang="en-US"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Q: How does a </a:t>
            </a:r>
            <a:r>
              <a:rPr lang="en-US" sz="30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r>
              <a:rPr lang="en-US"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get IP address for itself (network part of address)</a:t>
            </a:r>
            <a:endParaRPr/>
          </a:p>
          <a:p>
            <a:pPr marL="34925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None/>
            </a:pPr>
            <a:endParaRPr sz="2800" b="0" i="1" u="none" strike="noStrike" cap="non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3" name="Google Shape;2403;p35"/>
          <p:cNvSpPr/>
          <p:nvPr/>
        </p:nvSpPr>
        <p:spPr>
          <a:xfrm>
            <a:off x="1104900" y="4234164"/>
            <a:ext cx="10533088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does </a:t>
            </a:r>
            <a:r>
              <a:rPr lang="en-US" sz="32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get IP address?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hard-coded by sysadmin in config file (e.g., /etc/rc.config in UNIX)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DHCP: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ynamic </a:t>
            </a:r>
            <a:r>
              <a:rPr lang="en-US" sz="28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ost </a:t>
            </a:r>
            <a:r>
              <a:rPr lang="en-US" sz="28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onfiguration </a:t>
            </a:r>
            <a:r>
              <a:rPr lang="en-US" sz="28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rotocol: dynamically get address from as server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“plug-and-play”</a:t>
            </a:r>
            <a:endParaRPr/>
          </a:p>
        </p:txBody>
      </p:sp>
      <p:sp>
        <p:nvSpPr>
          <p:cNvPr id="2404" name="Google Shape;2404;p35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p36"/>
          <p:cNvSpPr txBox="1"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DHCP: Dynamic Host Configuration Protocol</a:t>
            </a:r>
            <a:endParaRPr/>
          </a:p>
        </p:txBody>
      </p:sp>
      <p:sp>
        <p:nvSpPr>
          <p:cNvPr id="2411" name="Google Shape;2411;p36"/>
          <p:cNvSpPr txBox="1"/>
          <p:nvPr/>
        </p:nvSpPr>
        <p:spPr>
          <a:xfrm>
            <a:off x="895974" y="1369673"/>
            <a:ext cx="11096157" cy="231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52425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lang="en-US" sz="32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host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dynamically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obtains IP address from network server when it “joins” network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can renew its lease on address in use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allows reuse of addresses (only hold address while connected/on)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support for mobile users who join/leave network </a:t>
            </a:r>
            <a:endParaRPr/>
          </a:p>
          <a:p>
            <a:pPr marL="34925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None/>
            </a:pPr>
            <a:endParaRPr sz="2800" b="0" i="1" u="none" strike="noStrike" cap="non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2" name="Google Shape;2412;p36"/>
          <p:cNvSpPr txBox="1"/>
          <p:nvPr/>
        </p:nvSpPr>
        <p:spPr>
          <a:xfrm>
            <a:off x="869430" y="3920499"/>
            <a:ext cx="11096157" cy="234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2065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lang="en-US" sz="3200" b="0" i="0" u="none" strike="noStrike" cap="non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DHCP overview: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broadcasts </a:t>
            </a:r>
            <a:r>
              <a:rPr lang="en-US" sz="28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DHCP discover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msg [optional]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DHCP server responds with </a:t>
            </a:r>
            <a:r>
              <a:rPr lang="en-US" sz="28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DHCP offer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msg [optional]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requests IP address: </a:t>
            </a:r>
            <a:r>
              <a:rPr lang="en-US" sz="28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DHCP request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msg</a:t>
            </a:r>
            <a:endParaRPr/>
          </a:p>
          <a:p>
            <a:pPr marL="695325" marR="0" lvl="1" indent="-2317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DHCP server sends address: </a:t>
            </a:r>
            <a:r>
              <a:rPr lang="en-US" sz="28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DHCP ack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msg </a:t>
            </a:r>
            <a:endParaRPr/>
          </a:p>
          <a:p>
            <a:pPr marL="34925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None/>
            </a:pPr>
            <a:endParaRPr sz="2800" b="0" i="1" u="none" strike="noStrike" cap="non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3" name="Google Shape;2413;p36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34645</TotalTime>
  <Words>3670</Words>
  <Application>Microsoft Office PowerPoint</Application>
  <PresentationFormat>Widescreen</PresentationFormat>
  <Paragraphs>1181</Paragraphs>
  <Slides>43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ＭＳ Ｐゴシック</vt:lpstr>
      <vt:lpstr>Arial</vt:lpstr>
      <vt:lpstr>Calibri</vt:lpstr>
      <vt:lpstr>Comic Sans MS</vt:lpstr>
      <vt:lpstr>Gill Sans</vt:lpstr>
      <vt:lpstr>Gill Sans MT</vt:lpstr>
      <vt:lpstr>Noto Sans Symbols</vt:lpstr>
      <vt:lpstr>Tahoma</vt:lpstr>
      <vt:lpstr>Times New Roman</vt:lpstr>
      <vt:lpstr>Wingdings</vt:lpstr>
      <vt:lpstr>Office Theme</vt:lpstr>
      <vt:lpstr>IP addressing: introduction</vt:lpstr>
      <vt:lpstr>IP addressing: introduction</vt:lpstr>
      <vt:lpstr>IP addressing: introduction</vt:lpstr>
      <vt:lpstr>Subnets</vt:lpstr>
      <vt:lpstr>Subnets</vt:lpstr>
      <vt:lpstr>Subnets</vt:lpstr>
      <vt:lpstr>IP addressing: CIDR</vt:lpstr>
      <vt:lpstr>IP addresses: how to get one?</vt:lpstr>
      <vt:lpstr>DHCP: Dynamic Host Configuration Protocol</vt:lpstr>
      <vt:lpstr>DHCP client-server scenario</vt:lpstr>
      <vt:lpstr>DHCP client-server scenario</vt:lpstr>
      <vt:lpstr>IP addresses: how to get one?</vt:lpstr>
      <vt:lpstr>Hierarchical addressing: route aggregation</vt:lpstr>
      <vt:lpstr>Hierarchical addressing: more specific routes</vt:lpstr>
      <vt:lpstr>Hierarchical addressing: more specific routes</vt:lpstr>
      <vt:lpstr>IP addressing: last words ...</vt:lpstr>
      <vt:lpstr>Network layer: “data plane” roadmap</vt:lpstr>
      <vt:lpstr>NAT: network address translation</vt:lpstr>
      <vt:lpstr>NAT: network address translation</vt:lpstr>
      <vt:lpstr>NAT: network address translation</vt:lpstr>
      <vt:lpstr>NAT: network address translation</vt:lpstr>
      <vt:lpstr>NAT: network address translation</vt:lpstr>
      <vt:lpstr>IPv6: motivation</vt:lpstr>
      <vt:lpstr>IPv6 datagram format</vt:lpstr>
      <vt:lpstr>Transition from IPv4 to IPv6</vt:lpstr>
      <vt:lpstr>Tunneling and encapsulation</vt:lpstr>
      <vt:lpstr>Tunneling and encapsulation</vt:lpstr>
      <vt:lpstr>Tunneling</vt:lpstr>
      <vt:lpstr>Network layer: “data plane” roadmap</vt:lpstr>
      <vt:lpstr>Generalized forwarding: match plus action</vt:lpstr>
      <vt:lpstr>Flow table abstraction</vt:lpstr>
      <vt:lpstr>Flow table abstraction</vt:lpstr>
      <vt:lpstr>OpenFlow: flow table entries</vt:lpstr>
      <vt:lpstr>OpenFlow: examples</vt:lpstr>
      <vt:lpstr>OpenFlow: examples</vt:lpstr>
      <vt:lpstr>OpenFlow abstraction</vt:lpstr>
      <vt:lpstr>OpenFlow example</vt:lpstr>
      <vt:lpstr>OpenFlow example</vt:lpstr>
      <vt:lpstr>Generalized forwarding: summary</vt:lpstr>
      <vt:lpstr>IP fragmentation/reassembly</vt:lpstr>
      <vt:lpstr>PowerPoint Presentation</vt:lpstr>
      <vt:lpstr>IP fragmentation/reassembly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Aqsa Aslam</cp:lastModifiedBy>
  <cp:revision>450</cp:revision>
  <dcterms:created xsi:type="dcterms:W3CDTF">2020-01-18T07:24:59Z</dcterms:created>
  <dcterms:modified xsi:type="dcterms:W3CDTF">2024-04-24T05:57:27Z</dcterms:modified>
</cp:coreProperties>
</file>