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0"/>
  </p:notesMasterIdLst>
  <p:sldIdLst>
    <p:sldId id="1170" r:id="rId3"/>
    <p:sldId id="1171" r:id="rId4"/>
    <p:sldId id="1172" r:id="rId5"/>
    <p:sldId id="1173" r:id="rId6"/>
    <p:sldId id="1174" r:id="rId7"/>
    <p:sldId id="1175" r:id="rId8"/>
    <p:sldId id="1042" r:id="rId9"/>
    <p:sldId id="1068" r:id="rId10"/>
    <p:sldId id="1069" r:id="rId11"/>
    <p:sldId id="1070" r:id="rId12"/>
    <p:sldId id="1072" r:id="rId13"/>
    <p:sldId id="1073" r:id="rId14"/>
    <p:sldId id="1074" r:id="rId15"/>
    <p:sldId id="1075" r:id="rId16"/>
    <p:sldId id="1076" r:id="rId17"/>
    <p:sldId id="1077" r:id="rId18"/>
    <p:sldId id="1078" r:id="rId19"/>
    <p:sldId id="1079" r:id="rId20"/>
    <p:sldId id="1080" r:id="rId21"/>
    <p:sldId id="1081" r:id="rId22"/>
    <p:sldId id="1082" r:id="rId23"/>
    <p:sldId id="1083" r:id="rId24"/>
    <p:sldId id="1084" r:id="rId25"/>
    <p:sldId id="1085" r:id="rId26"/>
    <p:sldId id="1086" r:id="rId27"/>
    <p:sldId id="1087" r:id="rId28"/>
    <p:sldId id="1088" r:id="rId29"/>
    <p:sldId id="1089" r:id="rId30"/>
    <p:sldId id="1095" r:id="rId31"/>
    <p:sldId id="1093" r:id="rId32"/>
    <p:sldId id="1208" r:id="rId33"/>
    <p:sldId id="1096" r:id="rId34"/>
    <p:sldId id="1097" r:id="rId35"/>
    <p:sldId id="1100" r:id="rId36"/>
    <p:sldId id="1098" r:id="rId37"/>
    <p:sldId id="1099" r:id="rId38"/>
    <p:sldId id="11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656" autoAdjust="0"/>
  </p:normalViewPr>
  <p:slideViewPr>
    <p:cSldViewPr snapToGrid="0" snapToObjects="1">
      <p:cViewPr varScale="1">
        <p:scale>
          <a:sx n="78" d="100"/>
          <a:sy n="78" d="100"/>
        </p:scale>
        <p:origin x="869" y="67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403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8282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4336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0244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874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862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268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370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0093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6501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310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8850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9146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13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8649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79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4268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379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2231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</a:t>
            </a:r>
            <a:r>
              <a:rPr lang="en-US" baseline="0" dirty="0"/>
              <a:t> poor content providers – like in real-estate, location is everything.  servers want to be close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34248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minutes (recall earlier delay versus arrival rate curve from 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8543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t’p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400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9464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3164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9331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2395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9292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170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8394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5729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108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101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591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951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818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689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E3DF4-2D02-7D4F-B76E-99CD432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 (continued)</a:t>
            </a:r>
            <a:endParaRPr lang="en-US" sz="440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FA4476ED-595B-8542-B50D-C134553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uses TCP: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client initiates TCP connection (creates socket) to server,  port 80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server accepts TCP connection from client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messages (application-layer protocol messages) exchanged between browser (HTTP client) and Web server (HTTP server)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TCP connection closed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1CC4B9E5-1262-0749-B776-9A1B2197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HTTP is </a:t>
            </a:r>
            <a:r>
              <a:rPr kumimoji="0" lang="ja-JP" altLang="en-US" sz="3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“</a:t>
            </a:r>
            <a:r>
              <a:rPr kumimoji="0" lang="en-US" altLang="ja-JP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stateless</a:t>
            </a:r>
            <a:r>
              <a:rPr kumimoji="0" lang="ja-JP" altLang="en-US" sz="3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”</a:t>
            </a:r>
            <a:endParaRPr kumimoji="0" lang="en-US" altLang="ja-JP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server maintains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no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4DB0D-84CB-6F41-9F45-5FA35ED2C87F}"/>
              </a:ext>
            </a:extLst>
          </p:cNvPr>
          <p:cNvGrpSpPr/>
          <p:nvPr/>
        </p:nvGrpSpPr>
        <p:grpSpPr>
          <a:xfrm>
            <a:off x="6909802" y="3209500"/>
            <a:ext cx="5282198" cy="3248103"/>
            <a:chOff x="6909802" y="3209500"/>
            <a:chExt cx="5282198" cy="3248103"/>
          </a:xfrm>
        </p:grpSpPr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74F3501A-F7F5-FD47-A745-1E00F88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21466037-84B8-2C47-8046-BD516C96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132EE02F-99A4-C148-8E27-84A38CF8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4A41E8B-84D6-BE48-B3C9-3F388FD9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3609628"/>
              <a:ext cx="5053013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protocols that maintain </a:t>
              </a:r>
              <a:r>
                <a:rPr kumimoji="0" lang="ja-JP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“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</a:t>
              </a:r>
              <a:r>
                <a:rPr kumimoji="0" lang="ja-JP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”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are complex!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past history (state) must be maintained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if server/client crashes, their views of 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”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may be inconsistent, must be reconciled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Char char="r"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8">
              <a:extLst>
                <a:ext uri="{FF2B5EF4-FFF2-40B4-BE49-F238E27FC236}">
                  <a16:creationId xmlns:a16="http://schemas.microsoft.com/office/drawing/2014/main" id="{ADCE3EE0-3E4E-7741-A055-6E85996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aside</a:t>
              </a:r>
            </a:p>
          </p:txBody>
        </p: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43C0D7C-054F-1B4F-AC91-25A09EF9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connections: two types</a:t>
            </a:r>
            <a:endParaRPr lang="en-US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F92E26-A453-3745-8C0F-BF92C1E3A8B6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most one object sent over TCP connection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downloading multiple objects required multiple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46F3CB-B7A2-6C4C-B085-55F383976BB8}"/>
              </a:ext>
            </a:extLst>
          </p:cNvPr>
          <p:cNvSpPr txBox="1">
            <a:spLocks noChangeArrowheads="1"/>
          </p:cNvSpPr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Persistent HTTP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 to a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 objects can be sent over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single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TCP connection between client, and that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55A10CF-7248-164C-A5EF-FC5AA96E9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</a:t>
            </a:r>
            <a:endParaRPr lang="en-US" sz="4400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7AC580C-18A4-D247-92B5-6D862101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301A620-3B2F-B341-BCAC-A3E4F12C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22C996-6035-504C-97CC-082C3EAD4AF4}"/>
              </a:ext>
            </a:extLst>
          </p:cNvPr>
          <p:cNvSpPr txBox="1">
            <a:spLocks noChangeArrowheads="1"/>
          </p:cNvSpPr>
          <p:nvPr/>
        </p:nvSpPr>
        <p:spPr>
          <a:xfrm>
            <a:off x="944384" y="2447251"/>
            <a:ext cx="4850242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initiates TCP connection to HTTP server (process) at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 port 80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18B9B7-A17A-DD48-BBA8-A1AC0458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sends HTTP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(containing URL) into TCP connection socket. Message indicates that client wants object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someDepartment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home.index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1983CF-C4CB-FF47-A69D-3E65B8C9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at host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waiting for TCP connection at port 80 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accepts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connection, notifying client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2B9504-D191-9144-8C84-929183C1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server receives request message, forms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containing requested object, and sends message into its socket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4DAFA34-3C73-6F47-8061-690804DA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30" y="4961816"/>
            <a:ext cx="1800180" cy="60195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A9DB4DB-78BB-C14F-903C-4C820480B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17" y="5671992"/>
            <a:ext cx="1410287" cy="8918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7BF3D34-DFF2-A04F-84F9-CBAE8022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D8A0BF5-72E5-9E41-A2AE-DE0F79C9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851" y="2779258"/>
            <a:ext cx="155102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54521BF-054B-B342-A343-164F3CB50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530" y="3366635"/>
            <a:ext cx="1551026" cy="10069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someDepartment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home.index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FD2215CF-ECE6-6746-8DE5-3833EE23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 (cont.)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someDepartment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home.index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Rectangle 6">
            <a:extLst>
              <a:ext uri="{FF2B5EF4-FFF2-40B4-BE49-F238E27FC236}">
                <a16:creationId xmlns:a16="http://schemas.microsoft.com/office/drawing/2014/main" id="{F5ECC14E-6AC7-4243-86F2-25BD5F2B8464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3200188"/>
            <a:ext cx="5085273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receives response message containing html file, displays html.  Parsing html file, finds 10 referenced jpeg  objects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3260771-3905-E24E-8B12-64D566C6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Steps 1-5 repeated for each of 10 jpeg objects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9E1B76BD-C8EB-7245-9B75-E2D499F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4.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closes TCP connection. </a:t>
            </a:r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4F85C1F3-F91B-C04C-B746-8E5570895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65" y="3200187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F8CE636E-DC4B-BA4E-A771-E70EE904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87AF32-7BD3-C144-BD02-222C429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B3CFBAD8-5CBD-8B48-A941-3E86D5E6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62" name="Slide Number Placeholder 2">
            <a:extLst>
              <a:ext uri="{FF2B5EF4-FFF2-40B4-BE49-F238E27FC236}">
                <a16:creationId xmlns:a16="http://schemas.microsoft.com/office/drawing/2014/main" id="{805F15D5-7E9E-E54C-BDFB-FEFBBAA1D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6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response time</a:t>
            </a:r>
            <a:endParaRPr lang="en-US" sz="4400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6FDB6615-546D-6440-BBC8-3C06990BF0E4}"/>
              </a:ext>
            </a:extLst>
          </p:cNvPr>
          <p:cNvSpPr txBox="1">
            <a:spLocks noChangeArrowheads="1"/>
          </p:cNvSpPr>
          <p:nvPr/>
        </p:nvSpPr>
        <p:spPr>
          <a:xfrm>
            <a:off x="736393" y="1919178"/>
            <a:ext cx="568350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 (definition):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time for a small packet to travel from client to server and back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 time (per object):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to initiate TCP connection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for HTTP request and first few bytes of HTTP response to return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obect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/file transmission time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4929D219-0DD0-EE4D-B40F-3D0B3F80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229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8CAAC30A-AACE-CA43-94F8-6356C7DB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7916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AF42B5BB-493F-1A4F-A479-A45F6B47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516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C9AE042D-B868-CC49-B9F2-374B1A84C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229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99C22C7D-D82A-5C41-99D1-EA13F12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166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AutoShape 21">
            <a:extLst>
              <a:ext uri="{FF2B5EF4-FFF2-40B4-BE49-F238E27FC236}">
                <a16:creationId xmlns:a16="http://schemas.microsoft.com/office/drawing/2014/main" id="{DD02DF36-65CF-F14E-88DF-53BB17EBFDA7}"/>
              </a:ext>
            </a:extLst>
          </p:cNvPr>
          <p:cNvSpPr>
            <a:spLocks/>
          </p:cNvSpPr>
          <p:nvPr/>
        </p:nvSpPr>
        <p:spPr bwMode="auto">
          <a:xfrm>
            <a:off x="9903942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CCB0A876-D266-4A45-A302-8A1ECD42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 to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transmit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718D752-EA30-EF40-828E-5D0FFEB1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704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8BC58F30-FF48-FF4E-819B-1E40B909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1676996C-B2C6-6440-BDFC-70D850B75C3C}"/>
              </a:ext>
            </a:extLst>
          </p:cNvPr>
          <p:cNvSpPr>
            <a:spLocks/>
          </p:cNvSpPr>
          <p:nvPr/>
        </p:nvSpPr>
        <p:spPr bwMode="auto">
          <a:xfrm>
            <a:off x="7941641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86DB8643-EF07-8F4F-9625-5A4CA4A1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981309A0-6209-8843-8011-13910202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916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F8F4F9A2-8F8A-0A49-A582-7B28C50C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file</a:t>
            </a:r>
          </a:p>
        </p:txBody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38B5D7F5-BB3A-C042-A65C-E340A56B8131}"/>
              </a:ext>
            </a:extLst>
          </p:cNvPr>
          <p:cNvSpPr>
            <a:spLocks/>
          </p:cNvSpPr>
          <p:nvPr/>
        </p:nvSpPr>
        <p:spPr bwMode="auto">
          <a:xfrm>
            <a:off x="7947991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F6FF37B4-B442-4047-946B-77B07E9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1D97958B-3B35-E742-B7C6-848FC7C1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988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4A3B2D9-8989-434A-9FC2-223A7BF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 received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5F7EC06B-E293-DF46-888B-439F61ED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29F1D00D-DC1A-684B-8E6D-3829DD41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87" name="Group 43">
            <a:extLst>
              <a:ext uri="{FF2B5EF4-FFF2-40B4-BE49-F238E27FC236}">
                <a16:creationId xmlns:a16="http://schemas.microsoft.com/office/drawing/2014/main" id="{541F6086-47C8-874D-8AA5-F7E42EE4D031}"/>
              </a:ext>
            </a:extLst>
          </p:cNvPr>
          <p:cNvGrpSpPr>
            <a:grpSpLocks/>
          </p:cNvGrpSpPr>
          <p:nvPr/>
        </p:nvGrpSpPr>
        <p:grpSpPr bwMode="auto"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DAF6B62-B819-F74E-96B5-61332060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50F7D37B-F313-5C49-8576-42FF33D8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7E40F45-93DC-2B4E-ADDC-55D37D4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B112D55-79F9-1F4D-B446-8C88751F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48">
              <a:extLst>
                <a:ext uri="{FF2B5EF4-FFF2-40B4-BE49-F238E27FC236}">
                  <a16:creationId xmlns:a16="http://schemas.microsoft.com/office/drawing/2014/main" id="{956D8EF0-FF87-9E4B-887E-2B313EF7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3" name="Group 49">
              <a:extLst>
                <a:ext uri="{FF2B5EF4-FFF2-40B4-BE49-F238E27FC236}">
                  <a16:creationId xmlns:a16="http://schemas.microsoft.com/office/drawing/2014/main" id="{66F581E1-4301-C04A-BC92-0FE36983E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50">
                <a:extLst>
                  <a:ext uri="{FF2B5EF4-FFF2-40B4-BE49-F238E27FC236}">
                    <a16:creationId xmlns:a16="http://schemas.microsoft.com/office/drawing/2014/main" id="{060EE10F-40BB-F147-A18B-D592D490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AutoShape 51">
                <a:extLst>
                  <a:ext uri="{FF2B5EF4-FFF2-40B4-BE49-F238E27FC236}">
                    <a16:creationId xmlns:a16="http://schemas.microsoft.com/office/drawing/2014/main" id="{964C81AE-2600-6248-820C-48DB107C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0B3B5D85-0106-D947-B9AB-3DEF402B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" name="Group 53">
              <a:extLst>
                <a:ext uri="{FF2B5EF4-FFF2-40B4-BE49-F238E27FC236}">
                  <a16:creationId xmlns:a16="http://schemas.microsoft.com/office/drawing/2014/main" id="{21E327E2-0D3F-BB45-88FA-94BE8247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54">
                <a:extLst>
                  <a:ext uri="{FF2B5EF4-FFF2-40B4-BE49-F238E27FC236}">
                    <a16:creationId xmlns:a16="http://schemas.microsoft.com/office/drawing/2014/main" id="{A09779CB-5E1C-FF46-9276-B827DEE6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AutoShape 55">
                <a:extLst>
                  <a:ext uri="{FF2B5EF4-FFF2-40B4-BE49-F238E27FC236}">
                    <a16:creationId xmlns:a16="http://schemas.microsoft.com/office/drawing/2014/main" id="{67162A33-48AB-8447-8BA1-9899B1EF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0727CA6-9309-D04B-829F-614EF5BE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17B7496E-619F-B745-A3B6-4EDDE39B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B3F5CCBA-FB37-F741-A1BE-6A326312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DEAAF06F-764B-A04C-A4F4-4AF808C8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AutoShape 60">
                <a:extLst>
                  <a:ext uri="{FF2B5EF4-FFF2-40B4-BE49-F238E27FC236}">
                    <a16:creationId xmlns:a16="http://schemas.microsoft.com/office/drawing/2014/main" id="{73A61CB6-ED08-FD4B-8F83-3336B8F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9" name="Freeform 61">
              <a:extLst>
                <a:ext uri="{FF2B5EF4-FFF2-40B4-BE49-F238E27FC236}">
                  <a16:creationId xmlns:a16="http://schemas.microsoft.com/office/drawing/2014/main" id="{1AB063BC-5497-FD41-9B58-4C27970B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0" name="Group 62">
              <a:extLst>
                <a:ext uri="{FF2B5EF4-FFF2-40B4-BE49-F238E27FC236}">
                  <a16:creationId xmlns:a16="http://schemas.microsoft.com/office/drawing/2014/main" id="{20634D40-DCFD-8449-B684-70B31A9B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63">
                <a:extLst>
                  <a:ext uri="{FF2B5EF4-FFF2-40B4-BE49-F238E27FC236}">
                    <a16:creationId xmlns:a16="http://schemas.microsoft.com/office/drawing/2014/main" id="{F58EC583-5702-1E4B-A6F2-1309BD87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AutoShape 64">
                <a:extLst>
                  <a:ext uri="{FF2B5EF4-FFF2-40B4-BE49-F238E27FC236}">
                    <a16:creationId xmlns:a16="http://schemas.microsoft.com/office/drawing/2014/main" id="{DB3DA62B-8007-4E4C-93B9-0F102F104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1" name="Rectangle 65">
              <a:extLst>
                <a:ext uri="{FF2B5EF4-FFF2-40B4-BE49-F238E27FC236}">
                  <a16:creationId xmlns:a16="http://schemas.microsoft.com/office/drawing/2014/main" id="{C31A2516-63E0-E740-AE1D-B59F6C97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B8246D8C-6855-C044-A8BA-8F170062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924E847A-F4E0-DA4B-8D4E-A56FEAA69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Oval 68">
              <a:extLst>
                <a:ext uri="{FF2B5EF4-FFF2-40B4-BE49-F238E27FC236}">
                  <a16:creationId xmlns:a16="http://schemas.microsoft.com/office/drawing/2014/main" id="{8CAE9087-3C8E-F24B-A512-CEB1940F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2AB5FE84-419E-EB41-B46F-B90EA821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AutoShape 70">
              <a:extLst>
                <a:ext uri="{FF2B5EF4-FFF2-40B4-BE49-F238E27FC236}">
                  <a16:creationId xmlns:a16="http://schemas.microsoft.com/office/drawing/2014/main" id="{5044997C-6434-1F4E-951A-58848E5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AutoShape 71">
              <a:extLst>
                <a:ext uri="{FF2B5EF4-FFF2-40B4-BE49-F238E27FC236}">
                  <a16:creationId xmlns:a16="http://schemas.microsoft.com/office/drawing/2014/main" id="{E0E22BAF-7B23-B44C-827B-153E00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E772A220-7A72-DF4C-B4F3-72E6DDF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E52F28FE-19A0-E943-AE0B-DEEA9222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679A21A4-960E-C240-991F-7A91E9D3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Rectangle 75">
              <a:extLst>
                <a:ext uri="{FF2B5EF4-FFF2-40B4-BE49-F238E27FC236}">
                  <a16:creationId xmlns:a16="http://schemas.microsoft.com/office/drawing/2014/main" id="{5FE7BC29-1F3A-FC4D-B0A8-E7C985E2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76">
            <a:extLst>
              <a:ext uri="{FF2B5EF4-FFF2-40B4-BE49-F238E27FC236}">
                <a16:creationId xmlns:a16="http://schemas.microsoft.com/office/drawing/2014/main" id="{ACB35F9B-E584-6A4C-A928-821626F2884C}"/>
              </a:ext>
            </a:extLst>
          </p:cNvPr>
          <p:cNvGrpSpPr>
            <a:grpSpLocks/>
          </p:cNvGrpSpPr>
          <p:nvPr/>
        </p:nvGrpSpPr>
        <p:grpSpPr bwMode="auto"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id="121" name="Picture 77" descr="desktop_computer_stylized_medium">
              <a:extLst>
                <a:ext uri="{FF2B5EF4-FFF2-40B4-BE49-F238E27FC236}">
                  <a16:creationId xmlns:a16="http://schemas.microsoft.com/office/drawing/2014/main" id="{C2C6AD66-1148-CD4D-99F7-5C6A689E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40C43405-EE8F-6348-9658-64CCF319F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2D3ED81E-7823-0B47-8E02-97411E72ACFD}"/>
              </a:ext>
            </a:extLst>
          </p:cNvPr>
          <p:cNvSpPr/>
          <p:nvPr/>
        </p:nvSpPr>
        <p:spPr>
          <a:xfrm>
            <a:off x="8188984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AutoShape 21">
            <a:extLst>
              <a:ext uri="{FF2B5EF4-FFF2-40B4-BE49-F238E27FC236}">
                <a16:creationId xmlns:a16="http://schemas.microsoft.com/office/drawing/2014/main" id="{B46E8531-A1AB-F94F-83A6-88018FC274AE}"/>
              </a:ext>
            </a:extLst>
          </p:cNvPr>
          <p:cNvSpPr>
            <a:spLocks/>
          </p:cNvSpPr>
          <p:nvPr/>
        </p:nvSpPr>
        <p:spPr bwMode="auto">
          <a:xfrm flipH="1" flipV="1">
            <a:off x="8069711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7570-9992-2546-969B-3F60B086818E}"/>
              </a:ext>
            </a:extLst>
          </p:cNvPr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 response time =  2RTT+ file transmission 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7E482904-1521-274F-AE73-DF7E96ACE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Persistent HTTP </a:t>
            </a:r>
            <a:r>
              <a:rPr lang="en-US" altLang="en-US" sz="3200" dirty="0">
                <a:cs typeface="Calibri" panose="020F0502020204030204" pitchFamily="34" charset="0"/>
              </a:rPr>
              <a:t>(HTTP 1.1)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14C937-79C9-6642-8B0C-15F130B4AF9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01764"/>
            <a:ext cx="51655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Non-persistent HTTP issues: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2 RTTs per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overhead for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TCP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browsers often open multiple parallel TCP connections to fetch referenced objects in parallel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6C596E-CBDC-1641-AE54-06AC7ADF3759}"/>
              </a:ext>
            </a:extLst>
          </p:cNvPr>
          <p:cNvSpPr txBox="1">
            <a:spLocks noChangeArrowheads="1"/>
          </p:cNvSpPr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 HTTP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(HTTP1.1):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 leaves connection open after sending response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messages  between same client/server sent over open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sends requests as soon as it encounters a referenced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little as one RTT for all the referenced objects (cutting response time in half)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9DB959-15FC-7A47-B54E-965B407A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request </a:t>
            </a:r>
            <a:r>
              <a:rPr lang="en-US" altLang="en-US" dirty="0">
                <a:cs typeface="Calibri" panose="020F0502020204030204" pitchFamily="34" charset="0"/>
              </a:rPr>
              <a:t>m</a:t>
            </a:r>
            <a:r>
              <a:rPr lang="en-US" altLang="en-US" sz="4400" dirty="0">
                <a:cs typeface="Calibri" panose="020F0502020204030204" pitchFamily="34" charset="0"/>
              </a:rPr>
              <a:t>essage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1ECE79-BBE4-B646-A84C-F451AD02B98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4625"/>
            <a:ext cx="11658600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two types of HTTP messages: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message: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ASCII (human-readable format)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D189007-4005-564E-B421-909E89E9E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77" y="4189643"/>
            <a:ext cx="107112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FD47085-0DF5-F849-923F-6D72DB7E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6" y="3323999"/>
            <a:ext cx="7921878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 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index.html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HTTP/1.1\r\n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Host: www-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net.cs.umass.edu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User-Agent: Mozilla/5.0 (Macintosh; Intel Mac OS X 10.15; rv:80.0) Gecko/20100101 Firefox/80.0 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Accept: text/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html,application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xhtml+xml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Accept-Language: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en-us,en;q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=0.5\r\n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Accept-Encoding: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gzip,deflate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Connection: keep-alive\r\n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8212B-5FF3-1B41-8A79-6C4F774EA6B6}"/>
              </a:ext>
            </a:extLst>
          </p:cNvPr>
          <p:cNvGrpSpPr/>
          <p:nvPr/>
        </p:nvGrpSpPr>
        <p:grpSpPr>
          <a:xfrm>
            <a:off x="7524296" y="2623511"/>
            <a:ext cx="2834575" cy="849313"/>
            <a:chOff x="7524296" y="2554061"/>
            <a:chExt cx="2834575" cy="849313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F48C300-763A-B54F-B0A7-01186DC91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6AE4689D-D5B0-114C-898E-652FE114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 character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F17A6F8-488B-914D-8FD5-D0101F59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line-feed character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6550CDC-D06A-104F-8EAA-1F14B32B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1DA586-D2C5-594D-BC4F-D63F85BDFA27}"/>
              </a:ext>
            </a:extLst>
          </p:cNvPr>
          <p:cNvGrpSpPr/>
          <p:nvPr/>
        </p:nvGrpSpPr>
        <p:grpSpPr>
          <a:xfrm>
            <a:off x="304572" y="3050979"/>
            <a:ext cx="3691165" cy="830997"/>
            <a:chOff x="304572" y="3050979"/>
            <a:chExt cx="3691165" cy="830997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6C3DB56-846D-8E43-9453-A014201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request line (GET, POST,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HEAD commands)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F472D7-7102-3D4F-8FB9-8F68234ED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EE239-9E6A-4845-9F03-74B240F246F8}"/>
              </a:ext>
            </a:extLst>
          </p:cNvPr>
          <p:cNvGrpSpPr/>
          <p:nvPr/>
        </p:nvGrpSpPr>
        <p:grpSpPr>
          <a:xfrm>
            <a:off x="743905" y="5548787"/>
            <a:ext cx="7763054" cy="1145473"/>
            <a:chOff x="743905" y="5548787"/>
            <a:chExt cx="7763054" cy="1145473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CA9B985-18B2-6347-8689-E6656C02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ED6E2F1-61E7-E241-8E2D-ADEC5E8A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return, line feed at start of line indicates end of header lines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EF5DEF07-DC95-F343-B9CA-F9BD4063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ttp://</a:t>
              </a:r>
              <a:r>
                <a:rPr kumimoji="0" lang="en-US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gaia.cs.umass.edu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/</a:t>
              </a:r>
              <a:r>
                <a:rPr kumimoji="0" lang="en-US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kurose_ross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/interactive/</a:t>
              </a: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6B9FB67-1AD8-6146-8926-BFEB803718A3}"/>
              </a:ext>
            </a:extLst>
          </p:cNvPr>
          <p:cNvSpPr/>
          <p:nvPr/>
        </p:nvSpPr>
        <p:spPr>
          <a:xfrm>
            <a:off x="3812583" y="3704095"/>
            <a:ext cx="217442" cy="1797803"/>
          </a:xfrm>
          <a:prstGeom prst="leftBrace">
            <a:avLst/>
          </a:prstGeom>
          <a:ln w="1905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09E13-4068-2140-8EEF-80CD03B5F69C}"/>
              </a:ext>
            </a:extLst>
          </p:cNvPr>
          <p:cNvSpPr/>
          <p:nvPr/>
        </p:nvSpPr>
        <p:spPr>
          <a:xfrm>
            <a:off x="4019515" y="3331027"/>
            <a:ext cx="6620718" cy="30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7502B-9EA4-9D49-A251-DB91BDC6BB3C}"/>
              </a:ext>
            </a:extLst>
          </p:cNvPr>
          <p:cNvSpPr/>
          <p:nvPr/>
        </p:nvSpPr>
        <p:spPr>
          <a:xfrm>
            <a:off x="2726871" y="3599519"/>
            <a:ext cx="8392886" cy="196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C3381709-4DCC-204B-A742-66F4884C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8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request message: general format</a:t>
            </a:r>
            <a:endParaRPr lang="en-US" sz="4400" dirty="0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CAB95007-032C-1849-B460-3E4D669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472" y="1752600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CB38CB5-45F7-C847-AE71-4F4C5B6F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709" y="2768600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645219C-0302-5E46-AE15-64BD6515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534" y="2338387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AFB1EEC-4EBF-6E41-B9CB-E4B01F15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84" y="2287587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09CBE09-CA75-A245-B675-9042959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4394200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48D8BC5-234B-1340-9AE4-2B7B4CCD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297" y="4959350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BE22D39-29E3-DB4E-8BB7-B366225B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34" y="1789112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E517253E-A702-9F4B-B692-C2D297AE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0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A3ED2FB-B252-C14F-B645-419D36E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2B62443-11E1-2B43-9DCA-4AE37C7E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6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04CD6AC7-3A8A-D448-ACDB-A1CAAAE4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6084" y="178593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16D6361-9C6F-384A-940A-DBEE668B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66F44111-14E6-9047-91A5-35A20720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98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01CD148-0CB6-B64C-B622-686BDB7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759" y="18161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method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803519B0-4DBB-0446-BBAE-FAAA993C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809" y="179705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2AE14B96-40BF-C44D-B226-47487039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109" y="180340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499F11E0-2AAF-FC46-939A-844BDA8F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709" y="1809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74D4C75B-57F6-FC40-A95F-1EA8971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09" y="182086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lf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D3CF33E6-800C-C34A-9A2F-34E6C60D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659" y="180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version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64EF9BF-C55B-3041-B970-830A3893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59" y="18161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URL</a:t>
            </a:r>
          </a:p>
        </p:txBody>
      </p: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F6F8085-A891-0844-94E6-578F3AFB50F3}"/>
              </a:ext>
            </a:extLst>
          </p:cNvPr>
          <p:cNvGrpSpPr>
            <a:grpSpLocks/>
          </p:cNvGrpSpPr>
          <p:nvPr/>
        </p:nvGrpSpPr>
        <p:grpSpPr bwMode="auto">
          <a:xfrm>
            <a:off x="2879934" y="2233612"/>
            <a:ext cx="4565650" cy="446088"/>
            <a:chOff x="192" y="1894"/>
            <a:chExt cx="2876" cy="281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37CAD855-2626-9B4A-87B5-BBFB2178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3882514C-0ADC-584D-AAA4-E4882A2D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688D6AB7-0894-2D4A-9EE3-CF8BFFA3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8B2EC183-EB51-C64D-B126-461EEABB1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DE50D57-00F5-134E-8F40-FDF96483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54D07A27-F429-7046-9310-3A09B05F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C2EDB89B-2549-D34E-89E0-D083A1B0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C7C20190-6015-D24C-8172-D12AE7AC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9D74CC94-6309-9D4E-AC17-7834303D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763EEE1-8E7B-574B-9B12-C02141AD6CEE}"/>
              </a:ext>
            </a:extLst>
          </p:cNvPr>
          <p:cNvGrpSpPr>
            <a:grpSpLocks/>
          </p:cNvGrpSpPr>
          <p:nvPr/>
        </p:nvGrpSpPr>
        <p:grpSpPr bwMode="auto">
          <a:xfrm>
            <a:off x="2876759" y="3709987"/>
            <a:ext cx="4565650" cy="446088"/>
            <a:chOff x="192" y="1894"/>
            <a:chExt cx="2876" cy="281"/>
          </a:xfrm>
        </p:grpSpPr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3037660-A975-AC41-9666-AFCCB3A0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DAB01D5-4A4C-0848-8E97-EACA6A36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12F13F26-AF12-FB44-9B51-D0B6944C6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81CA89B-E86B-F843-A1BF-431E567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74911CA3-EBEB-B142-B4CE-F45E5771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D0CB791B-5400-C244-A515-F158CF9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59" name="Text Box 53">
              <a:extLst>
                <a:ext uri="{FF2B5EF4-FFF2-40B4-BE49-F238E27FC236}">
                  <a16:creationId xmlns:a16="http://schemas.microsoft.com/office/drawing/2014/main" id="{E5D6E821-F80C-7046-BF97-7FA229C9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5F6B0327-AD11-4545-B4F6-735084B8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95580CF6-5A42-2640-82F1-B4775A0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sp>
        <p:nvSpPr>
          <p:cNvPr id="62" name="Line 56">
            <a:extLst>
              <a:ext uri="{FF2B5EF4-FFF2-40B4-BE49-F238E27FC236}">
                <a16:creationId xmlns:a16="http://schemas.microsoft.com/office/drawing/2014/main" id="{923CEA11-D6DF-1C46-A3A4-FD9F81E7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934" y="26812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3" name="Group 61">
            <a:extLst>
              <a:ext uri="{FF2B5EF4-FFF2-40B4-BE49-F238E27FC236}">
                <a16:creationId xmlns:a16="http://schemas.microsoft.com/office/drawing/2014/main" id="{331FDA17-3586-0A4D-9D97-B7C360855EC7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2905125"/>
            <a:ext cx="331788" cy="461962"/>
            <a:chOff x="462" y="1727"/>
            <a:chExt cx="209" cy="291"/>
          </a:xfrm>
        </p:grpSpPr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1850415-E4E6-744B-A59A-4CBBE000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26A802CD-661F-6548-9B20-03447D67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5857CADE-C5FA-4D45-86A4-A527BB09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67" name="Line 62">
            <a:extLst>
              <a:ext uri="{FF2B5EF4-FFF2-40B4-BE49-F238E27FC236}">
                <a16:creationId xmlns:a16="http://schemas.microsoft.com/office/drawing/2014/main" id="{4AD99966-51D9-144F-843E-CA57BB5A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997" y="26685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Group 63">
            <a:extLst>
              <a:ext uri="{FF2B5EF4-FFF2-40B4-BE49-F238E27FC236}">
                <a16:creationId xmlns:a16="http://schemas.microsoft.com/office/drawing/2014/main" id="{21BE7B05-C0E3-2847-AA19-1D559561D8E0}"/>
              </a:ext>
            </a:extLst>
          </p:cNvPr>
          <p:cNvGrpSpPr>
            <a:grpSpLocks/>
          </p:cNvGrpSpPr>
          <p:nvPr/>
        </p:nvGrpSpPr>
        <p:grpSpPr bwMode="auto">
          <a:xfrm>
            <a:off x="7275722" y="2892425"/>
            <a:ext cx="331787" cy="461962"/>
            <a:chOff x="462" y="1727"/>
            <a:chExt cx="209" cy="291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068B7F8-AE57-0A4E-92E6-32182A78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65">
              <a:extLst>
                <a:ext uri="{FF2B5EF4-FFF2-40B4-BE49-F238E27FC236}">
                  <a16:creationId xmlns:a16="http://schemas.microsoft.com/office/drawing/2014/main" id="{304BAA75-EDF9-3049-8146-D4E3B77D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7B98EC85-B737-7A4A-B367-0CDBC6B0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3F072947-4F12-CC4D-A114-F6AA680D477F}"/>
              </a:ext>
            </a:extLst>
          </p:cNvPr>
          <p:cNvGrpSpPr>
            <a:grpSpLocks/>
          </p:cNvGrpSpPr>
          <p:nvPr/>
        </p:nvGrpSpPr>
        <p:grpSpPr bwMode="auto">
          <a:xfrm>
            <a:off x="2875172" y="4156075"/>
            <a:ext cx="963612" cy="446087"/>
            <a:chOff x="3105" y="2650"/>
            <a:chExt cx="607" cy="281"/>
          </a:xfrm>
        </p:grpSpPr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B30322FD-E3EE-8748-B949-5646BF3F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8E1F9CF-9FEF-5347-B932-F18E52F7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F1DCBAA-5080-0B49-ADD4-12FFFAF8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30F8DE49-8702-8242-B74B-8F1C10B8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</p:grpSp>
      <p:sp>
        <p:nvSpPr>
          <p:cNvPr id="77" name="Rectangle 78">
            <a:extLst>
              <a:ext uri="{FF2B5EF4-FFF2-40B4-BE49-F238E27FC236}">
                <a16:creationId xmlns:a16="http://schemas.microsoft.com/office/drawing/2014/main" id="{6229F0FB-98BB-B944-85C4-25A52FB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72" y="4603750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15C2EA86-0F4F-3247-A569-CE038874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922" y="492760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entity body</a:t>
            </a:r>
          </a:p>
        </p:txBody>
      </p:sp>
      <p:grpSp>
        <p:nvGrpSpPr>
          <p:cNvPr id="79" name="Group 81">
            <a:extLst>
              <a:ext uri="{FF2B5EF4-FFF2-40B4-BE49-F238E27FC236}">
                <a16:creationId xmlns:a16="http://schemas.microsoft.com/office/drawing/2014/main" id="{FBD71B37-ADDE-7A46-9420-5D7F558DE36A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4941887"/>
            <a:ext cx="331788" cy="461963"/>
            <a:chOff x="462" y="1727"/>
            <a:chExt cx="209" cy="291"/>
          </a:xfrm>
        </p:grpSpPr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id="{EB685F5D-49A7-714D-B0CE-A681FE4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83">
              <a:extLst>
                <a:ext uri="{FF2B5EF4-FFF2-40B4-BE49-F238E27FC236}">
                  <a16:creationId xmlns:a16="http://schemas.microsoft.com/office/drawing/2014/main" id="{F39503FA-5AF7-1343-97ED-74063A1F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2" name="Text Box 84">
              <a:extLst>
                <a:ext uri="{FF2B5EF4-FFF2-40B4-BE49-F238E27FC236}">
                  <a16:creationId xmlns:a16="http://schemas.microsoft.com/office/drawing/2014/main" id="{65445F71-0392-1545-8E73-EFFA475F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83" name="Group 85">
            <a:extLst>
              <a:ext uri="{FF2B5EF4-FFF2-40B4-BE49-F238E27FC236}">
                <a16:creationId xmlns:a16="http://schemas.microsoft.com/office/drawing/2014/main" id="{948FB213-CBD1-754F-9A31-92B73ABB091D}"/>
              </a:ext>
            </a:extLst>
          </p:cNvPr>
          <p:cNvGrpSpPr>
            <a:grpSpLocks/>
          </p:cNvGrpSpPr>
          <p:nvPr/>
        </p:nvGrpSpPr>
        <p:grpSpPr bwMode="auto">
          <a:xfrm>
            <a:off x="7871034" y="4932362"/>
            <a:ext cx="331788" cy="461963"/>
            <a:chOff x="462" y="1727"/>
            <a:chExt cx="209" cy="291"/>
          </a:xfrm>
        </p:grpSpPr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2099BE28-2CBD-FA47-A576-86B1CF47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87">
              <a:extLst>
                <a:ext uri="{FF2B5EF4-FFF2-40B4-BE49-F238E27FC236}">
                  <a16:creationId xmlns:a16="http://schemas.microsoft.com/office/drawing/2014/main" id="{94AB5515-CA17-A64C-8C42-F0741024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6" name="Text Box 88">
              <a:extLst>
                <a:ext uri="{FF2B5EF4-FFF2-40B4-BE49-F238E27FC236}">
                  <a16:creationId xmlns:a16="http://schemas.microsoft.com/office/drawing/2014/main" id="{157CE15D-905D-5B44-91B2-249371FA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87" name="Slide Number Placeholder 2">
            <a:extLst>
              <a:ext uri="{FF2B5EF4-FFF2-40B4-BE49-F238E27FC236}">
                <a16:creationId xmlns:a16="http://schemas.microsoft.com/office/drawing/2014/main" id="{09896B4E-767E-074F-8EDA-CDA62F29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6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Other HTTP request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essages</a:t>
            </a:r>
            <a:endParaRPr lang="en-US" sz="4400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25316CA5-99B5-7F45-AFB7-B3A2CBFABDDC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page often includes form input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input sent from client to server in entity body of HTTP POST request message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C7D421B-4EDF-C343-AB2D-4624467F5415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4466964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method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sending data to server):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 user data in URL field of HTTP GET request message (following a ‘?’):</a:t>
            </a:r>
          </a:p>
        </p:txBody>
      </p:sp>
      <p:sp>
        <p:nvSpPr>
          <p:cNvPr id="89" name="Text Box 5">
            <a:extLst>
              <a:ext uri="{FF2B5EF4-FFF2-40B4-BE49-F238E27FC236}">
                <a16:creationId xmlns:a16="http://schemas.microsoft.com/office/drawing/2014/main" id="{B785588B-2DEA-474F-89CA-2613413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www.somesite.com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animalsearch?monkeys&amp;banana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F9FB5262-4D63-A149-A391-3CDD424427AC}"/>
              </a:ext>
            </a:extLst>
          </p:cNvPr>
          <p:cNvSpPr txBox="1">
            <a:spLocks noChangeArrowheads="1"/>
          </p:cNvSpPr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 headers (only) that would be returned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specified URL were requested  with an HTTP GET method. 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2D3C6453-B336-C04B-8A91-4E7D3B632FEB}"/>
              </a:ext>
            </a:extLst>
          </p:cNvPr>
          <p:cNvSpPr txBox="1">
            <a:spLocks noChangeArrowheads="1"/>
          </p:cNvSpPr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uploads new file (object) to server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completely replaces file that exists at specified URL with content in entity body of POST HTTP request message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C538BA-1C71-0F4D-B753-A7D597D9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</a:t>
            </a:r>
            <a:endParaRPr lang="en-US" sz="4400" dirty="0"/>
          </a:p>
        </p:txBody>
      </p:sp>
      <p:sp>
        <p:nvSpPr>
          <p:cNvPr id="87" name="Text Box 5">
            <a:extLst>
              <a:ext uri="{FF2B5EF4-FFF2-40B4-BE49-F238E27FC236}">
                <a16:creationId xmlns:a16="http://schemas.microsoft.com/office/drawing/2014/main" id="{A994AECC-DC16-7847-B8EE-F2F612AB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line (protocol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code status phrase)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695B2A1-768B-CE41-87A1-8D564F95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18" y="2984961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10">
            <a:extLst>
              <a:ext uri="{FF2B5EF4-FFF2-40B4-BE49-F238E27FC236}">
                <a16:creationId xmlns:a16="http://schemas.microsoft.com/office/drawing/2014/main" id="{71D3CD43-9088-2144-992C-3A77F78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7" y="4607159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data, e.g.,  requested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HTML file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Rectangle 15">
            <a:extLst>
              <a:ext uri="{FF2B5EF4-FFF2-40B4-BE49-F238E27FC236}">
                <a16:creationId xmlns:a16="http://schemas.microsoft.com/office/drawing/2014/main" id="{AE1D96B5-48F4-B842-9424-43BC570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1" y="1710879"/>
            <a:ext cx="6311900" cy="349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HTTP/1.1 200 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Date: Tue, 08 Sep 2020 00:53:20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Server: Apache/2.4.6 (CentOS) OpenSSL/1.0.2k-fips PHP/7.4.9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mod_perl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/2.0.11 Perl/v5.16.3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Last-Modified: Tue, 01 Mar 2016 18:57:50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 "a5b-52d015789ee9e"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Accept-Ranges: bytes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Content-Length: 2651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Content-Type: text/html; charset=UTF-8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data data data data data ... 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248C33-8978-FA4A-B68D-07F7345C9C4D}"/>
              </a:ext>
            </a:extLst>
          </p:cNvPr>
          <p:cNvCxnSpPr>
            <a:cxnSpLocks/>
          </p:cNvCxnSpPr>
          <p:nvPr/>
        </p:nvCxnSpPr>
        <p:spPr>
          <a:xfrm>
            <a:off x="3593872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C1D39C-E830-C840-962A-5EF5A5C89548}"/>
              </a:ext>
            </a:extLst>
          </p:cNvPr>
          <p:cNvCxnSpPr>
            <a:cxnSpLocks/>
          </p:cNvCxnSpPr>
          <p:nvPr/>
        </p:nvCxnSpPr>
        <p:spPr>
          <a:xfrm>
            <a:off x="3642857" y="4850277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">
            <a:extLst>
              <a:ext uri="{FF2B5EF4-FFF2-40B4-BE49-F238E27FC236}">
                <a16:creationId xmlns:a16="http://schemas.microsoft.com/office/drawing/2014/main" id="{2551C779-9290-AD4E-91BD-E60A7E92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4120-8306-2742-A6C5-833CF39C2053}"/>
              </a:ext>
            </a:extLst>
          </p:cNvPr>
          <p:cNvSpPr/>
          <p:nvPr/>
        </p:nvSpPr>
        <p:spPr>
          <a:xfrm>
            <a:off x="506185" y="4724398"/>
            <a:ext cx="10733315" cy="189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B4A04F6-6325-3B46-B996-B1257F5CC1D8}"/>
              </a:ext>
            </a:extLst>
          </p:cNvPr>
          <p:cNvSpPr/>
          <p:nvPr/>
        </p:nvSpPr>
        <p:spPr>
          <a:xfrm>
            <a:off x="4963885" y="2057400"/>
            <a:ext cx="261258" cy="2694214"/>
          </a:xfrm>
          <a:prstGeom prst="leftBrace">
            <a:avLst/>
          </a:prstGeom>
          <a:ln w="2222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0BCB5-3B5E-AE49-AE9B-AE6FFB902BA8}"/>
              </a:ext>
            </a:extLst>
          </p:cNvPr>
          <p:cNvSpPr/>
          <p:nvPr/>
        </p:nvSpPr>
        <p:spPr>
          <a:xfrm>
            <a:off x="4359729" y="2041072"/>
            <a:ext cx="7151914" cy="298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232E2-6D04-AD43-8E7F-3073A3A01F08}"/>
              </a:ext>
            </a:extLst>
          </p:cNvPr>
          <p:cNvSpPr/>
          <p:nvPr/>
        </p:nvSpPr>
        <p:spPr>
          <a:xfrm>
            <a:off x="3858986" y="2939143"/>
            <a:ext cx="7151914" cy="135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A72BEEE-6164-8340-B1FC-05E6C79C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A58A9F-013E-E14B-A97A-3F5139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tatus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D9FAF8-ACB6-2648-AF49-4F1CA2DD361E}"/>
              </a:ext>
            </a:extLst>
          </p:cNvPr>
          <p:cNvSpPr txBox="1">
            <a:spLocks noChangeArrowheads="1"/>
          </p:cNvSpPr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200 OK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succeeded, requested object later in this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301 Moved Permanently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requested object moved, new location specified later in this message (in Location: field)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400 Bad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msg not understood by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404 Not Found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requested document not found on this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505 HTTP Version Not Supported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C98F9E3-E57A-7844-89F3-A6331B04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508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code appears in 1st line in server-to-client response message.</a:t>
            </a:r>
          </a:p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some sample codes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3EBF3D-1991-B942-BC94-7A161F525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Trying out HTTP (client side) for yourself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162CB5-536A-4D40-94FC-6A99B52D37CF}"/>
              </a:ext>
            </a:extLst>
          </p:cNvPr>
          <p:cNvSpPr txBox="1">
            <a:spLocks noChangeArrowheads="1"/>
          </p:cNvSpPr>
          <p:nvPr/>
        </p:nvSpPr>
        <p:spPr>
          <a:xfrm>
            <a:off x="579438" y="1474924"/>
            <a:ext cx="8096250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1.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netcat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to your favorite Web server: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AD8FC5E-7EF6-5D4A-947A-76F9FAC5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629" y="1884363"/>
            <a:ext cx="62441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opens TCP connection to port 80 (default HTTP server port)  at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gaia.cs.umass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anything typed in will be sent  to port 80 at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05D1437-BBD8-714B-ADDF-C3F7DEF7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297" y="1998799"/>
            <a:ext cx="3884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%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-c -v gaia.cs.umass.edu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AC288-3206-534D-929C-FFD2305EC27E}"/>
              </a:ext>
            </a:extLst>
          </p:cNvPr>
          <p:cNvGrpSpPr/>
          <p:nvPr/>
        </p:nvGrpSpPr>
        <p:grpSpPr>
          <a:xfrm>
            <a:off x="711200" y="5286696"/>
            <a:ext cx="8289126" cy="996484"/>
            <a:chOff x="711200" y="5286696"/>
            <a:chExt cx="8289126" cy="996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6E2A86-603C-764E-9AF8-0B2F20CD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5286696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3. look at response message sent by HTTP server!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3659547-E754-6B44-903F-76BD7A300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5" y="5821515"/>
              <a:ext cx="79340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(or use Wireshark to look at captured HTTP request/response)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E12EFF-E52A-B84D-934A-7405FA201329}"/>
              </a:ext>
            </a:extLst>
          </p:cNvPr>
          <p:cNvGrpSpPr/>
          <p:nvPr/>
        </p:nvGrpSpPr>
        <p:grpSpPr>
          <a:xfrm>
            <a:off x="727530" y="3145663"/>
            <a:ext cx="11243449" cy="2045073"/>
            <a:chOff x="727530" y="3145663"/>
            <a:chExt cx="11243449" cy="2045073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F530C45-E591-C948-8561-E3D1A663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30" y="3145663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2. type in a GET HTTP request: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4F32261-DA96-6645-A103-A806625BC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273" y="3748006"/>
              <a:ext cx="74174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GET /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kurose_ross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/interactive/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index.php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 HTTP/1.1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Host: 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gaia.cs.umass.edu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A5628D90-F44C-0944-B370-D9151887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792" y="4175073"/>
              <a:ext cx="62441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by typing this in (hit carriage return twice), you send this minimal (but complete)  GET request to HTTP server</a:t>
              </a:r>
            </a:p>
          </p:txBody>
        </p: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4905279-7B20-4F4C-AC34-18EB5C18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35EFC9-A521-0240-B257-CD458B330808}"/>
              </a:ext>
            </a:extLst>
          </p:cNvPr>
          <p:cNvSpPr txBox="1">
            <a:spLocks noChangeArrowheads="1"/>
          </p:cNvSpPr>
          <p:nvPr/>
        </p:nvSpPr>
        <p:spPr>
          <a:xfrm>
            <a:off x="751523" y="1368109"/>
            <a:ext cx="5877880" cy="483674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Recall:  HTTP GET/response interaction is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stateless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notion of multi-step exchanges of HTTP messages to complete a Web “transaction”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need for client/server to track “state” of multi-step exchange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all HTTP requests are independent of each other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need for client/server to “recover” from a partially-completed-but-never-completely-completed transaction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F961A-6387-0345-9591-6D8E9EDB9801}"/>
              </a:ext>
            </a:extLst>
          </p:cNvPr>
          <p:cNvSpPr txBox="1"/>
          <p:nvPr/>
        </p:nvSpPr>
        <p:spPr>
          <a:xfrm>
            <a:off x="7777183" y="1266045"/>
            <a:ext cx="334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stateful protocol: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makes two changes to X, or none at all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1896121-77D8-FD42-BC74-F51FD18D8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743" y="2818375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668C468-5627-F641-A1D5-CCCD71D4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430" y="2812025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4D29A06D-1A18-BA46-8999-A8C319B0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318" y="5664762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27466D26-729A-A04F-8FFC-34F73F8EF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305" y="5647300"/>
            <a:ext cx="519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36" name="Group 43">
            <a:extLst>
              <a:ext uri="{FF2B5EF4-FFF2-40B4-BE49-F238E27FC236}">
                <a16:creationId xmlns:a16="http://schemas.microsoft.com/office/drawing/2014/main" id="{FAE9785A-4169-E940-B94F-671A4AB9F406}"/>
              </a:ext>
            </a:extLst>
          </p:cNvPr>
          <p:cNvGrpSpPr>
            <a:grpSpLocks/>
          </p:cNvGrpSpPr>
          <p:nvPr/>
        </p:nvGrpSpPr>
        <p:grpSpPr bwMode="auto">
          <a:xfrm>
            <a:off x="9702405" y="2045262"/>
            <a:ext cx="423863" cy="684213"/>
            <a:chOff x="4140" y="429"/>
            <a:chExt cx="1425" cy="2396"/>
          </a:xfrm>
        </p:grpSpPr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6CED6B20-429D-A742-A5A8-C560D227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217673F-28F2-7F49-B23F-A3ED64A0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2C8F4947-7476-8140-9308-A091DA12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C324215D-D2F8-D640-866A-AD06AEA3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AF16B93D-625D-BF47-B9C3-3122406F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E5823F1D-E46B-E542-BA9A-BE7B2ADB2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0">
                <a:extLst>
                  <a:ext uri="{FF2B5EF4-FFF2-40B4-BE49-F238E27FC236}">
                    <a16:creationId xmlns:a16="http://schemas.microsoft.com/office/drawing/2014/main" id="{5EDFB4BA-9ECC-1D4B-9DE1-6892D81BD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8" name="AutoShape 51">
                <a:extLst>
                  <a:ext uri="{FF2B5EF4-FFF2-40B4-BE49-F238E27FC236}">
                    <a16:creationId xmlns:a16="http://schemas.microsoft.com/office/drawing/2014/main" id="{322B0365-5AB5-FB41-8CFB-D0A89CDC6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29C26A51-8119-1C45-B765-0A6FDC4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" name="Group 53">
              <a:extLst>
                <a:ext uri="{FF2B5EF4-FFF2-40B4-BE49-F238E27FC236}">
                  <a16:creationId xmlns:a16="http://schemas.microsoft.com/office/drawing/2014/main" id="{A0E07450-02B5-944A-993E-ED4E720D6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4">
                <a:extLst>
                  <a:ext uri="{FF2B5EF4-FFF2-40B4-BE49-F238E27FC236}">
                    <a16:creationId xmlns:a16="http://schemas.microsoft.com/office/drawing/2014/main" id="{B895EECE-8814-364B-ABEF-BDFDB5B69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6" name="AutoShape 55">
                <a:extLst>
                  <a:ext uri="{FF2B5EF4-FFF2-40B4-BE49-F238E27FC236}">
                    <a16:creationId xmlns:a16="http://schemas.microsoft.com/office/drawing/2014/main" id="{19862CEA-43CD-F949-9939-14C77DA0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F3B098B-3C77-8047-942A-938B768E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Rectangle 57">
              <a:extLst>
                <a:ext uri="{FF2B5EF4-FFF2-40B4-BE49-F238E27FC236}">
                  <a16:creationId xmlns:a16="http://schemas.microsoft.com/office/drawing/2014/main" id="{B55EF1A5-9C91-874D-A21C-9283813B9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" name="Group 58">
              <a:extLst>
                <a:ext uri="{FF2B5EF4-FFF2-40B4-BE49-F238E27FC236}">
                  <a16:creationId xmlns:a16="http://schemas.microsoft.com/office/drawing/2014/main" id="{4BE447F1-4065-604D-9C52-935316AF9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59">
                <a:extLst>
                  <a:ext uri="{FF2B5EF4-FFF2-40B4-BE49-F238E27FC236}">
                    <a16:creationId xmlns:a16="http://schemas.microsoft.com/office/drawing/2014/main" id="{B6AF28E0-3DFD-B648-BA8B-C954368CE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:a16="http://schemas.microsoft.com/office/drawing/2014/main" id="{CD352178-7C9F-9247-ADEE-3A9C5EED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167E2C73-34F7-5443-B80D-3E31BC26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62">
              <a:extLst>
                <a:ext uri="{FF2B5EF4-FFF2-40B4-BE49-F238E27FC236}">
                  <a16:creationId xmlns:a16="http://schemas.microsoft.com/office/drawing/2014/main" id="{FD3C1C1A-4BE2-8A4D-B7D1-6FE82CCD5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37F891D2-79F1-BA40-9E94-2CB7F92C3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A6F14F93-50F0-1D44-A328-C58C4810E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002C4B61-E0A4-9947-A2B8-C5E4A183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03750C04-4651-264E-A820-846CC991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8FAC3F30-F8EF-E042-AB16-84DEBD8C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0AC7D83A-6568-AE4B-9387-52663F18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1F36BF90-AD45-4E43-863B-F7093519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AutoShape 70">
              <a:extLst>
                <a:ext uri="{FF2B5EF4-FFF2-40B4-BE49-F238E27FC236}">
                  <a16:creationId xmlns:a16="http://schemas.microsoft.com/office/drawing/2014/main" id="{F5B54DD4-D0E2-AF41-9405-9DCDB2D7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AutoShape 71">
              <a:extLst>
                <a:ext uri="{FF2B5EF4-FFF2-40B4-BE49-F238E27FC236}">
                  <a16:creationId xmlns:a16="http://schemas.microsoft.com/office/drawing/2014/main" id="{23D73537-49F7-C342-B924-696A08B3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Oval 72">
              <a:extLst>
                <a:ext uri="{FF2B5EF4-FFF2-40B4-BE49-F238E27FC236}">
                  <a16:creationId xmlns:a16="http://schemas.microsoft.com/office/drawing/2014/main" id="{BC45042D-B8F2-A44D-9D8F-FC3BBA5D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Oval 73">
              <a:extLst>
                <a:ext uri="{FF2B5EF4-FFF2-40B4-BE49-F238E27FC236}">
                  <a16:creationId xmlns:a16="http://schemas.microsoft.com/office/drawing/2014/main" id="{B9F22805-FC3E-6544-AABA-20E89AF9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9" name="Oval 74">
              <a:extLst>
                <a:ext uri="{FF2B5EF4-FFF2-40B4-BE49-F238E27FC236}">
                  <a16:creationId xmlns:a16="http://schemas.microsoft.com/office/drawing/2014/main" id="{EB68854B-BAC2-D941-B3A2-A5819DC3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Rectangle 75">
              <a:extLst>
                <a:ext uri="{FF2B5EF4-FFF2-40B4-BE49-F238E27FC236}">
                  <a16:creationId xmlns:a16="http://schemas.microsoft.com/office/drawing/2014/main" id="{D02DEB6D-1661-D243-AA4D-D82ACE64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9" name="Group 76">
            <a:extLst>
              <a:ext uri="{FF2B5EF4-FFF2-40B4-BE49-F238E27FC236}">
                <a16:creationId xmlns:a16="http://schemas.microsoft.com/office/drawing/2014/main" id="{DCF55C78-47F8-BB4D-B7DC-932793317724}"/>
              </a:ext>
            </a:extLst>
          </p:cNvPr>
          <p:cNvGrpSpPr>
            <a:grpSpLocks/>
          </p:cNvGrpSpPr>
          <p:nvPr/>
        </p:nvGrpSpPr>
        <p:grpSpPr bwMode="auto">
          <a:xfrm>
            <a:off x="7700568" y="2067487"/>
            <a:ext cx="698500" cy="709613"/>
            <a:chOff x="-44" y="1473"/>
            <a:chExt cx="981" cy="1105"/>
          </a:xfrm>
        </p:grpSpPr>
        <p:pic>
          <p:nvPicPr>
            <p:cNvPr id="70" name="Picture 77" descr="desktop_computer_stylized_medium">
              <a:extLst>
                <a:ext uri="{FF2B5EF4-FFF2-40B4-BE49-F238E27FC236}">
                  <a16:creationId xmlns:a16="http://schemas.microsoft.com/office/drawing/2014/main" id="{DA88C7F5-3379-274A-B44E-AF12E56C2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AA003F1-DCEB-8040-A71C-4C8DD7155D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F7DE24-824D-8B4E-BB5F-5FEDF024EC8E}"/>
              </a:ext>
            </a:extLst>
          </p:cNvPr>
          <p:cNvGrpSpPr/>
          <p:nvPr/>
        </p:nvGrpSpPr>
        <p:grpSpPr>
          <a:xfrm>
            <a:off x="8211743" y="3942941"/>
            <a:ext cx="1673225" cy="337184"/>
            <a:chOff x="8211743" y="3942941"/>
            <a:chExt cx="1673225" cy="337184"/>
          </a:xfrm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3D07B504-4294-484D-A15A-873F55BFA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942941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44DF33-D418-CB41-BFC5-96705F979CCC}"/>
                </a:ext>
              </a:extLst>
            </p:cNvPr>
            <p:cNvSpPr txBox="1"/>
            <p:nvPr/>
          </p:nvSpPr>
          <p:spPr>
            <a:xfrm rot="21106037">
              <a:off x="9382305" y="3972348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6582D8-E5C3-E94C-91FA-DD082657187F}"/>
              </a:ext>
            </a:extLst>
          </p:cNvPr>
          <p:cNvGrpSpPr/>
          <p:nvPr/>
        </p:nvGrpSpPr>
        <p:grpSpPr>
          <a:xfrm>
            <a:off x="8220565" y="4654247"/>
            <a:ext cx="1673225" cy="307777"/>
            <a:chOff x="8220565" y="4654247"/>
            <a:chExt cx="1673225" cy="307777"/>
          </a:xfrm>
        </p:grpSpPr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C9BF12C-724F-3C4B-9FC7-C0EB2740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0565" y="465532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DB85B-1569-344D-AC0D-B969F2CD0B87}"/>
                </a:ext>
              </a:extLst>
            </p:cNvPr>
            <p:cNvSpPr txBox="1"/>
            <p:nvPr/>
          </p:nvSpPr>
          <p:spPr>
            <a:xfrm rot="21106037">
              <a:off x="9360647" y="465424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AF2513-9DD5-1A4B-B41D-1AFE8BDB247D}"/>
              </a:ext>
            </a:extLst>
          </p:cNvPr>
          <p:cNvGrpSpPr/>
          <p:nvPr/>
        </p:nvGrpSpPr>
        <p:grpSpPr>
          <a:xfrm>
            <a:off x="8226030" y="4881121"/>
            <a:ext cx="1684338" cy="344172"/>
            <a:chOff x="8226030" y="4881121"/>
            <a:chExt cx="1684338" cy="344172"/>
          </a:xfrm>
        </p:grpSpPr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33143F67-A599-EE4C-988D-1E52584BC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499071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421034-4844-1843-9EDF-80D2D2191FFC}"/>
                </a:ext>
              </a:extLst>
            </p:cNvPr>
            <p:cNvSpPr txBox="1"/>
            <p:nvPr/>
          </p:nvSpPr>
          <p:spPr>
            <a:xfrm rot="460210">
              <a:off x="8601378" y="4881121"/>
              <a:ext cx="112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unlock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E6B42D-EC51-CD42-8E76-639F17FF9C82}"/>
              </a:ext>
            </a:extLst>
          </p:cNvPr>
          <p:cNvGrpSpPr/>
          <p:nvPr/>
        </p:nvGrpSpPr>
        <p:grpSpPr>
          <a:xfrm>
            <a:off x="8211743" y="5253900"/>
            <a:ext cx="1673225" cy="336684"/>
            <a:chOff x="8211743" y="5253900"/>
            <a:chExt cx="1673225" cy="336684"/>
          </a:xfrm>
        </p:grpSpPr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981C6A97-493C-1541-8F46-FB6401EE6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525390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6BC057-143C-EA4C-9758-617A540239BE}"/>
                </a:ext>
              </a:extLst>
            </p:cNvPr>
            <p:cNvSpPr txBox="1"/>
            <p:nvPr/>
          </p:nvSpPr>
          <p:spPr>
            <a:xfrm rot="21106037">
              <a:off x="9373746" y="528280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2585BB-270F-6343-8338-140BA89C7E52}"/>
              </a:ext>
            </a:extLst>
          </p:cNvPr>
          <p:cNvGrpSpPr/>
          <p:nvPr/>
        </p:nvGrpSpPr>
        <p:grpSpPr>
          <a:xfrm>
            <a:off x="8226030" y="3575737"/>
            <a:ext cx="1696234" cy="338597"/>
            <a:chOff x="8226030" y="3575737"/>
            <a:chExt cx="1696234" cy="338597"/>
          </a:xfrm>
        </p:grpSpPr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06976B72-BDF3-7C48-82E3-924EF74F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3679752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D38CDC-448B-6D46-8D67-92FCAC24452A}"/>
                </a:ext>
              </a:extLst>
            </p:cNvPr>
            <p:cNvSpPr txBox="1"/>
            <p:nvPr/>
          </p:nvSpPr>
          <p:spPr>
            <a:xfrm rot="460210">
              <a:off x="8589335" y="3575737"/>
              <a:ext cx="1332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update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      X’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96C1467-1B22-FD48-8EA3-AAA9DBA798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1367" y="3750644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BE549BD-AAEC-8444-851F-3374194952CD}"/>
              </a:ext>
            </a:extLst>
          </p:cNvPr>
          <p:cNvGrpSpPr/>
          <p:nvPr/>
        </p:nvGrpSpPr>
        <p:grpSpPr>
          <a:xfrm>
            <a:off x="8234852" y="4259764"/>
            <a:ext cx="1684338" cy="366949"/>
            <a:chOff x="8234852" y="4259764"/>
            <a:chExt cx="1684338" cy="366949"/>
          </a:xfrm>
        </p:grpSpPr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BD9CD2B5-5BAD-F64E-ABCA-CBF632B90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4852" y="439213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94E783-4022-4840-9168-04845DD3C6E1}"/>
                </a:ext>
              </a:extLst>
            </p:cNvPr>
            <p:cNvSpPr txBox="1"/>
            <p:nvPr/>
          </p:nvSpPr>
          <p:spPr>
            <a:xfrm rot="460210">
              <a:off x="8600615" y="4259764"/>
              <a:ext cx="1257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update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      X’’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1273DD-2DB7-7D46-A38E-BB2C16569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9955" y="4436145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7AF7376-17A3-D741-91E5-0D8534607D08}"/>
              </a:ext>
            </a:extLst>
          </p:cNvPr>
          <p:cNvGrpSpPr/>
          <p:nvPr/>
        </p:nvGrpSpPr>
        <p:grpSpPr>
          <a:xfrm>
            <a:off x="8226030" y="2820539"/>
            <a:ext cx="1684338" cy="362594"/>
            <a:chOff x="8226030" y="2820539"/>
            <a:chExt cx="1684338" cy="362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70E437-30BF-E34D-A36A-B1465B8979C1}"/>
                </a:ext>
              </a:extLst>
            </p:cNvPr>
            <p:cNvSpPr txBox="1"/>
            <p:nvPr/>
          </p:nvSpPr>
          <p:spPr>
            <a:xfrm rot="460210">
              <a:off x="8283881" y="2820539"/>
              <a:ext cx="1560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lock data record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26EF0C1-2237-8E46-AB56-8D689EE5C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294855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D140EC4-5DA8-F040-BC23-C3A90A90AE49}"/>
              </a:ext>
            </a:extLst>
          </p:cNvPr>
          <p:cNvGrpSpPr/>
          <p:nvPr/>
        </p:nvGrpSpPr>
        <p:grpSpPr>
          <a:xfrm>
            <a:off x="8211743" y="3211740"/>
            <a:ext cx="1673225" cy="326272"/>
            <a:chOff x="8211743" y="3211740"/>
            <a:chExt cx="1673225" cy="326272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78912E7-84E1-824B-B855-60DAC36E5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21174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9CDE70-7C81-BB40-B7E7-D376841A3505}"/>
                </a:ext>
              </a:extLst>
            </p:cNvPr>
            <p:cNvSpPr txBox="1"/>
            <p:nvPr/>
          </p:nvSpPr>
          <p:spPr>
            <a:xfrm rot="21106037">
              <a:off x="9368027" y="3230235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FE3FF41-4F60-4C4F-85AB-4CC4494FF63A}"/>
              </a:ext>
            </a:extLst>
          </p:cNvPr>
          <p:cNvGrpSpPr/>
          <p:nvPr/>
        </p:nvGrpSpPr>
        <p:grpSpPr>
          <a:xfrm>
            <a:off x="10136156" y="2957082"/>
            <a:ext cx="522425" cy="400110"/>
            <a:chOff x="10136156" y="2957082"/>
            <a:chExt cx="522425" cy="400110"/>
          </a:xfrm>
        </p:grpSpPr>
        <p:sp>
          <p:nvSpPr>
            <p:cNvPr id="91" name="AutoShape 327">
              <a:extLst>
                <a:ext uri="{FF2B5EF4-FFF2-40B4-BE49-F238E27FC236}">
                  <a16:creationId xmlns:a16="http://schemas.microsoft.com/office/drawing/2014/main" id="{819E3430-D00B-DE4A-BF76-DA4F707F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7AE3A8-B4B7-5D45-9040-2EECD223536E}"/>
                </a:ext>
              </a:extLst>
            </p:cNvPr>
            <p:cNvSpPr txBox="1"/>
            <p:nvPr/>
          </p:nvSpPr>
          <p:spPr>
            <a:xfrm>
              <a:off x="10364121" y="3049415"/>
              <a:ext cx="294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64171ED-8243-0748-A18D-E9E66AB8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sp>
        <p:nvSpPr>
          <p:cNvPr id="102" name="AutoShape 327">
            <a:extLst>
              <a:ext uri="{FF2B5EF4-FFF2-40B4-BE49-F238E27FC236}">
                <a16:creationId xmlns:a16="http://schemas.microsoft.com/office/drawing/2014/main" id="{94D2C5FA-36D2-234A-8CDE-D9DE43DC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378" y="2195369"/>
            <a:ext cx="510086" cy="40011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67923B-2554-D94F-98BF-5970F66E0A80}"/>
              </a:ext>
            </a:extLst>
          </p:cNvPr>
          <p:cNvSpPr txBox="1"/>
          <p:nvPr/>
        </p:nvSpPr>
        <p:spPr>
          <a:xfrm>
            <a:off x="10383166" y="2287702"/>
            <a:ext cx="2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B5B74FE-39C8-5B43-9432-6DE5518154FD}"/>
              </a:ext>
            </a:extLst>
          </p:cNvPr>
          <p:cNvGrpSpPr/>
          <p:nvPr/>
        </p:nvGrpSpPr>
        <p:grpSpPr>
          <a:xfrm>
            <a:off x="10132163" y="3702128"/>
            <a:ext cx="592569" cy="400110"/>
            <a:chOff x="10136156" y="2957082"/>
            <a:chExt cx="592569" cy="400110"/>
          </a:xfrm>
        </p:grpSpPr>
        <p:sp>
          <p:nvSpPr>
            <p:cNvPr id="107" name="AutoShape 327">
              <a:extLst>
                <a:ext uri="{FF2B5EF4-FFF2-40B4-BE49-F238E27FC236}">
                  <a16:creationId xmlns:a16="http://schemas.microsoft.com/office/drawing/2014/main" id="{8B16F450-5DEA-8B45-B210-945CA675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167ECA-B9B2-4E40-82B0-9F43976F24FE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X’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6DE726C-08C5-5346-B762-9B140BCB8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55A0D6-71A5-1D45-8A52-331867F92A1A}"/>
              </a:ext>
            </a:extLst>
          </p:cNvPr>
          <p:cNvGrpSpPr/>
          <p:nvPr/>
        </p:nvGrpSpPr>
        <p:grpSpPr>
          <a:xfrm>
            <a:off x="10128170" y="4447174"/>
            <a:ext cx="592569" cy="400110"/>
            <a:chOff x="10136156" y="2957082"/>
            <a:chExt cx="592569" cy="400110"/>
          </a:xfrm>
        </p:grpSpPr>
        <p:sp>
          <p:nvSpPr>
            <p:cNvPr id="111" name="AutoShape 327">
              <a:extLst>
                <a:ext uri="{FF2B5EF4-FFF2-40B4-BE49-F238E27FC236}">
                  <a16:creationId xmlns:a16="http://schemas.microsoft.com/office/drawing/2014/main" id="{AD90F81E-B5AA-6341-8460-5E051080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2956FF-BB8D-6149-9012-24692DD7049D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X’’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E37BA2D-D932-D14B-9FD2-5FE1BA0B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B7CAB0-F376-054D-A184-1987E69E5578}"/>
              </a:ext>
            </a:extLst>
          </p:cNvPr>
          <p:cNvGrpSpPr/>
          <p:nvPr/>
        </p:nvGrpSpPr>
        <p:grpSpPr>
          <a:xfrm>
            <a:off x="10126354" y="5192220"/>
            <a:ext cx="726072" cy="400110"/>
            <a:chOff x="10138333" y="2957082"/>
            <a:chExt cx="726072" cy="400110"/>
          </a:xfrm>
        </p:grpSpPr>
        <p:sp>
          <p:nvSpPr>
            <p:cNvPr id="115" name="AutoShape 327">
              <a:extLst>
                <a:ext uri="{FF2B5EF4-FFF2-40B4-BE49-F238E27FC236}">
                  <a16:creationId xmlns:a16="http://schemas.microsoft.com/office/drawing/2014/main" id="{0D7E10F2-D009-F14B-82D2-F08AB221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7935EAA-1BE1-5D4A-BB6F-A7C69F071ADD}"/>
                </a:ext>
              </a:extLst>
            </p:cNvPr>
            <p:cNvSpPr txBox="1"/>
            <p:nvPr/>
          </p:nvSpPr>
          <p:spPr>
            <a:xfrm>
              <a:off x="10364121" y="3049415"/>
              <a:ext cx="500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X’’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F306746-EF4C-B446-9F1D-1D85D8A99FAC}"/>
              </a:ext>
            </a:extLst>
          </p:cNvPr>
          <p:cNvSpPr txBox="1"/>
          <p:nvPr/>
        </p:nvSpPr>
        <p:spPr>
          <a:xfrm>
            <a:off x="7895870" y="4140346"/>
            <a:ext cx="41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t’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C0AC55-7635-2346-85C0-10B75BF4C445}"/>
              </a:ext>
            </a:extLst>
          </p:cNvPr>
          <p:cNvSpPr txBox="1"/>
          <p:nvPr/>
        </p:nvSpPr>
        <p:spPr>
          <a:xfrm>
            <a:off x="7384517" y="5969340"/>
            <a:ext cx="411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happens if network connection or client crashes at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t’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FF729FF4-43F7-A040-B78F-BE4EC8E98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622608" y="1452389"/>
            <a:ext cx="6335547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sites and client browser  use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to maintain some state between transactions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four components: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1) cookie header line of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2) cookie header line in next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3) cookie file kept on user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host, managed by user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browser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4) back-end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111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Susan uses browser on laptop, visits specific e-commerce site for first time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initial HTTP requests arrives at site, site creates: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 ID (aka “cookie”)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in backend database for ID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requests from Susan to this site will contain cookie ID value, allowing site to “identify” Susan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52BCA24-99F8-C342-B95E-EB6833D8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BDD58876-57D5-6242-A5A0-1F4F57BB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2C7DB634-32FD-8242-867E-9B9E0867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94011BFB-FD4F-E449-8218-8F0FBC795682}"/>
              </a:ext>
            </a:extLst>
          </p:cNvPr>
          <p:cNvGrpSpPr>
            <a:grpSpLocks/>
          </p:cNvGrpSpPr>
          <p:nvPr/>
        </p:nvGrpSpPr>
        <p:grpSpPr bwMode="auto">
          <a:xfrm>
            <a:off x="2996806" y="4057653"/>
            <a:ext cx="3873500" cy="458788"/>
            <a:chOff x="1414" y="2657"/>
            <a:chExt cx="2440" cy="289"/>
          </a:xfrm>
        </p:grpSpPr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88BDB1BC-CF22-D740-8FD0-3286D32A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00" name="Group 17">
              <a:extLst>
                <a:ext uri="{FF2B5EF4-FFF2-40B4-BE49-F238E27FC236}">
                  <a16:creationId xmlns:a16="http://schemas.microsoft.com/office/drawing/2014/main" id="{1663D802-36E9-1C4C-BFE3-BD3D0033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01" name="Rectangle 18">
                <a:extLst>
                  <a:ext uri="{FF2B5EF4-FFF2-40B4-BE49-F238E27FC236}">
                    <a16:creationId xmlns:a16="http://schemas.microsoft.com/office/drawing/2014/main" id="{F3795387-184E-6040-B5E5-4A94444CF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Text Box 19">
                <a:extLst>
                  <a:ext uri="{FF2B5EF4-FFF2-40B4-BE49-F238E27FC236}">
                    <a16:creationId xmlns:a16="http://schemas.microsoft.com/office/drawing/2014/main" id="{1E8E6531-8FF1-1C40-8C70-630F4E1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3" name="Group 94">
            <a:extLst>
              <a:ext uri="{FF2B5EF4-FFF2-40B4-BE49-F238E27FC236}">
                <a16:creationId xmlns:a16="http://schemas.microsoft.com/office/drawing/2014/main" id="{A02DFDF0-ACF5-0944-BB01-BEA857B2408F}"/>
              </a:ext>
            </a:extLst>
          </p:cNvPr>
          <p:cNvGrpSpPr>
            <a:grpSpLocks/>
          </p:cNvGrpSpPr>
          <p:nvPr/>
        </p:nvGrpSpPr>
        <p:grpSpPr bwMode="auto">
          <a:xfrm>
            <a:off x="3002432" y="5867498"/>
            <a:ext cx="3859213" cy="463549"/>
            <a:chOff x="1392" y="3579"/>
            <a:chExt cx="2431" cy="292"/>
          </a:xfrm>
        </p:grpSpPr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EEB16C5E-89E3-9248-A0E9-068D3F51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474B7C25-022E-B449-BFB7-79520686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8" name="Text Box 59">
            <a:extLst>
              <a:ext uri="{FF2B5EF4-FFF2-40B4-BE49-F238E27FC236}">
                <a16:creationId xmlns:a16="http://schemas.microsoft.com/office/drawing/2014/main" id="{8FCE1392-BEBB-7649-A72C-5DBA3176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 file</a:t>
            </a:r>
          </a:p>
        </p:txBody>
      </p:sp>
      <p:sp>
        <p:nvSpPr>
          <p:cNvPr id="109" name="Text Box 66">
            <a:extLst>
              <a:ext uri="{FF2B5EF4-FFF2-40B4-BE49-F238E27FC236}">
                <a16:creationId xmlns:a16="http://schemas.microsoft.com/office/drawing/2014/main" id="{0A6A1E02-F6BE-5D46-AD20-D1F7027F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week later: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40D8E44C-8C6C-D542-9BE7-10406B51CDF5}"/>
              </a:ext>
            </a:extLst>
          </p:cNvPr>
          <p:cNvGrpSpPr>
            <a:grpSpLocks/>
          </p:cNvGrpSpPr>
          <p:nvPr/>
        </p:nvGrpSpPr>
        <p:grpSpPr bwMode="auto">
          <a:xfrm>
            <a:off x="2998327" y="3429000"/>
            <a:ext cx="6777024" cy="1128713"/>
            <a:chOff x="1411" y="2261"/>
            <a:chExt cx="3533" cy="711"/>
          </a:xfrm>
        </p:grpSpPr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153DBCD9-AEFE-0D4C-84B4-A29E1AAA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B4EE3ACA-27BC-0046-99A0-E10CEAF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13" name="Text Box 28">
              <a:extLst>
                <a:ext uri="{FF2B5EF4-FFF2-40B4-BE49-F238E27FC236}">
                  <a16:creationId xmlns:a16="http://schemas.microsoft.com/office/drawing/2014/main" id="{E0C8E058-016B-9643-8EC4-38404A2A2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14" name="Line 42">
              <a:extLst>
                <a:ext uri="{FF2B5EF4-FFF2-40B4-BE49-F238E27FC236}">
                  <a16:creationId xmlns:a16="http://schemas.microsoft.com/office/drawing/2014/main" id="{AEE1E959-6738-514B-BC11-A0C6268B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5" name="Group 83">
              <a:extLst>
                <a:ext uri="{FF2B5EF4-FFF2-40B4-BE49-F238E27FC236}">
                  <a16:creationId xmlns:a16="http://schemas.microsoft.com/office/drawing/2014/main" id="{B7857F88-08E3-E240-A20C-5162D296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16" name="Rectangle 72">
                <a:extLst>
                  <a:ext uri="{FF2B5EF4-FFF2-40B4-BE49-F238E27FC236}">
                    <a16:creationId xmlns:a16="http://schemas.microsoft.com/office/drawing/2014/main" id="{597ACCEC-4FF2-6B40-8454-C2F1F6A7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id="{361D7D30-A4D4-5C44-878A-9FE3CEA44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access</a:t>
                </a:r>
              </a:p>
            </p:txBody>
          </p:sp>
        </p:grpSp>
      </p:grpSp>
      <p:grpSp>
        <p:nvGrpSpPr>
          <p:cNvPr id="118" name="Group 81">
            <a:extLst>
              <a:ext uri="{FF2B5EF4-FFF2-40B4-BE49-F238E27FC236}">
                <a16:creationId xmlns:a16="http://schemas.microsoft.com/office/drawing/2014/main" id="{CCEC4E82-EFC9-4646-BCEE-C0B8C7E94B5A}"/>
              </a:ext>
            </a:extLst>
          </p:cNvPr>
          <p:cNvGrpSpPr>
            <a:grpSpLocks/>
          </p:cNvGrpSpPr>
          <p:nvPr/>
        </p:nvGrpSpPr>
        <p:grpSpPr bwMode="auto"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19" name="AutoShape 67">
              <a:extLst>
                <a:ext uri="{FF2B5EF4-FFF2-40B4-BE49-F238E27FC236}">
                  <a16:creationId xmlns:a16="http://schemas.microsoft.com/office/drawing/2014/main" id="{3FF0F743-E4ED-2B41-96D3-06A33C24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0">
              <a:extLst>
                <a:ext uri="{FF2B5EF4-FFF2-40B4-BE49-F238E27FC236}">
                  <a16:creationId xmlns:a16="http://schemas.microsoft.com/office/drawing/2014/main" id="{6117DA15-C6DD-B847-B11A-0D6EFDBC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</p:txBody>
        </p:sp>
      </p:grpSp>
      <p:grpSp>
        <p:nvGrpSpPr>
          <p:cNvPr id="121" name="Group 95">
            <a:extLst>
              <a:ext uri="{FF2B5EF4-FFF2-40B4-BE49-F238E27FC236}">
                <a16:creationId xmlns:a16="http://schemas.microsoft.com/office/drawing/2014/main" id="{6419469C-19C4-3947-B461-0398BDE5A56E}"/>
              </a:ext>
            </a:extLst>
          </p:cNvPr>
          <p:cNvGrpSpPr>
            <a:grpSpLocks/>
          </p:cNvGrpSpPr>
          <p:nvPr/>
        </p:nvGrpSpPr>
        <p:grpSpPr bwMode="auto">
          <a:xfrm>
            <a:off x="2952356" y="1946272"/>
            <a:ext cx="6972540" cy="1301749"/>
            <a:chOff x="1386" y="1327"/>
            <a:chExt cx="3730" cy="820"/>
          </a:xfrm>
        </p:grpSpPr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53358BBA-04B8-9D40-89A7-C1749138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437463ED-2B74-A04D-85BF-36A6CD1A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</p:txBody>
        </p:sp>
        <p:sp>
          <p:nvSpPr>
            <p:cNvPr id="124" name="Text Box 31">
              <a:extLst>
                <a:ext uri="{FF2B5EF4-FFF2-40B4-BE49-F238E27FC236}">
                  <a16:creationId xmlns:a16="http://schemas.microsoft.com/office/drawing/2014/main" id="{8689192D-F56C-1640-861C-3C443D41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server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creates ID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1678 for user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5" name="Group 82">
              <a:extLst>
                <a:ext uri="{FF2B5EF4-FFF2-40B4-BE49-F238E27FC236}">
                  <a16:creationId xmlns:a16="http://schemas.microsoft.com/office/drawing/2014/main" id="{03DF1B1A-A9A9-854D-8891-346BB0DB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52C051AD-65C2-504B-9A70-F8E72303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73">
                <a:extLst>
                  <a:ext uri="{FF2B5EF4-FFF2-40B4-BE49-F238E27FC236}">
                    <a16:creationId xmlns:a16="http://schemas.microsoft.com/office/drawing/2014/main" id="{7F34673E-5298-3241-9317-86EC3DD7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Text Box 41">
                <a:extLst>
                  <a:ext uri="{FF2B5EF4-FFF2-40B4-BE49-F238E27FC236}">
                    <a16:creationId xmlns:a16="http://schemas.microsoft.com/office/drawing/2014/main" id="{F17F9C36-958E-4C47-BE78-4A1A5F07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create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   entry</a:t>
                </a:r>
              </a:p>
            </p:txBody>
          </p:sp>
        </p:grp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7A1CD3F5-FA12-5E48-9AC5-0FFB79FB2A15}"/>
              </a:ext>
            </a:extLst>
          </p:cNvPr>
          <p:cNvGrpSpPr>
            <a:grpSpLocks/>
          </p:cNvGrpSpPr>
          <p:nvPr/>
        </p:nvGrpSpPr>
        <p:grpSpPr bwMode="auto">
          <a:xfrm>
            <a:off x="1675603" y="2474086"/>
            <a:ext cx="5151555" cy="890270"/>
            <a:chOff x="462" y="1603"/>
            <a:chExt cx="3550" cy="719"/>
          </a:xfrm>
        </p:grpSpPr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34D0E0B7-0FCE-BB41-80D4-74036A275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1">
              <a:extLst>
                <a:ext uri="{FF2B5EF4-FFF2-40B4-BE49-F238E27FC236}">
                  <a16:creationId xmlns:a16="http://schemas.microsoft.com/office/drawing/2014/main" id="{C2A582BF-35AD-EC42-8C5E-BCF7C442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set-cookie: 1678 </a:t>
              </a:r>
            </a:p>
          </p:txBody>
        </p:sp>
        <p:grpSp>
          <p:nvGrpSpPr>
            <p:cNvPr id="132" name="Group 76">
              <a:extLst>
                <a:ext uri="{FF2B5EF4-FFF2-40B4-BE49-F238E27FC236}">
                  <a16:creationId xmlns:a16="http://schemas.microsoft.com/office/drawing/2014/main" id="{9B50E41F-6BE8-5B41-B57A-83E988A0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33" name="AutoShape 74">
                <a:extLst>
                  <a:ext uri="{FF2B5EF4-FFF2-40B4-BE49-F238E27FC236}">
                    <a16:creationId xmlns:a16="http://schemas.microsoft.com/office/drawing/2014/main" id="{0B53BA64-2104-564F-AC68-42F70CD1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4" name="Text Box 75">
                <a:extLst>
                  <a:ext uri="{FF2B5EF4-FFF2-40B4-BE49-F238E27FC236}">
                    <a16:creationId xmlns:a16="http://schemas.microsoft.com/office/drawing/2014/main" id="{40EF6721-60A7-E646-8306-ACE2C580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8734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amazon 1678</a:t>
                </a:r>
              </a:p>
            </p:txBody>
          </p:sp>
        </p:grpSp>
      </p:grpSp>
      <p:grpSp>
        <p:nvGrpSpPr>
          <p:cNvPr id="135" name="Group 93">
            <a:extLst>
              <a:ext uri="{FF2B5EF4-FFF2-40B4-BE49-F238E27FC236}">
                <a16:creationId xmlns:a16="http://schemas.microsoft.com/office/drawing/2014/main" id="{3301D1A0-4332-D44D-9339-6985DCD61D45}"/>
              </a:ext>
            </a:extLst>
          </p:cNvPr>
          <p:cNvGrpSpPr>
            <a:grpSpLocks/>
          </p:cNvGrpSpPr>
          <p:nvPr/>
        </p:nvGrpSpPr>
        <p:grpSpPr bwMode="auto">
          <a:xfrm>
            <a:off x="2994226" y="4365354"/>
            <a:ext cx="6781125" cy="2001838"/>
            <a:chOff x="1406" y="2641"/>
            <a:chExt cx="3562" cy="1261"/>
          </a:xfrm>
        </p:grpSpPr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7A08B61-84D4-974B-B631-032C834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C0FE6E20-0831-D147-9963-B3CABC0FF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38" name="Text Box 29">
              <a:extLst>
                <a:ext uri="{FF2B5EF4-FFF2-40B4-BE49-F238E27FC236}">
                  <a16:creationId xmlns:a16="http://schemas.microsoft.com/office/drawing/2014/main" id="{8241B379-77A9-114B-8D91-05EAB5E6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E200A986-F657-7343-BB4C-41C023FA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71">
              <a:extLst>
                <a:ext uri="{FF2B5EF4-FFF2-40B4-BE49-F238E27FC236}">
                  <a16:creationId xmlns:a16="http://schemas.microsoft.com/office/drawing/2014/main" id="{CCBDD99D-1C5A-2749-9C7B-9D0A6E0A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access</a:t>
              </a:r>
            </a:p>
          </p:txBody>
        </p:sp>
      </p:grpSp>
      <p:grpSp>
        <p:nvGrpSpPr>
          <p:cNvPr id="141" name="Group 77">
            <a:extLst>
              <a:ext uri="{FF2B5EF4-FFF2-40B4-BE49-F238E27FC236}">
                <a16:creationId xmlns:a16="http://schemas.microsoft.com/office/drawing/2014/main" id="{147D74CA-2DA8-1241-A8E8-3EF2E932E88E}"/>
              </a:ext>
            </a:extLst>
          </p:cNvPr>
          <p:cNvGrpSpPr>
            <a:grpSpLocks/>
          </p:cNvGrpSpPr>
          <p:nvPr/>
        </p:nvGrpSpPr>
        <p:grpSpPr bwMode="auto"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42" name="AutoShape 78">
              <a:extLst>
                <a:ext uri="{FF2B5EF4-FFF2-40B4-BE49-F238E27FC236}">
                  <a16:creationId xmlns:a16="http://schemas.microsoft.com/office/drawing/2014/main" id="{19C72BA2-8506-044E-A290-911BA7AE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Text Box 79">
              <a:extLst>
                <a:ext uri="{FF2B5EF4-FFF2-40B4-BE49-F238E27FC236}">
                  <a16:creationId xmlns:a16="http://schemas.microsoft.com/office/drawing/2014/main" id="{DF0A1B9A-EFCF-7042-A14D-D22FE4D3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4" name="Text Box 80">
            <a:extLst>
              <a:ext uri="{FF2B5EF4-FFF2-40B4-BE49-F238E27FC236}">
                <a16:creationId xmlns:a16="http://schemas.microsoft.com/office/drawing/2014/main" id="{EC583638-A99A-9144-B11A-E459DCD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database</a:t>
            </a:r>
          </a:p>
        </p:txBody>
      </p:sp>
      <p:sp>
        <p:nvSpPr>
          <p:cNvPr id="145" name="AutoShape 327">
            <a:extLst>
              <a:ext uri="{FF2B5EF4-FFF2-40B4-BE49-F238E27FC236}">
                <a16:creationId xmlns:a16="http://schemas.microsoft.com/office/drawing/2014/main" id="{774E3BE6-BFC9-C849-B588-B56E574D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838" y="320282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6" name="Group 63">
            <a:extLst>
              <a:ext uri="{FF2B5EF4-FFF2-40B4-BE49-F238E27FC236}">
                <a16:creationId xmlns:a16="http://schemas.microsoft.com/office/drawing/2014/main" id="{1D650FE6-EFAF-DA42-B6C3-89E2D30D6710}"/>
              </a:ext>
            </a:extLst>
          </p:cNvPr>
          <p:cNvGrpSpPr>
            <a:grpSpLocks/>
          </p:cNvGrpSpPr>
          <p:nvPr/>
        </p:nvGrpSpPr>
        <p:grpSpPr bwMode="auto"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23F46B7A-88B4-C64E-A298-064AE8ED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Rectangle 65">
              <a:extLst>
                <a:ext uri="{FF2B5EF4-FFF2-40B4-BE49-F238E27FC236}">
                  <a16:creationId xmlns:a16="http://schemas.microsoft.com/office/drawing/2014/main" id="{932E7E2F-358A-204B-ACA1-ECA34C74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5AD2CC4E-2BC1-3742-B273-CCF95574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1DBFB074-4990-854E-B454-9FF52C6C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BE0EBEA8-CD1D-5047-B6F1-2FAA1FF3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2" name="Group 69">
              <a:extLst>
                <a:ext uri="{FF2B5EF4-FFF2-40B4-BE49-F238E27FC236}">
                  <a16:creationId xmlns:a16="http://schemas.microsoft.com/office/drawing/2014/main" id="{FB3D83DD-33C0-D64F-AEA3-0EDE47897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" name="AutoShape 70">
                <a:extLst>
                  <a:ext uri="{FF2B5EF4-FFF2-40B4-BE49-F238E27FC236}">
                    <a16:creationId xmlns:a16="http://schemas.microsoft.com/office/drawing/2014/main" id="{9F58D14A-E308-6E43-8765-29117CEB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AutoShape 71">
                <a:extLst>
                  <a:ext uri="{FF2B5EF4-FFF2-40B4-BE49-F238E27FC236}">
                    <a16:creationId xmlns:a16="http://schemas.microsoft.com/office/drawing/2014/main" id="{990E0E9A-D7D4-F540-994A-F5A32D4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3" name="Rectangle 72">
              <a:extLst>
                <a:ext uri="{FF2B5EF4-FFF2-40B4-BE49-F238E27FC236}">
                  <a16:creationId xmlns:a16="http://schemas.microsoft.com/office/drawing/2014/main" id="{914BF847-475C-7C47-96A4-CAFCCACE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276F146-AB6A-8C4E-BD8B-856A510CB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5" name="AutoShape 74">
                <a:extLst>
                  <a:ext uri="{FF2B5EF4-FFF2-40B4-BE49-F238E27FC236}">
                    <a16:creationId xmlns:a16="http://schemas.microsoft.com/office/drawing/2014/main" id="{FB783255-C8AF-CD4E-84DF-1573DF917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75">
                <a:extLst>
                  <a:ext uri="{FF2B5EF4-FFF2-40B4-BE49-F238E27FC236}">
                    <a16:creationId xmlns:a16="http://schemas.microsoft.com/office/drawing/2014/main" id="{46E81119-BF44-D945-96D2-7A6A2F19E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5" name="Rectangle 76">
              <a:extLst>
                <a:ext uri="{FF2B5EF4-FFF2-40B4-BE49-F238E27FC236}">
                  <a16:creationId xmlns:a16="http://schemas.microsoft.com/office/drawing/2014/main" id="{823BB60D-416A-0746-BBEF-9DC4528B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500EA440-64F5-FE43-A9CD-EC38855A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7" name="Group 78">
              <a:extLst>
                <a:ext uri="{FF2B5EF4-FFF2-40B4-BE49-F238E27FC236}">
                  <a16:creationId xmlns:a16="http://schemas.microsoft.com/office/drawing/2014/main" id="{014CE493-B3CF-454F-97A3-BF80992E3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3" name="AutoShape 79">
                <a:extLst>
                  <a:ext uri="{FF2B5EF4-FFF2-40B4-BE49-F238E27FC236}">
                    <a16:creationId xmlns:a16="http://schemas.microsoft.com/office/drawing/2014/main" id="{40259673-2628-3C41-9A32-A9512F4B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AutoShape 80">
                <a:extLst>
                  <a:ext uri="{FF2B5EF4-FFF2-40B4-BE49-F238E27FC236}">
                    <a16:creationId xmlns:a16="http://schemas.microsoft.com/office/drawing/2014/main" id="{F5B75204-14D3-4949-85E6-E03DC063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C088528D-4021-6642-8A80-03351DCF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9" name="Group 82">
              <a:extLst>
                <a:ext uri="{FF2B5EF4-FFF2-40B4-BE49-F238E27FC236}">
                  <a16:creationId xmlns:a16="http://schemas.microsoft.com/office/drawing/2014/main" id="{1859255F-C0C6-124B-9F92-5E236F8BD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1" name="AutoShape 83">
                <a:extLst>
                  <a:ext uri="{FF2B5EF4-FFF2-40B4-BE49-F238E27FC236}">
                    <a16:creationId xmlns:a16="http://schemas.microsoft.com/office/drawing/2014/main" id="{C035ED52-DDB2-C843-9FFF-5BC45A6C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2" name="AutoShape 84">
                <a:extLst>
                  <a:ext uri="{FF2B5EF4-FFF2-40B4-BE49-F238E27FC236}">
                    <a16:creationId xmlns:a16="http://schemas.microsoft.com/office/drawing/2014/main" id="{E3C20259-037C-3641-A789-24D0DCCD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Rectangle 85">
              <a:extLst>
                <a:ext uri="{FF2B5EF4-FFF2-40B4-BE49-F238E27FC236}">
                  <a16:creationId xmlns:a16="http://schemas.microsoft.com/office/drawing/2014/main" id="{AAA45EA2-DB28-264A-8894-70368F48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056A9634-8A28-174F-BB52-3C9B4E96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87">
              <a:extLst>
                <a:ext uri="{FF2B5EF4-FFF2-40B4-BE49-F238E27FC236}">
                  <a16:creationId xmlns:a16="http://schemas.microsoft.com/office/drawing/2014/main" id="{28B4EE70-3F36-D84A-BBF7-26FCDCAB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Oval 88">
              <a:extLst>
                <a:ext uri="{FF2B5EF4-FFF2-40B4-BE49-F238E27FC236}">
                  <a16:creationId xmlns:a16="http://schemas.microsoft.com/office/drawing/2014/main" id="{AFA23CDD-2C19-364F-8CB6-E34A3A5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C80FF08C-B05A-5742-B82B-9D6BFBF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AutoShape 90">
              <a:extLst>
                <a:ext uri="{FF2B5EF4-FFF2-40B4-BE49-F238E27FC236}">
                  <a16:creationId xmlns:a16="http://schemas.microsoft.com/office/drawing/2014/main" id="{D46EF758-7531-924C-8A33-5AC571E0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E252E208-3522-884B-9DE7-7EB15768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957DD520-6280-3E4E-BAD7-651F5141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ECF80637-5F56-1F4E-A6A8-ED0FA8AC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FFEB5237-B81D-9B45-A444-21BB4990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8C2A523A-6ED6-094A-8260-B51956D7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9" name="Group 96">
            <a:extLst>
              <a:ext uri="{FF2B5EF4-FFF2-40B4-BE49-F238E27FC236}">
                <a16:creationId xmlns:a16="http://schemas.microsoft.com/office/drawing/2014/main" id="{079DFC6E-4E8A-7B4D-8113-190A0989D0FB}"/>
              </a:ext>
            </a:extLst>
          </p:cNvPr>
          <p:cNvGrpSpPr>
            <a:grpSpLocks/>
          </p:cNvGrpSpPr>
          <p:nvPr/>
        </p:nvGrpSpPr>
        <p:grpSpPr bwMode="auto"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id="180" name="Picture 97" descr="desktop_computer_stylized_medium">
              <a:extLst>
                <a:ext uri="{FF2B5EF4-FFF2-40B4-BE49-F238E27FC236}">
                  <a16:creationId xmlns:a16="http://schemas.microsoft.com/office/drawing/2014/main" id="{FB14A9C2-A921-3747-8B81-81EE5182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9C2960BD-B3C9-AE44-9E68-217EF326B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8" name="Line 15">
            <a:extLst>
              <a:ext uri="{FF2B5EF4-FFF2-40B4-BE49-F238E27FC236}">
                <a16:creationId xmlns:a16="http://schemas.microsoft.com/office/drawing/2014/main" id="{9030FA43-2615-A74C-949D-871EDD525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97" y="199313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7717F97B-37DE-2442-8F9E-81FB9F33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6E5A588C-0539-7140-B8E3-80735DCD2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352" y="200155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716E4165-7532-204E-993F-D649CD87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5F971824-E93B-A24D-9AB3-D5859F34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 cookies: comments</a:t>
            </a:r>
            <a:endParaRPr lang="en-US" sz="440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CD5F1C3-47BC-1645-A288-078B99127C22}"/>
              </a:ext>
            </a:extLst>
          </p:cNvPr>
          <p:cNvSpPr txBox="1">
            <a:spLocks noChangeArrowheads="1"/>
          </p:cNvSpPr>
          <p:nvPr/>
        </p:nvSpPr>
        <p:spPr>
          <a:xfrm>
            <a:off x="648049" y="1556443"/>
            <a:ext cx="6034668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cookies can be used for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authorization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shopping carts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recommendations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session state (Web e-mail)</a:t>
            </a: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BC2253F6-EA38-7C47-9CAD-4C2EC6BB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91" y="1568189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and privacy: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permit sites 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learn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a lot about you on their site.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D023EC46-D7D8-D04C-9048-D7EFE18F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568" y="1325611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aside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2C2FE22D-B17F-7C44-AE2F-82497658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2" y="3980757"/>
            <a:ext cx="626706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Challenge: How to keep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state?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protocol endpoints: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maintain state at sender/receiver over multiple transactions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 messages: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inHTTP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messages carry state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CE1477A-D004-E440-8562-59DA6EAD8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</a:t>
            </a:r>
            <a:endParaRPr lang="en-US" sz="4400" dirty="0"/>
          </a:p>
        </p:txBody>
      </p:sp>
      <p:grpSp>
        <p:nvGrpSpPr>
          <p:cNvPr id="8" name="Group 171">
            <a:extLst>
              <a:ext uri="{FF2B5EF4-FFF2-40B4-BE49-F238E27FC236}">
                <a16:creationId xmlns:a16="http://schemas.microsoft.com/office/drawing/2014/main" id="{E76E25C6-83D0-304F-B3E3-A37D3DAE7B5C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2445088"/>
            <a:ext cx="687387" cy="763588"/>
            <a:chOff x="-44" y="1473"/>
            <a:chExt cx="981" cy="1105"/>
          </a:xfrm>
        </p:grpSpPr>
        <p:pic>
          <p:nvPicPr>
            <p:cNvPr id="10" name="Picture 172" descr="desktop_computer_stylized_medium">
              <a:extLst>
                <a:ext uri="{FF2B5EF4-FFF2-40B4-BE49-F238E27FC236}">
                  <a16:creationId xmlns:a16="http://schemas.microsoft.com/office/drawing/2014/main" id="{CB2AE99F-D134-A74A-947C-5E7B017C1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73">
              <a:extLst>
                <a:ext uri="{FF2B5EF4-FFF2-40B4-BE49-F238E27FC236}">
                  <a16:creationId xmlns:a16="http://schemas.microsoft.com/office/drawing/2014/main" id="{CC3CBC7E-C664-ED4A-8BFE-4C6C0A390F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341AE079-CB6E-AE4A-A6CF-6667D0BCC3A6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4318338"/>
            <a:ext cx="687388" cy="763588"/>
            <a:chOff x="-44" y="1473"/>
            <a:chExt cx="981" cy="1105"/>
          </a:xfrm>
        </p:grpSpPr>
        <p:pic>
          <p:nvPicPr>
            <p:cNvPr id="13" name="Picture 103" descr="desktop_computer_stylized_medium">
              <a:extLst>
                <a:ext uri="{FF2B5EF4-FFF2-40B4-BE49-F238E27FC236}">
                  <a16:creationId xmlns:a16="http://schemas.microsoft.com/office/drawing/2014/main" id="{0F7D667F-14F5-8947-8466-5A2508D1F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1CCE495C-FE29-374C-9BCD-5BFBA55DE7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105">
            <a:extLst>
              <a:ext uri="{FF2B5EF4-FFF2-40B4-BE49-F238E27FC236}">
                <a16:creationId xmlns:a16="http://schemas.microsoft.com/office/drawing/2014/main" id="{713D2680-FE84-BF45-82AB-42E37E22BD97}"/>
              </a:ext>
            </a:extLst>
          </p:cNvPr>
          <p:cNvGrpSpPr>
            <a:grpSpLocks/>
          </p:cNvGrpSpPr>
          <p:nvPr/>
        </p:nvGrpSpPr>
        <p:grpSpPr bwMode="auto">
          <a:xfrm>
            <a:off x="10423525" y="2586376"/>
            <a:ext cx="433388" cy="715962"/>
            <a:chOff x="4140" y="429"/>
            <a:chExt cx="1425" cy="2396"/>
          </a:xfrm>
        </p:grpSpPr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F351644B-40EC-1643-B55C-BD6490B4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07">
              <a:extLst>
                <a:ext uri="{FF2B5EF4-FFF2-40B4-BE49-F238E27FC236}">
                  <a16:creationId xmlns:a16="http://schemas.microsoft.com/office/drawing/2014/main" id="{C431E1A6-A308-714C-9DB4-CD66A6C1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31CFCE65-E538-0841-8EF3-0F63DB89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ECC9C409-7630-F84A-B584-5C9471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110">
              <a:extLst>
                <a:ext uri="{FF2B5EF4-FFF2-40B4-BE49-F238E27FC236}">
                  <a16:creationId xmlns:a16="http://schemas.microsoft.com/office/drawing/2014/main" id="{F46717B0-272A-7C4F-B732-92EEC8E7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4" name="Group 111">
              <a:extLst>
                <a:ext uri="{FF2B5EF4-FFF2-40B4-BE49-F238E27FC236}">
                  <a16:creationId xmlns:a16="http://schemas.microsoft.com/office/drawing/2014/main" id="{F4ACB840-83DF-404B-A66F-DEBB0718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112">
                <a:extLst>
                  <a:ext uri="{FF2B5EF4-FFF2-40B4-BE49-F238E27FC236}">
                    <a16:creationId xmlns:a16="http://schemas.microsoft.com/office/drawing/2014/main" id="{A911B0DC-A8C2-124C-9C82-2A735A79B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AutoShape 113">
                <a:extLst>
                  <a:ext uri="{FF2B5EF4-FFF2-40B4-BE49-F238E27FC236}">
                    <a16:creationId xmlns:a16="http://schemas.microsoft.com/office/drawing/2014/main" id="{9F0B8CE7-288A-EE43-A6E4-C3D97C62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5" name="Rectangle 114">
              <a:extLst>
                <a:ext uri="{FF2B5EF4-FFF2-40B4-BE49-F238E27FC236}">
                  <a16:creationId xmlns:a16="http://schemas.microsoft.com/office/drawing/2014/main" id="{766D4B94-8E57-804B-B018-819DFD6C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15">
              <a:extLst>
                <a:ext uri="{FF2B5EF4-FFF2-40B4-BE49-F238E27FC236}">
                  <a16:creationId xmlns:a16="http://schemas.microsoft.com/office/drawing/2014/main" id="{D994FF4C-7626-D748-A12D-5D1C5FEE1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116">
                <a:extLst>
                  <a:ext uri="{FF2B5EF4-FFF2-40B4-BE49-F238E27FC236}">
                    <a16:creationId xmlns:a16="http://schemas.microsoft.com/office/drawing/2014/main" id="{198A1BC7-4B65-BC4C-8A29-B983D8E1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AutoShape 117">
                <a:extLst>
                  <a:ext uri="{FF2B5EF4-FFF2-40B4-BE49-F238E27FC236}">
                    <a16:creationId xmlns:a16="http://schemas.microsoft.com/office/drawing/2014/main" id="{40DD27E4-9779-CF42-BFDD-6696DFFF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ACA44148-7C10-3C49-BB35-5101746C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E7711E0-C3F4-3F44-939E-C5EB99D2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20">
              <a:extLst>
                <a:ext uri="{FF2B5EF4-FFF2-40B4-BE49-F238E27FC236}">
                  <a16:creationId xmlns:a16="http://schemas.microsoft.com/office/drawing/2014/main" id="{67EE5E5B-A672-4948-A190-6619EF0F4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121">
                <a:extLst>
                  <a:ext uri="{FF2B5EF4-FFF2-40B4-BE49-F238E27FC236}">
                    <a16:creationId xmlns:a16="http://schemas.microsoft.com/office/drawing/2014/main" id="{05F4D1D6-814A-6E46-A67F-0AB27A8D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AutoShape 122">
                <a:extLst>
                  <a:ext uri="{FF2B5EF4-FFF2-40B4-BE49-F238E27FC236}">
                    <a16:creationId xmlns:a16="http://schemas.microsoft.com/office/drawing/2014/main" id="{B26FB4DB-5CE0-0547-A9EF-8F3F889E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Freeform 123">
              <a:extLst>
                <a:ext uri="{FF2B5EF4-FFF2-40B4-BE49-F238E27FC236}">
                  <a16:creationId xmlns:a16="http://schemas.microsoft.com/office/drawing/2014/main" id="{06773D0F-8045-BA4B-A438-853ED5C1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2289418B-58E5-6F41-8BA5-C30F733D8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125">
                <a:extLst>
                  <a:ext uri="{FF2B5EF4-FFF2-40B4-BE49-F238E27FC236}">
                    <a16:creationId xmlns:a16="http://schemas.microsoft.com/office/drawing/2014/main" id="{38E6EBDC-7542-364B-BAB0-D3028648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AutoShape 126">
                <a:extLst>
                  <a:ext uri="{FF2B5EF4-FFF2-40B4-BE49-F238E27FC236}">
                    <a16:creationId xmlns:a16="http://schemas.microsoft.com/office/drawing/2014/main" id="{54B2EB69-B7C9-EC42-B99F-19CC17D5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2" name="Rectangle 127">
              <a:extLst>
                <a:ext uri="{FF2B5EF4-FFF2-40B4-BE49-F238E27FC236}">
                  <a16:creationId xmlns:a16="http://schemas.microsoft.com/office/drawing/2014/main" id="{08BCE1F3-76AF-E441-89A0-DA57E700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4B174135-D9EA-854A-9853-AC5CCDD4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927D55DC-6C82-634A-B79C-B427EAAD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val 130">
              <a:extLst>
                <a:ext uri="{FF2B5EF4-FFF2-40B4-BE49-F238E27FC236}">
                  <a16:creationId xmlns:a16="http://schemas.microsoft.com/office/drawing/2014/main" id="{3BB31101-2EB7-F44D-8AA6-0366039E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79253978-26CE-7249-A74C-F9743D4F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AutoShape 132">
              <a:extLst>
                <a:ext uri="{FF2B5EF4-FFF2-40B4-BE49-F238E27FC236}">
                  <a16:creationId xmlns:a16="http://schemas.microsoft.com/office/drawing/2014/main" id="{D2E63390-A569-3942-9FC4-1FAF9A9C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AutoShape 133">
              <a:extLst>
                <a:ext uri="{FF2B5EF4-FFF2-40B4-BE49-F238E27FC236}">
                  <a16:creationId xmlns:a16="http://schemas.microsoft.com/office/drawing/2014/main" id="{76E84029-5A5D-0B43-A027-68F72A0B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3E213C1D-2C02-AD4C-9E3D-D83B7E9B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8AAFA532-A081-384C-AB75-218BDC20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" name="Oval 136">
              <a:extLst>
                <a:ext uri="{FF2B5EF4-FFF2-40B4-BE49-F238E27FC236}">
                  <a16:creationId xmlns:a16="http://schemas.microsoft.com/office/drawing/2014/main" id="{56B5635A-EB88-0440-8FBB-410A578D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Rectangle 137">
              <a:extLst>
                <a:ext uri="{FF2B5EF4-FFF2-40B4-BE49-F238E27FC236}">
                  <a16:creationId xmlns:a16="http://schemas.microsoft.com/office/drawing/2014/main" id="{DB35C1A6-F8F8-A34C-83A8-1C5F2BC02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0E93D937-D6CD-8B48-B770-F30B1D0D993E}"/>
              </a:ext>
            </a:extLst>
          </p:cNvPr>
          <p:cNvSpPr txBox="1">
            <a:spLocks noChangeArrowheads="1"/>
          </p:cNvSpPr>
          <p:nvPr/>
        </p:nvSpPr>
        <p:spPr>
          <a:xfrm>
            <a:off x="794606" y="2233994"/>
            <a:ext cx="4908362" cy="3762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configures browser to point to a (local)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browser sends all HTTP requests to cache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object in cache: cache returns object to client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else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cache requests object from origin server, caches received object, then returns object to client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333F1EEA-A155-1C41-80CD-10E94B83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80" y="1333500"/>
            <a:ext cx="1029261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satisfy client requests without involving origin server</a:t>
            </a: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70E92C74-86C4-E048-AD53-D4201EAF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311818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8D9C3-D40D-D946-AB3E-DA830336DA5D}"/>
              </a:ext>
            </a:extLst>
          </p:cNvPr>
          <p:cNvGrpSpPr/>
          <p:nvPr/>
        </p:nvGrpSpPr>
        <p:grpSpPr>
          <a:xfrm>
            <a:off x="8270000" y="2687749"/>
            <a:ext cx="786882" cy="1235302"/>
            <a:chOff x="8270000" y="2687749"/>
            <a:chExt cx="786882" cy="1235302"/>
          </a:xfrm>
        </p:grpSpPr>
        <p:grpSp>
          <p:nvGrpSpPr>
            <p:cNvPr id="15" name="Group 138">
              <a:extLst>
                <a:ext uri="{FF2B5EF4-FFF2-40B4-BE49-F238E27FC236}">
                  <a16:creationId xmlns:a16="http://schemas.microsoft.com/office/drawing/2014/main" id="{BCAE7764-70F3-6C4D-BAB2-DE0B7C89D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5663" y="3207088"/>
              <a:ext cx="400050" cy="715963"/>
              <a:chOff x="4140" y="429"/>
              <a:chExt cx="1425" cy="2396"/>
            </a:xfrm>
          </p:grpSpPr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F1B2DFA0-F79D-7B41-AEB4-30CE9076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Rectangle 140">
                <a:extLst>
                  <a:ext uri="{FF2B5EF4-FFF2-40B4-BE49-F238E27FC236}">
                    <a16:creationId xmlns:a16="http://schemas.microsoft.com/office/drawing/2014/main" id="{C5E2EFBB-BBC5-9A42-BB0E-E6D6D2C2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" name="Freeform 141">
                <a:extLst>
                  <a:ext uri="{FF2B5EF4-FFF2-40B4-BE49-F238E27FC236}">
                    <a16:creationId xmlns:a16="http://schemas.microsoft.com/office/drawing/2014/main" id="{55529617-AF40-4A4A-B8BE-0A1D9AFF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Freeform 142">
                <a:extLst>
                  <a:ext uri="{FF2B5EF4-FFF2-40B4-BE49-F238E27FC236}">
                    <a16:creationId xmlns:a16="http://schemas.microsoft.com/office/drawing/2014/main" id="{CD96A818-3AB4-9749-B364-C94B61E3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43">
                <a:extLst>
                  <a:ext uri="{FF2B5EF4-FFF2-40B4-BE49-F238E27FC236}">
                    <a16:creationId xmlns:a16="http://schemas.microsoft.com/office/drawing/2014/main" id="{6CB7A8CB-28B7-454A-B6FA-0B497C6EA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" name="Group 144">
                <a:extLst>
                  <a:ext uri="{FF2B5EF4-FFF2-40B4-BE49-F238E27FC236}">
                    <a16:creationId xmlns:a16="http://schemas.microsoft.com/office/drawing/2014/main" id="{B151228D-C4D6-FC47-B4C4-E4FEAAC8E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" name="AutoShape 145">
                  <a:extLst>
                    <a:ext uri="{FF2B5EF4-FFF2-40B4-BE49-F238E27FC236}">
                      <a16:creationId xmlns:a16="http://schemas.microsoft.com/office/drawing/2014/main" id="{581E8E47-6DB1-F54B-9476-01B6F2E30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" name="AutoShape 146">
                  <a:extLst>
                    <a:ext uri="{FF2B5EF4-FFF2-40B4-BE49-F238E27FC236}">
                      <a16:creationId xmlns:a16="http://schemas.microsoft.com/office/drawing/2014/main" id="{7F2D9B2C-626D-344A-83E2-C990F841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7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2" name="Rectangle 147">
                <a:extLst>
                  <a:ext uri="{FF2B5EF4-FFF2-40B4-BE49-F238E27FC236}">
                    <a16:creationId xmlns:a16="http://schemas.microsoft.com/office/drawing/2014/main" id="{06A6E158-AA9B-7643-9927-3F063660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48">
                <a:extLst>
                  <a:ext uri="{FF2B5EF4-FFF2-40B4-BE49-F238E27FC236}">
                    <a16:creationId xmlns:a16="http://schemas.microsoft.com/office/drawing/2014/main" id="{24564C8A-097F-5447-B760-9CD6285FD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" name="AutoShape 149">
                  <a:extLst>
                    <a:ext uri="{FF2B5EF4-FFF2-40B4-BE49-F238E27FC236}">
                      <a16:creationId xmlns:a16="http://schemas.microsoft.com/office/drawing/2014/main" id="{04C4FA5A-4748-2D42-BA0D-06AFE4DAE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" name="AutoShape 150">
                  <a:extLst>
                    <a:ext uri="{FF2B5EF4-FFF2-40B4-BE49-F238E27FC236}">
                      <a16:creationId xmlns:a16="http://schemas.microsoft.com/office/drawing/2014/main" id="{84E1D8C6-7DEE-484B-99EE-B608D1A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2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Rectangle 151">
                <a:extLst>
                  <a:ext uri="{FF2B5EF4-FFF2-40B4-BE49-F238E27FC236}">
                    <a16:creationId xmlns:a16="http://schemas.microsoft.com/office/drawing/2014/main" id="{454AD9D8-054B-E244-8A65-C00DC300D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Rectangle 152">
                <a:extLst>
                  <a:ext uri="{FF2B5EF4-FFF2-40B4-BE49-F238E27FC236}">
                    <a16:creationId xmlns:a16="http://schemas.microsoft.com/office/drawing/2014/main" id="{40C54BAB-9592-ED4B-80E1-874156D7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" name="Group 153">
                <a:extLst>
                  <a:ext uri="{FF2B5EF4-FFF2-40B4-BE49-F238E27FC236}">
                    <a16:creationId xmlns:a16="http://schemas.microsoft.com/office/drawing/2014/main" id="{64CB2613-6494-6C4A-AC96-EDE054898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" name="AutoShape 154">
                  <a:extLst>
                    <a:ext uri="{FF2B5EF4-FFF2-40B4-BE49-F238E27FC236}">
                      <a16:creationId xmlns:a16="http://schemas.microsoft.com/office/drawing/2014/main" id="{A27D1399-0ADF-5D43-8B09-BCD5BD0CD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" name="AutoShape 155">
                  <a:extLst>
                    <a:ext uri="{FF2B5EF4-FFF2-40B4-BE49-F238E27FC236}">
                      <a16:creationId xmlns:a16="http://schemas.microsoft.com/office/drawing/2014/main" id="{20A4C850-89B5-6B44-820C-B66073B75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69CA70FC-8D55-3C40-9230-BB1B319F0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" name="Group 157">
                <a:extLst>
                  <a:ext uri="{FF2B5EF4-FFF2-40B4-BE49-F238E27FC236}">
                    <a16:creationId xmlns:a16="http://schemas.microsoft.com/office/drawing/2014/main" id="{592B4F87-8FD7-004F-9CBD-2E07936D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" name="AutoShape 158">
                  <a:extLst>
                    <a:ext uri="{FF2B5EF4-FFF2-40B4-BE49-F238E27FC236}">
                      <a16:creationId xmlns:a16="http://schemas.microsoft.com/office/drawing/2014/main" id="{52452D42-BA3E-B548-9F26-4F10DEBFF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" name="AutoShape 159">
                  <a:extLst>
                    <a:ext uri="{FF2B5EF4-FFF2-40B4-BE49-F238E27FC236}">
                      <a16:creationId xmlns:a16="http://schemas.microsoft.com/office/drawing/2014/main" id="{2E496C07-9C8C-B34F-8201-DBF2AB09E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9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9" name="Rectangle 160">
                <a:extLst>
                  <a:ext uri="{FF2B5EF4-FFF2-40B4-BE49-F238E27FC236}">
                    <a16:creationId xmlns:a16="http://schemas.microsoft.com/office/drawing/2014/main" id="{507783BC-460D-F943-9047-6C6F897F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61">
                <a:extLst>
                  <a:ext uri="{FF2B5EF4-FFF2-40B4-BE49-F238E27FC236}">
                    <a16:creationId xmlns:a16="http://schemas.microsoft.com/office/drawing/2014/main" id="{88257E4A-4830-E644-BAF7-847C2053B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Freeform 162">
                <a:extLst>
                  <a:ext uri="{FF2B5EF4-FFF2-40B4-BE49-F238E27FC236}">
                    <a16:creationId xmlns:a16="http://schemas.microsoft.com/office/drawing/2014/main" id="{24A3F621-17CD-4645-A51D-7042FE22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val 163">
                <a:extLst>
                  <a:ext uri="{FF2B5EF4-FFF2-40B4-BE49-F238E27FC236}">
                    <a16:creationId xmlns:a16="http://schemas.microsoft.com/office/drawing/2014/main" id="{EA7A271B-C672-7748-BB6C-4320F9AE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Freeform 164">
                <a:extLst>
                  <a:ext uri="{FF2B5EF4-FFF2-40B4-BE49-F238E27FC236}">
                    <a16:creationId xmlns:a16="http://schemas.microsoft.com/office/drawing/2014/main" id="{BF246A84-BFE7-3049-922B-DD8B6EA2E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AutoShape 165">
                <a:extLst>
                  <a:ext uri="{FF2B5EF4-FFF2-40B4-BE49-F238E27FC236}">
                    <a16:creationId xmlns:a16="http://schemas.microsoft.com/office/drawing/2014/main" id="{A85BFA7C-936F-3A41-9B80-F269D0D81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9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AutoShape 166">
                <a:extLst>
                  <a:ext uri="{FF2B5EF4-FFF2-40B4-BE49-F238E27FC236}">
                    <a16:creationId xmlns:a16="http://schemas.microsoft.com/office/drawing/2014/main" id="{143F5A2C-3FCC-214E-B1DD-37354850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9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Oval 167">
                <a:extLst>
                  <a:ext uri="{FF2B5EF4-FFF2-40B4-BE49-F238E27FC236}">
                    <a16:creationId xmlns:a16="http://schemas.microsoft.com/office/drawing/2014/main" id="{9F154E92-095E-194F-B02E-9A00467A0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Oval 168">
                <a:extLst>
                  <a:ext uri="{FF2B5EF4-FFF2-40B4-BE49-F238E27FC236}">
                    <a16:creationId xmlns:a16="http://schemas.microsoft.com/office/drawing/2014/main" id="{9D1FEADC-3D9C-A84B-8B87-2D971178E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169">
                <a:extLst>
                  <a:ext uri="{FF2B5EF4-FFF2-40B4-BE49-F238E27FC236}">
                    <a16:creationId xmlns:a16="http://schemas.microsoft.com/office/drawing/2014/main" id="{4E9E3512-C0DF-9C4B-84D2-8F5465E6D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Rectangle 170">
                <a:extLst>
                  <a:ext uri="{FF2B5EF4-FFF2-40B4-BE49-F238E27FC236}">
                    <a16:creationId xmlns:a16="http://schemas.microsoft.com/office/drawing/2014/main" id="{4D132F38-B955-6A4E-A501-5DB6D9BF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4" name="Text Box 8">
              <a:extLst>
                <a:ext uri="{FF2B5EF4-FFF2-40B4-BE49-F238E27FC236}">
                  <a16:creationId xmlns:a16="http://schemas.microsoft.com/office/drawing/2014/main" id="{5DE1E660-E2FD-8848-B0BB-84A037DC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000" y="2687749"/>
              <a:ext cx="78688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Web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cache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5" name="Text Box 21">
            <a:extLst>
              <a:ext uri="{FF2B5EF4-FFF2-40B4-BE49-F238E27FC236}">
                <a16:creationId xmlns:a16="http://schemas.microsoft.com/office/drawing/2014/main" id="{E15405A8-0743-624D-A374-AA89B476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5089863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id="{006A4F95-0B3D-AC43-A627-71A7FD2195DC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3845263"/>
            <a:ext cx="1490663" cy="760413"/>
            <a:chOff x="2942" y="2580"/>
            <a:chExt cx="939" cy="479"/>
          </a:xfrm>
        </p:grpSpPr>
        <p:sp>
          <p:nvSpPr>
            <p:cNvPr id="87" name="Line 19">
              <a:extLst>
                <a:ext uri="{FF2B5EF4-FFF2-40B4-BE49-F238E27FC236}">
                  <a16:creationId xmlns:a16="http://schemas.microsoft.com/office/drawing/2014/main" id="{C4FCDE12-2844-E249-88D6-1248CC2CE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BDF0B946-2F1F-B54D-8334-89400443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7361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0430DB37-F13E-FB4C-8461-73427AD15541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32576"/>
            <a:ext cx="1487488" cy="785812"/>
            <a:chOff x="3030" y="2635"/>
            <a:chExt cx="937" cy="495"/>
          </a:xfrm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68522646-1C6E-6141-85AF-6F21328B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497C49B3-B78E-EF40-9F30-9D168B83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2217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8EC23EE2-3572-4749-B83B-56A3E22AF7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73713"/>
            <a:ext cx="3251200" cy="730250"/>
            <a:chOff x="3002" y="1979"/>
            <a:chExt cx="2048" cy="460"/>
          </a:xfrm>
        </p:grpSpPr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3BFA12B-AF52-444A-9C8D-FD235EBC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5DC9736F-EB13-904A-A584-847C8685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Text Box 45">
              <a:extLst>
                <a:ext uri="{FF2B5EF4-FFF2-40B4-BE49-F238E27FC236}">
                  <a16:creationId xmlns:a16="http://schemas.microsoft.com/office/drawing/2014/main" id="{5F201396-3496-B54A-87C0-83E69A7B8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0032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1" name="Text Box 48">
            <a:extLst>
              <a:ext uri="{FF2B5EF4-FFF2-40B4-BE49-F238E27FC236}">
                <a16:creationId xmlns:a16="http://schemas.microsoft.com/office/drawing/2014/main" id="{53C0E2C7-E328-094F-86C2-7FF28BDF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826" y="3292132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origin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3" name="Picture 56">
            <a:extLst>
              <a:ext uri="{FF2B5EF4-FFF2-40B4-BE49-F238E27FC236}">
                <a16:creationId xmlns:a16="http://schemas.microsoft.com/office/drawing/2014/main" id="{D1860A46-FB8D-2145-A291-FDFCD300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88" y="23815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0">
            <a:extLst>
              <a:ext uri="{FF2B5EF4-FFF2-40B4-BE49-F238E27FC236}">
                <a16:creationId xmlns:a16="http://schemas.microsoft.com/office/drawing/2014/main" id="{1E55489F-3411-D147-A30E-37C79E67D16D}"/>
              </a:ext>
            </a:extLst>
          </p:cNvPr>
          <p:cNvGrpSpPr>
            <a:grpSpLocks/>
          </p:cNvGrpSpPr>
          <p:nvPr/>
        </p:nvGrpSpPr>
        <p:grpSpPr bwMode="auto">
          <a:xfrm>
            <a:off x="6237288" y="2421276"/>
            <a:ext cx="4110038" cy="1814512"/>
            <a:chOff x="2515" y="1687"/>
            <a:chExt cx="2589" cy="1143"/>
          </a:xfrm>
        </p:grpSpPr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AD023CD7-2DF4-0047-A0A8-EE7C8FDF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3A73F75B-5403-E34F-8197-7456A76E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84D34D31-F002-7644-A66C-387CC45D7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4211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08" name="Picture 57">
              <a:extLst>
                <a:ext uri="{FF2B5EF4-FFF2-40B4-BE49-F238E27FC236}">
                  <a16:creationId xmlns:a16="http://schemas.microsoft.com/office/drawing/2014/main" id="{AAE983CF-984C-9D4D-815F-5073893D2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59">
              <a:extLst>
                <a:ext uri="{FF2B5EF4-FFF2-40B4-BE49-F238E27FC236}">
                  <a16:creationId xmlns:a16="http://schemas.microsoft.com/office/drawing/2014/main" id="{24961BA7-6903-124E-955A-AEDC5B6F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Picture 61">
            <a:extLst>
              <a:ext uri="{FF2B5EF4-FFF2-40B4-BE49-F238E27FC236}">
                <a16:creationId xmlns:a16="http://schemas.microsoft.com/office/drawing/2014/main" id="{DB808EFC-F790-0C46-B5F2-BCC2B49C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43627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AEEF6BD-F1CB-4A4C-82D3-5C6EE9E6D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 (aka proxy servers)</a:t>
            </a:r>
            <a:endParaRPr lang="en-US" sz="4400" dirty="0"/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7B8521C1-7DCD-9344-8BCE-E617E0E93A48}"/>
              </a:ext>
            </a:extLst>
          </p:cNvPr>
          <p:cNvSpPr txBox="1">
            <a:spLocks noChangeArrowheads="1"/>
          </p:cNvSpPr>
          <p:nvPr/>
        </p:nvSpPr>
        <p:spPr>
          <a:xfrm>
            <a:off x="600308" y="1534695"/>
            <a:ext cx="4752277" cy="213493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cache acts as both client and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for original requesting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 to origin server</a:t>
            </a:r>
          </a:p>
        </p:txBody>
      </p:sp>
      <p:sp>
        <p:nvSpPr>
          <p:cNvPr id="145" name="Rectangle 4">
            <a:extLst>
              <a:ext uri="{FF2B5EF4-FFF2-40B4-BE49-F238E27FC236}">
                <a16:creationId xmlns:a16="http://schemas.microsoft.com/office/drawing/2014/main" id="{F6AE5A0B-A69D-B948-BD0F-B69E446252C4}"/>
              </a:ext>
            </a:extLst>
          </p:cNvPr>
          <p:cNvSpPr txBox="1">
            <a:spLocks noChangeArrowheads="1"/>
          </p:cNvSpPr>
          <p:nvPr/>
        </p:nvSpPr>
        <p:spPr>
          <a:xfrm>
            <a:off x="5544015" y="1534695"/>
            <a:ext cx="60476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caching?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reduce response time for client request </a:t>
            </a:r>
          </a:p>
          <a:p>
            <a:pPr marL="75088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cache is closer to client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reduce traffic on an institution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’s access link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Internet is dense with caches </a:t>
            </a:r>
          </a:p>
          <a:p>
            <a:pPr marL="75088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enables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poor” content providers to more effectively deliver content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78A0BA-EA92-E84B-9D25-74AB5B584F39}"/>
              </a:ext>
            </a:extLst>
          </p:cNvPr>
          <p:cNvGrpSpPr/>
          <p:nvPr/>
        </p:nvGrpSpPr>
        <p:grpSpPr>
          <a:xfrm>
            <a:off x="632391" y="3810000"/>
            <a:ext cx="4798594" cy="2217821"/>
            <a:chOff x="632391" y="3810000"/>
            <a:chExt cx="4798594" cy="2217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67C1AB-A47E-5446-99C0-0905B5F0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462" y="5015497"/>
              <a:ext cx="4324685" cy="4521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CF5707-C36A-2B44-B3DE-6F31EEC7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30" y="5587331"/>
              <a:ext cx="4364855" cy="440490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E701FCD-5285-BE4B-BD4D-92A5F9D53E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2391" y="3810000"/>
              <a:ext cx="4757756" cy="132748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marR="0" lvl="0" indent="-277813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 tells cache about object’s allowable caching in response header: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3899FF-7A74-EF40-AE83-53C006278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3591-8817-3D4E-B1D7-7CB76859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598333"/>
            <a:ext cx="1255183" cy="1030679"/>
          </a:xfrm>
          <a:prstGeom prst="rect">
            <a:avLst/>
          </a:prstGeom>
        </p:spPr>
      </p:pic>
      <p:pic>
        <p:nvPicPr>
          <p:cNvPr id="1026" name="Picture 2" descr="Image result for hot icon">
            <a:extLst>
              <a:ext uri="{FF2B5EF4-FFF2-40B4-BE49-F238E27FC236}">
                <a16:creationId xmlns:a16="http://schemas.microsoft.com/office/drawing/2014/main" id="{A7EAAD91-B13A-FE4B-8E84-68108CE6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0" y="3598333"/>
            <a:ext cx="721782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605" y="2984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ea typeface="ＭＳ Ｐゴシック" panose="020B0600070205080204" pitchFamily="34" charset="-128"/>
              </a:rPr>
              <a:t>Caching example</a:t>
            </a:r>
            <a:endParaRPr lang="en-US" sz="48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0" name="Oval 137">
            <a:extLst>
              <a:ext uri="{FF2B5EF4-FFF2-40B4-BE49-F238E27FC236}">
                <a16:creationId xmlns:a16="http://schemas.microsoft.com/office/drawing/2014/main" id="{A9F8C12A-15DE-3145-8755-7541036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17" y="4370340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lvl="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lvl="0"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sp>
        <p:nvSpPr>
          <p:cNvPr id="214" name="Oval 137">
            <a:extLst>
              <a:ext uri="{FF2B5EF4-FFF2-40B4-BE49-F238E27FC236}">
                <a16:creationId xmlns:a16="http://schemas.microsoft.com/office/drawing/2014/main" id="{23716FFF-6EE9-1D40-8627-3412B2DC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022" y="5907358"/>
            <a:ext cx="1119350" cy="59112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1" name="Text Box 138">
            <a:extLst>
              <a:ext uri="{FF2B5EF4-FFF2-40B4-BE49-F238E27FC236}">
                <a16:creationId xmlns:a16="http://schemas.microsoft.com/office/drawing/2014/main" id="{99974D39-E173-B849-B8ED-599FAF90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problem: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large queueing delays at high utilization!</a:t>
            </a:r>
          </a:p>
        </p:txBody>
      </p:sp>
      <p:sp>
        <p:nvSpPr>
          <p:cNvPr id="216" name="Slide Number Placeholder 2">
            <a:extLst>
              <a:ext uri="{FF2B5EF4-FFF2-40B4-BE49-F238E27FC236}">
                <a16:creationId xmlns:a16="http://schemas.microsoft.com/office/drawing/2014/main" id="{FE5CDB2C-98A2-A94B-BF70-466F1E231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4" grpId="0" animBg="1"/>
      <p:bldP spid="2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4">
            <a:extLst>
              <a:ext uri="{FF2B5EF4-FFF2-40B4-BE49-F238E27FC236}">
                <a16:creationId xmlns:a16="http://schemas.microsoft.com/office/drawing/2014/main" id="{98A75405-209A-CD48-8E25-225D641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1: buy a faster access link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AF6D-4CBE-BE4A-AF26-B6F34DC9EF33}"/>
              </a:ext>
            </a:extLst>
          </p:cNvPr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AFA7B76-427C-134D-90BC-D4693AEF2136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15" name="Text Box 52">
                <a:extLst>
                  <a:ext uri="{FF2B5EF4-FFF2-40B4-BE49-F238E27FC236}">
                    <a16:creationId xmlns:a16="http://schemas.microsoft.com/office/drawing/2014/main" id="{D9BA6C4C-0CF0-8742-ACB2-584114381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154 Mbps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A396C6-E0DB-E54B-9564-C46EF025F0E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Line 51">
                <a:extLst>
                  <a:ext uri="{FF2B5EF4-FFF2-40B4-BE49-F238E27FC236}">
                    <a16:creationId xmlns:a16="http://schemas.microsoft.com/office/drawing/2014/main" id="{5DC119B0-D3C1-9741-8399-6E949D96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3EB18F1-EB9B-AB4E-9315-D47FB051A2D9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19" name="Text Box 52">
                <a:extLst>
                  <a:ext uri="{FF2B5EF4-FFF2-40B4-BE49-F238E27FC236}">
                    <a16:creationId xmlns:a16="http://schemas.microsoft.com/office/drawing/2014/main" id="{414BD24A-A827-744B-8CF6-F9EAA2D92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3E3E743-58A9-D543-ABF2-E8D950F0D5C4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Line 51">
                <a:extLst>
                  <a:ext uri="{FF2B5EF4-FFF2-40B4-BE49-F238E27FC236}">
                    <a16:creationId xmlns:a16="http://schemas.microsoft.com/office/drawing/2014/main" id="{C012F3C8-BFC0-0C46-8D2D-992B1C38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3CBB2E-654A-474B-8238-296B81F89068}"/>
              </a:ext>
            </a:extLst>
          </p:cNvPr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" name="Text Box 52">
              <a:extLst>
                <a:ext uri="{FF2B5EF4-FFF2-40B4-BE49-F238E27FC236}">
                  <a16:creationId xmlns:a16="http://schemas.microsoft.com/office/drawing/2014/main" id="{FA193B58-E942-8A47-9F5D-3A2B5860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.0097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682AEF-F684-9F45-A3DA-FEDE9ED18429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Line 51">
              <a:extLst>
                <a:ext uri="{FF2B5EF4-FFF2-40B4-BE49-F238E27FC236}">
                  <a16:creationId xmlns:a16="http://schemas.microsoft.com/office/drawing/2014/main" id="{8F3A165F-08A0-9D4B-B82D-B603502A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98125F6-3C0E-B64C-9CC2-9EFB4DA6980E}"/>
              </a:ext>
            </a:extLst>
          </p:cNvPr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7" name="Text Box 52">
              <a:extLst>
                <a:ext uri="{FF2B5EF4-FFF2-40B4-BE49-F238E27FC236}">
                  <a16:creationId xmlns:a16="http://schemas.microsoft.com/office/drawing/2014/main" id="{5B815C0E-E9AF-964A-AB0C-F8220D77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msecs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EE7EB05-EB77-DA46-8D82-2C1B89B59FCD}"/>
                </a:ext>
              </a:extLst>
            </p:cNvPr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Line 51">
              <a:extLst>
                <a:ext uri="{FF2B5EF4-FFF2-40B4-BE49-F238E27FC236}">
                  <a16:creationId xmlns:a16="http://schemas.microsoft.com/office/drawing/2014/main" id="{45B58613-BF72-9847-A603-92F5F10A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0" name="Text Box 83">
            <a:extLst>
              <a:ext uri="{FF2B5EF4-FFF2-40B4-BE49-F238E27FC236}">
                <a16:creationId xmlns:a16="http://schemas.microsoft.com/office/drawing/2014/main" id="{3A71517F-2630-E14F-B4A5-B7AD1A33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faster access link (expensive!)</a:t>
            </a:r>
          </a:p>
        </p:txBody>
      </p:sp>
      <p:sp>
        <p:nvSpPr>
          <p:cNvPr id="231" name="Slide Number Placeholder 2">
            <a:extLst>
              <a:ext uri="{FF2B5EF4-FFF2-40B4-BE49-F238E27FC236}">
                <a16:creationId xmlns:a16="http://schemas.microsoft.com/office/drawing/2014/main" id="{FF0ECF32-52FF-7941-8B38-AE471D68A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CA62624-6B99-2E4F-9C54-E08632D8D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02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2: install a web cache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3006" y="45142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61487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 Box 76">
            <a:extLst>
              <a:ext uri="{FF2B5EF4-FFF2-40B4-BE49-F238E27FC236}">
                <a16:creationId xmlns:a16="http://schemas.microsoft.com/office/drawing/2014/main" id="{3175A1F8-F48E-9749-AA0C-8A115012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372" y="5180762"/>
            <a:ext cx="281846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 to compute link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utilization, delay?</a:t>
            </a:r>
          </a:p>
        </p:txBody>
      </p:sp>
      <p:sp>
        <p:nvSpPr>
          <p:cNvPr id="282" name="Text Box 83">
            <a:extLst>
              <a:ext uri="{FF2B5EF4-FFF2-40B4-BE49-F238E27FC236}">
                <a16:creationId xmlns:a16="http://schemas.microsoft.com/office/drawing/2014/main" id="{445BA7C8-9DBB-B245-98C3-EA83E67E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web cache (cheap!)</a:t>
            </a:r>
          </a:p>
        </p:txBody>
      </p: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Slide Number Placeholder 2">
            <a:extLst>
              <a:ext uri="{FF2B5EF4-FFF2-40B4-BE49-F238E27FC236}">
                <a16:creationId xmlns:a16="http://schemas.microsoft.com/office/drawing/2014/main" id="{CD12BA19-40D2-F44B-8E23-E4E6B15A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282" grpId="0"/>
      <p:bldP spid="2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Calculating access link utilization, end-end delay with cache:</a:t>
            </a:r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48492" y="4470671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Rectangle 4">
            <a:extLst>
              <a:ext uri="{FF2B5EF4-FFF2-40B4-BE49-F238E27FC236}">
                <a16:creationId xmlns:a16="http://schemas.microsoft.com/office/drawing/2014/main" id="{5292EFEC-88AD-0B46-B2E3-643489D30B9D}"/>
              </a:ext>
            </a:extLst>
          </p:cNvPr>
          <p:cNvSpPr txBox="1">
            <a:spLocks noChangeArrowheads="1"/>
          </p:cNvSpPr>
          <p:nvPr/>
        </p:nvSpPr>
        <p:spPr>
          <a:xfrm>
            <a:off x="889002" y="1405471"/>
            <a:ext cx="6166171" cy="17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3975" algn="l"/>
                <a:tab pos="576263" algn="l"/>
              </a:tabLst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suppose cache hit rate is 0.4:  </a:t>
            </a:r>
          </a:p>
          <a:p>
            <a:pPr marL="352425" marR="0" lvl="0" indent="-231775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53975" algn="l"/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40% requests served by cache, with low (msec) delay 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</a:p>
        </p:txBody>
      </p:sp>
      <p:sp>
        <p:nvSpPr>
          <p:cNvPr id="253" name="Rectangle 4">
            <a:extLst>
              <a:ext uri="{FF2B5EF4-FFF2-40B4-BE49-F238E27FC236}">
                <a16:creationId xmlns:a16="http://schemas.microsoft.com/office/drawing/2014/main" id="{0C139AEE-1F5A-A64B-9C16-223417C8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19" y="2685374"/>
            <a:ext cx="616836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60% requests satisfied at origin </a:t>
            </a:r>
          </a:p>
          <a:p>
            <a:pPr marL="406400" marR="0" lvl="1" indent="-1698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rate to browsers over access link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= 0.6 * 1.50 Mbps  =  .9 Mbps </a:t>
            </a:r>
          </a:p>
          <a:p>
            <a:pPr marL="4730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 panose="020B0604020202020204" pitchFamily="34" charset="0"/>
              <a:buChar char="•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access link utilization = 0.9/1.54 = .58 means low (msec) queueing delay at access link</a:t>
            </a:r>
          </a:p>
        </p:txBody>
      </p:sp>
      <p:sp>
        <p:nvSpPr>
          <p:cNvPr id="271" name="Rectangle 4">
            <a:extLst>
              <a:ext uri="{FF2B5EF4-FFF2-40B4-BE49-F238E27FC236}">
                <a16:creationId xmlns:a16="http://schemas.microsoft.com/office/drawing/2014/main" id="{D2059C01-2D9C-6C48-A831-71AE55D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6" y="4570944"/>
            <a:ext cx="643828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marR="0" lvl="0" indent="-220663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average end-end delay: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from origin servers)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    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when satisfied at cache)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BE105-9733-D741-944B-F6DC771B29F2}"/>
              </a:ext>
            </a:extLst>
          </p:cNvPr>
          <p:cNvSpPr txBox="1"/>
          <p:nvPr/>
        </p:nvSpPr>
        <p:spPr>
          <a:xfrm>
            <a:off x="974271" y="6119336"/>
            <a:ext cx="9274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lower average end-end delay than with 154 Mbps link (and cheaper too!)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2" name="Slide Number Placeholder 2">
            <a:extLst>
              <a:ext uri="{FF2B5EF4-FFF2-40B4-BE49-F238E27FC236}">
                <a16:creationId xmlns:a16="http://schemas.microsoft.com/office/drawing/2014/main" id="{14DEAC98-1261-9342-BC5F-A639A069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71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Conditional GET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14337" y="1626575"/>
            <a:ext cx="5597253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 send object if cache has up-to-date cached version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object transmission delay (or use of network resources)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specify date of cached copy in HTTP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contains no object if cached copy is up-to-date: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HTTP/1.0 304 Not Modified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3" name="Line 4">
            <a:extLst>
              <a:ext uri="{FF2B5EF4-FFF2-40B4-BE49-F238E27FC236}">
                <a16:creationId xmlns:a16="http://schemas.microsoft.com/office/drawing/2014/main" id="{F2F5CF00-0B08-CD49-8216-B019F02D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490" y="2068251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Text Box 8">
            <a:extLst>
              <a:ext uri="{FF2B5EF4-FFF2-40B4-BE49-F238E27FC236}">
                <a16:creationId xmlns:a16="http://schemas.microsoft.com/office/drawing/2014/main" id="{906861D1-0EDE-1E49-A686-C17A989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78" y="1952364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5" name="Line 9">
            <a:extLst>
              <a:ext uri="{FF2B5EF4-FFF2-40B4-BE49-F238E27FC236}">
                <a16:creationId xmlns:a16="http://schemas.microsoft.com/office/drawing/2014/main" id="{ED4D0E55-FFE9-4141-9763-499742C8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540" y="281437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6" name="Group 30">
            <a:extLst>
              <a:ext uri="{FF2B5EF4-FFF2-40B4-BE49-F238E27FC236}">
                <a16:creationId xmlns:a16="http://schemas.microsoft.com/office/drawing/2014/main" id="{F2D4CC5D-48B8-6642-A163-00E2785A7CB2}"/>
              </a:ext>
            </a:extLst>
          </p:cNvPr>
          <p:cNvGrpSpPr>
            <a:grpSpLocks/>
          </p:cNvGrpSpPr>
          <p:nvPr/>
        </p:nvGrpSpPr>
        <p:grpSpPr bwMode="auto">
          <a:xfrm>
            <a:off x="7322828" y="2808026"/>
            <a:ext cx="2643187" cy="865188"/>
            <a:chOff x="2698" y="2036"/>
            <a:chExt cx="1665" cy="545"/>
          </a:xfrm>
        </p:grpSpPr>
        <p:sp>
          <p:nvSpPr>
            <p:cNvPr id="277" name="Rectangle 10">
              <a:extLst>
                <a:ext uri="{FF2B5EF4-FFF2-40B4-BE49-F238E27FC236}">
                  <a16:creationId xmlns:a16="http://schemas.microsoft.com/office/drawing/2014/main" id="{B8FAE946-FF4C-5F4E-8634-A0F622E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D0F47DD5-D98D-8947-AE9C-C9BE5971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HTTP/1.0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304 Not Modified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9" name="Text Box 28">
            <a:extLst>
              <a:ext uri="{FF2B5EF4-FFF2-40B4-BE49-F238E27FC236}">
                <a16:creationId xmlns:a16="http://schemas.microsoft.com/office/drawing/2014/main" id="{FD73E46B-3F04-E648-BC54-671B5D5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040" y="2103176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sp>
        <p:nvSpPr>
          <p:cNvPr id="280" name="Line 31">
            <a:extLst>
              <a:ext uri="{FF2B5EF4-FFF2-40B4-BE49-F238E27FC236}">
                <a16:creationId xmlns:a16="http://schemas.microsoft.com/office/drawing/2014/main" id="{C63FE7CD-8932-5842-A550-AB95E976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603" y="4033576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Line 32">
            <a:extLst>
              <a:ext uri="{FF2B5EF4-FFF2-40B4-BE49-F238E27FC236}">
                <a16:creationId xmlns:a16="http://schemas.microsoft.com/office/drawing/2014/main" id="{FB4BB9E8-5BA3-1A4B-A22B-B43D8797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165" y="4632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2" name="Text Box 34">
            <a:extLst>
              <a:ext uri="{FF2B5EF4-FFF2-40B4-BE49-F238E27FC236}">
                <a16:creationId xmlns:a16="http://schemas.microsoft.com/office/drawing/2014/main" id="{EEDA71D6-F453-1A4D-98C9-B23EA89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40" y="4516176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3" name="Line 35">
            <a:extLst>
              <a:ext uri="{FF2B5EF4-FFF2-40B4-BE49-F238E27FC236}">
                <a16:creationId xmlns:a16="http://schemas.microsoft.com/office/drawing/2014/main" id="{8CE24BAA-3E73-704D-A359-BE2DD4792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215" y="541152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4" name="Text Box 38">
            <a:extLst>
              <a:ext uri="{FF2B5EF4-FFF2-40B4-BE49-F238E27FC236}">
                <a16:creationId xmlns:a16="http://schemas.microsoft.com/office/drawing/2014/main" id="{6B6CFEBF-546C-2C4A-A9DA-A2BC6976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690" y="5355964"/>
            <a:ext cx="2643188" cy="1231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HTTP/1.0 200 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&lt;data&gt;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5" name="Text Box 39">
            <a:extLst>
              <a:ext uri="{FF2B5EF4-FFF2-40B4-BE49-F238E27FC236}">
                <a16:creationId xmlns:a16="http://schemas.microsoft.com/office/drawing/2014/main" id="{F31EAC50-5999-F949-836E-741F2643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415" y="4762239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after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A0E8B-38E2-9342-A1EB-20A2D702A664}"/>
              </a:ext>
            </a:extLst>
          </p:cNvPr>
          <p:cNvGrpSpPr/>
          <p:nvPr/>
        </p:nvGrpSpPr>
        <p:grpSpPr>
          <a:xfrm>
            <a:off x="6311590" y="931601"/>
            <a:ext cx="4549154" cy="787400"/>
            <a:chOff x="6311590" y="931601"/>
            <a:chExt cx="4549154" cy="787400"/>
          </a:xfrm>
        </p:grpSpPr>
        <p:sp>
          <p:nvSpPr>
            <p:cNvPr id="286" name="Text Box 5">
              <a:extLst>
                <a:ext uri="{FF2B5EF4-FFF2-40B4-BE49-F238E27FC236}">
                  <a16:creationId xmlns:a16="http://schemas.microsoft.com/office/drawing/2014/main" id="{E637D672-7B6C-1647-8EEE-A788FA28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client</a:t>
              </a:r>
            </a:p>
          </p:txBody>
        </p:sp>
        <p:sp>
          <p:nvSpPr>
            <p:cNvPr id="287" name="Text Box 6">
              <a:extLst>
                <a:ext uri="{FF2B5EF4-FFF2-40B4-BE49-F238E27FC236}">
                  <a16:creationId xmlns:a16="http://schemas.microsoft.com/office/drawing/2014/main" id="{5AC69B11-5115-184E-9F7C-26E36EF6D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</a:p>
          </p:txBody>
        </p:sp>
        <p:grpSp>
          <p:nvGrpSpPr>
            <p:cNvPr id="288" name="Group 34">
              <a:extLst>
                <a:ext uri="{FF2B5EF4-FFF2-40B4-BE49-F238E27FC236}">
                  <a16:creationId xmlns:a16="http://schemas.microsoft.com/office/drawing/2014/main" id="{966CD3F7-7AB2-924F-823A-58555F321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289" name="Freeform 35">
                <a:extLst>
                  <a:ext uri="{FF2B5EF4-FFF2-40B4-BE49-F238E27FC236}">
                    <a16:creationId xmlns:a16="http://schemas.microsoft.com/office/drawing/2014/main" id="{8CE7E2BE-E936-F147-8C06-14388956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0" name="Rectangle 36">
                <a:extLst>
                  <a:ext uri="{FF2B5EF4-FFF2-40B4-BE49-F238E27FC236}">
                    <a16:creationId xmlns:a16="http://schemas.microsoft.com/office/drawing/2014/main" id="{A6315B9D-328B-4B4A-938A-EEDFB67D3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Freeform 37">
                <a:extLst>
                  <a:ext uri="{FF2B5EF4-FFF2-40B4-BE49-F238E27FC236}">
                    <a16:creationId xmlns:a16="http://schemas.microsoft.com/office/drawing/2014/main" id="{D6D629FF-99A4-C445-814B-73349AD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Freeform 38">
                <a:extLst>
                  <a:ext uri="{FF2B5EF4-FFF2-40B4-BE49-F238E27FC236}">
                    <a16:creationId xmlns:a16="http://schemas.microsoft.com/office/drawing/2014/main" id="{99A64A90-EA88-094D-B5BA-9DEE55C3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Rectangle 39">
                <a:extLst>
                  <a:ext uri="{FF2B5EF4-FFF2-40B4-BE49-F238E27FC236}">
                    <a16:creationId xmlns:a16="http://schemas.microsoft.com/office/drawing/2014/main" id="{4F858703-B37B-004C-96CE-22FC3EB7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1" name="Group 40">
                <a:extLst>
                  <a:ext uri="{FF2B5EF4-FFF2-40B4-BE49-F238E27FC236}">
                    <a16:creationId xmlns:a16="http://schemas.microsoft.com/office/drawing/2014/main" id="{94FE2F64-7E16-FF44-B770-1FF34858D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42" name="AutoShape 41">
                  <a:extLst>
                    <a:ext uri="{FF2B5EF4-FFF2-40B4-BE49-F238E27FC236}">
                      <a16:creationId xmlns:a16="http://schemas.microsoft.com/office/drawing/2014/main" id="{FFB919DB-3DB6-2E47-9682-893EFF45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AutoShape 42">
                  <a:extLst>
                    <a:ext uri="{FF2B5EF4-FFF2-40B4-BE49-F238E27FC236}">
                      <a16:creationId xmlns:a16="http://schemas.microsoft.com/office/drawing/2014/main" id="{4E207D69-67B1-E24E-86A3-1CFB9A8ED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3" name="Rectangle 43">
                <a:extLst>
                  <a:ext uri="{FF2B5EF4-FFF2-40B4-BE49-F238E27FC236}">
                    <a16:creationId xmlns:a16="http://schemas.microsoft.com/office/drawing/2014/main" id="{B50DC330-10D1-2A4E-ACAC-FF9B40FF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4" name="Group 44">
                <a:extLst>
                  <a:ext uri="{FF2B5EF4-FFF2-40B4-BE49-F238E27FC236}">
                    <a16:creationId xmlns:a16="http://schemas.microsoft.com/office/drawing/2014/main" id="{2E12D255-3950-B547-9406-602D45CB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40" name="AutoShape 45">
                  <a:extLst>
                    <a:ext uri="{FF2B5EF4-FFF2-40B4-BE49-F238E27FC236}">
                      <a16:creationId xmlns:a16="http://schemas.microsoft.com/office/drawing/2014/main" id="{BE313EB5-0E75-D64F-9B58-846AEC112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AutoShape 46">
                  <a:extLst>
                    <a:ext uri="{FF2B5EF4-FFF2-40B4-BE49-F238E27FC236}">
                      <a16:creationId xmlns:a16="http://schemas.microsoft.com/office/drawing/2014/main" id="{7CDD2F87-9EE6-9841-BDE1-56E95B3F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5" name="Rectangle 47">
                <a:extLst>
                  <a:ext uri="{FF2B5EF4-FFF2-40B4-BE49-F238E27FC236}">
                    <a16:creationId xmlns:a16="http://schemas.microsoft.com/office/drawing/2014/main" id="{A3C6AC3E-B182-224E-ABE3-984D17D8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6" name="Rectangle 48">
                <a:extLst>
                  <a:ext uri="{FF2B5EF4-FFF2-40B4-BE49-F238E27FC236}">
                    <a16:creationId xmlns:a16="http://schemas.microsoft.com/office/drawing/2014/main" id="{D49F39F4-203C-5E48-875C-EE137013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7" name="Group 49">
                <a:extLst>
                  <a:ext uri="{FF2B5EF4-FFF2-40B4-BE49-F238E27FC236}">
                    <a16:creationId xmlns:a16="http://schemas.microsoft.com/office/drawing/2014/main" id="{CBB7495C-CDDF-B74E-AC55-41F4E153E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8" name="AutoShape 50">
                  <a:extLst>
                    <a:ext uri="{FF2B5EF4-FFF2-40B4-BE49-F238E27FC236}">
                      <a16:creationId xmlns:a16="http://schemas.microsoft.com/office/drawing/2014/main" id="{DBD04B1C-004E-494D-9602-0F1310B0C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AutoShape 51">
                  <a:extLst>
                    <a:ext uri="{FF2B5EF4-FFF2-40B4-BE49-F238E27FC236}">
                      <a16:creationId xmlns:a16="http://schemas.microsoft.com/office/drawing/2014/main" id="{3D0C8D43-BC47-E747-9FD0-5C502E897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8" name="Freeform 52">
                <a:extLst>
                  <a:ext uri="{FF2B5EF4-FFF2-40B4-BE49-F238E27FC236}">
                    <a16:creationId xmlns:a16="http://schemas.microsoft.com/office/drawing/2014/main" id="{00C2FD89-F255-5B44-B5A0-4E02CB37B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09" name="Group 53">
                <a:extLst>
                  <a:ext uri="{FF2B5EF4-FFF2-40B4-BE49-F238E27FC236}">
                    <a16:creationId xmlns:a16="http://schemas.microsoft.com/office/drawing/2014/main" id="{C35E79E1-71FE-4E4A-83A2-F8C064395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6" name="AutoShape 54">
                  <a:extLst>
                    <a:ext uri="{FF2B5EF4-FFF2-40B4-BE49-F238E27FC236}">
                      <a16:creationId xmlns:a16="http://schemas.microsoft.com/office/drawing/2014/main" id="{95A667E4-D78B-7A4C-A440-4917259D7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AutoShape 55">
                  <a:extLst>
                    <a:ext uri="{FF2B5EF4-FFF2-40B4-BE49-F238E27FC236}">
                      <a16:creationId xmlns:a16="http://schemas.microsoft.com/office/drawing/2014/main" id="{ED50BD44-2B1A-A041-ACD3-EEFDC8341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10" name="Rectangle 56">
                <a:extLst>
                  <a:ext uri="{FF2B5EF4-FFF2-40B4-BE49-F238E27FC236}">
                    <a16:creationId xmlns:a16="http://schemas.microsoft.com/office/drawing/2014/main" id="{5DA6EF43-A6D1-5A48-BBCA-48444D1A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8" name="Freeform 57">
                <a:extLst>
                  <a:ext uri="{FF2B5EF4-FFF2-40B4-BE49-F238E27FC236}">
                    <a16:creationId xmlns:a16="http://schemas.microsoft.com/office/drawing/2014/main" id="{3C6C8679-5D2D-A24A-B371-C4C1F50D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Freeform 58">
                <a:extLst>
                  <a:ext uri="{FF2B5EF4-FFF2-40B4-BE49-F238E27FC236}">
                    <a16:creationId xmlns:a16="http://schemas.microsoft.com/office/drawing/2014/main" id="{84C1EB21-DBAC-5D42-A7C0-5F24590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0" name="Oval 59">
                <a:extLst>
                  <a:ext uri="{FF2B5EF4-FFF2-40B4-BE49-F238E27FC236}">
                    <a16:creationId xmlns:a16="http://schemas.microsoft.com/office/drawing/2014/main" id="{D88785FB-A16E-B34D-8961-EB75C81E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Freeform 60">
                <a:extLst>
                  <a:ext uri="{FF2B5EF4-FFF2-40B4-BE49-F238E27FC236}">
                    <a16:creationId xmlns:a16="http://schemas.microsoft.com/office/drawing/2014/main" id="{137D376C-6C12-0648-BCAA-30DCACD9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AutoShape 61">
                <a:extLst>
                  <a:ext uri="{FF2B5EF4-FFF2-40B4-BE49-F238E27FC236}">
                    <a16:creationId xmlns:a16="http://schemas.microsoft.com/office/drawing/2014/main" id="{3524D490-AC16-CF4B-AAFE-EF4C666B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1" name="AutoShape 62">
                <a:extLst>
                  <a:ext uri="{FF2B5EF4-FFF2-40B4-BE49-F238E27FC236}">
                    <a16:creationId xmlns:a16="http://schemas.microsoft.com/office/drawing/2014/main" id="{B279651A-6EBD-F542-B219-9B4C83AF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2" name="Oval 63">
                <a:extLst>
                  <a:ext uri="{FF2B5EF4-FFF2-40B4-BE49-F238E27FC236}">
                    <a16:creationId xmlns:a16="http://schemas.microsoft.com/office/drawing/2014/main" id="{15D5DA26-8982-F44B-A3F7-03FEC745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Oval 64">
                <a:extLst>
                  <a:ext uri="{FF2B5EF4-FFF2-40B4-BE49-F238E27FC236}">
                    <a16:creationId xmlns:a16="http://schemas.microsoft.com/office/drawing/2014/main" id="{25B61B78-2AA0-A245-9C22-EC0A104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34" name="Oval 65">
                <a:extLst>
                  <a:ext uri="{FF2B5EF4-FFF2-40B4-BE49-F238E27FC236}">
                    <a16:creationId xmlns:a16="http://schemas.microsoft.com/office/drawing/2014/main" id="{78934A6A-6F9D-5541-8897-F81821D1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Rectangle 66">
                <a:extLst>
                  <a:ext uri="{FF2B5EF4-FFF2-40B4-BE49-F238E27FC236}">
                    <a16:creationId xmlns:a16="http://schemas.microsoft.com/office/drawing/2014/main" id="{4994117A-432E-094B-BF94-5385D43F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44" name="Group 67">
              <a:extLst>
                <a:ext uri="{FF2B5EF4-FFF2-40B4-BE49-F238E27FC236}">
                  <a16:creationId xmlns:a16="http://schemas.microsoft.com/office/drawing/2014/main" id="{A6DA78F5-835E-D242-9B19-A42AE8C1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545" name="Picture 68" descr="desktop_computer_stylized_medium">
                <a:extLst>
                  <a:ext uri="{FF2B5EF4-FFF2-40B4-BE49-F238E27FC236}">
                    <a16:creationId xmlns:a16="http://schemas.microsoft.com/office/drawing/2014/main" id="{AF3FF2A0-2B19-2846-B88C-3A51C7188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6" name="Freeform 69">
                <a:extLst>
                  <a:ext uri="{FF2B5EF4-FFF2-40B4-BE49-F238E27FC236}">
                    <a16:creationId xmlns:a16="http://schemas.microsoft.com/office/drawing/2014/main" id="{77A4C668-554A-6C44-A4D3-0F6A27C1F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8064881B-A35A-8B40-BFE6-0E4FAAB8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9" grpId="0"/>
      <p:bldP spid="282" grpId="0" animBg="1"/>
      <p:bldP spid="284" grpId="0" animBg="1"/>
      <p:bldP spid="2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HTTP1.1: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introduced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multiple, pipelined GETs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over single TCP connection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responds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(FCFS: first-come-first-served scheduling) to GET requests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 FCFS, small object may have to wait for transmission  (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head-of-line (HOL) blocking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behind large object(s)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loss recovery (retransmitting lost TCP segments) stalls object transmission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6F2E176-E832-C946-945A-E70AAE07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6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[RFC 7540, 2015]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increased flexibility 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sending objects to client: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methods, status codes, most header fields unchanged from HTTP 1.1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transmission order of requested objects based on client-specified object priority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(not necessarily FCFS)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push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unrequested objects to client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divide objects into frames, schedule frames to mitigate HOL blocking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0476A41-E13C-BC40-A484-B8CD2CE4B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1.1: client requests 1 large object (e.g., video file) and 3 smaller objects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 delivered in order requested: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wait behind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04B1ED28-70FB-1F43-9411-4F7106AE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 objects divided into frames, frame transmission interleaved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delivered quickly,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slightly delayed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lide Number Placeholder 2">
            <a:extLst>
              <a:ext uri="{FF2B5EF4-FFF2-40B4-BE49-F238E27FC236}">
                <a16:creationId xmlns:a16="http://schemas.microsoft.com/office/drawing/2014/main" id="{566D02CB-0278-FB40-AE5B-D652B1719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 over single TCP connection means: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recovery from packet loss still stalls all object transmissions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 in HTTP 1.1, browsers have incentive to open multiple parallel TCP connections to reduce stalling, increase overall throughput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security over vanilla TCP connection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HTTP/3: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adds security, per object error- and congestion-control (more pipelining) over UDP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on HTTP/3 in transport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9970898-8B56-614D-BEEC-E655E686F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does not provide: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timing, minimum throughput guarantee, security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16E5A18-9D2E-8A4C-A214-8B012F33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 uiExpand="1" build="p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1.1 [RFC 7320]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7320],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3C3B59E-F3F5-494A-B878-7AC0C33A9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Securing TCP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5957195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Vanilla TCP &amp; UDP sockets: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encryption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cleartext passwords sent into socket traverse Internet  in cleartext (!)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 Security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(TLS) 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encrypted TCP connections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authenticatio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7115815" y="1395634"/>
            <a:ext cx="451458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TSL implemented in application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apps use TSL libraries, that use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cleartext sent into “socket”  traverse Internet 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more: Chapter 8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4741FF1-2F57-E94D-AE55-790B077E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Kurose&amp;Ross 8th edition photo">
            <a:extLst>
              <a:ext uri="{FF2B5EF4-FFF2-40B4-BE49-F238E27FC236}">
                <a16:creationId xmlns:a16="http://schemas.microsoft.com/office/drawing/2014/main" id="{95F7992F-0B40-8A40-9C6C-9B0007DB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3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Web and HTTP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First, a quick review…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each of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which can be stored on different Web servers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can be HTML file, JPEG image, Java applet, audio file,…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base HTML-file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which includes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several referenced objects, each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addressable by a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URL,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e.g.,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A0C8A734-DC35-F347-AF3E-C7E64B7D785E}"/>
              </a:ext>
            </a:extLst>
          </p:cNvPr>
          <p:cNvGrpSpPr>
            <a:grpSpLocks/>
          </p:cNvGrpSpPr>
          <p:nvPr/>
        </p:nvGrpSpPr>
        <p:grpSpPr bwMode="auto">
          <a:xfrm>
            <a:off x="2463366" y="4853073"/>
            <a:ext cx="6835775" cy="1144588"/>
            <a:chOff x="788" y="2955"/>
            <a:chExt cx="4306" cy="7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7B49400-3628-264C-8D3A-69378F85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www.someschool.edu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/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someDept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/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pic.gif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B0BF68B-EFB6-904F-A81E-8D4DB716D3B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F004AC2-43AC-6449-B799-0D73A5E582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D5B851A-267A-1546-B45E-931C3F7A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 name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4EA9C80E-6BB3-B44E-A522-3C7B027B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path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name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1E9D565-6810-E44B-9B1D-6FAB7B7F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</a:t>
            </a:r>
            <a:endParaRPr lang="en-US" sz="4400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D0A9535F-9718-644A-A429-D02A2397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Web’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application-layer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35">
            <a:extLst>
              <a:ext uri="{FF2B5EF4-FFF2-40B4-BE49-F238E27FC236}">
                <a16:creationId xmlns:a16="http://schemas.microsoft.com/office/drawing/2014/main" id="{9F18C3DA-1F75-254F-8252-0752283DD6D8}"/>
              </a:ext>
            </a:extLst>
          </p:cNvPr>
          <p:cNvGrpSpPr>
            <a:grpSpLocks/>
          </p:cNvGrpSpPr>
          <p:nvPr/>
        </p:nvGrpSpPr>
        <p:grpSpPr bwMode="auto">
          <a:xfrm>
            <a:off x="8129954" y="2391117"/>
            <a:ext cx="2101850" cy="946150"/>
            <a:chOff x="3640" y="1346"/>
            <a:chExt cx="1324" cy="596"/>
          </a:xfrm>
        </p:grpSpPr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32A5B725-224A-8641-84D7-5E24726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4">
              <a:extLst>
                <a:ext uri="{FF2B5EF4-FFF2-40B4-BE49-F238E27FC236}">
                  <a16:creationId xmlns:a16="http://schemas.microsoft.com/office/drawing/2014/main" id="{AFF1AA49-1EC5-FD4D-A4C7-4E97FBE8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8" name="Group 36">
            <a:extLst>
              <a:ext uri="{FF2B5EF4-FFF2-40B4-BE49-F238E27FC236}">
                <a16:creationId xmlns:a16="http://schemas.microsoft.com/office/drawing/2014/main" id="{CCF7DC4F-F784-E14E-9279-0C9C13F3B891}"/>
              </a:ext>
            </a:extLst>
          </p:cNvPr>
          <p:cNvGrpSpPr>
            <a:grpSpLocks/>
          </p:cNvGrpSpPr>
          <p:nvPr/>
        </p:nvGrpSpPr>
        <p:grpSpPr bwMode="auto">
          <a:xfrm>
            <a:off x="8241079" y="2599080"/>
            <a:ext cx="1971675" cy="904875"/>
            <a:chOff x="4141" y="394"/>
            <a:chExt cx="1242" cy="570"/>
          </a:xfrm>
        </p:grpSpPr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162E51BA-C1E2-004B-832B-C97F73DD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8A281BFE-8385-CA42-BA62-2631AB1C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75AC8EC6-FB97-154F-8581-1A51362C9E51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8106142" y="3884955"/>
            <a:ext cx="2101850" cy="946150"/>
            <a:chOff x="3640" y="1346"/>
            <a:chExt cx="1324" cy="596"/>
          </a:xfrm>
        </p:grpSpPr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69FABD09-8D01-A244-A69C-7220481C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96F64D17-51D6-0A4A-BDA6-07C403F4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B9736B82-D8C5-DA43-B8F2-093DA6AB6E5D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8152179" y="4124667"/>
            <a:ext cx="1971675" cy="904875"/>
            <a:chOff x="4141" y="394"/>
            <a:chExt cx="1242" cy="570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1D55C3D5-A428-CC44-8B43-7C6CB47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98847E99-AF68-1F43-AC46-9AD80D64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724E3-B9EF-784C-81CF-0208D90CEEBE}"/>
              </a:ext>
            </a:extLst>
          </p:cNvPr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61B2A806-9EFC-9449-97BE-336492E83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iPhone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Safari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87" name="Picture 43" descr="iphone_stylized_small">
              <a:extLst>
                <a:ext uri="{FF2B5EF4-FFF2-40B4-BE49-F238E27FC236}">
                  <a16:creationId xmlns:a16="http://schemas.microsoft.com/office/drawing/2014/main" id="{D1E934F1-FF6C-B341-A221-38110724A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3F8E5-5BB6-9F4D-BD7D-96E3FCFF937E}"/>
              </a:ext>
            </a:extLst>
          </p:cNvPr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EE5DED9F-E1C4-F34D-899C-5E5BAFDA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PC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Firefox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9EAD6FC3-A72E-8241-AA6C-FE53B680C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id="89" name="Picture 45" descr="desktop_computer_stylized_medium">
                <a:extLst>
                  <a:ext uri="{FF2B5EF4-FFF2-40B4-BE49-F238E27FC236}">
                    <a16:creationId xmlns:a16="http://schemas.microsoft.com/office/drawing/2014/main" id="{1ADDC1FA-6D07-3F4E-8F74-21843504B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2A6104A-05E4-B94E-8AC8-1F8524B85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6FA54E-9DBE-BF46-9FA4-0BD5D56FE85D}"/>
              </a:ext>
            </a:extLst>
          </p:cNvPr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1DB0406D-8424-A242-88CD-CF99DD0C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Apache Web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" name="Group 47">
              <a:extLst>
                <a:ext uri="{FF2B5EF4-FFF2-40B4-BE49-F238E27FC236}">
                  <a16:creationId xmlns:a16="http://schemas.microsoft.com/office/drawing/2014/main" id="{1578750D-9ADE-FF47-A035-3F58F7F95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30FC1D0E-933E-6B40-9A42-0E971723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Rectangle 49">
                <a:extLst>
                  <a:ext uri="{FF2B5EF4-FFF2-40B4-BE49-F238E27FC236}">
                    <a16:creationId xmlns:a16="http://schemas.microsoft.com/office/drawing/2014/main" id="{B5655423-6CF0-CD49-B3A9-063B782C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A0AC0D67-FA58-B147-A1DC-19113472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DE00B670-08D8-5142-A593-67DE6409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C0F46C25-0562-1D41-A932-B4DCFBC60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7" name="Group 53">
                <a:extLst>
                  <a:ext uri="{FF2B5EF4-FFF2-40B4-BE49-F238E27FC236}">
                    <a16:creationId xmlns:a16="http://schemas.microsoft.com/office/drawing/2014/main" id="{42D2ADD9-FBDF-B348-8727-B1428057A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2" name="AutoShape 54">
                  <a:extLst>
                    <a:ext uri="{FF2B5EF4-FFF2-40B4-BE49-F238E27FC236}">
                      <a16:creationId xmlns:a16="http://schemas.microsoft.com/office/drawing/2014/main" id="{B3A024BC-0571-B343-B957-96A9956CB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3" name="AutoShape 55">
                  <a:extLst>
                    <a:ext uri="{FF2B5EF4-FFF2-40B4-BE49-F238E27FC236}">
                      <a16:creationId xmlns:a16="http://schemas.microsoft.com/office/drawing/2014/main" id="{BCE631BE-5109-0446-9778-CCBD1DF0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5D3DFADC-1C8D-AF4C-85AA-0F7A2C55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9" name="Group 57">
                <a:extLst>
                  <a:ext uri="{FF2B5EF4-FFF2-40B4-BE49-F238E27FC236}">
                    <a16:creationId xmlns:a16="http://schemas.microsoft.com/office/drawing/2014/main" id="{C1D33EC1-1E29-8544-B98D-73191F02F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" name="AutoShape 58">
                  <a:extLst>
                    <a:ext uri="{FF2B5EF4-FFF2-40B4-BE49-F238E27FC236}">
                      <a16:creationId xmlns:a16="http://schemas.microsoft.com/office/drawing/2014/main" id="{82D153A1-613C-9C4E-A2C0-B1C929BC0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1" name="AutoShape 59">
                  <a:extLst>
                    <a:ext uri="{FF2B5EF4-FFF2-40B4-BE49-F238E27FC236}">
                      <a16:creationId xmlns:a16="http://schemas.microsoft.com/office/drawing/2014/main" id="{F147FCC4-6131-8F44-A906-F0D80C4D7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5C735FA-9571-F248-9BA5-6CDBDBE0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5812C6A4-3EC0-A249-9E63-F4652754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2" name="Group 62">
                <a:extLst>
                  <a:ext uri="{FF2B5EF4-FFF2-40B4-BE49-F238E27FC236}">
                    <a16:creationId xmlns:a16="http://schemas.microsoft.com/office/drawing/2014/main" id="{7E620A9B-CBE1-F240-88FD-585574663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8" name="AutoShape 63">
                  <a:extLst>
                    <a:ext uri="{FF2B5EF4-FFF2-40B4-BE49-F238E27FC236}">
                      <a16:creationId xmlns:a16="http://schemas.microsoft.com/office/drawing/2014/main" id="{042898BA-1F4B-D343-83D2-32F6B871E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9" name="AutoShape 64">
                  <a:extLst>
                    <a:ext uri="{FF2B5EF4-FFF2-40B4-BE49-F238E27FC236}">
                      <a16:creationId xmlns:a16="http://schemas.microsoft.com/office/drawing/2014/main" id="{43D7819E-9A5B-E741-ACC4-82E6487AE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7CC2BA69-A482-5D4B-8CA5-B5AC7372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4" name="Group 66">
                <a:extLst>
                  <a:ext uri="{FF2B5EF4-FFF2-40B4-BE49-F238E27FC236}">
                    <a16:creationId xmlns:a16="http://schemas.microsoft.com/office/drawing/2014/main" id="{F21B3CA3-EDB9-ED4A-9790-00B635137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" name="AutoShape 67">
                  <a:extLst>
                    <a:ext uri="{FF2B5EF4-FFF2-40B4-BE49-F238E27FC236}">
                      <a16:creationId xmlns:a16="http://schemas.microsoft.com/office/drawing/2014/main" id="{9EDB1FCF-F653-F642-8D80-BF382D9E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7" name="AutoShape 68">
                  <a:extLst>
                    <a:ext uri="{FF2B5EF4-FFF2-40B4-BE49-F238E27FC236}">
                      <a16:creationId xmlns:a16="http://schemas.microsoft.com/office/drawing/2014/main" id="{609BFCAD-4861-EE43-8362-EA6C48556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5" name="Rectangle 69">
                <a:extLst>
                  <a:ext uri="{FF2B5EF4-FFF2-40B4-BE49-F238E27FC236}">
                    <a16:creationId xmlns:a16="http://schemas.microsoft.com/office/drawing/2014/main" id="{5D47278C-43D3-204F-86FD-15B2020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32"/>
                <a:ext cx="68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C4685EB6-AA09-4243-9AED-1759E88D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F8013113-6639-D746-8787-464D70E7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BAF4B182-B231-9044-AFF9-C80B2E27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5BF1720C-9B23-A442-9078-1CB2D3EA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AutoShape 74">
                <a:extLst>
                  <a:ext uri="{FF2B5EF4-FFF2-40B4-BE49-F238E27FC236}">
                    <a16:creationId xmlns:a16="http://schemas.microsoft.com/office/drawing/2014/main" id="{5C72D219-90B2-E948-8C51-2DF4C76E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AutoShape 75">
                <a:extLst>
                  <a:ext uri="{FF2B5EF4-FFF2-40B4-BE49-F238E27FC236}">
                    <a16:creationId xmlns:a16="http://schemas.microsoft.com/office/drawing/2014/main" id="{83107432-CCDD-3F4A-A673-5C965AB66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93D83AE9-CB35-4043-B0A0-1FFA7908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Oval 77">
                <a:extLst>
                  <a:ext uri="{FF2B5EF4-FFF2-40B4-BE49-F238E27FC236}">
                    <a16:creationId xmlns:a16="http://schemas.microsoft.com/office/drawing/2014/main" id="{C8BA1D5C-380B-5844-9DFE-FB035039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78">
                <a:extLst>
                  <a:ext uri="{FF2B5EF4-FFF2-40B4-BE49-F238E27FC236}">
                    <a16:creationId xmlns:a16="http://schemas.microsoft.com/office/drawing/2014/main" id="{EF0EACD3-D07B-0F4F-BB94-4F2D639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C545DB8D-EFCD-9A46-858D-A246B93C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C473C8CC-FB59-904B-86D0-BFB6A6140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24767</TotalTime>
  <Words>3623</Words>
  <Application>Microsoft Office PowerPoint</Application>
  <PresentationFormat>Widescreen</PresentationFormat>
  <Paragraphs>726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Times New Roman</vt:lpstr>
      <vt:lpstr>Wingdings</vt:lpstr>
      <vt:lpstr>ZapfDingbats</vt:lpstr>
      <vt:lpstr>Office Theme</vt:lpstr>
      <vt:lpstr>1_Office Theme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Securing TCP</vt:lpstr>
      <vt:lpstr>Application layer: overview</vt:lpstr>
      <vt:lpstr>Web and HTTP</vt:lpstr>
      <vt:lpstr>HTTP overview</vt:lpstr>
      <vt:lpstr>HTTP overview (continued)</vt:lpstr>
      <vt:lpstr>HTTP connections: two types</vt:lpstr>
      <vt:lpstr>Non-persistent HTTP: example</vt:lpstr>
      <vt:lpstr>Non-persistent HTTP: example (cont.)</vt:lpstr>
      <vt:lpstr>Non-persistent HTTP: response time</vt:lpstr>
      <vt:lpstr>Persistent HTTP (HTTP 1.1)</vt:lpstr>
      <vt:lpstr>HTTP request message</vt:lpstr>
      <vt:lpstr>HTTP request message: general format</vt:lpstr>
      <vt:lpstr>Other HTTP request messages</vt:lpstr>
      <vt:lpstr>HTTP response message</vt:lpstr>
      <vt:lpstr>HTTP response status codes</vt:lpstr>
      <vt:lpstr>Trying out HTTP (client side) for yourself</vt:lpstr>
      <vt:lpstr>Maintaining user/server state: cookies</vt:lpstr>
      <vt:lpstr>Maintaining user/server state: cookies</vt:lpstr>
      <vt:lpstr>Maintaining user/server state: cookies</vt:lpstr>
      <vt:lpstr>HTTP cookies: comments</vt:lpstr>
      <vt:lpstr>Web caches</vt:lpstr>
      <vt:lpstr>Web caches (aka proxy servers)</vt:lpstr>
      <vt:lpstr>Caching example</vt:lpstr>
      <vt:lpstr>Option 1: buy a faster access link</vt:lpstr>
      <vt:lpstr>Option 2: install a web cache</vt:lpstr>
      <vt:lpstr>Calculating access link utilization, end-end delay with cache:</vt:lpstr>
      <vt:lpstr>Conditional GET</vt:lpstr>
      <vt:lpstr>HTTP/2</vt:lpstr>
      <vt:lpstr>HTTP/2</vt:lpstr>
      <vt:lpstr>HTTP/2: mitigating HOL blocking</vt:lpstr>
      <vt:lpstr>HTTP/2: mitigating HOL blocking</vt:lpstr>
      <vt:lpstr>HTTP/2 to HTTP/3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Aqsa Aslam</cp:lastModifiedBy>
  <cp:revision>330</cp:revision>
  <cp:lastPrinted>2022-02-23T04:17:47Z</cp:lastPrinted>
  <dcterms:created xsi:type="dcterms:W3CDTF">2020-01-18T07:24:59Z</dcterms:created>
  <dcterms:modified xsi:type="dcterms:W3CDTF">2024-02-13T03:46:52Z</dcterms:modified>
</cp:coreProperties>
</file>