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sldIdLst>
    <p:sldId id="1065" r:id="rId2"/>
    <p:sldId id="1067" r:id="rId3"/>
    <p:sldId id="1083" r:id="rId4"/>
    <p:sldId id="1068" r:id="rId5"/>
    <p:sldId id="1069" r:id="rId6"/>
    <p:sldId id="1230" r:id="rId7"/>
    <p:sldId id="1070" r:id="rId8"/>
    <p:sldId id="1071" r:id="rId9"/>
    <p:sldId id="1072" r:id="rId10"/>
    <p:sldId id="1073" r:id="rId11"/>
    <p:sldId id="1231" r:id="rId12"/>
    <p:sldId id="1074" r:id="rId13"/>
    <p:sldId id="1075" r:id="rId14"/>
    <p:sldId id="1232" r:id="rId15"/>
    <p:sldId id="1076" r:id="rId16"/>
    <p:sldId id="1204" r:id="rId17"/>
    <p:sldId id="1103" r:id="rId18"/>
    <p:sldId id="1205" r:id="rId19"/>
    <p:sldId id="1078" r:id="rId20"/>
    <p:sldId id="1079" r:id="rId21"/>
    <p:sldId id="1080" r:id="rId22"/>
    <p:sldId id="1082" r:id="rId23"/>
    <p:sldId id="1206" r:id="rId24"/>
    <p:sldId id="1081" r:id="rId25"/>
    <p:sldId id="1207" r:id="rId26"/>
    <p:sldId id="1087" r:id="rId27"/>
    <p:sldId id="1208" r:id="rId28"/>
    <p:sldId id="1233" r:id="rId29"/>
    <p:sldId id="1090" r:id="rId30"/>
    <p:sldId id="1222" r:id="rId31"/>
    <p:sldId id="1092" r:id="rId32"/>
    <p:sldId id="1209" r:id="rId33"/>
    <p:sldId id="1210" r:id="rId34"/>
    <p:sldId id="1236" r:id="rId35"/>
    <p:sldId id="1211" r:id="rId36"/>
    <p:sldId id="1212" r:id="rId37"/>
    <p:sldId id="1235" r:id="rId38"/>
    <p:sldId id="1044" r:id="rId39"/>
    <p:sldId id="1096" r:id="rId40"/>
    <p:sldId id="1203" r:id="rId41"/>
    <p:sldId id="1098" r:id="rId42"/>
    <p:sldId id="1099" r:id="rId43"/>
    <p:sldId id="1238" r:id="rId44"/>
    <p:sldId id="1100" r:id="rId45"/>
    <p:sldId id="1101" r:id="rId46"/>
    <p:sldId id="1102" r:id="rId47"/>
    <p:sldId id="1104" r:id="rId48"/>
    <p:sldId id="1108" r:id="rId49"/>
    <p:sldId id="1106" r:id="rId50"/>
    <p:sldId id="1239" r:id="rId51"/>
    <p:sldId id="1240" r:id="rId52"/>
    <p:sldId id="1107" r:id="rId53"/>
    <p:sldId id="1110" r:id="rId54"/>
    <p:sldId id="1111" r:id="rId55"/>
    <p:sldId id="1112" r:id="rId56"/>
    <p:sldId id="1198" r:id="rId57"/>
    <p:sldId id="1124" r:id="rId58"/>
    <p:sldId id="1125" r:id="rId59"/>
    <p:sldId id="1113" r:id="rId60"/>
    <p:sldId id="1199" r:id="rId61"/>
    <p:sldId id="1114" r:id="rId62"/>
    <p:sldId id="1115" r:id="rId63"/>
    <p:sldId id="1116" r:id="rId64"/>
    <p:sldId id="1200" r:id="rId65"/>
    <p:sldId id="1201" r:id="rId66"/>
    <p:sldId id="1117" r:id="rId67"/>
    <p:sldId id="1202" r:id="rId68"/>
    <p:sldId id="111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13" autoAdjust="0"/>
    <p:restoredTop sz="95934"/>
  </p:normalViewPr>
  <p:slideViewPr>
    <p:cSldViewPr snapToGrid="0" snapToObjects="1">
      <p:cViewPr varScale="1">
        <p:scale>
          <a:sx n="83" d="100"/>
          <a:sy n="83" d="100"/>
        </p:scale>
        <p:origin x="82" y="115"/>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3/16/2024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317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915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98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674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60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rdt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205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rdt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8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154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94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if RTT=30 msec, 1KB pkt every 30 msec: 33kB/sec thruput over 1 Gbps link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network protocol limits use of physical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Let’s develop a formula for utilization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262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27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977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603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788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two generic forms of pipelined protocols: </a:t>
            </a:r>
            <a:r>
              <a:rPr kumimoji="0" lang="en-US" sz="1200" b="0" i="1" u="none" strike="noStrike" kern="1200" cap="none" spc="0" normalizeH="0" baseline="0" noProof="0" dirty="0">
                <a:ln>
                  <a:noFill/>
                </a:ln>
                <a:solidFill>
                  <a:srgbClr val="CC0000"/>
                </a:solidFill>
                <a:effectLst/>
                <a:uLnTx/>
                <a:uFillTx/>
                <a:latin typeface="+mn-lt"/>
                <a:ea typeface="+mn-ea"/>
                <a:cs typeface="+mn-cs"/>
              </a:rPr>
              <a:t>go-Back-N, selective repeat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122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window size of 14, 8 have been sent but are not yet acknowledged, 6 sequence numbers are available for us. In window, but no calls from above to use them.</a:t>
            </a:r>
          </a:p>
          <a:p>
            <a:endParaRPr lang="en-US" dirty="0"/>
          </a:p>
          <a:p>
            <a:r>
              <a:rPr lang="en-US" dirty="0"/>
              <a:t>Note – we’ll skip the Go-Back-N FSM specification you can check that out in PowerPoint slides or book)</a:t>
            </a:r>
          </a:p>
          <a:p>
            <a:endParaRPr lang="en-US" dirty="0"/>
          </a:p>
          <a:p>
            <a:r>
              <a:rPr lang="en-US" dirty="0"/>
              <a:t>TCP uses cumulative ACK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414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Note – we’ll skip the Go-Back-N FSM specification (actually it’s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117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skip FSM specification for GBN – check out the book or ppt – and let’s watch GBN sender and receivers  in action.</a:t>
            </a:r>
          </a:p>
          <a:p>
            <a:r>
              <a:rPr lang="en-US" dirty="0"/>
              <a:t>Let assume a window size of 4.  at t=0, sender sends packets 0, 1, 2 3, 4, and packet 2 will be lost</a:t>
            </a:r>
          </a:p>
          <a:p>
            <a:endParaRPr lang="en-US" dirty="0"/>
          </a:p>
          <a:p>
            <a:r>
              <a:rPr lang="en-US" dirty="0"/>
              <a:t>At the receiver:</a:t>
            </a:r>
          </a:p>
          <a:p>
            <a:r>
              <a:rPr lang="en-US" dirty="0"/>
              <a:t>Packet 0 received ACK0 generated</a:t>
            </a:r>
          </a:p>
          <a:p>
            <a:r>
              <a:rPr lang="en-US" dirty="0"/>
              <a:t>Packet 1 received ACK1 generated</a:t>
            </a:r>
          </a:p>
          <a:p>
            <a:r>
              <a:rPr lang="en-US" dirty="0"/>
              <a:t>Packet 2 is lost, and so when packet 3 is received, ACK 1 is sent – that’s the cumulative ACK, re-Acknowledging the receipt of packet 1. and in this implementation packet 3 is discarded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355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skip FSM specification for GBN – check out the book or ppt – and let’s watch GBN sender and receivers  in action.</a:t>
            </a:r>
          </a:p>
          <a:p>
            <a:r>
              <a:rPr lang="en-US" dirty="0"/>
              <a:t>Let assume a window size of 4.  at t=0, sender sends packets 0, 1, 2 3, 4, and packet 2 will be lost</a:t>
            </a:r>
          </a:p>
          <a:p>
            <a:endParaRPr lang="en-US" dirty="0"/>
          </a:p>
          <a:p>
            <a:r>
              <a:rPr lang="en-US" dirty="0"/>
              <a:t>At the receiver:</a:t>
            </a:r>
          </a:p>
          <a:p>
            <a:r>
              <a:rPr lang="en-US" dirty="0"/>
              <a:t>Packet 0 received ACK0 generated</a:t>
            </a:r>
          </a:p>
          <a:p>
            <a:r>
              <a:rPr lang="en-US" dirty="0"/>
              <a:t>Packet 1 received ACK1 generated</a:t>
            </a:r>
          </a:p>
          <a:p>
            <a:r>
              <a:rPr lang="en-US" dirty="0"/>
              <a:t>Packet 2 is lost, and so when packet 3 is received, ACK 1 is sent – that’s the cumulative ACK, re-Acknowledging the receipt of packet 1. and in this implementation packet 3 is discarded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386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 important mechanism of GBN was the use of the cumulative acknowledgements, and as we mentioned, cumulative ACKs are used in TCP</a:t>
            </a:r>
          </a:p>
          <a:p>
            <a:endParaRPr lang="en-US" dirty="0"/>
          </a:p>
          <a:p>
            <a:r>
              <a:rPr lang="en-US" dirty="0"/>
              <a:t>An alternate ACK mechanism would be for the receiver to individually acknowledge specific packets as they are received.  This mechanism is at the heart of the Selective repeat protocol.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894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147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the packet is in order, its data will be delivered, as will any buffered data that can now be delivered in order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12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266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270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9579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876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306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38</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33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2713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90578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unACKed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1461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6018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90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9242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706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4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01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00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jpe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a16="http://schemas.microsoft.com/office/drawing/2014/main" id="{0DED2191-7C7B-EA46-AFB1-5A7A4509EEC8}"/>
              </a:ext>
            </a:extLst>
          </p:cNvPr>
          <p:cNvGrpSpPr>
            <a:grpSpLocks/>
          </p:cNvGrpSpPr>
          <p:nvPr/>
        </p:nvGrpSpPr>
        <p:grpSpPr bwMode="auto">
          <a:xfrm>
            <a:off x="937549" y="5087784"/>
            <a:ext cx="10729731" cy="1466850"/>
            <a:chOff x="1552" y="2800"/>
            <a:chExt cx="2578" cy="924"/>
          </a:xfrm>
        </p:grpSpPr>
        <p:sp>
          <p:nvSpPr>
            <p:cNvPr id="8" name="Rectangle 7">
              <a:extLst>
                <a:ext uri="{FF2B5EF4-FFF2-40B4-BE49-F238E27FC236}">
                  <a16:creationId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a16="http://schemas.microsoft.com/office/drawing/2014/main" id="{EEE47A92-87A4-AD48-8A94-DC9DCFA6DD50}"/>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CC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2" name="Slide Number Placeholder 2">
            <a:extLst>
              <a:ext uri="{FF2B5EF4-FFF2-40B4-BE49-F238E27FC236}">
                <a16:creationId xmlns:a16="http://schemas.microsoft.com/office/drawing/2014/main" id="{8EDA3199-9071-AC4D-8C68-A368602E92B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a:t>
            </a:fld>
            <a:endParaRPr lang="en-US" dirty="0"/>
          </a:p>
        </p:txBody>
      </p:sp>
    </p:spTree>
    <p:extLst>
      <p:ext uri="{BB962C8B-B14F-4D97-AF65-F5344CB8AC3E}">
        <p14:creationId xmlns:p14="http://schemas.microsoft.com/office/powerpoint/2010/main" val="157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discussion</a:t>
            </a:r>
            <a:endParaRPr lang="en-US" sz="4400" dirty="0"/>
          </a:p>
        </p:txBody>
      </p:sp>
      <p:sp>
        <p:nvSpPr>
          <p:cNvPr id="44" name="Rectangle 3">
            <a:extLst>
              <a:ext uri="{FF2B5EF4-FFF2-40B4-BE49-F238E27FC236}">
                <a16:creationId xmlns:a16="http://schemas.microsoft.com/office/drawing/2014/main" id="{4DBF4802-B282-F141-BA7A-BF4F98FB2E8F}"/>
              </a:ext>
            </a:extLst>
          </p:cNvPr>
          <p:cNvSpPr txBox="1">
            <a:spLocks noChangeArrowheads="1"/>
          </p:cNvSpPr>
          <p:nvPr/>
        </p:nvSpPr>
        <p:spPr>
          <a:xfrm>
            <a:off x="798690" y="1355502"/>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added to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two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(0,1) will suffice.  Why?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must check if received ACK/NAK corrupted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twice as many states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state must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remember” whether “expected” pkt should have seq # of 0 or 1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5" name="Rectangle 4">
            <a:extLst>
              <a:ext uri="{FF2B5EF4-FFF2-40B4-BE49-F238E27FC236}">
                <a16:creationId xmlns:a16="http://schemas.microsoft.com/office/drawing/2014/main" id="{BEBB060B-A254-E240-9526-00C3EB96E136}"/>
              </a:ext>
            </a:extLst>
          </p:cNvPr>
          <p:cNvSpPr txBox="1">
            <a:spLocks noChangeArrowheads="1"/>
          </p:cNvSpPr>
          <p:nvPr/>
        </p:nvSpPr>
        <p:spPr>
          <a:xfrm>
            <a:off x="6543540" y="1355502"/>
            <a:ext cx="484976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sng" strike="noStrike" kern="1200" cap="none" spc="0" normalizeH="0" baseline="0" noProof="0" dirty="0">
                <a:ln>
                  <a:noFill/>
                </a:ln>
                <a:solidFill>
                  <a:srgbClr val="CC0000"/>
                </a:solidFill>
                <a:effectLst/>
                <a:uLnTx/>
                <a:uFillTx/>
                <a:latin typeface="Calibri" panose="020F0502020204030204"/>
                <a:ea typeface="+mn-ea"/>
                <a:cs typeface="+mn-cs"/>
              </a:rPr>
              <a:t>receiver:</a:t>
            </a:r>
            <a:endPar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must check if received packet is duplicate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indicates whether 0 or 1 is expected pkt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note: receiver can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if its last ACK/NAK received OK at sender</a:t>
            </a:r>
          </a:p>
        </p:txBody>
      </p:sp>
      <p:sp>
        <p:nvSpPr>
          <p:cNvPr id="5" name="Slide Number Placeholder 2">
            <a:extLst>
              <a:ext uri="{FF2B5EF4-FFF2-40B4-BE49-F238E27FC236}">
                <a16:creationId xmlns:a16="http://schemas.microsoft.com/office/drawing/2014/main" id="{ADBE880F-C2E4-0642-AE62-E70C2E89903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396400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5D041-AF69-B46A-BF10-985CC8FDC4A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91C8498-2908-DB09-5A70-824A3295C176}"/>
              </a:ext>
            </a:extLst>
          </p:cNvPr>
          <p:cNvSpPr>
            <a:spLocks noGrp="1"/>
          </p:cNvSpPr>
          <p:nvPr>
            <p:ph type="title"/>
          </p:nvPr>
        </p:nvSpPr>
        <p:spPr>
          <a:xfrm>
            <a:off x="191655" y="26948"/>
            <a:ext cx="10515600" cy="894622"/>
          </a:xfrm>
        </p:spPr>
        <p:txBody>
          <a:bodyPr/>
          <a:lstStyle/>
          <a:p>
            <a:r>
              <a:rPr lang="en-US" sz="4400" dirty="0"/>
              <a:t>rdt2.1 in action</a:t>
            </a:r>
            <a:endParaRPr lang="en-PK" dirty="0"/>
          </a:p>
        </p:txBody>
      </p:sp>
      <p:sp>
        <p:nvSpPr>
          <p:cNvPr id="4" name="Slide Number Placeholder 3">
            <a:extLst>
              <a:ext uri="{FF2B5EF4-FFF2-40B4-BE49-F238E27FC236}">
                <a16:creationId xmlns:a16="http://schemas.microsoft.com/office/drawing/2014/main" id="{35F2EFA8-DECF-8E27-CB0F-C9D87263BFED}"/>
              </a:ext>
            </a:extLst>
          </p:cNvPr>
          <p:cNvSpPr>
            <a:spLocks noGrp="1"/>
          </p:cNvSpPr>
          <p:nvPr>
            <p:ph type="sldNum" sz="quarter" idx="4"/>
          </p:nvPr>
        </p:nvSpPr>
        <p:spPr/>
        <p:txBody>
          <a:bodyPr/>
          <a:lstStyle/>
          <a:p>
            <a:r>
              <a:rPr lang="en-US"/>
              <a:t>Transport Layer: 3-</a:t>
            </a:r>
            <a:fld id="{C4204591-24BD-A542-B9D5-F8D8A88D2FEE}" type="slidenum">
              <a:rPr lang="en-US" smtClean="0"/>
              <a:pPr/>
              <a:t>11</a:t>
            </a:fld>
            <a:endParaRPr lang="en-US" dirty="0"/>
          </a:p>
        </p:txBody>
      </p:sp>
      <p:pic>
        <p:nvPicPr>
          <p:cNvPr id="21" name="Picture 20">
            <a:extLst>
              <a:ext uri="{FF2B5EF4-FFF2-40B4-BE49-F238E27FC236}">
                <a16:creationId xmlns:a16="http://schemas.microsoft.com/office/drawing/2014/main" id="{B7AC69D6-16EB-4F4C-EB33-7DF087DD1508}"/>
              </a:ext>
            </a:extLst>
          </p:cNvPr>
          <p:cNvPicPr>
            <a:picLocks noChangeAspect="1"/>
          </p:cNvPicPr>
          <p:nvPr/>
        </p:nvPicPr>
        <p:blipFill rotWithShape="1">
          <a:blip r:embed="rId2"/>
          <a:srcRect t="1480"/>
          <a:stretch/>
        </p:blipFill>
        <p:spPr>
          <a:xfrm>
            <a:off x="295563" y="817398"/>
            <a:ext cx="7224012" cy="4523331"/>
          </a:xfrm>
          <a:prstGeom prst="rect">
            <a:avLst/>
          </a:prstGeom>
        </p:spPr>
      </p:pic>
      <p:pic>
        <p:nvPicPr>
          <p:cNvPr id="9" name="Content Placeholder 8">
            <a:extLst>
              <a:ext uri="{FF2B5EF4-FFF2-40B4-BE49-F238E27FC236}">
                <a16:creationId xmlns:a16="http://schemas.microsoft.com/office/drawing/2014/main" id="{1A6AD994-18F3-BF47-407B-1E2CC0ABB901}"/>
              </a:ext>
            </a:extLst>
          </p:cNvPr>
          <p:cNvPicPr>
            <a:picLocks noGrp="1" noChangeAspect="1"/>
          </p:cNvPicPr>
          <p:nvPr>
            <p:ph idx="1"/>
          </p:nvPr>
        </p:nvPicPr>
        <p:blipFill>
          <a:blip r:embed="rId3"/>
          <a:stretch>
            <a:fillRect/>
          </a:stretch>
        </p:blipFill>
        <p:spPr>
          <a:xfrm>
            <a:off x="4562763" y="4288608"/>
            <a:ext cx="7490691" cy="2408771"/>
          </a:xfrm>
          <a:prstGeom prst="rect">
            <a:avLst/>
          </a:prstGeom>
        </p:spPr>
      </p:pic>
    </p:spTree>
    <p:extLst>
      <p:ext uri="{BB962C8B-B14F-4D97-AF65-F5344CB8AC3E}">
        <p14:creationId xmlns:p14="http://schemas.microsoft.com/office/powerpoint/2010/main" val="39018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a NAK-free protocol</a:t>
            </a:r>
            <a:endParaRPr lang="en-US" sz="4400" dirty="0"/>
          </a:p>
        </p:txBody>
      </p:sp>
      <p:sp>
        <p:nvSpPr>
          <p:cNvPr id="8" name="Rectangle 3">
            <a:extLst>
              <a:ext uri="{FF2B5EF4-FFF2-40B4-BE49-F238E27FC236}">
                <a16:creationId xmlns:a16="http://schemas.microsoft.com/office/drawing/2014/main" id="{1BA8C5E8-28A5-424A-B91B-D36BE3AFCEC5}"/>
              </a:ext>
            </a:extLst>
          </p:cNvPr>
          <p:cNvSpPr txBox="1">
            <a:spLocks noChangeArrowheads="1"/>
          </p:cNvSpPr>
          <p:nvPr/>
        </p:nvSpPr>
        <p:spPr>
          <a:xfrm>
            <a:off x="606648" y="1714500"/>
            <a:ext cx="10978703" cy="33855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same functionality as rdt2.1, using ACKs only</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instead of NAK, receiver sends ACK for last pkt received OK</a:t>
            </a:r>
          </a:p>
          <a:p>
            <a:pPr marL="808038" marR="0" lvl="1" indent="-2190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receiver must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explicitly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include seq # of pkt being ACKed </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duplicate ACK at sender results in same action as NAK: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retransmit current pkt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D1719ED-B423-3644-A6E8-F9BF7FA75BB0}"/>
              </a:ext>
            </a:extLst>
          </p:cNvPr>
          <p:cNvSpPr txBox="1"/>
          <p:nvPr/>
        </p:nvSpPr>
        <p:spPr>
          <a:xfrm>
            <a:off x="798690" y="4623515"/>
            <a:ext cx="906376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As we will see, TCP uses this approach to be NAK-free</a:t>
            </a:r>
          </a:p>
        </p:txBody>
      </p:sp>
      <p:sp>
        <p:nvSpPr>
          <p:cNvPr id="5" name="Slide Number Placeholder 2">
            <a:extLst>
              <a:ext uri="{FF2B5EF4-FFF2-40B4-BE49-F238E27FC236}">
                <a16:creationId xmlns:a16="http://schemas.microsoft.com/office/drawing/2014/main" id="{27705518-50B7-6645-9746-6EF1FD05E89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104663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sender, receiver fragments</a:t>
            </a:r>
            <a:endParaRPr lang="en-US" sz="4400" dirty="0"/>
          </a:p>
        </p:txBody>
      </p:sp>
      <p:grpSp>
        <p:nvGrpSpPr>
          <p:cNvPr id="45" name="Group 3">
            <a:extLst>
              <a:ext uri="{FF2B5EF4-FFF2-40B4-BE49-F238E27FC236}">
                <a16:creationId xmlns:a16="http://schemas.microsoft.com/office/drawing/2014/main" id="{44C8BE99-8D47-E84F-BBFA-C24F85149C9B}"/>
              </a:ext>
            </a:extLst>
          </p:cNvPr>
          <p:cNvGrpSpPr>
            <a:grpSpLocks/>
          </p:cNvGrpSpPr>
          <p:nvPr/>
        </p:nvGrpSpPr>
        <p:grpSpPr bwMode="auto">
          <a:xfrm>
            <a:off x="3740933" y="1183947"/>
            <a:ext cx="6508750" cy="2841625"/>
            <a:chOff x="1529" y="780"/>
            <a:chExt cx="4100" cy="1790"/>
          </a:xfrm>
        </p:grpSpPr>
        <p:grpSp>
          <p:nvGrpSpPr>
            <p:cNvPr id="46" name="Group 4">
              <a:extLst>
                <a:ext uri="{FF2B5EF4-FFF2-40B4-BE49-F238E27FC236}">
                  <a16:creationId xmlns:a16="http://schemas.microsoft.com/office/drawing/2014/main" id="{B559F62B-A8CC-314C-9FFF-E4BE95186DBA}"/>
                </a:ext>
              </a:extLst>
            </p:cNvPr>
            <p:cNvGrpSpPr>
              <a:grpSpLocks/>
            </p:cNvGrpSpPr>
            <p:nvPr/>
          </p:nvGrpSpPr>
          <p:grpSpPr bwMode="auto">
            <a:xfrm>
              <a:off x="1651" y="1399"/>
              <a:ext cx="669" cy="528"/>
              <a:chOff x="1441" y="2062"/>
              <a:chExt cx="669" cy="528"/>
            </a:xfrm>
          </p:grpSpPr>
          <p:sp>
            <p:nvSpPr>
              <p:cNvPr id="63" name="Oval 5">
                <a:extLst>
                  <a:ext uri="{FF2B5EF4-FFF2-40B4-BE49-F238E27FC236}">
                    <a16:creationId xmlns:a16="http://schemas.microsoft.com/office/drawing/2014/main" id="{62508AC8-0382-1842-A725-28AD6849BC1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Text Box 6">
                <a:extLst>
                  <a:ext uri="{FF2B5EF4-FFF2-40B4-BE49-F238E27FC236}">
                    <a16:creationId xmlns:a16="http://schemas.microsoft.com/office/drawing/2014/main" id="{1C6CF7DE-4208-0546-B6D6-E98910387184}"/>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47" name="Text Box 7">
              <a:extLst>
                <a:ext uri="{FF2B5EF4-FFF2-40B4-BE49-F238E27FC236}">
                  <a16:creationId xmlns:a16="http://schemas.microsoft.com/office/drawing/2014/main" id="{487FB5C4-F933-D746-9E6B-EB36683D91FA}"/>
                </a:ext>
              </a:extLst>
            </p:cNvPr>
            <p:cNvSpPr txBox="1">
              <a:spLocks noChangeArrowheads="1"/>
            </p:cNvSpPr>
            <p:nvPr/>
          </p:nvSpPr>
          <p:spPr bwMode="auto">
            <a:xfrm>
              <a:off x="1863" y="957"/>
              <a:ext cx="23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8" name="Text Box 8">
              <a:extLst>
                <a:ext uri="{FF2B5EF4-FFF2-40B4-BE49-F238E27FC236}">
                  <a16:creationId xmlns:a16="http://schemas.microsoft.com/office/drawing/2014/main" id="{3AA6880E-F456-D948-8214-9C93DC52D9A7}"/>
                </a:ext>
              </a:extLst>
            </p:cNvPr>
            <p:cNvSpPr txBox="1">
              <a:spLocks noChangeArrowheads="1"/>
            </p:cNvSpPr>
            <p:nvPr/>
          </p:nvSpPr>
          <p:spPr bwMode="auto">
            <a:xfrm>
              <a:off x="1871" y="780"/>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9" name="Line 9">
              <a:extLst>
                <a:ext uri="{FF2B5EF4-FFF2-40B4-BE49-F238E27FC236}">
                  <a16:creationId xmlns:a16="http://schemas.microsoft.com/office/drawing/2014/main" id="{7356AE7C-383F-CD4D-A8D4-0D863BECC90E}"/>
                </a:ext>
              </a:extLst>
            </p:cNvPr>
            <p:cNvSpPr>
              <a:spLocks noChangeShapeType="1"/>
            </p:cNvSpPr>
            <p:nvPr/>
          </p:nvSpPr>
          <p:spPr bwMode="auto">
            <a:xfrm>
              <a:off x="1910" y="992"/>
              <a:ext cx="22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0">
              <a:extLst>
                <a:ext uri="{FF2B5EF4-FFF2-40B4-BE49-F238E27FC236}">
                  <a16:creationId xmlns:a16="http://schemas.microsoft.com/office/drawing/2014/main" id="{AABAA468-88B5-FD4A-933F-BEE3E0E800E0}"/>
                </a:ext>
              </a:extLst>
            </p:cNvPr>
            <p:cNvSpPr>
              <a:spLocks noChangeShapeType="1"/>
            </p:cNvSpPr>
            <p:nvPr/>
          </p:nvSpPr>
          <p:spPr bwMode="auto">
            <a:xfrm>
              <a:off x="1529" y="1313"/>
              <a:ext cx="264" cy="14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Freeform 11">
              <a:extLst>
                <a:ext uri="{FF2B5EF4-FFF2-40B4-BE49-F238E27FC236}">
                  <a16:creationId xmlns:a16="http://schemas.microsoft.com/office/drawing/2014/main" id="{1B01ED8E-ABE5-DB46-A6A7-6A5FF2599E94}"/>
                </a:ext>
              </a:extLst>
            </p:cNvPr>
            <p:cNvSpPr>
              <a:spLocks/>
            </p:cNvSpPr>
            <p:nvPr/>
          </p:nvSpPr>
          <p:spPr bwMode="auto">
            <a:xfrm flipV="1">
              <a:off x="2096" y="1272"/>
              <a:ext cx="1195" cy="130"/>
            </a:xfrm>
            <a:custGeom>
              <a:avLst/>
              <a:gdLst>
                <a:gd name="T0" fmla="*/ 0 w 2835"/>
                <a:gd name="T1" fmla="*/ 0 h 525"/>
                <a:gd name="T2" fmla="*/ 0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Freeform 12">
              <a:extLst>
                <a:ext uri="{FF2B5EF4-FFF2-40B4-BE49-F238E27FC236}">
                  <a16:creationId xmlns:a16="http://schemas.microsoft.com/office/drawing/2014/main" id="{09A24A5A-3284-ED40-94E5-9F6FD9D580F8}"/>
                </a:ext>
              </a:extLst>
            </p:cNvPr>
            <p:cNvSpPr>
              <a:spLocks/>
            </p:cNvSpPr>
            <p:nvPr/>
          </p:nvSpPr>
          <p:spPr bwMode="auto">
            <a:xfrm rot="-1357180">
              <a:off x="3655" y="1225"/>
              <a:ext cx="285" cy="542"/>
            </a:xfrm>
            <a:custGeom>
              <a:avLst/>
              <a:gdLst>
                <a:gd name="T0" fmla="*/ 0 w 735"/>
                <a:gd name="T1" fmla="*/ 1 h 1080"/>
                <a:gd name="T2" fmla="*/ 0 w 735"/>
                <a:gd name="T3" fmla="*/ 1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Text Box 13">
              <a:extLst>
                <a:ext uri="{FF2B5EF4-FFF2-40B4-BE49-F238E27FC236}">
                  <a16:creationId xmlns:a16="http://schemas.microsoft.com/office/drawing/2014/main" id="{735F1B93-CE98-BB48-B7B4-F46E52A4B8B0}"/>
                </a:ext>
              </a:extLst>
            </p:cNvPr>
            <p:cNvSpPr txBox="1">
              <a:spLocks noChangeArrowheads="1"/>
            </p:cNvSpPr>
            <p:nvPr/>
          </p:nvSpPr>
          <p:spPr bwMode="auto">
            <a:xfrm>
              <a:off x="3978" y="1670"/>
              <a:ext cx="13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54" name="Text Box 14">
              <a:extLst>
                <a:ext uri="{FF2B5EF4-FFF2-40B4-BE49-F238E27FC236}">
                  <a16:creationId xmlns:a16="http://schemas.microsoft.com/office/drawing/2014/main" id="{1358189F-C49B-9547-B76A-603CC6295715}"/>
                </a:ext>
              </a:extLst>
            </p:cNvPr>
            <p:cNvSpPr txBox="1">
              <a:spLocks noChangeArrowheads="1"/>
            </p:cNvSpPr>
            <p:nvPr/>
          </p:nvSpPr>
          <p:spPr bwMode="auto">
            <a:xfrm>
              <a:off x="3917" y="1174"/>
              <a:ext cx="1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isACK(rcvpkt,1)</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15">
              <a:extLst>
                <a:ext uri="{FF2B5EF4-FFF2-40B4-BE49-F238E27FC236}">
                  <a16:creationId xmlns:a16="http://schemas.microsoft.com/office/drawing/2014/main" id="{96FCE930-1E3E-9749-A456-2BE07EE342E4}"/>
                </a:ext>
              </a:extLst>
            </p:cNvPr>
            <p:cNvSpPr>
              <a:spLocks noChangeShapeType="1"/>
            </p:cNvSpPr>
            <p:nvPr/>
          </p:nvSpPr>
          <p:spPr bwMode="auto">
            <a:xfrm flipV="1">
              <a:off x="4043" y="1666"/>
              <a:ext cx="8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Freeform 16">
              <a:extLst>
                <a:ext uri="{FF2B5EF4-FFF2-40B4-BE49-F238E27FC236}">
                  <a16:creationId xmlns:a16="http://schemas.microsoft.com/office/drawing/2014/main" id="{FF0C2363-5AAB-A541-81DC-66A1639302B9}"/>
                </a:ext>
              </a:extLst>
            </p:cNvPr>
            <p:cNvSpPr>
              <a:spLocks/>
            </p:cNvSpPr>
            <p:nvPr/>
          </p:nvSpPr>
          <p:spPr bwMode="auto">
            <a:xfrm>
              <a:off x="3747" y="1792"/>
              <a:ext cx="128" cy="774"/>
            </a:xfrm>
            <a:custGeom>
              <a:avLst/>
              <a:gdLst>
                <a:gd name="T0" fmla="*/ 67 w 128"/>
                <a:gd name="T1" fmla="*/ 774 h 774"/>
                <a:gd name="T2" fmla="*/ 0 w 128"/>
                <a:gd name="T3" fmla="*/ 0 h 774"/>
                <a:gd name="T4" fmla="*/ 0 60000 65536"/>
                <a:gd name="T5" fmla="*/ 0 60000 65536"/>
              </a:gdLst>
              <a:ahLst/>
              <a:cxnLst>
                <a:cxn ang="T4">
                  <a:pos x="T0" y="T1"/>
                </a:cxn>
                <a:cxn ang="T5">
                  <a:pos x="T2" y="T3"/>
                </a:cxn>
              </a:cxnLst>
              <a:rect l="0" t="0" r="r" b="b"/>
              <a:pathLst>
                <a:path w="128" h="774">
                  <a:moveTo>
                    <a:pt x="67" y="774"/>
                  </a:moveTo>
                  <a:cubicBezTo>
                    <a:pt x="128" y="425"/>
                    <a:pt x="81" y="0"/>
                    <a:pt x="0"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Text Box 17">
              <a:extLst>
                <a:ext uri="{FF2B5EF4-FFF2-40B4-BE49-F238E27FC236}">
                  <a16:creationId xmlns:a16="http://schemas.microsoft.com/office/drawing/2014/main" id="{A50A3675-BB4B-2C49-9E0C-E3B6864FCDC4}"/>
                </a:ext>
              </a:extLst>
            </p:cNvPr>
            <p:cNvSpPr txBox="1">
              <a:spLocks noChangeArrowheads="1"/>
            </p:cNvSpPr>
            <p:nvPr/>
          </p:nvSpPr>
          <p:spPr bwMode="auto">
            <a:xfrm>
              <a:off x="3838" y="2051"/>
              <a:ext cx="15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isACK(rcvpkt,0)</a:t>
              </a: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8" name="Line 18">
              <a:extLst>
                <a:ext uri="{FF2B5EF4-FFF2-40B4-BE49-F238E27FC236}">
                  <a16:creationId xmlns:a16="http://schemas.microsoft.com/office/drawing/2014/main" id="{398A4307-79FC-E54C-B8A4-CCE6DE226EAE}"/>
                </a:ext>
              </a:extLst>
            </p:cNvPr>
            <p:cNvSpPr>
              <a:spLocks noChangeShapeType="1"/>
            </p:cNvSpPr>
            <p:nvPr/>
          </p:nvSpPr>
          <p:spPr bwMode="auto">
            <a:xfrm>
              <a:off x="3894" y="2570"/>
              <a:ext cx="11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9" name="Group 19">
              <a:extLst>
                <a:ext uri="{FF2B5EF4-FFF2-40B4-BE49-F238E27FC236}">
                  <a16:creationId xmlns:a16="http://schemas.microsoft.com/office/drawing/2014/main" id="{C0094035-BD90-5741-A641-F8D8DD3C7B8B}"/>
                </a:ext>
              </a:extLst>
            </p:cNvPr>
            <p:cNvGrpSpPr>
              <a:grpSpLocks/>
            </p:cNvGrpSpPr>
            <p:nvPr/>
          </p:nvGrpSpPr>
          <p:grpSpPr bwMode="auto">
            <a:xfrm>
              <a:off x="3135" y="1365"/>
              <a:ext cx="669" cy="528"/>
              <a:chOff x="1441" y="2062"/>
              <a:chExt cx="669" cy="528"/>
            </a:xfrm>
          </p:grpSpPr>
          <p:sp>
            <p:nvSpPr>
              <p:cNvPr id="61" name="Oval 20">
                <a:extLst>
                  <a:ext uri="{FF2B5EF4-FFF2-40B4-BE49-F238E27FC236}">
                    <a16:creationId xmlns:a16="http://schemas.microsoft.com/office/drawing/2014/main" id="{86E2B18C-13F1-BA46-BE50-CDE79E0D47C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Text Box 21">
                <a:extLst>
                  <a:ext uri="{FF2B5EF4-FFF2-40B4-BE49-F238E27FC236}">
                    <a16:creationId xmlns:a16="http://schemas.microsoft.com/office/drawing/2014/main" id="{26734C2A-3109-3D4C-BAB8-AB1B111CE996}"/>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60" name="Text Box 22">
              <a:extLst>
                <a:ext uri="{FF2B5EF4-FFF2-40B4-BE49-F238E27FC236}">
                  <a16:creationId xmlns:a16="http://schemas.microsoft.com/office/drawing/2014/main" id="{A3A125D1-1D1E-2E4D-AE79-0DE766971E4B}"/>
                </a:ext>
              </a:extLst>
            </p:cNvPr>
            <p:cNvSpPr txBox="1">
              <a:spLocks noChangeArrowheads="1"/>
            </p:cNvSpPr>
            <p:nvPr/>
          </p:nvSpPr>
          <p:spPr bwMode="auto">
            <a:xfrm>
              <a:off x="2363" y="1810"/>
              <a:ext cx="935"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sender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fragment</a:t>
              </a:r>
            </a:p>
          </p:txBody>
        </p:sp>
      </p:grpSp>
      <p:sp>
        <p:nvSpPr>
          <p:cNvPr id="65" name="Line 23">
            <a:extLst>
              <a:ext uri="{FF2B5EF4-FFF2-40B4-BE49-F238E27FC236}">
                <a16:creationId xmlns:a16="http://schemas.microsoft.com/office/drawing/2014/main" id="{E71BBDED-78BE-4142-9E45-4E7E4B24FCA8}"/>
              </a:ext>
            </a:extLst>
          </p:cNvPr>
          <p:cNvSpPr>
            <a:spLocks noChangeShapeType="1"/>
          </p:cNvSpPr>
          <p:nvPr/>
        </p:nvSpPr>
        <p:spPr bwMode="auto">
          <a:xfrm>
            <a:off x="1978808" y="2549197"/>
            <a:ext cx="7883525" cy="2757488"/>
          </a:xfrm>
          <a:prstGeom prst="line">
            <a:avLst/>
          </a:prstGeom>
          <a:noFill/>
          <a:ln w="9525">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6" name="Group 24">
            <a:extLst>
              <a:ext uri="{FF2B5EF4-FFF2-40B4-BE49-F238E27FC236}">
                <a16:creationId xmlns:a16="http://schemas.microsoft.com/office/drawing/2014/main" id="{2E138519-EBF4-3B44-AD97-E2407D82A043}"/>
              </a:ext>
            </a:extLst>
          </p:cNvPr>
          <p:cNvGrpSpPr>
            <a:grpSpLocks/>
          </p:cNvGrpSpPr>
          <p:nvPr/>
        </p:nvGrpSpPr>
        <p:grpSpPr bwMode="auto">
          <a:xfrm>
            <a:off x="1313645" y="3769985"/>
            <a:ext cx="7234238" cy="2535237"/>
            <a:chOff x="0" y="2409"/>
            <a:chExt cx="4557" cy="1597"/>
          </a:xfrm>
        </p:grpSpPr>
        <p:sp>
          <p:nvSpPr>
            <p:cNvPr id="67" name="Text Box 25">
              <a:extLst>
                <a:ext uri="{FF2B5EF4-FFF2-40B4-BE49-F238E27FC236}">
                  <a16:creationId xmlns:a16="http://schemas.microsoft.com/office/drawing/2014/main" id="{C7F7CA42-D362-5647-A3B4-192876672E60}"/>
                </a:ext>
              </a:extLst>
            </p:cNvPr>
            <p:cNvSpPr txBox="1">
              <a:spLocks noChangeArrowheads="1"/>
            </p:cNvSpPr>
            <p:nvPr/>
          </p:nvSpPr>
          <p:spPr bwMode="auto">
            <a:xfrm>
              <a:off x="1849" y="3217"/>
              <a:ext cx="24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 </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Text Box 26">
              <a:extLst>
                <a:ext uri="{FF2B5EF4-FFF2-40B4-BE49-F238E27FC236}">
                  <a16:creationId xmlns:a16="http://schemas.microsoft.com/office/drawing/2014/main" id="{2AC2EAAE-2D47-A740-B364-15C85D65C9FB}"/>
                </a:ext>
              </a:extLst>
            </p:cNvPr>
            <p:cNvSpPr txBox="1">
              <a:spLocks noChangeArrowheads="1"/>
            </p:cNvSpPr>
            <p:nvPr/>
          </p:nvSpPr>
          <p:spPr bwMode="auto">
            <a:xfrm>
              <a:off x="1829" y="3568"/>
              <a:ext cx="26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sndpkt = make_pkt(ACK1,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69" name="Group 27">
              <a:extLst>
                <a:ext uri="{FF2B5EF4-FFF2-40B4-BE49-F238E27FC236}">
                  <a16:creationId xmlns:a16="http://schemas.microsoft.com/office/drawing/2014/main" id="{D8482BD5-532F-3042-8803-E3C8BD739DC0}"/>
                </a:ext>
              </a:extLst>
            </p:cNvPr>
            <p:cNvGrpSpPr>
              <a:grpSpLocks/>
            </p:cNvGrpSpPr>
            <p:nvPr/>
          </p:nvGrpSpPr>
          <p:grpSpPr bwMode="auto">
            <a:xfrm>
              <a:off x="0" y="2409"/>
              <a:ext cx="3510" cy="1168"/>
              <a:chOff x="0" y="2409"/>
              <a:chExt cx="3510" cy="1168"/>
            </a:xfrm>
          </p:grpSpPr>
          <p:grpSp>
            <p:nvGrpSpPr>
              <p:cNvPr id="71" name="Group 28">
                <a:extLst>
                  <a:ext uri="{FF2B5EF4-FFF2-40B4-BE49-F238E27FC236}">
                    <a16:creationId xmlns:a16="http://schemas.microsoft.com/office/drawing/2014/main" id="{67FF8A8B-97EA-7D4F-A57C-A7614B5802ED}"/>
                  </a:ext>
                </a:extLst>
              </p:cNvPr>
              <p:cNvGrpSpPr>
                <a:grpSpLocks/>
              </p:cNvGrpSpPr>
              <p:nvPr/>
            </p:nvGrpSpPr>
            <p:grpSpPr bwMode="auto">
              <a:xfrm>
                <a:off x="1529" y="2687"/>
                <a:ext cx="534" cy="501"/>
                <a:chOff x="3570" y="3063"/>
                <a:chExt cx="534" cy="501"/>
              </a:xfrm>
            </p:grpSpPr>
            <p:sp>
              <p:nvSpPr>
                <p:cNvPr id="80" name="Oval 29">
                  <a:extLst>
                    <a:ext uri="{FF2B5EF4-FFF2-40B4-BE49-F238E27FC236}">
                      <a16:creationId xmlns:a16="http://schemas.microsoft.com/office/drawing/2014/main" id="{8D4E849D-9AF8-FC4F-B5E6-691ACC1951D1}"/>
                    </a:ext>
                  </a:extLst>
                </p:cNvPr>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30">
                  <a:extLst>
                    <a:ext uri="{FF2B5EF4-FFF2-40B4-BE49-F238E27FC236}">
                      <a16:creationId xmlns:a16="http://schemas.microsoft.com/office/drawing/2014/main" id="{E4385747-A861-0E4B-AF7E-71CAF80ED148}"/>
                    </a:ext>
                  </a:extLst>
                </p:cNvPr>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72" name="Freeform 31">
                <a:extLst>
                  <a:ext uri="{FF2B5EF4-FFF2-40B4-BE49-F238E27FC236}">
                    <a16:creationId xmlns:a16="http://schemas.microsoft.com/office/drawing/2014/main" id="{9115FE32-46F2-A847-8603-43A0C0E7C982}"/>
                  </a:ext>
                </a:extLst>
              </p:cNvPr>
              <p:cNvSpPr>
                <a:spLocks/>
              </p:cNvSpPr>
              <p:nvPr/>
            </p:nvSpPr>
            <p:spPr bwMode="auto">
              <a:xfrm>
                <a:off x="1925" y="2618"/>
                <a:ext cx="520" cy="117"/>
              </a:xfrm>
              <a:custGeom>
                <a:avLst/>
                <a:gdLst>
                  <a:gd name="T0" fmla="*/ 0 w 520"/>
                  <a:gd name="T1" fmla="*/ 117 h 117"/>
                  <a:gd name="T2" fmla="*/ 520 w 520"/>
                  <a:gd name="T3" fmla="*/ 17 h 117"/>
                  <a:gd name="T4" fmla="*/ 0 60000 65536"/>
                  <a:gd name="T5" fmla="*/ 0 60000 65536"/>
                </a:gdLst>
                <a:ahLst/>
                <a:cxnLst>
                  <a:cxn ang="T4">
                    <a:pos x="T0" y="T1"/>
                  </a:cxn>
                  <a:cxn ang="T5">
                    <a:pos x="T2" y="T3"/>
                  </a:cxn>
                </a:cxnLst>
                <a:rect l="0" t="0" r="r" b="b"/>
                <a:pathLst>
                  <a:path w="520" h="117">
                    <a:moveTo>
                      <a:pt x="0" y="117"/>
                    </a:moveTo>
                    <a:cubicBezTo>
                      <a:pt x="136" y="17"/>
                      <a:pt x="276" y="0"/>
                      <a:pt x="520" y="17"/>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3" name="Freeform 32">
                <a:extLst>
                  <a:ext uri="{FF2B5EF4-FFF2-40B4-BE49-F238E27FC236}">
                    <a16:creationId xmlns:a16="http://schemas.microsoft.com/office/drawing/2014/main" id="{A33629C7-E28A-5043-8973-73B06C05D8D9}"/>
                  </a:ext>
                </a:extLst>
              </p:cNvPr>
              <p:cNvSpPr>
                <a:spLocks/>
              </p:cNvSpPr>
              <p:nvPr/>
            </p:nvSpPr>
            <p:spPr bwMode="auto">
              <a:xfrm>
                <a:off x="1996" y="3125"/>
                <a:ext cx="1514" cy="130"/>
              </a:xfrm>
              <a:custGeom>
                <a:avLst/>
                <a:gdLst>
                  <a:gd name="T0" fmla="*/ 0 w 1514"/>
                  <a:gd name="T1" fmla="*/ 0 h 130"/>
                  <a:gd name="T2" fmla="*/ 1514 w 1514"/>
                  <a:gd name="T3" fmla="*/ 17 h 130"/>
                  <a:gd name="T4" fmla="*/ 0 60000 65536"/>
                  <a:gd name="T5" fmla="*/ 0 60000 65536"/>
                </a:gdLst>
                <a:ahLst/>
                <a:cxnLst>
                  <a:cxn ang="T4">
                    <a:pos x="T0" y="T1"/>
                  </a:cxn>
                  <a:cxn ang="T5">
                    <a:pos x="T2" y="T3"/>
                  </a:cxn>
                </a:cxnLst>
                <a:rect l="0" t="0" r="r" b="b"/>
                <a:pathLst>
                  <a:path w="1514" h="130">
                    <a:moveTo>
                      <a:pt x="0" y="0"/>
                    </a:moveTo>
                    <a:cubicBezTo>
                      <a:pt x="266" y="130"/>
                      <a:pt x="1322" y="113"/>
                      <a:pt x="1514" y="17"/>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33">
                <a:extLst>
                  <a:ext uri="{FF2B5EF4-FFF2-40B4-BE49-F238E27FC236}">
                    <a16:creationId xmlns:a16="http://schemas.microsoft.com/office/drawing/2014/main" id="{7DAE0056-F522-6A47-87C1-BE5D09A7B6D3}"/>
                  </a:ext>
                </a:extLst>
              </p:cNvPr>
              <p:cNvSpPr>
                <a:spLocks noChangeShapeType="1"/>
              </p:cNvSpPr>
              <p:nvPr/>
            </p:nvSpPr>
            <p:spPr bwMode="auto">
              <a:xfrm>
                <a:off x="1919" y="3577"/>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Freeform 34">
                <a:extLst>
                  <a:ext uri="{FF2B5EF4-FFF2-40B4-BE49-F238E27FC236}">
                    <a16:creationId xmlns:a16="http://schemas.microsoft.com/office/drawing/2014/main" id="{D3183506-C985-AE4B-8786-2BF1733F19C1}"/>
                  </a:ext>
                </a:extLst>
              </p:cNvPr>
              <p:cNvSpPr>
                <a:spLocks/>
              </p:cNvSpPr>
              <p:nvPr/>
            </p:nvSpPr>
            <p:spPr bwMode="auto">
              <a:xfrm flipH="1">
                <a:off x="1237" y="2468"/>
                <a:ext cx="309" cy="856"/>
              </a:xfrm>
              <a:custGeom>
                <a:avLst/>
                <a:gdLst>
                  <a:gd name="T0" fmla="*/ 0 w 619"/>
                  <a:gd name="T1" fmla="*/ 0 h 1815"/>
                  <a:gd name="T2" fmla="*/ 0 w 619"/>
                  <a:gd name="T3" fmla="*/ 0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5">
                <a:extLst>
                  <a:ext uri="{FF2B5EF4-FFF2-40B4-BE49-F238E27FC236}">
                    <a16:creationId xmlns:a16="http://schemas.microsoft.com/office/drawing/2014/main" id="{3B7207C5-2DDB-A74F-9227-55920F12AA9A}"/>
                  </a:ext>
                </a:extLst>
              </p:cNvPr>
              <p:cNvSpPr>
                <a:spLocks noChangeShapeType="1"/>
              </p:cNvSpPr>
              <p:nvPr/>
            </p:nvSpPr>
            <p:spPr bwMode="auto">
              <a:xfrm>
                <a:off x="57" y="2936"/>
                <a:ext cx="12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36">
                <a:extLst>
                  <a:ext uri="{FF2B5EF4-FFF2-40B4-BE49-F238E27FC236}">
                    <a16:creationId xmlns:a16="http://schemas.microsoft.com/office/drawing/2014/main" id="{10D86368-959C-734B-8A29-22BE54E9BF11}"/>
                  </a:ext>
                </a:extLst>
              </p:cNvPr>
              <p:cNvSpPr txBox="1">
                <a:spLocks noChangeArrowheads="1"/>
              </p:cNvSpPr>
              <p:nvPr/>
            </p:nvSpPr>
            <p:spPr bwMode="auto">
              <a:xfrm>
                <a:off x="6" y="2409"/>
                <a:ext cx="148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has_seq1(rcvpkt))</a:t>
                </a:r>
                <a:endParaRPr kumimoji="0" lang="en-US" altLang="en-US" sz="1600" b="1" i="0" u="none" strike="noStrike" kern="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37">
                <a:extLst>
                  <a:ext uri="{FF2B5EF4-FFF2-40B4-BE49-F238E27FC236}">
                    <a16:creationId xmlns:a16="http://schemas.microsoft.com/office/drawing/2014/main" id="{18F09FB4-D9AF-AD4C-B898-09D2838B6D97}"/>
                  </a:ext>
                </a:extLst>
              </p:cNvPr>
              <p:cNvSpPr txBox="1">
                <a:spLocks noChangeArrowheads="1"/>
              </p:cNvSpPr>
              <p:nvPr/>
            </p:nvSpPr>
            <p:spPr bwMode="auto">
              <a:xfrm>
                <a:off x="0" y="2954"/>
                <a:ext cx="128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38">
                <a:extLst>
                  <a:ext uri="{FF2B5EF4-FFF2-40B4-BE49-F238E27FC236}">
                    <a16:creationId xmlns:a16="http://schemas.microsoft.com/office/drawing/2014/main" id="{E0B6922C-3192-A443-B72C-6BA385FDE71D}"/>
                  </a:ext>
                </a:extLst>
              </p:cNvPr>
              <p:cNvSpPr txBox="1">
                <a:spLocks noChangeArrowheads="1"/>
              </p:cNvSpPr>
              <p:nvPr/>
            </p:nvSpPr>
            <p:spPr bwMode="auto">
              <a:xfrm>
                <a:off x="2166" y="2709"/>
                <a:ext cx="1020"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prstDash val="dash"/>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receiver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fragment</a:t>
                </a:r>
              </a:p>
            </p:txBody>
          </p:sp>
        </p:grpSp>
        <p:sp>
          <p:nvSpPr>
            <p:cNvPr id="70" name="Text Box 39">
              <a:extLst>
                <a:ext uri="{FF2B5EF4-FFF2-40B4-BE49-F238E27FC236}">
                  <a16:creationId xmlns:a16="http://schemas.microsoft.com/office/drawing/2014/main" id="{60BFA42A-F9D1-AB4D-86F4-23CB7F278388}"/>
                </a:ext>
              </a:extLst>
            </p:cNvPr>
            <p:cNvSpPr txBox="1">
              <a:spLocks noChangeArrowheads="1"/>
            </p:cNvSpPr>
            <p:nvPr/>
          </p:nvSpPr>
          <p:spPr bwMode="auto">
            <a:xfrm>
              <a:off x="4318" y="2585"/>
              <a:ext cx="23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40" name="Slide Number Placeholder 2">
            <a:extLst>
              <a:ext uri="{FF2B5EF4-FFF2-40B4-BE49-F238E27FC236}">
                <a16:creationId xmlns:a16="http://schemas.microsoft.com/office/drawing/2014/main" id="{F6D97494-9500-EB4E-A367-8D096797D41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20338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44D50-CD04-7284-DA0B-7AF5BF352DE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0C3B94-C5D2-911C-951E-970CF7E89120}"/>
              </a:ext>
            </a:extLst>
          </p:cNvPr>
          <p:cNvSpPr>
            <a:spLocks noGrp="1"/>
          </p:cNvSpPr>
          <p:nvPr>
            <p:ph type="title"/>
          </p:nvPr>
        </p:nvSpPr>
        <p:spPr>
          <a:xfrm>
            <a:off x="191655" y="26948"/>
            <a:ext cx="10515600" cy="894622"/>
          </a:xfrm>
        </p:spPr>
        <p:txBody>
          <a:bodyPr/>
          <a:lstStyle/>
          <a:p>
            <a:r>
              <a:rPr lang="en-US" sz="4400" dirty="0"/>
              <a:t>rdt2.2 in action</a:t>
            </a:r>
            <a:endParaRPr lang="en-PK" dirty="0"/>
          </a:p>
        </p:txBody>
      </p:sp>
      <p:sp>
        <p:nvSpPr>
          <p:cNvPr id="4" name="Slide Number Placeholder 3">
            <a:extLst>
              <a:ext uri="{FF2B5EF4-FFF2-40B4-BE49-F238E27FC236}">
                <a16:creationId xmlns:a16="http://schemas.microsoft.com/office/drawing/2014/main" id="{DD68F2A6-0FB5-E41F-E3F5-F8DB26D886BC}"/>
              </a:ext>
            </a:extLst>
          </p:cNvPr>
          <p:cNvSpPr>
            <a:spLocks noGrp="1"/>
          </p:cNvSpPr>
          <p:nvPr>
            <p:ph type="sldNum" sz="quarter" idx="4"/>
          </p:nvPr>
        </p:nvSpPr>
        <p:spPr/>
        <p:txBody>
          <a:bodyPr/>
          <a:lstStyle/>
          <a:p>
            <a:r>
              <a:rPr lang="en-US"/>
              <a:t>Transport Layer: 3-</a:t>
            </a:r>
            <a:fld id="{C4204591-24BD-A542-B9D5-F8D8A88D2FEE}" type="slidenum">
              <a:rPr lang="en-US" smtClean="0"/>
              <a:pPr/>
              <a:t>14</a:t>
            </a:fld>
            <a:endParaRPr lang="en-US" dirty="0"/>
          </a:p>
        </p:txBody>
      </p:sp>
      <p:pic>
        <p:nvPicPr>
          <p:cNvPr id="7" name="Content Placeholder 6">
            <a:extLst>
              <a:ext uri="{FF2B5EF4-FFF2-40B4-BE49-F238E27FC236}">
                <a16:creationId xmlns:a16="http://schemas.microsoft.com/office/drawing/2014/main" id="{8397E882-98D8-A203-3122-F4BFEDCF6B99}"/>
              </a:ext>
            </a:extLst>
          </p:cNvPr>
          <p:cNvPicPr>
            <a:picLocks noGrp="1" noChangeAspect="1"/>
          </p:cNvPicPr>
          <p:nvPr>
            <p:ph idx="1"/>
          </p:nvPr>
        </p:nvPicPr>
        <p:blipFill>
          <a:blip r:embed="rId2"/>
          <a:stretch>
            <a:fillRect/>
          </a:stretch>
        </p:blipFill>
        <p:spPr>
          <a:xfrm>
            <a:off x="1588656" y="892163"/>
            <a:ext cx="8783780" cy="5403955"/>
          </a:xfrm>
        </p:spPr>
      </p:pic>
    </p:spTree>
    <p:extLst>
      <p:ext uri="{BB962C8B-B14F-4D97-AF65-F5344CB8AC3E}">
        <p14:creationId xmlns:p14="http://schemas.microsoft.com/office/powerpoint/2010/main" val="656222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1" name="Rectangle 3">
            <a:extLst>
              <a:ext uri="{FF2B5EF4-FFF2-40B4-BE49-F238E27FC236}">
                <a16:creationId xmlns:a16="http://schemas.microsoft.com/office/drawing/2014/main" id="{55B826DE-FC00-8F40-8016-039FCFE597E4}"/>
              </a:ext>
            </a:extLst>
          </p:cNvPr>
          <p:cNvSpPr txBox="1">
            <a:spLocks noChangeArrowheads="1"/>
          </p:cNvSpPr>
          <p:nvPr/>
        </p:nvSpPr>
        <p:spPr>
          <a:xfrm>
            <a:off x="700825" y="1291107"/>
            <a:ext cx="1053323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1270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New channel assumption:</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underlying channel can also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 (data,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sequence #s, ACKs, retransmissions will be of help … but not quite enough</a:t>
            </a:r>
          </a:p>
        </p:txBody>
      </p:sp>
      <p:sp>
        <p:nvSpPr>
          <p:cNvPr id="4" name="TextBox 3">
            <a:extLst>
              <a:ext uri="{FF2B5EF4-FFF2-40B4-BE49-F238E27FC236}">
                <a16:creationId xmlns:a16="http://schemas.microsoft.com/office/drawing/2014/main" id="{96D30AFD-5483-8F4A-8353-70CF76EDD8F5}"/>
              </a:ext>
            </a:extLst>
          </p:cNvPr>
          <p:cNvSpPr txBox="1"/>
          <p:nvPr/>
        </p:nvSpPr>
        <p:spPr>
          <a:xfrm>
            <a:off x="1351723" y="4023238"/>
            <a:ext cx="9435547" cy="1323439"/>
          </a:xfrm>
          <a:prstGeom prst="rect">
            <a:avLst/>
          </a:prstGeom>
          <a:noFill/>
        </p:spPr>
        <p:txBody>
          <a:bodyPr wrap="square" rtlCol="0">
            <a:spAutoFit/>
          </a:bodyPr>
          <a:lstStyle/>
          <a:p>
            <a:pPr marL="581025" marR="0" lvl="0" indent="-568325"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How do </a:t>
            </a:r>
            <a:r>
              <a:rPr kumimoji="0" lang="en-US" sz="4000" b="0" i="1" u="none" strike="noStrike" kern="1200" cap="none" spc="0" normalizeH="0" baseline="0" noProof="0" dirty="0">
                <a:ln>
                  <a:noFill/>
                </a:ln>
                <a:solidFill>
                  <a:prstClr val="black"/>
                </a:solidFill>
                <a:effectLst/>
                <a:uLnTx/>
                <a:uFillTx/>
                <a:latin typeface="Calibri" panose="020F0502020204030204"/>
                <a:ea typeface="+mn-ea"/>
                <a:cs typeface="+mn-cs"/>
              </a:rPr>
              <a:t>humans</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handle lost sender-to-receiver words in conversation?</a:t>
            </a:r>
          </a:p>
        </p:txBody>
      </p:sp>
      <p:sp>
        <p:nvSpPr>
          <p:cNvPr id="5" name="Slide Number Placeholder 2">
            <a:extLst>
              <a:ext uri="{FF2B5EF4-FFF2-40B4-BE49-F238E27FC236}">
                <a16:creationId xmlns:a16="http://schemas.microsoft.com/office/drawing/2014/main" id="{B81C8263-652B-B54F-A380-A9D05ECA03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41102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2" name="Rectangle 4">
            <a:extLst>
              <a:ext uri="{FF2B5EF4-FFF2-40B4-BE49-F238E27FC236}">
                <a16:creationId xmlns:a16="http://schemas.microsoft.com/office/drawing/2014/main" id="{709A56B0-0263-BE46-AEA5-8771DC7625B6}"/>
              </a:ext>
            </a:extLst>
          </p:cNvPr>
          <p:cNvSpPr txBox="1">
            <a:spLocks noChangeArrowheads="1"/>
          </p:cNvSpPr>
          <p:nvPr/>
        </p:nvSpPr>
        <p:spPr>
          <a:xfrm>
            <a:off x="751114" y="1355502"/>
            <a:ext cx="10924659" cy="50747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Approach:</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waits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“reasonable” amount of time for ACK </a:t>
            </a:r>
          </a:p>
          <a:p>
            <a:pPr marL="406400" marR="0" lvl="0" indent="-341313" algn="l" defTabSz="914400" rtl="0" eaLnBrk="1" fontAlgn="auto" latinLnBrk="0" hangingPunct="1">
              <a:lnSpc>
                <a:spcPct val="8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retransmits if no ACK received in this time</a:t>
            </a:r>
          </a:p>
          <a:p>
            <a:pPr marL="406400" marR="0" lvl="0" indent="-341313" algn="l" defTabSz="914400" rtl="0" eaLnBrk="1" fontAlgn="auto" latinLnBrk="0" hangingPunct="1">
              <a:lnSpc>
                <a:spcPct val="7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pkt (or ACK) just delayed (not lost):</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retransmission will be  duplicate, but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already handles this!</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must specify seq # of packet being ACKed</a:t>
            </a:r>
          </a:p>
        </p:txBody>
      </p:sp>
      <p:grpSp>
        <p:nvGrpSpPr>
          <p:cNvPr id="3" name="Group 2">
            <a:extLst>
              <a:ext uri="{FF2B5EF4-FFF2-40B4-BE49-F238E27FC236}">
                <a16:creationId xmlns:a16="http://schemas.microsoft.com/office/drawing/2014/main" id="{67B4DB3B-FB87-7B42-8ADE-E098B4B1CDD9}"/>
              </a:ext>
            </a:extLst>
          </p:cNvPr>
          <p:cNvGrpSpPr/>
          <p:nvPr/>
        </p:nvGrpSpPr>
        <p:grpSpPr>
          <a:xfrm>
            <a:off x="3852654" y="4876800"/>
            <a:ext cx="3484723" cy="1905000"/>
            <a:chOff x="3667124" y="4359729"/>
            <a:chExt cx="3484723" cy="1905000"/>
          </a:xfrm>
        </p:grpSpPr>
        <p:pic>
          <p:nvPicPr>
            <p:cNvPr id="7170" name="Picture 2" descr="Image result for red alarm clock">
              <a:extLst>
                <a:ext uri="{FF2B5EF4-FFF2-40B4-BE49-F238E27FC236}">
                  <a16:creationId xmlns:a16="http://schemas.microsoft.com/office/drawing/2014/main" id="{78FD9079-5EFC-D744-A2EF-B55FD834C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4" y="4359729"/>
              <a:ext cx="3381375"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91">
              <a:extLst>
                <a:ext uri="{FF2B5EF4-FFF2-40B4-BE49-F238E27FC236}">
                  <a16:creationId xmlns:a16="http://schemas.microsoft.com/office/drawing/2014/main" id="{62219A32-C5B7-4A41-B560-B3B62A39F92F}"/>
                </a:ext>
              </a:extLst>
            </p:cNvPr>
            <p:cNvSpPr txBox="1">
              <a:spLocks noChangeArrowheads="1"/>
            </p:cNvSpPr>
            <p:nvPr/>
          </p:nvSpPr>
          <p:spPr bwMode="auto">
            <a:xfrm>
              <a:off x="5932303" y="4757575"/>
              <a:ext cx="1219544" cy="3703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75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C00000"/>
                  </a:solidFill>
                  <a:effectLst/>
                  <a:uLnTx/>
                  <a:uFillTx/>
                  <a:latin typeface="Tahoma" charset="0"/>
                  <a:ea typeface="ＭＳ Ｐゴシック" charset="0"/>
                  <a:cs typeface="+mn-cs"/>
                </a:rPr>
                <a:t>timeout</a:t>
              </a:r>
            </a:p>
          </p:txBody>
        </p:sp>
      </p:grpSp>
      <p:sp>
        <p:nvSpPr>
          <p:cNvPr id="10" name="Rectangle 4">
            <a:extLst>
              <a:ext uri="{FF2B5EF4-FFF2-40B4-BE49-F238E27FC236}">
                <a16:creationId xmlns:a16="http://schemas.microsoft.com/office/drawing/2014/main" id="{C21F0D09-350B-0D4B-B0F1-02B4E8F5DB35}"/>
              </a:ext>
            </a:extLst>
          </p:cNvPr>
          <p:cNvSpPr txBox="1">
            <a:spLocks noChangeArrowheads="1"/>
          </p:cNvSpPr>
          <p:nvPr/>
        </p:nvSpPr>
        <p:spPr>
          <a:xfrm>
            <a:off x="808619" y="4059181"/>
            <a:ext cx="10924659" cy="101640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6400" marR="0" lvl="0" indent="-341313" algn="l" defTabSz="914400" rtl="0" eaLnBrk="1" fontAlgn="auto" latinLnBrk="0" hangingPunct="1">
              <a:lnSpc>
                <a:spcPct val="10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 countdown timer to interrupt after “reasonable” amount of time</a:t>
            </a:r>
          </a:p>
        </p:txBody>
      </p:sp>
      <p:sp>
        <p:nvSpPr>
          <p:cNvPr id="9" name="Slide Number Placeholder 2">
            <a:extLst>
              <a:ext uri="{FF2B5EF4-FFF2-40B4-BE49-F238E27FC236}">
                <a16:creationId xmlns:a16="http://schemas.microsoft.com/office/drawing/2014/main" id="{BA1AE1C8-34DA-8649-8588-05545644E51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112676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animEffect transition="in" filter="dissolve">
                                      <p:cBhvr>
                                        <p:cTn id="11" dur="500"/>
                                        <p:tgtEl>
                                          <p:spTgt spid="42">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42">
                                            <p:txEl>
                                              <p:pRg st="2" end="2"/>
                                            </p:txEl>
                                          </p:spTgt>
                                        </p:tgtEl>
                                        <p:attrNameLst>
                                          <p:attrName>style.visibility</p:attrName>
                                        </p:attrNameLst>
                                      </p:cBhvr>
                                      <p:to>
                                        <p:strVal val="visible"/>
                                      </p:to>
                                    </p:set>
                                    <p:animEffect transition="in" filter="dissolve">
                                      <p:cBhvr>
                                        <p:cTn id="14" dur="500"/>
                                        <p:tgtEl>
                                          <p:spTgt spid="42">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42">
                                            <p:txEl>
                                              <p:pRg st="3" end="3"/>
                                            </p:txEl>
                                          </p:spTgt>
                                        </p:tgtEl>
                                        <p:attrNameLst>
                                          <p:attrName>style.visibility</p:attrName>
                                        </p:attrNameLst>
                                      </p:cBhvr>
                                      <p:to>
                                        <p:strVal val="visible"/>
                                      </p:to>
                                    </p:set>
                                    <p:animEffect transition="in" filter="dissolve">
                                      <p:cBhvr>
                                        <p:cTn id="17" dur="500"/>
                                        <p:tgtEl>
                                          <p:spTgt spid="42">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2">
                                            <p:txEl>
                                              <p:pRg st="4" end="4"/>
                                            </p:txEl>
                                          </p:spTgt>
                                        </p:tgtEl>
                                        <p:attrNameLst>
                                          <p:attrName>style.visibility</p:attrName>
                                        </p:attrNameLst>
                                      </p:cBhvr>
                                      <p:to>
                                        <p:strVal val="visible"/>
                                      </p:to>
                                    </p:set>
                                    <p:animEffect transition="in" filter="dissolve">
                                      <p:cBhvr>
                                        <p:cTn id="20" dur="500"/>
                                        <p:tgtEl>
                                          <p:spTgt spid="4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33239" cy="1239836"/>
            <a:chOff x="2638761" y="2958772"/>
            <a:chExt cx="1933239"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9" y="3559178"/>
              <a:ext cx="1137909" cy="1409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3" name="Oval 2">
            <a:extLst>
              <a:ext uri="{FF2B5EF4-FFF2-40B4-BE49-F238E27FC236}">
                <a16:creationId xmlns:a16="http://schemas.microsoft.com/office/drawing/2014/main" id="{D28BBA62-6263-C843-B29E-56B49980762A}"/>
              </a:ext>
            </a:extLst>
          </p:cNvPr>
          <p:cNvSpPr/>
          <p:nvPr/>
        </p:nvSpPr>
        <p:spPr>
          <a:xfrm>
            <a:off x="3771900" y="1861459"/>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9E2FDDC8-8D96-114D-9DC7-646B2E492AD9}"/>
              </a:ext>
            </a:extLst>
          </p:cNvPr>
          <p:cNvSpPr/>
          <p:nvPr/>
        </p:nvSpPr>
        <p:spPr>
          <a:xfrm>
            <a:off x="3858986" y="3777345"/>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D7B88F9-3891-3046-A064-B332A3527756}"/>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Oval 129">
            <a:extLst>
              <a:ext uri="{FF2B5EF4-FFF2-40B4-BE49-F238E27FC236}">
                <a16:creationId xmlns:a16="http://schemas.microsoft.com/office/drawing/2014/main" id="{622A35A9-A643-7C42-B044-B85FAF6A97F9}"/>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29138640-D128-B549-B272-9634FBE0E919}"/>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F8621F76-605F-FD4F-BBDF-20014AAFC358}"/>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EC2E0DE7-1242-394F-B32C-D2097A456FDC}"/>
              </a:ext>
            </a:extLst>
          </p:cNvPr>
          <p:cNvSpPr/>
          <p:nvPr/>
        </p:nvSpPr>
        <p:spPr>
          <a:xfrm>
            <a:off x="4251325" y="2212996"/>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Slide Number Placeholder 2">
            <a:extLst>
              <a:ext uri="{FF2B5EF4-FFF2-40B4-BE49-F238E27FC236}">
                <a16:creationId xmlns:a16="http://schemas.microsoft.com/office/drawing/2014/main" id="{E51BA6D5-B9A8-EF43-ACE9-5217445FDC7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18320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animEffect transition="in" filter="dissolve">
                                      <p:cBhvr>
                                        <p:cTn id="15" dur="500"/>
                                        <p:tgtEl>
                                          <p:spTgt spid="12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xit" presetSubtype="0" fill="hold" grpId="1" nodeType="withEffect">
                                  <p:stCondLst>
                                    <p:cond delay="0"/>
                                  </p:stCondLst>
                                  <p:childTnLst>
                                    <p:animEffect transition="out" filter="dissolve">
                                      <p:cBhvr>
                                        <p:cTn id="22" dur="500"/>
                                        <p:tgtEl>
                                          <p:spTgt spid="122"/>
                                        </p:tgtEl>
                                      </p:cBhvr>
                                    </p:animEffect>
                                    <p:set>
                                      <p:cBhvr>
                                        <p:cTn id="23" dur="1" fill="hold">
                                          <p:stCondLst>
                                            <p:cond delay="499"/>
                                          </p:stCondLst>
                                        </p:cTn>
                                        <p:tgtEl>
                                          <p:spTgt spid="1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9" presetClass="exit" presetSubtype="0" fill="hold" grpId="1" nodeType="withEffect">
                                  <p:stCondLst>
                                    <p:cond delay="0"/>
                                  </p:stCondLst>
                                  <p:childTnLst>
                                    <p:animEffect transition="out" filter="dissolv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9"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animEffect transition="in" filter="dissolve">
                                      <p:cBhvr>
                                        <p:cTn id="34" dur="500"/>
                                        <p:tgtEl>
                                          <p:spTgt spid="12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par>
                                <p:cTn id="44" presetID="9" presetClass="exit" presetSubtype="0" fill="hold" grpId="1" nodeType="withEffect">
                                  <p:stCondLst>
                                    <p:cond delay="0"/>
                                  </p:stCondLst>
                                  <p:childTnLst>
                                    <p:animEffect transition="out" filter="dissolve">
                                      <p:cBhvr>
                                        <p:cTn id="45" dur="500"/>
                                        <p:tgtEl>
                                          <p:spTgt spid="130"/>
                                        </p:tgtEl>
                                      </p:cBhvr>
                                    </p:animEffect>
                                    <p:set>
                                      <p:cBhvr>
                                        <p:cTn id="46" dur="1" fill="hold">
                                          <p:stCondLst>
                                            <p:cond delay="499"/>
                                          </p:stCondLst>
                                        </p:cTn>
                                        <p:tgtEl>
                                          <p:spTgt spid="130"/>
                                        </p:tgtEl>
                                        <p:attrNameLst>
                                          <p:attrName>style.visibility</p:attrName>
                                        </p:attrNameLst>
                                      </p:cBhvr>
                                      <p:to>
                                        <p:strVal val="hidden"/>
                                      </p:to>
                                    </p:set>
                                  </p:childTnLst>
                                </p:cTn>
                              </p:par>
                              <p:par>
                                <p:cTn id="47" presetID="9"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dissolve">
                                      <p:cBhvr>
                                        <p:cTn id="49" dur="500"/>
                                        <p:tgtEl>
                                          <p:spTgt spid="123"/>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dissolve">
                                      <p:cBhvr>
                                        <p:cTn id="53" dur="500"/>
                                        <p:tgtEl>
                                          <p:spTgt spid="1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14"/>
                                        </p:tgtEl>
                                        <p:attrNameLst>
                                          <p:attrName>style.visibility</p:attrName>
                                        </p:attrNameLst>
                                      </p:cBhvr>
                                      <p:to>
                                        <p:strVal val="visible"/>
                                      </p:to>
                                    </p:set>
                                    <p:animEffect transition="in" filter="wipe(right)">
                                      <p:cBhvr>
                                        <p:cTn id="58" dur="500"/>
                                        <p:tgtEl>
                                          <p:spTgt spid="114"/>
                                        </p:tgtEl>
                                      </p:cBhvr>
                                    </p:animEffect>
                                  </p:childTnLst>
                                </p:cTn>
                              </p:par>
                              <p:par>
                                <p:cTn id="59" presetID="9" presetClass="exit" presetSubtype="0" fill="hold" grpId="1" nodeType="withEffect">
                                  <p:stCondLst>
                                    <p:cond delay="0"/>
                                  </p:stCondLst>
                                  <p:childTnLst>
                                    <p:animEffect transition="out" filter="dissolve">
                                      <p:cBhvr>
                                        <p:cTn id="60" dur="500"/>
                                        <p:tgtEl>
                                          <p:spTgt spid="131"/>
                                        </p:tgtEl>
                                      </p:cBhvr>
                                    </p:animEffect>
                                    <p:set>
                                      <p:cBhvr>
                                        <p:cTn id="61" dur="1" fill="hold">
                                          <p:stCondLst>
                                            <p:cond delay="499"/>
                                          </p:stCondLst>
                                        </p:cTn>
                                        <p:tgtEl>
                                          <p:spTgt spid="131"/>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dissolve">
                                      <p:cBhvr>
                                        <p:cTn id="64" dur="500"/>
                                        <p:tgtEl>
                                          <p:spTgt spid="124"/>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dissolve">
                                      <p:cBhvr>
                                        <p:cTn id="68" dur="500"/>
                                        <p:tgtEl>
                                          <p:spTgt spid="13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ipe(down)">
                                      <p:cBhvr>
                                        <p:cTn id="73" dur="500"/>
                                        <p:tgtEl>
                                          <p:spTgt spid="11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dissolve">
                                      <p:cBhvr>
                                        <p:cTn id="76" dur="500"/>
                                        <p:tgtEl>
                                          <p:spTgt spid="125"/>
                                        </p:tgtEl>
                                      </p:cBhvr>
                                    </p:animEffect>
                                  </p:childTnLst>
                                </p:cTn>
                              </p:par>
                              <p:par>
                                <p:cTn id="77" presetID="9" presetClass="exit" presetSubtype="0" fill="hold" grpId="1" nodeType="withEffect">
                                  <p:stCondLst>
                                    <p:cond delay="0"/>
                                  </p:stCondLst>
                                  <p:childTnLst>
                                    <p:animEffect transition="out" filter="dissolve">
                                      <p:cBhvr>
                                        <p:cTn id="78" dur="500"/>
                                        <p:tgtEl>
                                          <p:spTgt spid="132"/>
                                        </p:tgtEl>
                                      </p:cBhvr>
                                    </p:animEffect>
                                    <p:set>
                                      <p:cBhvr>
                                        <p:cTn id="79" dur="1" fill="hold">
                                          <p:stCondLst>
                                            <p:cond delay="499"/>
                                          </p:stCondLst>
                                        </p:cTn>
                                        <p:tgtEl>
                                          <p:spTgt spid="132"/>
                                        </p:tgtEl>
                                        <p:attrNameLst>
                                          <p:attrName>style.visibility</p:attrName>
                                        </p:attrNameLst>
                                      </p:cBhvr>
                                      <p:to>
                                        <p:strVal val="hidden"/>
                                      </p:to>
                                    </p:se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133"/>
                                        </p:tgtEl>
                                        <p:attrNameLst>
                                          <p:attrName>style.visibility</p:attrName>
                                        </p:attrNameLst>
                                      </p:cBhvr>
                                      <p:to>
                                        <p:strVal val="visible"/>
                                      </p:to>
                                    </p:set>
                                    <p:animEffect transition="in" filter="dissolve">
                                      <p:cBhvr>
                                        <p:cTn id="8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4" grpId="0" animBg="1"/>
      <p:bldP spid="123" grpId="0" animBg="1"/>
      <p:bldP spid="121" grpId="0" animBg="1"/>
      <p:bldP spid="3" grpId="0" animBg="1"/>
      <p:bldP spid="3" grpId="1" animBg="1"/>
      <p:bldP spid="122" grpId="0" animBg="1"/>
      <p:bldP spid="122" grpId="1" animBg="1"/>
      <p:bldP spid="6" grpId="0" animBg="1"/>
      <p:bldP spid="6" grpId="1" animBg="1"/>
      <p:bldP spid="130" grpId="0" animBg="1"/>
      <p:bldP spid="130" grpId="1" animBg="1"/>
      <p:bldP spid="131" grpId="0" animBg="1"/>
      <p:bldP spid="131" grpId="1" animBg="1"/>
      <p:bldP spid="132" grpId="0" animBg="1"/>
      <p:bldP spid="132" grpId="1" animBg="1"/>
      <p:bldP spid="1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45938" cy="1239836"/>
            <a:chOff x="2638761" y="2958772"/>
            <a:chExt cx="1945938"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8" y="3546478"/>
              <a:ext cx="1150609" cy="1536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E1668F5-8EFC-FD4A-B0AD-080420B8D736}"/>
              </a:ext>
            </a:extLst>
          </p:cNvPr>
          <p:cNvGrpSpPr/>
          <p:nvPr/>
        </p:nvGrpSpPr>
        <p:grpSpPr>
          <a:xfrm>
            <a:off x="7977523" y="2372984"/>
            <a:ext cx="2447925" cy="741363"/>
            <a:chOff x="7977523" y="2372984"/>
            <a:chExt cx="2447925" cy="741363"/>
          </a:xfrm>
        </p:grpSpPr>
        <p:sp>
          <p:nvSpPr>
            <p:cNvPr id="128" name="Rectangle 127">
              <a:extLst>
                <a:ext uri="{FF2B5EF4-FFF2-40B4-BE49-F238E27FC236}">
                  <a16:creationId xmlns:a16="http://schemas.microsoft.com/office/drawing/2014/main" id="{EB74E396-3DA3-0D47-9600-2A508F79F4AE}"/>
                </a:ext>
              </a:extLst>
            </p:cNvPr>
            <p:cNvSpPr/>
            <p:nvPr/>
          </p:nvSpPr>
          <p:spPr>
            <a:xfrm>
              <a:off x="8369605" y="2404148"/>
              <a:ext cx="73251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99D5058F-6374-D346-BFD4-860774A23D0C}"/>
                </a:ext>
              </a:extLst>
            </p:cNvPr>
            <p:cNvSpPr/>
            <p:nvPr/>
          </p:nvSpPr>
          <p:spPr>
            <a:xfrm>
              <a:off x="8358054" y="287058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7" name="Group 116">
              <a:extLst>
                <a:ext uri="{FF2B5EF4-FFF2-40B4-BE49-F238E27FC236}">
                  <a16:creationId xmlns:a16="http://schemas.microsoft.com/office/drawing/2014/main" id="{6733C237-E2DA-D542-90DF-04CF6DA2943C}"/>
                </a:ext>
              </a:extLst>
            </p:cNvPr>
            <p:cNvGrpSpPr/>
            <p:nvPr/>
          </p:nvGrpSpPr>
          <p:grpSpPr>
            <a:xfrm>
              <a:off x="7977523" y="2372984"/>
              <a:ext cx="2447925" cy="741363"/>
              <a:chOff x="7977523" y="2372984"/>
              <a:chExt cx="2447925" cy="741363"/>
            </a:xfrm>
          </p:grpSpPr>
          <p:sp>
            <p:nvSpPr>
              <p:cNvPr id="89" name="Freeform 31">
                <a:extLst>
                  <a:ext uri="{FF2B5EF4-FFF2-40B4-BE49-F238E27FC236}">
                    <a16:creationId xmlns:a16="http://schemas.microsoft.com/office/drawing/2014/main" id="{A8AA3B66-8A2A-3B49-946B-88E9E731F96B}"/>
                  </a:ext>
                </a:extLst>
              </p:cNvPr>
              <p:cNvSpPr>
                <a:spLocks/>
              </p:cNvSpPr>
              <p:nvPr/>
            </p:nvSpPr>
            <p:spPr bwMode="auto">
              <a:xfrm>
                <a:off x="7977523" y="2431722"/>
                <a:ext cx="461963" cy="682625"/>
              </a:xfrm>
              <a:custGeom>
                <a:avLst/>
                <a:gdLst>
                  <a:gd name="T0" fmla="*/ 0 w 291"/>
                  <a:gd name="T1" fmla="*/ 2147483647 h 430"/>
                  <a:gd name="T2" fmla="*/ 2147483647 w 291"/>
                  <a:gd name="T3" fmla="*/ 2147483647 h 430"/>
                  <a:gd name="T4" fmla="*/ 0 60000 65536"/>
                  <a:gd name="T5" fmla="*/ 0 60000 65536"/>
                </a:gdLst>
                <a:ahLst/>
                <a:cxnLst>
                  <a:cxn ang="T4">
                    <a:pos x="T0" y="T1"/>
                  </a:cxn>
                  <a:cxn ang="T5">
                    <a:pos x="T2" y="T3"/>
                  </a:cxn>
                </a:cxnLst>
                <a:rect l="0" t="0" r="r" b="b"/>
                <a:pathLst>
                  <a:path w="291" h="430">
                    <a:moveTo>
                      <a:pt x="0" y="120"/>
                    </a:moveTo>
                    <a:cubicBezTo>
                      <a:pt x="291" y="0"/>
                      <a:pt x="259" y="430"/>
                      <a:pt x="15" y="2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0" name="Text Box 32">
                <a:extLst>
                  <a:ext uri="{FF2B5EF4-FFF2-40B4-BE49-F238E27FC236}">
                    <a16:creationId xmlns:a16="http://schemas.microsoft.com/office/drawing/2014/main" id="{E3D7CC76-E8AA-AA49-ABBA-30FB422DFCE9}"/>
                  </a:ext>
                </a:extLst>
              </p:cNvPr>
              <p:cNvSpPr txBox="1">
                <a:spLocks noChangeArrowheads="1"/>
              </p:cNvSpPr>
              <p:nvPr/>
            </p:nvSpPr>
            <p:spPr bwMode="auto">
              <a:xfrm>
                <a:off x="8309311" y="2609522"/>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1" name="Text Box 33">
                <a:extLst>
                  <a:ext uri="{FF2B5EF4-FFF2-40B4-BE49-F238E27FC236}">
                    <a16:creationId xmlns:a16="http://schemas.microsoft.com/office/drawing/2014/main" id="{F5C6AB1D-23FF-4443-9810-5311395B10FA}"/>
                  </a:ext>
                </a:extLst>
              </p:cNvPr>
              <p:cNvSpPr txBox="1">
                <a:spLocks noChangeArrowheads="1"/>
              </p:cNvSpPr>
              <p:nvPr/>
            </p:nvSpPr>
            <p:spPr bwMode="auto">
              <a:xfrm>
                <a:off x="8331536" y="2372984"/>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2" name="Line 34">
                <a:extLst>
                  <a:ext uri="{FF2B5EF4-FFF2-40B4-BE49-F238E27FC236}">
                    <a16:creationId xmlns:a16="http://schemas.microsoft.com/office/drawing/2014/main" id="{3BCAAD42-472A-8148-88E4-7D3F77DC87EA}"/>
                  </a:ext>
                </a:extLst>
              </p:cNvPr>
              <p:cNvSpPr>
                <a:spLocks noChangeShapeType="1"/>
              </p:cNvSpPr>
              <p:nvPr/>
            </p:nvSpPr>
            <p:spPr bwMode="auto">
              <a:xfrm>
                <a:off x="8420436" y="26269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8" name="Group 117">
            <a:extLst>
              <a:ext uri="{FF2B5EF4-FFF2-40B4-BE49-F238E27FC236}">
                <a16:creationId xmlns:a16="http://schemas.microsoft.com/office/drawing/2014/main" id="{048514FA-BA8E-D943-AFC9-DD226418CDFF}"/>
              </a:ext>
            </a:extLst>
          </p:cNvPr>
          <p:cNvGrpSpPr/>
          <p:nvPr/>
        </p:nvGrpSpPr>
        <p:grpSpPr>
          <a:xfrm>
            <a:off x="8164848" y="4466897"/>
            <a:ext cx="1760538" cy="890587"/>
            <a:chOff x="8164848" y="4466897"/>
            <a:chExt cx="1760538" cy="890587"/>
          </a:xfrm>
        </p:grpSpPr>
        <p:sp>
          <p:nvSpPr>
            <p:cNvPr id="98" name="Freeform 40">
              <a:extLst>
                <a:ext uri="{FF2B5EF4-FFF2-40B4-BE49-F238E27FC236}">
                  <a16:creationId xmlns:a16="http://schemas.microsoft.com/office/drawing/2014/main" id="{21CF03A5-6247-4A4D-98BD-C95EEB4DB33D}"/>
                </a:ext>
              </a:extLst>
            </p:cNvPr>
            <p:cNvSpPr>
              <a:spLocks/>
            </p:cNvSpPr>
            <p:nvPr/>
          </p:nvSpPr>
          <p:spPr bwMode="auto">
            <a:xfrm>
              <a:off x="8164848" y="44668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8" name="Text Box 50">
              <a:extLst>
                <a:ext uri="{FF2B5EF4-FFF2-40B4-BE49-F238E27FC236}">
                  <a16:creationId xmlns:a16="http://schemas.microsoft.com/office/drawing/2014/main" id="{484B8E27-7DE4-CB47-A590-09E8450BCA88}"/>
                </a:ext>
              </a:extLst>
            </p:cNvPr>
            <p:cNvSpPr txBox="1">
              <a:spLocks noChangeArrowheads="1"/>
            </p:cNvSpPr>
            <p:nvPr/>
          </p:nvSpPr>
          <p:spPr bwMode="auto">
            <a:xfrm>
              <a:off x="8963361" y="4946322"/>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sp>
          <p:nvSpPr>
            <p:cNvPr id="109" name="Text Box 51">
              <a:extLst>
                <a:ext uri="{FF2B5EF4-FFF2-40B4-BE49-F238E27FC236}">
                  <a16:creationId xmlns:a16="http://schemas.microsoft.com/office/drawing/2014/main" id="{76FB8285-1E6A-C149-ACDD-D65AED4A8E55}"/>
                </a:ext>
              </a:extLst>
            </p:cNvPr>
            <p:cNvSpPr txBox="1">
              <a:spLocks noChangeArrowheads="1"/>
            </p:cNvSpPr>
            <p:nvPr/>
          </p:nvSpPr>
          <p:spPr bwMode="auto">
            <a:xfrm>
              <a:off x="8496636" y="4697084"/>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Line 52">
              <a:extLst>
                <a:ext uri="{FF2B5EF4-FFF2-40B4-BE49-F238E27FC236}">
                  <a16:creationId xmlns:a16="http://schemas.microsoft.com/office/drawing/2014/main" id="{FDB9192F-D2B4-314B-A907-3B13FA861E78}"/>
                </a:ext>
              </a:extLst>
            </p:cNvPr>
            <p:cNvSpPr>
              <a:spLocks noChangeShapeType="1"/>
            </p:cNvSpPr>
            <p:nvPr/>
          </p:nvSpPr>
          <p:spPr bwMode="auto">
            <a:xfrm>
              <a:off x="8583948" y="4982834"/>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16" name="Group 115">
            <a:extLst>
              <a:ext uri="{FF2B5EF4-FFF2-40B4-BE49-F238E27FC236}">
                <a16:creationId xmlns:a16="http://schemas.microsoft.com/office/drawing/2014/main" id="{77C829E3-6E50-184B-81B3-EC50B4767377}"/>
              </a:ext>
            </a:extLst>
          </p:cNvPr>
          <p:cNvGrpSpPr/>
          <p:nvPr/>
        </p:nvGrpSpPr>
        <p:grpSpPr>
          <a:xfrm>
            <a:off x="7807661" y="1290309"/>
            <a:ext cx="2117725" cy="1144588"/>
            <a:chOff x="7807661" y="1290309"/>
            <a:chExt cx="2117725" cy="1144588"/>
          </a:xfrm>
        </p:grpSpPr>
        <p:sp>
          <p:nvSpPr>
            <p:cNvPr id="69" name="Freeform 11">
              <a:extLst>
                <a:ext uri="{FF2B5EF4-FFF2-40B4-BE49-F238E27FC236}">
                  <a16:creationId xmlns:a16="http://schemas.microsoft.com/office/drawing/2014/main" id="{98783A91-2889-6D49-9155-F35869E85287}"/>
                </a:ext>
              </a:extLst>
            </p:cNvPr>
            <p:cNvSpPr>
              <a:spLocks/>
            </p:cNvSpPr>
            <p:nvPr/>
          </p:nvSpPr>
          <p:spPr bwMode="auto">
            <a:xfrm>
              <a:off x="7807661" y="1768147"/>
              <a:ext cx="871537" cy="666750"/>
            </a:xfrm>
            <a:custGeom>
              <a:avLst/>
              <a:gdLst>
                <a:gd name="T0" fmla="*/ 0 w 549"/>
                <a:gd name="T1" fmla="*/ 2147483647 h 420"/>
                <a:gd name="T2" fmla="*/ 2147483647 w 549"/>
                <a:gd name="T3" fmla="*/ 2147483647 h 420"/>
                <a:gd name="T4" fmla="*/ 0 60000 65536"/>
                <a:gd name="T5" fmla="*/ 0 60000 65536"/>
              </a:gdLst>
              <a:ahLst/>
              <a:cxnLst>
                <a:cxn ang="T4">
                  <a:pos x="T0" y="T1"/>
                </a:cxn>
                <a:cxn ang="T5">
                  <a:pos x="T2" y="T3"/>
                </a:cxn>
              </a:cxnLst>
              <a:rect l="0" t="0" r="r" b="b"/>
              <a:pathLst>
                <a:path w="549" h="420">
                  <a:moveTo>
                    <a:pt x="0" y="306"/>
                  </a:moveTo>
                  <a:cubicBezTo>
                    <a:pt x="78" y="0"/>
                    <a:pt x="549" y="315"/>
                    <a:pt x="87" y="42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0" name="Text Box 12">
              <a:extLst>
                <a:ext uri="{FF2B5EF4-FFF2-40B4-BE49-F238E27FC236}">
                  <a16:creationId xmlns:a16="http://schemas.microsoft.com/office/drawing/2014/main" id="{B01D87F9-D3B9-694E-886A-C09A4372DCBF}"/>
                </a:ext>
              </a:extLst>
            </p:cNvPr>
            <p:cNvSpPr txBox="1">
              <a:spLocks noChangeArrowheads="1"/>
            </p:cNvSpPr>
            <p:nvPr/>
          </p:nvSpPr>
          <p:spPr bwMode="auto">
            <a:xfrm>
              <a:off x="8220411" y="1290309"/>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isACK(rcvpkt,1)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Line 13">
              <a:extLst>
                <a:ext uri="{FF2B5EF4-FFF2-40B4-BE49-F238E27FC236}">
                  <a16:creationId xmlns:a16="http://schemas.microsoft.com/office/drawing/2014/main" id="{C888F6AB-BF4C-964C-B636-FA26DBB5842A}"/>
                </a:ext>
              </a:extLst>
            </p:cNvPr>
            <p:cNvSpPr>
              <a:spLocks noChangeShapeType="1"/>
            </p:cNvSpPr>
            <p:nvPr/>
          </p:nvSpPr>
          <p:spPr bwMode="auto">
            <a:xfrm>
              <a:off x="8429961" y="1991984"/>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1" name="Text Box 53">
              <a:extLst>
                <a:ext uri="{FF2B5EF4-FFF2-40B4-BE49-F238E27FC236}">
                  <a16:creationId xmlns:a16="http://schemas.microsoft.com/office/drawing/2014/main" id="{8CBF020D-F9F7-8547-9CDC-153180321D72}"/>
                </a:ext>
              </a:extLst>
            </p:cNvPr>
            <p:cNvSpPr txBox="1">
              <a:spLocks noChangeArrowheads="1"/>
            </p:cNvSpPr>
            <p:nvPr/>
          </p:nvSpPr>
          <p:spPr bwMode="auto">
            <a:xfrm>
              <a:off x="8866523" y="1941184"/>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120" name="Group 119">
            <a:extLst>
              <a:ext uri="{FF2B5EF4-FFF2-40B4-BE49-F238E27FC236}">
                <a16:creationId xmlns:a16="http://schemas.microsoft.com/office/drawing/2014/main" id="{EF73E473-D8D9-5A4C-A7EE-F4558FFF6B0D}"/>
              </a:ext>
            </a:extLst>
          </p:cNvPr>
          <p:cNvGrpSpPr/>
          <p:nvPr/>
        </p:nvGrpSpPr>
        <p:grpSpPr>
          <a:xfrm>
            <a:off x="2775286" y="1876097"/>
            <a:ext cx="1549400" cy="890587"/>
            <a:chOff x="2775286" y="1876097"/>
            <a:chExt cx="1549400" cy="890587"/>
          </a:xfrm>
        </p:grpSpPr>
        <p:sp>
          <p:nvSpPr>
            <p:cNvPr id="99" name="Text Box 41">
              <a:extLst>
                <a:ext uri="{FF2B5EF4-FFF2-40B4-BE49-F238E27FC236}">
                  <a16:creationId xmlns:a16="http://schemas.microsoft.com/office/drawing/2014/main" id="{7500D6B3-E554-BE43-BA3B-2B5D8EDAE62F}"/>
                </a:ext>
              </a:extLst>
            </p:cNvPr>
            <p:cNvSpPr txBox="1">
              <a:spLocks noChangeArrowheads="1"/>
            </p:cNvSpPr>
            <p:nvPr/>
          </p:nvSpPr>
          <p:spPr bwMode="auto">
            <a:xfrm>
              <a:off x="2775286" y="1968172"/>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3" name="Line 45">
              <a:extLst>
                <a:ext uri="{FF2B5EF4-FFF2-40B4-BE49-F238E27FC236}">
                  <a16:creationId xmlns:a16="http://schemas.microsoft.com/office/drawing/2014/main" id="{2B03FA9C-455E-7848-98B1-6FE6D8F59E21}"/>
                </a:ext>
              </a:extLst>
            </p:cNvPr>
            <p:cNvSpPr>
              <a:spLocks noChangeShapeType="1"/>
            </p:cNvSpPr>
            <p:nvPr/>
          </p:nvSpPr>
          <p:spPr bwMode="auto">
            <a:xfrm>
              <a:off x="2862598" y="2253922"/>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7" name="Freeform 49">
              <a:extLst>
                <a:ext uri="{FF2B5EF4-FFF2-40B4-BE49-F238E27FC236}">
                  <a16:creationId xmlns:a16="http://schemas.microsoft.com/office/drawing/2014/main" id="{7A343767-85F1-3648-8F20-92F8EB9C9CB2}"/>
                </a:ext>
              </a:extLst>
            </p:cNvPr>
            <p:cNvSpPr>
              <a:spLocks/>
            </p:cNvSpPr>
            <p:nvPr/>
          </p:nvSpPr>
          <p:spPr bwMode="auto">
            <a:xfrm flipH="1" flipV="1">
              <a:off x="3745248" y="18760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2" name="Text Box 54">
              <a:extLst>
                <a:ext uri="{FF2B5EF4-FFF2-40B4-BE49-F238E27FC236}">
                  <a16:creationId xmlns:a16="http://schemas.microsoft.com/office/drawing/2014/main" id="{1534562D-4479-5A4D-84B6-08652054FE1A}"/>
                </a:ext>
              </a:extLst>
            </p:cNvPr>
            <p:cNvSpPr txBox="1">
              <a:spLocks noChangeArrowheads="1"/>
            </p:cNvSpPr>
            <p:nvPr/>
          </p:nvSpPr>
          <p:spPr bwMode="auto">
            <a:xfrm>
              <a:off x="3215023" y="221740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7" name="Group 6">
            <a:extLst>
              <a:ext uri="{FF2B5EF4-FFF2-40B4-BE49-F238E27FC236}">
                <a16:creationId xmlns:a16="http://schemas.microsoft.com/office/drawing/2014/main" id="{5B0F4E74-4AD1-1841-A169-2F112B1736DB}"/>
              </a:ext>
            </a:extLst>
          </p:cNvPr>
          <p:cNvGrpSpPr/>
          <p:nvPr/>
        </p:nvGrpSpPr>
        <p:grpSpPr>
          <a:xfrm>
            <a:off x="2367298" y="4307189"/>
            <a:ext cx="1973263" cy="725996"/>
            <a:chOff x="2367298" y="4307189"/>
            <a:chExt cx="1973263" cy="725996"/>
          </a:xfrm>
        </p:grpSpPr>
        <p:sp>
          <p:nvSpPr>
            <p:cNvPr id="129" name="Rectangle 128">
              <a:extLst>
                <a:ext uri="{FF2B5EF4-FFF2-40B4-BE49-F238E27FC236}">
                  <a16:creationId xmlns:a16="http://schemas.microsoft.com/office/drawing/2014/main" id="{7362BA78-E18A-7D4D-AF99-520876B19387}"/>
                </a:ext>
              </a:extLst>
            </p:cNvPr>
            <p:cNvSpPr/>
            <p:nvPr/>
          </p:nvSpPr>
          <p:spPr>
            <a:xfrm>
              <a:off x="2418382" y="4342649"/>
              <a:ext cx="76965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9FED6727-6FB3-674C-AEA1-A6238E143030}"/>
                </a:ext>
              </a:extLst>
            </p:cNvPr>
            <p:cNvSpPr/>
            <p:nvPr/>
          </p:nvSpPr>
          <p:spPr>
            <a:xfrm>
              <a:off x="2418337" y="4809347"/>
              <a:ext cx="909161"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Freeform 36">
              <a:extLst>
                <a:ext uri="{FF2B5EF4-FFF2-40B4-BE49-F238E27FC236}">
                  <a16:creationId xmlns:a16="http://schemas.microsoft.com/office/drawing/2014/main" id="{10A63C01-2F70-9440-BFFE-695DC6555117}"/>
                </a:ext>
              </a:extLst>
            </p:cNvPr>
            <p:cNvSpPr>
              <a:spLocks/>
            </p:cNvSpPr>
            <p:nvPr/>
          </p:nvSpPr>
          <p:spPr bwMode="auto">
            <a:xfrm>
              <a:off x="3769061" y="4506584"/>
              <a:ext cx="571500" cy="420688"/>
            </a:xfrm>
            <a:custGeom>
              <a:avLst/>
              <a:gdLst>
                <a:gd name="T0" fmla="*/ 2147483647 w 900"/>
                <a:gd name="T1" fmla="*/ 2147483647 h 662"/>
                <a:gd name="T2" fmla="*/ 2147483647 w 900"/>
                <a:gd name="T3" fmla="*/ 2147483647 h 662"/>
                <a:gd name="T4" fmla="*/ 0 60000 65536"/>
                <a:gd name="T5" fmla="*/ 0 60000 65536"/>
              </a:gdLst>
              <a:ahLst/>
              <a:cxnLst>
                <a:cxn ang="T4">
                  <a:pos x="T0" y="T1"/>
                </a:cxn>
                <a:cxn ang="T5">
                  <a:pos x="T2" y="T3"/>
                </a:cxn>
              </a:cxnLst>
              <a:rect l="0" t="0" r="r" b="b"/>
              <a:pathLst>
                <a:path w="900" h="662">
                  <a:moveTo>
                    <a:pt x="900" y="360"/>
                  </a:moveTo>
                  <a:cubicBezTo>
                    <a:pt x="171" y="662"/>
                    <a:pt x="0" y="0"/>
                    <a:pt x="825" y="1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5" name="Text Box 37">
              <a:extLst>
                <a:ext uri="{FF2B5EF4-FFF2-40B4-BE49-F238E27FC236}">
                  <a16:creationId xmlns:a16="http://schemas.microsoft.com/office/drawing/2014/main" id="{E4751D98-46BF-E946-A08A-A6011C8F6C5E}"/>
                </a:ext>
              </a:extLst>
            </p:cNvPr>
            <p:cNvSpPr txBox="1">
              <a:spLocks noChangeArrowheads="1"/>
            </p:cNvSpPr>
            <p:nvPr/>
          </p:nvSpPr>
          <p:spPr bwMode="auto">
            <a:xfrm>
              <a:off x="2367298" y="4554209"/>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6" name="Text Box 38">
              <a:extLst>
                <a:ext uri="{FF2B5EF4-FFF2-40B4-BE49-F238E27FC236}">
                  <a16:creationId xmlns:a16="http://schemas.microsoft.com/office/drawing/2014/main" id="{2672D5C9-CBC9-104B-A755-475CF44C9314}"/>
                </a:ext>
              </a:extLst>
            </p:cNvPr>
            <p:cNvSpPr txBox="1">
              <a:spLocks noChangeArrowheads="1"/>
            </p:cNvSpPr>
            <p:nvPr/>
          </p:nvSpPr>
          <p:spPr bwMode="auto">
            <a:xfrm>
              <a:off x="2381586" y="4307189"/>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7" name="Line 39">
              <a:extLst>
                <a:ext uri="{FF2B5EF4-FFF2-40B4-BE49-F238E27FC236}">
                  <a16:creationId xmlns:a16="http://schemas.microsoft.com/office/drawing/2014/main" id="{3544B3A0-4F92-734D-9797-12F4E1F2C5E9}"/>
                </a:ext>
              </a:extLst>
            </p:cNvPr>
            <p:cNvSpPr>
              <a:spLocks noChangeShapeType="1"/>
            </p:cNvSpPr>
            <p:nvPr/>
          </p:nvSpPr>
          <p:spPr bwMode="auto">
            <a:xfrm>
              <a:off x="2484773" y="45827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F3A5F505-AA20-9E41-BC6C-D76DEB8319CC}"/>
              </a:ext>
            </a:extLst>
          </p:cNvPr>
          <p:cNvGrpSpPr/>
          <p:nvPr/>
        </p:nvGrpSpPr>
        <p:grpSpPr>
          <a:xfrm>
            <a:off x="3029286" y="4795509"/>
            <a:ext cx="1631950" cy="1428750"/>
            <a:chOff x="3029286" y="4795509"/>
            <a:chExt cx="1631950" cy="1428750"/>
          </a:xfrm>
        </p:grpSpPr>
        <p:sp>
          <p:nvSpPr>
            <p:cNvPr id="83" name="Text Box 25">
              <a:extLst>
                <a:ext uri="{FF2B5EF4-FFF2-40B4-BE49-F238E27FC236}">
                  <a16:creationId xmlns:a16="http://schemas.microsoft.com/office/drawing/2014/main" id="{811DFA52-8CA5-7E4E-AC44-4428D977D5FE}"/>
                </a:ext>
              </a:extLst>
            </p:cNvPr>
            <p:cNvSpPr txBox="1">
              <a:spLocks noChangeArrowheads="1"/>
            </p:cNvSpPr>
            <p:nvPr/>
          </p:nvSpPr>
          <p:spPr bwMode="auto">
            <a:xfrm>
              <a:off x="3029286" y="5155872"/>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isACK(rcvpkt,0)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4" name="Line 26">
              <a:extLst>
                <a:ext uri="{FF2B5EF4-FFF2-40B4-BE49-F238E27FC236}">
                  <a16:creationId xmlns:a16="http://schemas.microsoft.com/office/drawing/2014/main" id="{1EF37371-5507-6442-83AF-60C8BD73EB5C}"/>
                </a:ext>
              </a:extLst>
            </p:cNvPr>
            <p:cNvSpPr>
              <a:spLocks noChangeShapeType="1"/>
            </p:cNvSpPr>
            <p:nvPr/>
          </p:nvSpPr>
          <p:spPr bwMode="auto">
            <a:xfrm>
              <a:off x="3132473" y="5881359"/>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3" name="Freeform 35">
              <a:extLst>
                <a:ext uri="{FF2B5EF4-FFF2-40B4-BE49-F238E27FC236}">
                  <a16:creationId xmlns:a16="http://schemas.microsoft.com/office/drawing/2014/main" id="{575C5970-3813-5745-B4AE-91D5DAA0F353}"/>
                </a:ext>
              </a:extLst>
            </p:cNvPr>
            <p:cNvSpPr>
              <a:spLocks/>
            </p:cNvSpPr>
            <p:nvPr/>
          </p:nvSpPr>
          <p:spPr bwMode="auto">
            <a:xfrm>
              <a:off x="3969086" y="4795509"/>
              <a:ext cx="692150" cy="631825"/>
            </a:xfrm>
            <a:custGeom>
              <a:avLst/>
              <a:gdLst>
                <a:gd name="T0" fmla="*/ 2147483647 w 436"/>
                <a:gd name="T1" fmla="*/ 2147483647 h 398"/>
                <a:gd name="T2" fmla="*/ 2147483647 w 436"/>
                <a:gd name="T3" fmla="*/ 0 h 398"/>
                <a:gd name="T4" fmla="*/ 0 60000 65536"/>
                <a:gd name="T5" fmla="*/ 0 60000 65536"/>
              </a:gdLst>
              <a:ahLst/>
              <a:cxnLst>
                <a:cxn ang="T4">
                  <a:pos x="T0" y="T1"/>
                </a:cxn>
                <a:cxn ang="T5">
                  <a:pos x="T2" y="T3"/>
                </a:cxn>
              </a:cxnLst>
              <a:rect l="0" t="0" r="r" b="b"/>
              <a:pathLst>
                <a:path w="436" h="398">
                  <a:moveTo>
                    <a:pt x="436" y="101"/>
                  </a:moveTo>
                  <a:cubicBezTo>
                    <a:pt x="367" y="398"/>
                    <a:pt x="0" y="31"/>
                    <a:pt x="300"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3" name="Text Box 55">
              <a:extLst>
                <a:ext uri="{FF2B5EF4-FFF2-40B4-BE49-F238E27FC236}">
                  <a16:creationId xmlns:a16="http://schemas.microsoft.com/office/drawing/2014/main" id="{25E61481-833B-6040-B00D-1012EEB0CE87}"/>
                </a:ext>
              </a:extLst>
            </p:cNvPr>
            <p:cNvSpPr txBox="1">
              <a:spLocks noChangeArrowheads="1"/>
            </p:cNvSpPr>
            <p:nvPr/>
          </p:nvSpPr>
          <p:spPr bwMode="auto">
            <a:xfrm>
              <a:off x="3618248" y="588770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130" name="Oval 129">
            <a:extLst>
              <a:ext uri="{FF2B5EF4-FFF2-40B4-BE49-F238E27FC236}">
                <a16:creationId xmlns:a16="http://schemas.microsoft.com/office/drawing/2014/main" id="{9AA3E79A-2611-F844-92F5-7AB7F51F61A6}"/>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36E5B91E-BBFD-F34D-BA3F-9A04F2B92A2B}"/>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CD4FE554-65E6-F444-AA3B-AD082AB372FD}"/>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3A129D4A-C779-424D-B5D4-282E5C7184B2}"/>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Slide Number Placeholder 2">
            <a:extLst>
              <a:ext uri="{FF2B5EF4-FFF2-40B4-BE49-F238E27FC236}">
                <a16:creationId xmlns:a16="http://schemas.microsoft.com/office/drawing/2014/main" id="{7A5F6544-E291-2540-84CA-0893797A7FD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64184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dissolve">
                                      <p:cBhvr>
                                        <p:cTn id="7" dur="500"/>
                                        <p:tgtEl>
                                          <p:spTgt spid="1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dissolve">
                                      <p:cBhvr>
                                        <p:cTn id="16" dur="500"/>
                                        <p:tgtEl>
                                          <p:spTgt spid="1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30"/>
                                        </p:tgtEl>
                                      </p:cBhvr>
                                    </p:animEffect>
                                    <p:set>
                                      <p:cBhvr>
                                        <p:cTn id="21" dur="1" fill="hold">
                                          <p:stCondLst>
                                            <p:cond delay="499"/>
                                          </p:stCondLst>
                                        </p:cTn>
                                        <p:tgtEl>
                                          <p:spTgt spid="130"/>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dissolve">
                                      <p:cBhvr>
                                        <p:cTn id="25" dur="500"/>
                                        <p:tgtEl>
                                          <p:spTgt spid="131"/>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118"/>
                                        </p:tgtEl>
                                        <p:attrNameLst>
                                          <p:attrName>style.visibility</p:attrName>
                                        </p:attrNameLst>
                                      </p:cBhvr>
                                      <p:to>
                                        <p:strVal val="visible"/>
                                      </p:to>
                                    </p:set>
                                    <p:animEffect transition="in" filter="dissolve">
                                      <p:cBhvr>
                                        <p:cTn id="29" dur="500"/>
                                        <p:tgtEl>
                                          <p:spTgt spid="11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31"/>
                                        </p:tgtEl>
                                      </p:cBhvr>
                                    </p:animEffect>
                                    <p:set>
                                      <p:cBhvr>
                                        <p:cTn id="34" dur="1" fill="hold">
                                          <p:stCondLst>
                                            <p:cond delay="499"/>
                                          </p:stCondLst>
                                        </p:cTn>
                                        <p:tgtEl>
                                          <p:spTgt spid="131"/>
                                        </p:tgtEl>
                                        <p:attrNameLst>
                                          <p:attrName>style.visibility</p:attrName>
                                        </p:attrNameLst>
                                      </p:cBhvr>
                                      <p:to>
                                        <p:strVal val="hidden"/>
                                      </p:to>
                                    </p:se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2"/>
                                        </p:tgtEl>
                                        <p:attrNameLst>
                                          <p:attrName>style.visibility</p:attrName>
                                        </p:attrNameLst>
                                      </p:cBhvr>
                                      <p:to>
                                        <p:strVal val="visible"/>
                                      </p:to>
                                    </p:set>
                                    <p:animEffect transition="in" filter="dissolve">
                                      <p:cBhvr>
                                        <p:cTn id="38" dur="500"/>
                                        <p:tgtEl>
                                          <p:spTgt spid="132"/>
                                        </p:tgtEl>
                                      </p:cBhvr>
                                    </p:animEffect>
                                  </p:childTnLst>
                                </p:cTn>
                              </p:par>
                              <p:par>
                                <p:cTn id="39" presetID="9"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32"/>
                                        </p:tgtEl>
                                      </p:cBhvr>
                                    </p:animEffect>
                                    <p:set>
                                      <p:cBhvr>
                                        <p:cTn id="51" dur="1" fill="hold">
                                          <p:stCondLst>
                                            <p:cond delay="499"/>
                                          </p:stCondLst>
                                        </p:cTn>
                                        <p:tgtEl>
                                          <p:spTgt spid="132"/>
                                        </p:tgtEl>
                                        <p:attrNameLst>
                                          <p:attrName>style.visibility</p:attrName>
                                        </p:attrNameLst>
                                      </p:cBhvr>
                                      <p:to>
                                        <p:strVal val="hidden"/>
                                      </p:to>
                                    </p:set>
                                  </p:childTnLst>
                                </p:cTn>
                              </p:par>
                              <p:par>
                                <p:cTn id="52" presetID="9" presetClass="entr" presetSubtype="0"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dissolve">
                                      <p:cBhvr>
                                        <p:cTn id="54" dur="500"/>
                                        <p:tgtEl>
                                          <p:spTgt spid="133"/>
                                        </p:tgtEl>
                                      </p:cBhvr>
                                    </p:animEffect>
                                  </p:childTnLst>
                                </p:cTn>
                              </p:par>
                              <p:par>
                                <p:cTn id="55" presetID="9"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dissolve">
                                      <p:cBhvr>
                                        <p:cTn id="5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32" grpId="0" animBg="1"/>
      <p:bldP spid="132" grpId="1" animBg="1"/>
      <p:bldP spid="1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7" name="Text Box 5">
            <a:extLst>
              <a:ext uri="{FF2B5EF4-FFF2-40B4-BE49-F238E27FC236}">
                <a16:creationId xmlns:a16="http://schemas.microsoft.com/office/drawing/2014/main" id="{4235D7CC-76F0-404E-861B-E1B3C4CC5A59}"/>
              </a:ext>
            </a:extLst>
          </p:cNvPr>
          <p:cNvSpPr txBox="1">
            <a:spLocks noChangeArrowheads="1"/>
          </p:cNvSpPr>
          <p:nvPr/>
        </p:nvSpPr>
        <p:spPr bwMode="auto">
          <a:xfrm>
            <a:off x="1363148" y="1512487"/>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198" name="Text Box 6">
            <a:extLst>
              <a:ext uri="{FF2B5EF4-FFF2-40B4-BE49-F238E27FC236}">
                <a16:creationId xmlns:a16="http://schemas.microsoft.com/office/drawing/2014/main" id="{953F5FAC-08AE-194D-B2CE-9B6B600D3EDB}"/>
              </a:ext>
            </a:extLst>
          </p:cNvPr>
          <p:cNvSpPr txBox="1">
            <a:spLocks noChangeArrowheads="1"/>
          </p:cNvSpPr>
          <p:nvPr/>
        </p:nvSpPr>
        <p:spPr bwMode="auto">
          <a:xfrm>
            <a:off x="3803136" y="1507725"/>
            <a:ext cx="10715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199" name="Text Box 8">
            <a:extLst>
              <a:ext uri="{FF2B5EF4-FFF2-40B4-BE49-F238E27FC236}">
                <a16:creationId xmlns:a16="http://schemas.microsoft.com/office/drawing/2014/main" id="{2DF62C54-7EE2-504E-9ED2-FD3BAEEBEE7D}"/>
              </a:ext>
            </a:extLst>
          </p:cNvPr>
          <p:cNvSpPr txBox="1">
            <a:spLocks noChangeArrowheads="1"/>
          </p:cNvSpPr>
          <p:nvPr/>
        </p:nvSpPr>
        <p:spPr bwMode="auto">
          <a:xfrm>
            <a:off x="3806311" y="3131737"/>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200" name="Text Box 10">
            <a:extLst>
              <a:ext uri="{FF2B5EF4-FFF2-40B4-BE49-F238E27FC236}">
                <a16:creationId xmlns:a16="http://schemas.microsoft.com/office/drawing/2014/main" id="{F5B1E309-F4E4-3E42-B8AD-EA1C2D480B04}"/>
              </a:ext>
            </a:extLst>
          </p:cNvPr>
          <p:cNvSpPr txBox="1">
            <a:spLocks noChangeArrowheads="1"/>
          </p:cNvSpPr>
          <p:nvPr/>
        </p:nvSpPr>
        <p:spPr bwMode="auto">
          <a:xfrm>
            <a:off x="3812661" y="3987400"/>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201" name="Text Box 11">
            <a:extLst>
              <a:ext uri="{FF2B5EF4-FFF2-40B4-BE49-F238E27FC236}">
                <a16:creationId xmlns:a16="http://schemas.microsoft.com/office/drawing/2014/main" id="{74D64A46-9479-E449-9C31-02C5EA831827}"/>
              </a:ext>
            </a:extLst>
          </p:cNvPr>
          <p:cNvSpPr txBox="1">
            <a:spLocks noChangeArrowheads="1"/>
          </p:cNvSpPr>
          <p:nvPr/>
        </p:nvSpPr>
        <p:spPr bwMode="auto">
          <a:xfrm>
            <a:off x="3809486" y="2445937"/>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02" name="Text Box 12">
            <a:extLst>
              <a:ext uri="{FF2B5EF4-FFF2-40B4-BE49-F238E27FC236}">
                <a16:creationId xmlns:a16="http://schemas.microsoft.com/office/drawing/2014/main" id="{FBDCC4E2-EF23-6A40-BE13-E84BE9B5BE20}"/>
              </a:ext>
            </a:extLst>
          </p:cNvPr>
          <p:cNvSpPr txBox="1">
            <a:spLocks noChangeArrowheads="1"/>
          </p:cNvSpPr>
          <p:nvPr/>
        </p:nvSpPr>
        <p:spPr bwMode="auto">
          <a:xfrm>
            <a:off x="3806311" y="3357162"/>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03" name="Text Box 13">
            <a:extLst>
              <a:ext uri="{FF2B5EF4-FFF2-40B4-BE49-F238E27FC236}">
                <a16:creationId xmlns:a16="http://schemas.microsoft.com/office/drawing/2014/main" id="{CF703E46-2D8D-D04C-903D-4C60258391B2}"/>
              </a:ext>
            </a:extLst>
          </p:cNvPr>
          <p:cNvSpPr txBox="1">
            <a:spLocks noChangeArrowheads="1"/>
          </p:cNvSpPr>
          <p:nvPr/>
        </p:nvSpPr>
        <p:spPr bwMode="auto">
          <a:xfrm>
            <a:off x="3806311" y="4182662"/>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04" name="Text Box 14">
            <a:extLst>
              <a:ext uri="{FF2B5EF4-FFF2-40B4-BE49-F238E27FC236}">
                <a16:creationId xmlns:a16="http://schemas.microsoft.com/office/drawing/2014/main" id="{07E7A3F6-47D9-9847-BA58-BF9687C85206}"/>
              </a:ext>
            </a:extLst>
          </p:cNvPr>
          <p:cNvSpPr txBox="1">
            <a:spLocks noChangeArrowheads="1"/>
          </p:cNvSpPr>
          <p:nvPr/>
        </p:nvSpPr>
        <p:spPr bwMode="auto">
          <a:xfrm>
            <a:off x="1291711" y="2695175"/>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205" name="Text Box 15">
            <a:extLst>
              <a:ext uri="{FF2B5EF4-FFF2-40B4-BE49-F238E27FC236}">
                <a16:creationId xmlns:a16="http://schemas.microsoft.com/office/drawing/2014/main" id="{7C6243EA-A0F0-0449-95A0-3D47329274F1}"/>
              </a:ext>
            </a:extLst>
          </p:cNvPr>
          <p:cNvSpPr txBox="1">
            <a:spLocks noChangeArrowheads="1"/>
          </p:cNvSpPr>
          <p:nvPr/>
        </p:nvSpPr>
        <p:spPr bwMode="auto">
          <a:xfrm>
            <a:off x="1136136" y="3788962"/>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06" name="Text Box 17">
            <a:extLst>
              <a:ext uri="{FF2B5EF4-FFF2-40B4-BE49-F238E27FC236}">
                <a16:creationId xmlns:a16="http://schemas.microsoft.com/office/drawing/2014/main" id="{C58AD36B-83D7-F945-860A-84F900A595DB}"/>
              </a:ext>
            </a:extLst>
          </p:cNvPr>
          <p:cNvSpPr txBox="1">
            <a:spLocks noChangeArrowheads="1"/>
          </p:cNvSpPr>
          <p:nvPr/>
        </p:nvSpPr>
        <p:spPr bwMode="auto">
          <a:xfrm>
            <a:off x="1136136" y="2914250"/>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207" name="Text Box 18">
            <a:extLst>
              <a:ext uri="{FF2B5EF4-FFF2-40B4-BE49-F238E27FC236}">
                <a16:creationId xmlns:a16="http://schemas.microsoft.com/office/drawing/2014/main" id="{095222A4-B6FD-9943-8053-5736B6B34CF7}"/>
              </a:ext>
            </a:extLst>
          </p:cNvPr>
          <p:cNvSpPr txBox="1">
            <a:spLocks noChangeArrowheads="1"/>
          </p:cNvSpPr>
          <p:nvPr/>
        </p:nvSpPr>
        <p:spPr bwMode="auto">
          <a:xfrm>
            <a:off x="1280598" y="3549250"/>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sp>
        <p:nvSpPr>
          <p:cNvPr id="208" name="Text Box 7">
            <a:extLst>
              <a:ext uri="{FF2B5EF4-FFF2-40B4-BE49-F238E27FC236}">
                <a16:creationId xmlns:a16="http://schemas.microsoft.com/office/drawing/2014/main" id="{6AF201BE-3F74-FC4D-95DC-C10707E5BA59}"/>
              </a:ext>
            </a:extLst>
          </p:cNvPr>
          <p:cNvSpPr txBox="1">
            <a:spLocks noChangeArrowheads="1"/>
          </p:cNvSpPr>
          <p:nvPr/>
        </p:nvSpPr>
        <p:spPr bwMode="auto">
          <a:xfrm>
            <a:off x="1125023" y="1952225"/>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09" name="Text Box 9">
            <a:extLst>
              <a:ext uri="{FF2B5EF4-FFF2-40B4-BE49-F238E27FC236}">
                <a16:creationId xmlns:a16="http://schemas.microsoft.com/office/drawing/2014/main" id="{853C3A29-6F14-6A4A-ADF9-EDBEBC72749B}"/>
              </a:ext>
            </a:extLst>
          </p:cNvPr>
          <p:cNvSpPr txBox="1">
            <a:spLocks noChangeArrowheads="1"/>
          </p:cNvSpPr>
          <p:nvPr/>
        </p:nvSpPr>
        <p:spPr bwMode="auto">
          <a:xfrm>
            <a:off x="3801548" y="2234800"/>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210" name="Group 37">
            <a:extLst>
              <a:ext uri="{FF2B5EF4-FFF2-40B4-BE49-F238E27FC236}">
                <a16:creationId xmlns:a16="http://schemas.microsoft.com/office/drawing/2014/main" id="{09358D04-CB4E-924F-B392-361B873A9C36}"/>
              </a:ext>
            </a:extLst>
          </p:cNvPr>
          <p:cNvGrpSpPr>
            <a:grpSpLocks/>
          </p:cNvGrpSpPr>
          <p:nvPr/>
        </p:nvGrpSpPr>
        <p:grpSpPr bwMode="auto">
          <a:xfrm>
            <a:off x="2341048" y="2022075"/>
            <a:ext cx="1471613" cy="512762"/>
            <a:chOff x="850" y="1159"/>
            <a:chExt cx="927" cy="323"/>
          </a:xfrm>
        </p:grpSpPr>
        <p:sp>
          <p:nvSpPr>
            <p:cNvPr id="211" name="Line 19">
              <a:extLst>
                <a:ext uri="{FF2B5EF4-FFF2-40B4-BE49-F238E27FC236}">
                  <a16:creationId xmlns:a16="http://schemas.microsoft.com/office/drawing/2014/main" id="{E1536B10-88F6-7D46-8019-7977772178F2}"/>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28">
              <a:extLst>
                <a:ext uri="{FF2B5EF4-FFF2-40B4-BE49-F238E27FC236}">
                  <a16:creationId xmlns:a16="http://schemas.microsoft.com/office/drawing/2014/main" id="{A675AD5E-AFEE-4949-B39C-59B23A44989E}"/>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13" name="Group 43">
            <a:extLst>
              <a:ext uri="{FF2B5EF4-FFF2-40B4-BE49-F238E27FC236}">
                <a16:creationId xmlns:a16="http://schemas.microsoft.com/office/drawing/2014/main" id="{166F1C07-BDF7-5D4C-9BC8-70CDD30FC5D1}"/>
              </a:ext>
            </a:extLst>
          </p:cNvPr>
          <p:cNvGrpSpPr>
            <a:grpSpLocks/>
          </p:cNvGrpSpPr>
          <p:nvPr/>
        </p:nvGrpSpPr>
        <p:grpSpPr bwMode="auto">
          <a:xfrm>
            <a:off x="2334698" y="3758800"/>
            <a:ext cx="1471613" cy="487362"/>
            <a:chOff x="846" y="2253"/>
            <a:chExt cx="927" cy="307"/>
          </a:xfrm>
        </p:grpSpPr>
        <p:sp>
          <p:nvSpPr>
            <p:cNvPr id="214" name="Line 24">
              <a:extLst>
                <a:ext uri="{FF2B5EF4-FFF2-40B4-BE49-F238E27FC236}">
                  <a16:creationId xmlns:a16="http://schemas.microsoft.com/office/drawing/2014/main" id="{65D4B99D-08A4-684C-BFAA-D46F7BDFF3D7}"/>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Text Box 29">
              <a:extLst>
                <a:ext uri="{FF2B5EF4-FFF2-40B4-BE49-F238E27FC236}">
                  <a16:creationId xmlns:a16="http://schemas.microsoft.com/office/drawing/2014/main" id="{E39C763F-76C0-A342-980A-D2DA1340B692}"/>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16" name="Group 39">
            <a:extLst>
              <a:ext uri="{FF2B5EF4-FFF2-40B4-BE49-F238E27FC236}">
                <a16:creationId xmlns:a16="http://schemas.microsoft.com/office/drawing/2014/main" id="{E7B3DCA6-7A30-6E4A-B749-D291EA9179F9}"/>
              </a:ext>
            </a:extLst>
          </p:cNvPr>
          <p:cNvGrpSpPr>
            <a:grpSpLocks/>
          </p:cNvGrpSpPr>
          <p:nvPr/>
        </p:nvGrpSpPr>
        <p:grpSpPr bwMode="auto">
          <a:xfrm>
            <a:off x="2348986" y="2896787"/>
            <a:ext cx="1471612" cy="504825"/>
            <a:chOff x="855" y="1710"/>
            <a:chExt cx="927" cy="318"/>
          </a:xfrm>
        </p:grpSpPr>
        <p:sp>
          <p:nvSpPr>
            <p:cNvPr id="217" name="Line 23">
              <a:extLst>
                <a:ext uri="{FF2B5EF4-FFF2-40B4-BE49-F238E27FC236}">
                  <a16:creationId xmlns:a16="http://schemas.microsoft.com/office/drawing/2014/main" id="{F48A2643-A8C6-1A4D-95B1-E19CDFD69368}"/>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Text Box 30">
              <a:extLst>
                <a:ext uri="{FF2B5EF4-FFF2-40B4-BE49-F238E27FC236}">
                  <a16:creationId xmlns:a16="http://schemas.microsoft.com/office/drawing/2014/main" id="{7B926EE6-52D5-3840-851B-CF35806F06C4}"/>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219" name="Group 40">
            <a:extLst>
              <a:ext uri="{FF2B5EF4-FFF2-40B4-BE49-F238E27FC236}">
                <a16:creationId xmlns:a16="http://schemas.microsoft.com/office/drawing/2014/main" id="{A3009243-363B-554D-BAFE-7119F17A8E3E}"/>
              </a:ext>
            </a:extLst>
          </p:cNvPr>
          <p:cNvGrpSpPr>
            <a:grpSpLocks/>
          </p:cNvGrpSpPr>
          <p:nvPr/>
        </p:nvGrpSpPr>
        <p:grpSpPr bwMode="auto">
          <a:xfrm>
            <a:off x="2334698" y="3361925"/>
            <a:ext cx="1471613" cy="471487"/>
            <a:chOff x="846" y="2003"/>
            <a:chExt cx="927" cy="297"/>
          </a:xfrm>
        </p:grpSpPr>
        <p:sp>
          <p:nvSpPr>
            <p:cNvPr id="220" name="Line 26">
              <a:extLst>
                <a:ext uri="{FF2B5EF4-FFF2-40B4-BE49-F238E27FC236}">
                  <a16:creationId xmlns:a16="http://schemas.microsoft.com/office/drawing/2014/main" id="{D3AA85D2-AF11-984A-9EAB-8E45BC868FA2}"/>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Text Box 31">
              <a:extLst>
                <a:ext uri="{FF2B5EF4-FFF2-40B4-BE49-F238E27FC236}">
                  <a16:creationId xmlns:a16="http://schemas.microsoft.com/office/drawing/2014/main" id="{7037D874-E673-BB42-9499-C5B48BC3341A}"/>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grpSp>
        <p:nvGrpSpPr>
          <p:cNvPr id="222" name="Group 38">
            <a:extLst>
              <a:ext uri="{FF2B5EF4-FFF2-40B4-BE49-F238E27FC236}">
                <a16:creationId xmlns:a16="http://schemas.microsoft.com/office/drawing/2014/main" id="{132C8471-3B30-C44D-B74D-246FC786F37F}"/>
              </a:ext>
            </a:extLst>
          </p:cNvPr>
          <p:cNvGrpSpPr>
            <a:grpSpLocks/>
          </p:cNvGrpSpPr>
          <p:nvPr/>
        </p:nvGrpSpPr>
        <p:grpSpPr bwMode="auto">
          <a:xfrm>
            <a:off x="2326761" y="2522137"/>
            <a:ext cx="1471612" cy="455613"/>
            <a:chOff x="841" y="1474"/>
            <a:chExt cx="927" cy="287"/>
          </a:xfrm>
        </p:grpSpPr>
        <p:sp>
          <p:nvSpPr>
            <p:cNvPr id="223" name="Line 25">
              <a:extLst>
                <a:ext uri="{FF2B5EF4-FFF2-40B4-BE49-F238E27FC236}">
                  <a16:creationId xmlns:a16="http://schemas.microsoft.com/office/drawing/2014/main" id="{6959994A-0B95-094C-9702-6ACA4337EA2D}"/>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4" name="Text Box 32">
              <a:extLst>
                <a:ext uri="{FF2B5EF4-FFF2-40B4-BE49-F238E27FC236}">
                  <a16:creationId xmlns:a16="http://schemas.microsoft.com/office/drawing/2014/main" id="{DCF9302E-EEF0-B04C-A3CA-B6C1A0083288}"/>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225" name="Group 44">
            <a:extLst>
              <a:ext uri="{FF2B5EF4-FFF2-40B4-BE49-F238E27FC236}">
                <a16:creationId xmlns:a16="http://schemas.microsoft.com/office/drawing/2014/main" id="{6DBBBBE3-388C-C24B-A7D7-89C703BC089D}"/>
              </a:ext>
            </a:extLst>
          </p:cNvPr>
          <p:cNvGrpSpPr>
            <a:grpSpLocks/>
          </p:cNvGrpSpPr>
          <p:nvPr/>
        </p:nvGrpSpPr>
        <p:grpSpPr bwMode="auto">
          <a:xfrm>
            <a:off x="2320411" y="4214412"/>
            <a:ext cx="1471612" cy="461963"/>
            <a:chOff x="837" y="2540"/>
            <a:chExt cx="927" cy="291"/>
          </a:xfrm>
        </p:grpSpPr>
        <p:sp>
          <p:nvSpPr>
            <p:cNvPr id="226" name="Line 27">
              <a:extLst>
                <a:ext uri="{FF2B5EF4-FFF2-40B4-BE49-F238E27FC236}">
                  <a16:creationId xmlns:a16="http://schemas.microsoft.com/office/drawing/2014/main" id="{7E664FD8-996B-124A-B106-386F80EF50EE}"/>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7" name="Text Box 33">
              <a:extLst>
                <a:ext uri="{FF2B5EF4-FFF2-40B4-BE49-F238E27FC236}">
                  <a16:creationId xmlns:a16="http://schemas.microsoft.com/office/drawing/2014/main" id="{E9D2F746-6389-2444-A5E1-6FB42FF57ED6}"/>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228" name="Text Box 45">
            <a:extLst>
              <a:ext uri="{FF2B5EF4-FFF2-40B4-BE49-F238E27FC236}">
                <a16:creationId xmlns:a16="http://schemas.microsoft.com/office/drawing/2014/main" id="{0A93A727-0C76-DB44-9B3D-D9D92A7DB9C6}"/>
              </a:ext>
            </a:extLst>
          </p:cNvPr>
          <p:cNvSpPr txBox="1">
            <a:spLocks noChangeArrowheads="1"/>
          </p:cNvSpPr>
          <p:nvPr/>
        </p:nvSpPr>
        <p:spPr bwMode="auto">
          <a:xfrm>
            <a:off x="2628386" y="5293912"/>
            <a:ext cx="12525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(a) no loss</a:t>
            </a:r>
          </a:p>
        </p:txBody>
      </p:sp>
      <p:sp>
        <p:nvSpPr>
          <p:cNvPr id="229" name="Text Box 46">
            <a:extLst>
              <a:ext uri="{FF2B5EF4-FFF2-40B4-BE49-F238E27FC236}">
                <a16:creationId xmlns:a16="http://schemas.microsoft.com/office/drawing/2014/main" id="{B77F9079-0CCA-744D-9DFE-229523FF9EEF}"/>
              </a:ext>
            </a:extLst>
          </p:cNvPr>
          <p:cNvSpPr txBox="1">
            <a:spLocks noChangeArrowheads="1"/>
          </p:cNvSpPr>
          <p:nvPr/>
        </p:nvSpPr>
        <p:spPr bwMode="auto">
          <a:xfrm>
            <a:off x="7079959" y="1461687"/>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230" name="Text Box 47">
            <a:extLst>
              <a:ext uri="{FF2B5EF4-FFF2-40B4-BE49-F238E27FC236}">
                <a16:creationId xmlns:a16="http://schemas.microsoft.com/office/drawing/2014/main" id="{B39810E0-29DE-BE4C-BF65-C4554F0C2A10}"/>
              </a:ext>
            </a:extLst>
          </p:cNvPr>
          <p:cNvSpPr txBox="1">
            <a:spLocks noChangeArrowheads="1"/>
          </p:cNvSpPr>
          <p:nvPr/>
        </p:nvSpPr>
        <p:spPr bwMode="auto">
          <a:xfrm>
            <a:off x="9519946" y="1456925"/>
            <a:ext cx="1071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231" name="Text Box 48">
            <a:extLst>
              <a:ext uri="{FF2B5EF4-FFF2-40B4-BE49-F238E27FC236}">
                <a16:creationId xmlns:a16="http://schemas.microsoft.com/office/drawing/2014/main" id="{C93070BC-AD37-CE48-8113-A425136649B5}"/>
              </a:ext>
            </a:extLst>
          </p:cNvPr>
          <p:cNvSpPr txBox="1">
            <a:spLocks noChangeArrowheads="1"/>
          </p:cNvSpPr>
          <p:nvPr/>
        </p:nvSpPr>
        <p:spPr bwMode="auto">
          <a:xfrm>
            <a:off x="9521534" y="4373162"/>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232" name="Text Box 49">
            <a:extLst>
              <a:ext uri="{FF2B5EF4-FFF2-40B4-BE49-F238E27FC236}">
                <a16:creationId xmlns:a16="http://schemas.microsoft.com/office/drawing/2014/main" id="{BAC5BE6B-684D-294E-91C5-DD7058B132AB}"/>
              </a:ext>
            </a:extLst>
          </p:cNvPr>
          <p:cNvSpPr txBox="1">
            <a:spLocks noChangeArrowheads="1"/>
          </p:cNvSpPr>
          <p:nvPr/>
        </p:nvSpPr>
        <p:spPr bwMode="auto">
          <a:xfrm>
            <a:off x="9529471" y="5214537"/>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233" name="Text Box 50">
            <a:extLst>
              <a:ext uri="{FF2B5EF4-FFF2-40B4-BE49-F238E27FC236}">
                <a16:creationId xmlns:a16="http://schemas.microsoft.com/office/drawing/2014/main" id="{38A95A95-ECA6-1F4F-BB93-8A237B92F265}"/>
              </a:ext>
            </a:extLst>
          </p:cNvPr>
          <p:cNvSpPr txBox="1">
            <a:spLocks noChangeArrowheads="1"/>
          </p:cNvSpPr>
          <p:nvPr/>
        </p:nvSpPr>
        <p:spPr bwMode="auto">
          <a:xfrm>
            <a:off x="9526296" y="2395137"/>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34" name="Text Box 51">
            <a:extLst>
              <a:ext uri="{FF2B5EF4-FFF2-40B4-BE49-F238E27FC236}">
                <a16:creationId xmlns:a16="http://schemas.microsoft.com/office/drawing/2014/main" id="{E34E5A4F-7761-E54D-9493-85E43D4F88E3}"/>
              </a:ext>
            </a:extLst>
          </p:cNvPr>
          <p:cNvSpPr txBox="1">
            <a:spLocks noChangeArrowheads="1"/>
          </p:cNvSpPr>
          <p:nvPr/>
        </p:nvSpPr>
        <p:spPr bwMode="auto">
          <a:xfrm>
            <a:off x="9523121" y="4584300"/>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35" name="Text Box 52">
            <a:extLst>
              <a:ext uri="{FF2B5EF4-FFF2-40B4-BE49-F238E27FC236}">
                <a16:creationId xmlns:a16="http://schemas.microsoft.com/office/drawing/2014/main" id="{D16E11FB-EE35-2140-B6B1-8BA74CDF3465}"/>
              </a:ext>
            </a:extLst>
          </p:cNvPr>
          <p:cNvSpPr txBox="1">
            <a:spLocks noChangeArrowheads="1"/>
          </p:cNvSpPr>
          <p:nvPr/>
        </p:nvSpPr>
        <p:spPr bwMode="auto">
          <a:xfrm>
            <a:off x="9523121" y="5409800"/>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36" name="Text Box 53">
            <a:extLst>
              <a:ext uri="{FF2B5EF4-FFF2-40B4-BE49-F238E27FC236}">
                <a16:creationId xmlns:a16="http://schemas.microsoft.com/office/drawing/2014/main" id="{7C3E4221-F85D-7A47-8A21-C9CAD5DD38EB}"/>
              </a:ext>
            </a:extLst>
          </p:cNvPr>
          <p:cNvSpPr txBox="1">
            <a:spLocks noChangeArrowheads="1"/>
          </p:cNvSpPr>
          <p:nvPr/>
        </p:nvSpPr>
        <p:spPr bwMode="auto">
          <a:xfrm>
            <a:off x="7008521" y="2644375"/>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237" name="Text Box 54">
            <a:extLst>
              <a:ext uri="{FF2B5EF4-FFF2-40B4-BE49-F238E27FC236}">
                <a16:creationId xmlns:a16="http://schemas.microsoft.com/office/drawing/2014/main" id="{5EBBB81F-0421-D749-BA75-69B429681049}"/>
              </a:ext>
            </a:extLst>
          </p:cNvPr>
          <p:cNvSpPr txBox="1">
            <a:spLocks noChangeArrowheads="1"/>
          </p:cNvSpPr>
          <p:nvPr/>
        </p:nvSpPr>
        <p:spPr bwMode="auto">
          <a:xfrm>
            <a:off x="6852946" y="5016100"/>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38" name="Text Box 55">
            <a:extLst>
              <a:ext uri="{FF2B5EF4-FFF2-40B4-BE49-F238E27FC236}">
                <a16:creationId xmlns:a16="http://schemas.microsoft.com/office/drawing/2014/main" id="{D284D67E-01F5-D942-9024-5147EB6ECBF7}"/>
              </a:ext>
            </a:extLst>
          </p:cNvPr>
          <p:cNvSpPr txBox="1">
            <a:spLocks noChangeArrowheads="1"/>
          </p:cNvSpPr>
          <p:nvPr/>
        </p:nvSpPr>
        <p:spPr bwMode="auto">
          <a:xfrm>
            <a:off x="6852946" y="2863450"/>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239" name="Text Box 56">
            <a:extLst>
              <a:ext uri="{FF2B5EF4-FFF2-40B4-BE49-F238E27FC236}">
                <a16:creationId xmlns:a16="http://schemas.microsoft.com/office/drawing/2014/main" id="{A96E3C21-E923-6641-9449-C311D50094E5}"/>
              </a:ext>
            </a:extLst>
          </p:cNvPr>
          <p:cNvSpPr txBox="1">
            <a:spLocks noChangeArrowheads="1"/>
          </p:cNvSpPr>
          <p:nvPr/>
        </p:nvSpPr>
        <p:spPr bwMode="auto">
          <a:xfrm>
            <a:off x="6997409" y="4776387"/>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sp>
        <p:nvSpPr>
          <p:cNvPr id="240" name="Text Box 57">
            <a:extLst>
              <a:ext uri="{FF2B5EF4-FFF2-40B4-BE49-F238E27FC236}">
                <a16:creationId xmlns:a16="http://schemas.microsoft.com/office/drawing/2014/main" id="{B3857487-8C16-8749-B6F0-A61DA7842D1C}"/>
              </a:ext>
            </a:extLst>
          </p:cNvPr>
          <p:cNvSpPr txBox="1">
            <a:spLocks noChangeArrowheads="1"/>
          </p:cNvSpPr>
          <p:nvPr/>
        </p:nvSpPr>
        <p:spPr bwMode="auto">
          <a:xfrm>
            <a:off x="6841834" y="1901425"/>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41" name="Text Box 58">
            <a:extLst>
              <a:ext uri="{FF2B5EF4-FFF2-40B4-BE49-F238E27FC236}">
                <a16:creationId xmlns:a16="http://schemas.microsoft.com/office/drawing/2014/main" id="{09BE22F1-E2C7-F840-9EDB-010AB9975B0E}"/>
              </a:ext>
            </a:extLst>
          </p:cNvPr>
          <p:cNvSpPr txBox="1">
            <a:spLocks noChangeArrowheads="1"/>
          </p:cNvSpPr>
          <p:nvPr/>
        </p:nvSpPr>
        <p:spPr bwMode="auto">
          <a:xfrm>
            <a:off x="9518359" y="2184000"/>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242" name="Group 59">
            <a:extLst>
              <a:ext uri="{FF2B5EF4-FFF2-40B4-BE49-F238E27FC236}">
                <a16:creationId xmlns:a16="http://schemas.microsoft.com/office/drawing/2014/main" id="{E96023CD-98EA-4D46-A675-AEE190E94DA3}"/>
              </a:ext>
            </a:extLst>
          </p:cNvPr>
          <p:cNvGrpSpPr>
            <a:grpSpLocks/>
          </p:cNvGrpSpPr>
          <p:nvPr/>
        </p:nvGrpSpPr>
        <p:grpSpPr bwMode="auto">
          <a:xfrm>
            <a:off x="8057859" y="1971275"/>
            <a:ext cx="1471612" cy="512762"/>
            <a:chOff x="850" y="1159"/>
            <a:chExt cx="927" cy="323"/>
          </a:xfrm>
        </p:grpSpPr>
        <p:sp>
          <p:nvSpPr>
            <p:cNvPr id="243" name="Line 60">
              <a:extLst>
                <a:ext uri="{FF2B5EF4-FFF2-40B4-BE49-F238E27FC236}">
                  <a16:creationId xmlns:a16="http://schemas.microsoft.com/office/drawing/2014/main" id="{3DC88CCC-5C5E-6A40-BBC7-416C5ED63E7A}"/>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Text Box 61">
              <a:extLst>
                <a:ext uri="{FF2B5EF4-FFF2-40B4-BE49-F238E27FC236}">
                  <a16:creationId xmlns:a16="http://schemas.microsoft.com/office/drawing/2014/main" id="{15663F65-17E3-8A4B-A7CB-12678A320623}"/>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45" name="Group 62">
            <a:extLst>
              <a:ext uri="{FF2B5EF4-FFF2-40B4-BE49-F238E27FC236}">
                <a16:creationId xmlns:a16="http://schemas.microsoft.com/office/drawing/2014/main" id="{A3E86C2E-1598-F746-90BA-375EC32E7F63}"/>
              </a:ext>
            </a:extLst>
          </p:cNvPr>
          <p:cNvGrpSpPr>
            <a:grpSpLocks/>
          </p:cNvGrpSpPr>
          <p:nvPr/>
        </p:nvGrpSpPr>
        <p:grpSpPr bwMode="auto">
          <a:xfrm>
            <a:off x="8051509" y="4985937"/>
            <a:ext cx="1471612" cy="487363"/>
            <a:chOff x="846" y="2253"/>
            <a:chExt cx="927" cy="307"/>
          </a:xfrm>
        </p:grpSpPr>
        <p:sp>
          <p:nvSpPr>
            <p:cNvPr id="246" name="Line 63">
              <a:extLst>
                <a:ext uri="{FF2B5EF4-FFF2-40B4-BE49-F238E27FC236}">
                  <a16:creationId xmlns:a16="http://schemas.microsoft.com/office/drawing/2014/main" id="{0290E24F-CA8A-7D41-AD89-945F9061C269}"/>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64">
              <a:extLst>
                <a:ext uri="{FF2B5EF4-FFF2-40B4-BE49-F238E27FC236}">
                  <a16:creationId xmlns:a16="http://schemas.microsoft.com/office/drawing/2014/main" id="{95787234-AC16-C64F-BAAF-6116E3A1CE69}"/>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48" name="Group 68">
            <a:extLst>
              <a:ext uri="{FF2B5EF4-FFF2-40B4-BE49-F238E27FC236}">
                <a16:creationId xmlns:a16="http://schemas.microsoft.com/office/drawing/2014/main" id="{8F7C7CC8-14B9-8842-9B0D-6DB644B899AA}"/>
              </a:ext>
            </a:extLst>
          </p:cNvPr>
          <p:cNvGrpSpPr>
            <a:grpSpLocks/>
          </p:cNvGrpSpPr>
          <p:nvPr/>
        </p:nvGrpSpPr>
        <p:grpSpPr bwMode="auto">
          <a:xfrm>
            <a:off x="8051509" y="4589062"/>
            <a:ext cx="1471612" cy="471488"/>
            <a:chOff x="846" y="2003"/>
            <a:chExt cx="927" cy="297"/>
          </a:xfrm>
        </p:grpSpPr>
        <p:sp>
          <p:nvSpPr>
            <p:cNvPr id="249" name="Line 69">
              <a:extLst>
                <a:ext uri="{FF2B5EF4-FFF2-40B4-BE49-F238E27FC236}">
                  <a16:creationId xmlns:a16="http://schemas.microsoft.com/office/drawing/2014/main" id="{DC51DCB8-7F03-FF43-8481-0BB950FB4328}"/>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Text Box 70">
              <a:extLst>
                <a:ext uri="{FF2B5EF4-FFF2-40B4-BE49-F238E27FC236}">
                  <a16:creationId xmlns:a16="http://schemas.microsoft.com/office/drawing/2014/main" id="{2CACB117-AF7D-BF48-9824-6A98B36986C8}"/>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grpSp>
        <p:nvGrpSpPr>
          <p:cNvPr id="251" name="Group 71">
            <a:extLst>
              <a:ext uri="{FF2B5EF4-FFF2-40B4-BE49-F238E27FC236}">
                <a16:creationId xmlns:a16="http://schemas.microsoft.com/office/drawing/2014/main" id="{F9559054-8E07-D140-B2BF-83D78FFEDE1F}"/>
              </a:ext>
            </a:extLst>
          </p:cNvPr>
          <p:cNvGrpSpPr>
            <a:grpSpLocks/>
          </p:cNvGrpSpPr>
          <p:nvPr/>
        </p:nvGrpSpPr>
        <p:grpSpPr bwMode="auto">
          <a:xfrm>
            <a:off x="8043571" y="2471337"/>
            <a:ext cx="1471613" cy="455613"/>
            <a:chOff x="841" y="1474"/>
            <a:chExt cx="927" cy="287"/>
          </a:xfrm>
        </p:grpSpPr>
        <p:sp>
          <p:nvSpPr>
            <p:cNvPr id="252" name="Line 72">
              <a:extLst>
                <a:ext uri="{FF2B5EF4-FFF2-40B4-BE49-F238E27FC236}">
                  <a16:creationId xmlns:a16="http://schemas.microsoft.com/office/drawing/2014/main" id="{EC1868E2-1895-8348-966C-93D06CFC83C8}"/>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Text Box 73">
              <a:extLst>
                <a:ext uri="{FF2B5EF4-FFF2-40B4-BE49-F238E27FC236}">
                  <a16:creationId xmlns:a16="http://schemas.microsoft.com/office/drawing/2014/main" id="{DF711AA0-D78D-444E-9703-4A59DF126C5B}"/>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254" name="Group 74">
            <a:extLst>
              <a:ext uri="{FF2B5EF4-FFF2-40B4-BE49-F238E27FC236}">
                <a16:creationId xmlns:a16="http://schemas.microsoft.com/office/drawing/2014/main" id="{07374028-39C8-2B49-A708-435D85A50ED2}"/>
              </a:ext>
            </a:extLst>
          </p:cNvPr>
          <p:cNvGrpSpPr>
            <a:grpSpLocks/>
          </p:cNvGrpSpPr>
          <p:nvPr/>
        </p:nvGrpSpPr>
        <p:grpSpPr bwMode="auto">
          <a:xfrm>
            <a:off x="8037221" y="5436787"/>
            <a:ext cx="1471613" cy="466725"/>
            <a:chOff x="837" y="2537"/>
            <a:chExt cx="927" cy="294"/>
          </a:xfrm>
        </p:grpSpPr>
        <p:sp>
          <p:nvSpPr>
            <p:cNvPr id="255" name="Line 75">
              <a:extLst>
                <a:ext uri="{FF2B5EF4-FFF2-40B4-BE49-F238E27FC236}">
                  <a16:creationId xmlns:a16="http://schemas.microsoft.com/office/drawing/2014/main" id="{1B77C38B-89D8-4841-83E6-E0FE3FC2BA37}"/>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Text Box 76">
              <a:extLst>
                <a:ext uri="{FF2B5EF4-FFF2-40B4-BE49-F238E27FC236}">
                  <a16:creationId xmlns:a16="http://schemas.microsoft.com/office/drawing/2014/main" id="{5D036972-8C50-0C4C-9765-18BFA21A4E63}"/>
                </a:ext>
              </a:extLst>
            </p:cNvPr>
            <p:cNvSpPr txBox="1">
              <a:spLocks noChangeArrowheads="1"/>
            </p:cNvSpPr>
            <p:nvPr/>
          </p:nvSpPr>
          <p:spPr bwMode="auto">
            <a:xfrm>
              <a:off x="1091" y="2537"/>
              <a:ext cx="37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Tahoma" charset="0"/>
                  <a:ea typeface="ＭＳ Ｐゴシック" charset="0"/>
                  <a:cs typeface="+mn-cs"/>
                </a:rPr>
                <a:t>ack0</a:t>
              </a:r>
            </a:p>
          </p:txBody>
        </p:sp>
      </p:grpSp>
      <p:sp>
        <p:nvSpPr>
          <p:cNvPr id="257" name="Text Box 78">
            <a:extLst>
              <a:ext uri="{FF2B5EF4-FFF2-40B4-BE49-F238E27FC236}">
                <a16:creationId xmlns:a16="http://schemas.microsoft.com/office/drawing/2014/main" id="{369CE47E-1D71-7744-95BB-CAB6F57A655D}"/>
              </a:ext>
            </a:extLst>
          </p:cNvPr>
          <p:cNvSpPr txBox="1">
            <a:spLocks noChangeArrowheads="1"/>
          </p:cNvSpPr>
          <p:nvPr/>
        </p:nvSpPr>
        <p:spPr bwMode="auto">
          <a:xfrm>
            <a:off x="8130884" y="6207345"/>
            <a:ext cx="16716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(b) packet loss</a:t>
            </a:r>
          </a:p>
        </p:txBody>
      </p:sp>
      <p:grpSp>
        <p:nvGrpSpPr>
          <p:cNvPr id="258" name="Group 81">
            <a:extLst>
              <a:ext uri="{FF2B5EF4-FFF2-40B4-BE49-F238E27FC236}">
                <a16:creationId xmlns:a16="http://schemas.microsoft.com/office/drawing/2014/main" id="{58D1FC7F-D1DB-9742-BCDA-95EAEA7F7541}"/>
              </a:ext>
            </a:extLst>
          </p:cNvPr>
          <p:cNvGrpSpPr>
            <a:grpSpLocks/>
          </p:cNvGrpSpPr>
          <p:nvPr/>
        </p:nvGrpSpPr>
        <p:grpSpPr bwMode="auto">
          <a:xfrm>
            <a:off x="8065796" y="2845987"/>
            <a:ext cx="1157288" cy="738188"/>
            <a:chOff x="3726" y="1687"/>
            <a:chExt cx="729" cy="465"/>
          </a:xfrm>
        </p:grpSpPr>
        <p:sp>
          <p:nvSpPr>
            <p:cNvPr id="259" name="Line 66">
              <a:extLst>
                <a:ext uri="{FF2B5EF4-FFF2-40B4-BE49-F238E27FC236}">
                  <a16:creationId xmlns:a16="http://schemas.microsoft.com/office/drawing/2014/main" id="{8586B367-BD51-F743-AED9-6217A75B9EB8}"/>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Text Box 67">
              <a:extLst>
                <a:ext uri="{FF2B5EF4-FFF2-40B4-BE49-F238E27FC236}">
                  <a16:creationId xmlns:a16="http://schemas.microsoft.com/office/drawing/2014/main" id="{45395DCC-EA5A-E34D-854F-760FBAD59874}"/>
                </a:ext>
              </a:extLst>
            </p:cNvPr>
            <p:cNvSpPr txBox="1">
              <a:spLocks noChangeArrowheads="1"/>
            </p:cNvSpPr>
            <p:nvPr/>
          </p:nvSpPr>
          <p:spPr bwMode="auto">
            <a:xfrm>
              <a:off x="3965" y="1687"/>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Arial" charset="0"/>
                  <a:ea typeface="ＭＳ Ｐゴシック" charset="0"/>
                  <a:cs typeface="+mn-cs"/>
                </a:rPr>
                <a:t>pkt1</a:t>
              </a:r>
            </a:p>
          </p:txBody>
        </p:sp>
        <p:sp>
          <p:nvSpPr>
            <p:cNvPr id="261" name="Text Box 79">
              <a:extLst>
                <a:ext uri="{FF2B5EF4-FFF2-40B4-BE49-F238E27FC236}">
                  <a16:creationId xmlns:a16="http://schemas.microsoft.com/office/drawing/2014/main" id="{28259E79-639E-E24B-A02E-4313B3CAB50B}"/>
                </a:ext>
              </a:extLst>
            </p:cNvPr>
            <p:cNvSpPr txBox="1">
              <a:spLocks noChangeArrowheads="1"/>
            </p:cNvSpPr>
            <p:nvPr/>
          </p:nvSpPr>
          <p:spPr bwMode="auto">
            <a:xfrm>
              <a:off x="4185" y="1808"/>
              <a:ext cx="21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262" name="Text Box 80">
              <a:extLst>
                <a:ext uri="{FF2B5EF4-FFF2-40B4-BE49-F238E27FC236}">
                  <a16:creationId xmlns:a16="http://schemas.microsoft.com/office/drawing/2014/main" id="{8928A415-686E-1940-B399-6DD126A266C2}"/>
                </a:ext>
              </a:extLst>
            </p:cNvPr>
            <p:cNvSpPr txBox="1">
              <a:spLocks noChangeArrowheads="1"/>
            </p:cNvSpPr>
            <p:nvPr/>
          </p:nvSpPr>
          <p:spPr bwMode="auto">
            <a:xfrm>
              <a:off x="4126" y="1940"/>
              <a:ext cx="32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grpSp>
        <p:nvGrpSpPr>
          <p:cNvPr id="263" name="Group 86">
            <a:extLst>
              <a:ext uri="{FF2B5EF4-FFF2-40B4-BE49-F238E27FC236}">
                <a16:creationId xmlns:a16="http://schemas.microsoft.com/office/drawing/2014/main" id="{0751228C-C56A-4145-9744-AA4B5D7B422B}"/>
              </a:ext>
            </a:extLst>
          </p:cNvPr>
          <p:cNvGrpSpPr>
            <a:grpSpLocks/>
          </p:cNvGrpSpPr>
          <p:nvPr/>
        </p:nvGrpSpPr>
        <p:grpSpPr bwMode="auto">
          <a:xfrm>
            <a:off x="7946734" y="3149200"/>
            <a:ext cx="122237" cy="1033462"/>
            <a:chOff x="3651" y="1878"/>
            <a:chExt cx="78" cy="963"/>
          </a:xfrm>
        </p:grpSpPr>
        <p:sp>
          <p:nvSpPr>
            <p:cNvPr id="264" name="Line 82">
              <a:extLst>
                <a:ext uri="{FF2B5EF4-FFF2-40B4-BE49-F238E27FC236}">
                  <a16:creationId xmlns:a16="http://schemas.microsoft.com/office/drawing/2014/main" id="{3C08A3AA-5F97-BA41-9BF4-A9FAFC6B700B}"/>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Line 84">
              <a:extLst>
                <a:ext uri="{FF2B5EF4-FFF2-40B4-BE49-F238E27FC236}">
                  <a16:creationId xmlns:a16="http://schemas.microsoft.com/office/drawing/2014/main" id="{4B808BC0-C4AA-8A47-AD7A-9C138A93A79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Line 85">
              <a:extLst>
                <a:ext uri="{FF2B5EF4-FFF2-40B4-BE49-F238E27FC236}">
                  <a16:creationId xmlns:a16="http://schemas.microsoft.com/office/drawing/2014/main" id="{2D5E6195-4AC0-E644-96BD-40B80CE7C01E}"/>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67" name="Group 88">
            <a:extLst>
              <a:ext uri="{FF2B5EF4-FFF2-40B4-BE49-F238E27FC236}">
                <a16:creationId xmlns:a16="http://schemas.microsoft.com/office/drawing/2014/main" id="{932E32A0-5C3E-3046-BAAA-21A55DF9DD28}"/>
              </a:ext>
            </a:extLst>
          </p:cNvPr>
          <p:cNvGrpSpPr>
            <a:grpSpLocks/>
          </p:cNvGrpSpPr>
          <p:nvPr/>
        </p:nvGrpSpPr>
        <p:grpSpPr bwMode="auto">
          <a:xfrm>
            <a:off x="8075321" y="4138212"/>
            <a:ext cx="1471613" cy="504825"/>
            <a:chOff x="855" y="1710"/>
            <a:chExt cx="927" cy="318"/>
          </a:xfrm>
        </p:grpSpPr>
        <p:sp>
          <p:nvSpPr>
            <p:cNvPr id="268" name="Line 89">
              <a:extLst>
                <a:ext uri="{FF2B5EF4-FFF2-40B4-BE49-F238E27FC236}">
                  <a16:creationId xmlns:a16="http://schemas.microsoft.com/office/drawing/2014/main" id="{B54BB22F-1388-EC44-AB1D-26D4513198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Text Box 90">
              <a:extLst>
                <a:ext uri="{FF2B5EF4-FFF2-40B4-BE49-F238E27FC236}">
                  <a16:creationId xmlns:a16="http://schemas.microsoft.com/office/drawing/2014/main" id="{0D178261-4D19-EB46-A4F7-AB511FAB3D3B}"/>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270" name="Group 92">
            <a:extLst>
              <a:ext uri="{FF2B5EF4-FFF2-40B4-BE49-F238E27FC236}">
                <a16:creationId xmlns:a16="http://schemas.microsoft.com/office/drawing/2014/main" id="{2F31B7A3-D271-8245-A7D0-64CC20F4CE34}"/>
              </a:ext>
            </a:extLst>
          </p:cNvPr>
          <p:cNvGrpSpPr>
            <a:grpSpLocks/>
          </p:cNvGrpSpPr>
          <p:nvPr/>
        </p:nvGrpSpPr>
        <p:grpSpPr bwMode="auto">
          <a:xfrm>
            <a:off x="6643396" y="3761975"/>
            <a:ext cx="1377950" cy="731837"/>
            <a:chOff x="2802" y="2348"/>
            <a:chExt cx="868" cy="461"/>
          </a:xfrm>
        </p:grpSpPr>
        <p:pic>
          <p:nvPicPr>
            <p:cNvPr id="271" name="Picture 87" descr="alarm_clock_ringing">
              <a:extLst>
                <a:ext uri="{FF2B5EF4-FFF2-40B4-BE49-F238E27FC236}">
                  <a16:creationId xmlns:a16="http://schemas.microsoft.com/office/drawing/2014/main" id="{DE9E1E05-3488-EE4B-92F6-451228ABA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Text Box 91">
              <a:extLst>
                <a:ext uri="{FF2B5EF4-FFF2-40B4-BE49-F238E27FC236}">
                  <a16:creationId xmlns:a16="http://schemas.microsoft.com/office/drawing/2014/main" id="{1CAC9FAC-E321-AF48-8EE2-DEA4784FF7C2}"/>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sp>
        <p:nvSpPr>
          <p:cNvPr id="79" name="Slide Number Placeholder 2">
            <a:extLst>
              <a:ext uri="{FF2B5EF4-FFF2-40B4-BE49-F238E27FC236}">
                <a16:creationId xmlns:a16="http://schemas.microsoft.com/office/drawing/2014/main" id="{F263271F-70B3-0945-8ECC-7ADB5445838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260942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wipe(left)">
                                      <p:cBhvr>
                                        <p:cTn id="7" dur="500"/>
                                        <p:tgtEl>
                                          <p:spTgt spid="2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9">
                                            <p:txEl>
                                              <p:pRg st="0" end="0"/>
                                            </p:txEl>
                                          </p:spTgt>
                                        </p:tgtEl>
                                        <p:attrNameLst>
                                          <p:attrName>style.visibility</p:attrName>
                                        </p:attrNameLst>
                                      </p:cBhvr>
                                      <p:to>
                                        <p:strVal val="visible"/>
                                      </p:to>
                                    </p:set>
                                    <p:animEffect transition="in" filter="dissolve">
                                      <p:cBhvr>
                                        <p:cTn id="11" dur="500"/>
                                        <p:tgtEl>
                                          <p:spTgt spid="20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1"/>
                                        </p:tgtEl>
                                        <p:attrNameLst>
                                          <p:attrName>style.visibility</p:attrName>
                                        </p:attrNameLst>
                                      </p:cBhvr>
                                      <p:to>
                                        <p:strVal val="visible"/>
                                      </p:to>
                                    </p:set>
                                    <p:animEffect transition="in" filter="dissolve">
                                      <p:cBhvr>
                                        <p:cTn id="16" dur="500"/>
                                        <p:tgtEl>
                                          <p:spTgt spid="201"/>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wipe(right)">
                                      <p:cBhvr>
                                        <p:cTn id="20" dur="500"/>
                                        <p:tgtEl>
                                          <p:spTgt spid="22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04"/>
                                        </p:tgtEl>
                                        <p:attrNameLst>
                                          <p:attrName>style.visibility</p:attrName>
                                        </p:attrNameLst>
                                      </p:cBhvr>
                                      <p:to>
                                        <p:strVal val="visible"/>
                                      </p:to>
                                    </p:set>
                                    <p:animEffect transition="in" filter="dissolve">
                                      <p:cBhvr>
                                        <p:cTn id="24" dur="500"/>
                                        <p:tgtEl>
                                          <p:spTgt spid="20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6"/>
                                        </p:tgtEl>
                                        <p:attrNameLst>
                                          <p:attrName>style.visibility</p:attrName>
                                        </p:attrNameLst>
                                      </p:cBhvr>
                                      <p:to>
                                        <p:strVal val="visible"/>
                                      </p:to>
                                    </p:set>
                                    <p:animEffect transition="in" filter="dissolve">
                                      <p:cBhvr>
                                        <p:cTn id="29" dur="500"/>
                                        <p:tgtEl>
                                          <p:spTgt spid="20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wipe(left)">
                                      <p:cBhvr>
                                        <p:cTn id="33" dur="500"/>
                                        <p:tgtEl>
                                          <p:spTgt spid="216"/>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99">
                                            <p:txEl>
                                              <p:pRg st="0" end="0"/>
                                            </p:txEl>
                                          </p:spTgt>
                                        </p:tgtEl>
                                        <p:attrNameLst>
                                          <p:attrName>style.visibility</p:attrName>
                                        </p:attrNameLst>
                                      </p:cBhvr>
                                      <p:to>
                                        <p:strVal val="visible"/>
                                      </p:to>
                                    </p:set>
                                    <p:animEffect transition="in" filter="dissolve">
                                      <p:cBhvr>
                                        <p:cTn id="37" dur="500"/>
                                        <p:tgtEl>
                                          <p:spTgt spid="199">
                                            <p:txEl>
                                              <p:pRg st="0" end="0"/>
                                            </p:txEl>
                                          </p:spTgt>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dissolve">
                                      <p:cBhvr>
                                        <p:cTn id="41" dur="500"/>
                                        <p:tgtEl>
                                          <p:spTgt spid="202"/>
                                        </p:tgtEl>
                                      </p:cBhvr>
                                    </p:animEffect>
                                  </p:childTnLst>
                                </p:cTn>
                              </p:par>
                            </p:childTnLst>
                          </p:cTn>
                        </p:par>
                        <p:par>
                          <p:cTn id="42" fill="hold">
                            <p:stCondLst>
                              <p:cond delay="2000"/>
                            </p:stCondLst>
                            <p:childTnLst>
                              <p:par>
                                <p:cTn id="43" presetID="22" presetClass="entr" presetSubtype="2" fill="hold"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right)">
                                      <p:cBhvr>
                                        <p:cTn id="45" dur="500"/>
                                        <p:tgtEl>
                                          <p:spTgt spid="219"/>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207"/>
                                        </p:tgtEl>
                                        <p:attrNameLst>
                                          <p:attrName>style.visibility</p:attrName>
                                        </p:attrNameLst>
                                      </p:cBhvr>
                                      <p:to>
                                        <p:strVal val="visible"/>
                                      </p:to>
                                    </p:set>
                                    <p:animEffect transition="in" filter="dissolve">
                                      <p:cBhvr>
                                        <p:cTn id="49" dur="500"/>
                                        <p:tgtEl>
                                          <p:spTgt spid="207"/>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205"/>
                                        </p:tgtEl>
                                        <p:attrNameLst>
                                          <p:attrName>style.visibility</p:attrName>
                                        </p:attrNameLst>
                                      </p:cBhvr>
                                      <p:to>
                                        <p:strVal val="visible"/>
                                      </p:to>
                                    </p:set>
                                    <p:animEffect transition="in" filter="dissolve">
                                      <p:cBhvr>
                                        <p:cTn id="53" dur="500"/>
                                        <p:tgtEl>
                                          <p:spTgt spid="205"/>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213"/>
                                        </p:tgtEl>
                                        <p:attrNameLst>
                                          <p:attrName>style.visibility</p:attrName>
                                        </p:attrNameLst>
                                      </p:cBhvr>
                                      <p:to>
                                        <p:strVal val="visible"/>
                                      </p:to>
                                    </p:set>
                                    <p:animEffect transition="in" filter="wipe(left)">
                                      <p:cBhvr>
                                        <p:cTn id="57" dur="500"/>
                                        <p:tgtEl>
                                          <p:spTgt spid="213"/>
                                        </p:tgtEl>
                                      </p:cBhvr>
                                    </p:animEffect>
                                  </p:childTnLst>
                                </p:cTn>
                              </p:par>
                            </p:childTnLst>
                          </p:cTn>
                        </p:par>
                        <p:par>
                          <p:cTn id="58" fill="hold">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dissolve">
                                      <p:cBhvr>
                                        <p:cTn id="61" dur="500"/>
                                        <p:tgtEl>
                                          <p:spTgt spid="200"/>
                                        </p:tgtEl>
                                      </p:cBhvr>
                                    </p:animEffect>
                                  </p:childTnLst>
                                </p:cTn>
                              </p:par>
                            </p:childTnLst>
                          </p:cTn>
                        </p:par>
                        <p:par>
                          <p:cTn id="62" fill="hold">
                            <p:stCondLst>
                              <p:cond delay="4500"/>
                            </p:stCondLst>
                            <p:childTnLst>
                              <p:par>
                                <p:cTn id="63" presetID="9" presetClass="entr" presetSubtype="0" fill="hold" nodeType="afterEffect">
                                  <p:stCondLst>
                                    <p:cond delay="0"/>
                                  </p:stCondLst>
                                  <p:childTnLst>
                                    <p:set>
                                      <p:cBhvr>
                                        <p:cTn id="64" dur="1" fill="hold">
                                          <p:stCondLst>
                                            <p:cond delay="0"/>
                                          </p:stCondLst>
                                        </p:cTn>
                                        <p:tgtEl>
                                          <p:spTgt spid="203">
                                            <p:txEl>
                                              <p:pRg st="0" end="0"/>
                                            </p:txEl>
                                          </p:spTgt>
                                        </p:tgtEl>
                                        <p:attrNameLst>
                                          <p:attrName>style.visibility</p:attrName>
                                        </p:attrNameLst>
                                      </p:cBhvr>
                                      <p:to>
                                        <p:strVal val="visible"/>
                                      </p:to>
                                    </p:set>
                                    <p:animEffect transition="in" filter="dissolve">
                                      <p:cBhvr>
                                        <p:cTn id="65" dur="500"/>
                                        <p:tgtEl>
                                          <p:spTgt spid="203">
                                            <p:txEl>
                                              <p:pRg st="0" end="0"/>
                                            </p:txEl>
                                          </p:spTgt>
                                        </p:tgtEl>
                                      </p:cBhvr>
                                    </p:animEffect>
                                  </p:childTnLst>
                                </p:cTn>
                              </p:par>
                            </p:childTnLst>
                          </p:cTn>
                        </p:par>
                        <p:par>
                          <p:cTn id="66" fill="hold">
                            <p:stCondLst>
                              <p:cond delay="5000"/>
                            </p:stCondLst>
                            <p:childTnLst>
                              <p:par>
                                <p:cTn id="67" presetID="22" presetClass="entr" presetSubtype="2" fill="hold" nodeType="afterEffect">
                                  <p:stCondLst>
                                    <p:cond delay="0"/>
                                  </p:stCondLst>
                                  <p:childTnLst>
                                    <p:set>
                                      <p:cBhvr>
                                        <p:cTn id="68" dur="1" fill="hold">
                                          <p:stCondLst>
                                            <p:cond delay="0"/>
                                          </p:stCondLst>
                                        </p:cTn>
                                        <p:tgtEl>
                                          <p:spTgt spid="225"/>
                                        </p:tgtEl>
                                        <p:attrNameLst>
                                          <p:attrName>style.visibility</p:attrName>
                                        </p:attrNameLst>
                                      </p:cBhvr>
                                      <p:to>
                                        <p:strVal val="visible"/>
                                      </p:to>
                                    </p:set>
                                    <p:animEffect transition="in" filter="wipe(right)">
                                      <p:cBhvr>
                                        <p:cTn id="69" dur="500"/>
                                        <p:tgtEl>
                                          <p:spTgt spid="2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2"/>
                                        </p:tgtEl>
                                        <p:attrNameLst>
                                          <p:attrName>style.visibility</p:attrName>
                                        </p:attrNameLst>
                                      </p:cBhvr>
                                      <p:to>
                                        <p:strVal val="visible"/>
                                      </p:to>
                                    </p:set>
                                    <p:animEffect transition="in" filter="wipe(left)">
                                      <p:cBhvr>
                                        <p:cTn id="74" dur="500"/>
                                        <p:tgtEl>
                                          <p:spTgt spid="242"/>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241">
                                            <p:txEl>
                                              <p:pRg st="0" end="0"/>
                                            </p:txEl>
                                          </p:spTgt>
                                        </p:tgtEl>
                                        <p:attrNameLst>
                                          <p:attrName>style.visibility</p:attrName>
                                        </p:attrNameLst>
                                      </p:cBhvr>
                                      <p:to>
                                        <p:strVal val="visible"/>
                                      </p:to>
                                    </p:set>
                                    <p:animEffect transition="in" filter="dissolve">
                                      <p:cBhvr>
                                        <p:cTn id="78" dur="500"/>
                                        <p:tgtEl>
                                          <p:spTgt spid="241">
                                            <p:txEl>
                                              <p:pRg st="0" end="0"/>
                                            </p:txEl>
                                          </p:spTgt>
                                        </p:tgtEl>
                                      </p:cBhvr>
                                    </p:animEffect>
                                  </p:childTnLst>
                                </p:cTn>
                              </p:par>
                            </p:childTnLst>
                          </p:cTn>
                        </p:par>
                        <p:par>
                          <p:cTn id="79" fill="hold">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233"/>
                                        </p:tgtEl>
                                        <p:attrNameLst>
                                          <p:attrName>style.visibility</p:attrName>
                                        </p:attrNameLst>
                                      </p:cBhvr>
                                      <p:to>
                                        <p:strVal val="visible"/>
                                      </p:to>
                                    </p:set>
                                    <p:animEffect transition="in" filter="dissolve">
                                      <p:cBhvr>
                                        <p:cTn id="82" dur="500"/>
                                        <p:tgtEl>
                                          <p:spTgt spid="233"/>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251"/>
                                        </p:tgtEl>
                                        <p:attrNameLst>
                                          <p:attrName>style.visibility</p:attrName>
                                        </p:attrNameLst>
                                      </p:cBhvr>
                                      <p:to>
                                        <p:strVal val="visible"/>
                                      </p:to>
                                    </p:set>
                                    <p:animEffect transition="in" filter="wipe(right)">
                                      <p:cBhvr>
                                        <p:cTn id="86" dur="500"/>
                                        <p:tgtEl>
                                          <p:spTgt spid="251"/>
                                        </p:tgtEl>
                                      </p:cBhvr>
                                    </p:animEffect>
                                  </p:childTnLst>
                                </p:cTn>
                              </p:par>
                            </p:childTnLst>
                          </p:cTn>
                        </p:par>
                        <p:par>
                          <p:cTn id="87" fill="hold">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236"/>
                                        </p:tgtEl>
                                        <p:attrNameLst>
                                          <p:attrName>style.visibility</p:attrName>
                                        </p:attrNameLst>
                                      </p:cBhvr>
                                      <p:to>
                                        <p:strVal val="visible"/>
                                      </p:to>
                                    </p:set>
                                    <p:animEffect transition="in" filter="dissolve">
                                      <p:cBhvr>
                                        <p:cTn id="90" dur="500"/>
                                        <p:tgtEl>
                                          <p:spTgt spid="236"/>
                                        </p:tgtEl>
                                      </p:cBhvr>
                                    </p:animEffect>
                                  </p:childTnLst>
                                </p:cTn>
                              </p:par>
                            </p:childTnLst>
                          </p:cTn>
                        </p:par>
                        <p:par>
                          <p:cTn id="91" fill="hold">
                            <p:stCondLst>
                              <p:cond delay="2500"/>
                            </p:stCondLst>
                            <p:childTnLst>
                              <p:par>
                                <p:cTn id="92" presetID="9" presetClass="entr" presetSubtype="0" fill="hold" grpId="0" nodeType="afterEffect">
                                  <p:stCondLst>
                                    <p:cond delay="0"/>
                                  </p:stCondLst>
                                  <p:childTnLst>
                                    <p:set>
                                      <p:cBhvr>
                                        <p:cTn id="93" dur="1" fill="hold">
                                          <p:stCondLst>
                                            <p:cond delay="0"/>
                                          </p:stCondLst>
                                        </p:cTn>
                                        <p:tgtEl>
                                          <p:spTgt spid="238"/>
                                        </p:tgtEl>
                                        <p:attrNameLst>
                                          <p:attrName>style.visibility</p:attrName>
                                        </p:attrNameLst>
                                      </p:cBhvr>
                                      <p:to>
                                        <p:strVal val="visible"/>
                                      </p:to>
                                    </p:set>
                                    <p:animEffect transition="in" filter="dissolve">
                                      <p:cBhvr>
                                        <p:cTn id="94" dur="500"/>
                                        <p:tgtEl>
                                          <p:spTgt spid="238"/>
                                        </p:tgtEl>
                                      </p:cBhvr>
                                    </p:animEffect>
                                  </p:childTnLst>
                                </p:cTn>
                              </p:par>
                            </p:childTnLst>
                          </p:cTn>
                        </p:par>
                        <p:par>
                          <p:cTn id="95" fill="hold">
                            <p:stCondLst>
                              <p:cond delay="3000"/>
                            </p:stCondLst>
                            <p:childTnLst>
                              <p:par>
                                <p:cTn id="96" presetID="22" presetClass="entr" presetSubtype="8" fill="hold" nodeType="afterEffect">
                                  <p:stCondLst>
                                    <p:cond delay="0"/>
                                  </p:stCondLst>
                                  <p:childTnLst>
                                    <p:set>
                                      <p:cBhvr>
                                        <p:cTn id="97" dur="1" fill="hold">
                                          <p:stCondLst>
                                            <p:cond delay="0"/>
                                          </p:stCondLst>
                                        </p:cTn>
                                        <p:tgtEl>
                                          <p:spTgt spid="258"/>
                                        </p:tgtEl>
                                        <p:attrNameLst>
                                          <p:attrName>style.visibility</p:attrName>
                                        </p:attrNameLst>
                                      </p:cBhvr>
                                      <p:to>
                                        <p:strVal val="visible"/>
                                      </p:to>
                                    </p:set>
                                    <p:animEffect transition="in" filter="wipe(left)">
                                      <p:cBhvr>
                                        <p:cTn id="98" dur="500"/>
                                        <p:tgtEl>
                                          <p:spTgt spid="25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63"/>
                                        </p:tgtEl>
                                        <p:attrNameLst>
                                          <p:attrName>style.visibility</p:attrName>
                                        </p:attrNameLst>
                                      </p:cBhvr>
                                      <p:to>
                                        <p:strVal val="visible"/>
                                      </p:to>
                                    </p:set>
                                    <p:animEffect transition="in" filter="wipe(up)">
                                      <p:cBhvr>
                                        <p:cTn id="103" dur="1000"/>
                                        <p:tgtEl>
                                          <p:spTgt spid="263"/>
                                        </p:tgtEl>
                                      </p:cBhvr>
                                    </p:animEffect>
                                  </p:childTnLst>
                                </p:cTn>
                              </p:par>
                            </p:childTnLst>
                          </p:cTn>
                        </p:par>
                        <p:par>
                          <p:cTn id="104" fill="hold">
                            <p:stCondLst>
                              <p:cond delay="1000"/>
                            </p:stCondLst>
                            <p:childTnLst>
                              <p:par>
                                <p:cTn id="105" presetID="9" presetClass="entr" presetSubtype="0" fill="hold" nodeType="afterEffect">
                                  <p:stCondLst>
                                    <p:cond delay="0"/>
                                  </p:stCondLst>
                                  <p:childTnLst>
                                    <p:set>
                                      <p:cBhvr>
                                        <p:cTn id="106" dur="1" fill="hold">
                                          <p:stCondLst>
                                            <p:cond delay="0"/>
                                          </p:stCondLst>
                                        </p:cTn>
                                        <p:tgtEl>
                                          <p:spTgt spid="270"/>
                                        </p:tgtEl>
                                        <p:attrNameLst>
                                          <p:attrName>style.visibility</p:attrName>
                                        </p:attrNameLst>
                                      </p:cBhvr>
                                      <p:to>
                                        <p:strVal val="visible"/>
                                      </p:to>
                                    </p:set>
                                    <p:animEffect transition="in" filter="dissolve">
                                      <p:cBhvr>
                                        <p:cTn id="107" dur="500"/>
                                        <p:tgtEl>
                                          <p:spTgt spid="2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67"/>
                                        </p:tgtEl>
                                        <p:attrNameLst>
                                          <p:attrName>style.visibility</p:attrName>
                                        </p:attrNameLst>
                                      </p:cBhvr>
                                      <p:to>
                                        <p:strVal val="visible"/>
                                      </p:to>
                                    </p:set>
                                    <p:animEffect transition="in" filter="wipe(left)">
                                      <p:cBhvr>
                                        <p:cTn id="112" dur="500"/>
                                        <p:tgtEl>
                                          <p:spTgt spid="26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231">
                                            <p:txEl>
                                              <p:pRg st="0" end="0"/>
                                            </p:txEl>
                                          </p:spTgt>
                                        </p:tgtEl>
                                        <p:attrNameLst>
                                          <p:attrName>style.visibility</p:attrName>
                                        </p:attrNameLst>
                                      </p:cBhvr>
                                      <p:to>
                                        <p:strVal val="visible"/>
                                      </p:to>
                                    </p:set>
                                    <p:animEffect transition="in" filter="dissolve">
                                      <p:cBhvr>
                                        <p:cTn id="116" dur="500"/>
                                        <p:tgtEl>
                                          <p:spTgt spid="231">
                                            <p:txEl>
                                              <p:pRg st="0" end="0"/>
                                            </p:txEl>
                                          </p:spTgt>
                                        </p:tgtEl>
                                      </p:cBhvr>
                                    </p:animEffect>
                                  </p:childTnLst>
                                </p:cTn>
                              </p:par>
                            </p:childTnLst>
                          </p:cTn>
                        </p:par>
                        <p:par>
                          <p:cTn id="117" fill="hold">
                            <p:stCondLst>
                              <p:cond delay="1000"/>
                            </p:stCondLst>
                            <p:childTnLst>
                              <p:par>
                                <p:cTn id="118" presetID="9" presetClass="entr" presetSubtype="0" fill="hold" grpId="0" nodeType="afterEffect">
                                  <p:stCondLst>
                                    <p:cond delay="0"/>
                                  </p:stCondLst>
                                  <p:childTnLst>
                                    <p:set>
                                      <p:cBhvr>
                                        <p:cTn id="119" dur="1" fill="hold">
                                          <p:stCondLst>
                                            <p:cond delay="0"/>
                                          </p:stCondLst>
                                        </p:cTn>
                                        <p:tgtEl>
                                          <p:spTgt spid="234"/>
                                        </p:tgtEl>
                                        <p:attrNameLst>
                                          <p:attrName>style.visibility</p:attrName>
                                        </p:attrNameLst>
                                      </p:cBhvr>
                                      <p:to>
                                        <p:strVal val="visible"/>
                                      </p:to>
                                    </p:set>
                                    <p:animEffect transition="in" filter="dissolve">
                                      <p:cBhvr>
                                        <p:cTn id="120" dur="500"/>
                                        <p:tgtEl>
                                          <p:spTgt spid="234"/>
                                        </p:tgtEl>
                                      </p:cBhvr>
                                    </p:animEffect>
                                  </p:childTnLst>
                                </p:cTn>
                              </p:par>
                            </p:childTnLst>
                          </p:cTn>
                        </p:par>
                        <p:par>
                          <p:cTn id="121" fill="hold">
                            <p:stCondLst>
                              <p:cond delay="1500"/>
                            </p:stCondLst>
                            <p:childTnLst>
                              <p:par>
                                <p:cTn id="122" presetID="22" presetClass="entr" presetSubtype="2" fill="hold" nodeType="afterEffect">
                                  <p:stCondLst>
                                    <p:cond delay="0"/>
                                  </p:stCondLst>
                                  <p:childTnLst>
                                    <p:set>
                                      <p:cBhvr>
                                        <p:cTn id="123" dur="1" fill="hold">
                                          <p:stCondLst>
                                            <p:cond delay="0"/>
                                          </p:stCondLst>
                                        </p:cTn>
                                        <p:tgtEl>
                                          <p:spTgt spid="248"/>
                                        </p:tgtEl>
                                        <p:attrNameLst>
                                          <p:attrName>style.visibility</p:attrName>
                                        </p:attrNameLst>
                                      </p:cBhvr>
                                      <p:to>
                                        <p:strVal val="visible"/>
                                      </p:to>
                                    </p:set>
                                    <p:animEffect transition="in" filter="wipe(right)">
                                      <p:cBhvr>
                                        <p:cTn id="124" dur="500"/>
                                        <p:tgtEl>
                                          <p:spTgt spid="248"/>
                                        </p:tgtEl>
                                      </p:cBhvr>
                                    </p:animEffect>
                                  </p:childTnLst>
                                </p:cTn>
                              </p:par>
                            </p:childTnLst>
                          </p:cTn>
                        </p:par>
                        <p:par>
                          <p:cTn id="125" fill="hold">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239"/>
                                        </p:tgtEl>
                                        <p:attrNameLst>
                                          <p:attrName>style.visibility</p:attrName>
                                        </p:attrNameLst>
                                      </p:cBhvr>
                                      <p:to>
                                        <p:strVal val="visible"/>
                                      </p:to>
                                    </p:set>
                                    <p:animEffect transition="in" filter="dissolve">
                                      <p:cBhvr>
                                        <p:cTn id="128" dur="500"/>
                                        <p:tgtEl>
                                          <p:spTgt spid="239"/>
                                        </p:tgtEl>
                                      </p:cBhvr>
                                    </p:animEffect>
                                  </p:childTnLst>
                                </p:cTn>
                              </p:par>
                            </p:childTnLst>
                          </p:cTn>
                        </p:par>
                        <p:par>
                          <p:cTn id="129" fill="hold">
                            <p:stCondLst>
                              <p:cond delay="2500"/>
                            </p:stCondLst>
                            <p:childTnLst>
                              <p:par>
                                <p:cTn id="130" presetID="9" presetClass="entr" presetSubtype="0" fill="hold" grpId="0" nodeType="afterEffect">
                                  <p:stCondLst>
                                    <p:cond delay="0"/>
                                  </p:stCondLst>
                                  <p:childTnLst>
                                    <p:set>
                                      <p:cBhvr>
                                        <p:cTn id="131" dur="1" fill="hold">
                                          <p:stCondLst>
                                            <p:cond delay="0"/>
                                          </p:stCondLst>
                                        </p:cTn>
                                        <p:tgtEl>
                                          <p:spTgt spid="237"/>
                                        </p:tgtEl>
                                        <p:attrNameLst>
                                          <p:attrName>style.visibility</p:attrName>
                                        </p:attrNameLst>
                                      </p:cBhvr>
                                      <p:to>
                                        <p:strVal val="visible"/>
                                      </p:to>
                                    </p:set>
                                    <p:animEffect transition="in" filter="dissolve">
                                      <p:cBhvr>
                                        <p:cTn id="132" dur="500"/>
                                        <p:tgtEl>
                                          <p:spTgt spid="237"/>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245"/>
                                        </p:tgtEl>
                                        <p:attrNameLst>
                                          <p:attrName>style.visibility</p:attrName>
                                        </p:attrNameLst>
                                      </p:cBhvr>
                                      <p:to>
                                        <p:strVal val="visible"/>
                                      </p:to>
                                    </p:set>
                                    <p:animEffect transition="in" filter="wipe(left)">
                                      <p:cBhvr>
                                        <p:cTn id="136" dur="500"/>
                                        <p:tgtEl>
                                          <p:spTgt spid="245"/>
                                        </p:tgtEl>
                                      </p:cBhvr>
                                    </p:animEffect>
                                  </p:childTnLst>
                                </p:cTn>
                              </p:par>
                            </p:childTnLst>
                          </p:cTn>
                        </p:par>
                        <p:par>
                          <p:cTn id="137" fill="hold">
                            <p:stCondLst>
                              <p:cond delay="3500"/>
                            </p:stCondLst>
                            <p:childTnLst>
                              <p:par>
                                <p:cTn id="138" presetID="9" presetClass="entr" presetSubtype="0" fill="hold" grpId="0" nodeType="afterEffect">
                                  <p:stCondLst>
                                    <p:cond delay="0"/>
                                  </p:stCondLst>
                                  <p:childTnLst>
                                    <p:set>
                                      <p:cBhvr>
                                        <p:cTn id="139" dur="1" fill="hold">
                                          <p:stCondLst>
                                            <p:cond delay="0"/>
                                          </p:stCondLst>
                                        </p:cTn>
                                        <p:tgtEl>
                                          <p:spTgt spid="232"/>
                                        </p:tgtEl>
                                        <p:attrNameLst>
                                          <p:attrName>style.visibility</p:attrName>
                                        </p:attrNameLst>
                                      </p:cBhvr>
                                      <p:to>
                                        <p:strVal val="visible"/>
                                      </p:to>
                                    </p:set>
                                    <p:animEffect transition="in" filter="dissolve">
                                      <p:cBhvr>
                                        <p:cTn id="140" dur="500"/>
                                        <p:tgtEl>
                                          <p:spTgt spid="232"/>
                                        </p:tgtEl>
                                      </p:cBhvr>
                                    </p:animEffect>
                                  </p:childTnLst>
                                </p:cTn>
                              </p:par>
                            </p:childTnLst>
                          </p:cTn>
                        </p:par>
                        <p:par>
                          <p:cTn id="141" fill="hold">
                            <p:stCondLst>
                              <p:cond delay="4000"/>
                            </p:stCondLst>
                            <p:childTnLst>
                              <p:par>
                                <p:cTn id="142" presetID="9" presetClass="entr" presetSubtype="0" fill="hold" nodeType="afterEffect">
                                  <p:stCondLst>
                                    <p:cond delay="0"/>
                                  </p:stCondLst>
                                  <p:childTnLst>
                                    <p:set>
                                      <p:cBhvr>
                                        <p:cTn id="143" dur="1" fill="hold">
                                          <p:stCondLst>
                                            <p:cond delay="0"/>
                                          </p:stCondLst>
                                        </p:cTn>
                                        <p:tgtEl>
                                          <p:spTgt spid="235">
                                            <p:txEl>
                                              <p:pRg st="0" end="0"/>
                                            </p:txEl>
                                          </p:spTgt>
                                        </p:tgtEl>
                                        <p:attrNameLst>
                                          <p:attrName>style.visibility</p:attrName>
                                        </p:attrNameLst>
                                      </p:cBhvr>
                                      <p:to>
                                        <p:strVal val="visible"/>
                                      </p:to>
                                    </p:set>
                                    <p:animEffect transition="in" filter="dissolve">
                                      <p:cBhvr>
                                        <p:cTn id="144" dur="500"/>
                                        <p:tgtEl>
                                          <p:spTgt spid="235">
                                            <p:txEl>
                                              <p:pRg st="0" end="0"/>
                                            </p:txEl>
                                          </p:spTgt>
                                        </p:tgtEl>
                                      </p:cBhvr>
                                    </p:animEffect>
                                  </p:childTnLst>
                                </p:cTn>
                              </p:par>
                            </p:childTnLst>
                          </p:cTn>
                        </p:par>
                        <p:par>
                          <p:cTn id="145" fill="hold">
                            <p:stCondLst>
                              <p:cond delay="4500"/>
                            </p:stCondLst>
                            <p:childTnLst>
                              <p:par>
                                <p:cTn id="146" presetID="22" presetClass="entr" presetSubtype="2" fill="hold" nodeType="afterEffect">
                                  <p:stCondLst>
                                    <p:cond delay="0"/>
                                  </p:stCondLst>
                                  <p:childTnLst>
                                    <p:set>
                                      <p:cBhvr>
                                        <p:cTn id="147" dur="1" fill="hold">
                                          <p:stCondLst>
                                            <p:cond delay="0"/>
                                          </p:stCondLst>
                                        </p:cTn>
                                        <p:tgtEl>
                                          <p:spTgt spid="254"/>
                                        </p:tgtEl>
                                        <p:attrNameLst>
                                          <p:attrName>style.visibility</p:attrName>
                                        </p:attrNameLst>
                                      </p:cBhvr>
                                      <p:to>
                                        <p:strVal val="visible"/>
                                      </p:to>
                                    </p:set>
                                    <p:animEffect transition="in" filter="wipe(right)">
                                      <p:cBhvr>
                                        <p:cTn id="148"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P spid="202" grpId="0"/>
      <p:bldP spid="204" grpId="0"/>
      <p:bldP spid="205" grpId="0"/>
      <p:bldP spid="206" grpId="0"/>
      <p:bldP spid="207" grpId="0"/>
      <p:bldP spid="232" grpId="0"/>
      <p:bldP spid="233" grpId="0"/>
      <p:bldP spid="234" grpId="0"/>
      <p:bldP spid="236" grpId="0"/>
      <p:bldP spid="237" grpId="0"/>
      <p:bldP spid="238" grpId="0"/>
      <p:bldP spid="2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Slide Number Placeholder 2">
            <a:extLst>
              <a:ext uri="{FF2B5EF4-FFF2-40B4-BE49-F238E27FC236}">
                <a16:creationId xmlns:a16="http://schemas.microsoft.com/office/drawing/2014/main" id="{C5DFF1AE-5E68-A349-98EF-93FDA954903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30066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5" name="Text Box 6">
            <a:extLst>
              <a:ext uri="{FF2B5EF4-FFF2-40B4-BE49-F238E27FC236}">
                <a16:creationId xmlns:a16="http://schemas.microsoft.com/office/drawing/2014/main" id="{5A635095-B168-6547-905F-EEE95C499F52}"/>
              </a:ext>
            </a:extLst>
          </p:cNvPr>
          <p:cNvSpPr txBox="1">
            <a:spLocks noChangeArrowheads="1"/>
          </p:cNvSpPr>
          <p:nvPr/>
        </p:nvSpPr>
        <p:spPr bwMode="auto">
          <a:xfrm>
            <a:off x="3808470" y="3116226"/>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196" name="Text Box 9">
            <a:extLst>
              <a:ext uri="{FF2B5EF4-FFF2-40B4-BE49-F238E27FC236}">
                <a16:creationId xmlns:a16="http://schemas.microsoft.com/office/drawing/2014/main" id="{1E7311AC-A147-DB41-AA1F-73BD95A39E2B}"/>
              </a:ext>
            </a:extLst>
          </p:cNvPr>
          <p:cNvSpPr txBox="1">
            <a:spLocks noChangeArrowheads="1"/>
          </p:cNvSpPr>
          <p:nvPr/>
        </p:nvSpPr>
        <p:spPr bwMode="auto">
          <a:xfrm>
            <a:off x="3808470" y="3341651"/>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73" name="Text Box 14">
            <a:extLst>
              <a:ext uri="{FF2B5EF4-FFF2-40B4-BE49-F238E27FC236}">
                <a16:creationId xmlns:a16="http://schemas.microsoft.com/office/drawing/2014/main" id="{409D0892-9C8F-2149-B834-184894F39DBD}"/>
              </a:ext>
            </a:extLst>
          </p:cNvPr>
          <p:cNvSpPr txBox="1">
            <a:spLocks noChangeArrowheads="1"/>
          </p:cNvSpPr>
          <p:nvPr/>
        </p:nvSpPr>
        <p:spPr bwMode="auto">
          <a:xfrm>
            <a:off x="3789420" y="4532276"/>
            <a:ext cx="15684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274" name="Group 23">
            <a:extLst>
              <a:ext uri="{FF2B5EF4-FFF2-40B4-BE49-F238E27FC236}">
                <a16:creationId xmlns:a16="http://schemas.microsoft.com/office/drawing/2014/main" id="{8D20C6C0-28A0-C246-9D35-B42FDBBFDD8A}"/>
              </a:ext>
            </a:extLst>
          </p:cNvPr>
          <p:cNvGrpSpPr>
            <a:grpSpLocks/>
          </p:cNvGrpSpPr>
          <p:nvPr/>
        </p:nvGrpSpPr>
        <p:grpSpPr bwMode="auto">
          <a:xfrm>
            <a:off x="2340033" y="2889213"/>
            <a:ext cx="1471612" cy="504825"/>
            <a:chOff x="855" y="1710"/>
            <a:chExt cx="927" cy="318"/>
          </a:xfrm>
        </p:grpSpPr>
        <p:sp>
          <p:nvSpPr>
            <p:cNvPr id="275" name="Line 24">
              <a:extLst>
                <a:ext uri="{FF2B5EF4-FFF2-40B4-BE49-F238E27FC236}">
                  <a16:creationId xmlns:a16="http://schemas.microsoft.com/office/drawing/2014/main" id="{AB2C7FF5-194E-424E-A678-F27614F6E314}"/>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Text Box 25">
              <a:extLst>
                <a:ext uri="{FF2B5EF4-FFF2-40B4-BE49-F238E27FC236}">
                  <a16:creationId xmlns:a16="http://schemas.microsoft.com/office/drawing/2014/main" id="{91B56F05-73A0-CA48-A68C-D3D878B4CB0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sp>
        <p:nvSpPr>
          <p:cNvPr id="277" name="Text Box 36">
            <a:extLst>
              <a:ext uri="{FF2B5EF4-FFF2-40B4-BE49-F238E27FC236}">
                <a16:creationId xmlns:a16="http://schemas.microsoft.com/office/drawing/2014/main" id="{A10D19C6-F703-1A41-91CC-A3820207AF15}"/>
              </a:ext>
            </a:extLst>
          </p:cNvPr>
          <p:cNvSpPr txBox="1">
            <a:spLocks noChangeArrowheads="1"/>
          </p:cNvSpPr>
          <p:nvPr/>
        </p:nvSpPr>
        <p:spPr bwMode="auto">
          <a:xfrm>
            <a:off x="1352608" y="1508088"/>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278" name="Text Box 37">
            <a:extLst>
              <a:ext uri="{FF2B5EF4-FFF2-40B4-BE49-F238E27FC236}">
                <a16:creationId xmlns:a16="http://schemas.microsoft.com/office/drawing/2014/main" id="{4D23E56F-4BAF-244A-8268-3064BA9B2FD9}"/>
              </a:ext>
            </a:extLst>
          </p:cNvPr>
          <p:cNvSpPr txBox="1">
            <a:spLocks noChangeArrowheads="1"/>
          </p:cNvSpPr>
          <p:nvPr/>
        </p:nvSpPr>
        <p:spPr bwMode="auto">
          <a:xfrm>
            <a:off x="3792595" y="1503326"/>
            <a:ext cx="1071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279" name="Text Box 38">
            <a:extLst>
              <a:ext uri="{FF2B5EF4-FFF2-40B4-BE49-F238E27FC236}">
                <a16:creationId xmlns:a16="http://schemas.microsoft.com/office/drawing/2014/main" id="{BCD18C35-AE28-B84F-8B95-BD8971D6ACDF}"/>
              </a:ext>
            </a:extLst>
          </p:cNvPr>
          <p:cNvSpPr txBox="1">
            <a:spLocks noChangeArrowheads="1"/>
          </p:cNvSpPr>
          <p:nvPr/>
        </p:nvSpPr>
        <p:spPr bwMode="auto">
          <a:xfrm>
            <a:off x="3805295" y="4263988"/>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280" name="Text Box 39">
            <a:extLst>
              <a:ext uri="{FF2B5EF4-FFF2-40B4-BE49-F238E27FC236}">
                <a16:creationId xmlns:a16="http://schemas.microsoft.com/office/drawing/2014/main" id="{E1A9B504-FFF2-AA46-A3DC-EBAD335B427B}"/>
              </a:ext>
            </a:extLst>
          </p:cNvPr>
          <p:cNvSpPr txBox="1">
            <a:spLocks noChangeArrowheads="1"/>
          </p:cNvSpPr>
          <p:nvPr/>
        </p:nvSpPr>
        <p:spPr bwMode="auto">
          <a:xfrm>
            <a:off x="3802120" y="5260938"/>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281" name="Text Box 40">
            <a:extLst>
              <a:ext uri="{FF2B5EF4-FFF2-40B4-BE49-F238E27FC236}">
                <a16:creationId xmlns:a16="http://schemas.microsoft.com/office/drawing/2014/main" id="{A05E70F9-FA7E-6B48-AC70-41697A63C5FE}"/>
              </a:ext>
            </a:extLst>
          </p:cNvPr>
          <p:cNvSpPr txBox="1">
            <a:spLocks noChangeArrowheads="1"/>
          </p:cNvSpPr>
          <p:nvPr/>
        </p:nvSpPr>
        <p:spPr bwMode="auto">
          <a:xfrm>
            <a:off x="3798945" y="2441538"/>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82" name="Text Box 41">
            <a:extLst>
              <a:ext uri="{FF2B5EF4-FFF2-40B4-BE49-F238E27FC236}">
                <a16:creationId xmlns:a16="http://schemas.microsoft.com/office/drawing/2014/main" id="{E564A8A2-3558-EE42-9AC7-2523324BDAF0}"/>
              </a:ext>
            </a:extLst>
          </p:cNvPr>
          <p:cNvSpPr txBox="1">
            <a:spLocks noChangeArrowheads="1"/>
          </p:cNvSpPr>
          <p:nvPr/>
        </p:nvSpPr>
        <p:spPr bwMode="auto">
          <a:xfrm>
            <a:off x="3817995" y="4686263"/>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83" name="Text Box 42">
            <a:extLst>
              <a:ext uri="{FF2B5EF4-FFF2-40B4-BE49-F238E27FC236}">
                <a16:creationId xmlns:a16="http://schemas.microsoft.com/office/drawing/2014/main" id="{DEF916D1-809A-BA40-A5B1-34E2FDDEEA8D}"/>
              </a:ext>
            </a:extLst>
          </p:cNvPr>
          <p:cNvSpPr txBox="1">
            <a:spLocks noChangeArrowheads="1"/>
          </p:cNvSpPr>
          <p:nvPr/>
        </p:nvSpPr>
        <p:spPr bwMode="auto">
          <a:xfrm>
            <a:off x="3795770" y="5456201"/>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84" name="Text Box 43">
            <a:extLst>
              <a:ext uri="{FF2B5EF4-FFF2-40B4-BE49-F238E27FC236}">
                <a16:creationId xmlns:a16="http://schemas.microsoft.com/office/drawing/2014/main" id="{5231F227-2FF2-3443-8341-ED4D7B878332}"/>
              </a:ext>
            </a:extLst>
          </p:cNvPr>
          <p:cNvSpPr txBox="1">
            <a:spLocks noChangeArrowheads="1"/>
          </p:cNvSpPr>
          <p:nvPr/>
        </p:nvSpPr>
        <p:spPr bwMode="auto">
          <a:xfrm>
            <a:off x="1281170" y="2690776"/>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285" name="Text Box 44">
            <a:extLst>
              <a:ext uri="{FF2B5EF4-FFF2-40B4-BE49-F238E27FC236}">
                <a16:creationId xmlns:a16="http://schemas.microsoft.com/office/drawing/2014/main" id="{57F09442-8520-6346-9555-BA6B8892F737}"/>
              </a:ext>
            </a:extLst>
          </p:cNvPr>
          <p:cNvSpPr txBox="1">
            <a:spLocks noChangeArrowheads="1"/>
          </p:cNvSpPr>
          <p:nvPr/>
        </p:nvSpPr>
        <p:spPr bwMode="auto">
          <a:xfrm>
            <a:off x="1125595" y="5062501"/>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86" name="Text Box 45">
            <a:extLst>
              <a:ext uri="{FF2B5EF4-FFF2-40B4-BE49-F238E27FC236}">
                <a16:creationId xmlns:a16="http://schemas.microsoft.com/office/drawing/2014/main" id="{6246AD45-20D9-A842-8A93-203B089C2816}"/>
              </a:ext>
            </a:extLst>
          </p:cNvPr>
          <p:cNvSpPr txBox="1">
            <a:spLocks noChangeArrowheads="1"/>
          </p:cNvSpPr>
          <p:nvPr/>
        </p:nvSpPr>
        <p:spPr bwMode="auto">
          <a:xfrm>
            <a:off x="1125595" y="2909851"/>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287" name="Text Box 46">
            <a:extLst>
              <a:ext uri="{FF2B5EF4-FFF2-40B4-BE49-F238E27FC236}">
                <a16:creationId xmlns:a16="http://schemas.microsoft.com/office/drawing/2014/main" id="{B3446ADC-6E33-9A4A-8580-704E895E6A43}"/>
              </a:ext>
            </a:extLst>
          </p:cNvPr>
          <p:cNvSpPr txBox="1">
            <a:spLocks noChangeArrowheads="1"/>
          </p:cNvSpPr>
          <p:nvPr/>
        </p:nvSpPr>
        <p:spPr bwMode="auto">
          <a:xfrm>
            <a:off x="1270058" y="4822788"/>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sp>
        <p:nvSpPr>
          <p:cNvPr id="288" name="Text Box 47">
            <a:extLst>
              <a:ext uri="{FF2B5EF4-FFF2-40B4-BE49-F238E27FC236}">
                <a16:creationId xmlns:a16="http://schemas.microsoft.com/office/drawing/2014/main" id="{1584F6F9-F103-DA4E-8931-3BF82548B1A2}"/>
              </a:ext>
            </a:extLst>
          </p:cNvPr>
          <p:cNvSpPr txBox="1">
            <a:spLocks noChangeArrowheads="1"/>
          </p:cNvSpPr>
          <p:nvPr/>
        </p:nvSpPr>
        <p:spPr bwMode="auto">
          <a:xfrm>
            <a:off x="1114483" y="1947826"/>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89" name="Text Box 48">
            <a:extLst>
              <a:ext uri="{FF2B5EF4-FFF2-40B4-BE49-F238E27FC236}">
                <a16:creationId xmlns:a16="http://schemas.microsoft.com/office/drawing/2014/main" id="{383B815A-927A-6E4B-999F-39A6ADC85C5A}"/>
              </a:ext>
            </a:extLst>
          </p:cNvPr>
          <p:cNvSpPr txBox="1">
            <a:spLocks noChangeArrowheads="1"/>
          </p:cNvSpPr>
          <p:nvPr/>
        </p:nvSpPr>
        <p:spPr bwMode="auto">
          <a:xfrm>
            <a:off x="3791008" y="2230401"/>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290" name="Group 49">
            <a:extLst>
              <a:ext uri="{FF2B5EF4-FFF2-40B4-BE49-F238E27FC236}">
                <a16:creationId xmlns:a16="http://schemas.microsoft.com/office/drawing/2014/main" id="{8562259A-164F-BC42-B6F5-14769677AAE8}"/>
              </a:ext>
            </a:extLst>
          </p:cNvPr>
          <p:cNvGrpSpPr>
            <a:grpSpLocks/>
          </p:cNvGrpSpPr>
          <p:nvPr/>
        </p:nvGrpSpPr>
        <p:grpSpPr bwMode="auto">
          <a:xfrm>
            <a:off x="2330508" y="2017676"/>
            <a:ext cx="1471612" cy="512762"/>
            <a:chOff x="850" y="1159"/>
            <a:chExt cx="927" cy="323"/>
          </a:xfrm>
        </p:grpSpPr>
        <p:sp>
          <p:nvSpPr>
            <p:cNvPr id="291" name="Line 50">
              <a:extLst>
                <a:ext uri="{FF2B5EF4-FFF2-40B4-BE49-F238E27FC236}">
                  <a16:creationId xmlns:a16="http://schemas.microsoft.com/office/drawing/2014/main" id="{DED07D6B-2A85-524C-803C-3B4D7CAF3684}"/>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Text Box 51">
              <a:extLst>
                <a:ext uri="{FF2B5EF4-FFF2-40B4-BE49-F238E27FC236}">
                  <a16:creationId xmlns:a16="http://schemas.microsoft.com/office/drawing/2014/main" id="{CD69A5B9-BD2D-004E-9C70-23F8747697BB}"/>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93" name="Group 52">
            <a:extLst>
              <a:ext uri="{FF2B5EF4-FFF2-40B4-BE49-F238E27FC236}">
                <a16:creationId xmlns:a16="http://schemas.microsoft.com/office/drawing/2014/main" id="{4B96DCED-77AA-4D43-95F9-63AB2DDBE966}"/>
              </a:ext>
            </a:extLst>
          </p:cNvPr>
          <p:cNvGrpSpPr>
            <a:grpSpLocks/>
          </p:cNvGrpSpPr>
          <p:nvPr/>
        </p:nvGrpSpPr>
        <p:grpSpPr bwMode="auto">
          <a:xfrm>
            <a:off x="2324158" y="5032338"/>
            <a:ext cx="1471612" cy="487363"/>
            <a:chOff x="846" y="2253"/>
            <a:chExt cx="927" cy="307"/>
          </a:xfrm>
        </p:grpSpPr>
        <p:sp>
          <p:nvSpPr>
            <p:cNvPr id="294" name="Line 53">
              <a:extLst>
                <a:ext uri="{FF2B5EF4-FFF2-40B4-BE49-F238E27FC236}">
                  <a16:creationId xmlns:a16="http://schemas.microsoft.com/office/drawing/2014/main" id="{AAD90053-D3F5-F24C-92AC-BBDD518066AC}"/>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5" name="Text Box 54">
              <a:extLst>
                <a:ext uri="{FF2B5EF4-FFF2-40B4-BE49-F238E27FC236}">
                  <a16:creationId xmlns:a16="http://schemas.microsoft.com/office/drawing/2014/main" id="{D8FC3F0C-42E9-D444-ACA6-A378F3C24F00}"/>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96" name="Group 55">
            <a:extLst>
              <a:ext uri="{FF2B5EF4-FFF2-40B4-BE49-F238E27FC236}">
                <a16:creationId xmlns:a16="http://schemas.microsoft.com/office/drawing/2014/main" id="{24203F03-FCBF-6540-BB8B-EC539536546D}"/>
              </a:ext>
            </a:extLst>
          </p:cNvPr>
          <p:cNvGrpSpPr>
            <a:grpSpLocks/>
          </p:cNvGrpSpPr>
          <p:nvPr/>
        </p:nvGrpSpPr>
        <p:grpSpPr bwMode="auto">
          <a:xfrm>
            <a:off x="2324158" y="4635463"/>
            <a:ext cx="1471612" cy="471488"/>
            <a:chOff x="846" y="2003"/>
            <a:chExt cx="927" cy="297"/>
          </a:xfrm>
        </p:grpSpPr>
        <p:sp>
          <p:nvSpPr>
            <p:cNvPr id="297" name="Line 56">
              <a:extLst>
                <a:ext uri="{FF2B5EF4-FFF2-40B4-BE49-F238E27FC236}">
                  <a16:creationId xmlns:a16="http://schemas.microsoft.com/office/drawing/2014/main" id="{503FC297-DE1B-4C41-A8CE-1137B0A2DB26}"/>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8" name="Text Box 57">
              <a:extLst>
                <a:ext uri="{FF2B5EF4-FFF2-40B4-BE49-F238E27FC236}">
                  <a16:creationId xmlns:a16="http://schemas.microsoft.com/office/drawing/2014/main" id="{8F988178-9347-4A46-8B60-8D8AF00EC5D3}"/>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grpSp>
        <p:nvGrpSpPr>
          <p:cNvPr id="299" name="Group 58">
            <a:extLst>
              <a:ext uri="{FF2B5EF4-FFF2-40B4-BE49-F238E27FC236}">
                <a16:creationId xmlns:a16="http://schemas.microsoft.com/office/drawing/2014/main" id="{1CE09882-0DDF-F14F-827F-637288F4016A}"/>
              </a:ext>
            </a:extLst>
          </p:cNvPr>
          <p:cNvGrpSpPr>
            <a:grpSpLocks/>
          </p:cNvGrpSpPr>
          <p:nvPr/>
        </p:nvGrpSpPr>
        <p:grpSpPr bwMode="auto">
          <a:xfrm>
            <a:off x="2316220" y="2517738"/>
            <a:ext cx="1471613" cy="455613"/>
            <a:chOff x="841" y="1474"/>
            <a:chExt cx="927" cy="287"/>
          </a:xfrm>
        </p:grpSpPr>
        <p:sp>
          <p:nvSpPr>
            <p:cNvPr id="300" name="Line 59">
              <a:extLst>
                <a:ext uri="{FF2B5EF4-FFF2-40B4-BE49-F238E27FC236}">
                  <a16:creationId xmlns:a16="http://schemas.microsoft.com/office/drawing/2014/main" id="{B7E84F08-D45F-3E4B-BF03-DAEF18A24CD4}"/>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1" name="Text Box 60">
              <a:extLst>
                <a:ext uri="{FF2B5EF4-FFF2-40B4-BE49-F238E27FC236}">
                  <a16:creationId xmlns:a16="http://schemas.microsoft.com/office/drawing/2014/main" id="{CE717B46-7D6B-DF45-A6E9-79E5D50205AC}"/>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302" name="Group 61">
            <a:extLst>
              <a:ext uri="{FF2B5EF4-FFF2-40B4-BE49-F238E27FC236}">
                <a16:creationId xmlns:a16="http://schemas.microsoft.com/office/drawing/2014/main" id="{3E6AD5AC-94ED-974B-873C-94815E36AD2F}"/>
              </a:ext>
            </a:extLst>
          </p:cNvPr>
          <p:cNvGrpSpPr>
            <a:grpSpLocks/>
          </p:cNvGrpSpPr>
          <p:nvPr/>
        </p:nvGrpSpPr>
        <p:grpSpPr bwMode="auto">
          <a:xfrm>
            <a:off x="2309870" y="5487951"/>
            <a:ext cx="1471613" cy="461962"/>
            <a:chOff x="837" y="2540"/>
            <a:chExt cx="927" cy="291"/>
          </a:xfrm>
        </p:grpSpPr>
        <p:sp>
          <p:nvSpPr>
            <p:cNvPr id="303" name="Line 62">
              <a:extLst>
                <a:ext uri="{FF2B5EF4-FFF2-40B4-BE49-F238E27FC236}">
                  <a16:creationId xmlns:a16="http://schemas.microsoft.com/office/drawing/2014/main" id="{38E324B9-A111-5A40-AC68-D6C9C91F60FB}"/>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4" name="Text Box 63">
              <a:extLst>
                <a:ext uri="{FF2B5EF4-FFF2-40B4-BE49-F238E27FC236}">
                  <a16:creationId xmlns:a16="http://schemas.microsoft.com/office/drawing/2014/main" id="{7A059B4B-B11C-B640-906E-CE9430C87E54}"/>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305" name="Text Box 64">
            <a:extLst>
              <a:ext uri="{FF2B5EF4-FFF2-40B4-BE49-F238E27FC236}">
                <a16:creationId xmlns:a16="http://schemas.microsoft.com/office/drawing/2014/main" id="{B354EC4B-A0CC-554E-9AF4-6B26CE89E83C}"/>
              </a:ext>
            </a:extLst>
          </p:cNvPr>
          <p:cNvSpPr txBox="1">
            <a:spLocks noChangeArrowheads="1"/>
          </p:cNvSpPr>
          <p:nvPr/>
        </p:nvSpPr>
        <p:spPr bwMode="auto">
          <a:xfrm>
            <a:off x="2108258" y="6200738"/>
            <a:ext cx="13938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 ACK loss</a:t>
            </a:r>
          </a:p>
        </p:txBody>
      </p:sp>
      <p:grpSp>
        <p:nvGrpSpPr>
          <p:cNvPr id="306" name="Group 81">
            <a:extLst>
              <a:ext uri="{FF2B5EF4-FFF2-40B4-BE49-F238E27FC236}">
                <a16:creationId xmlns:a16="http://schemas.microsoft.com/office/drawing/2014/main" id="{F0BA1E0C-D158-AD48-808B-0CA4BE37C566}"/>
              </a:ext>
            </a:extLst>
          </p:cNvPr>
          <p:cNvGrpSpPr>
            <a:grpSpLocks/>
          </p:cNvGrpSpPr>
          <p:nvPr/>
        </p:nvGrpSpPr>
        <p:grpSpPr bwMode="auto">
          <a:xfrm>
            <a:off x="2595620" y="3289263"/>
            <a:ext cx="1212850" cy="719138"/>
            <a:chOff x="1324" y="1931"/>
            <a:chExt cx="764" cy="453"/>
          </a:xfrm>
        </p:grpSpPr>
        <p:sp>
          <p:nvSpPr>
            <p:cNvPr id="307" name="Line 27">
              <a:extLst>
                <a:ext uri="{FF2B5EF4-FFF2-40B4-BE49-F238E27FC236}">
                  <a16:creationId xmlns:a16="http://schemas.microsoft.com/office/drawing/2014/main" id="{22D759EC-1570-E14E-A705-1C29B01A88C0}"/>
                </a:ext>
              </a:extLst>
            </p:cNvPr>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8" name="Text Box 28">
              <a:extLst>
                <a:ext uri="{FF2B5EF4-FFF2-40B4-BE49-F238E27FC236}">
                  <a16:creationId xmlns:a16="http://schemas.microsoft.com/office/drawing/2014/main" id="{EC8706FB-0F57-5F44-9CC9-6AD3D0C5C5AE}"/>
                </a:ext>
              </a:extLst>
            </p:cNvPr>
            <p:cNvSpPr txBox="1">
              <a:spLocks noChangeArrowheads="1"/>
            </p:cNvSpPr>
            <p:nvPr/>
          </p:nvSpPr>
          <p:spPr bwMode="auto">
            <a:xfrm>
              <a:off x="1456" y="1931"/>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ack1</a:t>
              </a:r>
            </a:p>
          </p:txBody>
        </p:sp>
        <p:sp>
          <p:nvSpPr>
            <p:cNvPr id="309" name="Text Box 68">
              <a:extLst>
                <a:ext uri="{FF2B5EF4-FFF2-40B4-BE49-F238E27FC236}">
                  <a16:creationId xmlns:a16="http://schemas.microsoft.com/office/drawing/2014/main" id="{FA39AC61-1540-1D40-8578-6A512366144A}"/>
                </a:ext>
              </a:extLst>
            </p:cNvPr>
            <p:cNvSpPr txBox="1">
              <a:spLocks noChangeArrowheads="1"/>
            </p:cNvSpPr>
            <p:nvPr/>
          </p:nvSpPr>
          <p:spPr bwMode="auto">
            <a:xfrm>
              <a:off x="1383" y="2040"/>
              <a:ext cx="21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10" name="Text Box 69">
              <a:extLst>
                <a:ext uri="{FF2B5EF4-FFF2-40B4-BE49-F238E27FC236}">
                  <a16:creationId xmlns:a16="http://schemas.microsoft.com/office/drawing/2014/main" id="{DD1F8E52-8BD2-B048-B07C-1EE5ECD6A0B6}"/>
                </a:ext>
              </a:extLst>
            </p:cNvPr>
            <p:cNvSpPr txBox="1">
              <a:spLocks noChangeArrowheads="1"/>
            </p:cNvSpPr>
            <p:nvPr/>
          </p:nvSpPr>
          <p:spPr bwMode="auto">
            <a:xfrm>
              <a:off x="1324" y="2172"/>
              <a:ext cx="32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grpSp>
        <p:nvGrpSpPr>
          <p:cNvPr id="311" name="Group 70">
            <a:extLst>
              <a:ext uri="{FF2B5EF4-FFF2-40B4-BE49-F238E27FC236}">
                <a16:creationId xmlns:a16="http://schemas.microsoft.com/office/drawing/2014/main" id="{0F4BECD0-A491-8F40-BFEC-E8C9A042D61A}"/>
              </a:ext>
            </a:extLst>
          </p:cNvPr>
          <p:cNvGrpSpPr>
            <a:grpSpLocks/>
          </p:cNvGrpSpPr>
          <p:nvPr/>
        </p:nvGrpSpPr>
        <p:grpSpPr bwMode="auto">
          <a:xfrm>
            <a:off x="2219383" y="3195601"/>
            <a:ext cx="122237" cy="1033462"/>
            <a:chOff x="3651" y="1878"/>
            <a:chExt cx="78" cy="963"/>
          </a:xfrm>
        </p:grpSpPr>
        <p:sp>
          <p:nvSpPr>
            <p:cNvPr id="312" name="Line 71">
              <a:extLst>
                <a:ext uri="{FF2B5EF4-FFF2-40B4-BE49-F238E27FC236}">
                  <a16:creationId xmlns:a16="http://schemas.microsoft.com/office/drawing/2014/main" id="{3800A286-BA79-AD44-9BC2-67E3AA25AB56}"/>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3" name="Line 72">
              <a:extLst>
                <a:ext uri="{FF2B5EF4-FFF2-40B4-BE49-F238E27FC236}">
                  <a16:creationId xmlns:a16="http://schemas.microsoft.com/office/drawing/2014/main" id="{EECA67B2-EE21-9647-A7E2-99B65DF6B8E7}"/>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4" name="Line 73">
              <a:extLst>
                <a:ext uri="{FF2B5EF4-FFF2-40B4-BE49-F238E27FC236}">
                  <a16:creationId xmlns:a16="http://schemas.microsoft.com/office/drawing/2014/main" id="{C7DAF5BE-8E96-1645-A520-09432F543BA1}"/>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15" name="Group 74">
            <a:extLst>
              <a:ext uri="{FF2B5EF4-FFF2-40B4-BE49-F238E27FC236}">
                <a16:creationId xmlns:a16="http://schemas.microsoft.com/office/drawing/2014/main" id="{1BEFF8A5-9012-6D4A-9013-3C02315FB8E9}"/>
              </a:ext>
            </a:extLst>
          </p:cNvPr>
          <p:cNvGrpSpPr>
            <a:grpSpLocks/>
          </p:cNvGrpSpPr>
          <p:nvPr/>
        </p:nvGrpSpPr>
        <p:grpSpPr bwMode="auto">
          <a:xfrm>
            <a:off x="2347970" y="4184613"/>
            <a:ext cx="1471613" cy="504825"/>
            <a:chOff x="855" y="1710"/>
            <a:chExt cx="927" cy="318"/>
          </a:xfrm>
        </p:grpSpPr>
        <p:sp>
          <p:nvSpPr>
            <p:cNvPr id="316" name="Line 75">
              <a:extLst>
                <a:ext uri="{FF2B5EF4-FFF2-40B4-BE49-F238E27FC236}">
                  <a16:creationId xmlns:a16="http://schemas.microsoft.com/office/drawing/2014/main" id="{31B804E1-5043-E048-A6C7-2C9ABAF18B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Text Box 76">
              <a:extLst>
                <a:ext uri="{FF2B5EF4-FFF2-40B4-BE49-F238E27FC236}">
                  <a16:creationId xmlns:a16="http://schemas.microsoft.com/office/drawing/2014/main" id="{F8255321-E596-D34A-BD87-A23F4355FA6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18" name="Group 77">
            <a:extLst>
              <a:ext uri="{FF2B5EF4-FFF2-40B4-BE49-F238E27FC236}">
                <a16:creationId xmlns:a16="http://schemas.microsoft.com/office/drawing/2014/main" id="{D0861418-8DD8-9E45-9C41-C33C40AF1238}"/>
              </a:ext>
            </a:extLst>
          </p:cNvPr>
          <p:cNvGrpSpPr>
            <a:grpSpLocks/>
          </p:cNvGrpSpPr>
          <p:nvPr/>
        </p:nvGrpSpPr>
        <p:grpSpPr bwMode="auto">
          <a:xfrm>
            <a:off x="916045" y="3808376"/>
            <a:ext cx="1377950" cy="731837"/>
            <a:chOff x="2802" y="2348"/>
            <a:chExt cx="868" cy="461"/>
          </a:xfrm>
        </p:grpSpPr>
        <p:pic>
          <p:nvPicPr>
            <p:cNvPr id="319" name="Picture 78" descr="alarm_clock_ringing">
              <a:extLst>
                <a:ext uri="{FF2B5EF4-FFF2-40B4-BE49-F238E27FC236}">
                  <a16:creationId xmlns:a16="http://schemas.microsoft.com/office/drawing/2014/main" id="{CA0CA6DF-4FBE-6743-93FF-E0C9F335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 name="Text Box 79">
              <a:extLst>
                <a:ext uri="{FF2B5EF4-FFF2-40B4-BE49-F238E27FC236}">
                  <a16:creationId xmlns:a16="http://schemas.microsoft.com/office/drawing/2014/main" id="{82C9EDC8-20F1-B14C-A40E-35B14CA33EE3}"/>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sp>
        <p:nvSpPr>
          <p:cNvPr id="321" name="Text Box 82">
            <a:extLst>
              <a:ext uri="{FF2B5EF4-FFF2-40B4-BE49-F238E27FC236}">
                <a16:creationId xmlns:a16="http://schemas.microsoft.com/office/drawing/2014/main" id="{C3BC6622-0188-3B48-9C96-F9E517E26A75}"/>
              </a:ext>
            </a:extLst>
          </p:cNvPr>
          <p:cNvSpPr txBox="1">
            <a:spLocks noChangeArrowheads="1"/>
          </p:cNvSpPr>
          <p:nvPr/>
        </p:nvSpPr>
        <p:spPr bwMode="auto">
          <a:xfrm>
            <a:off x="9492400" y="2644738"/>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322" name="Text Box 83">
            <a:extLst>
              <a:ext uri="{FF2B5EF4-FFF2-40B4-BE49-F238E27FC236}">
                <a16:creationId xmlns:a16="http://schemas.microsoft.com/office/drawing/2014/main" id="{E5238B09-CD9D-F446-B43E-64ED2305BCA1}"/>
              </a:ext>
            </a:extLst>
          </p:cNvPr>
          <p:cNvSpPr txBox="1">
            <a:spLocks noChangeArrowheads="1"/>
          </p:cNvSpPr>
          <p:nvPr/>
        </p:nvSpPr>
        <p:spPr bwMode="auto">
          <a:xfrm>
            <a:off x="9492400" y="2870163"/>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323" name="Text Box 84">
            <a:extLst>
              <a:ext uri="{FF2B5EF4-FFF2-40B4-BE49-F238E27FC236}">
                <a16:creationId xmlns:a16="http://schemas.microsoft.com/office/drawing/2014/main" id="{E3231EF7-5B96-594B-87F0-6BCB45F9A675}"/>
              </a:ext>
            </a:extLst>
          </p:cNvPr>
          <p:cNvSpPr txBox="1">
            <a:spLocks noChangeArrowheads="1"/>
          </p:cNvSpPr>
          <p:nvPr/>
        </p:nvSpPr>
        <p:spPr bwMode="auto">
          <a:xfrm>
            <a:off x="9432963" y="4166394"/>
            <a:ext cx="15684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324" name="Group 85">
            <a:extLst>
              <a:ext uri="{FF2B5EF4-FFF2-40B4-BE49-F238E27FC236}">
                <a16:creationId xmlns:a16="http://schemas.microsoft.com/office/drawing/2014/main" id="{66501723-D8A6-084B-9A24-1F0DB083080C}"/>
              </a:ext>
            </a:extLst>
          </p:cNvPr>
          <p:cNvGrpSpPr>
            <a:grpSpLocks/>
          </p:cNvGrpSpPr>
          <p:nvPr/>
        </p:nvGrpSpPr>
        <p:grpSpPr bwMode="auto">
          <a:xfrm>
            <a:off x="8023963" y="2517742"/>
            <a:ext cx="1471612" cy="404813"/>
            <a:chOff x="855" y="1773"/>
            <a:chExt cx="927" cy="255"/>
          </a:xfrm>
        </p:grpSpPr>
        <p:sp>
          <p:nvSpPr>
            <p:cNvPr id="325" name="Line 86">
              <a:extLst>
                <a:ext uri="{FF2B5EF4-FFF2-40B4-BE49-F238E27FC236}">
                  <a16:creationId xmlns:a16="http://schemas.microsoft.com/office/drawing/2014/main" id="{359487AF-0120-2342-A4AE-46F977FFF250}"/>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6" name="Text Box 87">
              <a:extLst>
                <a:ext uri="{FF2B5EF4-FFF2-40B4-BE49-F238E27FC236}">
                  <a16:creationId xmlns:a16="http://schemas.microsoft.com/office/drawing/2014/main" id="{FFBC575A-0945-E543-9B9D-B6458E74F86E}"/>
                </a:ext>
              </a:extLst>
            </p:cNvPr>
            <p:cNvSpPr txBox="1">
              <a:spLocks noChangeArrowheads="1"/>
            </p:cNvSpPr>
            <p:nvPr/>
          </p:nvSpPr>
          <p:spPr bwMode="auto">
            <a:xfrm>
              <a:off x="1094" y="1773"/>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sp>
        <p:nvSpPr>
          <p:cNvPr id="327" name="Text Box 88">
            <a:extLst>
              <a:ext uri="{FF2B5EF4-FFF2-40B4-BE49-F238E27FC236}">
                <a16:creationId xmlns:a16="http://schemas.microsoft.com/office/drawing/2014/main" id="{14273DE0-71B8-4647-B8BB-454BDE001869}"/>
              </a:ext>
            </a:extLst>
          </p:cNvPr>
          <p:cNvSpPr txBox="1">
            <a:spLocks noChangeArrowheads="1"/>
          </p:cNvSpPr>
          <p:nvPr/>
        </p:nvSpPr>
        <p:spPr bwMode="auto">
          <a:xfrm>
            <a:off x="7036538" y="1036601"/>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328" name="Text Box 89">
            <a:extLst>
              <a:ext uri="{FF2B5EF4-FFF2-40B4-BE49-F238E27FC236}">
                <a16:creationId xmlns:a16="http://schemas.microsoft.com/office/drawing/2014/main" id="{AE034630-EC82-F846-80B5-78E6A28DE77D}"/>
              </a:ext>
            </a:extLst>
          </p:cNvPr>
          <p:cNvSpPr txBox="1">
            <a:spLocks noChangeArrowheads="1"/>
          </p:cNvSpPr>
          <p:nvPr/>
        </p:nvSpPr>
        <p:spPr bwMode="auto">
          <a:xfrm>
            <a:off x="9476525" y="1031838"/>
            <a:ext cx="1071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329" name="Text Box 90">
            <a:extLst>
              <a:ext uri="{FF2B5EF4-FFF2-40B4-BE49-F238E27FC236}">
                <a16:creationId xmlns:a16="http://schemas.microsoft.com/office/drawing/2014/main" id="{EC7192DE-620F-2C47-A0BA-1234EA121795}"/>
              </a:ext>
            </a:extLst>
          </p:cNvPr>
          <p:cNvSpPr txBox="1">
            <a:spLocks noChangeArrowheads="1"/>
          </p:cNvSpPr>
          <p:nvPr/>
        </p:nvSpPr>
        <p:spPr bwMode="auto">
          <a:xfrm>
            <a:off x="9500155" y="3886501"/>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330" name="Text Box 92">
            <a:extLst>
              <a:ext uri="{FF2B5EF4-FFF2-40B4-BE49-F238E27FC236}">
                <a16:creationId xmlns:a16="http://schemas.microsoft.com/office/drawing/2014/main" id="{98A83875-EF54-F448-ABB1-BD64BDA4FBFD}"/>
              </a:ext>
            </a:extLst>
          </p:cNvPr>
          <p:cNvSpPr txBox="1">
            <a:spLocks noChangeArrowheads="1"/>
          </p:cNvSpPr>
          <p:nvPr/>
        </p:nvSpPr>
        <p:spPr bwMode="auto">
          <a:xfrm>
            <a:off x="9482875" y="1970051"/>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331" name="Text Box 95">
            <a:extLst>
              <a:ext uri="{FF2B5EF4-FFF2-40B4-BE49-F238E27FC236}">
                <a16:creationId xmlns:a16="http://schemas.microsoft.com/office/drawing/2014/main" id="{37B1F438-FDEF-B347-8509-9B348C6264D6}"/>
              </a:ext>
            </a:extLst>
          </p:cNvPr>
          <p:cNvSpPr txBox="1">
            <a:spLocks noChangeArrowheads="1"/>
          </p:cNvSpPr>
          <p:nvPr/>
        </p:nvSpPr>
        <p:spPr bwMode="auto">
          <a:xfrm>
            <a:off x="6965100" y="2219288"/>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332" name="Text Box 97">
            <a:extLst>
              <a:ext uri="{FF2B5EF4-FFF2-40B4-BE49-F238E27FC236}">
                <a16:creationId xmlns:a16="http://schemas.microsoft.com/office/drawing/2014/main" id="{81910B15-5127-7D44-BEAC-A0E4CE19C41A}"/>
              </a:ext>
            </a:extLst>
          </p:cNvPr>
          <p:cNvSpPr txBox="1">
            <a:spLocks noChangeArrowheads="1"/>
          </p:cNvSpPr>
          <p:nvPr/>
        </p:nvSpPr>
        <p:spPr bwMode="auto">
          <a:xfrm>
            <a:off x="6809525" y="2438363"/>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333" name="Text Box 99">
            <a:extLst>
              <a:ext uri="{FF2B5EF4-FFF2-40B4-BE49-F238E27FC236}">
                <a16:creationId xmlns:a16="http://schemas.microsoft.com/office/drawing/2014/main" id="{D1B7D9CA-3570-4040-A714-50B92DB38D55}"/>
              </a:ext>
            </a:extLst>
          </p:cNvPr>
          <p:cNvSpPr txBox="1">
            <a:spLocks noChangeArrowheads="1"/>
          </p:cNvSpPr>
          <p:nvPr/>
        </p:nvSpPr>
        <p:spPr bwMode="auto">
          <a:xfrm>
            <a:off x="6798413" y="1476338"/>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34" name="Text Box 100">
            <a:extLst>
              <a:ext uri="{FF2B5EF4-FFF2-40B4-BE49-F238E27FC236}">
                <a16:creationId xmlns:a16="http://schemas.microsoft.com/office/drawing/2014/main" id="{3B58509A-B160-2248-9833-A4B82A2ED789}"/>
              </a:ext>
            </a:extLst>
          </p:cNvPr>
          <p:cNvSpPr txBox="1">
            <a:spLocks noChangeArrowheads="1"/>
          </p:cNvSpPr>
          <p:nvPr/>
        </p:nvSpPr>
        <p:spPr bwMode="auto">
          <a:xfrm>
            <a:off x="9474938" y="1758913"/>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335" name="Group 101">
            <a:extLst>
              <a:ext uri="{FF2B5EF4-FFF2-40B4-BE49-F238E27FC236}">
                <a16:creationId xmlns:a16="http://schemas.microsoft.com/office/drawing/2014/main" id="{C65F9F6B-9C52-A645-BBA1-4B4911D27DAB}"/>
              </a:ext>
            </a:extLst>
          </p:cNvPr>
          <p:cNvGrpSpPr>
            <a:grpSpLocks/>
          </p:cNvGrpSpPr>
          <p:nvPr/>
        </p:nvGrpSpPr>
        <p:grpSpPr bwMode="auto">
          <a:xfrm>
            <a:off x="8014438" y="1658899"/>
            <a:ext cx="1471612" cy="400050"/>
            <a:chOff x="850" y="1230"/>
            <a:chExt cx="927" cy="252"/>
          </a:xfrm>
        </p:grpSpPr>
        <p:sp>
          <p:nvSpPr>
            <p:cNvPr id="336" name="Line 102">
              <a:extLst>
                <a:ext uri="{FF2B5EF4-FFF2-40B4-BE49-F238E27FC236}">
                  <a16:creationId xmlns:a16="http://schemas.microsoft.com/office/drawing/2014/main" id="{5A223C03-CC68-654E-9A77-795B0F835221}"/>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37" name="Text Box 103">
              <a:extLst>
                <a:ext uri="{FF2B5EF4-FFF2-40B4-BE49-F238E27FC236}">
                  <a16:creationId xmlns:a16="http://schemas.microsoft.com/office/drawing/2014/main" id="{591D93B9-CEB9-B448-93B7-CBCC3D56D0EA}"/>
                </a:ext>
              </a:extLst>
            </p:cNvPr>
            <p:cNvSpPr txBox="1">
              <a:spLocks noChangeArrowheads="1"/>
            </p:cNvSpPr>
            <p:nvPr/>
          </p:nvSpPr>
          <p:spPr bwMode="auto">
            <a:xfrm>
              <a:off x="1082" y="1230"/>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38" name="Group 110">
            <a:extLst>
              <a:ext uri="{FF2B5EF4-FFF2-40B4-BE49-F238E27FC236}">
                <a16:creationId xmlns:a16="http://schemas.microsoft.com/office/drawing/2014/main" id="{5327191E-BAE7-194F-AD6B-E343DF47D015}"/>
              </a:ext>
            </a:extLst>
          </p:cNvPr>
          <p:cNvGrpSpPr>
            <a:grpSpLocks/>
          </p:cNvGrpSpPr>
          <p:nvPr/>
        </p:nvGrpSpPr>
        <p:grpSpPr bwMode="auto">
          <a:xfrm>
            <a:off x="8000150" y="2131982"/>
            <a:ext cx="1471613" cy="369888"/>
            <a:chOff x="841" y="1528"/>
            <a:chExt cx="927" cy="233"/>
          </a:xfrm>
        </p:grpSpPr>
        <p:sp>
          <p:nvSpPr>
            <p:cNvPr id="339" name="Line 111">
              <a:extLst>
                <a:ext uri="{FF2B5EF4-FFF2-40B4-BE49-F238E27FC236}">
                  <a16:creationId xmlns:a16="http://schemas.microsoft.com/office/drawing/2014/main" id="{AC100DD9-0DC5-4040-8A3A-1923DC14B2CB}"/>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40" name="Text Box 112">
              <a:extLst>
                <a:ext uri="{FF2B5EF4-FFF2-40B4-BE49-F238E27FC236}">
                  <a16:creationId xmlns:a16="http://schemas.microsoft.com/office/drawing/2014/main" id="{BD326CF1-CC46-8A42-BB2F-F6ECEEBE434A}"/>
                </a:ext>
              </a:extLst>
            </p:cNvPr>
            <p:cNvSpPr txBox="1">
              <a:spLocks noChangeArrowheads="1"/>
            </p:cNvSpPr>
            <p:nvPr/>
          </p:nvSpPr>
          <p:spPr bwMode="auto">
            <a:xfrm>
              <a:off x="1089" y="1528"/>
              <a:ext cx="386"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341" name="Text Box 116">
            <a:extLst>
              <a:ext uri="{FF2B5EF4-FFF2-40B4-BE49-F238E27FC236}">
                <a16:creationId xmlns:a16="http://schemas.microsoft.com/office/drawing/2014/main" id="{C179E490-5BA4-5340-B780-1B5B090700B1}"/>
              </a:ext>
            </a:extLst>
          </p:cNvPr>
          <p:cNvSpPr txBox="1">
            <a:spLocks noChangeArrowheads="1"/>
          </p:cNvSpPr>
          <p:nvPr/>
        </p:nvSpPr>
        <p:spPr bwMode="auto">
          <a:xfrm>
            <a:off x="6965100" y="6200644"/>
            <a:ext cx="3867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 premature timeout/ delayed ACK</a:t>
            </a:r>
          </a:p>
        </p:txBody>
      </p:sp>
      <p:grpSp>
        <p:nvGrpSpPr>
          <p:cNvPr id="342" name="Group 122">
            <a:extLst>
              <a:ext uri="{FF2B5EF4-FFF2-40B4-BE49-F238E27FC236}">
                <a16:creationId xmlns:a16="http://schemas.microsoft.com/office/drawing/2014/main" id="{688804A7-0649-2A4D-B422-8C5736350BF8}"/>
              </a:ext>
            </a:extLst>
          </p:cNvPr>
          <p:cNvGrpSpPr>
            <a:grpSpLocks/>
          </p:cNvGrpSpPr>
          <p:nvPr/>
        </p:nvGrpSpPr>
        <p:grpSpPr bwMode="auto">
          <a:xfrm>
            <a:off x="7903313" y="2724113"/>
            <a:ext cx="122237" cy="1033463"/>
            <a:chOff x="3651" y="1878"/>
            <a:chExt cx="78" cy="963"/>
          </a:xfrm>
        </p:grpSpPr>
        <p:sp>
          <p:nvSpPr>
            <p:cNvPr id="343" name="Line 123">
              <a:extLst>
                <a:ext uri="{FF2B5EF4-FFF2-40B4-BE49-F238E27FC236}">
                  <a16:creationId xmlns:a16="http://schemas.microsoft.com/office/drawing/2014/main" id="{BF323BE9-D061-6D4A-B1D7-D5E84F9BF270}"/>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4" name="Line 124">
              <a:extLst>
                <a:ext uri="{FF2B5EF4-FFF2-40B4-BE49-F238E27FC236}">
                  <a16:creationId xmlns:a16="http://schemas.microsoft.com/office/drawing/2014/main" id="{10D5C035-1EBE-4A4B-B8F1-CF66C5C4103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5" name="Line 125">
              <a:extLst>
                <a:ext uri="{FF2B5EF4-FFF2-40B4-BE49-F238E27FC236}">
                  <a16:creationId xmlns:a16="http://schemas.microsoft.com/office/drawing/2014/main" id="{0EBA7DAD-11A2-F14D-A517-3B3F7222A539}"/>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46" name="Group 126">
            <a:extLst>
              <a:ext uri="{FF2B5EF4-FFF2-40B4-BE49-F238E27FC236}">
                <a16:creationId xmlns:a16="http://schemas.microsoft.com/office/drawing/2014/main" id="{B70BA022-65A5-4B43-BE01-DB5029C7BB0A}"/>
              </a:ext>
            </a:extLst>
          </p:cNvPr>
          <p:cNvGrpSpPr>
            <a:grpSpLocks/>
          </p:cNvGrpSpPr>
          <p:nvPr/>
        </p:nvGrpSpPr>
        <p:grpSpPr bwMode="auto">
          <a:xfrm>
            <a:off x="8031900" y="3854417"/>
            <a:ext cx="1471613" cy="363538"/>
            <a:chOff x="855" y="1799"/>
            <a:chExt cx="927" cy="229"/>
          </a:xfrm>
        </p:grpSpPr>
        <p:sp>
          <p:nvSpPr>
            <p:cNvPr id="347" name="Line 127">
              <a:extLst>
                <a:ext uri="{FF2B5EF4-FFF2-40B4-BE49-F238E27FC236}">
                  <a16:creationId xmlns:a16="http://schemas.microsoft.com/office/drawing/2014/main" id="{AD191456-37D1-A040-995D-0B74A7DCA3C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48" name="Text Box 128">
              <a:extLst>
                <a:ext uri="{FF2B5EF4-FFF2-40B4-BE49-F238E27FC236}">
                  <a16:creationId xmlns:a16="http://schemas.microsoft.com/office/drawing/2014/main" id="{84500C9D-A61F-374E-AC7B-DB3E026212A6}"/>
                </a:ext>
              </a:extLst>
            </p:cNvPr>
            <p:cNvSpPr txBox="1">
              <a:spLocks noChangeArrowheads="1"/>
            </p:cNvSpPr>
            <p:nvPr/>
          </p:nvSpPr>
          <p:spPr bwMode="auto">
            <a:xfrm>
              <a:off x="1121" y="1799"/>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49" name="Group 129">
            <a:extLst>
              <a:ext uri="{FF2B5EF4-FFF2-40B4-BE49-F238E27FC236}">
                <a16:creationId xmlns:a16="http://schemas.microsoft.com/office/drawing/2014/main" id="{06ADBC4E-4170-0642-9773-7507C6CC3A52}"/>
              </a:ext>
            </a:extLst>
          </p:cNvPr>
          <p:cNvGrpSpPr>
            <a:grpSpLocks/>
          </p:cNvGrpSpPr>
          <p:nvPr/>
        </p:nvGrpSpPr>
        <p:grpSpPr bwMode="auto">
          <a:xfrm>
            <a:off x="6599975" y="3336888"/>
            <a:ext cx="1377950" cy="731838"/>
            <a:chOff x="2802" y="2348"/>
            <a:chExt cx="868" cy="461"/>
          </a:xfrm>
        </p:grpSpPr>
        <p:pic>
          <p:nvPicPr>
            <p:cNvPr id="350" name="Picture 130" descr="alarm_clock_ringing">
              <a:extLst>
                <a:ext uri="{FF2B5EF4-FFF2-40B4-BE49-F238E27FC236}">
                  <a16:creationId xmlns:a16="http://schemas.microsoft.com/office/drawing/2014/main" id="{52E16AA2-A1DE-B149-8FC7-03FD3D9B1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 name="Text Box 131">
              <a:extLst>
                <a:ext uri="{FF2B5EF4-FFF2-40B4-BE49-F238E27FC236}">
                  <a16:creationId xmlns:a16="http://schemas.microsoft.com/office/drawing/2014/main" id="{0A05FBC0-8C50-6F4D-9F72-5369556DE4EB}"/>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grpSp>
        <p:nvGrpSpPr>
          <p:cNvPr id="352" name="Group 133">
            <a:extLst>
              <a:ext uri="{FF2B5EF4-FFF2-40B4-BE49-F238E27FC236}">
                <a16:creationId xmlns:a16="http://schemas.microsoft.com/office/drawing/2014/main" id="{4FAA3600-FCAA-8B42-84D1-FB85323188F4}"/>
              </a:ext>
            </a:extLst>
          </p:cNvPr>
          <p:cNvGrpSpPr>
            <a:grpSpLocks/>
          </p:cNvGrpSpPr>
          <p:nvPr/>
        </p:nvGrpSpPr>
        <p:grpSpPr bwMode="auto">
          <a:xfrm>
            <a:off x="8580889" y="2976526"/>
            <a:ext cx="911514" cy="752475"/>
            <a:chOff x="4186" y="1705"/>
            <a:chExt cx="598" cy="453"/>
          </a:xfrm>
        </p:grpSpPr>
        <p:sp>
          <p:nvSpPr>
            <p:cNvPr id="353" name="Line 118">
              <a:extLst>
                <a:ext uri="{FF2B5EF4-FFF2-40B4-BE49-F238E27FC236}">
                  <a16:creationId xmlns:a16="http://schemas.microsoft.com/office/drawing/2014/main" id="{AE11BC12-265B-1C4B-8FAB-0FA75A29EEB2}"/>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55" name="Line 132">
              <a:extLst>
                <a:ext uri="{FF2B5EF4-FFF2-40B4-BE49-F238E27FC236}">
                  <a16:creationId xmlns:a16="http://schemas.microsoft.com/office/drawing/2014/main" id="{BFF7F0A8-A357-7748-BD1E-51A7A3E5988B}"/>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54" name="Text Box 119">
              <a:extLst>
                <a:ext uri="{FF2B5EF4-FFF2-40B4-BE49-F238E27FC236}">
                  <a16:creationId xmlns:a16="http://schemas.microsoft.com/office/drawing/2014/main" id="{D0B7F72D-FD32-8D47-B9FD-0C7A1B80B4A1}"/>
                </a:ext>
              </a:extLst>
            </p:cNvPr>
            <p:cNvSpPr txBox="1">
              <a:spLocks noChangeArrowheads="1"/>
            </p:cNvSpPr>
            <p:nvPr/>
          </p:nvSpPr>
          <p:spPr bwMode="auto">
            <a:xfrm>
              <a:off x="4223" y="1846"/>
              <a:ext cx="460" cy="204"/>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6" name="Line 136">
            <a:extLst>
              <a:ext uri="{FF2B5EF4-FFF2-40B4-BE49-F238E27FC236}">
                <a16:creationId xmlns:a16="http://schemas.microsoft.com/office/drawing/2014/main" id="{61D6DAB1-4B37-C740-BD43-4568C5241A0C}"/>
              </a:ext>
            </a:extLst>
          </p:cNvPr>
          <p:cNvSpPr>
            <a:spLocks noChangeShapeType="1"/>
          </p:cNvSpPr>
          <p:nvPr/>
        </p:nvSpPr>
        <p:spPr bwMode="auto">
          <a:xfrm flipH="1">
            <a:off x="7922363" y="3521038"/>
            <a:ext cx="909637" cy="73977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C4E4C24E-2B71-FB43-956D-60F8AEF3370B}"/>
              </a:ext>
            </a:extLst>
          </p:cNvPr>
          <p:cNvGrpSpPr/>
          <p:nvPr/>
        </p:nvGrpSpPr>
        <p:grpSpPr>
          <a:xfrm>
            <a:off x="8012670" y="4309460"/>
            <a:ext cx="2667702" cy="714018"/>
            <a:chOff x="8162097" y="4679496"/>
            <a:chExt cx="2667702" cy="714018"/>
          </a:xfrm>
        </p:grpSpPr>
        <p:grpSp>
          <p:nvGrpSpPr>
            <p:cNvPr id="362" name="Group 150">
              <a:extLst>
                <a:ext uri="{FF2B5EF4-FFF2-40B4-BE49-F238E27FC236}">
                  <a16:creationId xmlns:a16="http://schemas.microsoft.com/office/drawing/2014/main" id="{8A649C16-501A-A644-A5FA-AE7129DDC14A}"/>
                </a:ext>
              </a:extLst>
            </p:cNvPr>
            <p:cNvGrpSpPr>
              <a:grpSpLocks/>
            </p:cNvGrpSpPr>
            <p:nvPr/>
          </p:nvGrpSpPr>
          <p:grpSpPr bwMode="auto">
            <a:xfrm>
              <a:off x="8162097" y="4974413"/>
              <a:ext cx="1471613" cy="419101"/>
              <a:chOff x="2229" y="3467"/>
              <a:chExt cx="927" cy="264"/>
            </a:xfrm>
          </p:grpSpPr>
          <p:sp>
            <p:nvSpPr>
              <p:cNvPr id="382" name="Line 108">
                <a:extLst>
                  <a:ext uri="{FF2B5EF4-FFF2-40B4-BE49-F238E27FC236}">
                    <a16:creationId xmlns:a16="http://schemas.microsoft.com/office/drawing/2014/main" id="{DB733CF3-EAC6-CC4F-B21E-9FB8C5502566}"/>
                  </a:ext>
                </a:extLst>
              </p:cNvPr>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3" name="Text Box 109">
                <a:extLst>
                  <a:ext uri="{FF2B5EF4-FFF2-40B4-BE49-F238E27FC236}">
                    <a16:creationId xmlns:a16="http://schemas.microsoft.com/office/drawing/2014/main" id="{BB517B3D-28EB-8444-8C05-95403AFF543F}"/>
                  </a:ext>
                </a:extLst>
              </p:cNvPr>
              <p:cNvSpPr txBox="1">
                <a:spLocks noChangeArrowheads="1"/>
              </p:cNvSpPr>
              <p:nvPr/>
            </p:nvSpPr>
            <p:spPr bwMode="auto">
              <a:xfrm>
                <a:off x="2336" y="3519"/>
                <a:ext cx="386"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8" name="Text Box 93">
              <a:extLst>
                <a:ext uri="{FF2B5EF4-FFF2-40B4-BE49-F238E27FC236}">
                  <a16:creationId xmlns:a16="http://schemas.microsoft.com/office/drawing/2014/main" id="{0A5BAC0E-26A7-304A-9845-BD850E809ABB}"/>
                </a:ext>
              </a:extLst>
            </p:cNvPr>
            <p:cNvSpPr txBox="1">
              <a:spLocks noChangeArrowheads="1"/>
            </p:cNvSpPr>
            <p:nvPr/>
          </p:nvSpPr>
          <p:spPr bwMode="auto">
            <a:xfrm>
              <a:off x="9632824" y="4679496"/>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grpSp>
      <p:grpSp>
        <p:nvGrpSpPr>
          <p:cNvPr id="6" name="Group 5">
            <a:extLst>
              <a:ext uri="{FF2B5EF4-FFF2-40B4-BE49-F238E27FC236}">
                <a16:creationId xmlns:a16="http://schemas.microsoft.com/office/drawing/2014/main" id="{31C21A72-3E29-1946-B909-D85D4A552D56}"/>
              </a:ext>
            </a:extLst>
          </p:cNvPr>
          <p:cNvGrpSpPr/>
          <p:nvPr/>
        </p:nvGrpSpPr>
        <p:grpSpPr>
          <a:xfrm>
            <a:off x="6804583" y="4153524"/>
            <a:ext cx="3833816" cy="1104906"/>
            <a:chOff x="6954010" y="4523560"/>
            <a:chExt cx="3833816" cy="1104906"/>
          </a:xfrm>
        </p:grpSpPr>
        <p:grpSp>
          <p:nvGrpSpPr>
            <p:cNvPr id="364" name="Group 137">
              <a:extLst>
                <a:ext uri="{FF2B5EF4-FFF2-40B4-BE49-F238E27FC236}">
                  <a16:creationId xmlns:a16="http://schemas.microsoft.com/office/drawing/2014/main" id="{3BF75B33-1A77-E24B-AABE-7E5C56D0D788}"/>
                </a:ext>
              </a:extLst>
            </p:cNvPr>
            <p:cNvGrpSpPr>
              <a:grpSpLocks/>
            </p:cNvGrpSpPr>
            <p:nvPr/>
          </p:nvGrpSpPr>
          <p:grpSpPr bwMode="auto">
            <a:xfrm>
              <a:off x="6954010" y="4523560"/>
              <a:ext cx="1174750" cy="609601"/>
              <a:chOff x="2830" y="3285"/>
              <a:chExt cx="740" cy="384"/>
            </a:xfrm>
          </p:grpSpPr>
          <p:sp>
            <p:nvSpPr>
              <p:cNvPr id="378" name="Text Box 134">
                <a:extLst>
                  <a:ext uri="{FF2B5EF4-FFF2-40B4-BE49-F238E27FC236}">
                    <a16:creationId xmlns:a16="http://schemas.microsoft.com/office/drawing/2014/main" id="{057A15E3-B733-174D-BE7C-2996FC261991}"/>
                  </a:ext>
                </a:extLst>
              </p:cNvPr>
              <p:cNvSpPr txBox="1">
                <a:spLocks noChangeArrowheads="1"/>
              </p:cNvSpPr>
              <p:nvPr/>
            </p:nvSpPr>
            <p:spPr bwMode="auto">
              <a:xfrm>
                <a:off x="2830" y="3438"/>
                <a:ext cx="7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79" name="Text Box 135">
                <a:extLst>
                  <a:ext uri="{FF2B5EF4-FFF2-40B4-BE49-F238E27FC236}">
                    <a16:creationId xmlns:a16="http://schemas.microsoft.com/office/drawing/2014/main" id="{D294B6DF-F9F6-C245-9C1E-7E3DCD5BFC7B}"/>
                  </a:ext>
                </a:extLst>
              </p:cNvPr>
              <p:cNvSpPr txBox="1">
                <a:spLocks noChangeArrowheads="1"/>
              </p:cNvSpPr>
              <p:nvPr/>
            </p:nvSpPr>
            <p:spPr bwMode="auto">
              <a:xfrm>
                <a:off x="2916" y="3285"/>
                <a:ext cx="64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grpSp>
        <p:grpSp>
          <p:nvGrpSpPr>
            <p:cNvPr id="365" name="Group 138">
              <a:extLst>
                <a:ext uri="{FF2B5EF4-FFF2-40B4-BE49-F238E27FC236}">
                  <a16:creationId xmlns:a16="http://schemas.microsoft.com/office/drawing/2014/main" id="{CAC9BF03-EEEF-2846-B090-FAE6750AF122}"/>
                </a:ext>
              </a:extLst>
            </p:cNvPr>
            <p:cNvGrpSpPr>
              <a:grpSpLocks/>
            </p:cNvGrpSpPr>
            <p:nvPr/>
          </p:nvGrpSpPr>
          <p:grpSpPr bwMode="auto">
            <a:xfrm>
              <a:off x="8073197" y="4747083"/>
              <a:ext cx="1547813" cy="446403"/>
              <a:chOff x="850" y="1229"/>
              <a:chExt cx="927" cy="253"/>
            </a:xfrm>
          </p:grpSpPr>
          <p:sp>
            <p:nvSpPr>
              <p:cNvPr id="376" name="Line 139">
                <a:extLst>
                  <a:ext uri="{FF2B5EF4-FFF2-40B4-BE49-F238E27FC236}">
                    <a16:creationId xmlns:a16="http://schemas.microsoft.com/office/drawing/2014/main" id="{908F9E2B-E1F1-0444-8DD2-B8396679EF06}"/>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7" name="Text Box 140">
                <a:extLst>
                  <a:ext uri="{FF2B5EF4-FFF2-40B4-BE49-F238E27FC236}">
                    <a16:creationId xmlns:a16="http://schemas.microsoft.com/office/drawing/2014/main" id="{74AAB4FF-F9B2-8644-9770-40F6B7F6DC97}"/>
                  </a:ext>
                </a:extLst>
              </p:cNvPr>
              <p:cNvSpPr txBox="1">
                <a:spLocks noChangeArrowheads="1"/>
              </p:cNvSpPr>
              <p:nvPr/>
            </p:nvSpPr>
            <p:spPr bwMode="auto">
              <a:xfrm>
                <a:off x="1014" y="1229"/>
                <a:ext cx="340" cy="191"/>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66" name="Group 142">
              <a:extLst>
                <a:ext uri="{FF2B5EF4-FFF2-40B4-BE49-F238E27FC236}">
                  <a16:creationId xmlns:a16="http://schemas.microsoft.com/office/drawing/2014/main" id="{61F81DDD-D8CA-1E44-9759-5F540FE71068}"/>
                </a:ext>
              </a:extLst>
            </p:cNvPr>
            <p:cNvGrpSpPr>
              <a:grpSpLocks/>
            </p:cNvGrpSpPr>
            <p:nvPr/>
          </p:nvGrpSpPr>
          <p:grpSpPr bwMode="auto">
            <a:xfrm>
              <a:off x="9582913" y="5037915"/>
              <a:ext cx="1204913" cy="590551"/>
              <a:chOff x="4762" y="2985"/>
              <a:chExt cx="759" cy="372"/>
            </a:xfrm>
          </p:grpSpPr>
          <p:sp>
            <p:nvSpPr>
              <p:cNvPr id="374" name="Text Box 143">
                <a:extLst>
                  <a:ext uri="{FF2B5EF4-FFF2-40B4-BE49-F238E27FC236}">
                    <a16:creationId xmlns:a16="http://schemas.microsoft.com/office/drawing/2014/main" id="{6C499832-2FEA-2247-A1D4-C7CE568CC494}"/>
                  </a:ext>
                </a:extLst>
              </p:cNvPr>
              <p:cNvSpPr txBox="1">
                <a:spLocks noChangeArrowheads="1"/>
              </p:cNvSpPr>
              <p:nvPr/>
            </p:nvSpPr>
            <p:spPr bwMode="auto">
              <a:xfrm>
                <a:off x="4762" y="2985"/>
                <a:ext cx="63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375" name="Text Box 144">
                <a:extLst>
                  <a:ext uri="{FF2B5EF4-FFF2-40B4-BE49-F238E27FC236}">
                    <a16:creationId xmlns:a16="http://schemas.microsoft.com/office/drawing/2014/main" id="{23A45435-E6D5-7641-819A-FA71E59CB02C}"/>
                  </a:ext>
                </a:extLst>
              </p:cNvPr>
              <p:cNvSpPr txBox="1">
                <a:spLocks noChangeArrowheads="1"/>
              </p:cNvSpPr>
              <p:nvPr/>
            </p:nvSpPr>
            <p:spPr bwMode="auto">
              <a:xfrm>
                <a:off x="4767" y="3126"/>
                <a:ext cx="75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grpSp>
      </p:grpSp>
      <p:grpSp>
        <p:nvGrpSpPr>
          <p:cNvPr id="367" name="Group 149">
            <a:extLst>
              <a:ext uri="{FF2B5EF4-FFF2-40B4-BE49-F238E27FC236}">
                <a16:creationId xmlns:a16="http://schemas.microsoft.com/office/drawing/2014/main" id="{69EE8DE9-3381-624C-9ABB-652457E2824C}"/>
              </a:ext>
            </a:extLst>
          </p:cNvPr>
          <p:cNvGrpSpPr>
            <a:grpSpLocks/>
          </p:cNvGrpSpPr>
          <p:nvPr/>
        </p:nvGrpSpPr>
        <p:grpSpPr bwMode="auto">
          <a:xfrm>
            <a:off x="8034892" y="4967903"/>
            <a:ext cx="1457325" cy="488950"/>
            <a:chOff x="3839" y="2850"/>
            <a:chExt cx="918" cy="308"/>
          </a:xfrm>
        </p:grpSpPr>
        <p:sp>
          <p:nvSpPr>
            <p:cNvPr id="372" name="Line 146">
              <a:extLst>
                <a:ext uri="{FF2B5EF4-FFF2-40B4-BE49-F238E27FC236}">
                  <a16:creationId xmlns:a16="http://schemas.microsoft.com/office/drawing/2014/main" id="{B42EE784-BAAA-7648-8C27-518F3E7EDD07}"/>
                </a:ext>
              </a:extLst>
            </p:cNvPr>
            <p:cNvSpPr>
              <a:spLocks noChangeShapeType="1"/>
            </p:cNvSpPr>
            <p:nvPr/>
          </p:nvSpPr>
          <p:spPr bwMode="auto">
            <a:xfrm flipH="1">
              <a:off x="3839" y="2850"/>
              <a:ext cx="918" cy="30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3" name="Text Box 147">
              <a:extLst>
                <a:ext uri="{FF2B5EF4-FFF2-40B4-BE49-F238E27FC236}">
                  <a16:creationId xmlns:a16="http://schemas.microsoft.com/office/drawing/2014/main" id="{0E52013C-7BAA-344E-9018-CA884EE49126}"/>
                </a:ext>
              </a:extLst>
            </p:cNvPr>
            <p:cNvSpPr txBox="1">
              <a:spLocks noChangeArrowheads="1"/>
            </p:cNvSpPr>
            <p:nvPr/>
          </p:nvSpPr>
          <p:spPr bwMode="auto">
            <a:xfrm>
              <a:off x="4104" y="2873"/>
              <a:ext cx="386"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120" name="Group 85">
            <a:extLst>
              <a:ext uri="{FF2B5EF4-FFF2-40B4-BE49-F238E27FC236}">
                <a16:creationId xmlns:a16="http://schemas.microsoft.com/office/drawing/2014/main" id="{EF03F5C0-9E1B-6F4D-827D-841E2D21FDD8}"/>
              </a:ext>
            </a:extLst>
          </p:cNvPr>
          <p:cNvGrpSpPr>
            <a:grpSpLocks/>
          </p:cNvGrpSpPr>
          <p:nvPr/>
        </p:nvGrpSpPr>
        <p:grpSpPr bwMode="auto">
          <a:xfrm>
            <a:off x="8026461" y="5469606"/>
            <a:ext cx="1471612" cy="363538"/>
            <a:chOff x="855" y="1799"/>
            <a:chExt cx="927" cy="229"/>
          </a:xfrm>
        </p:grpSpPr>
        <p:sp>
          <p:nvSpPr>
            <p:cNvPr id="121" name="Line 86">
              <a:extLst>
                <a:ext uri="{FF2B5EF4-FFF2-40B4-BE49-F238E27FC236}">
                  <a16:creationId xmlns:a16="http://schemas.microsoft.com/office/drawing/2014/main" id="{CFBE0624-2276-5A40-AD6C-765B8E1D5A7A}"/>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2" name="Text Box 87">
              <a:extLst>
                <a:ext uri="{FF2B5EF4-FFF2-40B4-BE49-F238E27FC236}">
                  <a16:creationId xmlns:a16="http://schemas.microsoft.com/office/drawing/2014/main" id="{6E5D70F9-C765-DD43-99D5-1E3FD4E8B868}"/>
                </a:ext>
              </a:extLst>
            </p:cNvPr>
            <p:cNvSpPr txBox="1">
              <a:spLocks noChangeArrowheads="1"/>
            </p:cNvSpPr>
            <p:nvPr/>
          </p:nvSpPr>
          <p:spPr bwMode="auto">
            <a:xfrm>
              <a:off x="1129" y="1799"/>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 name="Group 2">
            <a:extLst>
              <a:ext uri="{FF2B5EF4-FFF2-40B4-BE49-F238E27FC236}">
                <a16:creationId xmlns:a16="http://schemas.microsoft.com/office/drawing/2014/main" id="{32D39F4C-0ABF-C94E-A0DB-A97913E78570}"/>
              </a:ext>
            </a:extLst>
          </p:cNvPr>
          <p:cNvGrpSpPr/>
          <p:nvPr/>
        </p:nvGrpSpPr>
        <p:grpSpPr>
          <a:xfrm>
            <a:off x="6993934" y="4806637"/>
            <a:ext cx="1022350" cy="553607"/>
            <a:chOff x="6289259" y="5452590"/>
            <a:chExt cx="1022350" cy="553607"/>
          </a:xfrm>
        </p:grpSpPr>
        <p:sp>
          <p:nvSpPr>
            <p:cNvPr id="359" name="Text Box 96">
              <a:extLst>
                <a:ext uri="{FF2B5EF4-FFF2-40B4-BE49-F238E27FC236}">
                  <a16:creationId xmlns:a16="http://schemas.microsoft.com/office/drawing/2014/main" id="{0B9EBE4A-F7AC-D14C-AD4E-0FA449FA991D}"/>
                </a:ext>
              </a:extLst>
            </p:cNvPr>
            <p:cNvSpPr txBox="1">
              <a:spLocks noChangeArrowheads="1"/>
            </p:cNvSpPr>
            <p:nvPr/>
          </p:nvSpPr>
          <p:spPr bwMode="auto">
            <a:xfrm>
              <a:off x="6339123" y="5698420"/>
              <a:ext cx="8194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a:t>
              </a:r>
            </a:p>
          </p:txBody>
        </p:sp>
        <p:sp>
          <p:nvSpPr>
            <p:cNvPr id="123" name="Text Box 98">
              <a:extLst>
                <a:ext uri="{FF2B5EF4-FFF2-40B4-BE49-F238E27FC236}">
                  <a16:creationId xmlns:a16="http://schemas.microsoft.com/office/drawing/2014/main" id="{0DE35C6C-6D99-814C-B88E-A2943030E4F5}"/>
                </a:ext>
              </a:extLst>
            </p:cNvPr>
            <p:cNvSpPr txBox="1">
              <a:spLocks noChangeArrowheads="1"/>
            </p:cNvSpPr>
            <p:nvPr/>
          </p:nvSpPr>
          <p:spPr bwMode="auto">
            <a:xfrm>
              <a:off x="6289259" y="5452590"/>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grpSp>
      <p:sp>
        <p:nvSpPr>
          <p:cNvPr id="113" name="Slide Number Placeholder 2">
            <a:extLst>
              <a:ext uri="{FF2B5EF4-FFF2-40B4-BE49-F238E27FC236}">
                <a16:creationId xmlns:a16="http://schemas.microsoft.com/office/drawing/2014/main" id="{7706DBAD-0F0D-AC43-90D8-C4A8FC7233B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1768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ipe(left)">
                                      <p:cBhvr>
                                        <p:cTn id="7" dur="500"/>
                                        <p:tgtEl>
                                          <p:spTgt spid="29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89">
                                            <p:txEl>
                                              <p:pRg st="0" end="0"/>
                                            </p:txEl>
                                          </p:spTgt>
                                        </p:tgtEl>
                                        <p:attrNameLst>
                                          <p:attrName>style.visibility</p:attrName>
                                        </p:attrNameLst>
                                      </p:cBhvr>
                                      <p:to>
                                        <p:strVal val="visible"/>
                                      </p:to>
                                    </p:set>
                                    <p:animEffect transition="in" filter="dissolve">
                                      <p:cBhvr>
                                        <p:cTn id="11" dur="500"/>
                                        <p:tgtEl>
                                          <p:spTgt spid="28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dissolve">
                                      <p:cBhvr>
                                        <p:cTn id="15" dur="500"/>
                                        <p:tgtEl>
                                          <p:spTgt spid="28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99"/>
                                        </p:tgtEl>
                                        <p:attrNameLst>
                                          <p:attrName>style.visibility</p:attrName>
                                        </p:attrNameLst>
                                      </p:cBhvr>
                                      <p:to>
                                        <p:strVal val="visible"/>
                                      </p:to>
                                    </p:set>
                                    <p:animEffect transition="in" filter="wipe(right)">
                                      <p:cBhvr>
                                        <p:cTn id="19" dur="500"/>
                                        <p:tgtEl>
                                          <p:spTgt spid="29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84"/>
                                        </p:tgtEl>
                                        <p:attrNameLst>
                                          <p:attrName>style.visibility</p:attrName>
                                        </p:attrNameLst>
                                      </p:cBhvr>
                                      <p:to>
                                        <p:strVal val="visible"/>
                                      </p:to>
                                    </p:set>
                                    <p:animEffect transition="in" filter="dissolve">
                                      <p:cBhvr>
                                        <p:cTn id="23" dur="500"/>
                                        <p:tgtEl>
                                          <p:spTgt spid="28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86"/>
                                        </p:tgtEl>
                                        <p:attrNameLst>
                                          <p:attrName>style.visibility</p:attrName>
                                        </p:attrNameLst>
                                      </p:cBhvr>
                                      <p:to>
                                        <p:strVal val="visible"/>
                                      </p:to>
                                    </p:set>
                                    <p:animEffect transition="in" filter="dissolve">
                                      <p:cBhvr>
                                        <p:cTn id="27" dur="500"/>
                                        <p:tgtEl>
                                          <p:spTgt spid="28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4"/>
                                        </p:tgtEl>
                                        <p:attrNameLst>
                                          <p:attrName>style.visibility</p:attrName>
                                        </p:attrNameLst>
                                      </p:cBhvr>
                                      <p:to>
                                        <p:strVal val="visible"/>
                                      </p:to>
                                    </p:set>
                                    <p:animEffect transition="in" filter="wipe(left)">
                                      <p:cBhvr>
                                        <p:cTn id="31" dur="500"/>
                                        <p:tgtEl>
                                          <p:spTgt spid="27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95">
                                            <p:txEl>
                                              <p:pRg st="0" end="0"/>
                                            </p:txEl>
                                          </p:spTgt>
                                        </p:tgtEl>
                                        <p:attrNameLst>
                                          <p:attrName>style.visibility</p:attrName>
                                        </p:attrNameLst>
                                      </p:cBhvr>
                                      <p:to>
                                        <p:strVal val="visible"/>
                                      </p:to>
                                    </p:set>
                                    <p:animEffect transition="in" filter="dissolve">
                                      <p:cBhvr>
                                        <p:cTn id="35" dur="500"/>
                                        <p:tgtEl>
                                          <p:spTgt spid="195">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96"/>
                                        </p:tgtEl>
                                        <p:attrNameLst>
                                          <p:attrName>style.visibility</p:attrName>
                                        </p:attrNameLst>
                                      </p:cBhvr>
                                      <p:to>
                                        <p:strVal val="visible"/>
                                      </p:to>
                                    </p:set>
                                    <p:animEffect transition="in" filter="dissolve">
                                      <p:cBhvr>
                                        <p:cTn id="39" dur="500"/>
                                        <p:tgtEl>
                                          <p:spTgt spid="196"/>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306"/>
                                        </p:tgtEl>
                                        <p:attrNameLst>
                                          <p:attrName>style.visibility</p:attrName>
                                        </p:attrNameLst>
                                      </p:cBhvr>
                                      <p:to>
                                        <p:strVal val="visible"/>
                                      </p:to>
                                    </p:set>
                                    <p:animEffect transition="in" filter="wipe(right)">
                                      <p:cBhvr>
                                        <p:cTn id="43" dur="500"/>
                                        <p:tgtEl>
                                          <p:spTgt spid="3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11"/>
                                        </p:tgtEl>
                                        <p:attrNameLst>
                                          <p:attrName>style.visibility</p:attrName>
                                        </p:attrNameLst>
                                      </p:cBhvr>
                                      <p:to>
                                        <p:strVal val="visible"/>
                                      </p:to>
                                    </p:set>
                                    <p:animEffect transition="in" filter="wipe(up)">
                                      <p:cBhvr>
                                        <p:cTn id="48" dur="1000"/>
                                        <p:tgtEl>
                                          <p:spTgt spid="311"/>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318"/>
                                        </p:tgtEl>
                                        <p:attrNameLst>
                                          <p:attrName>style.visibility</p:attrName>
                                        </p:attrNameLst>
                                      </p:cBhvr>
                                      <p:to>
                                        <p:strVal val="visible"/>
                                      </p:to>
                                    </p:set>
                                    <p:animEffect transition="in" filter="dissolve">
                                      <p:cBhvr>
                                        <p:cTn id="52" dur="500"/>
                                        <p:tgtEl>
                                          <p:spTgt spid="3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5"/>
                                        </p:tgtEl>
                                        <p:attrNameLst>
                                          <p:attrName>style.visibility</p:attrName>
                                        </p:attrNameLst>
                                      </p:cBhvr>
                                      <p:to>
                                        <p:strVal val="visible"/>
                                      </p:to>
                                    </p:set>
                                    <p:animEffect transition="in" filter="wipe(left)">
                                      <p:cBhvr>
                                        <p:cTn id="57" dur="500"/>
                                        <p:tgtEl>
                                          <p:spTgt spid="315"/>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279">
                                            <p:txEl>
                                              <p:pRg st="0" end="0"/>
                                            </p:txEl>
                                          </p:spTgt>
                                        </p:tgtEl>
                                        <p:attrNameLst>
                                          <p:attrName>style.visibility</p:attrName>
                                        </p:attrNameLst>
                                      </p:cBhvr>
                                      <p:to>
                                        <p:strVal val="visible"/>
                                      </p:to>
                                    </p:set>
                                    <p:animEffect transition="in" filter="dissolve">
                                      <p:cBhvr>
                                        <p:cTn id="61" dur="500"/>
                                        <p:tgtEl>
                                          <p:spTgt spid="279">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3"/>
                                        </p:tgtEl>
                                        <p:attrNameLst>
                                          <p:attrName>style.visibility</p:attrName>
                                        </p:attrNameLst>
                                      </p:cBhvr>
                                      <p:to>
                                        <p:strVal val="visible"/>
                                      </p:to>
                                    </p:set>
                                    <p:animEffect transition="in" filter="dissolve">
                                      <p:cBhvr>
                                        <p:cTn id="64" dur="500"/>
                                        <p:tgtEl>
                                          <p:spTgt spid="273"/>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282"/>
                                        </p:tgtEl>
                                        <p:attrNameLst>
                                          <p:attrName>style.visibility</p:attrName>
                                        </p:attrNameLst>
                                      </p:cBhvr>
                                      <p:to>
                                        <p:strVal val="visible"/>
                                      </p:to>
                                    </p:set>
                                    <p:animEffect transition="in" filter="dissolve">
                                      <p:cBhvr>
                                        <p:cTn id="68" dur="500"/>
                                        <p:tgtEl>
                                          <p:spTgt spid="282"/>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wipe(right)">
                                      <p:cBhvr>
                                        <p:cTn id="72" dur="500"/>
                                        <p:tgtEl>
                                          <p:spTgt spid="296"/>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287"/>
                                        </p:tgtEl>
                                        <p:attrNameLst>
                                          <p:attrName>style.visibility</p:attrName>
                                        </p:attrNameLst>
                                      </p:cBhvr>
                                      <p:to>
                                        <p:strVal val="visible"/>
                                      </p:to>
                                    </p:set>
                                    <p:animEffect transition="in" filter="dissolve">
                                      <p:cBhvr>
                                        <p:cTn id="76" dur="500"/>
                                        <p:tgtEl>
                                          <p:spTgt spid="287"/>
                                        </p:tgtEl>
                                      </p:cBhvr>
                                    </p:animEffect>
                                  </p:childTnLst>
                                </p:cTn>
                              </p:par>
                            </p:childTnLst>
                          </p:cTn>
                        </p:par>
                        <p:par>
                          <p:cTn id="77" fill="hold">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285"/>
                                        </p:tgtEl>
                                        <p:attrNameLst>
                                          <p:attrName>style.visibility</p:attrName>
                                        </p:attrNameLst>
                                      </p:cBhvr>
                                      <p:to>
                                        <p:strVal val="visible"/>
                                      </p:to>
                                    </p:set>
                                    <p:animEffect transition="in" filter="dissolve">
                                      <p:cBhvr>
                                        <p:cTn id="80" dur="500"/>
                                        <p:tgtEl>
                                          <p:spTgt spid="285"/>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293"/>
                                        </p:tgtEl>
                                        <p:attrNameLst>
                                          <p:attrName>style.visibility</p:attrName>
                                        </p:attrNameLst>
                                      </p:cBhvr>
                                      <p:to>
                                        <p:strVal val="visible"/>
                                      </p:to>
                                    </p:set>
                                    <p:animEffect transition="in" filter="wipe(left)">
                                      <p:cBhvr>
                                        <p:cTn id="84" dur="500"/>
                                        <p:tgtEl>
                                          <p:spTgt spid="293"/>
                                        </p:tgtEl>
                                      </p:cBhvr>
                                    </p:animEffect>
                                  </p:childTnLst>
                                </p:cTn>
                              </p:par>
                            </p:childTnLst>
                          </p:cTn>
                        </p:par>
                        <p:par>
                          <p:cTn id="85" fill="hold">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280"/>
                                        </p:tgtEl>
                                        <p:attrNameLst>
                                          <p:attrName>style.visibility</p:attrName>
                                        </p:attrNameLst>
                                      </p:cBhvr>
                                      <p:to>
                                        <p:strVal val="visible"/>
                                      </p:to>
                                    </p:set>
                                    <p:animEffect transition="in" filter="dissolve">
                                      <p:cBhvr>
                                        <p:cTn id="88" dur="500"/>
                                        <p:tgtEl>
                                          <p:spTgt spid="280"/>
                                        </p:tgtEl>
                                      </p:cBhvr>
                                    </p:animEffect>
                                  </p:childTnLst>
                                </p:cTn>
                              </p:par>
                            </p:childTnLst>
                          </p:cTn>
                        </p:par>
                        <p:par>
                          <p:cTn id="89" fill="hold">
                            <p:stCondLst>
                              <p:cond delay="4000"/>
                            </p:stCondLst>
                            <p:childTnLst>
                              <p:par>
                                <p:cTn id="90" presetID="9" presetClass="entr" presetSubtype="0" fill="hold" nodeType="afterEffect">
                                  <p:stCondLst>
                                    <p:cond delay="0"/>
                                  </p:stCondLst>
                                  <p:childTnLst>
                                    <p:set>
                                      <p:cBhvr>
                                        <p:cTn id="91" dur="1" fill="hold">
                                          <p:stCondLst>
                                            <p:cond delay="0"/>
                                          </p:stCondLst>
                                        </p:cTn>
                                        <p:tgtEl>
                                          <p:spTgt spid="283">
                                            <p:txEl>
                                              <p:pRg st="0" end="0"/>
                                            </p:txEl>
                                          </p:spTgt>
                                        </p:tgtEl>
                                        <p:attrNameLst>
                                          <p:attrName>style.visibility</p:attrName>
                                        </p:attrNameLst>
                                      </p:cBhvr>
                                      <p:to>
                                        <p:strVal val="visible"/>
                                      </p:to>
                                    </p:set>
                                    <p:animEffect transition="in" filter="dissolve">
                                      <p:cBhvr>
                                        <p:cTn id="92" dur="500"/>
                                        <p:tgtEl>
                                          <p:spTgt spid="283">
                                            <p:txEl>
                                              <p:pRg st="0" end="0"/>
                                            </p:txEl>
                                          </p:spTgt>
                                        </p:tgtEl>
                                      </p:cBhvr>
                                    </p:animEffect>
                                  </p:childTnLst>
                                </p:cTn>
                              </p:par>
                            </p:childTnLst>
                          </p:cTn>
                        </p:par>
                        <p:par>
                          <p:cTn id="93" fill="hold">
                            <p:stCondLst>
                              <p:cond delay="4500"/>
                            </p:stCondLst>
                            <p:childTnLst>
                              <p:par>
                                <p:cTn id="94" presetID="22" presetClass="entr" presetSubtype="2" fill="hold" nodeType="afterEffect">
                                  <p:stCondLst>
                                    <p:cond delay="0"/>
                                  </p:stCondLst>
                                  <p:childTnLst>
                                    <p:set>
                                      <p:cBhvr>
                                        <p:cTn id="95" dur="1" fill="hold">
                                          <p:stCondLst>
                                            <p:cond delay="0"/>
                                          </p:stCondLst>
                                        </p:cTn>
                                        <p:tgtEl>
                                          <p:spTgt spid="302"/>
                                        </p:tgtEl>
                                        <p:attrNameLst>
                                          <p:attrName>style.visibility</p:attrName>
                                        </p:attrNameLst>
                                      </p:cBhvr>
                                      <p:to>
                                        <p:strVal val="visible"/>
                                      </p:to>
                                    </p:set>
                                    <p:animEffect transition="in" filter="wipe(right)">
                                      <p:cBhvr>
                                        <p:cTn id="96" dur="500"/>
                                        <p:tgtEl>
                                          <p:spTgt spid="30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35"/>
                                        </p:tgtEl>
                                        <p:attrNameLst>
                                          <p:attrName>style.visibility</p:attrName>
                                        </p:attrNameLst>
                                      </p:cBhvr>
                                      <p:to>
                                        <p:strVal val="visible"/>
                                      </p:to>
                                    </p:set>
                                    <p:animEffect transition="in" filter="wipe(left)">
                                      <p:cBhvr>
                                        <p:cTn id="101" dur="500"/>
                                        <p:tgtEl>
                                          <p:spTgt spid="335"/>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334">
                                            <p:txEl>
                                              <p:pRg st="0" end="0"/>
                                            </p:txEl>
                                          </p:spTgt>
                                        </p:tgtEl>
                                        <p:attrNameLst>
                                          <p:attrName>style.visibility</p:attrName>
                                        </p:attrNameLst>
                                      </p:cBhvr>
                                      <p:to>
                                        <p:strVal val="visible"/>
                                      </p:to>
                                    </p:set>
                                    <p:animEffect transition="in" filter="dissolve">
                                      <p:cBhvr>
                                        <p:cTn id="105" dur="500"/>
                                        <p:tgtEl>
                                          <p:spTgt spid="334">
                                            <p:txEl>
                                              <p:pRg st="0" end="0"/>
                                            </p:txEl>
                                          </p:spTgt>
                                        </p:tgtEl>
                                      </p:cBhvr>
                                    </p:animEffect>
                                  </p:childTnLst>
                                </p:cTn>
                              </p:par>
                            </p:childTnLst>
                          </p:cTn>
                        </p:par>
                        <p:par>
                          <p:cTn id="106" fill="hold">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330"/>
                                        </p:tgtEl>
                                        <p:attrNameLst>
                                          <p:attrName>style.visibility</p:attrName>
                                        </p:attrNameLst>
                                      </p:cBhvr>
                                      <p:to>
                                        <p:strVal val="visible"/>
                                      </p:to>
                                    </p:set>
                                    <p:animEffect transition="in" filter="dissolve">
                                      <p:cBhvr>
                                        <p:cTn id="109" dur="500"/>
                                        <p:tgtEl>
                                          <p:spTgt spid="330"/>
                                        </p:tgtEl>
                                      </p:cBhvr>
                                    </p:animEffect>
                                  </p:childTnLst>
                                </p:cTn>
                              </p:par>
                            </p:childTnLst>
                          </p:cTn>
                        </p:par>
                        <p:par>
                          <p:cTn id="110" fill="hold">
                            <p:stCondLst>
                              <p:cond delay="1500"/>
                            </p:stCondLst>
                            <p:childTnLst>
                              <p:par>
                                <p:cTn id="111" presetID="22" presetClass="entr" presetSubtype="2" fill="hold" nodeType="afterEffect">
                                  <p:stCondLst>
                                    <p:cond delay="0"/>
                                  </p:stCondLst>
                                  <p:childTnLst>
                                    <p:set>
                                      <p:cBhvr>
                                        <p:cTn id="112" dur="1" fill="hold">
                                          <p:stCondLst>
                                            <p:cond delay="0"/>
                                          </p:stCondLst>
                                        </p:cTn>
                                        <p:tgtEl>
                                          <p:spTgt spid="338"/>
                                        </p:tgtEl>
                                        <p:attrNameLst>
                                          <p:attrName>style.visibility</p:attrName>
                                        </p:attrNameLst>
                                      </p:cBhvr>
                                      <p:to>
                                        <p:strVal val="visible"/>
                                      </p:to>
                                    </p:set>
                                    <p:animEffect transition="in" filter="wipe(right)">
                                      <p:cBhvr>
                                        <p:cTn id="113" dur="500"/>
                                        <p:tgtEl>
                                          <p:spTgt spid="338"/>
                                        </p:tgtEl>
                                      </p:cBhvr>
                                    </p:animEffect>
                                  </p:childTnLst>
                                </p:cTn>
                              </p:par>
                            </p:childTnLst>
                          </p:cTn>
                        </p:par>
                        <p:par>
                          <p:cTn id="114" fill="hold">
                            <p:stCondLst>
                              <p:cond delay="2000"/>
                            </p:stCondLst>
                            <p:childTnLst>
                              <p:par>
                                <p:cTn id="115" presetID="9" presetClass="entr" presetSubtype="0" fill="hold" grpId="0" nodeType="afterEffect">
                                  <p:stCondLst>
                                    <p:cond delay="0"/>
                                  </p:stCondLst>
                                  <p:childTnLst>
                                    <p:set>
                                      <p:cBhvr>
                                        <p:cTn id="116" dur="1" fill="hold">
                                          <p:stCondLst>
                                            <p:cond delay="0"/>
                                          </p:stCondLst>
                                        </p:cTn>
                                        <p:tgtEl>
                                          <p:spTgt spid="331"/>
                                        </p:tgtEl>
                                        <p:attrNameLst>
                                          <p:attrName>style.visibility</p:attrName>
                                        </p:attrNameLst>
                                      </p:cBhvr>
                                      <p:to>
                                        <p:strVal val="visible"/>
                                      </p:to>
                                    </p:set>
                                    <p:animEffect transition="in" filter="dissolve">
                                      <p:cBhvr>
                                        <p:cTn id="117" dur="500"/>
                                        <p:tgtEl>
                                          <p:spTgt spid="331"/>
                                        </p:tgtEl>
                                      </p:cBhvr>
                                    </p:animEffect>
                                  </p:childTnLst>
                                </p:cTn>
                              </p:par>
                            </p:childTnLst>
                          </p:cTn>
                        </p:par>
                        <p:par>
                          <p:cTn id="118" fill="hold">
                            <p:stCondLst>
                              <p:cond delay="2500"/>
                            </p:stCondLst>
                            <p:childTnLst>
                              <p:par>
                                <p:cTn id="119" presetID="9" presetClass="entr" presetSubtype="0" fill="hold" grpId="0" nodeType="afterEffect">
                                  <p:stCondLst>
                                    <p:cond delay="0"/>
                                  </p:stCondLst>
                                  <p:childTnLst>
                                    <p:set>
                                      <p:cBhvr>
                                        <p:cTn id="120" dur="1" fill="hold">
                                          <p:stCondLst>
                                            <p:cond delay="0"/>
                                          </p:stCondLst>
                                        </p:cTn>
                                        <p:tgtEl>
                                          <p:spTgt spid="332"/>
                                        </p:tgtEl>
                                        <p:attrNameLst>
                                          <p:attrName>style.visibility</p:attrName>
                                        </p:attrNameLst>
                                      </p:cBhvr>
                                      <p:to>
                                        <p:strVal val="visible"/>
                                      </p:to>
                                    </p:set>
                                    <p:animEffect transition="in" filter="dissolve">
                                      <p:cBhvr>
                                        <p:cTn id="121" dur="500"/>
                                        <p:tgtEl>
                                          <p:spTgt spid="332"/>
                                        </p:tgtEl>
                                      </p:cBhvr>
                                    </p:animEffect>
                                  </p:childTnLst>
                                </p:cTn>
                              </p:par>
                            </p:childTnLst>
                          </p:cTn>
                        </p:par>
                        <p:par>
                          <p:cTn id="122" fill="hold">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324"/>
                                        </p:tgtEl>
                                        <p:attrNameLst>
                                          <p:attrName>style.visibility</p:attrName>
                                        </p:attrNameLst>
                                      </p:cBhvr>
                                      <p:to>
                                        <p:strVal val="visible"/>
                                      </p:to>
                                    </p:set>
                                    <p:animEffect transition="in" filter="wipe(left)">
                                      <p:cBhvr>
                                        <p:cTn id="125" dur="500"/>
                                        <p:tgtEl>
                                          <p:spTgt spid="324"/>
                                        </p:tgtEl>
                                      </p:cBhvr>
                                    </p:animEffect>
                                  </p:childTnLst>
                                </p:cTn>
                              </p:par>
                            </p:childTnLst>
                          </p:cTn>
                        </p:par>
                        <p:par>
                          <p:cTn id="126" fill="hold">
                            <p:stCondLst>
                              <p:cond delay="3500"/>
                            </p:stCondLst>
                            <p:childTnLst>
                              <p:par>
                                <p:cTn id="127" presetID="9" presetClass="entr" presetSubtype="0" fill="hold" nodeType="afterEffect">
                                  <p:stCondLst>
                                    <p:cond delay="0"/>
                                  </p:stCondLst>
                                  <p:childTnLst>
                                    <p:set>
                                      <p:cBhvr>
                                        <p:cTn id="128" dur="1" fill="hold">
                                          <p:stCondLst>
                                            <p:cond delay="0"/>
                                          </p:stCondLst>
                                        </p:cTn>
                                        <p:tgtEl>
                                          <p:spTgt spid="321">
                                            <p:txEl>
                                              <p:pRg st="0" end="0"/>
                                            </p:txEl>
                                          </p:spTgt>
                                        </p:tgtEl>
                                        <p:attrNameLst>
                                          <p:attrName>style.visibility</p:attrName>
                                        </p:attrNameLst>
                                      </p:cBhvr>
                                      <p:to>
                                        <p:strVal val="visible"/>
                                      </p:to>
                                    </p:set>
                                    <p:animEffect transition="in" filter="dissolve">
                                      <p:cBhvr>
                                        <p:cTn id="129" dur="500"/>
                                        <p:tgtEl>
                                          <p:spTgt spid="321">
                                            <p:txEl>
                                              <p:pRg st="0" end="0"/>
                                            </p:txEl>
                                          </p:spTgt>
                                        </p:tgtEl>
                                      </p:cBhvr>
                                    </p:animEffect>
                                  </p:childTnLst>
                                </p:cTn>
                              </p:par>
                            </p:childTnLst>
                          </p:cTn>
                        </p:par>
                        <p:par>
                          <p:cTn id="130" fill="hold">
                            <p:stCondLst>
                              <p:cond delay="4000"/>
                            </p:stCondLst>
                            <p:childTnLst>
                              <p:par>
                                <p:cTn id="131" presetID="9" presetClass="entr" presetSubtype="0" fill="hold" grpId="0" nodeType="afterEffect">
                                  <p:stCondLst>
                                    <p:cond delay="0"/>
                                  </p:stCondLst>
                                  <p:childTnLst>
                                    <p:set>
                                      <p:cBhvr>
                                        <p:cTn id="132" dur="1" fill="hold">
                                          <p:stCondLst>
                                            <p:cond delay="0"/>
                                          </p:stCondLst>
                                        </p:cTn>
                                        <p:tgtEl>
                                          <p:spTgt spid="322"/>
                                        </p:tgtEl>
                                        <p:attrNameLst>
                                          <p:attrName>style.visibility</p:attrName>
                                        </p:attrNameLst>
                                      </p:cBhvr>
                                      <p:to>
                                        <p:strVal val="visible"/>
                                      </p:to>
                                    </p:set>
                                    <p:animEffect transition="in" filter="dissolve">
                                      <p:cBhvr>
                                        <p:cTn id="133" dur="500"/>
                                        <p:tgtEl>
                                          <p:spTgt spid="322"/>
                                        </p:tgtEl>
                                      </p:cBhvr>
                                    </p:animEffect>
                                  </p:childTnLst>
                                </p:cTn>
                              </p:par>
                            </p:childTnLst>
                          </p:cTn>
                        </p:par>
                        <p:par>
                          <p:cTn id="134" fill="hold">
                            <p:stCondLst>
                              <p:cond delay="4500"/>
                            </p:stCondLst>
                            <p:childTnLst>
                              <p:par>
                                <p:cTn id="135" presetID="22" presetClass="entr" presetSubtype="1" fill="hold" nodeType="afterEffect">
                                  <p:stCondLst>
                                    <p:cond delay="0"/>
                                  </p:stCondLst>
                                  <p:childTnLst>
                                    <p:set>
                                      <p:cBhvr>
                                        <p:cTn id="136" dur="1" fill="hold">
                                          <p:stCondLst>
                                            <p:cond delay="0"/>
                                          </p:stCondLst>
                                        </p:cTn>
                                        <p:tgtEl>
                                          <p:spTgt spid="342"/>
                                        </p:tgtEl>
                                        <p:attrNameLst>
                                          <p:attrName>style.visibility</p:attrName>
                                        </p:attrNameLst>
                                      </p:cBhvr>
                                      <p:to>
                                        <p:strVal val="visible"/>
                                      </p:to>
                                    </p:set>
                                    <p:animEffect transition="in" filter="wipe(up)">
                                      <p:cBhvr>
                                        <p:cTn id="137" dur="1000"/>
                                        <p:tgtEl>
                                          <p:spTgt spid="342"/>
                                        </p:tgtEl>
                                      </p:cBhvr>
                                    </p:animEffect>
                                  </p:childTnLst>
                                </p:cTn>
                              </p:par>
                              <p:par>
                                <p:cTn id="138" presetID="22" presetClass="entr" presetSubtype="1" fill="hold" nodeType="withEffect">
                                  <p:stCondLst>
                                    <p:cond delay="0"/>
                                  </p:stCondLst>
                                  <p:childTnLst>
                                    <p:set>
                                      <p:cBhvr>
                                        <p:cTn id="139" dur="1" fill="hold">
                                          <p:stCondLst>
                                            <p:cond delay="0"/>
                                          </p:stCondLst>
                                        </p:cTn>
                                        <p:tgtEl>
                                          <p:spTgt spid="352"/>
                                        </p:tgtEl>
                                        <p:attrNameLst>
                                          <p:attrName>style.visibility</p:attrName>
                                        </p:attrNameLst>
                                      </p:cBhvr>
                                      <p:to>
                                        <p:strVal val="visible"/>
                                      </p:to>
                                    </p:set>
                                    <p:animEffect transition="in" filter="wipe(up)">
                                      <p:cBhvr>
                                        <p:cTn id="140" dur="500"/>
                                        <p:tgtEl>
                                          <p:spTgt spid="352"/>
                                        </p:tgtEl>
                                      </p:cBhvr>
                                    </p:animEffect>
                                  </p:childTnLst>
                                </p:cTn>
                              </p:par>
                            </p:childTnLst>
                          </p:cTn>
                        </p:par>
                        <p:par>
                          <p:cTn id="141" fill="hold">
                            <p:stCondLst>
                              <p:cond delay="5500"/>
                            </p:stCondLst>
                            <p:childTnLst>
                              <p:par>
                                <p:cTn id="142" presetID="9" presetClass="entr" presetSubtype="0" fill="hold" nodeType="afterEffect">
                                  <p:stCondLst>
                                    <p:cond delay="0"/>
                                  </p:stCondLst>
                                  <p:childTnLst>
                                    <p:set>
                                      <p:cBhvr>
                                        <p:cTn id="143" dur="1" fill="hold">
                                          <p:stCondLst>
                                            <p:cond delay="0"/>
                                          </p:stCondLst>
                                        </p:cTn>
                                        <p:tgtEl>
                                          <p:spTgt spid="349"/>
                                        </p:tgtEl>
                                        <p:attrNameLst>
                                          <p:attrName>style.visibility</p:attrName>
                                        </p:attrNameLst>
                                      </p:cBhvr>
                                      <p:to>
                                        <p:strVal val="visible"/>
                                      </p:to>
                                    </p:set>
                                    <p:animEffect transition="in" filter="dissolve">
                                      <p:cBhvr>
                                        <p:cTn id="144" dur="500"/>
                                        <p:tgtEl>
                                          <p:spTgt spid="34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346"/>
                                        </p:tgtEl>
                                        <p:attrNameLst>
                                          <p:attrName>style.visibility</p:attrName>
                                        </p:attrNameLst>
                                      </p:cBhvr>
                                      <p:to>
                                        <p:strVal val="visible"/>
                                      </p:to>
                                    </p:set>
                                    <p:animEffect transition="in" filter="wipe(left)">
                                      <p:cBhvr>
                                        <p:cTn id="149" dur="500"/>
                                        <p:tgtEl>
                                          <p:spTgt spid="346"/>
                                        </p:tgtEl>
                                      </p:cBhvr>
                                    </p:animEffect>
                                  </p:childTnLst>
                                </p:cTn>
                              </p:par>
                              <p:par>
                                <p:cTn id="150" presetID="22" presetClass="entr" presetSubtype="1" fill="hold" nodeType="withEffect">
                                  <p:stCondLst>
                                    <p:cond delay="0"/>
                                  </p:stCondLst>
                                  <p:childTnLst>
                                    <p:set>
                                      <p:cBhvr>
                                        <p:cTn id="151" dur="1" fill="hold">
                                          <p:stCondLst>
                                            <p:cond delay="0"/>
                                          </p:stCondLst>
                                        </p:cTn>
                                        <p:tgtEl>
                                          <p:spTgt spid="356"/>
                                        </p:tgtEl>
                                        <p:attrNameLst>
                                          <p:attrName>style.visibility</p:attrName>
                                        </p:attrNameLst>
                                      </p:cBhvr>
                                      <p:to>
                                        <p:strVal val="visible"/>
                                      </p:to>
                                    </p:set>
                                    <p:animEffect transition="in" filter="wipe(up)">
                                      <p:cBhvr>
                                        <p:cTn id="152" dur="500"/>
                                        <p:tgtEl>
                                          <p:spTgt spid="35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329">
                                            <p:txEl>
                                              <p:pRg st="0" end="0"/>
                                            </p:txEl>
                                          </p:spTgt>
                                        </p:tgtEl>
                                        <p:attrNameLst>
                                          <p:attrName>style.visibility</p:attrName>
                                        </p:attrNameLst>
                                      </p:cBhvr>
                                      <p:to>
                                        <p:strVal val="visible"/>
                                      </p:to>
                                    </p:set>
                                    <p:animEffect transition="in" filter="dissolve">
                                      <p:cBhvr>
                                        <p:cTn id="156" dur="500"/>
                                        <p:tgtEl>
                                          <p:spTgt spid="329">
                                            <p:txEl>
                                              <p:pRg st="0" end="0"/>
                                            </p:txEl>
                                          </p:spTgt>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23"/>
                                        </p:tgtEl>
                                        <p:attrNameLst>
                                          <p:attrName>style.visibility</p:attrName>
                                        </p:attrNameLst>
                                      </p:cBhvr>
                                      <p:to>
                                        <p:strVal val="visible"/>
                                      </p:to>
                                    </p:set>
                                    <p:animEffect transition="in" filter="dissolve">
                                      <p:cBhvr>
                                        <p:cTn id="159" dur="500"/>
                                        <p:tgtEl>
                                          <p:spTgt spid="32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2"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animEffect transition="in" filter="wipe(right)">
                                      <p:cBhvr>
                                        <p:cTn id="164" dur="500"/>
                                        <p:tgtEl>
                                          <p:spTgt spid="5"/>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6"/>
                                        </p:tgtEl>
                                        <p:attrNameLst>
                                          <p:attrName>style.visibility</p:attrName>
                                        </p:attrNameLst>
                                      </p:cBhvr>
                                      <p:to>
                                        <p:strVal val="visible"/>
                                      </p:to>
                                    </p:set>
                                    <p:animEffect transition="in" filter="wipe(left)">
                                      <p:cBhvr>
                                        <p:cTn id="169" dur="500"/>
                                        <p:tgtEl>
                                          <p:spTgt spid="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367"/>
                                        </p:tgtEl>
                                        <p:attrNameLst>
                                          <p:attrName>style.visibility</p:attrName>
                                        </p:attrNameLst>
                                      </p:cBhvr>
                                      <p:to>
                                        <p:strVal val="visible"/>
                                      </p:to>
                                    </p:set>
                                    <p:animEffect transition="in" filter="wipe(right)">
                                      <p:cBhvr>
                                        <p:cTn id="174" dur="500"/>
                                        <p:tgtEl>
                                          <p:spTgt spid="367"/>
                                        </p:tgtEl>
                                      </p:cBhvr>
                                    </p:animEffect>
                                  </p:childTnLst>
                                </p:cTn>
                              </p:par>
                            </p:childTnLst>
                          </p:cTn>
                        </p:par>
                        <p:par>
                          <p:cTn id="175" fill="hold">
                            <p:stCondLst>
                              <p:cond delay="500"/>
                            </p:stCondLst>
                            <p:childTnLst>
                              <p:par>
                                <p:cTn id="176" presetID="22" presetClass="entr" presetSubtype="8" fill="hold" nodeType="afterEffect">
                                  <p:stCondLst>
                                    <p:cond delay="0"/>
                                  </p:stCondLst>
                                  <p:childTnLst>
                                    <p:set>
                                      <p:cBhvr>
                                        <p:cTn id="177" dur="1" fill="hold">
                                          <p:stCondLst>
                                            <p:cond delay="0"/>
                                          </p:stCondLst>
                                        </p:cTn>
                                        <p:tgtEl>
                                          <p:spTgt spid="120"/>
                                        </p:tgtEl>
                                        <p:attrNameLst>
                                          <p:attrName>style.visibility</p:attrName>
                                        </p:attrNameLst>
                                      </p:cBhvr>
                                      <p:to>
                                        <p:strVal val="visible"/>
                                      </p:to>
                                    </p:set>
                                    <p:animEffect transition="in" filter="wipe(left)">
                                      <p:cBhvr>
                                        <p:cTn id="178" dur="500"/>
                                        <p:tgtEl>
                                          <p:spTgt spid="120"/>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3"/>
                                        </p:tgtEl>
                                        <p:attrNameLst>
                                          <p:attrName>style.visibility</p:attrName>
                                        </p:attrNameLst>
                                      </p:cBhvr>
                                      <p:to>
                                        <p:strVal val="visible"/>
                                      </p:to>
                                    </p:set>
                                    <p:animEffect transition="in" filter="dissolve">
                                      <p:cBhvr>
                                        <p:cTn id="1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273" grpId="0"/>
      <p:bldP spid="280" grpId="0"/>
      <p:bldP spid="281" grpId="0"/>
      <p:bldP spid="282" grpId="0"/>
      <p:bldP spid="284" grpId="0"/>
      <p:bldP spid="285" grpId="0"/>
      <p:bldP spid="286" grpId="0"/>
      <p:bldP spid="287" grpId="0"/>
      <p:bldP spid="322" grpId="0"/>
      <p:bldP spid="323" grpId="0"/>
      <p:bldP spid="330" grpId="0"/>
      <p:bldP spid="331" grpId="0"/>
      <p:bldP spid="3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Performance of rdt3.0 </a:t>
            </a:r>
            <a:r>
              <a:rPr lang="en-US" sz="3200" dirty="0"/>
              <a:t>(stop-and-wait)</a:t>
            </a:r>
            <a:endParaRPr lang="en-US" sz="4400" dirty="0"/>
          </a:p>
        </p:txBody>
      </p:sp>
      <p:sp>
        <p:nvSpPr>
          <p:cNvPr id="121" name="Rectangle 3">
            <a:extLst>
              <a:ext uri="{FF2B5EF4-FFF2-40B4-BE49-F238E27FC236}">
                <a16:creationId xmlns:a16="http://schemas.microsoft.com/office/drawing/2014/main" id="{FDDA46F1-23DA-904A-99AA-BA36ED7A6857}"/>
              </a:ext>
            </a:extLst>
          </p:cNvPr>
          <p:cNvSpPr txBox="1">
            <a:spLocks noChangeArrowheads="1"/>
          </p:cNvSpPr>
          <p:nvPr/>
        </p:nvSpPr>
        <p:spPr>
          <a:xfrm>
            <a:off x="870314" y="2451713"/>
            <a:ext cx="10532792"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794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 1 Gbps link, 15 ms prop. delay, 8000 bit packet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Rectangle 4">
            <a:extLst>
              <a:ext uri="{FF2B5EF4-FFF2-40B4-BE49-F238E27FC236}">
                <a16:creationId xmlns:a16="http://schemas.microsoft.com/office/drawing/2014/main" id="{04DE9E77-9329-F04E-A15C-5F38550FB2FA}"/>
              </a:ext>
            </a:extLst>
          </p:cNvPr>
          <p:cNvSpPr>
            <a:spLocks noChangeArrowheads="1"/>
          </p:cNvSpPr>
          <p:nvPr/>
        </p:nvSpPr>
        <p:spPr bwMode="auto">
          <a:xfrm>
            <a:off x="536827" y="1472895"/>
            <a:ext cx="10752586"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688975" indent="-23177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688975" marR="0" lvl="1" indent="-23177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 </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utilization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 fraction of time sender busy sending</a:t>
            </a:r>
          </a:p>
        </p:txBody>
      </p:sp>
      <p:grpSp>
        <p:nvGrpSpPr>
          <p:cNvPr id="125" name="Group 24">
            <a:extLst>
              <a:ext uri="{FF2B5EF4-FFF2-40B4-BE49-F238E27FC236}">
                <a16:creationId xmlns:a16="http://schemas.microsoft.com/office/drawing/2014/main" id="{276312A9-6509-DC4A-B34D-FF403C6ACCF6}"/>
              </a:ext>
            </a:extLst>
          </p:cNvPr>
          <p:cNvGrpSpPr>
            <a:grpSpLocks/>
          </p:cNvGrpSpPr>
          <p:nvPr/>
        </p:nvGrpSpPr>
        <p:grpSpPr bwMode="auto">
          <a:xfrm>
            <a:off x="1782678" y="3526869"/>
            <a:ext cx="5724525" cy="812800"/>
            <a:chOff x="137" y="1675"/>
            <a:chExt cx="3606" cy="512"/>
          </a:xfrm>
        </p:grpSpPr>
        <p:sp>
          <p:nvSpPr>
            <p:cNvPr id="126" name="Text Box 10">
              <a:extLst>
                <a:ext uri="{FF2B5EF4-FFF2-40B4-BE49-F238E27FC236}">
                  <a16:creationId xmlns:a16="http://schemas.microsoft.com/office/drawing/2014/main" id="{F8134D58-7EAB-C542-A474-3D41F6C9577D}"/>
                </a:ext>
              </a:extLst>
            </p:cNvPr>
            <p:cNvSpPr txBox="1">
              <a:spLocks noChangeArrowheads="1"/>
            </p:cNvSpPr>
            <p:nvPr/>
          </p:nvSpPr>
          <p:spPr bwMode="auto">
            <a:xfrm>
              <a:off x="137" y="1795"/>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a:t>
              </a:r>
              <a:r>
                <a:rPr kumimoji="0" lang="en-US" sz="2400" b="0" i="1" u="none" strike="noStrike" kern="120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p:txBody>
        </p:sp>
        <p:grpSp>
          <p:nvGrpSpPr>
            <p:cNvPr id="127" name="Group 14">
              <a:extLst>
                <a:ext uri="{FF2B5EF4-FFF2-40B4-BE49-F238E27FC236}">
                  <a16:creationId xmlns:a16="http://schemas.microsoft.com/office/drawing/2014/main" id="{A1CD218D-EFB4-7747-AA6F-A8CADF318971}"/>
                </a:ext>
              </a:extLst>
            </p:cNvPr>
            <p:cNvGrpSpPr>
              <a:grpSpLocks/>
            </p:cNvGrpSpPr>
            <p:nvPr/>
          </p:nvGrpSpPr>
          <p:grpSpPr bwMode="auto">
            <a:xfrm>
              <a:off x="827" y="1677"/>
              <a:ext cx="235" cy="499"/>
              <a:chOff x="155" y="2937"/>
              <a:chExt cx="235" cy="499"/>
            </a:xfrm>
          </p:grpSpPr>
          <p:sp>
            <p:nvSpPr>
              <p:cNvPr id="136" name="Text Box 11">
                <a:extLst>
                  <a:ext uri="{FF2B5EF4-FFF2-40B4-BE49-F238E27FC236}">
                    <a16:creationId xmlns:a16="http://schemas.microsoft.com/office/drawing/2014/main" id="{212B965A-7A53-E448-A951-4473C08E3FC2}"/>
                  </a:ext>
                </a:extLst>
              </p:cNvPr>
              <p:cNvSpPr txBox="1">
                <a:spLocks noChangeArrowheads="1"/>
              </p:cNvSpPr>
              <p:nvPr/>
            </p:nvSpPr>
            <p:spPr bwMode="auto">
              <a:xfrm>
                <a:off x="176" y="2937"/>
                <a:ext cx="19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t>
                </a:r>
              </a:p>
            </p:txBody>
          </p:sp>
          <p:sp>
            <p:nvSpPr>
              <p:cNvPr id="137" name="Text Box 12">
                <a:extLst>
                  <a:ext uri="{FF2B5EF4-FFF2-40B4-BE49-F238E27FC236}">
                    <a16:creationId xmlns:a16="http://schemas.microsoft.com/office/drawing/2014/main" id="{C0714D4B-8571-E443-B70B-3B39AC0A694F}"/>
                  </a:ext>
                </a:extLst>
              </p:cNvPr>
              <p:cNvSpPr txBox="1">
                <a:spLocks noChangeArrowheads="1"/>
              </p:cNvSpPr>
              <p:nvPr/>
            </p:nvSpPr>
            <p:spPr bwMode="auto">
              <a:xfrm>
                <a:off x="155" y="3145"/>
                <a:ext cx="22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R</a:t>
                </a:r>
              </a:p>
            </p:txBody>
          </p:sp>
          <p:sp>
            <p:nvSpPr>
              <p:cNvPr id="138" name="Line 13">
                <a:extLst>
                  <a:ext uri="{FF2B5EF4-FFF2-40B4-BE49-F238E27FC236}">
                    <a16:creationId xmlns:a16="http://schemas.microsoft.com/office/drawing/2014/main" id="{487E8E54-B689-7340-8E19-EEBA8D6E7B88}"/>
                  </a:ext>
                </a:extLst>
              </p:cNvPr>
              <p:cNvSpPr>
                <a:spLocks noChangeShapeType="1"/>
              </p:cNvSpPr>
              <p:nvPr/>
            </p:nvSpPr>
            <p:spPr bwMode="auto">
              <a:xfrm>
                <a:off x="204" y="3192"/>
                <a:ext cx="18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grpSp>
          <p:nvGrpSpPr>
            <p:cNvPr id="128" name="Group 19">
              <a:extLst>
                <a:ext uri="{FF2B5EF4-FFF2-40B4-BE49-F238E27FC236}">
                  <a16:creationId xmlns:a16="http://schemas.microsoft.com/office/drawing/2014/main" id="{458C4EA2-733B-9843-BEDB-1D21ADD2E2DA}"/>
                </a:ext>
              </a:extLst>
            </p:cNvPr>
            <p:cNvGrpSpPr>
              <a:grpSpLocks/>
            </p:cNvGrpSpPr>
            <p:nvPr/>
          </p:nvGrpSpPr>
          <p:grpSpPr bwMode="auto">
            <a:xfrm>
              <a:off x="1233" y="1675"/>
              <a:ext cx="1225" cy="512"/>
              <a:chOff x="1401" y="1693"/>
              <a:chExt cx="1225" cy="512"/>
            </a:xfrm>
          </p:grpSpPr>
          <p:sp>
            <p:nvSpPr>
              <p:cNvPr id="132" name="Text Box 6">
                <a:extLst>
                  <a:ext uri="{FF2B5EF4-FFF2-40B4-BE49-F238E27FC236}">
                    <a16:creationId xmlns:a16="http://schemas.microsoft.com/office/drawing/2014/main" id="{9DB04C83-679A-3C40-AE3F-F5626A9A46D1}"/>
                  </a:ext>
                </a:extLst>
              </p:cNvPr>
              <p:cNvSpPr txBox="1">
                <a:spLocks noChangeArrowheads="1"/>
              </p:cNvSpPr>
              <p:nvPr/>
            </p:nvSpPr>
            <p:spPr bwMode="auto">
              <a:xfrm>
                <a:off x="2085" y="1748"/>
                <a:ext cx="153"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33" name="Text Box 16">
                <a:extLst>
                  <a:ext uri="{FF2B5EF4-FFF2-40B4-BE49-F238E27FC236}">
                    <a16:creationId xmlns:a16="http://schemas.microsoft.com/office/drawing/2014/main" id="{9A4E21FE-242E-F24A-8DFD-378A92E72AEE}"/>
                  </a:ext>
                </a:extLst>
              </p:cNvPr>
              <p:cNvSpPr txBox="1">
                <a:spLocks noChangeArrowheads="1"/>
              </p:cNvSpPr>
              <p:nvPr/>
            </p:nvSpPr>
            <p:spPr bwMode="auto">
              <a:xfrm>
                <a:off x="1563" y="1693"/>
                <a:ext cx="836"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8000 bits</a:t>
                </a:r>
              </a:p>
            </p:txBody>
          </p:sp>
          <p:sp>
            <p:nvSpPr>
              <p:cNvPr id="134" name="Text Box 17">
                <a:extLst>
                  <a:ext uri="{FF2B5EF4-FFF2-40B4-BE49-F238E27FC236}">
                    <a16:creationId xmlns:a16="http://schemas.microsoft.com/office/drawing/2014/main" id="{261ED350-3F07-A542-906D-6B34A19F57B4}"/>
                  </a:ext>
                </a:extLst>
              </p:cNvPr>
              <p:cNvSpPr txBox="1">
                <a:spLocks noChangeArrowheads="1"/>
              </p:cNvSpPr>
              <p:nvPr/>
            </p:nvSpPr>
            <p:spPr bwMode="auto">
              <a:xfrm>
                <a:off x="1401" y="1917"/>
                <a:ext cx="122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10</a:t>
                </a:r>
                <a:r>
                  <a:rPr kumimoji="0" lang="en-US" sz="2400" b="0" i="1" u="none" strike="noStrike" kern="1200" cap="none" spc="0" normalizeH="0" baseline="30000" noProof="0" dirty="0">
                    <a:ln>
                      <a:noFill/>
                    </a:ln>
                    <a:solidFill>
                      <a:prstClr val="black"/>
                    </a:solidFill>
                    <a:effectLst/>
                    <a:uLnTx/>
                    <a:uFillTx/>
                    <a:latin typeface="Calibri" panose="020F0502020204030204"/>
                    <a:ea typeface="ＭＳ Ｐゴシック" charset="0"/>
                    <a:cs typeface="+mn-cs"/>
                  </a:rPr>
                  <a:t>9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bits/sec</a:t>
                </a:r>
              </a:p>
            </p:txBody>
          </p:sp>
          <p:sp>
            <p:nvSpPr>
              <p:cNvPr id="135" name="Line 18">
                <a:extLst>
                  <a:ext uri="{FF2B5EF4-FFF2-40B4-BE49-F238E27FC236}">
                    <a16:creationId xmlns:a16="http://schemas.microsoft.com/office/drawing/2014/main" id="{EDB1D7D2-C87C-9F49-A2A1-833D85EAB9F9}"/>
                  </a:ext>
                </a:extLst>
              </p:cNvPr>
              <p:cNvSpPr>
                <a:spLocks noChangeShapeType="1"/>
              </p:cNvSpPr>
              <p:nvPr/>
            </p:nvSpPr>
            <p:spPr bwMode="auto">
              <a:xfrm>
                <a:off x="1604" y="1950"/>
                <a:ext cx="97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sp>
          <p:nvSpPr>
            <p:cNvPr id="129" name="Text Box 20">
              <a:extLst>
                <a:ext uri="{FF2B5EF4-FFF2-40B4-BE49-F238E27FC236}">
                  <a16:creationId xmlns:a16="http://schemas.microsoft.com/office/drawing/2014/main" id="{93AC931A-E76C-A440-8E87-B489914F35FD}"/>
                </a:ext>
              </a:extLst>
            </p:cNvPr>
            <p:cNvSpPr txBox="1">
              <a:spLocks noChangeArrowheads="1"/>
            </p:cNvSpPr>
            <p:nvPr/>
          </p:nvSpPr>
          <p:spPr bwMode="auto">
            <a:xfrm>
              <a:off x="1093" y="1789"/>
              <a:ext cx="2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p:txBody>
        </p:sp>
        <p:sp>
          <p:nvSpPr>
            <p:cNvPr id="130" name="Text Box 22">
              <a:extLst>
                <a:ext uri="{FF2B5EF4-FFF2-40B4-BE49-F238E27FC236}">
                  <a16:creationId xmlns:a16="http://schemas.microsoft.com/office/drawing/2014/main" id="{14ADD697-C49B-F141-9DE7-07AC5BD26EA5}"/>
                </a:ext>
              </a:extLst>
            </p:cNvPr>
            <p:cNvSpPr txBox="1">
              <a:spLocks noChangeArrowheads="1"/>
            </p:cNvSpPr>
            <p:nvPr/>
          </p:nvSpPr>
          <p:spPr bwMode="auto">
            <a:xfrm>
              <a:off x="2509" y="1789"/>
              <a:ext cx="2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p:txBody>
        </p:sp>
        <p:sp>
          <p:nvSpPr>
            <p:cNvPr id="131" name="Text Box 23">
              <a:extLst>
                <a:ext uri="{FF2B5EF4-FFF2-40B4-BE49-F238E27FC236}">
                  <a16:creationId xmlns:a16="http://schemas.microsoft.com/office/drawing/2014/main" id="{108AD146-F5D0-F14B-AF3A-D8ADCB55A4C6}"/>
                </a:ext>
              </a:extLst>
            </p:cNvPr>
            <p:cNvSpPr txBox="1">
              <a:spLocks noChangeArrowheads="1"/>
            </p:cNvSpPr>
            <p:nvPr/>
          </p:nvSpPr>
          <p:spPr bwMode="auto">
            <a:xfrm>
              <a:off x="2715" y="1777"/>
              <a:ext cx="102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 microsecs</a:t>
              </a:r>
            </a:p>
          </p:txBody>
        </p:sp>
      </p:grpSp>
      <p:sp>
        <p:nvSpPr>
          <p:cNvPr id="20" name="Rectangle 3">
            <a:extLst>
              <a:ext uri="{FF2B5EF4-FFF2-40B4-BE49-F238E27FC236}">
                <a16:creationId xmlns:a16="http://schemas.microsoft.com/office/drawing/2014/main" id="{B3DFFB42-6FBF-BC4B-ABC2-8ADE611947F8}"/>
              </a:ext>
            </a:extLst>
          </p:cNvPr>
          <p:cNvSpPr txBox="1">
            <a:spLocks noChangeArrowheads="1"/>
          </p:cNvSpPr>
          <p:nvPr/>
        </p:nvSpPr>
        <p:spPr>
          <a:xfrm>
            <a:off x="829076" y="3163511"/>
            <a:ext cx="9723349"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0275" marR="0" lvl="1" indent="-4572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time to transmit packet into channel:</a:t>
            </a:r>
          </a:p>
        </p:txBody>
      </p:sp>
      <p:sp>
        <p:nvSpPr>
          <p:cNvPr id="21" name="Slide Number Placeholder 2">
            <a:extLst>
              <a:ext uri="{FF2B5EF4-FFF2-40B4-BE49-F238E27FC236}">
                <a16:creationId xmlns:a16="http://schemas.microsoft.com/office/drawing/2014/main" id="{5A944CFA-EDBD-154A-A022-BFEE848C7BD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pic>
        <p:nvPicPr>
          <p:cNvPr id="4" name="Picture 3">
            <a:extLst>
              <a:ext uri="{FF2B5EF4-FFF2-40B4-BE49-F238E27FC236}">
                <a16:creationId xmlns:a16="http://schemas.microsoft.com/office/drawing/2014/main" id="{91128853-295E-62AD-D5A9-3F03724B1F5A}"/>
              </a:ext>
            </a:extLst>
          </p:cNvPr>
          <p:cNvPicPr>
            <a:picLocks noChangeAspect="1"/>
          </p:cNvPicPr>
          <p:nvPr/>
        </p:nvPicPr>
        <p:blipFill>
          <a:blip r:embed="rId3"/>
          <a:stretch>
            <a:fillRect/>
          </a:stretch>
        </p:blipFill>
        <p:spPr>
          <a:xfrm>
            <a:off x="1297851" y="5099755"/>
            <a:ext cx="9154803" cy="1314633"/>
          </a:xfrm>
          <a:prstGeom prst="rect">
            <a:avLst/>
          </a:prstGeom>
        </p:spPr>
      </p:pic>
    </p:spTree>
    <p:extLst>
      <p:ext uri="{BB962C8B-B14F-4D97-AF65-F5344CB8AC3E}">
        <p14:creationId xmlns:p14="http://schemas.microsoft.com/office/powerpoint/2010/main" val="259503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
                                            <p:txEl>
                                              <p:pRg st="0" end="0"/>
                                            </p:txEl>
                                          </p:spTgt>
                                        </p:tgtEl>
                                        <p:attrNameLst>
                                          <p:attrName>style.visibility</p:attrName>
                                        </p:attrNameLst>
                                      </p:cBhvr>
                                      <p:to>
                                        <p:strVal val="visible"/>
                                      </p:to>
                                    </p:set>
                                    <p:animEffect transition="in" filter="dissolve">
                                      <p:cBhvr>
                                        <p:cTn id="12" dur="500"/>
                                        <p:tgtEl>
                                          <p:spTgt spid="1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dissolve">
                                      <p:cBhvr>
                                        <p:cTn id="17" dur="500"/>
                                        <p:tgtEl>
                                          <p:spTgt spid="12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dissolve">
                                      <p:cBhvr>
                                        <p:cTn id="20" dur="500"/>
                                        <p:tgtEl>
                                          <p:spTgt spid="2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P spid="122" grpId="0"/>
      <p:bldP spid="2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stop-and-wait operation</a:t>
            </a:r>
            <a:endParaRPr lang="en-US" sz="4400" dirty="0"/>
          </a:p>
        </p:txBody>
      </p:sp>
      <p:grpSp>
        <p:nvGrpSpPr>
          <p:cNvPr id="4" name="Group 3">
            <a:extLst>
              <a:ext uri="{FF2B5EF4-FFF2-40B4-BE49-F238E27FC236}">
                <a16:creationId xmlns:a16="http://schemas.microsoft.com/office/drawing/2014/main" id="{1E77F652-670F-A845-B285-3845722C99C1}"/>
              </a:ext>
            </a:extLst>
          </p:cNvPr>
          <p:cNvGrpSpPr/>
          <p:nvPr/>
        </p:nvGrpSpPr>
        <p:grpSpPr>
          <a:xfrm>
            <a:off x="3188111" y="1436688"/>
            <a:ext cx="8729662" cy="3249612"/>
            <a:chOff x="1660525" y="1638643"/>
            <a:chExt cx="8729662" cy="3249612"/>
          </a:xfrm>
        </p:grpSpPr>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4984750" y="2194268"/>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Text Box 4">
              <a:extLst>
                <a:ext uri="{FF2B5EF4-FFF2-40B4-BE49-F238E27FC236}">
                  <a16:creationId xmlns:a16="http://schemas.microsoft.com/office/drawing/2014/main" id="{9C568413-E7C8-034A-A01A-070E583EFD90}"/>
                </a:ext>
              </a:extLst>
            </p:cNvPr>
            <p:cNvSpPr txBox="1">
              <a:spLocks noChangeArrowheads="1"/>
            </p:cNvSpPr>
            <p:nvPr/>
          </p:nvSpPr>
          <p:spPr bwMode="auto">
            <a:xfrm>
              <a:off x="1660525" y="1989480"/>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4973637" y="197519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7200900" y="1987893"/>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4445000" y="1638643"/>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6623050" y="1638643"/>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4997450" y="218950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5002212" y="430088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5002212" y="335790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4979987" y="2187918"/>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4835525" y="21879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4835525" y="24292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4846637" y="428818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7188200" y="310231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21">
              <a:extLst>
                <a:ext uri="{FF2B5EF4-FFF2-40B4-BE49-F238E27FC236}">
                  <a16:creationId xmlns:a16="http://schemas.microsoft.com/office/drawing/2014/main" id="{08BE5E72-86FD-8A42-9396-059DB3F761FB}"/>
                </a:ext>
              </a:extLst>
            </p:cNvPr>
            <p:cNvSpPr txBox="1">
              <a:spLocks noChangeArrowheads="1"/>
            </p:cNvSpPr>
            <p:nvPr/>
          </p:nvSpPr>
          <p:spPr bwMode="auto">
            <a:xfrm>
              <a:off x="7269162" y="292610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7212012" y="335155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9" name="Text Box 23">
              <a:extLst>
                <a:ext uri="{FF2B5EF4-FFF2-40B4-BE49-F238E27FC236}">
                  <a16:creationId xmlns:a16="http://schemas.microsoft.com/office/drawing/2014/main" id="{EA1933E4-20F7-C442-A192-A24ACB88B227}"/>
                </a:ext>
              </a:extLst>
            </p:cNvPr>
            <p:cNvSpPr txBox="1">
              <a:spLocks noChangeArrowheads="1"/>
            </p:cNvSpPr>
            <p:nvPr/>
          </p:nvSpPr>
          <p:spPr bwMode="auto">
            <a:xfrm>
              <a:off x="7275512" y="317851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0" name="Text Box 24">
              <a:extLst>
                <a:ext uri="{FF2B5EF4-FFF2-40B4-BE49-F238E27FC236}">
                  <a16:creationId xmlns:a16="http://schemas.microsoft.com/office/drawing/2014/main" id="{E280E208-423C-5A4D-B4AD-4087BED29014}"/>
                </a:ext>
              </a:extLst>
            </p:cNvPr>
            <p:cNvSpPr txBox="1">
              <a:spLocks noChangeArrowheads="1"/>
            </p:cNvSpPr>
            <p:nvPr/>
          </p:nvSpPr>
          <p:spPr bwMode="auto">
            <a:xfrm>
              <a:off x="2252662" y="396115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a:t>
              </a: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t = RTT + L / R</a:t>
              </a:r>
              <a:endParaRPr kumimoji="0" lang="en-US" altLang="en-US" sz="16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4997450" y="4296118"/>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4991100" y="4288180"/>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4991100" y="4529480"/>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5314950" y="465330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 name="Slide Number Placeholder 2">
            <a:extLst>
              <a:ext uri="{FF2B5EF4-FFF2-40B4-BE49-F238E27FC236}">
                <a16:creationId xmlns:a16="http://schemas.microsoft.com/office/drawing/2014/main" id="{144B575B-9218-5E41-8DF6-C242B94C8BE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294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stop-and-wait operation</a:t>
            </a:r>
            <a:endParaRPr lang="en-US" sz="4400" dirty="0"/>
          </a:p>
        </p:txBody>
      </p:sp>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4518801" y="1992313"/>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4507688" y="1773238"/>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6734951" y="1785938"/>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3979051" y="1436688"/>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6157101" y="1436688"/>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4531501" y="1987550"/>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4536263" y="4098925"/>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4536263" y="3155950"/>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4514038" y="1985963"/>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4369576" y="19859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4369576" y="22272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4380688" y="4086225"/>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6722251" y="2900363"/>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6746063" y="3149600"/>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4531501" y="4094163"/>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4525151" y="4086225"/>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4525151" y="4327525"/>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4849001" y="4451350"/>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9" name="Group 8">
            <a:extLst>
              <a:ext uri="{FF2B5EF4-FFF2-40B4-BE49-F238E27FC236}">
                <a16:creationId xmlns:a16="http://schemas.microsoft.com/office/drawing/2014/main" id="{CC6AF9F3-99D9-6F40-B127-7A6785C46B41}"/>
              </a:ext>
            </a:extLst>
          </p:cNvPr>
          <p:cNvGrpSpPr/>
          <p:nvPr/>
        </p:nvGrpSpPr>
        <p:grpSpPr>
          <a:xfrm>
            <a:off x="240320" y="2022637"/>
            <a:ext cx="1278602" cy="597475"/>
            <a:chOff x="749300" y="3009900"/>
            <a:chExt cx="1278602" cy="597475"/>
          </a:xfrm>
        </p:grpSpPr>
        <p:sp>
          <p:nvSpPr>
            <p:cNvPr id="3" name="TextBox 2">
              <a:extLst>
                <a:ext uri="{FF2B5EF4-FFF2-40B4-BE49-F238E27FC236}">
                  <a16:creationId xmlns:a16="http://schemas.microsoft.com/office/drawing/2014/main" id="{721E4313-1A1A-3A42-AC4C-44CC986CCAC5}"/>
                </a:ext>
              </a:extLst>
            </p:cNvPr>
            <p:cNvSpPr txBox="1"/>
            <p:nvPr/>
          </p:nvSpPr>
          <p:spPr>
            <a:xfrm>
              <a:off x="749300" y="3022600"/>
              <a:ext cx="111120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sender</a:t>
              </a:r>
            </a:p>
          </p:txBody>
        </p:sp>
        <p:sp>
          <p:nvSpPr>
            <p:cNvPr id="6" name="TextBox 5">
              <a:extLst>
                <a:ext uri="{FF2B5EF4-FFF2-40B4-BE49-F238E27FC236}">
                  <a16:creationId xmlns:a16="http://schemas.microsoft.com/office/drawing/2014/main" id="{8C13E07F-DCC8-5C42-B670-E68B309E1374}"/>
                </a:ext>
              </a:extLst>
            </p:cNvPr>
            <p:cNvSpPr txBox="1"/>
            <p:nvPr/>
          </p:nvSpPr>
          <p:spPr>
            <a:xfrm>
              <a:off x="1663700" y="300990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36" name="TextBox 35">
            <a:extLst>
              <a:ext uri="{FF2B5EF4-FFF2-40B4-BE49-F238E27FC236}">
                <a16:creationId xmlns:a16="http://schemas.microsoft.com/office/drawing/2014/main" id="{72394E0F-C5BE-F842-A8F0-CE5EB7D410B7}"/>
              </a:ext>
            </a:extLst>
          </p:cNvPr>
          <p:cNvSpPr txBox="1"/>
          <p:nvPr/>
        </p:nvSpPr>
        <p:spPr>
          <a:xfrm>
            <a:off x="2018320" y="1768637"/>
            <a:ext cx="83388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 / R</a:t>
            </a:r>
          </a:p>
        </p:txBody>
      </p:sp>
      <p:sp>
        <p:nvSpPr>
          <p:cNvPr id="37" name="TextBox 36">
            <a:extLst>
              <a:ext uri="{FF2B5EF4-FFF2-40B4-BE49-F238E27FC236}">
                <a16:creationId xmlns:a16="http://schemas.microsoft.com/office/drawing/2014/main" id="{6C6C6FA9-6BC1-BE4F-985A-814A76374A78}"/>
              </a:ext>
            </a:extLst>
          </p:cNvPr>
          <p:cNvSpPr txBox="1"/>
          <p:nvPr/>
        </p:nvSpPr>
        <p:spPr>
          <a:xfrm>
            <a:off x="1561120" y="2314737"/>
            <a:ext cx="73109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RTT</a:t>
            </a:r>
          </a:p>
        </p:txBody>
      </p:sp>
      <p:cxnSp>
        <p:nvCxnSpPr>
          <p:cNvPr id="8" name="Straight Connector 7">
            <a:extLst>
              <a:ext uri="{FF2B5EF4-FFF2-40B4-BE49-F238E27FC236}">
                <a16:creationId xmlns:a16="http://schemas.microsoft.com/office/drawing/2014/main" id="{1471EC5E-49D5-C845-A523-BB2BA82777FB}"/>
              </a:ext>
            </a:extLst>
          </p:cNvPr>
          <p:cNvCxnSpPr/>
          <p:nvPr/>
        </p:nvCxnSpPr>
        <p:spPr>
          <a:xfrm>
            <a:off x="1650020" y="2314737"/>
            <a:ext cx="1549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9EBE743-5B5A-CB4C-ADBF-D607BDC87774}"/>
              </a:ext>
            </a:extLst>
          </p:cNvPr>
          <p:cNvGrpSpPr/>
          <p:nvPr/>
        </p:nvGrpSpPr>
        <p:grpSpPr>
          <a:xfrm>
            <a:off x="3717113" y="2234921"/>
            <a:ext cx="847725" cy="1860804"/>
            <a:chOff x="4183062" y="2436876"/>
            <a:chExt cx="847725" cy="1860804"/>
          </a:xfrm>
        </p:grpSpPr>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A49C2C2C-CE28-5843-8415-9EE09E6947FC}"/>
                </a:ext>
              </a:extLst>
            </p:cNvPr>
            <p:cNvSpPr/>
            <p:nvPr/>
          </p:nvSpPr>
          <p:spPr>
            <a:xfrm>
              <a:off x="4421124" y="2436876"/>
              <a:ext cx="77724" cy="18608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959E1995-34BF-7E4C-A8E6-79D6D91B735F}"/>
              </a:ext>
            </a:extLst>
          </p:cNvPr>
          <p:cNvGrpSpPr/>
          <p:nvPr/>
        </p:nvGrpSpPr>
        <p:grpSpPr>
          <a:xfrm>
            <a:off x="3733449" y="1941782"/>
            <a:ext cx="847725" cy="336550"/>
            <a:chOff x="4199398" y="2143737"/>
            <a:chExt cx="847725" cy="336550"/>
          </a:xfrm>
        </p:grpSpPr>
        <p:sp>
          <p:nvSpPr>
            <p:cNvPr id="34" name="Text Box 16">
              <a:extLst>
                <a:ext uri="{FF2B5EF4-FFF2-40B4-BE49-F238E27FC236}">
                  <a16:creationId xmlns:a16="http://schemas.microsoft.com/office/drawing/2014/main" id="{CE11628B-6BAA-5F4D-83D0-1C375AA4B545}"/>
                </a:ext>
              </a:extLst>
            </p:cNvPr>
            <p:cNvSpPr txBox="1">
              <a:spLocks noChangeArrowheads="1"/>
            </p:cNvSpPr>
            <p:nvPr/>
          </p:nvSpPr>
          <p:spPr bwMode="auto">
            <a:xfrm>
              <a:off x="4199398" y="2143737"/>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L/R</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2" name="Rectangle 41">
              <a:extLst>
                <a:ext uri="{FF2B5EF4-FFF2-40B4-BE49-F238E27FC236}">
                  <a16:creationId xmlns:a16="http://schemas.microsoft.com/office/drawing/2014/main" id="{3925C961-57CF-D349-AB32-A9692749F035}"/>
                </a:ext>
              </a:extLst>
            </p:cNvPr>
            <p:cNvSpPr/>
            <p:nvPr/>
          </p:nvSpPr>
          <p:spPr>
            <a:xfrm>
              <a:off x="4418854" y="2180844"/>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3" name="TextBox 42">
            <a:extLst>
              <a:ext uri="{FF2B5EF4-FFF2-40B4-BE49-F238E27FC236}">
                <a16:creationId xmlns:a16="http://schemas.microsoft.com/office/drawing/2014/main" id="{075CB59D-6E37-644B-87A0-86A5D61EB620}"/>
              </a:ext>
            </a:extLst>
          </p:cNvPr>
          <p:cNvSpPr txBox="1"/>
          <p:nvPr/>
        </p:nvSpPr>
        <p:spPr>
          <a:xfrm>
            <a:off x="2170720" y="2314737"/>
            <a:ext cx="109517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L / R</a:t>
            </a:r>
          </a:p>
        </p:txBody>
      </p:sp>
      <p:grpSp>
        <p:nvGrpSpPr>
          <p:cNvPr id="19" name="Group 18">
            <a:extLst>
              <a:ext uri="{FF2B5EF4-FFF2-40B4-BE49-F238E27FC236}">
                <a16:creationId xmlns:a16="http://schemas.microsoft.com/office/drawing/2014/main" id="{6A4AEDD2-EED9-9242-A1CE-295F5C6A03DB}"/>
              </a:ext>
            </a:extLst>
          </p:cNvPr>
          <p:cNvGrpSpPr/>
          <p:nvPr/>
        </p:nvGrpSpPr>
        <p:grpSpPr>
          <a:xfrm>
            <a:off x="1151959" y="2947504"/>
            <a:ext cx="1781653" cy="1463020"/>
            <a:chOff x="1660939" y="3934767"/>
            <a:chExt cx="1781653" cy="1463020"/>
          </a:xfrm>
        </p:grpSpPr>
        <p:sp>
          <p:nvSpPr>
            <p:cNvPr id="13" name="TextBox 12">
              <a:extLst>
                <a:ext uri="{FF2B5EF4-FFF2-40B4-BE49-F238E27FC236}">
                  <a16:creationId xmlns:a16="http://schemas.microsoft.com/office/drawing/2014/main" id="{80101E67-F8E3-5F43-87A5-EEE3F55BCF5A}"/>
                </a:ext>
              </a:extLst>
            </p:cNvPr>
            <p:cNvSpPr txBox="1"/>
            <p:nvPr/>
          </p:nvSpPr>
          <p:spPr>
            <a:xfrm>
              <a:off x="1673639" y="485649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47" name="TextBox 46">
              <a:extLst>
                <a:ext uri="{FF2B5EF4-FFF2-40B4-BE49-F238E27FC236}">
                  <a16:creationId xmlns:a16="http://schemas.microsoft.com/office/drawing/2014/main" id="{E3ADC375-683E-5F46-8229-0B251E9F0CDD}"/>
                </a:ext>
              </a:extLst>
            </p:cNvPr>
            <p:cNvSpPr txBox="1"/>
            <p:nvPr/>
          </p:nvSpPr>
          <p:spPr>
            <a:xfrm>
              <a:off x="2070100" y="4874567"/>
              <a:ext cx="137249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0.00027</a:t>
              </a:r>
            </a:p>
          </p:txBody>
        </p:sp>
        <p:grpSp>
          <p:nvGrpSpPr>
            <p:cNvPr id="18" name="Group 17">
              <a:extLst>
                <a:ext uri="{FF2B5EF4-FFF2-40B4-BE49-F238E27FC236}">
                  <a16:creationId xmlns:a16="http://schemas.microsoft.com/office/drawing/2014/main" id="{9AD14E5C-D408-D34F-A4E3-3FF2736B1748}"/>
                </a:ext>
              </a:extLst>
            </p:cNvPr>
            <p:cNvGrpSpPr/>
            <p:nvPr/>
          </p:nvGrpSpPr>
          <p:grpSpPr>
            <a:xfrm>
              <a:off x="1660939" y="3934767"/>
              <a:ext cx="1473628" cy="868065"/>
              <a:chOff x="1660939" y="3795067"/>
              <a:chExt cx="1473628" cy="868065"/>
            </a:xfrm>
          </p:grpSpPr>
          <p:sp>
            <p:nvSpPr>
              <p:cNvPr id="79" name="TextBox 78">
                <a:extLst>
                  <a:ext uri="{FF2B5EF4-FFF2-40B4-BE49-F238E27FC236}">
                    <a16:creationId xmlns:a16="http://schemas.microsoft.com/office/drawing/2014/main" id="{52A82ED6-4EB6-9646-9813-CD52285AEECC}"/>
                  </a:ext>
                </a:extLst>
              </p:cNvPr>
              <p:cNvSpPr txBox="1"/>
              <p:nvPr/>
            </p:nvSpPr>
            <p:spPr>
              <a:xfrm>
                <a:off x="1660939" y="3952557"/>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nvGrpSpPr>
              <p:cNvPr id="17" name="Group 16">
                <a:extLst>
                  <a:ext uri="{FF2B5EF4-FFF2-40B4-BE49-F238E27FC236}">
                    <a16:creationId xmlns:a16="http://schemas.microsoft.com/office/drawing/2014/main" id="{2D5D5FF4-838F-754C-8978-6526E35349A3}"/>
                  </a:ext>
                </a:extLst>
              </p:cNvPr>
              <p:cNvGrpSpPr/>
              <p:nvPr/>
            </p:nvGrpSpPr>
            <p:grpSpPr>
              <a:xfrm>
                <a:off x="2095500" y="3795067"/>
                <a:ext cx="1039067" cy="868065"/>
                <a:chOff x="2032000" y="3795067"/>
                <a:chExt cx="1039067" cy="868065"/>
              </a:xfrm>
            </p:grpSpPr>
            <p:sp>
              <p:nvSpPr>
                <p:cNvPr id="80" name="TextBox 79">
                  <a:extLst>
                    <a:ext uri="{FF2B5EF4-FFF2-40B4-BE49-F238E27FC236}">
                      <a16:creationId xmlns:a16="http://schemas.microsoft.com/office/drawing/2014/main" id="{E983D372-880E-BD47-AF86-736C61470D97}"/>
                    </a:ext>
                  </a:extLst>
                </p:cNvPr>
                <p:cNvSpPr txBox="1"/>
                <p:nvPr/>
              </p:nvSpPr>
              <p:spPr>
                <a:xfrm>
                  <a:off x="2146300" y="3795067"/>
                  <a:ext cx="728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.008</a:t>
                  </a:r>
                </a:p>
              </p:txBody>
            </p:sp>
            <p:sp>
              <p:nvSpPr>
                <p:cNvPr id="81" name="TextBox 80">
                  <a:extLst>
                    <a:ext uri="{FF2B5EF4-FFF2-40B4-BE49-F238E27FC236}">
                      <a16:creationId xmlns:a16="http://schemas.microsoft.com/office/drawing/2014/main" id="{C1BDCBB7-422E-9B44-86BF-FE476616B58A}"/>
                    </a:ext>
                  </a:extLst>
                </p:cNvPr>
                <p:cNvSpPr txBox="1"/>
                <p:nvPr/>
              </p:nvSpPr>
              <p:spPr>
                <a:xfrm>
                  <a:off x="2032000" y="4201467"/>
                  <a:ext cx="10390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30.008</a:t>
                  </a:r>
                </a:p>
              </p:txBody>
            </p:sp>
            <p:cxnSp>
              <p:nvCxnSpPr>
                <p:cNvPr id="82" name="Straight Connector 81">
                  <a:extLst>
                    <a:ext uri="{FF2B5EF4-FFF2-40B4-BE49-F238E27FC236}">
                      <a16:creationId xmlns:a16="http://schemas.microsoft.com/office/drawing/2014/main" id="{BBAC316F-2A0D-B744-BBEB-CB399528A356}"/>
                    </a:ext>
                  </a:extLst>
                </p:cNvPr>
                <p:cNvCxnSpPr/>
                <p:nvPr/>
              </p:nvCxnSpPr>
              <p:spPr>
                <a:xfrm>
                  <a:off x="2120900" y="4239567"/>
                  <a:ext cx="825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85" name="Rectangle 84">
            <a:extLst>
              <a:ext uri="{FF2B5EF4-FFF2-40B4-BE49-F238E27FC236}">
                <a16:creationId xmlns:a16="http://schemas.microsoft.com/office/drawing/2014/main" id="{6A30693C-EFD3-504D-9986-8B04D7557A03}"/>
              </a:ext>
            </a:extLst>
          </p:cNvPr>
          <p:cNvSpPr/>
          <p:nvPr/>
        </p:nvSpPr>
        <p:spPr>
          <a:xfrm>
            <a:off x="3724305" y="1978889"/>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7907A72-228A-0E4D-9982-EED66F10F557}"/>
              </a:ext>
            </a:extLst>
          </p:cNvPr>
          <p:cNvSpPr txBox="1"/>
          <p:nvPr/>
        </p:nvSpPr>
        <p:spPr>
          <a:xfrm>
            <a:off x="0" y="5009321"/>
            <a:ext cx="10194664" cy="1231106"/>
          </a:xfrm>
          <a:prstGeom prst="rect">
            <a:avLst/>
          </a:prstGeom>
          <a:noFill/>
        </p:spPr>
        <p:txBody>
          <a:bodyPr wrap="square" rtlCol="0">
            <a:spAutoFit/>
          </a:bodyPr>
          <a:lstStyle/>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rdt 3.0 protocol performance stinks!</a:t>
            </a:r>
          </a:p>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Protocol limits performance of underlying infrastructure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Slide Number Placeholder 2">
            <a:extLst>
              <a:ext uri="{FF2B5EF4-FFF2-40B4-BE49-F238E27FC236}">
                <a16:creationId xmlns:a16="http://schemas.microsoft.com/office/drawing/2014/main" id="{CB5285FE-6F5F-D849-A9CB-EEFE33B31B9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
        <p:nvSpPr>
          <p:cNvPr id="7" name="TextBox 6">
            <a:extLst>
              <a:ext uri="{FF2B5EF4-FFF2-40B4-BE49-F238E27FC236}">
                <a16:creationId xmlns:a16="http://schemas.microsoft.com/office/drawing/2014/main" id="{39C47969-C69B-A76E-5888-EBF0B65CA7EA}"/>
              </a:ext>
            </a:extLst>
          </p:cNvPr>
          <p:cNvSpPr txBox="1"/>
          <p:nvPr/>
        </p:nvSpPr>
        <p:spPr>
          <a:xfrm>
            <a:off x="7063563" y="3141663"/>
            <a:ext cx="5149655"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This scenario demonstrates the inefficiency of RDT 3.0, a non-pipelined protocol, particularly when the propagation delay is significant in comparison to the packet transmission time</a:t>
            </a:r>
            <a:endParaRPr lang="en-PK" dirty="0"/>
          </a:p>
        </p:txBody>
      </p:sp>
      <p:sp>
        <p:nvSpPr>
          <p:cNvPr id="15" name="TextBox 14">
            <a:extLst>
              <a:ext uri="{FF2B5EF4-FFF2-40B4-BE49-F238E27FC236}">
                <a16:creationId xmlns:a16="http://schemas.microsoft.com/office/drawing/2014/main" id="{25CDB751-BDE5-0DA2-FCCF-B1D20FFD9EE8}"/>
              </a:ext>
            </a:extLst>
          </p:cNvPr>
          <p:cNvSpPr txBox="1"/>
          <p:nvPr/>
        </p:nvSpPr>
        <p:spPr>
          <a:xfrm>
            <a:off x="360333" y="6024109"/>
            <a:ext cx="11198267" cy="369332"/>
          </a:xfrm>
          <a:prstGeom prst="rect">
            <a:avLst/>
          </a:prstGeom>
          <a:noFill/>
        </p:spPr>
        <p:txBody>
          <a:bodyPr wrap="square">
            <a:spAutoFit/>
          </a:bodyPr>
          <a:lstStyle/>
          <a:p>
            <a:r>
              <a:rPr lang="en-US" b="0" i="1" dirty="0">
                <a:solidFill>
                  <a:srgbClr val="0D0D0D"/>
                </a:solidFill>
                <a:effectLst/>
                <a:latin typeface="Söhne"/>
              </a:rPr>
              <a:t>The performance is limited because the sender spends most of the time waiting rather than transmitting. </a:t>
            </a:r>
            <a:endParaRPr lang="en-PK" i="1" dirty="0"/>
          </a:p>
        </p:txBody>
      </p:sp>
    </p:spTree>
    <p:extLst>
      <p:ext uri="{BB962C8B-B14F-4D97-AF65-F5344CB8AC3E}">
        <p14:creationId xmlns:p14="http://schemas.microsoft.com/office/powerpoint/2010/main" val="26221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dissolv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dissolve">
                                      <p:cBhvr>
                                        <p:cTn id="31" dur="500"/>
                                        <p:tgtEl>
                                          <p:spTgt spid="85"/>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3" grpId="0"/>
      <p:bldP spid="85" grpId="0" animBg="1"/>
      <p:bldP spid="4" grpId="0"/>
      <p:bldP spid="7"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pipelined protocols operation</a:t>
            </a:r>
            <a:endParaRPr lang="en-US" sz="4400" dirty="0"/>
          </a:p>
        </p:txBody>
      </p:sp>
      <p:sp>
        <p:nvSpPr>
          <p:cNvPr id="78" name="Rectangle 3">
            <a:extLst>
              <a:ext uri="{FF2B5EF4-FFF2-40B4-BE49-F238E27FC236}">
                <a16:creationId xmlns:a16="http://schemas.microsoft.com/office/drawing/2014/main" id="{58138FEE-B5E2-DF48-8378-96F53EA03F37}"/>
              </a:ext>
            </a:extLst>
          </p:cNvPr>
          <p:cNvSpPr txBox="1">
            <a:spLocks noChangeArrowheads="1"/>
          </p:cNvSpPr>
          <p:nvPr/>
        </p:nvSpPr>
        <p:spPr>
          <a:xfrm>
            <a:off x="722556" y="1312877"/>
            <a:ext cx="10988826" cy="20331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sender allows multiple,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yet-to-be-acknowledged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range of sequence numbers must be increased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buffering at sender and/or receiver</a:t>
            </a:r>
          </a:p>
        </p:txBody>
      </p:sp>
      <p:grpSp>
        <p:nvGrpSpPr>
          <p:cNvPr id="4" name="Group 3">
            <a:extLst>
              <a:ext uri="{FF2B5EF4-FFF2-40B4-BE49-F238E27FC236}">
                <a16:creationId xmlns:a16="http://schemas.microsoft.com/office/drawing/2014/main" id="{4B5D14E0-A0D3-934D-BBAE-EEDB9CC51924}"/>
              </a:ext>
            </a:extLst>
          </p:cNvPr>
          <p:cNvGrpSpPr/>
          <p:nvPr/>
        </p:nvGrpSpPr>
        <p:grpSpPr>
          <a:xfrm>
            <a:off x="2916237" y="2993267"/>
            <a:ext cx="6359525" cy="2370138"/>
            <a:chOff x="1673403" y="3019025"/>
            <a:chExt cx="6359525" cy="2370138"/>
          </a:xfrm>
        </p:grpSpPr>
        <p:pic>
          <p:nvPicPr>
            <p:cNvPr id="80" name="Picture 5" descr="rdt_pipelined1">
              <a:extLst>
                <a:ext uri="{FF2B5EF4-FFF2-40B4-BE49-F238E27FC236}">
                  <a16:creationId xmlns:a16="http://schemas.microsoft.com/office/drawing/2014/main" id="{2F295627-AEBF-DA46-A59F-B81177F03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403" y="3019025"/>
              <a:ext cx="61055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44">
              <a:extLst>
                <a:ext uri="{FF2B5EF4-FFF2-40B4-BE49-F238E27FC236}">
                  <a16:creationId xmlns:a16="http://schemas.microsoft.com/office/drawing/2014/main" id="{1111BB3D-3EE3-524B-ADDE-3374E7ACC18F}"/>
                </a:ext>
              </a:extLst>
            </p:cNvPr>
            <p:cNvGrpSpPr>
              <a:grpSpLocks/>
            </p:cNvGrpSpPr>
            <p:nvPr/>
          </p:nvGrpSpPr>
          <p:grpSpPr bwMode="auto">
            <a:xfrm>
              <a:off x="1673403" y="3696888"/>
              <a:ext cx="469900" cy="465137"/>
              <a:chOff x="881" y="2283"/>
              <a:chExt cx="296" cy="293"/>
            </a:xfrm>
          </p:grpSpPr>
          <p:sp>
            <p:nvSpPr>
              <p:cNvPr id="82" name="Rectangle 43">
                <a:extLst>
                  <a:ext uri="{FF2B5EF4-FFF2-40B4-BE49-F238E27FC236}">
                    <a16:creationId xmlns:a16="http://schemas.microsoft.com/office/drawing/2014/main" id="{10716B48-25E1-7F4D-87AA-377041B56237}"/>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83" name="Group 36">
                <a:extLst>
                  <a:ext uri="{FF2B5EF4-FFF2-40B4-BE49-F238E27FC236}">
                    <a16:creationId xmlns:a16="http://schemas.microsoft.com/office/drawing/2014/main" id="{F805DF4F-95A4-BD4D-AD9B-A0F477F1C32B}"/>
                  </a:ext>
                </a:extLst>
              </p:cNvPr>
              <p:cNvGrpSpPr>
                <a:grpSpLocks/>
              </p:cNvGrpSpPr>
              <p:nvPr/>
            </p:nvGrpSpPr>
            <p:grpSpPr bwMode="auto">
              <a:xfrm flipH="1">
                <a:off x="881" y="2283"/>
                <a:ext cx="296" cy="293"/>
                <a:chOff x="2839" y="3501"/>
                <a:chExt cx="755" cy="803"/>
              </a:xfrm>
            </p:grpSpPr>
            <p:pic>
              <p:nvPicPr>
                <p:cNvPr id="84" name="Picture 37" descr="desktop_computer_stylized_medium">
                  <a:extLst>
                    <a:ext uri="{FF2B5EF4-FFF2-40B4-BE49-F238E27FC236}">
                      <a16:creationId xmlns:a16="http://schemas.microsoft.com/office/drawing/2014/main" id="{85D0573B-AA1D-C647-947D-E75FC498B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Freeform 38">
                  <a:extLst>
                    <a:ext uri="{FF2B5EF4-FFF2-40B4-BE49-F238E27FC236}">
                      <a16:creationId xmlns:a16="http://schemas.microsoft.com/office/drawing/2014/main" id="{D280CE14-8944-254D-8B1F-894AD27B66D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86" name="Freeform 48">
              <a:extLst>
                <a:ext uri="{FF2B5EF4-FFF2-40B4-BE49-F238E27FC236}">
                  <a16:creationId xmlns:a16="http://schemas.microsoft.com/office/drawing/2014/main" id="{A1C3D94C-83E9-0F40-97E5-B369E086816C}"/>
                </a:ext>
              </a:extLst>
            </p:cNvPr>
            <p:cNvSpPr>
              <a:spLocks/>
            </p:cNvSpPr>
            <p:nvPr/>
          </p:nvSpPr>
          <p:spPr bwMode="auto">
            <a:xfrm>
              <a:off x="7613828" y="3709588"/>
              <a:ext cx="185737" cy="431800"/>
            </a:xfrm>
            <a:custGeom>
              <a:avLst/>
              <a:gdLst>
                <a:gd name="T0" fmla="*/ 2147483647 w 117"/>
                <a:gd name="T1" fmla="*/ 2147483647 h 272"/>
                <a:gd name="T2" fmla="*/ 2147483647 w 117"/>
                <a:gd name="T3" fmla="*/ 2147483647 h 272"/>
                <a:gd name="T4" fmla="*/ 2147483647 w 117"/>
                <a:gd name="T5" fmla="*/ 2147483647 h 272"/>
                <a:gd name="T6" fmla="*/ 0 w 117"/>
                <a:gd name="T7" fmla="*/ 2147483647 h 272"/>
                <a:gd name="T8" fmla="*/ 2147483647 w 117"/>
                <a:gd name="T9" fmla="*/ 2147483647 h 272"/>
                <a:gd name="T10" fmla="*/ 2147483647 w 117"/>
                <a:gd name="T11" fmla="*/ 2147483647 h 272"/>
                <a:gd name="T12" fmla="*/ 2147483647 w 117"/>
                <a:gd name="T13" fmla="*/ 0 h 272"/>
                <a:gd name="T14" fmla="*/ 2147483647 w 117"/>
                <a:gd name="T15" fmla="*/ 2147483647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72">
                  <a:moveTo>
                    <a:pt x="6" y="6"/>
                  </a:moveTo>
                  <a:lnTo>
                    <a:pt x="3" y="77"/>
                  </a:lnTo>
                  <a:lnTo>
                    <a:pt x="59" y="120"/>
                  </a:lnTo>
                  <a:lnTo>
                    <a:pt x="0" y="146"/>
                  </a:lnTo>
                  <a:lnTo>
                    <a:pt x="3" y="270"/>
                  </a:lnTo>
                  <a:lnTo>
                    <a:pt x="117" y="272"/>
                  </a:lnTo>
                  <a:lnTo>
                    <a:pt x="114" y="0"/>
                  </a:lnTo>
                  <a:lnTo>
                    <a:pt x="6" y="6"/>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7" name="Group 50">
              <a:extLst>
                <a:ext uri="{FF2B5EF4-FFF2-40B4-BE49-F238E27FC236}">
                  <a16:creationId xmlns:a16="http://schemas.microsoft.com/office/drawing/2014/main" id="{605457C9-55E9-234B-AF40-1C2CEC7BD520}"/>
                </a:ext>
              </a:extLst>
            </p:cNvPr>
            <p:cNvGrpSpPr>
              <a:grpSpLocks/>
            </p:cNvGrpSpPr>
            <p:nvPr/>
          </p:nvGrpSpPr>
          <p:grpSpPr bwMode="auto">
            <a:xfrm>
              <a:off x="4784903" y="3714350"/>
              <a:ext cx="469900" cy="465138"/>
              <a:chOff x="881" y="2283"/>
              <a:chExt cx="296" cy="293"/>
            </a:xfrm>
          </p:grpSpPr>
          <p:sp>
            <p:nvSpPr>
              <p:cNvPr id="88" name="Rectangle 51">
                <a:extLst>
                  <a:ext uri="{FF2B5EF4-FFF2-40B4-BE49-F238E27FC236}">
                    <a16:creationId xmlns:a16="http://schemas.microsoft.com/office/drawing/2014/main" id="{5A66C211-A318-FD43-B1DC-494380C212A1}"/>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89" name="Group 52">
                <a:extLst>
                  <a:ext uri="{FF2B5EF4-FFF2-40B4-BE49-F238E27FC236}">
                    <a16:creationId xmlns:a16="http://schemas.microsoft.com/office/drawing/2014/main" id="{028FC7D3-7EE7-2840-8091-94C524E05F4E}"/>
                  </a:ext>
                </a:extLst>
              </p:cNvPr>
              <p:cNvGrpSpPr>
                <a:grpSpLocks/>
              </p:cNvGrpSpPr>
              <p:nvPr/>
            </p:nvGrpSpPr>
            <p:grpSpPr bwMode="auto">
              <a:xfrm flipH="1">
                <a:off x="881" y="2283"/>
                <a:ext cx="296" cy="293"/>
                <a:chOff x="2839" y="3501"/>
                <a:chExt cx="755" cy="803"/>
              </a:xfrm>
            </p:grpSpPr>
            <p:pic>
              <p:nvPicPr>
                <p:cNvPr id="90" name="Picture 53" descr="desktop_computer_stylized_medium">
                  <a:extLst>
                    <a:ext uri="{FF2B5EF4-FFF2-40B4-BE49-F238E27FC236}">
                      <a16:creationId xmlns:a16="http://schemas.microsoft.com/office/drawing/2014/main" id="{5DF1881B-0BF4-AD42-A217-8A59265F1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54">
                  <a:extLst>
                    <a:ext uri="{FF2B5EF4-FFF2-40B4-BE49-F238E27FC236}">
                      <a16:creationId xmlns:a16="http://schemas.microsoft.com/office/drawing/2014/main" id="{70153128-AD53-344E-AC41-31C4A7A688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92" name="Group 55">
              <a:extLst>
                <a:ext uri="{FF2B5EF4-FFF2-40B4-BE49-F238E27FC236}">
                  <a16:creationId xmlns:a16="http://schemas.microsoft.com/office/drawing/2014/main" id="{BC8220C0-F289-EA49-A8E3-C57D20507ACD}"/>
                </a:ext>
              </a:extLst>
            </p:cNvPr>
            <p:cNvGrpSpPr>
              <a:grpSpLocks/>
            </p:cNvGrpSpPr>
            <p:nvPr/>
          </p:nvGrpSpPr>
          <p:grpSpPr bwMode="auto">
            <a:xfrm>
              <a:off x="4493546" y="3633388"/>
              <a:ext cx="223838" cy="501650"/>
              <a:chOff x="4140" y="429"/>
              <a:chExt cx="1425" cy="2396"/>
            </a:xfrm>
          </p:grpSpPr>
          <p:sp>
            <p:nvSpPr>
              <p:cNvPr id="93" name="Freeform 56">
                <a:extLst>
                  <a:ext uri="{FF2B5EF4-FFF2-40B4-BE49-F238E27FC236}">
                    <a16:creationId xmlns:a16="http://schemas.microsoft.com/office/drawing/2014/main" id="{4F76258E-0BBD-8E40-98DF-823F02EF9AC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57">
                <a:extLst>
                  <a:ext uri="{FF2B5EF4-FFF2-40B4-BE49-F238E27FC236}">
                    <a16:creationId xmlns:a16="http://schemas.microsoft.com/office/drawing/2014/main" id="{7ED94245-5F5F-444B-9321-EDC0812D8D8E}"/>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95" name="Freeform 58">
                <a:extLst>
                  <a:ext uri="{FF2B5EF4-FFF2-40B4-BE49-F238E27FC236}">
                    <a16:creationId xmlns:a16="http://schemas.microsoft.com/office/drawing/2014/main" id="{1F9330A9-C80A-E34C-9993-F9F6EFA2E932}"/>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Freeform 59">
                <a:extLst>
                  <a:ext uri="{FF2B5EF4-FFF2-40B4-BE49-F238E27FC236}">
                    <a16:creationId xmlns:a16="http://schemas.microsoft.com/office/drawing/2014/main" id="{EED46AB6-5210-284B-BD15-CC7F3CC066F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Rectangle 60">
                <a:extLst>
                  <a:ext uri="{FF2B5EF4-FFF2-40B4-BE49-F238E27FC236}">
                    <a16:creationId xmlns:a16="http://schemas.microsoft.com/office/drawing/2014/main" id="{FCD372CD-8E16-EB40-BCB5-6518B2E541EE}"/>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98" name="Group 61">
                <a:extLst>
                  <a:ext uri="{FF2B5EF4-FFF2-40B4-BE49-F238E27FC236}">
                    <a16:creationId xmlns:a16="http://schemas.microsoft.com/office/drawing/2014/main" id="{A9F56FC0-6211-5447-8838-1C3E5659D8CC}"/>
                  </a:ext>
                </a:extLst>
              </p:cNvPr>
              <p:cNvGrpSpPr>
                <a:grpSpLocks/>
              </p:cNvGrpSpPr>
              <p:nvPr/>
            </p:nvGrpSpPr>
            <p:grpSpPr bwMode="auto">
              <a:xfrm>
                <a:off x="4749" y="668"/>
                <a:ext cx="581" cy="145"/>
                <a:chOff x="614" y="2568"/>
                <a:chExt cx="725" cy="139"/>
              </a:xfrm>
            </p:grpSpPr>
            <p:sp>
              <p:nvSpPr>
                <p:cNvPr id="141" name="AutoShape 62">
                  <a:extLst>
                    <a:ext uri="{FF2B5EF4-FFF2-40B4-BE49-F238E27FC236}">
                      <a16:creationId xmlns:a16="http://schemas.microsoft.com/office/drawing/2014/main" id="{B2006563-73E3-C341-BE69-A2D714EE0E00}"/>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42" name="AutoShape 63">
                  <a:extLst>
                    <a:ext uri="{FF2B5EF4-FFF2-40B4-BE49-F238E27FC236}">
                      <a16:creationId xmlns:a16="http://schemas.microsoft.com/office/drawing/2014/main" id="{452EDF48-634C-DC4E-976C-1E4013FE6563}"/>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99" name="Rectangle 64">
                <a:extLst>
                  <a:ext uri="{FF2B5EF4-FFF2-40B4-BE49-F238E27FC236}">
                    <a16:creationId xmlns:a16="http://schemas.microsoft.com/office/drawing/2014/main" id="{517F2B13-C563-4E43-B2A5-C5BD2544BCE8}"/>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00" name="Group 65">
                <a:extLst>
                  <a:ext uri="{FF2B5EF4-FFF2-40B4-BE49-F238E27FC236}">
                    <a16:creationId xmlns:a16="http://schemas.microsoft.com/office/drawing/2014/main" id="{4ED80E09-23D9-1444-A08C-74DBBD9F351B}"/>
                  </a:ext>
                </a:extLst>
              </p:cNvPr>
              <p:cNvGrpSpPr>
                <a:grpSpLocks/>
              </p:cNvGrpSpPr>
              <p:nvPr/>
            </p:nvGrpSpPr>
            <p:grpSpPr bwMode="auto">
              <a:xfrm>
                <a:off x="4747" y="994"/>
                <a:ext cx="581" cy="134"/>
                <a:chOff x="614" y="2568"/>
                <a:chExt cx="725" cy="139"/>
              </a:xfrm>
            </p:grpSpPr>
            <p:sp>
              <p:nvSpPr>
                <p:cNvPr id="139" name="AutoShape 66">
                  <a:extLst>
                    <a:ext uri="{FF2B5EF4-FFF2-40B4-BE49-F238E27FC236}">
                      <a16:creationId xmlns:a16="http://schemas.microsoft.com/office/drawing/2014/main" id="{BD5E8DEF-A6A7-524F-A3E8-38105351EF54}"/>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40" name="AutoShape 67">
                  <a:extLst>
                    <a:ext uri="{FF2B5EF4-FFF2-40B4-BE49-F238E27FC236}">
                      <a16:creationId xmlns:a16="http://schemas.microsoft.com/office/drawing/2014/main" id="{83CE605A-8B9B-FF4A-ADD9-77EFF07CEC97}"/>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01" name="Rectangle 68">
                <a:extLst>
                  <a:ext uri="{FF2B5EF4-FFF2-40B4-BE49-F238E27FC236}">
                    <a16:creationId xmlns:a16="http://schemas.microsoft.com/office/drawing/2014/main" id="{13298108-AEB2-9C4B-9F8E-E0273C39A75B}"/>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2" name="Rectangle 69">
                <a:extLst>
                  <a:ext uri="{FF2B5EF4-FFF2-40B4-BE49-F238E27FC236}">
                    <a16:creationId xmlns:a16="http://schemas.microsoft.com/office/drawing/2014/main" id="{998350A7-0615-C644-9F45-39D62BDB9867}"/>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03" name="Group 70">
                <a:extLst>
                  <a:ext uri="{FF2B5EF4-FFF2-40B4-BE49-F238E27FC236}">
                    <a16:creationId xmlns:a16="http://schemas.microsoft.com/office/drawing/2014/main" id="{B66F256F-0190-C34D-B1CF-5EC3FBA6E08D}"/>
                  </a:ext>
                </a:extLst>
              </p:cNvPr>
              <p:cNvGrpSpPr>
                <a:grpSpLocks/>
              </p:cNvGrpSpPr>
              <p:nvPr/>
            </p:nvGrpSpPr>
            <p:grpSpPr bwMode="auto">
              <a:xfrm>
                <a:off x="4735" y="1627"/>
                <a:ext cx="582" cy="151"/>
                <a:chOff x="614" y="2568"/>
                <a:chExt cx="725" cy="139"/>
              </a:xfrm>
            </p:grpSpPr>
            <p:sp>
              <p:nvSpPr>
                <p:cNvPr id="119" name="AutoShape 71">
                  <a:extLst>
                    <a:ext uri="{FF2B5EF4-FFF2-40B4-BE49-F238E27FC236}">
                      <a16:creationId xmlns:a16="http://schemas.microsoft.com/office/drawing/2014/main" id="{B44DED58-257C-B64B-BAD6-1093812EF734}"/>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0" name="AutoShape 72">
                  <a:extLst>
                    <a:ext uri="{FF2B5EF4-FFF2-40B4-BE49-F238E27FC236}">
                      <a16:creationId xmlns:a16="http://schemas.microsoft.com/office/drawing/2014/main" id="{17264758-5A11-0143-AA34-8D5FF585E9F0}"/>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04" name="Freeform 73">
                <a:extLst>
                  <a:ext uri="{FF2B5EF4-FFF2-40B4-BE49-F238E27FC236}">
                    <a16:creationId xmlns:a16="http://schemas.microsoft.com/office/drawing/2014/main" id="{F9396AFF-50A0-E543-85ED-A1775DCAB5B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5" name="Group 74">
                <a:extLst>
                  <a:ext uri="{FF2B5EF4-FFF2-40B4-BE49-F238E27FC236}">
                    <a16:creationId xmlns:a16="http://schemas.microsoft.com/office/drawing/2014/main" id="{EFAA059B-DB96-6A46-B4E6-8F3321F53126}"/>
                  </a:ext>
                </a:extLst>
              </p:cNvPr>
              <p:cNvGrpSpPr>
                <a:grpSpLocks/>
              </p:cNvGrpSpPr>
              <p:nvPr/>
            </p:nvGrpSpPr>
            <p:grpSpPr bwMode="auto">
              <a:xfrm>
                <a:off x="4739" y="1327"/>
                <a:ext cx="582" cy="139"/>
                <a:chOff x="614" y="2568"/>
                <a:chExt cx="725" cy="139"/>
              </a:xfrm>
            </p:grpSpPr>
            <p:sp>
              <p:nvSpPr>
                <p:cNvPr id="117" name="AutoShape 75">
                  <a:extLst>
                    <a:ext uri="{FF2B5EF4-FFF2-40B4-BE49-F238E27FC236}">
                      <a16:creationId xmlns:a16="http://schemas.microsoft.com/office/drawing/2014/main" id="{83348DAB-4511-F04F-BD32-D337DF959B21}"/>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8" name="AutoShape 76">
                  <a:extLst>
                    <a:ext uri="{FF2B5EF4-FFF2-40B4-BE49-F238E27FC236}">
                      <a16:creationId xmlns:a16="http://schemas.microsoft.com/office/drawing/2014/main" id="{A1C8B31D-3D51-2648-9688-2AEA89487C8D}"/>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06" name="Rectangle 77">
                <a:extLst>
                  <a:ext uri="{FF2B5EF4-FFF2-40B4-BE49-F238E27FC236}">
                    <a16:creationId xmlns:a16="http://schemas.microsoft.com/office/drawing/2014/main" id="{7EF69E7C-0C67-7148-8FE3-54101303E382}"/>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7" name="Freeform 78">
                <a:extLst>
                  <a:ext uri="{FF2B5EF4-FFF2-40B4-BE49-F238E27FC236}">
                    <a16:creationId xmlns:a16="http://schemas.microsoft.com/office/drawing/2014/main" id="{FBDFC7A2-78F6-6B42-8CB8-7F23EE4E35C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Freeform 79">
                <a:extLst>
                  <a:ext uri="{FF2B5EF4-FFF2-40B4-BE49-F238E27FC236}">
                    <a16:creationId xmlns:a16="http://schemas.microsoft.com/office/drawing/2014/main" id="{CC939040-7BF3-9046-BF6A-0458E0E2ED5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Oval 80">
                <a:extLst>
                  <a:ext uri="{FF2B5EF4-FFF2-40B4-BE49-F238E27FC236}">
                    <a16:creationId xmlns:a16="http://schemas.microsoft.com/office/drawing/2014/main" id="{D3889CB4-554F-C549-9233-410F2A7029F0}"/>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0" name="Freeform 81">
                <a:extLst>
                  <a:ext uri="{FF2B5EF4-FFF2-40B4-BE49-F238E27FC236}">
                    <a16:creationId xmlns:a16="http://schemas.microsoft.com/office/drawing/2014/main" id="{01CB4D71-6B24-D14B-8E88-E20AA937EAC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AutoShape 82">
                <a:extLst>
                  <a:ext uri="{FF2B5EF4-FFF2-40B4-BE49-F238E27FC236}">
                    <a16:creationId xmlns:a16="http://schemas.microsoft.com/office/drawing/2014/main" id="{765BBEDF-3C6B-1040-8B52-503C49ECEE41}"/>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2" name="AutoShape 83">
                <a:extLst>
                  <a:ext uri="{FF2B5EF4-FFF2-40B4-BE49-F238E27FC236}">
                    <a16:creationId xmlns:a16="http://schemas.microsoft.com/office/drawing/2014/main" id="{6FAE78A0-65F7-5C4E-B7EA-70A785714C79}"/>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3" name="Oval 84">
                <a:extLst>
                  <a:ext uri="{FF2B5EF4-FFF2-40B4-BE49-F238E27FC236}">
                    <a16:creationId xmlns:a16="http://schemas.microsoft.com/office/drawing/2014/main" id="{AABAB6CF-26FB-E547-93D6-6BFF67172415}"/>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4" name="Oval 85">
                <a:extLst>
                  <a:ext uri="{FF2B5EF4-FFF2-40B4-BE49-F238E27FC236}">
                    <a16:creationId xmlns:a16="http://schemas.microsoft.com/office/drawing/2014/main" id="{EE66FB07-9865-0B46-8669-F1B01050BFB9}"/>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15" name="Oval 86">
                <a:extLst>
                  <a:ext uri="{FF2B5EF4-FFF2-40B4-BE49-F238E27FC236}">
                    <a16:creationId xmlns:a16="http://schemas.microsoft.com/office/drawing/2014/main" id="{5A789240-A8CA-A84D-A9E3-BD6D3717368B}"/>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6" name="Rectangle 87">
                <a:extLst>
                  <a:ext uri="{FF2B5EF4-FFF2-40B4-BE49-F238E27FC236}">
                    <a16:creationId xmlns:a16="http://schemas.microsoft.com/office/drawing/2014/main" id="{A762B790-F441-E240-934E-A9664B2F5399}"/>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nvGrpSpPr>
            <p:cNvPr id="143" name="Group 88">
              <a:extLst>
                <a:ext uri="{FF2B5EF4-FFF2-40B4-BE49-F238E27FC236}">
                  <a16:creationId xmlns:a16="http://schemas.microsoft.com/office/drawing/2014/main" id="{17DC5732-628F-6741-852D-2CBD1EC0FDEB}"/>
                </a:ext>
              </a:extLst>
            </p:cNvPr>
            <p:cNvGrpSpPr>
              <a:grpSpLocks/>
            </p:cNvGrpSpPr>
            <p:nvPr/>
          </p:nvGrpSpPr>
          <p:grpSpPr bwMode="auto">
            <a:xfrm>
              <a:off x="7659865" y="3576238"/>
              <a:ext cx="223838" cy="501650"/>
              <a:chOff x="4140" y="429"/>
              <a:chExt cx="1425" cy="2396"/>
            </a:xfrm>
          </p:grpSpPr>
          <p:sp>
            <p:nvSpPr>
              <p:cNvPr id="144" name="Freeform 89">
                <a:extLst>
                  <a:ext uri="{FF2B5EF4-FFF2-40B4-BE49-F238E27FC236}">
                    <a16:creationId xmlns:a16="http://schemas.microsoft.com/office/drawing/2014/main" id="{66258626-CF43-4144-AFB5-A001FE5BE71D}"/>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Rectangle 90">
                <a:extLst>
                  <a:ext uri="{FF2B5EF4-FFF2-40B4-BE49-F238E27FC236}">
                    <a16:creationId xmlns:a16="http://schemas.microsoft.com/office/drawing/2014/main" id="{75E92CB8-71C3-E048-84D7-F08068A4723B}"/>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46" name="Freeform 91">
                <a:extLst>
                  <a:ext uri="{FF2B5EF4-FFF2-40B4-BE49-F238E27FC236}">
                    <a16:creationId xmlns:a16="http://schemas.microsoft.com/office/drawing/2014/main" id="{71C22EB9-D8A4-F04F-A304-D772EEAB70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92">
                <a:extLst>
                  <a:ext uri="{FF2B5EF4-FFF2-40B4-BE49-F238E27FC236}">
                    <a16:creationId xmlns:a16="http://schemas.microsoft.com/office/drawing/2014/main" id="{A649EF14-8235-8B4A-8B8B-3AC2B2B64C7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Rectangle 93">
                <a:extLst>
                  <a:ext uri="{FF2B5EF4-FFF2-40B4-BE49-F238E27FC236}">
                    <a16:creationId xmlns:a16="http://schemas.microsoft.com/office/drawing/2014/main" id="{2C3B9489-DBCD-1B41-A1E0-9939F842AA3D}"/>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49" name="Group 94">
                <a:extLst>
                  <a:ext uri="{FF2B5EF4-FFF2-40B4-BE49-F238E27FC236}">
                    <a16:creationId xmlns:a16="http://schemas.microsoft.com/office/drawing/2014/main" id="{5EA53608-D5A4-FB4B-8294-6D9D65EFF00C}"/>
                  </a:ext>
                </a:extLst>
              </p:cNvPr>
              <p:cNvGrpSpPr>
                <a:grpSpLocks/>
              </p:cNvGrpSpPr>
              <p:nvPr/>
            </p:nvGrpSpPr>
            <p:grpSpPr bwMode="auto">
              <a:xfrm>
                <a:off x="4749" y="668"/>
                <a:ext cx="581" cy="145"/>
                <a:chOff x="614" y="2568"/>
                <a:chExt cx="725" cy="139"/>
              </a:xfrm>
            </p:grpSpPr>
            <p:sp>
              <p:nvSpPr>
                <p:cNvPr id="174" name="AutoShape 95">
                  <a:extLst>
                    <a:ext uri="{FF2B5EF4-FFF2-40B4-BE49-F238E27FC236}">
                      <a16:creationId xmlns:a16="http://schemas.microsoft.com/office/drawing/2014/main" id="{AED3F1D5-BB8C-254E-83E5-6EAB6528B99F}"/>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5" name="AutoShape 96">
                  <a:extLst>
                    <a:ext uri="{FF2B5EF4-FFF2-40B4-BE49-F238E27FC236}">
                      <a16:creationId xmlns:a16="http://schemas.microsoft.com/office/drawing/2014/main" id="{942D2E9F-6E36-084E-9FBC-AD82CA243A50}"/>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0" name="Rectangle 97">
                <a:extLst>
                  <a:ext uri="{FF2B5EF4-FFF2-40B4-BE49-F238E27FC236}">
                    <a16:creationId xmlns:a16="http://schemas.microsoft.com/office/drawing/2014/main" id="{E8FF0B53-6745-A84C-89E0-B850FA20B8A6}"/>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51" name="Group 98">
                <a:extLst>
                  <a:ext uri="{FF2B5EF4-FFF2-40B4-BE49-F238E27FC236}">
                    <a16:creationId xmlns:a16="http://schemas.microsoft.com/office/drawing/2014/main" id="{3E1DFAB8-85DC-9B47-A3FC-17FA76E4DB95}"/>
                  </a:ext>
                </a:extLst>
              </p:cNvPr>
              <p:cNvGrpSpPr>
                <a:grpSpLocks/>
              </p:cNvGrpSpPr>
              <p:nvPr/>
            </p:nvGrpSpPr>
            <p:grpSpPr bwMode="auto">
              <a:xfrm>
                <a:off x="4747" y="994"/>
                <a:ext cx="581" cy="134"/>
                <a:chOff x="614" y="2568"/>
                <a:chExt cx="725" cy="139"/>
              </a:xfrm>
            </p:grpSpPr>
            <p:sp>
              <p:nvSpPr>
                <p:cNvPr id="172" name="AutoShape 99">
                  <a:extLst>
                    <a:ext uri="{FF2B5EF4-FFF2-40B4-BE49-F238E27FC236}">
                      <a16:creationId xmlns:a16="http://schemas.microsoft.com/office/drawing/2014/main" id="{9B63DA8A-7611-6449-A57A-B40172E56E2A}"/>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3" name="AutoShape 100">
                  <a:extLst>
                    <a:ext uri="{FF2B5EF4-FFF2-40B4-BE49-F238E27FC236}">
                      <a16:creationId xmlns:a16="http://schemas.microsoft.com/office/drawing/2014/main" id="{AB3060D8-D09B-3F4B-AEE4-AEE61862CA56}"/>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2" name="Rectangle 101">
                <a:extLst>
                  <a:ext uri="{FF2B5EF4-FFF2-40B4-BE49-F238E27FC236}">
                    <a16:creationId xmlns:a16="http://schemas.microsoft.com/office/drawing/2014/main" id="{3C0F1872-3B7D-4A41-8B0C-E81E4AC44AD7}"/>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3" name="Rectangle 102">
                <a:extLst>
                  <a:ext uri="{FF2B5EF4-FFF2-40B4-BE49-F238E27FC236}">
                    <a16:creationId xmlns:a16="http://schemas.microsoft.com/office/drawing/2014/main" id="{660918F1-C396-1647-B4E6-234CB13D9502}"/>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54" name="Group 103">
                <a:extLst>
                  <a:ext uri="{FF2B5EF4-FFF2-40B4-BE49-F238E27FC236}">
                    <a16:creationId xmlns:a16="http://schemas.microsoft.com/office/drawing/2014/main" id="{A148F5A9-0478-8F4F-89E7-8C39446345C2}"/>
                  </a:ext>
                </a:extLst>
              </p:cNvPr>
              <p:cNvGrpSpPr>
                <a:grpSpLocks/>
              </p:cNvGrpSpPr>
              <p:nvPr/>
            </p:nvGrpSpPr>
            <p:grpSpPr bwMode="auto">
              <a:xfrm>
                <a:off x="4735" y="1627"/>
                <a:ext cx="582" cy="151"/>
                <a:chOff x="614" y="2568"/>
                <a:chExt cx="725" cy="139"/>
              </a:xfrm>
            </p:grpSpPr>
            <p:sp>
              <p:nvSpPr>
                <p:cNvPr id="170" name="AutoShape 104">
                  <a:extLst>
                    <a:ext uri="{FF2B5EF4-FFF2-40B4-BE49-F238E27FC236}">
                      <a16:creationId xmlns:a16="http://schemas.microsoft.com/office/drawing/2014/main" id="{80F9D10C-B532-B14A-B8EA-13E7BE80A42A}"/>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1" name="AutoShape 105">
                  <a:extLst>
                    <a:ext uri="{FF2B5EF4-FFF2-40B4-BE49-F238E27FC236}">
                      <a16:creationId xmlns:a16="http://schemas.microsoft.com/office/drawing/2014/main" id="{88383691-0F9A-5544-9926-129A049B8A9C}"/>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5" name="Freeform 106">
                <a:extLst>
                  <a:ext uri="{FF2B5EF4-FFF2-40B4-BE49-F238E27FC236}">
                    <a16:creationId xmlns:a16="http://schemas.microsoft.com/office/drawing/2014/main" id="{5F307D13-C702-C846-AAC3-1F59F5B9637C}"/>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56" name="Group 107">
                <a:extLst>
                  <a:ext uri="{FF2B5EF4-FFF2-40B4-BE49-F238E27FC236}">
                    <a16:creationId xmlns:a16="http://schemas.microsoft.com/office/drawing/2014/main" id="{26FB1383-43C2-B14E-B7B3-0D43473DA491}"/>
                  </a:ext>
                </a:extLst>
              </p:cNvPr>
              <p:cNvGrpSpPr>
                <a:grpSpLocks/>
              </p:cNvGrpSpPr>
              <p:nvPr/>
            </p:nvGrpSpPr>
            <p:grpSpPr bwMode="auto">
              <a:xfrm>
                <a:off x="4739" y="1327"/>
                <a:ext cx="582" cy="139"/>
                <a:chOff x="614" y="2568"/>
                <a:chExt cx="725" cy="139"/>
              </a:xfrm>
            </p:grpSpPr>
            <p:sp>
              <p:nvSpPr>
                <p:cNvPr id="168" name="AutoShape 108">
                  <a:extLst>
                    <a:ext uri="{FF2B5EF4-FFF2-40B4-BE49-F238E27FC236}">
                      <a16:creationId xmlns:a16="http://schemas.microsoft.com/office/drawing/2014/main" id="{D061EDA9-2C53-BE45-915E-589037D84565}"/>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9" name="AutoShape 109">
                  <a:extLst>
                    <a:ext uri="{FF2B5EF4-FFF2-40B4-BE49-F238E27FC236}">
                      <a16:creationId xmlns:a16="http://schemas.microsoft.com/office/drawing/2014/main" id="{998AB447-94FE-834C-84AB-CB37AB3038DB}"/>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7" name="Rectangle 110">
                <a:extLst>
                  <a:ext uri="{FF2B5EF4-FFF2-40B4-BE49-F238E27FC236}">
                    <a16:creationId xmlns:a16="http://schemas.microsoft.com/office/drawing/2014/main" id="{7E161FDF-4931-A54D-9200-97C2E9F03CFB}"/>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8" name="Freeform 111">
                <a:extLst>
                  <a:ext uri="{FF2B5EF4-FFF2-40B4-BE49-F238E27FC236}">
                    <a16:creationId xmlns:a16="http://schemas.microsoft.com/office/drawing/2014/main" id="{6F205231-B042-214A-BAF1-BBBFAAE8657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112">
                <a:extLst>
                  <a:ext uri="{FF2B5EF4-FFF2-40B4-BE49-F238E27FC236}">
                    <a16:creationId xmlns:a16="http://schemas.microsoft.com/office/drawing/2014/main" id="{2C9F0014-AAE6-1E42-B6A0-5FDBFB0943C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Oval 113">
                <a:extLst>
                  <a:ext uri="{FF2B5EF4-FFF2-40B4-BE49-F238E27FC236}">
                    <a16:creationId xmlns:a16="http://schemas.microsoft.com/office/drawing/2014/main" id="{8553CA72-700C-7E4C-96EA-C8E02AC51709}"/>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1" name="Freeform 114">
                <a:extLst>
                  <a:ext uri="{FF2B5EF4-FFF2-40B4-BE49-F238E27FC236}">
                    <a16:creationId xmlns:a16="http://schemas.microsoft.com/office/drawing/2014/main" id="{E1B0C7DC-C796-224B-95BB-EA9A64983E6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AutoShape 115">
                <a:extLst>
                  <a:ext uri="{FF2B5EF4-FFF2-40B4-BE49-F238E27FC236}">
                    <a16:creationId xmlns:a16="http://schemas.microsoft.com/office/drawing/2014/main" id="{38969B4B-14F8-4C4B-9F4D-1C9709448CC3}"/>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AutoShape 116">
                <a:extLst>
                  <a:ext uri="{FF2B5EF4-FFF2-40B4-BE49-F238E27FC236}">
                    <a16:creationId xmlns:a16="http://schemas.microsoft.com/office/drawing/2014/main" id="{20FB94C7-96EF-D64F-9AEA-E2F1422FE2D0}"/>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4" name="Oval 117">
                <a:extLst>
                  <a:ext uri="{FF2B5EF4-FFF2-40B4-BE49-F238E27FC236}">
                    <a16:creationId xmlns:a16="http://schemas.microsoft.com/office/drawing/2014/main" id="{307DF5A4-259A-DC44-9789-8EE924382397}"/>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5" name="Oval 118">
                <a:extLst>
                  <a:ext uri="{FF2B5EF4-FFF2-40B4-BE49-F238E27FC236}">
                    <a16:creationId xmlns:a16="http://schemas.microsoft.com/office/drawing/2014/main" id="{6D1DB86E-92BD-2544-B8B1-844EDAE5784B}"/>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66" name="Oval 119">
                <a:extLst>
                  <a:ext uri="{FF2B5EF4-FFF2-40B4-BE49-F238E27FC236}">
                    <a16:creationId xmlns:a16="http://schemas.microsoft.com/office/drawing/2014/main" id="{B13B6B0E-57D8-B54A-814C-263EB46D92DD}"/>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7" name="Rectangle 120">
                <a:extLst>
                  <a:ext uri="{FF2B5EF4-FFF2-40B4-BE49-F238E27FC236}">
                    <a16:creationId xmlns:a16="http://schemas.microsoft.com/office/drawing/2014/main" id="{270171A8-F5A4-F640-8B20-2A908A8BA70C}"/>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sp>
        <p:nvSpPr>
          <p:cNvPr id="6" name="Freeform 5">
            <a:extLst>
              <a:ext uri="{FF2B5EF4-FFF2-40B4-BE49-F238E27FC236}">
                <a16:creationId xmlns:a16="http://schemas.microsoft.com/office/drawing/2014/main" id="{E31BA10A-DEA2-4D4B-AB0D-89FB36E5C7B3}"/>
              </a:ext>
            </a:extLst>
          </p:cNvPr>
          <p:cNvSpPr/>
          <p:nvPr/>
        </p:nvSpPr>
        <p:spPr>
          <a:xfrm>
            <a:off x="6069496" y="2941983"/>
            <a:ext cx="3750365" cy="2491408"/>
          </a:xfrm>
          <a:custGeom>
            <a:avLst/>
            <a:gdLst>
              <a:gd name="connsiteX0" fmla="*/ 331304 w 3750365"/>
              <a:gd name="connsiteY0" fmla="*/ 0 h 2491408"/>
              <a:gd name="connsiteX1" fmla="*/ 0 w 3750365"/>
              <a:gd name="connsiteY1" fmla="*/ 861391 h 2491408"/>
              <a:gd name="connsiteX2" fmla="*/ 13252 w 3750365"/>
              <a:gd name="connsiteY2" fmla="*/ 1378226 h 2491408"/>
              <a:gd name="connsiteX3" fmla="*/ 26504 w 3750365"/>
              <a:gd name="connsiteY3" fmla="*/ 2491408 h 2491408"/>
              <a:gd name="connsiteX4" fmla="*/ 3750365 w 3750365"/>
              <a:gd name="connsiteY4" fmla="*/ 2451652 h 2491408"/>
              <a:gd name="connsiteX5" fmla="*/ 3723861 w 3750365"/>
              <a:gd name="connsiteY5" fmla="*/ 79513 h 2491408"/>
              <a:gd name="connsiteX6" fmla="*/ 331304 w 3750365"/>
              <a:gd name="connsiteY6" fmla="*/ 0 h 249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0365" h="2491408">
                <a:moveTo>
                  <a:pt x="331304" y="0"/>
                </a:moveTo>
                <a:lnTo>
                  <a:pt x="0" y="861391"/>
                </a:lnTo>
                <a:lnTo>
                  <a:pt x="13252" y="1378226"/>
                </a:lnTo>
                <a:lnTo>
                  <a:pt x="26504" y="2491408"/>
                </a:lnTo>
                <a:lnTo>
                  <a:pt x="3750365" y="2451652"/>
                </a:lnTo>
                <a:lnTo>
                  <a:pt x="3723861" y="79513"/>
                </a:lnTo>
                <a:lnTo>
                  <a:pt x="33130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Slide Number Placeholder 2">
            <a:extLst>
              <a:ext uri="{FF2B5EF4-FFF2-40B4-BE49-F238E27FC236}">
                <a16:creationId xmlns:a16="http://schemas.microsoft.com/office/drawing/2014/main" id="{1DCC9415-F6BD-EB4B-8CBA-8543440AF94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389869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Pipelining: increased utilization</a:t>
            </a:r>
            <a:endParaRPr lang="en-US" sz="4400" dirty="0"/>
          </a:p>
        </p:txBody>
      </p:sp>
      <p:grpSp>
        <p:nvGrpSpPr>
          <p:cNvPr id="6" name="Group 5">
            <a:extLst>
              <a:ext uri="{FF2B5EF4-FFF2-40B4-BE49-F238E27FC236}">
                <a16:creationId xmlns:a16="http://schemas.microsoft.com/office/drawing/2014/main" id="{F2D9612C-CE0F-6C45-B7EC-FE1D2900506E}"/>
              </a:ext>
            </a:extLst>
          </p:cNvPr>
          <p:cNvGrpSpPr/>
          <p:nvPr/>
        </p:nvGrpSpPr>
        <p:grpSpPr>
          <a:xfrm>
            <a:off x="1436915" y="1166361"/>
            <a:ext cx="9144000" cy="3759200"/>
            <a:chOff x="1436915" y="1417186"/>
            <a:chExt cx="9144000" cy="3759200"/>
          </a:xfrm>
        </p:grpSpPr>
        <p:grpSp>
          <p:nvGrpSpPr>
            <p:cNvPr id="5" name="Group 4">
              <a:extLst>
                <a:ext uri="{FF2B5EF4-FFF2-40B4-BE49-F238E27FC236}">
                  <a16:creationId xmlns:a16="http://schemas.microsoft.com/office/drawing/2014/main" id="{F0C3BE89-6F62-424C-BFB2-28F71C43CE69}"/>
                </a:ext>
              </a:extLst>
            </p:cNvPr>
            <p:cNvGrpSpPr/>
            <p:nvPr/>
          </p:nvGrpSpPr>
          <p:grpSpPr>
            <a:xfrm>
              <a:off x="1436915" y="1744211"/>
              <a:ext cx="5265738" cy="3432175"/>
              <a:chOff x="1436915" y="1744211"/>
              <a:chExt cx="5265738" cy="3432175"/>
            </a:xfrm>
          </p:grpSpPr>
          <p:sp>
            <p:nvSpPr>
              <p:cNvPr id="271" name="Text Box 4">
                <a:extLst>
                  <a:ext uri="{FF2B5EF4-FFF2-40B4-BE49-F238E27FC236}">
                    <a16:creationId xmlns:a16="http://schemas.microsoft.com/office/drawing/2014/main" id="{8A9D06FA-5302-274C-84A9-DD1CED459992}"/>
                  </a:ext>
                </a:extLst>
              </p:cNvPr>
              <p:cNvSpPr txBox="1">
                <a:spLocks noChangeArrowheads="1"/>
              </p:cNvSpPr>
              <p:nvPr/>
            </p:nvSpPr>
            <p:spPr bwMode="auto">
              <a:xfrm>
                <a:off x="1436915" y="1760086"/>
                <a:ext cx="3086100"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2" name="Line 5">
                <a:extLst>
                  <a:ext uri="{FF2B5EF4-FFF2-40B4-BE49-F238E27FC236}">
                    <a16:creationId xmlns:a16="http://schemas.microsoft.com/office/drawing/2014/main" id="{EBE74238-0C8D-D64B-8C2E-687BBF22856B}"/>
                  </a:ext>
                </a:extLst>
              </p:cNvPr>
              <p:cNvSpPr>
                <a:spLocks noChangeShapeType="1"/>
              </p:cNvSpPr>
              <p:nvPr/>
            </p:nvSpPr>
            <p:spPr bwMode="auto">
              <a:xfrm>
                <a:off x="4599215" y="1744211"/>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Line 6">
                <a:extLst>
                  <a:ext uri="{FF2B5EF4-FFF2-40B4-BE49-F238E27FC236}">
                    <a16:creationId xmlns:a16="http://schemas.microsoft.com/office/drawing/2014/main" id="{0C9FFAAE-DCDE-8044-9CE7-6F8A7B2FC055}"/>
                  </a:ext>
                </a:extLst>
              </p:cNvPr>
              <p:cNvSpPr>
                <a:spLocks noChangeShapeType="1"/>
              </p:cNvSpPr>
              <p:nvPr/>
            </p:nvSpPr>
            <p:spPr bwMode="auto">
              <a:xfrm>
                <a:off x="6680428" y="1756911"/>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0" name="Group 23">
                <a:extLst>
                  <a:ext uri="{FF2B5EF4-FFF2-40B4-BE49-F238E27FC236}">
                    <a16:creationId xmlns:a16="http://schemas.microsoft.com/office/drawing/2014/main" id="{C2DCCE27-7917-EA41-B0D5-20716F45FD67}"/>
                  </a:ext>
                </a:extLst>
              </p:cNvPr>
              <p:cNvGrpSpPr>
                <a:grpSpLocks/>
              </p:cNvGrpSpPr>
              <p:nvPr/>
            </p:nvGrpSpPr>
            <p:grpSpPr bwMode="auto">
              <a:xfrm>
                <a:off x="4480153" y="4081011"/>
                <a:ext cx="1466850" cy="608013"/>
                <a:chOff x="12502" y="21425"/>
                <a:chExt cx="3400" cy="1025"/>
              </a:xfrm>
            </p:grpSpPr>
            <p:sp>
              <p:nvSpPr>
                <p:cNvPr id="291" name="Line 24">
                  <a:extLst>
                    <a:ext uri="{FF2B5EF4-FFF2-40B4-BE49-F238E27FC236}">
                      <a16:creationId xmlns:a16="http://schemas.microsoft.com/office/drawing/2014/main" id="{A9FA2FEB-7650-5B42-A31A-A637A45CA6FF}"/>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2" name="Freeform 25">
                  <a:extLst>
                    <a:ext uri="{FF2B5EF4-FFF2-40B4-BE49-F238E27FC236}">
                      <a16:creationId xmlns:a16="http://schemas.microsoft.com/office/drawing/2014/main" id="{5BCD89AD-C50C-6545-ADEB-A57C6CDD92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3" name="Group 26">
                  <a:extLst>
                    <a:ext uri="{FF2B5EF4-FFF2-40B4-BE49-F238E27FC236}">
                      <a16:creationId xmlns:a16="http://schemas.microsoft.com/office/drawing/2014/main" id="{CD5FB7C7-CD97-554F-9528-260B8217603A}"/>
                    </a:ext>
                  </a:extLst>
                </p:cNvPr>
                <p:cNvGrpSpPr>
                  <a:grpSpLocks/>
                </p:cNvGrpSpPr>
                <p:nvPr/>
              </p:nvGrpSpPr>
              <p:grpSpPr bwMode="auto">
                <a:xfrm>
                  <a:off x="12815" y="21425"/>
                  <a:ext cx="2776" cy="913"/>
                  <a:chOff x="12315" y="13225"/>
                  <a:chExt cx="2775" cy="913"/>
                </a:xfrm>
              </p:grpSpPr>
              <p:sp>
                <p:nvSpPr>
                  <p:cNvPr id="296" name="Line 27">
                    <a:extLst>
                      <a:ext uri="{FF2B5EF4-FFF2-40B4-BE49-F238E27FC236}">
                        <a16:creationId xmlns:a16="http://schemas.microsoft.com/office/drawing/2014/main" id="{73F94F66-30C4-DD47-A1F3-8FC6B19EB61B}"/>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7" name="Line 28">
                    <a:extLst>
                      <a:ext uri="{FF2B5EF4-FFF2-40B4-BE49-F238E27FC236}">
                        <a16:creationId xmlns:a16="http://schemas.microsoft.com/office/drawing/2014/main" id="{5CF9459B-BF29-474D-BD49-51BFB74A167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94" name="Line 29">
                  <a:extLst>
                    <a:ext uri="{FF2B5EF4-FFF2-40B4-BE49-F238E27FC236}">
                      <a16:creationId xmlns:a16="http://schemas.microsoft.com/office/drawing/2014/main" id="{C83DFF49-AFA9-B447-8725-97F2F7C2664C}"/>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Line 30">
                  <a:extLst>
                    <a:ext uri="{FF2B5EF4-FFF2-40B4-BE49-F238E27FC236}">
                      <a16:creationId xmlns:a16="http://schemas.microsoft.com/office/drawing/2014/main" id="{9326AF50-13D7-574E-AFF2-CD2DDBD17BD8}"/>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02" name="Group 35">
                <a:extLst>
                  <a:ext uri="{FF2B5EF4-FFF2-40B4-BE49-F238E27FC236}">
                    <a16:creationId xmlns:a16="http://schemas.microsoft.com/office/drawing/2014/main" id="{22FDE4C6-35BE-AD41-8733-199E0B0C3987}"/>
                  </a:ext>
                </a:extLst>
              </p:cNvPr>
              <p:cNvGrpSpPr>
                <a:grpSpLocks/>
              </p:cNvGrpSpPr>
              <p:nvPr/>
            </p:nvGrpSpPr>
            <p:grpSpPr bwMode="auto">
              <a:xfrm>
                <a:off x="4469040" y="4319136"/>
                <a:ext cx="1466850" cy="606425"/>
                <a:chOff x="12502" y="21425"/>
                <a:chExt cx="3400" cy="1025"/>
              </a:xfrm>
            </p:grpSpPr>
            <p:sp>
              <p:nvSpPr>
                <p:cNvPr id="303" name="Line 36">
                  <a:extLst>
                    <a:ext uri="{FF2B5EF4-FFF2-40B4-BE49-F238E27FC236}">
                      <a16:creationId xmlns:a16="http://schemas.microsoft.com/office/drawing/2014/main" id="{C65011A2-C10F-4E4E-950F-6344F3BFE55D}"/>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4" name="Freeform 37">
                  <a:extLst>
                    <a:ext uri="{FF2B5EF4-FFF2-40B4-BE49-F238E27FC236}">
                      <a16:creationId xmlns:a16="http://schemas.microsoft.com/office/drawing/2014/main" id="{4BC1F15A-0B55-9B41-BB0E-8078C84DD8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05" name="Group 38">
                  <a:extLst>
                    <a:ext uri="{FF2B5EF4-FFF2-40B4-BE49-F238E27FC236}">
                      <a16:creationId xmlns:a16="http://schemas.microsoft.com/office/drawing/2014/main" id="{C74149F6-2BD9-1547-B14C-69B2E641BDFF}"/>
                    </a:ext>
                  </a:extLst>
                </p:cNvPr>
                <p:cNvGrpSpPr>
                  <a:grpSpLocks/>
                </p:cNvGrpSpPr>
                <p:nvPr/>
              </p:nvGrpSpPr>
              <p:grpSpPr bwMode="auto">
                <a:xfrm>
                  <a:off x="12815" y="21425"/>
                  <a:ext cx="2776" cy="913"/>
                  <a:chOff x="12315" y="13225"/>
                  <a:chExt cx="2775" cy="913"/>
                </a:xfrm>
              </p:grpSpPr>
              <p:sp>
                <p:nvSpPr>
                  <p:cNvPr id="308" name="Line 39">
                    <a:extLst>
                      <a:ext uri="{FF2B5EF4-FFF2-40B4-BE49-F238E27FC236}">
                        <a16:creationId xmlns:a16="http://schemas.microsoft.com/office/drawing/2014/main" id="{59CC4175-88B4-8C40-B032-807D24CE2432}"/>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9" name="Line 40">
                    <a:extLst>
                      <a:ext uri="{FF2B5EF4-FFF2-40B4-BE49-F238E27FC236}">
                        <a16:creationId xmlns:a16="http://schemas.microsoft.com/office/drawing/2014/main" id="{2A62733E-86E9-C64F-8671-78D818E6BEB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06" name="Line 41">
                  <a:extLst>
                    <a:ext uri="{FF2B5EF4-FFF2-40B4-BE49-F238E27FC236}">
                      <a16:creationId xmlns:a16="http://schemas.microsoft.com/office/drawing/2014/main" id="{11893E37-487E-1C43-93FA-50C9B2770C22}"/>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7" name="Line 42">
                  <a:extLst>
                    <a:ext uri="{FF2B5EF4-FFF2-40B4-BE49-F238E27FC236}">
                      <a16:creationId xmlns:a16="http://schemas.microsoft.com/office/drawing/2014/main" id="{30CC5948-C914-3749-A6FB-7CBA6CEFC2F4}"/>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10" name="Group 43">
                <a:extLst>
                  <a:ext uri="{FF2B5EF4-FFF2-40B4-BE49-F238E27FC236}">
                    <a16:creationId xmlns:a16="http://schemas.microsoft.com/office/drawing/2014/main" id="{EF1CBAE6-6435-1B41-BF0D-D5BDA59F7DBF}"/>
                  </a:ext>
                </a:extLst>
              </p:cNvPr>
              <p:cNvGrpSpPr>
                <a:grpSpLocks/>
              </p:cNvGrpSpPr>
              <p:nvPr/>
            </p:nvGrpSpPr>
            <p:grpSpPr bwMode="auto">
              <a:xfrm>
                <a:off x="4480153" y="4569961"/>
                <a:ext cx="1466850" cy="606425"/>
                <a:chOff x="12502" y="21425"/>
                <a:chExt cx="3400" cy="1025"/>
              </a:xfrm>
            </p:grpSpPr>
            <p:sp>
              <p:nvSpPr>
                <p:cNvPr id="311" name="Line 44">
                  <a:extLst>
                    <a:ext uri="{FF2B5EF4-FFF2-40B4-BE49-F238E27FC236}">
                      <a16:creationId xmlns:a16="http://schemas.microsoft.com/office/drawing/2014/main" id="{F14701CF-76F1-2A4D-B2B4-A5BD8ECC327A}"/>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2" name="Freeform 45">
                  <a:extLst>
                    <a:ext uri="{FF2B5EF4-FFF2-40B4-BE49-F238E27FC236}">
                      <a16:creationId xmlns:a16="http://schemas.microsoft.com/office/drawing/2014/main" id="{731F34A3-5536-D645-BFF8-86128FA9A642}"/>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13" name="Group 46">
                  <a:extLst>
                    <a:ext uri="{FF2B5EF4-FFF2-40B4-BE49-F238E27FC236}">
                      <a16:creationId xmlns:a16="http://schemas.microsoft.com/office/drawing/2014/main" id="{85521E25-61DD-F442-81A5-F4A019724E19}"/>
                    </a:ext>
                  </a:extLst>
                </p:cNvPr>
                <p:cNvGrpSpPr>
                  <a:grpSpLocks/>
                </p:cNvGrpSpPr>
                <p:nvPr/>
              </p:nvGrpSpPr>
              <p:grpSpPr bwMode="auto">
                <a:xfrm>
                  <a:off x="12815" y="21425"/>
                  <a:ext cx="2776" cy="913"/>
                  <a:chOff x="12315" y="13225"/>
                  <a:chExt cx="2775" cy="913"/>
                </a:xfrm>
              </p:grpSpPr>
              <p:sp>
                <p:nvSpPr>
                  <p:cNvPr id="316" name="Line 47">
                    <a:extLst>
                      <a:ext uri="{FF2B5EF4-FFF2-40B4-BE49-F238E27FC236}">
                        <a16:creationId xmlns:a16="http://schemas.microsoft.com/office/drawing/2014/main" id="{1A001C50-CAEA-3442-AFBA-E51180AC45BE}"/>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7" name="Line 48">
                    <a:extLst>
                      <a:ext uri="{FF2B5EF4-FFF2-40B4-BE49-F238E27FC236}">
                        <a16:creationId xmlns:a16="http://schemas.microsoft.com/office/drawing/2014/main" id="{37926C33-0CD4-CD45-BDFA-BADA6AC2CF0C}"/>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4" name="Line 49">
                  <a:extLst>
                    <a:ext uri="{FF2B5EF4-FFF2-40B4-BE49-F238E27FC236}">
                      <a16:creationId xmlns:a16="http://schemas.microsoft.com/office/drawing/2014/main" id="{2F091D1F-079B-8B42-8F5F-7A038D533AEE}"/>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5" name="Line 50">
                  <a:extLst>
                    <a:ext uri="{FF2B5EF4-FFF2-40B4-BE49-F238E27FC236}">
                      <a16:creationId xmlns:a16="http://schemas.microsoft.com/office/drawing/2014/main" id="{5D3DE632-11F8-E547-996E-81F2B81B1B96}"/>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8" name="Line 51">
                <a:extLst>
                  <a:ext uri="{FF2B5EF4-FFF2-40B4-BE49-F238E27FC236}">
                    <a16:creationId xmlns:a16="http://schemas.microsoft.com/office/drawing/2014/main" id="{DB7CC19A-0A6A-DC4D-BED1-5955B59496B3}"/>
                  </a:ext>
                </a:extLst>
              </p:cNvPr>
              <p:cNvSpPr>
                <a:spLocks noChangeShapeType="1"/>
              </p:cNvSpPr>
              <p:nvPr/>
            </p:nvSpPr>
            <p:spPr bwMode="auto">
              <a:xfrm flipV="1">
                <a:off x="4630965" y="3646036"/>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5DE6FBFC-B25F-574B-9C74-BFE13D65297A}"/>
                </a:ext>
              </a:extLst>
            </p:cNvPr>
            <p:cNvGrpSpPr/>
            <p:nvPr/>
          </p:nvGrpSpPr>
          <p:grpSpPr>
            <a:xfrm>
              <a:off x="1782990" y="1417186"/>
              <a:ext cx="8797925" cy="2974975"/>
              <a:chOff x="1782990" y="1417186"/>
              <a:chExt cx="8797925" cy="2974975"/>
            </a:xfrm>
          </p:grpSpPr>
          <p:sp>
            <p:nvSpPr>
              <p:cNvPr id="270" name="Line 3">
                <a:extLst>
                  <a:ext uri="{FF2B5EF4-FFF2-40B4-BE49-F238E27FC236}">
                    <a16:creationId xmlns:a16="http://schemas.microsoft.com/office/drawing/2014/main" id="{8578E745-D056-4142-B481-0269A613480E}"/>
                  </a:ext>
                </a:extLst>
              </p:cNvPr>
              <p:cNvSpPr>
                <a:spLocks noChangeShapeType="1"/>
              </p:cNvSpPr>
              <p:nvPr/>
            </p:nvSpPr>
            <p:spPr bwMode="auto">
              <a:xfrm>
                <a:off x="4608740" y="1966461"/>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4" name="Text Box 7">
                <a:extLst>
                  <a:ext uri="{FF2B5EF4-FFF2-40B4-BE49-F238E27FC236}">
                    <a16:creationId xmlns:a16="http://schemas.microsoft.com/office/drawing/2014/main" id="{275A02AE-605A-8841-9D53-53820A5CF657}"/>
                  </a:ext>
                </a:extLst>
              </p:cNvPr>
              <p:cNvSpPr txBox="1">
                <a:spLocks noChangeArrowheads="1"/>
              </p:cNvSpPr>
              <p:nvPr/>
            </p:nvSpPr>
            <p:spPr bwMode="auto">
              <a:xfrm>
                <a:off x="4138840" y="1417186"/>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5" name="Text Box 8">
                <a:extLst>
                  <a:ext uri="{FF2B5EF4-FFF2-40B4-BE49-F238E27FC236}">
                    <a16:creationId xmlns:a16="http://schemas.microsoft.com/office/drawing/2014/main" id="{27A750B8-38FA-9A48-B75F-4D9DAA80B3C8}"/>
                  </a:ext>
                </a:extLst>
              </p:cNvPr>
              <p:cNvSpPr txBox="1">
                <a:spLocks noChangeArrowheads="1"/>
              </p:cNvSpPr>
              <p:nvPr/>
            </p:nvSpPr>
            <p:spPr bwMode="auto">
              <a:xfrm>
                <a:off x="6167665" y="1417186"/>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6" name="Line 9">
                <a:extLst>
                  <a:ext uri="{FF2B5EF4-FFF2-40B4-BE49-F238E27FC236}">
                    <a16:creationId xmlns:a16="http://schemas.microsoft.com/office/drawing/2014/main" id="{9EF9145B-0631-6D40-844E-0FEE146AD807}"/>
                  </a:ext>
                </a:extLst>
              </p:cNvPr>
              <p:cNvSpPr>
                <a:spLocks noChangeShapeType="1"/>
              </p:cNvSpPr>
              <p:nvPr/>
            </p:nvSpPr>
            <p:spPr bwMode="auto">
              <a:xfrm>
                <a:off x="4619853" y="1961699"/>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7" name="Line 10">
                <a:extLst>
                  <a:ext uri="{FF2B5EF4-FFF2-40B4-BE49-F238E27FC236}">
                    <a16:creationId xmlns:a16="http://schemas.microsoft.com/office/drawing/2014/main" id="{89818B7B-1767-9D41-8631-8A3B93FF67C3}"/>
                  </a:ext>
                </a:extLst>
              </p:cNvPr>
              <p:cNvSpPr>
                <a:spLocks noChangeShapeType="1"/>
              </p:cNvSpPr>
              <p:nvPr/>
            </p:nvSpPr>
            <p:spPr bwMode="auto">
              <a:xfrm>
                <a:off x="4626203" y="4093711"/>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8" name="Freeform 11">
                <a:extLst>
                  <a:ext uri="{FF2B5EF4-FFF2-40B4-BE49-F238E27FC236}">
                    <a16:creationId xmlns:a16="http://schemas.microsoft.com/office/drawing/2014/main" id="{7C53C3B4-7876-5B43-ABD7-074C37F12BE6}"/>
                  </a:ext>
                </a:extLst>
              </p:cNvPr>
              <p:cNvSpPr>
                <a:spLocks/>
              </p:cNvSpPr>
              <p:nvPr/>
            </p:nvSpPr>
            <p:spPr bwMode="auto">
              <a:xfrm>
                <a:off x="4603978" y="1958524"/>
                <a:ext cx="2087562" cy="1169987"/>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9" name="Line 12">
                <a:extLst>
                  <a:ext uri="{FF2B5EF4-FFF2-40B4-BE49-F238E27FC236}">
                    <a16:creationId xmlns:a16="http://schemas.microsoft.com/office/drawing/2014/main" id="{A956E0A5-AC1B-5447-84D9-4593A3E93C16}"/>
                  </a:ext>
                </a:extLst>
              </p:cNvPr>
              <p:cNvSpPr>
                <a:spLocks noChangeShapeType="1"/>
              </p:cNvSpPr>
              <p:nvPr/>
            </p:nvSpPr>
            <p:spPr bwMode="auto">
              <a:xfrm flipH="1">
                <a:off x="4469040" y="1958524"/>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0" name="Line 13">
                <a:extLst>
                  <a:ext uri="{FF2B5EF4-FFF2-40B4-BE49-F238E27FC236}">
                    <a16:creationId xmlns:a16="http://schemas.microsoft.com/office/drawing/2014/main" id="{4E911566-59D1-CB47-B826-2D5CA791D0B9}"/>
                  </a:ext>
                </a:extLst>
              </p:cNvPr>
              <p:cNvSpPr>
                <a:spLocks noChangeShapeType="1"/>
              </p:cNvSpPr>
              <p:nvPr/>
            </p:nvSpPr>
            <p:spPr bwMode="auto">
              <a:xfrm flipH="1">
                <a:off x="4469040" y="2202999"/>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1" name="Text Box 14">
                <a:extLst>
                  <a:ext uri="{FF2B5EF4-FFF2-40B4-BE49-F238E27FC236}">
                    <a16:creationId xmlns:a16="http://schemas.microsoft.com/office/drawing/2014/main" id="{445CA97C-CB18-2644-916B-02A60272C884}"/>
                  </a:ext>
                </a:extLst>
              </p:cNvPr>
              <p:cNvSpPr txBox="1">
                <a:spLocks noChangeArrowheads="1"/>
              </p:cNvSpPr>
              <p:nvPr/>
            </p:nvSpPr>
            <p:spPr bwMode="auto">
              <a:xfrm>
                <a:off x="3687990" y="2942774"/>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RTT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2" name="Line 15">
                <a:extLst>
                  <a:ext uri="{FF2B5EF4-FFF2-40B4-BE49-F238E27FC236}">
                    <a16:creationId xmlns:a16="http://schemas.microsoft.com/office/drawing/2014/main" id="{05D08CE0-2B2A-6943-A3AF-E51CE2FDFD3C}"/>
                  </a:ext>
                </a:extLst>
              </p:cNvPr>
              <p:cNvSpPr>
                <a:spLocks noChangeShapeType="1"/>
              </p:cNvSpPr>
              <p:nvPr/>
            </p:nvSpPr>
            <p:spPr bwMode="auto">
              <a:xfrm>
                <a:off x="4502378" y="3253924"/>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3" name="Line 16">
                <a:extLst>
                  <a:ext uri="{FF2B5EF4-FFF2-40B4-BE49-F238E27FC236}">
                    <a16:creationId xmlns:a16="http://schemas.microsoft.com/office/drawing/2014/main" id="{E60C4BA4-F185-6C4D-81D1-73276FF1E040}"/>
                  </a:ext>
                </a:extLst>
              </p:cNvPr>
              <p:cNvSpPr>
                <a:spLocks noChangeShapeType="1"/>
              </p:cNvSpPr>
              <p:nvPr/>
            </p:nvSpPr>
            <p:spPr bwMode="auto">
              <a:xfrm flipV="1">
                <a:off x="4507140" y="2225224"/>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4" name="Text Box 17">
                <a:extLst>
                  <a:ext uri="{FF2B5EF4-FFF2-40B4-BE49-F238E27FC236}">
                    <a16:creationId xmlns:a16="http://schemas.microsoft.com/office/drawing/2014/main" id="{2D2A4BCC-1CF4-BE4F-9159-6547BADEC7D1}"/>
                  </a:ext>
                </a:extLst>
              </p:cNvPr>
              <p:cNvSpPr txBox="1">
                <a:spLocks noChangeArrowheads="1"/>
              </p:cNvSpPr>
              <p:nvPr/>
            </p:nvSpPr>
            <p:spPr bwMode="auto">
              <a:xfrm>
                <a:off x="1782990" y="2041074"/>
                <a:ext cx="2740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bit transmitted, t = L / 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5" name="Line 18">
                <a:extLst>
                  <a:ext uri="{FF2B5EF4-FFF2-40B4-BE49-F238E27FC236}">
                    <a16:creationId xmlns:a16="http://schemas.microsoft.com/office/drawing/2014/main" id="{7DA72F70-6275-E44B-B3B2-867A077BBE1F}"/>
                  </a:ext>
                </a:extLst>
              </p:cNvPr>
              <p:cNvSpPr>
                <a:spLocks noChangeShapeType="1"/>
              </p:cNvSpPr>
              <p:nvPr/>
            </p:nvSpPr>
            <p:spPr bwMode="auto">
              <a:xfrm flipH="1">
                <a:off x="6669315" y="2884036"/>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6" name="Text Box 19">
                <a:extLst>
                  <a:ext uri="{FF2B5EF4-FFF2-40B4-BE49-F238E27FC236}">
                    <a16:creationId xmlns:a16="http://schemas.microsoft.com/office/drawing/2014/main" id="{090538B9-64B8-8249-A097-902A990BDC61}"/>
                  </a:ext>
                </a:extLst>
              </p:cNvPr>
              <p:cNvSpPr txBox="1">
                <a:spLocks noChangeArrowheads="1"/>
              </p:cNvSpPr>
              <p:nvPr/>
            </p:nvSpPr>
            <p:spPr bwMode="auto">
              <a:xfrm>
                <a:off x="6745515" y="2706236"/>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7" name="Line 20">
                <a:extLst>
                  <a:ext uri="{FF2B5EF4-FFF2-40B4-BE49-F238E27FC236}">
                    <a16:creationId xmlns:a16="http://schemas.microsoft.com/office/drawing/2014/main" id="{43859A12-C8B1-7F4C-996B-A2335F971C54}"/>
                  </a:ext>
                </a:extLst>
              </p:cNvPr>
              <p:cNvSpPr>
                <a:spLocks noChangeShapeType="1"/>
              </p:cNvSpPr>
              <p:nvPr/>
            </p:nvSpPr>
            <p:spPr bwMode="auto">
              <a:xfrm>
                <a:off x="6691540" y="3134861"/>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8" name="Text Box 21">
                <a:extLst>
                  <a:ext uri="{FF2B5EF4-FFF2-40B4-BE49-F238E27FC236}">
                    <a16:creationId xmlns:a16="http://schemas.microsoft.com/office/drawing/2014/main" id="{D5887813-0036-6B4B-A7D4-5F561E3F1047}"/>
                  </a:ext>
                </a:extLst>
              </p:cNvPr>
              <p:cNvSpPr txBox="1">
                <a:spLocks noChangeArrowheads="1"/>
              </p:cNvSpPr>
              <p:nvPr/>
            </p:nvSpPr>
            <p:spPr bwMode="auto">
              <a:xfrm>
                <a:off x="6750278" y="2958649"/>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9" name="Text Box 22">
                <a:extLst>
                  <a:ext uri="{FF2B5EF4-FFF2-40B4-BE49-F238E27FC236}">
                    <a16:creationId xmlns:a16="http://schemas.microsoft.com/office/drawing/2014/main" id="{FCD4E8AC-1B13-DA41-948F-91A83864962E}"/>
                  </a:ext>
                </a:extLst>
              </p:cNvPr>
              <p:cNvSpPr txBox="1">
                <a:spLocks noChangeArrowheads="1"/>
              </p:cNvSpPr>
              <p:nvPr/>
            </p:nvSpPr>
            <p:spPr bwMode="auto">
              <a:xfrm>
                <a:off x="1930628" y="3750811"/>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t = RTT + L / 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98" name="Freeform 31">
                <a:extLst>
                  <a:ext uri="{FF2B5EF4-FFF2-40B4-BE49-F238E27FC236}">
                    <a16:creationId xmlns:a16="http://schemas.microsoft.com/office/drawing/2014/main" id="{F38321EB-FAE2-904A-9B81-21D0186CBC57}"/>
                  </a:ext>
                </a:extLst>
              </p:cNvPr>
              <p:cNvSpPr>
                <a:spLocks/>
              </p:cNvSpPr>
              <p:nvPr/>
            </p:nvSpPr>
            <p:spPr bwMode="auto">
              <a:xfrm>
                <a:off x="4608740" y="2210936"/>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9" name="Freeform 32">
                <a:extLst>
                  <a:ext uri="{FF2B5EF4-FFF2-40B4-BE49-F238E27FC236}">
                    <a16:creationId xmlns:a16="http://schemas.microsoft.com/office/drawing/2014/main" id="{FBE57882-6BB0-FB42-8297-3020DB77FC4F}"/>
                  </a:ext>
                </a:extLst>
              </p:cNvPr>
              <p:cNvSpPr>
                <a:spLocks/>
              </p:cNvSpPr>
              <p:nvPr/>
            </p:nvSpPr>
            <p:spPr bwMode="auto">
              <a:xfrm>
                <a:off x="4608740" y="2461761"/>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0" name="Line 33">
                <a:extLst>
                  <a:ext uri="{FF2B5EF4-FFF2-40B4-BE49-F238E27FC236}">
                    <a16:creationId xmlns:a16="http://schemas.microsoft.com/office/drawing/2014/main" id="{FEACB0C4-D684-9C47-A7A0-8FB12C2D6D5C}"/>
                  </a:ext>
                </a:extLst>
              </p:cNvPr>
              <p:cNvSpPr>
                <a:spLocks noChangeShapeType="1"/>
              </p:cNvSpPr>
              <p:nvPr/>
            </p:nvSpPr>
            <p:spPr bwMode="auto">
              <a:xfrm flipV="1">
                <a:off x="4626203" y="3142799"/>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1" name="Line 34">
                <a:extLst>
                  <a:ext uri="{FF2B5EF4-FFF2-40B4-BE49-F238E27FC236}">
                    <a16:creationId xmlns:a16="http://schemas.microsoft.com/office/drawing/2014/main" id="{B381B3DB-0359-7246-93D3-750B1DF80082}"/>
                  </a:ext>
                </a:extLst>
              </p:cNvPr>
              <p:cNvSpPr>
                <a:spLocks noChangeShapeType="1"/>
              </p:cNvSpPr>
              <p:nvPr/>
            </p:nvSpPr>
            <p:spPr bwMode="auto">
              <a:xfrm flipV="1">
                <a:off x="4626203" y="3393624"/>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9" name="Text Box 52">
                <a:extLst>
                  <a:ext uri="{FF2B5EF4-FFF2-40B4-BE49-F238E27FC236}">
                    <a16:creationId xmlns:a16="http://schemas.microsoft.com/office/drawing/2014/main" id="{7C41A37A-EA25-6B42-B8A7-D7B83D33521A}"/>
                  </a:ext>
                </a:extLst>
              </p:cNvPr>
              <p:cNvSpPr txBox="1">
                <a:spLocks noChangeArrowheads="1"/>
              </p:cNvSpPr>
              <p:nvPr/>
            </p:nvSpPr>
            <p:spPr bwMode="auto">
              <a:xfrm>
                <a:off x="6747103" y="3212649"/>
                <a:ext cx="3833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2</a:t>
                </a:r>
                <a:r>
                  <a:rPr kumimoji="0" lang="en-US" altLang="en-US" sz="1600" b="0" i="0" u="none" strike="noStrike" kern="1200" cap="none" spc="0" normalizeH="0" baseline="30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20" name="Line 53">
                <a:extLst>
                  <a:ext uri="{FF2B5EF4-FFF2-40B4-BE49-F238E27FC236}">
                    <a16:creationId xmlns:a16="http://schemas.microsoft.com/office/drawing/2014/main" id="{87E7DB36-E98C-7E44-A72B-F7EAC66CB01A}"/>
                  </a:ext>
                </a:extLst>
              </p:cNvPr>
              <p:cNvSpPr>
                <a:spLocks noChangeShapeType="1"/>
              </p:cNvSpPr>
              <p:nvPr/>
            </p:nvSpPr>
            <p:spPr bwMode="auto">
              <a:xfrm flipV="1">
                <a:off x="6691540" y="3371399"/>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1" name="Line 54">
                <a:extLst>
                  <a:ext uri="{FF2B5EF4-FFF2-40B4-BE49-F238E27FC236}">
                    <a16:creationId xmlns:a16="http://schemas.microsoft.com/office/drawing/2014/main" id="{6F1B7C9A-215A-474C-BA01-5D7C9727191A}"/>
                  </a:ext>
                </a:extLst>
              </p:cNvPr>
              <p:cNvSpPr>
                <a:spLocks noChangeShapeType="1"/>
              </p:cNvSpPr>
              <p:nvPr/>
            </p:nvSpPr>
            <p:spPr bwMode="auto">
              <a:xfrm flipV="1">
                <a:off x="6702653" y="3623811"/>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Text Box 55">
                <a:extLst>
                  <a:ext uri="{FF2B5EF4-FFF2-40B4-BE49-F238E27FC236}">
                    <a16:creationId xmlns:a16="http://schemas.microsoft.com/office/drawing/2014/main" id="{2CD16A00-05F1-344E-A3E7-C5304F7F9228}"/>
                  </a:ext>
                </a:extLst>
              </p:cNvPr>
              <p:cNvSpPr txBox="1">
                <a:spLocks noChangeArrowheads="1"/>
              </p:cNvSpPr>
              <p:nvPr/>
            </p:nvSpPr>
            <p:spPr bwMode="auto">
              <a:xfrm>
                <a:off x="6742340" y="3446011"/>
                <a:ext cx="3838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3</a:t>
                </a:r>
                <a:r>
                  <a:rPr kumimoji="0" lang="en-US" altLang="en-US" sz="1600" b="0" i="0" u="none" strike="noStrike" kern="1200" cap="none" spc="0" normalizeH="0" baseline="30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7B6176C9-7176-F240-9157-3D2494A14415}"/>
              </a:ext>
            </a:extLst>
          </p:cNvPr>
          <p:cNvGrpSpPr/>
          <p:nvPr/>
        </p:nvGrpSpPr>
        <p:grpSpPr>
          <a:xfrm>
            <a:off x="6955065" y="4341361"/>
            <a:ext cx="3460750" cy="1145039"/>
            <a:chOff x="6955065" y="4341361"/>
            <a:chExt cx="3460750" cy="1145039"/>
          </a:xfrm>
        </p:grpSpPr>
        <p:sp>
          <p:nvSpPr>
            <p:cNvPr id="323" name="Text Box 57">
              <a:extLst>
                <a:ext uri="{FF2B5EF4-FFF2-40B4-BE49-F238E27FC236}">
                  <a16:creationId xmlns:a16="http://schemas.microsoft.com/office/drawing/2014/main" id="{FB511FDF-D49A-204F-9558-B726F99E69A7}"/>
                </a:ext>
              </a:extLst>
            </p:cNvPr>
            <p:cNvSpPr txBox="1">
              <a:spLocks noChangeArrowheads="1"/>
            </p:cNvSpPr>
            <p:nvPr/>
          </p:nvSpPr>
          <p:spPr bwMode="auto">
            <a:xfrm>
              <a:off x="6955065" y="4341361"/>
              <a:ext cx="346075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3-packet pipelining increases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 utilization by a factor of 3!</a:t>
              </a:r>
            </a:p>
          </p:txBody>
        </p:sp>
        <p:sp>
          <p:nvSpPr>
            <p:cNvPr id="324" name="Line 58">
              <a:extLst>
                <a:ext uri="{FF2B5EF4-FFF2-40B4-BE49-F238E27FC236}">
                  <a16:creationId xmlns:a16="http://schemas.microsoft.com/office/drawing/2014/main" id="{D6D6E111-408F-FB4E-BDCF-4A37A9DB381A}"/>
                </a:ext>
              </a:extLst>
            </p:cNvPr>
            <p:cNvSpPr>
              <a:spLocks noChangeShapeType="1"/>
            </p:cNvSpPr>
            <p:nvPr/>
          </p:nvSpPr>
          <p:spPr bwMode="auto">
            <a:xfrm>
              <a:off x="7948840" y="5009699"/>
              <a:ext cx="1360" cy="476701"/>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aphicFrame>
        <p:nvGraphicFramePr>
          <p:cNvPr id="325" name="Object 61">
            <a:extLst>
              <a:ext uri="{FF2B5EF4-FFF2-40B4-BE49-F238E27FC236}">
                <a16:creationId xmlns:a16="http://schemas.microsoft.com/office/drawing/2014/main" id="{A3FC3780-5690-F049-A6E0-28EEB6C29DDD}"/>
              </a:ext>
            </a:extLst>
          </p:cNvPr>
          <p:cNvGraphicFramePr>
            <a:graphicFrameLocks noChangeAspect="1"/>
          </p:cNvGraphicFramePr>
          <p:nvPr>
            <p:extLst>
              <p:ext uri="{D42A27DB-BD31-4B8C-83A1-F6EECF244321}">
                <p14:modId xmlns:p14="http://schemas.microsoft.com/office/powerpoint/2010/main" val="764548808"/>
              </p:ext>
            </p:extLst>
          </p:nvPr>
        </p:nvGraphicFramePr>
        <p:xfrm>
          <a:off x="2992438" y="5276399"/>
          <a:ext cx="6748462" cy="933450"/>
        </p:xfrm>
        <a:graphic>
          <a:graphicData uri="http://schemas.openxmlformats.org/presentationml/2006/ole">
            <mc:AlternateContent xmlns:mc="http://schemas.openxmlformats.org/markup-compatibility/2006">
              <mc:Choice xmlns:v="urn:schemas-microsoft-com:vml" Requires="v">
                <p:oleObj name="Picture" r:id="rId3" imgW="2578100" imgH="355600" progId="Word.Picture.8">
                  <p:embed/>
                </p:oleObj>
              </mc:Choice>
              <mc:Fallback>
                <p:oleObj name="Picture" r:id="rId3" imgW="2578100" imgH="355600" progId="Word.Picture.8">
                  <p:embed/>
                  <p:pic>
                    <p:nvPicPr>
                      <p:cNvPr id="325" name="Object 61">
                        <a:extLst>
                          <a:ext uri="{FF2B5EF4-FFF2-40B4-BE49-F238E27FC236}">
                            <a16:creationId xmlns:a16="http://schemas.microsoft.com/office/drawing/2014/main" id="{A3FC3780-5690-F049-A6E0-28EEB6C29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5276399"/>
                        <a:ext cx="6748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 name="Slide Number Placeholder 2">
            <a:extLst>
              <a:ext uri="{FF2B5EF4-FFF2-40B4-BE49-F238E27FC236}">
                <a16:creationId xmlns:a16="http://schemas.microsoft.com/office/drawing/2014/main" id="{5140CCE3-35CF-C249-B39A-9608764C93D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
        <p:nvSpPr>
          <p:cNvPr id="8" name="TextBox 7">
            <a:extLst>
              <a:ext uri="{FF2B5EF4-FFF2-40B4-BE49-F238E27FC236}">
                <a16:creationId xmlns:a16="http://schemas.microsoft.com/office/drawing/2014/main" id="{ECF07570-925A-E9F8-4431-034615264670}"/>
              </a:ext>
            </a:extLst>
          </p:cNvPr>
          <p:cNvSpPr txBox="1"/>
          <p:nvPr/>
        </p:nvSpPr>
        <p:spPr>
          <a:xfrm>
            <a:off x="6533162" y="5947832"/>
            <a:ext cx="5038367" cy="923330"/>
          </a:xfrm>
          <a:prstGeom prst="rect">
            <a:avLst/>
          </a:prstGeom>
          <a:noFill/>
        </p:spPr>
        <p:txBody>
          <a:bodyPr wrap="square">
            <a:spAutoFit/>
          </a:bodyPr>
          <a:lstStyle/>
          <a:p>
            <a:pPr marL="285750" indent="-285750" algn="just">
              <a:buFont typeface="Arial" panose="020B0604020202020204" pitchFamily="34" charset="0"/>
              <a:buChar char="•"/>
            </a:pPr>
            <a:r>
              <a:rPr lang="en-US" dirty="0"/>
              <a:t>By using pipelining, the protocol's efficiency is improved, thereby taking better advantage of the underlying infrastructure's capacity.</a:t>
            </a:r>
            <a:endParaRPr lang="en-PK" dirty="0"/>
          </a:p>
        </p:txBody>
      </p:sp>
    </p:spTree>
    <p:extLst>
      <p:ext uri="{BB962C8B-B14F-4D97-AF65-F5344CB8AC3E}">
        <p14:creationId xmlns:p14="http://schemas.microsoft.com/office/powerpoint/2010/main" val="107088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dissolve">
                                      <p:cBhvr>
                                        <p:cTn id="12" dur="500"/>
                                        <p:tgtEl>
                                          <p:spTgt spid="3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7A046D-38A0-4C4D-89C5-98A73D6176B8}"/>
              </a:ext>
            </a:extLst>
          </p:cNvPr>
          <p:cNvSpPr/>
          <p:nvPr/>
        </p:nvSpPr>
        <p:spPr>
          <a:xfrm>
            <a:off x="2766060" y="3200400"/>
            <a:ext cx="2480310" cy="674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sender</a:t>
            </a:r>
            <a:endParaRPr lang="en-US" sz="4400" dirty="0"/>
          </a:p>
        </p:txBody>
      </p:sp>
      <p:sp>
        <p:nvSpPr>
          <p:cNvPr id="6" name="Rectangle 3">
            <a:extLst>
              <a:ext uri="{FF2B5EF4-FFF2-40B4-BE49-F238E27FC236}">
                <a16:creationId xmlns:a16="http://schemas.microsoft.com/office/drawing/2014/main" id="{1D02EA8C-0D47-4345-907B-176DCE82FE33}"/>
              </a:ext>
            </a:extLst>
          </p:cNvPr>
          <p:cNvSpPr txBox="1">
            <a:spLocks noChangeArrowheads="1"/>
          </p:cNvSpPr>
          <p:nvPr/>
        </p:nvSpPr>
        <p:spPr>
          <a:xfrm>
            <a:off x="938540" y="1295239"/>
            <a:ext cx="11077752" cy="13960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“window” of up to N, consecutive transmitted but unACKed pkts </a:t>
            </a:r>
          </a:p>
          <a:p>
            <a:pPr marL="815975" marR="0" lvl="1" indent="-3429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k-bit seq # in pkt header</a:t>
            </a:r>
          </a:p>
          <a:p>
            <a:pPr marL="695325" marR="0" lvl="1"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8" name="Picture 4" descr="gbn_seqnum">
            <a:extLst>
              <a:ext uri="{FF2B5EF4-FFF2-40B4-BE49-F238E27FC236}">
                <a16:creationId xmlns:a16="http://schemas.microsoft.com/office/drawing/2014/main" id="{7F787B9F-F0D5-184B-849D-6DD1215CE2A5}"/>
              </a:ext>
            </a:extLst>
          </p:cNvPr>
          <p:cNvPicPr>
            <a:picLocks noChangeAspect="1" noChangeArrowheads="1"/>
          </p:cNvPicPr>
          <p:nvPr/>
        </p:nvPicPr>
        <p:blipFill>
          <a:blip r:embed="rId3">
            <a:alphaModFix amt="83000"/>
            <a:extLst>
              <a:ext uri="{28A0092B-C50C-407E-A947-70E740481C1C}">
                <a14:useLocalDpi xmlns:a14="http://schemas.microsoft.com/office/drawing/2010/main" val="0"/>
              </a:ext>
            </a:extLst>
          </a:blip>
          <a:srcRect/>
          <a:stretch>
            <a:fillRect/>
          </a:stretch>
        </p:blipFill>
        <p:spPr bwMode="auto">
          <a:xfrm>
            <a:off x="1743751" y="2576024"/>
            <a:ext cx="9167471" cy="184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5CC992CE-9CC7-5B4F-A0DC-4AE1FB2B5032}"/>
              </a:ext>
            </a:extLst>
          </p:cNvPr>
          <p:cNvSpPr>
            <a:spLocks noChangeArrowheads="1"/>
          </p:cNvSpPr>
          <p:nvPr/>
        </p:nvSpPr>
        <p:spPr bwMode="auto">
          <a:xfrm>
            <a:off x="1057835" y="4782281"/>
            <a:ext cx="11309804" cy="19850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292100" indent="-292100">
              <a:defRPr sz="1600">
                <a:solidFill>
                  <a:schemeClr val="tx1"/>
                </a:solidFill>
                <a:latin typeface="Tahoma" panose="020B0604030504040204" pitchFamily="34" charset="0"/>
                <a:ea typeface="ＭＳ Ｐゴシック" panose="020B0600070205080204" pitchFamily="34" charset="-128"/>
              </a:defRPr>
            </a:lvl1pPr>
            <a:lvl2pPr marL="685800" indent="-22860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cumulative ACK: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ACKs all packets up to, including seq #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a:p>
            <a:pPr marL="862013" marR="0" lvl="1" indent="-457200"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receiving 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move window forward to begin at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n+1</a:t>
            </a:r>
          </a:p>
          <a:p>
            <a:pPr marL="350838" marR="0" lvl="0" indent="-3397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timer for oldest in-flight packet</a:t>
            </a:r>
          </a:p>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retransmit packet n and all higher seq # packets in window</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7" name="Slide Number Placeholder 2">
            <a:extLst>
              <a:ext uri="{FF2B5EF4-FFF2-40B4-BE49-F238E27FC236}">
                <a16:creationId xmlns:a16="http://schemas.microsoft.com/office/drawing/2014/main" id="{FDEE9FF9-C882-024E-8974-9BAEDEEE0BF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176597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receiver</a:t>
            </a:r>
            <a:endParaRPr lang="en-US" sz="4400" dirty="0"/>
          </a:p>
        </p:txBody>
      </p:sp>
      <p:sp>
        <p:nvSpPr>
          <p:cNvPr id="7" name="Rectangle 3">
            <a:extLst>
              <a:ext uri="{FF2B5EF4-FFF2-40B4-BE49-F238E27FC236}">
                <a16:creationId xmlns:a16="http://schemas.microsoft.com/office/drawing/2014/main" id="{D4D350FA-D6D7-FD41-A9BE-7C8ADB1B89FE}"/>
              </a:ext>
            </a:extLst>
          </p:cNvPr>
          <p:cNvSpPr txBox="1">
            <a:spLocks noChangeArrowheads="1"/>
          </p:cNvSpPr>
          <p:nvPr/>
        </p:nvSpPr>
        <p:spPr>
          <a:xfrm>
            <a:off x="803389" y="1374775"/>
            <a:ext cx="10318069" cy="285432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925"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ACK-only: always send ACK for correctly-received packet so far, with highest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in-order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seq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may generate duplicate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need only remember </a:t>
            </a:r>
            <a:r>
              <a:rPr kumimoji="0" lang="en-US" altLang="en-US" sz="2400" b="0" i="0" u="none" strike="noStrike" kern="1200" cap="none" spc="0" normalizeH="0" baseline="0" noProof="0" dirty="0" err="1">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altLang="en-US" sz="2400" b="0" i="0" u="none" strike="noStrike" kern="1200" cap="none" spc="0" normalizeH="0" baseline="0" noProof="0" dirty="0">
              <a:ln>
                <a:noFill/>
              </a:ln>
              <a:solidFill>
                <a:srgbClr val="0013A3"/>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receipt of out-of-order packet: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discard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buffer) or buffer: an implementation decision</a:t>
            </a:r>
            <a:endParaRPr kumimoji="0" lang="en-US" altLang="ja-JP"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re-ACK pkt with highest in-order seq #</a:t>
            </a:r>
          </a:p>
        </p:txBody>
      </p:sp>
      <p:grpSp>
        <p:nvGrpSpPr>
          <p:cNvPr id="40" name="Group 39">
            <a:extLst>
              <a:ext uri="{FF2B5EF4-FFF2-40B4-BE49-F238E27FC236}">
                <a16:creationId xmlns:a16="http://schemas.microsoft.com/office/drawing/2014/main" id="{721F1563-4EE6-624A-B419-51472DAFC422}"/>
              </a:ext>
            </a:extLst>
          </p:cNvPr>
          <p:cNvGrpSpPr/>
          <p:nvPr/>
        </p:nvGrpSpPr>
        <p:grpSpPr>
          <a:xfrm>
            <a:off x="965200" y="4368800"/>
            <a:ext cx="10131689" cy="2135212"/>
            <a:chOff x="965200" y="4368800"/>
            <a:chExt cx="10131689" cy="2135212"/>
          </a:xfrm>
        </p:grpSpPr>
        <p:sp>
          <p:nvSpPr>
            <p:cNvPr id="4" name="Rectangle 3">
              <a:extLst>
                <a:ext uri="{FF2B5EF4-FFF2-40B4-BE49-F238E27FC236}">
                  <a16:creationId xmlns:a16="http://schemas.microsoft.com/office/drawing/2014/main" id="{B5C749AC-5A6B-CE44-BD87-CDEAD30D68DC}"/>
                </a:ext>
              </a:extLst>
            </p:cNvPr>
            <p:cNvSpPr/>
            <p:nvPr/>
          </p:nvSpPr>
          <p:spPr>
            <a:xfrm>
              <a:off x="2412281" y="487799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FB7AB02A-A4B7-9D4F-A1D7-19D810FD4F54}"/>
                </a:ext>
              </a:extLst>
            </p:cNvPr>
            <p:cNvSpPr/>
            <p:nvPr/>
          </p:nvSpPr>
          <p:spPr>
            <a:xfrm>
              <a:off x="2603500" y="487853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DFBB702-FA2B-A04A-B08F-95DFA12C7EDD}"/>
                </a:ext>
              </a:extLst>
            </p:cNvPr>
            <p:cNvSpPr/>
            <p:nvPr/>
          </p:nvSpPr>
          <p:spPr>
            <a:xfrm>
              <a:off x="2777467" y="4879975"/>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7C745A3-C7DB-3942-A271-0A92B4788494}"/>
                </a:ext>
              </a:extLst>
            </p:cNvPr>
            <p:cNvSpPr/>
            <p:nvPr/>
          </p:nvSpPr>
          <p:spPr>
            <a:xfrm>
              <a:off x="2951434" y="487823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242AB67-120B-794E-928E-64266D32C52D}"/>
                </a:ext>
              </a:extLst>
            </p:cNvPr>
            <p:cNvSpPr/>
            <p:nvPr/>
          </p:nvSpPr>
          <p:spPr>
            <a:xfrm>
              <a:off x="3125401" y="4879676"/>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5E626C37-8D68-3743-89DE-5821F910BA38}"/>
                </a:ext>
              </a:extLst>
            </p:cNvPr>
            <p:cNvSpPr/>
            <p:nvPr/>
          </p:nvSpPr>
          <p:spPr>
            <a:xfrm>
              <a:off x="3312307" y="4876800"/>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 name="Rectangle 17">
              <a:extLst>
                <a:ext uri="{FF2B5EF4-FFF2-40B4-BE49-F238E27FC236}">
                  <a16:creationId xmlns:a16="http://schemas.microsoft.com/office/drawing/2014/main" id="{713FA41E-5B3A-9E42-85D0-F244A9CA09BA}"/>
                </a:ext>
              </a:extLst>
            </p:cNvPr>
            <p:cNvSpPr/>
            <p:nvPr/>
          </p:nvSpPr>
          <p:spPr>
            <a:xfrm>
              <a:off x="4042679" y="487709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 name="Rectangle 18">
              <a:extLst>
                <a:ext uri="{FF2B5EF4-FFF2-40B4-BE49-F238E27FC236}">
                  <a16:creationId xmlns:a16="http://schemas.microsoft.com/office/drawing/2014/main" id="{DC459346-9ED9-4045-B9EF-F21C877F5C71}"/>
                </a:ext>
              </a:extLst>
            </p:cNvPr>
            <p:cNvSpPr/>
            <p:nvPr/>
          </p:nvSpPr>
          <p:spPr>
            <a:xfrm>
              <a:off x="4216646" y="48773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Rectangle 19">
              <a:extLst>
                <a:ext uri="{FF2B5EF4-FFF2-40B4-BE49-F238E27FC236}">
                  <a16:creationId xmlns:a16="http://schemas.microsoft.com/office/drawing/2014/main" id="{F0135D84-780D-1C4B-B705-7166D92BFCB2}"/>
                </a:ext>
              </a:extLst>
            </p:cNvPr>
            <p:cNvSpPr/>
            <p:nvPr/>
          </p:nvSpPr>
          <p:spPr>
            <a:xfrm>
              <a:off x="4394926" y="4877695"/>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 name="Rectangle 20">
              <a:extLst>
                <a:ext uri="{FF2B5EF4-FFF2-40B4-BE49-F238E27FC236}">
                  <a16:creationId xmlns:a16="http://schemas.microsoft.com/office/drawing/2014/main" id="{4C92DF50-BC76-3348-AFB6-0E120E535E9F}"/>
                </a:ext>
              </a:extLst>
            </p:cNvPr>
            <p:cNvSpPr/>
            <p:nvPr/>
          </p:nvSpPr>
          <p:spPr>
            <a:xfrm>
              <a:off x="4573204" y="48770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 name="Rectangle 21">
              <a:extLst>
                <a:ext uri="{FF2B5EF4-FFF2-40B4-BE49-F238E27FC236}">
                  <a16:creationId xmlns:a16="http://schemas.microsoft.com/office/drawing/2014/main" id="{BD359C03-4942-1F4E-9943-A4770ABD7A5C}"/>
                </a:ext>
              </a:extLst>
            </p:cNvPr>
            <p:cNvSpPr/>
            <p:nvPr/>
          </p:nvSpPr>
          <p:spPr>
            <a:xfrm>
              <a:off x="4738544" y="488260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 name="TextBox 4">
              <a:extLst>
                <a:ext uri="{FF2B5EF4-FFF2-40B4-BE49-F238E27FC236}">
                  <a16:creationId xmlns:a16="http://schemas.microsoft.com/office/drawing/2014/main" id="{24FB1D15-C716-6642-9A8C-FF574649B132}"/>
                </a:ext>
              </a:extLst>
            </p:cNvPr>
            <p:cNvSpPr txBox="1"/>
            <p:nvPr/>
          </p:nvSpPr>
          <p:spPr>
            <a:xfrm>
              <a:off x="3200400" y="5878722"/>
              <a:ext cx="12875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sz="1800" b="0" i="0" u="none" strike="noStrike" kern="1200" cap="none" spc="0" normalizeH="0" baseline="0" noProof="0" dirty="0">
                <a:ln>
                  <a:noFill/>
                </a:ln>
                <a:solidFill>
                  <a:srgbClr val="0013A3"/>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FFDA1BD1-92DD-964D-A4AD-4395424A812F}"/>
                </a:ext>
              </a:extLst>
            </p:cNvPr>
            <p:cNvCxnSpPr/>
            <p:nvPr/>
          </p:nvCxnSpPr>
          <p:spPr>
            <a:xfrm flipV="1">
              <a:off x="3340100" y="5523122"/>
              <a:ext cx="0" cy="4699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14D852D-4652-CD46-A032-5387C52666B7}"/>
                </a:ext>
              </a:extLst>
            </p:cNvPr>
            <p:cNvGrpSpPr/>
            <p:nvPr/>
          </p:nvGrpSpPr>
          <p:grpSpPr>
            <a:xfrm>
              <a:off x="7035081" y="4522877"/>
              <a:ext cx="4061808" cy="1981135"/>
              <a:chOff x="7797081" y="4179977"/>
              <a:chExt cx="4061808" cy="1981135"/>
            </a:xfrm>
          </p:grpSpPr>
          <p:sp>
            <p:nvSpPr>
              <p:cNvPr id="25" name="Rectangle 24">
                <a:extLst>
                  <a:ext uri="{FF2B5EF4-FFF2-40B4-BE49-F238E27FC236}">
                    <a16:creationId xmlns:a16="http://schemas.microsoft.com/office/drawing/2014/main" id="{06E499E9-05E0-2848-A525-BB3AC2E78B77}"/>
                  </a:ext>
                </a:extLst>
              </p:cNvPr>
              <p:cNvSpPr/>
              <p:nvPr/>
            </p:nvSpPr>
            <p:spPr>
              <a:xfrm>
                <a:off x="7797081" y="417997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5E59F90-0AC1-D949-8CB5-B7E829DBDF1B}"/>
                  </a:ext>
                </a:extLst>
              </p:cNvPr>
              <p:cNvSpPr/>
              <p:nvPr/>
            </p:nvSpPr>
            <p:spPr>
              <a:xfrm>
                <a:off x="7797081" y="5565889"/>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0D5C9899-6096-4643-8719-DE793696866F}"/>
                  </a:ext>
                </a:extLst>
              </p:cNvPr>
              <p:cNvSpPr txBox="1"/>
              <p:nvPr/>
            </p:nvSpPr>
            <p:spPr>
              <a:xfrm>
                <a:off x="8089900" y="4279900"/>
                <a:ext cx="20945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received and ACKed</a:t>
                </a:r>
              </a:p>
            </p:txBody>
          </p:sp>
          <p:sp>
            <p:nvSpPr>
              <p:cNvPr id="29" name="TextBox 28">
                <a:extLst>
                  <a:ext uri="{FF2B5EF4-FFF2-40B4-BE49-F238E27FC236}">
                    <a16:creationId xmlns:a16="http://schemas.microsoft.com/office/drawing/2014/main" id="{B3F847CB-3827-2544-8543-6EF3912864FB}"/>
                  </a:ext>
                </a:extLst>
              </p:cNvPr>
              <p:cNvSpPr txBox="1"/>
              <p:nvPr/>
            </p:nvSpPr>
            <p:spPr>
              <a:xfrm>
                <a:off x="8115300" y="4965700"/>
                <a:ext cx="37435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Out-of-order: received but not  ACKed</a:t>
                </a:r>
              </a:p>
            </p:txBody>
          </p:sp>
          <p:sp>
            <p:nvSpPr>
              <p:cNvPr id="30" name="TextBox 29">
                <a:extLst>
                  <a:ext uri="{FF2B5EF4-FFF2-40B4-BE49-F238E27FC236}">
                    <a16:creationId xmlns:a16="http://schemas.microsoft.com/office/drawing/2014/main" id="{79AF6502-A49B-FB42-8066-694FB04355A3}"/>
                  </a:ext>
                </a:extLst>
              </p:cNvPr>
              <p:cNvSpPr txBox="1"/>
              <p:nvPr/>
            </p:nvSpPr>
            <p:spPr>
              <a:xfrm>
                <a:off x="8089900" y="5664200"/>
                <a:ext cx="13832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 received</a:t>
                </a:r>
              </a:p>
            </p:txBody>
          </p:sp>
        </p:grpSp>
        <p:sp>
          <p:nvSpPr>
            <p:cNvPr id="32" name="TextBox 31">
              <a:extLst>
                <a:ext uri="{FF2B5EF4-FFF2-40B4-BE49-F238E27FC236}">
                  <a16:creationId xmlns:a16="http://schemas.microsoft.com/office/drawing/2014/main" id="{8AE8A9EC-F9D6-AD41-BDA3-40B447572E22}"/>
                </a:ext>
              </a:extLst>
            </p:cNvPr>
            <p:cNvSpPr txBox="1"/>
            <p:nvPr/>
          </p:nvSpPr>
          <p:spPr>
            <a:xfrm>
              <a:off x="965200" y="4368800"/>
              <a:ext cx="54198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view of sequence number space:</a:t>
              </a:r>
            </a:p>
          </p:txBody>
        </p:sp>
        <p:sp>
          <p:nvSpPr>
            <p:cNvPr id="34" name="Rectangle 33">
              <a:extLst>
                <a:ext uri="{FF2B5EF4-FFF2-40B4-BE49-F238E27FC236}">
                  <a16:creationId xmlns:a16="http://schemas.microsoft.com/office/drawing/2014/main" id="{7C6C7DB5-7268-0B44-A56E-B28CC92134BC}"/>
                </a:ext>
              </a:extLst>
            </p:cNvPr>
            <p:cNvSpPr/>
            <p:nvPr/>
          </p:nvSpPr>
          <p:spPr>
            <a:xfrm>
              <a:off x="7043594" y="5225507"/>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 name="Rectangle 34">
              <a:extLst>
                <a:ext uri="{FF2B5EF4-FFF2-40B4-BE49-F238E27FC236}">
                  <a16:creationId xmlns:a16="http://schemas.microsoft.com/office/drawing/2014/main" id="{AA046972-9F03-F944-BC25-0B2150456151}"/>
                </a:ext>
              </a:extLst>
            </p:cNvPr>
            <p:cNvSpPr/>
            <p:nvPr/>
          </p:nvSpPr>
          <p:spPr>
            <a:xfrm>
              <a:off x="38558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6" name="Rectangle 35">
              <a:extLst>
                <a:ext uri="{FF2B5EF4-FFF2-40B4-BE49-F238E27FC236}">
                  <a16:creationId xmlns:a16="http://schemas.microsoft.com/office/drawing/2014/main" id="{E2CC5FA3-3D8B-6548-BA93-1DA3D5DF3E6E}"/>
                </a:ext>
              </a:extLst>
            </p:cNvPr>
            <p:cNvSpPr/>
            <p:nvPr/>
          </p:nvSpPr>
          <p:spPr>
            <a:xfrm>
              <a:off x="35002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 name="Rectangle 36">
              <a:extLst>
                <a:ext uri="{FF2B5EF4-FFF2-40B4-BE49-F238E27FC236}">
                  <a16:creationId xmlns:a16="http://schemas.microsoft.com/office/drawing/2014/main" id="{BB5F6F20-040F-1941-B33E-7134B25528B8}"/>
                </a:ext>
              </a:extLst>
            </p:cNvPr>
            <p:cNvSpPr/>
            <p:nvPr/>
          </p:nvSpPr>
          <p:spPr>
            <a:xfrm>
              <a:off x="368444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 name="TextBox 37">
              <a:extLst>
                <a:ext uri="{FF2B5EF4-FFF2-40B4-BE49-F238E27FC236}">
                  <a16:creationId xmlns:a16="http://schemas.microsoft.com/office/drawing/2014/main" id="{27974E79-9D0E-3745-ABD9-0984B3110ABE}"/>
                </a:ext>
              </a:extLst>
            </p:cNvPr>
            <p:cNvSpPr txBox="1"/>
            <p:nvPr/>
          </p:nvSpPr>
          <p:spPr>
            <a:xfrm>
              <a:off x="18923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E72C8E0E-B0A1-2140-BDEC-22D5E69331DA}"/>
                </a:ext>
              </a:extLst>
            </p:cNvPr>
            <p:cNvSpPr txBox="1"/>
            <p:nvPr/>
          </p:nvSpPr>
          <p:spPr>
            <a:xfrm>
              <a:off x="48768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1" name="Slide Number Placeholder 2">
            <a:extLst>
              <a:ext uri="{FF2B5EF4-FFF2-40B4-BE49-F238E27FC236}">
                <a16:creationId xmlns:a16="http://schemas.microsoft.com/office/drawing/2014/main" id="{D2730539-5138-AA4F-8FB6-75E50809896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27</a:t>
            </a:fld>
            <a:endParaRPr lang="en-US" dirty="0"/>
          </a:p>
        </p:txBody>
      </p:sp>
    </p:spTree>
    <p:extLst>
      <p:ext uri="{BB962C8B-B14F-4D97-AF65-F5344CB8AC3E}">
        <p14:creationId xmlns:p14="http://schemas.microsoft.com/office/powerpoint/2010/main" val="10221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in action</a:t>
            </a:r>
            <a:endParaRPr lang="en-US" sz="4400"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2" name="Text Box 15">
            <a:extLst>
              <a:ext uri="{FF2B5EF4-FFF2-40B4-BE49-F238E27FC236}">
                <a16:creationId xmlns:a16="http://schemas.microsoft.com/office/drawing/2014/main" id="{AF86798F-8D3B-3F46-8E9A-88A423CB91FE}"/>
              </a:ext>
            </a:extLst>
          </p:cNvPr>
          <p:cNvSpPr txBox="1">
            <a:spLocks noChangeArrowheads="1"/>
          </p:cNvSpPr>
          <p:nvPr/>
        </p:nvSpPr>
        <p:spPr bwMode="auto">
          <a:xfrm>
            <a:off x="8139112" y="1973262"/>
            <a:ext cx="2568575"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775200" y="4713287"/>
            <a:ext cx="1246187"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pkt4</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1" name="Group 10">
            <a:extLst>
              <a:ext uri="{FF2B5EF4-FFF2-40B4-BE49-F238E27FC236}">
                <a16:creationId xmlns:a16="http://schemas.microsoft.com/office/drawing/2014/main" id="{B43C2478-ADE4-9940-A00F-07B0A8A168AB}"/>
              </a:ext>
            </a:extLst>
          </p:cNvPr>
          <p:cNvGrpSpPr/>
          <p:nvPr/>
        </p:nvGrpSpPr>
        <p:grpSpPr>
          <a:xfrm>
            <a:off x="6061075" y="4884737"/>
            <a:ext cx="2114550" cy="1179513"/>
            <a:chOff x="6061075" y="4884737"/>
            <a:chExt cx="2114550" cy="1179513"/>
          </a:xfrm>
        </p:grpSpPr>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Line 38">
              <a:extLst>
                <a:ext uri="{FF2B5EF4-FFF2-40B4-BE49-F238E27FC236}">
                  <a16:creationId xmlns:a16="http://schemas.microsoft.com/office/drawing/2014/main" id="{F145FE1E-AA9A-9247-82EE-3228DB0DB25A}"/>
                </a:ext>
              </a:extLst>
            </p:cNvPr>
            <p:cNvSpPr>
              <a:spLocks noChangeShapeType="1"/>
            </p:cNvSpPr>
            <p:nvPr/>
          </p:nvSpPr>
          <p:spPr bwMode="auto">
            <a:xfrm>
              <a:off x="6067425" y="51292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39">
              <a:extLst>
                <a:ext uri="{FF2B5EF4-FFF2-40B4-BE49-F238E27FC236}">
                  <a16:creationId xmlns:a16="http://schemas.microsoft.com/office/drawing/2014/main" id="{A6917865-5501-404F-B05D-FD50B31DAC19}"/>
                </a:ext>
              </a:extLst>
            </p:cNvPr>
            <p:cNvSpPr>
              <a:spLocks noChangeShapeType="1"/>
            </p:cNvSpPr>
            <p:nvPr/>
          </p:nvSpPr>
          <p:spPr bwMode="auto">
            <a:xfrm>
              <a:off x="6061075" y="5362575"/>
              <a:ext cx="2101850"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Line 40">
              <a:extLst>
                <a:ext uri="{FF2B5EF4-FFF2-40B4-BE49-F238E27FC236}">
                  <a16:creationId xmlns:a16="http://schemas.microsoft.com/office/drawing/2014/main" id="{C1F71149-521E-A245-80B1-E26288E6E967}"/>
                </a:ext>
              </a:extLst>
            </p:cNvPr>
            <p:cNvSpPr>
              <a:spLocks noChangeShapeType="1"/>
            </p:cNvSpPr>
            <p:nvPr/>
          </p:nvSpPr>
          <p:spPr bwMode="auto">
            <a:xfrm>
              <a:off x="6064250" y="5595937"/>
              <a:ext cx="2100262"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6" name="Text Box 41">
            <a:extLst>
              <a:ext uri="{FF2B5EF4-FFF2-40B4-BE49-F238E27FC236}">
                <a16:creationId xmlns:a16="http://schemas.microsoft.com/office/drawing/2014/main" id="{C2E1F2DD-A0AF-3A4F-84ED-5EB921B7EA8C}"/>
              </a:ext>
            </a:extLst>
          </p:cNvPr>
          <p:cNvSpPr txBox="1">
            <a:spLocks noChangeArrowheads="1"/>
          </p:cNvSpPr>
          <p:nvPr/>
        </p:nvSpPr>
        <p:spPr bwMode="auto">
          <a:xfrm>
            <a:off x="8135937" y="3497262"/>
            <a:ext cx="2413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7" name="Text Box 42">
            <a:extLst>
              <a:ext uri="{FF2B5EF4-FFF2-40B4-BE49-F238E27FC236}">
                <a16:creationId xmlns:a16="http://schemas.microsoft.com/office/drawing/2014/main" id="{9460E1DE-6181-0944-8A7F-243E2C9494FD}"/>
              </a:ext>
            </a:extLst>
          </p:cNvPr>
          <p:cNvSpPr txBox="1">
            <a:spLocks noChangeArrowheads="1"/>
          </p:cNvSpPr>
          <p:nvPr/>
        </p:nvSpPr>
        <p:spPr bwMode="auto">
          <a:xfrm>
            <a:off x="8154987" y="4017962"/>
            <a:ext cx="2413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8" name="Text Box 43">
            <a:extLst>
              <a:ext uri="{FF2B5EF4-FFF2-40B4-BE49-F238E27FC236}">
                <a16:creationId xmlns:a16="http://schemas.microsoft.com/office/drawing/2014/main" id="{9372D8AC-242E-6F41-B4F3-7282D16B0794}"/>
              </a:ext>
            </a:extLst>
          </p:cNvPr>
          <p:cNvSpPr txBox="1">
            <a:spLocks noChangeArrowheads="1"/>
          </p:cNvSpPr>
          <p:nvPr/>
        </p:nvSpPr>
        <p:spPr bwMode="auto">
          <a:xfrm>
            <a:off x="8166100" y="5172075"/>
            <a:ext cx="2965450"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pkt2, deliver, send ack2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pkt3, deliver, send ack3</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pkt4, deliver, send ack4</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pkt5, deliver, send ack5</a:t>
            </a:r>
          </a:p>
        </p:txBody>
      </p:sp>
      <p:sp>
        <p:nvSpPr>
          <p:cNvPr id="139" name="Text Box 44">
            <a:extLst>
              <a:ext uri="{FF2B5EF4-FFF2-40B4-BE49-F238E27FC236}">
                <a16:creationId xmlns:a16="http://schemas.microsoft.com/office/drawing/2014/main" id="{3FF05DAC-881F-5A4C-85B0-7DEC9D8730CF}"/>
              </a:ext>
            </a:extLst>
          </p:cNvPr>
          <p:cNvSpPr txBox="1">
            <a:spLocks noChangeArrowheads="1"/>
          </p:cNvSpPr>
          <p:nvPr/>
        </p:nvSpPr>
        <p:spPr bwMode="auto">
          <a:xfrm>
            <a:off x="4217987" y="4000500"/>
            <a:ext cx="18113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 duplicate ACK</a:t>
            </a: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dirty="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 name="Group 11">
            <a:extLst>
              <a:ext uri="{FF2B5EF4-FFF2-40B4-BE49-F238E27FC236}">
                <a16:creationId xmlns:a16="http://schemas.microsoft.com/office/drawing/2014/main" id="{A72E6ECF-EC8F-534A-B975-E7A316543BA2}"/>
              </a:ext>
            </a:extLst>
          </p:cNvPr>
          <p:cNvGrpSpPr/>
          <p:nvPr/>
        </p:nvGrpSpPr>
        <p:grpSpPr>
          <a:xfrm>
            <a:off x="7108825" y="5376862"/>
            <a:ext cx="1081087" cy="1303338"/>
            <a:chOff x="7083425" y="5376862"/>
            <a:chExt cx="1081087" cy="1303338"/>
          </a:xfrm>
        </p:grpSpPr>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31050" y="5376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Line 101">
              <a:extLst>
                <a:ext uri="{FF2B5EF4-FFF2-40B4-BE49-F238E27FC236}">
                  <a16:creationId xmlns:a16="http://schemas.microsoft.com/office/drawing/2014/main" id="{84B4DDDE-6474-8442-BB57-A50ADD9CEBEC}"/>
                </a:ext>
              </a:extLst>
            </p:cNvPr>
            <p:cNvSpPr>
              <a:spLocks noChangeShapeType="1"/>
            </p:cNvSpPr>
            <p:nvPr/>
          </p:nvSpPr>
          <p:spPr bwMode="auto">
            <a:xfrm flipH="1">
              <a:off x="7115175" y="5630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4" name="Line 102">
              <a:extLst>
                <a:ext uri="{FF2B5EF4-FFF2-40B4-BE49-F238E27FC236}">
                  <a16:creationId xmlns:a16="http://schemas.microsoft.com/office/drawing/2014/main" id="{73C0C64C-D6E3-AC4F-B1DD-2ECA3B116102}"/>
                </a:ext>
              </a:extLst>
            </p:cNvPr>
            <p:cNvSpPr>
              <a:spLocks noChangeShapeType="1"/>
            </p:cNvSpPr>
            <p:nvPr/>
          </p:nvSpPr>
          <p:spPr bwMode="auto">
            <a:xfrm flipH="1">
              <a:off x="7099300" y="5873750"/>
              <a:ext cx="1033462"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Line 103">
              <a:extLst>
                <a:ext uri="{FF2B5EF4-FFF2-40B4-BE49-F238E27FC236}">
                  <a16:creationId xmlns:a16="http://schemas.microsoft.com/office/drawing/2014/main" id="{2133D681-30CA-654C-AE01-4F7EF0A35A48}"/>
                </a:ext>
              </a:extLst>
            </p:cNvPr>
            <p:cNvSpPr>
              <a:spLocks noChangeShapeType="1"/>
            </p:cNvSpPr>
            <p:nvPr/>
          </p:nvSpPr>
          <p:spPr bwMode="auto">
            <a:xfrm flipH="1">
              <a:off x="7083425" y="6116637"/>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2" y="16129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3" name="Slide Number Placeholder 2">
            <a:extLst>
              <a:ext uri="{FF2B5EF4-FFF2-40B4-BE49-F238E27FC236}">
                <a16:creationId xmlns:a16="http://schemas.microsoft.com/office/drawing/2014/main" id="{D2E57CDD-AF57-3E45-9B83-97B06BD5DF0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28</a:t>
            </a:fld>
            <a:endParaRPr lang="en-US" dirty="0"/>
          </a:p>
        </p:txBody>
      </p:sp>
    </p:spTree>
    <p:extLst>
      <p:ext uri="{BB962C8B-B14F-4D97-AF65-F5344CB8AC3E}">
        <p14:creationId xmlns:p14="http://schemas.microsoft.com/office/powerpoint/2010/main" val="302927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dissolve">
                                      <p:cBhvr>
                                        <p:cTn id="19" dur="500"/>
                                        <p:tgtEl>
                                          <p:spTgt spid="1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dissolve">
                                      <p:cBhvr>
                                        <p:cTn id="43" dur="500"/>
                                        <p:tgtEl>
                                          <p:spTgt spid="1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137"/>
                                        </p:tgtEl>
                                        <p:attrNameLst>
                                          <p:attrName>style.visibility</p:attrName>
                                        </p:attrNameLst>
                                      </p:cBhvr>
                                      <p:to>
                                        <p:strVal val="visible"/>
                                      </p:to>
                                    </p:set>
                                    <p:animEffect transition="in" filter="dissolve">
                                      <p:cBhvr>
                                        <p:cTn id="56" dur="500"/>
                                        <p:tgtEl>
                                          <p:spTgt spid="137"/>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dissolve">
                                      <p:cBhvr>
                                        <p:cTn id="61" dur="500"/>
                                        <p:tgtEl>
                                          <p:spTgt spid="1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dissolv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wipe(left)">
                                      <p:cBhvr>
                                        <p:cTn id="80" dur="500"/>
                                        <p:tgtEl>
                                          <p:spTgt spid="116"/>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wipe(left)">
                                      <p:cBhvr>
                                        <p:cTn id="84" dur="500"/>
                                        <p:tgtEl>
                                          <p:spTgt spid="11"/>
                                        </p:tgtEl>
                                      </p:cBhvr>
                                    </p:animEffect>
                                  </p:childTnLst>
                                </p:cTn>
                              </p:par>
                            </p:childTnLst>
                          </p:cTn>
                        </p:par>
                        <p:par>
                          <p:cTn id="85" fill="hold">
                            <p:stCondLst>
                              <p:cond delay="1500"/>
                            </p:stCondLst>
                            <p:childTnLst>
                              <p:par>
                                <p:cTn id="86" presetID="9" presetClass="entr" presetSubtype="0" fill="hold" grpId="0" nodeType="after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dissolve">
                                      <p:cBhvr>
                                        <p:cTn id="88" dur="500"/>
                                        <p:tgtEl>
                                          <p:spTgt spid="138"/>
                                        </p:tgtEl>
                                      </p:cBhvr>
                                    </p:animEffect>
                                  </p:childTnLst>
                                </p:cTn>
                              </p:par>
                            </p:childTnLst>
                          </p:cTn>
                        </p:par>
                        <p:par>
                          <p:cTn id="89" fill="hold">
                            <p:stCondLst>
                              <p:cond delay="2000"/>
                            </p:stCondLst>
                            <p:childTnLst>
                              <p:par>
                                <p:cTn id="90" presetID="22" presetClass="entr" presetSubtype="2" fill="hold"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right)">
                                      <p:cBhvr>
                                        <p:cTn id="9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2" grpId="0"/>
      <p:bldP spid="116" grpId="0"/>
      <p:bldP spid="121" grpId="0" animBg="1"/>
      <p:bldP spid="124" grpId="0" animBg="1"/>
      <p:bldP spid="125" grpId="0" animBg="1"/>
      <p:bldP spid="126" grpId="0" animBg="1"/>
      <p:bldP spid="127" grpId="0" animBg="1"/>
      <p:bldP spid="136" grpId="0"/>
      <p:bldP spid="137" grpId="0"/>
      <p:bldP spid="138" grpId="0"/>
      <p:bldP spid="1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in action - Explanation</a:t>
            </a:r>
            <a:endParaRPr lang="en-US" sz="4400" dirty="0"/>
          </a:p>
        </p:txBody>
      </p:sp>
      <p:sp>
        <p:nvSpPr>
          <p:cNvPr id="14" name="TextBox 13">
            <a:extLst>
              <a:ext uri="{FF2B5EF4-FFF2-40B4-BE49-F238E27FC236}">
                <a16:creationId xmlns:a16="http://schemas.microsoft.com/office/drawing/2014/main" id="{F1AB9E88-D466-83E9-528E-F60150E1CD77}"/>
              </a:ext>
            </a:extLst>
          </p:cNvPr>
          <p:cNvSpPr txBox="1"/>
          <p:nvPr/>
        </p:nvSpPr>
        <p:spPr>
          <a:xfrm>
            <a:off x="138545" y="1903077"/>
            <a:ext cx="7352146" cy="3970318"/>
          </a:xfrm>
          <a:prstGeom prst="rect">
            <a:avLst/>
          </a:prstGeom>
          <a:noFill/>
        </p:spPr>
        <p:txBody>
          <a:bodyPr wrap="square">
            <a:spAutoFit/>
          </a:bodyPr>
          <a:lstStyle/>
          <a:p>
            <a:pPr marL="342900" indent="-342900" algn="just">
              <a:buFont typeface="+mj-lt"/>
              <a:buAutoNum type="arabicPeriod"/>
            </a:pPr>
            <a:r>
              <a:rPr lang="en-US" sz="1400" b="1" i="0" dirty="0">
                <a:solidFill>
                  <a:srgbClr val="0000A3"/>
                </a:solidFill>
                <a:effectLst/>
                <a:latin typeface="Arial" panose="020B0604020202020204" pitchFamily="34" charset="0"/>
                <a:cs typeface="Arial" panose="020B0604020202020204" pitchFamily="34" charset="0"/>
              </a:rPr>
              <a:t>Sender Side</a:t>
            </a:r>
            <a:r>
              <a:rPr lang="en-US" sz="1400" b="0" i="0" dirty="0">
                <a:solidFill>
                  <a:srgbClr val="0000A3"/>
                </a:solidFill>
                <a:effectLst/>
                <a:latin typeface="Arial" panose="020B0604020202020204" pitchFamily="34" charset="0"/>
                <a:cs typeface="Arial" panose="020B0604020202020204" pitchFamily="34" charset="0"/>
              </a:rPr>
              <a:t>: </a:t>
            </a:r>
            <a:r>
              <a:rPr lang="en-US" sz="1400" b="0" i="0" dirty="0">
                <a:solidFill>
                  <a:srgbClr val="0D0D0D"/>
                </a:solidFill>
                <a:effectLst/>
                <a:latin typeface="Arial" panose="020B0604020202020204" pitchFamily="34" charset="0"/>
                <a:cs typeface="Arial" panose="020B0604020202020204" pitchFamily="34" charset="0"/>
              </a:rPr>
              <a:t>The sender window is shown at different points in time, with the window size being N </a:t>
            </a:r>
            <a:r>
              <a:rPr lang="en-US" sz="1400" dirty="0">
                <a:solidFill>
                  <a:srgbClr val="0D0D0D"/>
                </a:solidFill>
                <a:latin typeface="Arial" panose="020B0604020202020204" pitchFamily="34" charset="0"/>
                <a:cs typeface="Arial" panose="020B0604020202020204" pitchFamily="34" charset="0"/>
              </a:rPr>
              <a:t>(</a:t>
            </a:r>
            <a:r>
              <a:rPr lang="en-US" sz="1400" b="0" i="0" dirty="0">
                <a:solidFill>
                  <a:srgbClr val="0D0D0D"/>
                </a:solidFill>
                <a:effectLst/>
                <a:latin typeface="Arial" panose="020B0604020202020204" pitchFamily="34" charset="0"/>
                <a:cs typeface="Arial" panose="020B0604020202020204" pitchFamily="34" charset="0"/>
              </a:rPr>
              <a:t>N=4). </a:t>
            </a:r>
            <a:r>
              <a:rPr lang="en-US" sz="1400" dirty="0">
                <a:solidFill>
                  <a:srgbClr val="0D0D0D"/>
                </a:solidFill>
                <a:latin typeface="Arial" panose="020B0604020202020204" pitchFamily="34" charset="0"/>
                <a:cs typeface="Arial" panose="020B0604020202020204" pitchFamily="34" charset="0"/>
              </a:rPr>
              <a:t>F</a:t>
            </a:r>
            <a:r>
              <a:rPr lang="en-US" sz="1400" b="0" i="0" dirty="0">
                <a:solidFill>
                  <a:srgbClr val="0D0D0D"/>
                </a:solidFill>
                <a:effectLst/>
                <a:latin typeface="Arial" panose="020B0604020202020204" pitchFamily="34" charset="0"/>
                <a:cs typeface="Arial" panose="020B0604020202020204" pitchFamily="34" charset="0"/>
              </a:rPr>
              <a:t>our unacknowledged packets in transit.</a:t>
            </a:r>
          </a:p>
          <a:p>
            <a:pPr marL="342900" indent="-342900" algn="just">
              <a:buFont typeface="+mj-lt"/>
              <a:buAutoNum type="arabicPeriod"/>
            </a:pPr>
            <a:r>
              <a:rPr lang="en-US" sz="1400" b="1" i="0" dirty="0">
                <a:solidFill>
                  <a:srgbClr val="0000A3"/>
                </a:solidFill>
                <a:effectLst/>
                <a:latin typeface="Arial" panose="020B0604020202020204" pitchFamily="34" charset="0"/>
                <a:cs typeface="Arial" panose="020B0604020202020204" pitchFamily="34" charset="0"/>
              </a:rPr>
              <a:t>Packet Transmission</a:t>
            </a:r>
            <a:r>
              <a:rPr lang="en-US" sz="1400" b="0" i="0" dirty="0">
                <a:solidFill>
                  <a:srgbClr val="0000A3"/>
                </a:solidFill>
                <a:effectLst/>
                <a:latin typeface="Arial" panose="020B0604020202020204" pitchFamily="34" charset="0"/>
                <a:cs typeface="Arial" panose="020B0604020202020204" pitchFamily="34" charset="0"/>
              </a:rPr>
              <a:t>: </a:t>
            </a:r>
            <a:r>
              <a:rPr lang="en-US" sz="1400" b="0" i="0" dirty="0">
                <a:solidFill>
                  <a:srgbClr val="0D0D0D"/>
                </a:solidFill>
                <a:effectLst/>
                <a:latin typeface="Arial" panose="020B0604020202020204" pitchFamily="34" charset="0"/>
                <a:cs typeface="Arial" panose="020B0604020202020204" pitchFamily="34" charset="0"/>
              </a:rPr>
              <a:t>Packets are sent sequentially </a:t>
            </a:r>
            <a:r>
              <a:rPr lang="en-US" sz="1400" b="0" i="0" dirty="0" err="1">
                <a:solidFill>
                  <a:srgbClr val="0D0D0D"/>
                </a:solidFill>
                <a:effectLst/>
                <a:latin typeface="Arial" panose="020B0604020202020204" pitchFamily="34" charset="0"/>
                <a:cs typeface="Arial" panose="020B0604020202020204" pitchFamily="34" charset="0"/>
              </a:rPr>
              <a:t>i</a:t>
            </a:r>
            <a:r>
              <a:rPr lang="en-US" sz="1400" b="0" i="0" dirty="0">
                <a:solidFill>
                  <a:srgbClr val="0D0D0D"/>
                </a:solidFill>
                <a:effectLst/>
                <a:latin typeface="Arial" panose="020B0604020202020204" pitchFamily="34" charset="0"/>
                <a:cs typeface="Arial" panose="020B0604020202020204" pitchFamily="34" charset="0"/>
              </a:rPr>
              <a:t>-e pkt0, pkt1, etc.,</a:t>
            </a:r>
          </a:p>
          <a:p>
            <a:pPr marL="342900" indent="-342900" algn="just">
              <a:buFont typeface="+mj-lt"/>
              <a:buAutoNum type="arabicPeriod"/>
            </a:pPr>
            <a:r>
              <a:rPr lang="en-US" sz="1400" b="1" i="0" dirty="0">
                <a:solidFill>
                  <a:srgbClr val="0000A3"/>
                </a:solidFill>
                <a:effectLst/>
                <a:latin typeface="Arial" panose="020B0604020202020204" pitchFamily="34" charset="0"/>
                <a:cs typeface="Arial" panose="020B0604020202020204" pitchFamily="34" charset="0"/>
              </a:rPr>
              <a:t>Loss of a Packet</a:t>
            </a:r>
            <a:r>
              <a:rPr lang="en-US" sz="1400" b="0" i="0" dirty="0">
                <a:solidFill>
                  <a:srgbClr val="0000A3"/>
                </a:solidFill>
                <a:effectLst/>
                <a:latin typeface="Arial" panose="020B0604020202020204" pitchFamily="34" charset="0"/>
                <a:cs typeface="Arial" panose="020B0604020202020204" pitchFamily="34" charset="0"/>
              </a:rPr>
              <a:t>: </a:t>
            </a:r>
            <a:r>
              <a:rPr lang="en-US" sz="1400" b="0" i="0" dirty="0">
                <a:solidFill>
                  <a:srgbClr val="0D0D0D"/>
                </a:solidFill>
                <a:effectLst/>
                <a:latin typeface="Arial" panose="020B0604020202020204" pitchFamily="34" charset="0"/>
                <a:cs typeface="Arial" panose="020B0604020202020204" pitchFamily="34" charset="0"/>
              </a:rPr>
              <a:t>At some point, a packet (pkt2) is lost in transmission</a:t>
            </a:r>
          </a:p>
          <a:p>
            <a:pPr marL="342900" indent="-342900" algn="just">
              <a:buFont typeface="+mj-lt"/>
              <a:buAutoNum type="arabicPeriod"/>
            </a:pPr>
            <a:r>
              <a:rPr lang="en-US" sz="1400" b="1" i="0" dirty="0">
                <a:solidFill>
                  <a:srgbClr val="92D050"/>
                </a:solidFill>
                <a:effectLst/>
                <a:latin typeface="Arial" panose="020B0604020202020204" pitchFamily="34" charset="0"/>
                <a:cs typeface="Arial" panose="020B0604020202020204" pitchFamily="34" charset="0"/>
              </a:rPr>
              <a:t>Receiver Side</a:t>
            </a:r>
            <a:r>
              <a:rPr lang="en-US" sz="1400" b="0" i="0" dirty="0">
                <a:solidFill>
                  <a:srgbClr val="0D0D0D"/>
                </a:solidFill>
                <a:effectLst/>
                <a:latin typeface="Arial" panose="020B0604020202020204" pitchFamily="34" charset="0"/>
                <a:cs typeface="Arial" panose="020B0604020202020204" pitchFamily="34" charset="0"/>
              </a:rPr>
              <a:t>: </a:t>
            </a:r>
            <a:r>
              <a:rPr lang="en-US" sz="1400" dirty="0">
                <a:solidFill>
                  <a:srgbClr val="0D0D0D"/>
                </a:solidFill>
                <a:latin typeface="Arial" panose="020B0604020202020204" pitchFamily="34" charset="0"/>
                <a:cs typeface="Arial" panose="020B0604020202020204" pitchFamily="34" charset="0"/>
              </a:rPr>
              <a:t>R</a:t>
            </a:r>
            <a:r>
              <a:rPr lang="en-US" sz="1400" b="0" i="0" dirty="0">
                <a:solidFill>
                  <a:srgbClr val="0D0D0D"/>
                </a:solidFill>
                <a:effectLst/>
                <a:latin typeface="Arial" panose="020B0604020202020204" pitchFamily="34" charset="0"/>
                <a:cs typeface="Arial" panose="020B0604020202020204" pitchFamily="34" charset="0"/>
              </a:rPr>
              <a:t>eceives packets pkt0 and pkt1 and sends acknowledgments ack0 and ack1, respectively. When it receives pkt3, it discards it because it's out of order (since pkt2 was lost) and resends ack1.</a:t>
            </a:r>
          </a:p>
          <a:p>
            <a:pPr marL="342900" indent="-342900" algn="just">
              <a:buFont typeface="+mj-lt"/>
              <a:buAutoNum type="arabicPeriod"/>
            </a:pPr>
            <a:r>
              <a:rPr lang="en-US" sz="1400" b="1" i="0" dirty="0">
                <a:solidFill>
                  <a:srgbClr val="92D050"/>
                </a:solidFill>
                <a:effectLst/>
                <a:latin typeface="Arial" panose="020B0604020202020204" pitchFamily="34" charset="0"/>
                <a:cs typeface="Arial" panose="020B0604020202020204" pitchFamily="34" charset="0"/>
              </a:rPr>
              <a:t>Duplicate ACKs</a:t>
            </a:r>
            <a:r>
              <a:rPr lang="en-US" sz="1400" b="0" i="0" dirty="0">
                <a:solidFill>
                  <a:srgbClr val="92D050"/>
                </a:solidFill>
                <a:effectLst/>
                <a:latin typeface="Arial" panose="020B0604020202020204" pitchFamily="34" charset="0"/>
                <a:cs typeface="Arial" panose="020B0604020202020204" pitchFamily="34" charset="0"/>
              </a:rPr>
              <a:t>: </a:t>
            </a:r>
            <a:r>
              <a:rPr lang="en-US" sz="1400" b="0" i="0" dirty="0">
                <a:solidFill>
                  <a:srgbClr val="0D0D0D"/>
                </a:solidFill>
                <a:effectLst/>
                <a:latin typeface="Arial" panose="020B0604020202020204" pitchFamily="34" charset="0"/>
                <a:cs typeface="Arial" panose="020B0604020202020204" pitchFamily="34" charset="0"/>
              </a:rPr>
              <a:t>The receiver continues to send ack1 for each subsequent packet it receives out of order.</a:t>
            </a:r>
          </a:p>
          <a:p>
            <a:pPr marL="342900" indent="-342900" algn="just">
              <a:buFont typeface="+mj-lt"/>
              <a:buAutoNum type="arabicPeriod"/>
            </a:pPr>
            <a:r>
              <a:rPr lang="en-US" sz="1400" b="1" i="0" dirty="0">
                <a:solidFill>
                  <a:srgbClr val="0000A3"/>
                </a:solidFill>
                <a:effectLst/>
                <a:latin typeface="Arial" panose="020B0604020202020204" pitchFamily="34" charset="0"/>
                <a:cs typeface="Arial" panose="020B0604020202020204" pitchFamily="34" charset="0"/>
              </a:rPr>
              <a:t>Timeout</a:t>
            </a:r>
            <a:r>
              <a:rPr lang="en-US" sz="1400" b="0" i="0" dirty="0">
                <a:solidFill>
                  <a:srgbClr val="0000A3"/>
                </a:solidFill>
                <a:effectLst/>
                <a:latin typeface="Arial" panose="020B0604020202020204" pitchFamily="34" charset="0"/>
                <a:cs typeface="Arial" panose="020B0604020202020204" pitchFamily="34" charset="0"/>
              </a:rPr>
              <a:t>: </a:t>
            </a:r>
            <a:r>
              <a:rPr lang="en-US" sz="1400" b="0" i="0" dirty="0">
                <a:solidFill>
                  <a:srgbClr val="0D0D0D"/>
                </a:solidFill>
                <a:effectLst/>
                <a:latin typeface="Arial" panose="020B0604020202020204" pitchFamily="34" charset="0"/>
                <a:cs typeface="Arial" panose="020B0604020202020204" pitchFamily="34" charset="0"/>
              </a:rPr>
              <a:t>After a timeout for pkt2 occurs (indicating the sender has not received an acknowledgment for pkt2 within a certain time frame), the sender retransmits pkt2 and all subsequent packets.</a:t>
            </a:r>
          </a:p>
          <a:p>
            <a:pPr marL="342900" indent="-342900" algn="just">
              <a:buFont typeface="+mj-lt"/>
              <a:buAutoNum type="arabicPeriod"/>
            </a:pPr>
            <a:r>
              <a:rPr lang="en-US" sz="1400" b="1" i="0" dirty="0">
                <a:solidFill>
                  <a:srgbClr val="92D050"/>
                </a:solidFill>
                <a:effectLst/>
                <a:latin typeface="Arial" panose="020B0604020202020204" pitchFamily="34" charset="0"/>
                <a:cs typeface="Arial" panose="020B0604020202020204" pitchFamily="34" charset="0"/>
              </a:rPr>
              <a:t>Resumption of Transmission</a:t>
            </a:r>
            <a:r>
              <a:rPr lang="en-US" sz="1400" b="0" i="0" dirty="0">
                <a:solidFill>
                  <a:srgbClr val="92D050"/>
                </a:solidFill>
                <a:effectLst/>
                <a:latin typeface="Arial" panose="020B0604020202020204" pitchFamily="34" charset="0"/>
                <a:cs typeface="Arial" panose="020B0604020202020204" pitchFamily="34" charset="0"/>
              </a:rPr>
              <a:t>: </a:t>
            </a:r>
            <a:r>
              <a:rPr lang="en-US" sz="1400" b="0" i="0" dirty="0">
                <a:solidFill>
                  <a:srgbClr val="0D0D0D"/>
                </a:solidFill>
                <a:effectLst/>
                <a:latin typeface="Arial" panose="020B0604020202020204" pitchFamily="34" charset="0"/>
                <a:cs typeface="Arial" panose="020B0604020202020204" pitchFamily="34" charset="0"/>
              </a:rPr>
              <a:t>After the timeout, the receiver finally gets pkt2 and the subsequent packets in order, delivering them to the upper layer and sending the corresponding acks (ack2, ack3, ack4, and ack5).</a:t>
            </a:r>
          </a:p>
          <a:p>
            <a:pPr marL="342900" indent="-342900" algn="just">
              <a:buFont typeface="+mj-lt"/>
              <a:buAutoNum type="arabicPeriod"/>
            </a:pPr>
            <a:r>
              <a:rPr lang="en-US" sz="1400" b="1" i="0" dirty="0">
                <a:solidFill>
                  <a:srgbClr val="92D050"/>
                </a:solidFill>
                <a:effectLst/>
                <a:latin typeface="Arial" panose="020B0604020202020204" pitchFamily="34" charset="0"/>
                <a:cs typeface="Arial" panose="020B0604020202020204" pitchFamily="34" charset="0"/>
              </a:rPr>
              <a:t>Progress of Sender's Window</a:t>
            </a:r>
            <a:r>
              <a:rPr lang="en-US" sz="1400" b="0" i="0" dirty="0">
                <a:solidFill>
                  <a:srgbClr val="92D050"/>
                </a:solidFill>
                <a:effectLst/>
                <a:latin typeface="Arial" panose="020B0604020202020204" pitchFamily="34" charset="0"/>
                <a:cs typeface="Arial" panose="020B0604020202020204" pitchFamily="34" charset="0"/>
              </a:rPr>
              <a:t>: </a:t>
            </a:r>
            <a:r>
              <a:rPr lang="en-US" sz="1400" b="0" i="0" dirty="0">
                <a:solidFill>
                  <a:srgbClr val="0D0D0D"/>
                </a:solidFill>
                <a:effectLst/>
                <a:latin typeface="Arial" panose="020B0604020202020204" pitchFamily="34" charset="0"/>
                <a:cs typeface="Arial" panose="020B0604020202020204" pitchFamily="34" charset="0"/>
              </a:rPr>
              <a:t>Throughout the process, the sender's window progresses as packets are acknowledged, allowing for the transmission of new packets</a:t>
            </a:r>
          </a:p>
        </p:txBody>
      </p:sp>
      <p:pic>
        <p:nvPicPr>
          <p:cNvPr id="16" name="Picture 15">
            <a:extLst>
              <a:ext uri="{FF2B5EF4-FFF2-40B4-BE49-F238E27FC236}">
                <a16:creationId xmlns:a16="http://schemas.microsoft.com/office/drawing/2014/main" id="{974D88F2-73D4-A91B-99FC-104D0FEC54E9}"/>
              </a:ext>
            </a:extLst>
          </p:cNvPr>
          <p:cNvPicPr>
            <a:picLocks noChangeAspect="1"/>
          </p:cNvPicPr>
          <p:nvPr/>
        </p:nvPicPr>
        <p:blipFill rotWithShape="1">
          <a:blip r:embed="rId3"/>
          <a:srcRect r="6686"/>
          <a:stretch/>
        </p:blipFill>
        <p:spPr>
          <a:xfrm>
            <a:off x="7862236" y="1910621"/>
            <a:ext cx="4329764" cy="2733964"/>
          </a:xfrm>
          <a:prstGeom prst="rect">
            <a:avLst/>
          </a:prstGeom>
        </p:spPr>
      </p:pic>
      <p:sp>
        <p:nvSpPr>
          <p:cNvPr id="17" name="TextBox 16">
            <a:extLst>
              <a:ext uri="{FF2B5EF4-FFF2-40B4-BE49-F238E27FC236}">
                <a16:creationId xmlns:a16="http://schemas.microsoft.com/office/drawing/2014/main" id="{DA95ACAB-B93E-4DFD-45AE-1F9120000A02}"/>
              </a:ext>
            </a:extLst>
          </p:cNvPr>
          <p:cNvSpPr txBox="1"/>
          <p:nvPr/>
        </p:nvSpPr>
        <p:spPr>
          <a:xfrm>
            <a:off x="7758545" y="5365789"/>
            <a:ext cx="3916218" cy="1477328"/>
          </a:xfrm>
          <a:prstGeom prst="rect">
            <a:avLst/>
          </a:prstGeom>
          <a:noFill/>
        </p:spPr>
        <p:txBody>
          <a:bodyPr wrap="square">
            <a:spAutoFit/>
          </a:bodyPr>
          <a:lstStyle/>
          <a:p>
            <a:pPr algn="just"/>
            <a:r>
              <a:rPr lang="en-US" dirty="0">
                <a:solidFill>
                  <a:srgbClr val="FF0000"/>
                </a:solidFill>
                <a:effectLst>
                  <a:outerShdw blurRad="38100" dist="38100" dir="2700000" algn="tl">
                    <a:srgbClr val="000000">
                      <a:alpha val="43137"/>
                    </a:srgbClr>
                  </a:outerShdw>
                </a:effectLst>
                <a:latin typeface="Söhne"/>
              </a:rPr>
              <a:t>T</a:t>
            </a:r>
            <a:r>
              <a:rPr lang="en-US" b="0" i="0" dirty="0">
                <a:solidFill>
                  <a:srgbClr val="FF0000"/>
                </a:solidFill>
                <a:effectLst>
                  <a:outerShdw blurRad="38100" dist="38100" dir="2700000" algn="tl">
                    <a:srgbClr val="000000">
                      <a:alpha val="43137"/>
                    </a:srgbClr>
                  </a:outerShdw>
                </a:effectLst>
                <a:latin typeface="Söhne"/>
              </a:rPr>
              <a:t>he protocol is called "Go-Back-N," as the sender goes back to retransmit the Nth packet and all following packets in the window when an error is detected or a packet is lost.</a:t>
            </a:r>
            <a:endParaRPr lang="en-PK"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905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isNAK(rcvpkt)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isACK(rcvpkt)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5" name="Slide Number Placeholder 2">
            <a:extLst>
              <a:ext uri="{FF2B5EF4-FFF2-40B4-BE49-F238E27FC236}">
                <a16:creationId xmlns:a16="http://schemas.microsoft.com/office/drawing/2014/main" id="{74821291-B2F1-5248-8BEE-C21E2CB0970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1572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the approach</a:t>
            </a:r>
            <a:endParaRPr lang="en-US" sz="4400" dirty="0"/>
          </a:p>
        </p:txBody>
      </p:sp>
      <p:sp>
        <p:nvSpPr>
          <p:cNvPr id="72" name="Rectangle 3">
            <a:extLst>
              <a:ext uri="{FF2B5EF4-FFF2-40B4-BE49-F238E27FC236}">
                <a16:creationId xmlns:a16="http://schemas.microsoft.com/office/drawing/2014/main" id="{09D24536-1438-724B-97D9-02D061CA29EA}"/>
              </a:ext>
            </a:extLst>
          </p:cNvPr>
          <p:cNvSpPr txBox="1">
            <a:spLocks noChangeArrowheads="1"/>
          </p:cNvSpPr>
          <p:nvPr/>
        </p:nvSpPr>
        <p:spPr>
          <a:xfrm>
            <a:off x="545687" y="1489418"/>
            <a:ext cx="1135362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multiple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a:t>
            </a:r>
            <a:r>
              <a:rPr kumimoji="0" lang="en-US" altLang="en-US" sz="32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in flight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receiver individually ACKs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correctly received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buffers packets, as needed, for in-order delivery to upper layer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a:t>
            </a:r>
          </a:p>
          <a:p>
            <a:pPr marL="747713" lvl="1" indent="-227013">
              <a:spcBef>
                <a:spcPts val="1000"/>
              </a:spcBef>
              <a:buClr>
                <a:srgbClr val="0000A3"/>
              </a:buClr>
              <a:defRPr/>
            </a:pPr>
            <a:r>
              <a:rPr lang="en-US" altLang="en-US" sz="2800" dirty="0">
                <a:solidFill>
                  <a:prstClr val="black"/>
                </a:solidFill>
                <a:ea typeface="ＭＳ Ｐゴシック" panose="020B0600070205080204" pitchFamily="34" charset="-128"/>
              </a:rPr>
              <a:t>maintains (conceptually) a timer for each unACKed pkt</a:t>
            </a:r>
          </a:p>
          <a:p>
            <a:pPr marL="1195388" lvl="2" indent="-227013">
              <a:spcBef>
                <a:spcPts val="1000"/>
              </a:spcBef>
              <a:buClr>
                <a:srgbClr val="0000A3"/>
              </a:buClr>
              <a:defRPr/>
            </a:pPr>
            <a:r>
              <a:rPr lang="en-US" altLang="en-US" sz="2800" dirty="0">
                <a:solidFill>
                  <a:prstClr val="black"/>
                </a:solidFill>
                <a:ea typeface="ＭＳ Ｐゴシック" panose="020B0600070205080204" pitchFamily="34" charset="-128"/>
              </a:rPr>
              <a:t>timeout: retransmits single unACKed packet  associated with timeout</a:t>
            </a:r>
          </a:p>
          <a:p>
            <a:pPr marL="746125" lvl="1" indent="-223838">
              <a:spcBef>
                <a:spcPts val="1000"/>
              </a:spcBef>
              <a:buClr>
                <a:srgbClr val="0000A3"/>
              </a:buCl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maintains (conceptually) “window” over </a:t>
            </a:r>
            <a:r>
              <a:rPr kumimoji="0" lang="en-US" altLang="en-US" sz="28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consecutive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2" indent="-231775">
              <a:buClr>
                <a:srgbClr val="0000A8"/>
              </a:buCl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limits pipelined, “in flight” packets to be within this window</a:t>
            </a:r>
          </a:p>
        </p:txBody>
      </p:sp>
      <p:sp>
        <p:nvSpPr>
          <p:cNvPr id="4" name="Slide Number Placeholder 2">
            <a:extLst>
              <a:ext uri="{FF2B5EF4-FFF2-40B4-BE49-F238E27FC236}">
                <a16:creationId xmlns:a16="http://schemas.microsoft.com/office/drawing/2014/main" id="{0DFB6A67-ADC6-9C4B-84A6-543096C42B00}"/>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20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dissolve">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dissolve">
                                      <p:cBhvr>
                                        <p:cTn id="12" dur="500"/>
                                        <p:tgtEl>
                                          <p:spTgt spid="72">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animEffect transition="in" filter="dissolve">
                                      <p:cBhvr>
                                        <p:cTn id="15" dur="500"/>
                                        <p:tgtEl>
                                          <p:spTgt spid="7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2">
                                            <p:txEl>
                                              <p:pRg st="3" end="3"/>
                                            </p:txEl>
                                          </p:spTgt>
                                        </p:tgtEl>
                                        <p:attrNameLst>
                                          <p:attrName>style.visibility</p:attrName>
                                        </p:attrNameLst>
                                      </p:cBhvr>
                                      <p:to>
                                        <p:strVal val="visible"/>
                                      </p:to>
                                    </p:set>
                                    <p:animEffect transition="in" filter="dissolve">
                                      <p:cBhvr>
                                        <p:cTn id="20" dur="500"/>
                                        <p:tgtEl>
                                          <p:spTgt spid="72">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dissolve">
                                      <p:cBhvr>
                                        <p:cTn id="23" dur="500"/>
                                        <p:tgtEl>
                                          <p:spTgt spid="72">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xEl>
                                              <p:pRg st="5" end="5"/>
                                            </p:txEl>
                                          </p:spTgt>
                                        </p:tgtEl>
                                        <p:attrNameLst>
                                          <p:attrName>style.visibility</p:attrName>
                                        </p:attrNameLst>
                                      </p:cBhvr>
                                      <p:to>
                                        <p:strVal val="visible"/>
                                      </p:to>
                                    </p:set>
                                    <p:animEffect transition="in" filter="dissolve">
                                      <p:cBhvr>
                                        <p:cTn id="26" dur="500"/>
                                        <p:tgtEl>
                                          <p:spTgt spid="72">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dissolve">
                                      <p:cBhvr>
                                        <p:cTn id="29" dur="500"/>
                                        <p:tgtEl>
                                          <p:spTgt spid="72">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2">
                                            <p:txEl>
                                              <p:pRg st="7" end="7"/>
                                            </p:txEl>
                                          </p:spTgt>
                                        </p:tgtEl>
                                        <p:attrNameLst>
                                          <p:attrName>style.visibility</p:attrName>
                                        </p:attrNameLst>
                                      </p:cBhvr>
                                      <p:to>
                                        <p:strVal val="visible"/>
                                      </p:to>
                                    </p:set>
                                    <p:animEffect transition="in" filter="dissolve">
                                      <p:cBhvr>
                                        <p:cTn id="32" dur="500"/>
                                        <p:tgtEl>
                                          <p:spTgt spid="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sender, receiver windows</a:t>
            </a:r>
            <a:endParaRPr lang="en-US" sz="4400" dirty="0"/>
          </a:p>
        </p:txBody>
      </p:sp>
      <p:pic>
        <p:nvPicPr>
          <p:cNvPr id="6" name="Picture 3" descr="sr_seqnum">
            <a:extLst>
              <a:ext uri="{FF2B5EF4-FFF2-40B4-BE49-F238E27FC236}">
                <a16:creationId xmlns:a16="http://schemas.microsoft.com/office/drawing/2014/main" id="{B408F707-79A8-7C45-92D6-B9D41955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526602"/>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7A9314B-F457-C74F-8B5C-8B9FBE998696}"/>
              </a:ext>
            </a:extLst>
          </p:cNvPr>
          <p:cNvSpPr/>
          <p:nvPr/>
        </p:nvSpPr>
        <p:spPr>
          <a:xfrm>
            <a:off x="2150592" y="4671612"/>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0F38C4F-2B96-9546-A76A-EDC479247B21}"/>
              </a:ext>
            </a:extLst>
          </p:cNvPr>
          <p:cNvSpPr/>
          <p:nvPr/>
        </p:nvSpPr>
        <p:spPr>
          <a:xfrm>
            <a:off x="2299806" y="4667895"/>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2BD7889-A737-7D4B-971C-3750988F6013}"/>
              </a:ext>
            </a:extLst>
          </p:cNvPr>
          <p:cNvSpPr/>
          <p:nvPr/>
        </p:nvSpPr>
        <p:spPr>
          <a:xfrm>
            <a:off x="2452206" y="466736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3AD1DC-A49B-E740-9378-AEE45A7316AB}"/>
              </a:ext>
            </a:extLst>
          </p:cNvPr>
          <p:cNvSpPr/>
          <p:nvPr/>
        </p:nvSpPr>
        <p:spPr>
          <a:xfrm>
            <a:off x="2604606" y="466683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9C4CB6-96AA-2142-B786-5286E4736F13}"/>
              </a:ext>
            </a:extLst>
          </p:cNvPr>
          <p:cNvSpPr/>
          <p:nvPr/>
        </p:nvSpPr>
        <p:spPr>
          <a:xfrm>
            <a:off x="2760192" y="4663116"/>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3D401EB-5081-DE4D-B48D-957376A4A1E9}"/>
              </a:ext>
            </a:extLst>
          </p:cNvPr>
          <p:cNvSpPr/>
          <p:nvPr/>
        </p:nvSpPr>
        <p:spPr>
          <a:xfrm>
            <a:off x="2915778" y="4665771"/>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9D2D6A3-AE73-C845-B552-42990FBA7272}"/>
              </a:ext>
            </a:extLst>
          </p:cNvPr>
          <p:cNvSpPr/>
          <p:nvPr/>
        </p:nvSpPr>
        <p:spPr>
          <a:xfrm>
            <a:off x="3064992" y="466205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0D0AD03-5829-A84F-B214-1C5783CA72DE}"/>
              </a:ext>
            </a:extLst>
          </p:cNvPr>
          <p:cNvSpPr/>
          <p:nvPr/>
        </p:nvSpPr>
        <p:spPr>
          <a:xfrm>
            <a:off x="3220578" y="466152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20F0D8A-CE6F-474B-B2DC-9775F3C752BA}"/>
              </a:ext>
            </a:extLst>
          </p:cNvPr>
          <p:cNvSpPr/>
          <p:nvPr/>
        </p:nvSpPr>
        <p:spPr>
          <a:xfrm>
            <a:off x="3369792" y="4664178"/>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4AACE9B-6FB7-7D46-8909-5B520DE90656}"/>
              </a:ext>
            </a:extLst>
          </p:cNvPr>
          <p:cNvSpPr/>
          <p:nvPr/>
        </p:nvSpPr>
        <p:spPr>
          <a:xfrm>
            <a:off x="914400" y="3897630"/>
            <a:ext cx="10835640" cy="2811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Slide Number Placeholder 2">
            <a:extLst>
              <a:ext uri="{FF2B5EF4-FFF2-40B4-BE49-F238E27FC236}">
                <a16:creationId xmlns:a16="http://schemas.microsoft.com/office/drawing/2014/main" id="{35ADF915-960F-4549-A41A-E37050FD56C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31</a:t>
            </a:fld>
            <a:endParaRPr lang="en-US" dirty="0"/>
          </a:p>
        </p:txBody>
      </p:sp>
    </p:spTree>
    <p:extLst>
      <p:ext uri="{BB962C8B-B14F-4D97-AF65-F5344CB8AC3E}">
        <p14:creationId xmlns:p14="http://schemas.microsoft.com/office/powerpoint/2010/main" val="21310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sender and receiver</a:t>
            </a:r>
            <a:endParaRPr lang="en-US" sz="4400" dirty="0"/>
          </a:p>
        </p:txBody>
      </p:sp>
      <p:sp>
        <p:nvSpPr>
          <p:cNvPr id="5" name="Rectangle 3">
            <a:extLst>
              <a:ext uri="{FF2B5EF4-FFF2-40B4-BE49-F238E27FC236}">
                <a16:creationId xmlns:a16="http://schemas.microsoft.com/office/drawing/2014/main" id="{95DAFC84-FD76-BE4E-9E1F-0F49401B0D9B}"/>
              </a:ext>
            </a:extLst>
          </p:cNvPr>
          <p:cNvSpPr txBox="1">
            <a:spLocks noChangeArrowheads="1"/>
          </p:cNvSpPr>
          <p:nvPr/>
        </p:nvSpPr>
        <p:spPr>
          <a:xfrm>
            <a:off x="946165" y="1698978"/>
            <a:ext cx="46512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data from above:</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next available seq # in window, send packet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timeout(</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a:t>
            </a:r>
          </a:p>
          <a:p>
            <a:pPr marL="471488"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resend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ACK(</a:t>
            </a:r>
            <a:r>
              <a:rPr kumimoji="0" lang="en-US" sz="24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sendbase,sendbase+N-1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mark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received</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 smallest unACKed packet, advance window base to next unACKed seq #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3BD58A7C-C9C7-8442-855F-43F3A4947ED8}"/>
              </a:ext>
            </a:extLst>
          </p:cNvPr>
          <p:cNvSpPr>
            <a:spLocks noChangeArrowheads="1"/>
          </p:cNvSpPr>
          <p:nvPr/>
        </p:nvSpPr>
        <p:spPr bwMode="auto">
          <a:xfrm>
            <a:off x="876300" y="1485900"/>
            <a:ext cx="4721106" cy="461010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8" name="Group 5">
            <a:extLst>
              <a:ext uri="{FF2B5EF4-FFF2-40B4-BE49-F238E27FC236}">
                <a16:creationId xmlns:a16="http://schemas.microsoft.com/office/drawing/2014/main" id="{4B0682BD-2D45-384C-A3BE-B71A10F3C9D2}"/>
              </a:ext>
            </a:extLst>
          </p:cNvPr>
          <p:cNvGrpSpPr>
            <a:grpSpLocks/>
          </p:cNvGrpSpPr>
          <p:nvPr/>
        </p:nvGrpSpPr>
        <p:grpSpPr bwMode="auto">
          <a:xfrm>
            <a:off x="1079500" y="1184280"/>
            <a:ext cx="1327103" cy="584201"/>
            <a:chOff x="1100" y="3896"/>
            <a:chExt cx="752" cy="368"/>
          </a:xfrm>
        </p:grpSpPr>
        <p:sp>
          <p:nvSpPr>
            <p:cNvPr id="9" name="Rectangle 6">
              <a:extLst>
                <a:ext uri="{FF2B5EF4-FFF2-40B4-BE49-F238E27FC236}">
                  <a16:creationId xmlns:a16="http://schemas.microsoft.com/office/drawing/2014/main" id="{E480EC05-1FA2-1449-9DA4-EE3CBEF3CB0E}"/>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 name="Text Box 7">
              <a:extLst>
                <a:ext uri="{FF2B5EF4-FFF2-40B4-BE49-F238E27FC236}">
                  <a16:creationId xmlns:a16="http://schemas.microsoft.com/office/drawing/2014/main" id="{FEE55EB3-D10F-D944-85E2-05ABE9F3A72A}"/>
                </a:ext>
              </a:extLst>
            </p:cNvPr>
            <p:cNvSpPr txBox="1">
              <a:spLocks noChangeArrowheads="1"/>
            </p:cNvSpPr>
            <p:nvPr/>
          </p:nvSpPr>
          <p:spPr bwMode="auto">
            <a:xfrm>
              <a:off x="1100" y="3896"/>
              <a:ext cx="752" cy="3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sender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nvGrpSpPr>
          <p:cNvPr id="16" name="Group 15">
            <a:extLst>
              <a:ext uri="{FF2B5EF4-FFF2-40B4-BE49-F238E27FC236}">
                <a16:creationId xmlns:a16="http://schemas.microsoft.com/office/drawing/2014/main" id="{1FB417EC-6705-FB4A-BE74-163FB12F88C6}"/>
              </a:ext>
            </a:extLst>
          </p:cNvPr>
          <p:cNvGrpSpPr/>
          <p:nvPr/>
        </p:nvGrpSpPr>
        <p:grpSpPr>
          <a:xfrm>
            <a:off x="6447754" y="1183947"/>
            <a:ext cx="5269467" cy="5221186"/>
            <a:chOff x="6447754" y="1183947"/>
            <a:chExt cx="5269467" cy="5221186"/>
          </a:xfrm>
        </p:grpSpPr>
        <p:sp>
          <p:nvSpPr>
            <p:cNvPr id="11" name="Rectangle 8">
              <a:extLst>
                <a:ext uri="{FF2B5EF4-FFF2-40B4-BE49-F238E27FC236}">
                  <a16:creationId xmlns:a16="http://schemas.microsoft.com/office/drawing/2014/main" id="{BCF7478D-ADC0-4749-9951-A140F00D7BA1}"/>
                </a:ext>
              </a:extLst>
            </p:cNvPr>
            <p:cNvSpPr>
              <a:spLocks noChangeArrowheads="1"/>
            </p:cNvSpPr>
            <p:nvPr/>
          </p:nvSpPr>
          <p:spPr bwMode="auto">
            <a:xfrm>
              <a:off x="6855858" y="1756933"/>
              <a:ext cx="4861363"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in </a:t>
              </a:r>
              <a:r>
                <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rcvbase, rcvbase+N-1]</a:t>
              </a:r>
              <a:endPar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out-of-order: buffer</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in-order: deliver (also deliver buffered, in-order packets), advance window to next not-yet-received packet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n </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in </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[rcvbase-N,rcvbase-1]</a:t>
              </a:r>
              <a:endParaRPr kumimoji="0" lang="en-US" sz="36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otherwise:</a:t>
              </a:r>
              <a:r>
                <a:rPr kumimoji="0" lang="en-US" sz="24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ignore </a:t>
              </a: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2" name="Rectangle 9">
              <a:extLst>
                <a:ext uri="{FF2B5EF4-FFF2-40B4-BE49-F238E27FC236}">
                  <a16:creationId xmlns:a16="http://schemas.microsoft.com/office/drawing/2014/main" id="{639FDE2D-E714-5A49-BA51-5350EC426F3A}"/>
                </a:ext>
              </a:extLst>
            </p:cNvPr>
            <p:cNvSpPr>
              <a:spLocks noChangeArrowheads="1"/>
            </p:cNvSpPr>
            <p:nvPr/>
          </p:nvSpPr>
          <p:spPr bwMode="auto">
            <a:xfrm>
              <a:off x="6447754" y="1495097"/>
              <a:ext cx="5129210" cy="461010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3" name="Group 10">
              <a:extLst>
                <a:ext uri="{FF2B5EF4-FFF2-40B4-BE49-F238E27FC236}">
                  <a16:creationId xmlns:a16="http://schemas.microsoft.com/office/drawing/2014/main" id="{B84C2084-BE83-5E42-B1FF-F6D6F4774AC4}"/>
                </a:ext>
              </a:extLst>
            </p:cNvPr>
            <p:cNvGrpSpPr>
              <a:grpSpLocks/>
            </p:cNvGrpSpPr>
            <p:nvPr/>
          </p:nvGrpSpPr>
          <p:grpSpPr bwMode="auto">
            <a:xfrm>
              <a:off x="6643024" y="1183947"/>
              <a:ext cx="1531938" cy="584201"/>
              <a:chOff x="3339" y="158"/>
              <a:chExt cx="965" cy="368"/>
            </a:xfrm>
          </p:grpSpPr>
          <p:sp>
            <p:nvSpPr>
              <p:cNvPr id="14" name="Rectangle 11">
                <a:extLst>
                  <a:ext uri="{FF2B5EF4-FFF2-40B4-BE49-F238E27FC236}">
                    <a16:creationId xmlns:a16="http://schemas.microsoft.com/office/drawing/2014/main" id="{C313B5FA-94EA-DF4A-8CF3-F58277EB5C0A}"/>
                  </a:ext>
                </a:extLst>
              </p:cNvPr>
              <p:cNvSpPr>
                <a:spLocks noChangeArrowheads="1"/>
              </p:cNvSpPr>
              <p:nvPr/>
            </p:nvSpPr>
            <p:spPr bwMode="auto">
              <a:xfrm>
                <a:off x="3360" y="264"/>
                <a:ext cx="822" cy="18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5" name="Text Box 12">
                <a:extLst>
                  <a:ext uri="{FF2B5EF4-FFF2-40B4-BE49-F238E27FC236}">
                    <a16:creationId xmlns:a16="http://schemas.microsoft.com/office/drawing/2014/main" id="{DDD5CA52-38FB-BF40-B64E-C5C9EE06B0C0}"/>
                  </a:ext>
                </a:extLst>
              </p:cNvPr>
              <p:cNvSpPr txBox="1">
                <a:spLocks noChangeArrowheads="1"/>
              </p:cNvSpPr>
              <p:nvPr/>
            </p:nvSpPr>
            <p:spPr bwMode="auto">
              <a:xfrm>
                <a:off x="3339" y="158"/>
                <a:ext cx="965" cy="3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receiver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sp>
        <p:nvSpPr>
          <p:cNvPr id="17" name="Slide Number Placeholder 2">
            <a:extLst>
              <a:ext uri="{FF2B5EF4-FFF2-40B4-BE49-F238E27FC236}">
                <a16:creationId xmlns:a16="http://schemas.microsoft.com/office/drawing/2014/main" id="{D4E14E77-C43E-7D40-89D1-406C4092020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32</a:t>
            </a:fld>
            <a:endParaRPr lang="en-US" dirty="0"/>
          </a:p>
        </p:txBody>
      </p:sp>
    </p:spTree>
    <p:extLst>
      <p:ext uri="{BB962C8B-B14F-4D97-AF65-F5344CB8AC3E}">
        <p14:creationId xmlns:p14="http://schemas.microsoft.com/office/powerpoint/2010/main" val="7627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in action</a:t>
            </a:r>
            <a:endParaRPr lang="en-US" sz="4400"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498213" y="4713287"/>
            <a:ext cx="1523174" cy="563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Tahoma" charset="0"/>
                <a:ea typeface="ＭＳ Ｐゴシック" charset="0"/>
                <a:cs typeface="+mn-cs"/>
              </a:rPr>
              <a:t>(but not 3,4,5)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dirty="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56450" y="5376862"/>
            <a:ext cx="1033462" cy="563563"/>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3" y="1612900"/>
            <a:ext cx="7938" cy="4292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3" name="Text Box 8">
            <a:extLst>
              <a:ext uri="{FF2B5EF4-FFF2-40B4-BE49-F238E27FC236}">
                <a16:creationId xmlns:a16="http://schemas.microsoft.com/office/drawing/2014/main" id="{BABEA9E2-FB48-7943-B33A-C867AB1A6D4D}"/>
              </a:ext>
            </a:extLst>
          </p:cNvPr>
          <p:cNvSpPr txBox="1">
            <a:spLocks noChangeArrowheads="1"/>
          </p:cNvSpPr>
          <p:nvPr/>
        </p:nvSpPr>
        <p:spPr bwMode="auto">
          <a:xfrm>
            <a:off x="8122331" y="2003425"/>
            <a:ext cx="2568575" cy="1465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send ack3</a:t>
            </a:r>
          </a:p>
        </p:txBody>
      </p:sp>
      <p:sp>
        <p:nvSpPr>
          <p:cNvPr id="8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4390118" y="3967162"/>
            <a:ext cx="16986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Tahoma" charset="0"/>
                <a:ea typeface="ＭＳ Ｐゴシック" charset="0"/>
                <a:cs typeface="+mn-cs"/>
              </a:rPr>
              <a:t>record ack3 arrived</a:t>
            </a:r>
          </a:p>
        </p:txBody>
      </p:sp>
      <p:sp>
        <p:nvSpPr>
          <p:cNvPr id="85" name="Text Box 33">
            <a:extLst>
              <a:ext uri="{FF2B5EF4-FFF2-40B4-BE49-F238E27FC236}">
                <a16:creationId xmlns:a16="http://schemas.microsoft.com/office/drawing/2014/main" id="{2C93E184-20A0-D148-9427-205CD214D4C6}"/>
              </a:ext>
            </a:extLst>
          </p:cNvPr>
          <p:cNvSpPr txBox="1">
            <a:spLocks noChangeArrowheads="1"/>
          </p:cNvSpPr>
          <p:nvPr/>
        </p:nvSpPr>
        <p:spPr bwMode="auto">
          <a:xfrm>
            <a:off x="8169956" y="3603625"/>
            <a:ext cx="230028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ack4</a:t>
            </a:r>
          </a:p>
        </p:txBody>
      </p:sp>
      <p:sp>
        <p:nvSpPr>
          <p:cNvPr id="86" name="Text Box 34">
            <a:extLst>
              <a:ext uri="{FF2B5EF4-FFF2-40B4-BE49-F238E27FC236}">
                <a16:creationId xmlns:a16="http://schemas.microsoft.com/office/drawing/2014/main" id="{68B83592-7F50-904A-B0CC-EE81AD5FA7B7}"/>
              </a:ext>
            </a:extLst>
          </p:cNvPr>
          <p:cNvSpPr txBox="1">
            <a:spLocks noChangeArrowheads="1"/>
          </p:cNvSpPr>
          <p:nvPr/>
        </p:nvSpPr>
        <p:spPr bwMode="auto">
          <a:xfrm>
            <a:off x="8189006" y="4124325"/>
            <a:ext cx="230028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ack5</a:t>
            </a:r>
          </a:p>
        </p:txBody>
      </p:sp>
      <p:sp>
        <p:nvSpPr>
          <p:cNvPr id="87" name="Text Box 35">
            <a:extLst>
              <a:ext uri="{FF2B5EF4-FFF2-40B4-BE49-F238E27FC236}">
                <a16:creationId xmlns:a16="http://schemas.microsoft.com/office/drawing/2014/main" id="{CD12A2A4-73A8-BA4D-9548-DF22CB731141}"/>
              </a:ext>
            </a:extLst>
          </p:cNvPr>
          <p:cNvSpPr txBox="1">
            <a:spLocks noChangeArrowheads="1"/>
          </p:cNvSpPr>
          <p:nvPr/>
        </p:nvSpPr>
        <p:spPr bwMode="auto">
          <a:xfrm>
            <a:off x="8162018" y="5189537"/>
            <a:ext cx="2960688"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pkt2;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deliver pkt2,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pkt3, pkt4, pkt5; send ack2</a:t>
            </a:r>
          </a:p>
        </p:txBody>
      </p:sp>
      <p:sp>
        <p:nvSpPr>
          <p:cNvPr id="88" name="Text Box 93">
            <a:extLst>
              <a:ext uri="{FF2B5EF4-FFF2-40B4-BE49-F238E27FC236}">
                <a16:creationId xmlns:a16="http://schemas.microsoft.com/office/drawing/2014/main" id="{DA7120B9-9E7A-1348-95F0-2AB8574C69FF}"/>
              </a:ext>
            </a:extLst>
          </p:cNvPr>
          <p:cNvSpPr txBox="1">
            <a:spLocks noChangeArrowheads="1"/>
          </p:cNvSpPr>
          <p:nvPr/>
        </p:nvSpPr>
        <p:spPr bwMode="auto">
          <a:xfrm>
            <a:off x="4472668" y="5919787"/>
            <a:ext cx="3498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Tahoma" charset="0"/>
                <a:ea typeface="ＭＳ Ｐゴシック" charset="0"/>
                <a:cs typeface="+mn-cs"/>
              </a:rPr>
              <a:t>Q: what happens when ack2 arrives?</a:t>
            </a:r>
          </a:p>
        </p:txBody>
      </p:sp>
      <p:sp>
        <p:nvSpPr>
          <p:cNvPr id="76" name="Slide Number Placeholder 2">
            <a:extLst>
              <a:ext uri="{FF2B5EF4-FFF2-40B4-BE49-F238E27FC236}">
                <a16:creationId xmlns:a16="http://schemas.microsoft.com/office/drawing/2014/main" id="{31C667D1-6F31-7340-B2B9-6B7265E4935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33</a:t>
            </a:fld>
            <a:endParaRPr lang="en-US" dirty="0"/>
          </a:p>
        </p:txBody>
      </p:sp>
    </p:spTree>
    <p:extLst>
      <p:ext uri="{BB962C8B-B14F-4D97-AF65-F5344CB8AC3E}">
        <p14:creationId xmlns:p14="http://schemas.microsoft.com/office/powerpoint/2010/main" val="299390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dissolve">
                                      <p:cBhvr>
                                        <p:cTn id="19" dur="500"/>
                                        <p:tgtEl>
                                          <p:spTgt spid="8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dissolve">
                                      <p:cBhvr>
                                        <p:cTn id="43" dur="500"/>
                                        <p:tgtEl>
                                          <p:spTgt spid="8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dissolve">
                                      <p:cBhvr>
                                        <p:cTn id="56" dur="500"/>
                                        <p:tgtEl>
                                          <p:spTgt spid="8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dissolv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dissolv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left)">
                                      <p:cBhvr>
                                        <p:cTn id="79" dur="500"/>
                                        <p:tgtEl>
                                          <p:spTgt spid="116"/>
                                        </p:tgtEl>
                                      </p:cBhvr>
                                    </p:animEffect>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132"/>
                                        </p:tgtEl>
                                        <p:attrNameLst>
                                          <p:attrName>style.visibility</p:attrName>
                                        </p:attrNameLst>
                                      </p:cBhvr>
                                      <p:to>
                                        <p:strVal val="visible"/>
                                      </p:to>
                                    </p:set>
                                    <p:animEffect transition="in" filter="wipe(left)">
                                      <p:cBhvr>
                                        <p:cTn id="83" dur="500"/>
                                        <p:tgtEl>
                                          <p:spTgt spid="132"/>
                                        </p:tgtEl>
                                      </p:cBhvr>
                                    </p:animEffect>
                                  </p:childTnLst>
                                </p:cTn>
                              </p:par>
                            </p:childTnLst>
                          </p:cTn>
                        </p:par>
                        <p:par>
                          <p:cTn id="84" fill="hold">
                            <p:stCondLst>
                              <p:cond delay="1500"/>
                            </p:stCondLst>
                            <p:childTnLst>
                              <p:par>
                                <p:cTn id="85" presetID="9" presetClass="entr" presetSubtype="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dissolve">
                                      <p:cBhvr>
                                        <p:cTn id="87" dur="500"/>
                                        <p:tgtEl>
                                          <p:spTgt spid="87"/>
                                        </p:tgtEl>
                                      </p:cBhvr>
                                    </p:animEffect>
                                  </p:childTnLst>
                                </p:cTn>
                              </p:par>
                            </p:childTnLst>
                          </p:cTn>
                        </p:par>
                        <p:par>
                          <p:cTn id="88" fill="hold">
                            <p:stCondLst>
                              <p:cond delay="2000"/>
                            </p:stCondLst>
                            <p:childTnLst>
                              <p:par>
                                <p:cTn id="89" presetID="22" presetClass="entr" presetSubtype="2" fill="hold" grpId="0" nodeType="afterEffect">
                                  <p:stCondLst>
                                    <p:cond delay="0"/>
                                  </p:stCondLst>
                                  <p:childTnLst>
                                    <p:set>
                                      <p:cBhvr>
                                        <p:cTn id="90" dur="1" fill="hold">
                                          <p:stCondLst>
                                            <p:cond delay="0"/>
                                          </p:stCondLst>
                                        </p:cTn>
                                        <p:tgtEl>
                                          <p:spTgt spid="172"/>
                                        </p:tgtEl>
                                        <p:attrNameLst>
                                          <p:attrName>style.visibility</p:attrName>
                                        </p:attrNameLst>
                                      </p:cBhvr>
                                      <p:to>
                                        <p:strVal val="visible"/>
                                      </p:to>
                                    </p:set>
                                    <p:animEffect transition="in" filter="wipe(right)">
                                      <p:cBhvr>
                                        <p:cTn id="91" dur="500"/>
                                        <p:tgtEl>
                                          <p:spTgt spid="172"/>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8"/>
                                        </p:tgtEl>
                                        <p:attrNameLst>
                                          <p:attrName>style.visibility</p:attrName>
                                        </p:attrNameLst>
                                      </p:cBhvr>
                                      <p:to>
                                        <p:strVal val="visible"/>
                                      </p:to>
                                    </p:set>
                                    <p:animEffect transition="in" filter="dissolve">
                                      <p:cBhvr>
                                        <p:cTn id="9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6" grpId="0"/>
      <p:bldP spid="121" grpId="0" animBg="1"/>
      <p:bldP spid="124" grpId="0" animBg="1"/>
      <p:bldP spid="125" grpId="0" animBg="1"/>
      <p:bldP spid="126" grpId="0" animBg="1"/>
      <p:bldP spid="127" grpId="0" animBg="1"/>
      <p:bldP spid="132" grpId="0" animBg="1"/>
      <p:bldP spid="172" grpId="0" animBg="1"/>
      <p:bldP spid="83" grpId="0"/>
      <p:bldP spid="84" grpId="0"/>
      <p:bldP spid="85" grpId="0"/>
      <p:bldP spid="86" grpId="0"/>
      <p:bldP spid="87" grpId="0"/>
      <p:bldP spid="8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in action </a:t>
            </a:r>
            <a:r>
              <a:rPr lang="en-US" sz="4400" dirty="0"/>
              <a:t>- Explanation</a:t>
            </a:r>
          </a:p>
        </p:txBody>
      </p:sp>
      <p:sp>
        <p:nvSpPr>
          <p:cNvPr id="11" name="TextBox 10">
            <a:extLst>
              <a:ext uri="{FF2B5EF4-FFF2-40B4-BE49-F238E27FC236}">
                <a16:creationId xmlns:a16="http://schemas.microsoft.com/office/drawing/2014/main" id="{2BD00306-45AE-D69D-77EE-B74171128F10}"/>
              </a:ext>
            </a:extLst>
          </p:cNvPr>
          <p:cNvSpPr txBox="1"/>
          <p:nvPr/>
        </p:nvSpPr>
        <p:spPr>
          <a:xfrm>
            <a:off x="277091" y="1428091"/>
            <a:ext cx="6363854" cy="5047536"/>
          </a:xfrm>
          <a:prstGeom prst="rect">
            <a:avLst/>
          </a:prstGeom>
          <a:noFill/>
        </p:spPr>
        <p:txBody>
          <a:bodyPr wrap="square">
            <a:spAutoFit/>
          </a:bodyPr>
          <a:lstStyle/>
          <a:p>
            <a:pPr algn="just"/>
            <a:r>
              <a:rPr lang="en-US" sz="1400" b="0" i="0" dirty="0">
                <a:solidFill>
                  <a:srgbClr val="0D0D0D"/>
                </a:solidFill>
                <a:effectLst/>
                <a:latin typeface="Arial" panose="020B0604020202020204" pitchFamily="34" charset="0"/>
                <a:cs typeface="Arial" panose="020B0604020202020204" pitchFamily="34" charset="0"/>
              </a:rPr>
              <a:t>The sender window size is depicted as N=4, and a series of packet transmissions are detailed:</a:t>
            </a:r>
          </a:p>
          <a:p>
            <a:pPr algn="just"/>
            <a:endParaRPr lang="en-US" sz="1400" b="0" i="0" dirty="0">
              <a:solidFill>
                <a:srgbClr val="0D0D0D"/>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b="1" i="0" dirty="0">
                <a:solidFill>
                  <a:srgbClr val="0000A3"/>
                </a:solidFill>
                <a:effectLst/>
                <a:latin typeface="Arial" panose="020B0604020202020204" pitchFamily="34" charset="0"/>
                <a:cs typeface="Arial" panose="020B0604020202020204" pitchFamily="34" charset="0"/>
              </a:rPr>
              <a:t>Sender:</a:t>
            </a:r>
          </a:p>
          <a:p>
            <a:pPr marL="742950" lvl="1" indent="-285750" algn="just">
              <a:buFont typeface="Wingdings" panose="05000000000000000000" pitchFamily="2" charset="2"/>
              <a:buChar char="§"/>
            </a:pPr>
            <a:r>
              <a:rPr lang="en-US" sz="1400" b="0" i="0" dirty="0">
                <a:solidFill>
                  <a:srgbClr val="0D0D0D"/>
                </a:solidFill>
                <a:effectLst/>
                <a:latin typeface="Arial" panose="020B0604020202020204" pitchFamily="34" charset="0"/>
                <a:cs typeface="Arial" panose="020B0604020202020204" pitchFamily="34" charset="0"/>
              </a:rPr>
              <a:t>The sender transmits packets 0 to 3.</a:t>
            </a:r>
          </a:p>
          <a:p>
            <a:pPr marL="742950" lvl="1" indent="-285750" algn="just">
              <a:buFont typeface="Wingdings" panose="05000000000000000000" pitchFamily="2" charset="2"/>
              <a:buChar char="§"/>
            </a:pPr>
            <a:r>
              <a:rPr lang="en-US" sz="1400" b="0" i="0" dirty="0">
                <a:solidFill>
                  <a:srgbClr val="0D0D0D"/>
                </a:solidFill>
                <a:effectLst/>
                <a:latin typeface="Arial" panose="020B0604020202020204" pitchFamily="34" charset="0"/>
                <a:cs typeface="Arial" panose="020B0604020202020204" pitchFamily="34" charset="0"/>
              </a:rPr>
              <a:t>Packet 2 is lost in the transmission, and the sender waits after sending packet 3.</a:t>
            </a:r>
          </a:p>
          <a:p>
            <a:pPr marL="742950" lvl="1" indent="-285750" algn="just">
              <a:buFont typeface="Wingdings" panose="05000000000000000000" pitchFamily="2" charset="2"/>
              <a:buChar char="§"/>
            </a:pPr>
            <a:r>
              <a:rPr lang="en-US" sz="1400" b="0" i="0" dirty="0">
                <a:solidFill>
                  <a:srgbClr val="0D0D0D"/>
                </a:solidFill>
                <a:effectLst/>
                <a:latin typeface="Arial" panose="020B0604020202020204" pitchFamily="34" charset="0"/>
                <a:cs typeface="Arial" panose="020B0604020202020204" pitchFamily="34" charset="0"/>
              </a:rPr>
              <a:t>Upon receiving acknowledgments for packets 0 and 1 (ack0 and ack1), the sender proceeds to send packets 4 and 5.</a:t>
            </a:r>
          </a:p>
          <a:p>
            <a:pPr marL="742950" lvl="1" indent="-285750" algn="just">
              <a:buFont typeface="Wingdings" panose="05000000000000000000" pitchFamily="2" charset="2"/>
              <a:buChar char="§"/>
            </a:pPr>
            <a:r>
              <a:rPr lang="en-US" sz="1400" b="0" i="0" dirty="0">
                <a:solidFill>
                  <a:srgbClr val="0D0D0D"/>
                </a:solidFill>
                <a:effectLst/>
                <a:latin typeface="Arial" panose="020B0604020202020204" pitchFamily="34" charset="0"/>
                <a:cs typeface="Arial" panose="020B0604020202020204" pitchFamily="34" charset="0"/>
              </a:rPr>
              <a:t>After the timeout for packet 2 occurs, it is retransmitted by the sender.</a:t>
            </a:r>
          </a:p>
          <a:p>
            <a:pPr marL="285750" indent="-285750" algn="just">
              <a:buFont typeface="Wingdings" panose="05000000000000000000" pitchFamily="2" charset="2"/>
              <a:buChar char="§"/>
            </a:pPr>
            <a:r>
              <a:rPr lang="en-US" sz="1400" b="1" i="0" dirty="0">
                <a:solidFill>
                  <a:srgbClr val="00B050"/>
                </a:solidFill>
                <a:effectLst/>
                <a:latin typeface="Arial" panose="020B0604020202020204" pitchFamily="34" charset="0"/>
                <a:cs typeface="Arial" panose="020B0604020202020204" pitchFamily="34" charset="0"/>
              </a:rPr>
              <a:t>Receiver:</a:t>
            </a:r>
            <a:endParaRPr lang="en-US" sz="1400" b="0" i="0" dirty="0">
              <a:solidFill>
                <a:srgbClr val="0D0D0D"/>
              </a:solidFill>
              <a:effectLst/>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US" sz="1400" b="0" i="0" dirty="0">
                <a:solidFill>
                  <a:srgbClr val="0D0D0D"/>
                </a:solidFill>
                <a:effectLst/>
                <a:latin typeface="Arial" panose="020B0604020202020204" pitchFamily="34" charset="0"/>
                <a:cs typeface="Arial" panose="020B0604020202020204" pitchFamily="34" charset="0"/>
              </a:rPr>
              <a:t>The receiver, upon receiving packets 0, 1, and out-of-order packets 3, 4, and 5, sends the corresponding acknowledgments and buffers the out-of-order packets.</a:t>
            </a:r>
          </a:p>
          <a:p>
            <a:pPr marL="742950" lvl="1" indent="-285750" algn="just">
              <a:buFont typeface="Wingdings" panose="05000000000000000000" pitchFamily="2" charset="2"/>
              <a:buChar char="§"/>
            </a:pPr>
            <a:r>
              <a:rPr lang="en-US" sz="1400" b="0" i="0" dirty="0">
                <a:solidFill>
                  <a:srgbClr val="0D0D0D"/>
                </a:solidFill>
                <a:effectLst/>
                <a:latin typeface="Arial" panose="020B0604020202020204" pitchFamily="34" charset="0"/>
                <a:cs typeface="Arial" panose="020B0604020202020204" pitchFamily="34" charset="0"/>
              </a:rPr>
              <a:t>The receiver then receives packet 2, delivers the buffered packets 2, 3, 4, and 5 in the correct order, and sends acknowledgment 2 (ack2).</a:t>
            </a:r>
          </a:p>
          <a:p>
            <a:pPr algn="just"/>
            <a:endParaRPr lang="en-US" sz="1400" b="0" i="0" dirty="0">
              <a:solidFill>
                <a:srgbClr val="0D0D0D"/>
              </a:solidFill>
              <a:effectLst/>
              <a:latin typeface="Arial" panose="020B0604020202020204" pitchFamily="34" charset="0"/>
              <a:cs typeface="Arial" panose="020B0604020202020204" pitchFamily="34" charset="0"/>
            </a:endParaRPr>
          </a:p>
          <a:p>
            <a:pPr algn="just"/>
            <a:r>
              <a:rPr lang="en-US" sz="1400" b="1" i="1" dirty="0">
                <a:solidFill>
                  <a:srgbClr val="0D0D0D"/>
                </a:solidFill>
                <a:effectLst/>
                <a:latin typeface="Arial" panose="020B0604020202020204" pitchFamily="34" charset="0"/>
                <a:cs typeface="Arial" panose="020B0604020202020204" pitchFamily="34" charset="0"/>
              </a:rPr>
              <a:t>Q: </a:t>
            </a:r>
            <a:r>
              <a:rPr lang="en-US" sz="1400" b="0" i="1" dirty="0">
                <a:solidFill>
                  <a:srgbClr val="0D0D0D"/>
                </a:solidFill>
                <a:effectLst/>
                <a:latin typeface="Arial" panose="020B0604020202020204" pitchFamily="34" charset="0"/>
                <a:cs typeface="Arial" panose="020B0604020202020204" pitchFamily="34" charset="0"/>
              </a:rPr>
              <a:t>what happens when ack2 arrives?" </a:t>
            </a:r>
          </a:p>
          <a:p>
            <a:pPr algn="just"/>
            <a:r>
              <a:rPr lang="en-US" sz="1400" b="1" i="1" dirty="0">
                <a:solidFill>
                  <a:srgbClr val="0D0D0D"/>
                </a:solidFill>
                <a:effectLst/>
                <a:latin typeface="Arial" panose="020B0604020202020204" pitchFamily="34" charset="0"/>
                <a:cs typeface="Arial" panose="020B0604020202020204" pitchFamily="34" charset="0"/>
              </a:rPr>
              <a:t>A: </a:t>
            </a:r>
            <a:r>
              <a:rPr lang="en-US" sz="1400" b="0" i="1" dirty="0">
                <a:solidFill>
                  <a:srgbClr val="0D0D0D"/>
                </a:solidFill>
                <a:effectLst/>
                <a:latin typeface="Arial" panose="020B0604020202020204" pitchFamily="34" charset="0"/>
                <a:cs typeface="Arial" panose="020B0604020202020204" pitchFamily="34" charset="0"/>
              </a:rPr>
              <a:t>When ack2 arrives, the sender should be able to move the window forward since it has now received acknowledgments for all packets up to packet 5. </a:t>
            </a:r>
          </a:p>
          <a:p>
            <a:pPr algn="just"/>
            <a:endParaRPr lang="en-US" sz="1400" dirty="0">
              <a:solidFill>
                <a:srgbClr val="0D0D0D"/>
              </a:solidFill>
              <a:latin typeface="Arial" panose="020B0604020202020204" pitchFamily="34" charset="0"/>
              <a:cs typeface="Arial" panose="020B0604020202020204" pitchFamily="34" charset="0"/>
            </a:endParaRPr>
          </a:p>
          <a:p>
            <a:pPr algn="just"/>
            <a:r>
              <a:rPr lang="en-US" sz="1400" b="0" i="0" dirty="0">
                <a:solidFill>
                  <a:srgbClr val="0D0D0D"/>
                </a:solidFill>
                <a:effectLst/>
                <a:latin typeface="Arial" panose="020B0604020202020204" pitchFamily="34" charset="0"/>
                <a:cs typeface="Arial" panose="020B0604020202020204" pitchFamily="34" charset="0"/>
              </a:rPr>
              <a:t>.</a:t>
            </a:r>
          </a:p>
        </p:txBody>
      </p:sp>
      <p:pic>
        <p:nvPicPr>
          <p:cNvPr id="14" name="Picture 13">
            <a:extLst>
              <a:ext uri="{FF2B5EF4-FFF2-40B4-BE49-F238E27FC236}">
                <a16:creationId xmlns:a16="http://schemas.microsoft.com/office/drawing/2014/main" id="{FC866B26-F7BE-9C95-F2F2-FBD9A9E874D2}"/>
              </a:ext>
            </a:extLst>
          </p:cNvPr>
          <p:cNvPicPr>
            <a:picLocks noChangeAspect="1"/>
          </p:cNvPicPr>
          <p:nvPr/>
        </p:nvPicPr>
        <p:blipFill rotWithShape="1">
          <a:blip r:embed="rId3"/>
          <a:srcRect r="2684"/>
          <a:stretch/>
        </p:blipFill>
        <p:spPr>
          <a:xfrm>
            <a:off x="6587283" y="2230816"/>
            <a:ext cx="5604717" cy="3264819"/>
          </a:xfrm>
          <a:prstGeom prst="rect">
            <a:avLst/>
          </a:prstGeom>
        </p:spPr>
      </p:pic>
    </p:spTree>
    <p:extLst>
      <p:ext uri="{BB962C8B-B14F-4D97-AF65-F5344CB8AC3E}">
        <p14:creationId xmlns:p14="http://schemas.microsoft.com/office/powerpoint/2010/main" val="2046065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dirty="0"/>
              <a:t>Selective repeat: </a:t>
            </a:r>
            <a:br>
              <a:rPr lang="en-US" sz="4800" dirty="0"/>
            </a:br>
            <a:r>
              <a:rPr lang="en-US" sz="4800" dirty="0"/>
              <a:t>a dilemma!</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Slide Number Placeholder 2">
            <a:extLst>
              <a:ext uri="{FF2B5EF4-FFF2-40B4-BE49-F238E27FC236}">
                <a16:creationId xmlns:a16="http://schemas.microsoft.com/office/drawing/2014/main" id="{0E39ABAA-753D-794D-9119-FEAB296BBB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35</a:t>
            </a:fld>
            <a:endParaRPr lang="en-US" dirty="0"/>
          </a:p>
        </p:txBody>
      </p:sp>
    </p:spTree>
    <p:extLst>
      <p:ext uri="{BB962C8B-B14F-4D97-AF65-F5344CB8AC3E}">
        <p14:creationId xmlns:p14="http://schemas.microsoft.com/office/powerpoint/2010/main" val="269008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4"/>
                                        </p:tgtEl>
                                        <p:attrNameLst>
                                          <p:attrName>style.visibility</p:attrName>
                                        </p:attrNameLst>
                                      </p:cBhvr>
                                      <p:to>
                                        <p:strVal val="visible"/>
                                      </p:to>
                                    </p:set>
                                    <p:animEffect transition="in" filter="dissolve">
                                      <p:cBhvr>
                                        <p:cTn id="22"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7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dirty="0"/>
              <a:t>Selective repeat: </a:t>
            </a:r>
            <a:br>
              <a:rPr lang="en-US" sz="4800" dirty="0"/>
            </a:br>
            <a:r>
              <a:rPr lang="en-US" sz="4800" dirty="0"/>
              <a:t>a dilemma!</a:t>
            </a:r>
          </a:p>
        </p:txBody>
      </p:sp>
      <p:sp>
        <p:nvSpPr>
          <p:cNvPr id="71" name="Rectangle 124">
            <a:extLst>
              <a:ext uri="{FF2B5EF4-FFF2-40B4-BE49-F238E27FC236}">
                <a16:creationId xmlns:a16="http://schemas.microsoft.com/office/drawing/2014/main" id="{D782CDAA-0416-784F-B3B4-73D20461E8E6}"/>
              </a:ext>
            </a:extLst>
          </p:cNvPr>
          <p:cNvSpPr>
            <a:spLocks noChangeArrowheads="1"/>
          </p:cNvSpPr>
          <p:nvPr/>
        </p:nvSpPr>
        <p:spPr bwMode="auto">
          <a:xfrm>
            <a:off x="1004797" y="3949577"/>
            <a:ext cx="5038193" cy="2358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0000"/>
              </a:lnSpc>
              <a:spcBef>
                <a:spcPct val="20000"/>
              </a:spcBef>
              <a:spcAft>
                <a:spcPts val="0"/>
              </a:spcAft>
              <a:buClr>
                <a:srgbClr val="000099"/>
              </a:buClr>
              <a:buSzPct val="65000"/>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0000"/>
              </a:lnSpc>
              <a:spcBef>
                <a:spcPct val="20000"/>
              </a:spcBef>
              <a:spcAft>
                <a:spcPts val="0"/>
              </a:spcAft>
              <a:buClr>
                <a:srgbClr val="000099"/>
              </a:buClr>
              <a:buSzPct val="65000"/>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Q:</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what relationship is needed between sequence # size and window size to avoid problem in scenario (b)?</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0" name="Group 9">
            <a:extLst>
              <a:ext uri="{FF2B5EF4-FFF2-40B4-BE49-F238E27FC236}">
                <a16:creationId xmlns:a16="http://schemas.microsoft.com/office/drawing/2014/main" id="{736268CD-290F-C649-A065-0503FC9197DB}"/>
              </a:ext>
            </a:extLst>
          </p:cNvPr>
          <p:cNvGrpSpPr/>
          <p:nvPr/>
        </p:nvGrpSpPr>
        <p:grpSpPr>
          <a:xfrm>
            <a:off x="6612895" y="981529"/>
            <a:ext cx="2769497" cy="5564188"/>
            <a:chOff x="6612895" y="981529"/>
            <a:chExt cx="2769497" cy="5564188"/>
          </a:xfrm>
        </p:grpSpPr>
        <p:sp>
          <p:nvSpPr>
            <p:cNvPr id="9" name="Rectangle 8">
              <a:extLst>
                <a:ext uri="{FF2B5EF4-FFF2-40B4-BE49-F238E27FC236}">
                  <a16:creationId xmlns:a16="http://schemas.microsoft.com/office/drawing/2014/main" id="{82772DC8-1267-2046-8CD5-6C8C299A5017}"/>
                </a:ext>
              </a:extLst>
            </p:cNvPr>
            <p:cNvSpPr/>
            <p:nvPr/>
          </p:nvSpPr>
          <p:spPr>
            <a:xfrm>
              <a:off x="6612895" y="981529"/>
              <a:ext cx="2463800" cy="5564188"/>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81" name="Group 122">
              <a:extLst>
                <a:ext uri="{FF2B5EF4-FFF2-40B4-BE49-F238E27FC236}">
                  <a16:creationId xmlns:a16="http://schemas.microsoft.com/office/drawing/2014/main" id="{E039FCAB-16C2-CA40-8F03-2E2D41DC3CF7}"/>
                </a:ext>
              </a:extLst>
            </p:cNvPr>
            <p:cNvGrpSpPr>
              <a:grpSpLocks/>
            </p:cNvGrpSpPr>
            <p:nvPr/>
          </p:nvGrpSpPr>
          <p:grpSpPr bwMode="auto">
            <a:xfrm>
              <a:off x="8864867" y="1005799"/>
              <a:ext cx="517525" cy="5278437"/>
              <a:chOff x="3821" y="550"/>
              <a:chExt cx="326" cy="3325"/>
            </a:xfrm>
          </p:grpSpPr>
          <p:pic>
            <p:nvPicPr>
              <p:cNvPr id="382" name="Picture 5" descr="curtain">
                <a:extLst>
                  <a:ext uri="{FF2B5EF4-FFF2-40B4-BE49-F238E27FC236}">
                    <a16:creationId xmlns:a16="http://schemas.microsoft.com/office/drawing/2014/main" id="{403F5413-B503-FE4C-9AC1-492926543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 y="550"/>
                <a:ext cx="284" cy="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3" name="Picture 111" descr="curtain">
                <a:extLst>
                  <a:ext uri="{FF2B5EF4-FFF2-40B4-BE49-F238E27FC236}">
                    <a16:creationId xmlns:a16="http://schemas.microsoft.com/office/drawing/2014/main" id="{21203F3F-D4DD-E848-A9F4-2C0EDDF31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 y="2564"/>
                <a:ext cx="326"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0" name="Text Box 121">
            <a:extLst>
              <a:ext uri="{FF2B5EF4-FFF2-40B4-BE49-F238E27FC236}">
                <a16:creationId xmlns:a16="http://schemas.microsoft.com/office/drawing/2014/main" id="{1D394A1F-BD9E-ED47-964B-579F38672782}"/>
              </a:ext>
            </a:extLst>
          </p:cNvPr>
          <p:cNvSpPr txBox="1">
            <a:spLocks noChangeArrowheads="1"/>
          </p:cNvSpPr>
          <p:nvPr/>
        </p:nvSpPr>
        <p:spPr bwMode="auto">
          <a:xfrm>
            <a:off x="6811617" y="2358260"/>
            <a:ext cx="2107096" cy="2308324"/>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can’</a:t>
            </a:r>
            <a:r>
              <a:rPr kumimoji="0" lang="en-US" altLang="ja-JP"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see sender side</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behavior identical in both cases!</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something’</a:t>
            </a:r>
            <a:r>
              <a:rPr kumimoji="0" lang="en-US" altLang="ja-JP"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 (very) wrong!</a:t>
            </a:r>
            <a:endPar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9" name="Slide Number Placeholder 2">
            <a:extLst>
              <a:ext uri="{FF2B5EF4-FFF2-40B4-BE49-F238E27FC236}">
                <a16:creationId xmlns:a16="http://schemas.microsoft.com/office/drawing/2014/main" id="{0AA9808B-5BBB-4C4D-B51B-5BA930FBB93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36</a:t>
            </a:fld>
            <a:endParaRPr lang="en-US" dirty="0"/>
          </a:p>
        </p:txBody>
      </p:sp>
    </p:spTree>
    <p:extLst>
      <p:ext uri="{BB962C8B-B14F-4D97-AF65-F5344CB8AC3E}">
        <p14:creationId xmlns:p14="http://schemas.microsoft.com/office/powerpoint/2010/main" val="226146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dissolve">
                                      <p:cBhvr>
                                        <p:cTn id="7" dur="500"/>
                                        <p:tgtEl>
                                          <p:spTgt spid="380"/>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dissolve">
                                      <p:cBhvr>
                                        <p:cTn id="1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669F47-6A2A-F5DD-52F7-B241187D259F}"/>
              </a:ext>
            </a:extLst>
          </p:cNvPr>
          <p:cNvSpPr>
            <a:spLocks noGrp="1"/>
          </p:cNvSpPr>
          <p:nvPr>
            <p:ph type="title"/>
          </p:nvPr>
        </p:nvSpPr>
        <p:spPr/>
        <p:txBody>
          <a:bodyPr/>
          <a:lstStyle/>
          <a:p>
            <a:r>
              <a:rPr lang="en-US" dirty="0" err="1"/>
              <a:t>rdt</a:t>
            </a:r>
            <a:r>
              <a:rPr lang="en-US" dirty="0"/>
              <a:t> protocol mechanism </a:t>
            </a:r>
            <a:endParaRPr lang="en-PK" dirty="0"/>
          </a:p>
        </p:txBody>
      </p:sp>
      <p:sp>
        <p:nvSpPr>
          <p:cNvPr id="4" name="Slide Number Placeholder 3">
            <a:extLst>
              <a:ext uri="{FF2B5EF4-FFF2-40B4-BE49-F238E27FC236}">
                <a16:creationId xmlns:a16="http://schemas.microsoft.com/office/drawing/2014/main" id="{8EB72266-60C9-DCCE-D38E-8EE0FD0BA017}"/>
              </a:ext>
            </a:extLst>
          </p:cNvPr>
          <p:cNvSpPr>
            <a:spLocks noGrp="1"/>
          </p:cNvSpPr>
          <p:nvPr>
            <p:ph type="sldNum" sz="quarter" idx="4"/>
          </p:nvPr>
        </p:nvSpPr>
        <p:spPr/>
        <p:txBody>
          <a:bodyPr/>
          <a:lstStyle/>
          <a:p>
            <a:r>
              <a:rPr lang="en-US"/>
              <a:t>Transport Layer: 3-</a:t>
            </a:r>
            <a:fld id="{C4204591-24BD-A542-B9D5-F8D8A88D2FEE}" type="slidenum">
              <a:rPr lang="en-US" smtClean="0"/>
              <a:pPr/>
              <a:t>37</a:t>
            </a:fld>
            <a:endParaRPr lang="en-US" dirty="0"/>
          </a:p>
        </p:txBody>
      </p:sp>
      <p:pic>
        <p:nvPicPr>
          <p:cNvPr id="5" name="Content Placeholder 4">
            <a:extLst>
              <a:ext uri="{FF2B5EF4-FFF2-40B4-BE49-F238E27FC236}">
                <a16:creationId xmlns:a16="http://schemas.microsoft.com/office/drawing/2014/main" id="{7A09E001-0BE7-9E0A-58EB-1152648889FB}"/>
              </a:ext>
            </a:extLst>
          </p:cNvPr>
          <p:cNvPicPr>
            <a:picLocks noGrp="1" noChangeAspect="1"/>
          </p:cNvPicPr>
          <p:nvPr>
            <p:ph idx="1"/>
          </p:nvPr>
        </p:nvPicPr>
        <p:blipFill rotWithShape="1">
          <a:blip r:embed="rId2"/>
          <a:srcRect t="30965"/>
          <a:stretch/>
        </p:blipFill>
        <p:spPr>
          <a:xfrm>
            <a:off x="942108" y="1833898"/>
            <a:ext cx="9764083" cy="3567143"/>
          </a:xfrm>
          <a:prstGeom prst="rect">
            <a:avLst/>
          </a:prstGeom>
        </p:spPr>
      </p:pic>
    </p:spTree>
    <p:extLst>
      <p:ext uri="{BB962C8B-B14F-4D97-AF65-F5344CB8AC3E}">
        <p14:creationId xmlns:p14="http://schemas.microsoft.com/office/powerpoint/2010/main" val="1970047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38</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39</a:t>
            </a:fld>
            <a:endParaRPr lang="en-US"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 name="Slide Number Placeholder 2">
            <a:extLst>
              <a:ext uri="{FF2B5EF4-FFF2-40B4-BE49-F238E27FC236}">
                <a16:creationId xmlns:a16="http://schemas.microsoft.com/office/drawing/2014/main" id="{70847C17-240C-8943-BAC9-8DEDA07FFF5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7414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40</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41</a:t>
            </a:fld>
            <a:endParaRPr lang="en-US"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42</a:t>
            </a:fld>
            <a:endParaRPr lang="en-US"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98E469-40F0-8C00-B10D-AAE1D89C777D}"/>
              </a:ext>
            </a:extLst>
          </p:cNvPr>
          <p:cNvPicPr>
            <a:picLocks noChangeAspect="1"/>
          </p:cNvPicPr>
          <p:nvPr/>
        </p:nvPicPr>
        <p:blipFill rotWithShape="1">
          <a:blip r:embed="rId2"/>
          <a:srcRect l="1493" r="2921" b="17730"/>
          <a:stretch/>
        </p:blipFill>
        <p:spPr>
          <a:xfrm>
            <a:off x="7167419" y="4334199"/>
            <a:ext cx="4989424" cy="2474015"/>
          </a:xfrm>
          <a:prstGeom prst="rect">
            <a:avLst/>
          </a:prstGeom>
        </p:spPr>
      </p:pic>
      <p:sp>
        <p:nvSpPr>
          <p:cNvPr id="2" name="Content Placeholder 1">
            <a:extLst>
              <a:ext uri="{FF2B5EF4-FFF2-40B4-BE49-F238E27FC236}">
                <a16:creationId xmlns:a16="http://schemas.microsoft.com/office/drawing/2014/main" id="{B567419D-4FD1-E48F-5B58-636B097D6401}"/>
              </a:ext>
            </a:extLst>
          </p:cNvPr>
          <p:cNvSpPr>
            <a:spLocks noGrp="1"/>
          </p:cNvSpPr>
          <p:nvPr>
            <p:ph idx="1"/>
          </p:nvPr>
        </p:nvSpPr>
        <p:spPr>
          <a:xfrm>
            <a:off x="120072" y="1642006"/>
            <a:ext cx="9180946" cy="4149193"/>
          </a:xfrm>
        </p:spPr>
        <p:txBody>
          <a:bodyPr>
            <a:normAutofit fontScale="55000" lnSpcReduction="20000"/>
          </a:bodyPr>
          <a:lstStyle/>
          <a:p>
            <a:pPr algn="l"/>
            <a:r>
              <a:rPr lang="en-US" dirty="0">
                <a:solidFill>
                  <a:srgbClr val="0D0D0D"/>
                </a:solidFill>
                <a:latin typeface="Söhne"/>
              </a:rPr>
              <a:t>S</a:t>
            </a:r>
            <a:r>
              <a:rPr lang="en-US" b="0" i="0" dirty="0">
                <a:solidFill>
                  <a:srgbClr val="0D0D0D"/>
                </a:solidFill>
                <a:effectLst/>
                <a:latin typeface="Söhne"/>
              </a:rPr>
              <a:t>tep-by-step explanation of what's happening in the diagram:</a:t>
            </a:r>
          </a:p>
          <a:p>
            <a:pPr algn="just">
              <a:buFont typeface="+mj-lt"/>
              <a:buAutoNum type="arabicPeriod"/>
            </a:pPr>
            <a:r>
              <a:rPr lang="en-US" b="0" i="0" dirty="0">
                <a:solidFill>
                  <a:srgbClr val="0D0D0D"/>
                </a:solidFill>
                <a:effectLst/>
                <a:latin typeface="Söhne"/>
              </a:rPr>
              <a:t>A user at Host A types the character 'c', which initiates a TCP segment to be sent to Host B.</a:t>
            </a:r>
          </a:p>
          <a:p>
            <a:pPr algn="just">
              <a:buFont typeface="+mj-lt"/>
              <a:buAutoNum type="arabicPeriod"/>
            </a:pPr>
            <a:r>
              <a:rPr lang="en-US" b="0" i="0" dirty="0">
                <a:solidFill>
                  <a:srgbClr val="0D0D0D"/>
                </a:solidFill>
                <a:effectLst/>
                <a:highlight>
                  <a:srgbClr val="FFFF00"/>
                </a:highlight>
                <a:latin typeface="Söhne"/>
              </a:rPr>
              <a:t>The TCP segment from Host A to Host B has the following characteristics:</a:t>
            </a:r>
          </a:p>
          <a:p>
            <a:pPr marL="742950" lvl="1" indent="-285750" algn="just">
              <a:buFont typeface="+mj-lt"/>
              <a:buAutoNum type="arabicPeriod"/>
            </a:pPr>
            <a:r>
              <a:rPr lang="en-US" b="1" i="0" dirty="0">
                <a:solidFill>
                  <a:srgbClr val="0D0D0D"/>
                </a:solidFill>
                <a:effectLst/>
                <a:highlight>
                  <a:srgbClr val="FFFF00"/>
                </a:highlight>
                <a:latin typeface="Söhne"/>
              </a:rPr>
              <a:t>Sequence Number (Seq=42)</a:t>
            </a:r>
            <a:r>
              <a:rPr lang="en-US" b="0" i="0" dirty="0">
                <a:solidFill>
                  <a:srgbClr val="0D0D0D"/>
                </a:solidFill>
                <a:effectLst/>
                <a:highlight>
                  <a:srgbClr val="FFFF00"/>
                </a:highlight>
                <a:latin typeface="Söhne"/>
              </a:rPr>
              <a:t>: This is the sequence number of the first byte in this segment. It's used to order segments on the receiving end.</a:t>
            </a:r>
          </a:p>
          <a:p>
            <a:pPr marL="742950" lvl="1" indent="-285750" algn="just">
              <a:buFont typeface="+mj-lt"/>
              <a:buAutoNum type="arabicPeriod"/>
            </a:pPr>
            <a:r>
              <a:rPr lang="en-US" b="1" i="0" dirty="0">
                <a:solidFill>
                  <a:srgbClr val="0D0D0D"/>
                </a:solidFill>
                <a:effectLst/>
                <a:highlight>
                  <a:srgbClr val="FFFF00"/>
                </a:highlight>
                <a:latin typeface="Söhne"/>
              </a:rPr>
              <a:t>Acknowledgment Number (ACK=79)</a:t>
            </a:r>
            <a:r>
              <a:rPr lang="en-US" b="0" i="0" dirty="0">
                <a:solidFill>
                  <a:srgbClr val="0D0D0D"/>
                </a:solidFill>
                <a:effectLst/>
                <a:highlight>
                  <a:srgbClr val="FFFF00"/>
                </a:highlight>
                <a:latin typeface="Söhne"/>
              </a:rPr>
              <a:t>: This tells Host B that Host A has received all bytes up to byte 78 from Host B and is expecting byte 79 next.</a:t>
            </a:r>
          </a:p>
          <a:p>
            <a:pPr marL="742950" lvl="1" indent="-285750" algn="just">
              <a:buFont typeface="+mj-lt"/>
              <a:buAutoNum type="arabicPeriod"/>
            </a:pPr>
            <a:r>
              <a:rPr lang="en-US" b="1" i="0" dirty="0">
                <a:solidFill>
                  <a:srgbClr val="0D0D0D"/>
                </a:solidFill>
                <a:effectLst/>
                <a:highlight>
                  <a:srgbClr val="FFFF00"/>
                </a:highlight>
                <a:latin typeface="Söhne"/>
              </a:rPr>
              <a:t>Data = 'c'</a:t>
            </a:r>
            <a:r>
              <a:rPr lang="en-US" b="0" i="0" dirty="0">
                <a:solidFill>
                  <a:srgbClr val="0D0D0D"/>
                </a:solidFill>
                <a:effectLst/>
                <a:highlight>
                  <a:srgbClr val="FFFF00"/>
                </a:highlight>
                <a:latin typeface="Söhne"/>
              </a:rPr>
              <a:t>: The actual data being sent, which in this case is the character 'c'.</a:t>
            </a:r>
          </a:p>
          <a:p>
            <a:pPr algn="just">
              <a:buFont typeface="+mj-lt"/>
              <a:buAutoNum type="arabicPeriod"/>
            </a:pPr>
            <a:r>
              <a:rPr lang="en-US" b="0" i="0" dirty="0">
                <a:solidFill>
                  <a:srgbClr val="0D0D0D"/>
                </a:solidFill>
                <a:effectLst/>
                <a:latin typeface="Söhne"/>
              </a:rPr>
              <a:t>Host B receives the TCP segment and processes it. To acknowledge receipt, Host B sends a TCP segment back to Host A:</a:t>
            </a:r>
          </a:p>
          <a:p>
            <a:pPr marL="742950" lvl="1" indent="-285750" algn="just">
              <a:buFont typeface="+mj-lt"/>
              <a:buAutoNum type="arabicPeriod"/>
            </a:pPr>
            <a:r>
              <a:rPr lang="en-US" b="1" i="0" dirty="0">
                <a:solidFill>
                  <a:srgbClr val="0D0D0D"/>
                </a:solidFill>
                <a:effectLst/>
                <a:latin typeface="Söhne"/>
              </a:rPr>
              <a:t>Sequence Number (Seq=79)</a:t>
            </a:r>
            <a:r>
              <a:rPr lang="en-US" b="0" i="0" dirty="0">
                <a:solidFill>
                  <a:srgbClr val="0D0D0D"/>
                </a:solidFill>
                <a:effectLst/>
                <a:latin typeface="Söhne"/>
              </a:rPr>
              <a:t>: This is now Host B's sequence number, indicating the next byte number it expects to send.</a:t>
            </a:r>
          </a:p>
          <a:p>
            <a:pPr marL="742950" lvl="1" indent="-285750" algn="just">
              <a:buFont typeface="+mj-lt"/>
              <a:buAutoNum type="arabicPeriod"/>
            </a:pPr>
            <a:r>
              <a:rPr lang="en-US" b="1" i="0" dirty="0">
                <a:solidFill>
                  <a:srgbClr val="0D0D0D"/>
                </a:solidFill>
                <a:effectLst/>
                <a:latin typeface="Söhne"/>
              </a:rPr>
              <a:t>Acknowledgment Number (ACK=43)</a:t>
            </a:r>
            <a:r>
              <a:rPr lang="en-US" b="0" i="0" dirty="0">
                <a:solidFill>
                  <a:srgbClr val="0D0D0D"/>
                </a:solidFill>
                <a:effectLst/>
                <a:latin typeface="Söhne"/>
              </a:rPr>
              <a:t>: Host B is acknowledging that it has received up to byte 42 from Host A and is expecting byte 43 next.</a:t>
            </a:r>
          </a:p>
          <a:p>
            <a:pPr marL="742950" lvl="1" indent="-285750" algn="just">
              <a:buFont typeface="+mj-lt"/>
              <a:buAutoNum type="arabicPeriod"/>
            </a:pPr>
            <a:r>
              <a:rPr lang="en-US" b="1" i="0" dirty="0">
                <a:solidFill>
                  <a:srgbClr val="0D0D0D"/>
                </a:solidFill>
                <a:effectLst/>
                <a:latin typeface="Söhne"/>
              </a:rPr>
              <a:t>Data = 'c'</a:t>
            </a:r>
            <a:r>
              <a:rPr lang="en-US" b="0" i="0" dirty="0">
                <a:solidFill>
                  <a:srgbClr val="0D0D0D"/>
                </a:solidFill>
                <a:effectLst/>
                <a:latin typeface="Söhne"/>
              </a:rPr>
              <a:t>: Host B is echoing back the character 'c', as is typical in a telnet session.</a:t>
            </a:r>
          </a:p>
          <a:p>
            <a:pPr algn="just">
              <a:buFont typeface="+mj-lt"/>
              <a:buAutoNum type="arabicPeriod"/>
            </a:pPr>
            <a:r>
              <a:rPr lang="en-US" b="0" i="0" dirty="0">
                <a:solidFill>
                  <a:srgbClr val="0D0D0D"/>
                </a:solidFill>
                <a:effectLst/>
                <a:highlight>
                  <a:srgbClr val="FFFF00"/>
                </a:highlight>
                <a:latin typeface="Söhne"/>
              </a:rPr>
              <a:t>Host A then acknowledges the receipt of the echoed 'c' from Host B:</a:t>
            </a:r>
          </a:p>
          <a:p>
            <a:pPr marL="742950" lvl="1" indent="-285750" algn="just">
              <a:buFont typeface="+mj-lt"/>
              <a:buAutoNum type="arabicPeriod"/>
            </a:pPr>
            <a:r>
              <a:rPr lang="en-US" b="1" i="0" dirty="0">
                <a:solidFill>
                  <a:srgbClr val="0D0D0D"/>
                </a:solidFill>
                <a:effectLst/>
                <a:highlight>
                  <a:srgbClr val="FFFF00"/>
                </a:highlight>
                <a:latin typeface="Söhne"/>
              </a:rPr>
              <a:t>Sequence Number (Seq=43)</a:t>
            </a:r>
            <a:r>
              <a:rPr lang="en-US" b="0" i="0" dirty="0">
                <a:solidFill>
                  <a:srgbClr val="0D0D0D"/>
                </a:solidFill>
                <a:effectLst/>
                <a:highlight>
                  <a:srgbClr val="FFFF00"/>
                </a:highlight>
                <a:latin typeface="Söhne"/>
              </a:rPr>
              <a:t>: Host A is now sending a segment with the next sequence number.</a:t>
            </a:r>
          </a:p>
          <a:p>
            <a:pPr marL="742950" lvl="1" indent="-285750" algn="just">
              <a:buFont typeface="+mj-lt"/>
              <a:buAutoNum type="arabicPeriod"/>
            </a:pPr>
            <a:r>
              <a:rPr lang="en-US" b="1" i="0" dirty="0">
                <a:solidFill>
                  <a:srgbClr val="0D0D0D"/>
                </a:solidFill>
                <a:effectLst/>
                <a:highlight>
                  <a:srgbClr val="FFFF00"/>
                </a:highlight>
                <a:latin typeface="Söhne"/>
              </a:rPr>
              <a:t>Acknowledgment Number (ACK=80)</a:t>
            </a:r>
            <a:r>
              <a:rPr lang="en-US" b="0" i="0" dirty="0">
                <a:solidFill>
                  <a:srgbClr val="0D0D0D"/>
                </a:solidFill>
                <a:effectLst/>
                <a:highlight>
                  <a:srgbClr val="FFFF00"/>
                </a:highlight>
                <a:latin typeface="Söhne"/>
              </a:rPr>
              <a:t>: Host A acknowledges all bytes received up to byte 79 </a:t>
            </a:r>
          </a:p>
          <a:p>
            <a:pPr marL="457200" lvl="1" indent="0" algn="just">
              <a:buNone/>
            </a:pPr>
            <a:r>
              <a:rPr lang="en-US" b="0" i="0" dirty="0">
                <a:solidFill>
                  <a:srgbClr val="0D0D0D"/>
                </a:solidFill>
                <a:effectLst/>
                <a:highlight>
                  <a:srgbClr val="FFFF00"/>
                </a:highlight>
                <a:latin typeface="Söhne"/>
              </a:rPr>
              <a:t>and is expecting byte 80 next from Host B.</a:t>
            </a:r>
          </a:p>
          <a:p>
            <a:pPr marL="742950" lvl="1" indent="-285750" algn="just">
              <a:buFont typeface="+mj-lt"/>
              <a:buAutoNum type="arabicPeriod"/>
            </a:pPr>
            <a:r>
              <a:rPr lang="en-US" b="0" i="0" dirty="0">
                <a:solidFill>
                  <a:srgbClr val="0D0D0D"/>
                </a:solidFill>
                <a:effectLst/>
                <a:highlight>
                  <a:srgbClr val="FFFF00"/>
                </a:highlight>
                <a:latin typeface="Söhne"/>
              </a:rPr>
              <a:t>There is no data associated with this particular segment, as it's just an acknowledgment.</a:t>
            </a:r>
          </a:p>
          <a:p>
            <a:endParaRPr lang="en-PK" dirty="0"/>
          </a:p>
        </p:txBody>
      </p:sp>
      <p:sp>
        <p:nvSpPr>
          <p:cNvPr id="3" name="Title 2">
            <a:extLst>
              <a:ext uri="{FF2B5EF4-FFF2-40B4-BE49-F238E27FC236}">
                <a16:creationId xmlns:a16="http://schemas.microsoft.com/office/drawing/2014/main" id="{F71404E5-D2FA-C1F0-AF57-A989F988A62B}"/>
              </a:ext>
            </a:extLst>
          </p:cNvPr>
          <p:cNvSpPr>
            <a:spLocks noGrp="1"/>
          </p:cNvSpPr>
          <p:nvPr>
            <p:ph type="title"/>
          </p:nvPr>
        </p:nvSpPr>
        <p:spPr/>
        <p:txBody>
          <a:bodyPr/>
          <a:lstStyle/>
          <a:p>
            <a:r>
              <a:rPr lang="en-US" sz="4400" dirty="0"/>
              <a:t>TCP sequence numbers, ACKs -- Explanation</a:t>
            </a:r>
            <a:endParaRPr lang="en-PK" dirty="0"/>
          </a:p>
        </p:txBody>
      </p:sp>
      <p:sp>
        <p:nvSpPr>
          <p:cNvPr id="4" name="Slide Number Placeholder 3">
            <a:extLst>
              <a:ext uri="{FF2B5EF4-FFF2-40B4-BE49-F238E27FC236}">
                <a16:creationId xmlns:a16="http://schemas.microsoft.com/office/drawing/2014/main" id="{CF4135E9-900C-00B3-1AC4-F71C3E0E0E6C}"/>
              </a:ext>
            </a:extLst>
          </p:cNvPr>
          <p:cNvSpPr>
            <a:spLocks noGrp="1"/>
          </p:cNvSpPr>
          <p:nvPr>
            <p:ph type="sldNum" sz="quarter" idx="4"/>
          </p:nvPr>
        </p:nvSpPr>
        <p:spPr/>
        <p:txBody>
          <a:bodyPr/>
          <a:lstStyle/>
          <a:p>
            <a:r>
              <a:rPr lang="en-US" dirty="0"/>
              <a:t>Transport Layer: 3-</a:t>
            </a:r>
            <a:fld id="{C4204591-24BD-A542-B9D5-F8D8A88D2FEE}" type="slidenum">
              <a:rPr lang="en-US" smtClean="0"/>
              <a:pPr/>
              <a:t>43</a:t>
            </a:fld>
            <a:endParaRPr lang="en-US" dirty="0"/>
          </a:p>
        </p:txBody>
      </p:sp>
    </p:spTree>
    <p:extLst>
      <p:ext uri="{BB962C8B-B14F-4D97-AF65-F5344CB8AC3E}">
        <p14:creationId xmlns:p14="http://schemas.microsoft.com/office/powerpoint/2010/main" val="1456968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44</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45</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46</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47</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48</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49</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59" name="Slide Number Placeholder 2">
            <a:extLst>
              <a:ext uri="{FF2B5EF4-FFF2-40B4-BE49-F238E27FC236}">
                <a16:creationId xmlns:a16="http://schemas.microsoft.com/office/drawing/2014/main" id="{4C651C60-2DE4-0846-A035-0E312850CE3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38153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 name="TextBox 4">
            <a:extLst>
              <a:ext uri="{FF2B5EF4-FFF2-40B4-BE49-F238E27FC236}">
                <a16:creationId xmlns:a16="http://schemas.microsoft.com/office/drawing/2014/main" id="{57D60BD6-4237-38CD-3945-66A318A2B629}"/>
              </a:ext>
            </a:extLst>
          </p:cNvPr>
          <p:cNvSpPr txBox="1"/>
          <p:nvPr/>
        </p:nvSpPr>
        <p:spPr>
          <a:xfrm>
            <a:off x="5295968" y="1458585"/>
            <a:ext cx="6253162" cy="5355312"/>
          </a:xfrm>
          <a:prstGeom prst="rect">
            <a:avLst/>
          </a:prstGeom>
          <a:noFill/>
        </p:spPr>
        <p:txBody>
          <a:bodyPr wrap="square">
            <a:spAutoFit/>
          </a:bodyPr>
          <a:lstStyle/>
          <a:p>
            <a:pPr algn="just"/>
            <a:r>
              <a:rPr lang="en-US" b="1" i="0" dirty="0">
                <a:solidFill>
                  <a:srgbClr val="0000A3"/>
                </a:solidFill>
                <a:effectLst/>
                <a:latin typeface="Söhne"/>
              </a:rPr>
              <a:t>Lost ACK Scenario</a:t>
            </a:r>
            <a:r>
              <a:rPr lang="en-US" b="0" i="0" dirty="0">
                <a:solidFill>
                  <a:srgbClr val="0000A3"/>
                </a:solidFill>
                <a:effectLst/>
                <a:latin typeface="Söhne"/>
              </a:rPr>
              <a:t>: </a:t>
            </a:r>
            <a:endParaRPr lang="en-US" dirty="0">
              <a:solidFill>
                <a:srgbClr val="0000A3"/>
              </a:solidFill>
              <a:latin typeface="Söhne"/>
            </a:endParaRPr>
          </a:p>
          <a:p>
            <a:pPr marL="342900" indent="-342900" algn="just">
              <a:buFont typeface="+mj-lt"/>
              <a:buAutoNum type="arabicPeriod"/>
            </a:pPr>
            <a:r>
              <a:rPr lang="en-US" b="0" i="0" dirty="0">
                <a:solidFill>
                  <a:srgbClr val="0D0D0D"/>
                </a:solidFill>
                <a:effectLst/>
                <a:highlight>
                  <a:srgbClr val="FFFF00"/>
                </a:highlight>
                <a:latin typeface="Söhne"/>
              </a:rPr>
              <a:t>Host A sends 8 bytes of data starting at sequence number 92 to Host B.</a:t>
            </a:r>
          </a:p>
          <a:p>
            <a:pPr marL="342900" indent="-342900" algn="just">
              <a:buFont typeface="+mj-lt"/>
              <a:buAutoNum type="arabicPeriod"/>
            </a:pPr>
            <a:r>
              <a:rPr lang="en-US" b="0" i="0" dirty="0">
                <a:solidFill>
                  <a:srgbClr val="0D0D0D"/>
                </a:solidFill>
                <a:effectLst/>
                <a:latin typeface="Söhne"/>
              </a:rPr>
              <a:t>Host B receives the data and sends an acknowledgment (ACK) for sequence number 100 back to Host A. </a:t>
            </a:r>
            <a:r>
              <a:rPr lang="en-US" b="0" i="0" dirty="0">
                <a:solidFill>
                  <a:srgbClr val="0D0D0D"/>
                </a:solidFill>
                <a:effectLst/>
                <a:highlight>
                  <a:srgbClr val="FFFF00"/>
                </a:highlight>
                <a:latin typeface="Söhne"/>
              </a:rPr>
              <a:t>This ACK tells Host A that Host B has received up to byte 99 and is expecting byte 100 next.</a:t>
            </a:r>
          </a:p>
          <a:p>
            <a:pPr marL="342900" indent="-342900" algn="just">
              <a:buFont typeface="+mj-lt"/>
              <a:buAutoNum type="arabicPeriod"/>
            </a:pPr>
            <a:r>
              <a:rPr lang="en-US" b="0" i="0" dirty="0">
                <a:solidFill>
                  <a:srgbClr val="0D0D0D"/>
                </a:solidFill>
                <a:effectLst/>
                <a:latin typeface="Söhne"/>
              </a:rPr>
              <a:t>However, the acknowledgment (ACK for 100) is lost in the network, and Host A never receives it.</a:t>
            </a:r>
          </a:p>
          <a:p>
            <a:pPr marL="342900" indent="-342900" algn="just">
              <a:buFont typeface="+mj-lt"/>
              <a:buAutoNum type="arabicPeriod"/>
            </a:pPr>
            <a:r>
              <a:rPr lang="en-US" b="0" i="0" dirty="0">
                <a:solidFill>
                  <a:srgbClr val="0D0D0D"/>
                </a:solidFill>
                <a:effectLst/>
                <a:latin typeface="Söhne"/>
              </a:rPr>
              <a:t>Host A waits for a while for the acknowledgment, but since it doesn't arrive, Host A assumes there was a problem with the data transfer.</a:t>
            </a:r>
          </a:p>
          <a:p>
            <a:pPr marL="342900" indent="-342900" algn="just">
              <a:buFont typeface="+mj-lt"/>
              <a:buAutoNum type="arabicPeriod"/>
            </a:pPr>
            <a:r>
              <a:rPr lang="en-US" b="0" i="0" dirty="0">
                <a:solidFill>
                  <a:srgbClr val="0D0D0D"/>
                </a:solidFill>
                <a:effectLst/>
                <a:latin typeface="Söhne"/>
              </a:rPr>
              <a:t>After the timeout (the waiting period), Host A retransmits the same 8 bytes of data starting at sequence number 92, assuming the first attempt failed.</a:t>
            </a:r>
          </a:p>
          <a:p>
            <a:pPr marL="342900" indent="-342900" algn="just">
              <a:buFont typeface="+mj-lt"/>
              <a:buAutoNum type="arabicPeriod"/>
            </a:pPr>
            <a:r>
              <a:rPr lang="en-US" b="0" i="0" dirty="0">
                <a:solidFill>
                  <a:srgbClr val="0D0D0D"/>
                </a:solidFill>
                <a:effectLst/>
                <a:latin typeface="Söhne"/>
              </a:rPr>
              <a:t>This time, Host B receives the data again and successfully sends the acknowledgment (ACK for 100), which Host A receives.</a:t>
            </a:r>
          </a:p>
          <a:p>
            <a:pPr marL="342900" indent="-342900" algn="just">
              <a:buFont typeface="+mj-lt"/>
              <a:buAutoNum type="arabicPeriod"/>
            </a:pPr>
            <a:r>
              <a:rPr lang="en-US" b="0" i="0" dirty="0">
                <a:solidFill>
                  <a:srgbClr val="0D0D0D"/>
                </a:solidFill>
                <a:effectLst/>
                <a:latin typeface="Söhne"/>
              </a:rPr>
              <a:t> Now both hosts are in sync, and data transfer can continue.</a:t>
            </a:r>
          </a:p>
        </p:txBody>
      </p:sp>
    </p:spTree>
    <p:extLst>
      <p:ext uri="{BB962C8B-B14F-4D97-AF65-F5344CB8AC3E}">
        <p14:creationId xmlns:p14="http://schemas.microsoft.com/office/powerpoint/2010/main" val="8433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8433368"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10241530"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907905"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8282555"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687618"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9295380"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8269855"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9135043"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8301605"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909493"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8277793"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915718"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953818"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980805"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860280"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10427268"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10647662"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51</a:t>
            </a:fld>
            <a:endParaRPr lang="en-US" dirty="0"/>
          </a:p>
        </p:txBody>
      </p:sp>
      <p:sp>
        <p:nvSpPr>
          <p:cNvPr id="5" name="TextBox 4">
            <a:extLst>
              <a:ext uri="{FF2B5EF4-FFF2-40B4-BE49-F238E27FC236}">
                <a16:creationId xmlns:a16="http://schemas.microsoft.com/office/drawing/2014/main" id="{EB0087A0-3B35-2784-8C0D-E86EC598DDA6}"/>
              </a:ext>
            </a:extLst>
          </p:cNvPr>
          <p:cNvSpPr txBox="1"/>
          <p:nvPr/>
        </p:nvSpPr>
        <p:spPr>
          <a:xfrm>
            <a:off x="358549" y="1097906"/>
            <a:ext cx="6096000" cy="5355312"/>
          </a:xfrm>
          <a:prstGeom prst="rect">
            <a:avLst/>
          </a:prstGeom>
          <a:noFill/>
        </p:spPr>
        <p:txBody>
          <a:bodyPr wrap="square">
            <a:spAutoFit/>
          </a:bodyPr>
          <a:lstStyle/>
          <a:p>
            <a:pPr algn="just"/>
            <a:r>
              <a:rPr lang="en-US" b="1" i="0" dirty="0">
                <a:solidFill>
                  <a:srgbClr val="0D0D0D"/>
                </a:solidFill>
                <a:effectLst/>
                <a:latin typeface="Söhne"/>
              </a:rPr>
              <a:t>Premature Timeout Scenario</a:t>
            </a:r>
            <a:r>
              <a:rPr lang="en-US" dirty="0">
                <a:solidFill>
                  <a:srgbClr val="0D0D0D"/>
                </a:solidFill>
                <a:latin typeface="Söhne"/>
              </a:rPr>
              <a:t>:</a:t>
            </a:r>
          </a:p>
          <a:p>
            <a:pPr marL="342900" indent="-342900" algn="l">
              <a:buFont typeface="+mj-lt"/>
              <a:buAutoNum type="arabicPeriod"/>
            </a:pPr>
            <a:r>
              <a:rPr lang="en-US" b="0" i="0" dirty="0">
                <a:solidFill>
                  <a:srgbClr val="0D0D0D"/>
                </a:solidFill>
                <a:effectLst/>
                <a:highlight>
                  <a:srgbClr val="FFFF00"/>
                </a:highlight>
                <a:latin typeface="Söhne"/>
              </a:rPr>
              <a:t>Host A sends 8 bytes of data starting at sequence number 92 to Host B.</a:t>
            </a:r>
          </a:p>
          <a:p>
            <a:pPr marL="342900" indent="-342900" algn="l">
              <a:buFont typeface="+mj-lt"/>
              <a:buAutoNum type="arabicPeriod"/>
            </a:pPr>
            <a:r>
              <a:rPr lang="en-US" b="0" i="0" dirty="0">
                <a:solidFill>
                  <a:srgbClr val="0D0D0D"/>
                </a:solidFill>
                <a:effectLst/>
                <a:highlight>
                  <a:srgbClr val="FFFF00"/>
                </a:highlight>
                <a:latin typeface="Söhne"/>
              </a:rPr>
              <a:t>Host A then sends another 20 bytes of data starting at sequence number 100.</a:t>
            </a:r>
          </a:p>
          <a:p>
            <a:pPr marL="342900" indent="-342900" algn="l">
              <a:buFont typeface="+mj-lt"/>
              <a:buAutoNum type="arabicPeriod"/>
            </a:pPr>
            <a:r>
              <a:rPr lang="en-US" b="0" i="0" dirty="0">
                <a:solidFill>
                  <a:srgbClr val="0D0D0D"/>
                </a:solidFill>
                <a:effectLst/>
                <a:latin typeface="Söhne"/>
              </a:rPr>
              <a:t>Host B receives the first 8 bytes and sends an ACK for 100, but there is a delay in the network.</a:t>
            </a:r>
          </a:p>
          <a:p>
            <a:pPr marL="342900" indent="-342900" algn="l">
              <a:buFont typeface="+mj-lt"/>
              <a:buAutoNum type="arabicPeriod"/>
            </a:pPr>
            <a:r>
              <a:rPr lang="en-US" b="0" i="0" dirty="0">
                <a:solidFill>
                  <a:srgbClr val="0D0D0D"/>
                </a:solidFill>
                <a:effectLst/>
                <a:highlight>
                  <a:srgbClr val="FFFF00"/>
                </a:highlight>
                <a:latin typeface="Söhne"/>
              </a:rPr>
              <a:t>Host B receives the second batch of data (20 bytes) and sends an ACK for 120, acknowledging all the data up to byte 119.</a:t>
            </a:r>
          </a:p>
          <a:p>
            <a:pPr marL="342900" indent="-342900" algn="l">
              <a:buFont typeface="+mj-lt"/>
              <a:buAutoNum type="arabicPeriod"/>
            </a:pPr>
            <a:r>
              <a:rPr lang="en-US" b="0" i="0" dirty="0">
                <a:solidFill>
                  <a:srgbClr val="0D0D0D"/>
                </a:solidFill>
                <a:effectLst/>
                <a:latin typeface="Söhne"/>
              </a:rPr>
              <a:t>Host A experiences a premature timeout</a:t>
            </a:r>
          </a:p>
          <a:p>
            <a:pPr marL="342900" indent="-342900" algn="l">
              <a:buFont typeface="+mj-lt"/>
              <a:buAutoNum type="arabicPeriod"/>
            </a:pPr>
            <a:r>
              <a:rPr lang="en-US" b="0" i="0" dirty="0">
                <a:solidFill>
                  <a:srgbClr val="0D0D0D"/>
                </a:solidFill>
                <a:effectLst/>
                <a:latin typeface="Söhne"/>
              </a:rPr>
              <a:t>Due to the premature timeout, Host A retransmits the first 8 bytes starting at sequence number 92, thinking it was lost.</a:t>
            </a:r>
          </a:p>
          <a:p>
            <a:pPr marL="342900" indent="-342900" algn="l">
              <a:buFont typeface="+mj-lt"/>
              <a:buAutoNum type="arabicPeriod"/>
            </a:pPr>
            <a:r>
              <a:rPr lang="en-US" b="0" i="0" dirty="0">
                <a:solidFill>
                  <a:srgbClr val="0D0D0D"/>
                </a:solidFill>
                <a:effectLst/>
                <a:latin typeface="Söhne"/>
              </a:rPr>
              <a:t>Finally, Host A receives the ACK for 120 from Host B. This ACK is cumulative, meaning it acknowledges all data received up to byte 119. Host A understands that all data has been successfully received by Host B, including the retransmitted data.</a:t>
            </a:r>
          </a:p>
        </p:txBody>
      </p:sp>
    </p:spTree>
    <p:extLst>
      <p:ext uri="{BB962C8B-B14F-4D97-AF65-F5344CB8AC3E}">
        <p14:creationId xmlns:p14="http://schemas.microsoft.com/office/powerpoint/2010/main" val="40078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dissolve">
                                      <p:cBhvr>
                                        <p:cTn id="28" dur="500"/>
                                        <p:tgtEl>
                                          <p:spTgt spid="19"/>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right)">
                                      <p:cBhvr>
                                        <p:cTn id="32" dur="500"/>
                                        <p:tgtEl>
                                          <p:spTgt spid="15"/>
                                        </p:tgtEl>
                                      </p:cBhvr>
                                    </p:animEffect>
                                  </p:childTnLst>
                                </p:cTn>
                              </p:par>
                            </p:childTnLst>
                          </p:cTn>
                        </p:par>
                        <p:par>
                          <p:cTn id="33" fill="hold">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229"/>
                                        </p:tgtEl>
                                        <p:attrNameLst>
                                          <p:attrName>style.visibility</p:attrName>
                                        </p:attrNameLst>
                                      </p:cBhvr>
                                      <p:to>
                                        <p:strVal val="visible"/>
                                      </p:to>
                                    </p:set>
                                    <p:animEffect transition="in" filter="dissolve">
                                      <p:cBhvr>
                                        <p:cTn id="36"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52</a:t>
            </a:fld>
            <a:endParaRPr lang="en-US" dirty="0"/>
          </a:p>
        </p:txBody>
      </p:sp>
      <p:sp>
        <p:nvSpPr>
          <p:cNvPr id="6" name="TextBox 5">
            <a:extLst>
              <a:ext uri="{FF2B5EF4-FFF2-40B4-BE49-F238E27FC236}">
                <a16:creationId xmlns:a16="http://schemas.microsoft.com/office/drawing/2014/main" id="{A29F5A22-FE07-7122-1038-0D3F43793904}"/>
              </a:ext>
            </a:extLst>
          </p:cNvPr>
          <p:cNvSpPr txBox="1"/>
          <p:nvPr/>
        </p:nvSpPr>
        <p:spPr>
          <a:xfrm>
            <a:off x="5578462" y="1545179"/>
            <a:ext cx="6096000" cy="4801314"/>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D0D0D"/>
                </a:solidFill>
                <a:effectLst/>
                <a:highlight>
                  <a:srgbClr val="FFFF00"/>
                </a:highlight>
                <a:latin typeface="Söhne"/>
              </a:rPr>
              <a:t>Host A sends a packet of 8 bytes of data labeled with sequence number 92.</a:t>
            </a:r>
          </a:p>
          <a:p>
            <a:pPr marL="285750" indent="-285750" algn="just">
              <a:buFont typeface="Arial" panose="020B0604020202020204" pitchFamily="34" charset="0"/>
              <a:buChar char="•"/>
            </a:pPr>
            <a:r>
              <a:rPr lang="en-US" b="0" i="0" dirty="0">
                <a:solidFill>
                  <a:srgbClr val="0D0D0D"/>
                </a:solidFill>
                <a:effectLst/>
                <a:highlight>
                  <a:srgbClr val="FFFF00"/>
                </a:highlight>
                <a:latin typeface="Söhne"/>
              </a:rPr>
              <a:t>Next, it sends 20 bytes of data labeled with sequence number 100.</a:t>
            </a:r>
          </a:p>
          <a:p>
            <a:pPr marL="285750" indent="-285750" algn="just">
              <a:buFont typeface="Arial" panose="020B0604020202020204" pitchFamily="34" charset="0"/>
              <a:buChar char="•"/>
            </a:pPr>
            <a:r>
              <a:rPr lang="en-US" b="0" i="0" dirty="0">
                <a:solidFill>
                  <a:srgbClr val="0D0D0D"/>
                </a:solidFill>
                <a:effectLst/>
                <a:latin typeface="Söhne"/>
              </a:rPr>
              <a:t>Host B receives the first packet (Seq=92), processes it, and sends back an acknowledgment (ACK=100) to Host A, which essentially says, "I've received everything up to sequence number 100, send the next packet."</a:t>
            </a:r>
          </a:p>
          <a:p>
            <a:pPr marL="285750" indent="-285750" algn="just">
              <a:buFont typeface="Arial" panose="020B0604020202020204" pitchFamily="34" charset="0"/>
              <a:buChar char="•"/>
            </a:pPr>
            <a:r>
              <a:rPr lang="en-US" b="0" i="0" dirty="0">
                <a:solidFill>
                  <a:srgbClr val="0D0D0D"/>
                </a:solidFill>
                <a:effectLst/>
                <a:latin typeface="Söhne"/>
              </a:rPr>
              <a:t>However, the acknowledgment for the second packet (Seq=100) gets lost in the network.</a:t>
            </a:r>
          </a:p>
          <a:p>
            <a:pPr marL="285750" indent="-285750" algn="just">
              <a:buFont typeface="Arial" panose="020B0604020202020204" pitchFamily="34" charset="0"/>
              <a:buChar char="•"/>
            </a:pPr>
            <a:r>
              <a:rPr lang="en-US" b="0" i="0" dirty="0">
                <a:solidFill>
                  <a:srgbClr val="0D0D0D"/>
                </a:solidFill>
                <a:effectLst/>
                <a:latin typeface="Söhne"/>
              </a:rPr>
              <a:t>Host A doesn’t receive the acknowledgment for Seq=100, but it sends another packet of 15 bytes of data labeled with sequence number 120.</a:t>
            </a:r>
          </a:p>
          <a:p>
            <a:pPr marL="285750" indent="-285750" algn="just">
              <a:buFont typeface="Arial" panose="020B0604020202020204" pitchFamily="34" charset="0"/>
              <a:buChar char="•"/>
            </a:pPr>
            <a:r>
              <a:rPr lang="en-US" b="0" i="0" dirty="0">
                <a:solidFill>
                  <a:srgbClr val="0D0D0D"/>
                </a:solidFill>
                <a:effectLst/>
                <a:highlight>
                  <a:srgbClr val="FFFF00"/>
                </a:highlight>
                <a:latin typeface="Söhne"/>
              </a:rPr>
              <a:t>Host B receives the third packet (Seq=120), and since TCP acknowledgments are cumulative, it sends an ACK=120 back to Host A, indicating that it has received all packets up to sequence number 120.</a:t>
            </a:r>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unACKed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unACKed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53</a:t>
            </a:fld>
            <a:endParaRPr lang="en-US" dirty="0"/>
          </a:p>
        </p:txBody>
      </p:sp>
    </p:spTree>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54</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55</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56</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57</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58</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59</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BDA18-360E-F00C-9CC0-5187BB51C975}"/>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453E35-8EEC-5E46-11EE-9FCB938F7968}"/>
              </a:ext>
            </a:extLst>
          </p:cNvPr>
          <p:cNvPicPr>
            <a:picLocks noGrp="1" noChangeAspect="1"/>
          </p:cNvPicPr>
          <p:nvPr>
            <p:ph idx="1"/>
          </p:nvPr>
        </p:nvPicPr>
        <p:blipFill rotWithShape="1">
          <a:blip r:embed="rId2"/>
          <a:srcRect t="19176"/>
          <a:stretch/>
        </p:blipFill>
        <p:spPr>
          <a:xfrm>
            <a:off x="302541" y="1699491"/>
            <a:ext cx="9685632" cy="4375872"/>
          </a:xfrm>
        </p:spPr>
      </p:pic>
      <p:sp>
        <p:nvSpPr>
          <p:cNvPr id="3" name="Title 2">
            <a:extLst>
              <a:ext uri="{FF2B5EF4-FFF2-40B4-BE49-F238E27FC236}">
                <a16:creationId xmlns:a16="http://schemas.microsoft.com/office/drawing/2014/main" id="{4E156B81-25C0-2F39-AC3B-C160EF063F61}"/>
              </a:ext>
            </a:extLst>
          </p:cNvPr>
          <p:cNvSpPr>
            <a:spLocks noGrp="1"/>
          </p:cNvSpPr>
          <p:nvPr>
            <p:ph type="title"/>
          </p:nvPr>
        </p:nvSpPr>
        <p:spPr/>
        <p:txBody>
          <a:bodyPr/>
          <a:lstStyle/>
          <a:p>
            <a:r>
              <a:rPr lang="en-US" sz="4400" dirty="0"/>
              <a:t>rdt2.0 in action</a:t>
            </a:r>
            <a:endParaRPr lang="en-PK" dirty="0"/>
          </a:p>
        </p:txBody>
      </p:sp>
      <p:sp>
        <p:nvSpPr>
          <p:cNvPr id="4" name="Slide Number Placeholder 3">
            <a:extLst>
              <a:ext uri="{FF2B5EF4-FFF2-40B4-BE49-F238E27FC236}">
                <a16:creationId xmlns:a16="http://schemas.microsoft.com/office/drawing/2014/main" id="{9677C250-CC54-26EE-C585-8B954E26F4BB}"/>
              </a:ext>
            </a:extLst>
          </p:cNvPr>
          <p:cNvSpPr>
            <a:spLocks noGrp="1"/>
          </p:cNvSpPr>
          <p:nvPr>
            <p:ph type="sldNum" sz="quarter" idx="4"/>
          </p:nvPr>
        </p:nvSpPr>
        <p:spPr/>
        <p:txBody>
          <a:bodyPr/>
          <a:lstStyle/>
          <a:p>
            <a:r>
              <a:rPr lang="en-US"/>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38709124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60</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61</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62</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423" name="Group 422">
            <a:extLst>
              <a:ext uri="{FF2B5EF4-FFF2-40B4-BE49-F238E27FC236}">
                <a16:creationId xmlns:a16="http://schemas.microsoft.com/office/drawing/2014/main" id="{D692DA0E-1EF2-F448-A9D8-1C3ACE390DD1}"/>
              </a:ext>
            </a:extLst>
          </p:cNvPr>
          <p:cNvGrpSpPr/>
          <p:nvPr/>
        </p:nvGrpSpPr>
        <p:grpSpPr>
          <a:xfrm>
            <a:off x="435655" y="1435139"/>
            <a:ext cx="3855401" cy="3186116"/>
            <a:chOff x="435655" y="1990325"/>
            <a:chExt cx="3855401" cy="3186116"/>
          </a:xfrm>
        </p:grpSpPr>
        <p:sp>
          <p:nvSpPr>
            <p:cNvPr id="424" name="Line 25">
              <a:extLst>
                <a:ext uri="{FF2B5EF4-FFF2-40B4-BE49-F238E27FC236}">
                  <a16:creationId xmlns:a16="http://schemas.microsoft.com/office/drawing/2014/main" id="{91E4D71D-79FA-CA4A-B78E-8C1871D4733B}"/>
                </a:ext>
              </a:extLst>
            </p:cNvPr>
            <p:cNvSpPr>
              <a:spLocks noChangeShapeType="1"/>
            </p:cNvSpPr>
            <p:nvPr/>
          </p:nvSpPr>
          <p:spPr bwMode="auto">
            <a:xfrm flipH="1">
              <a:off x="1461180" y="2545950"/>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25" name="Line 39">
              <a:extLst>
                <a:ext uri="{FF2B5EF4-FFF2-40B4-BE49-F238E27FC236}">
                  <a16:creationId xmlns:a16="http://schemas.microsoft.com/office/drawing/2014/main" id="{3CE8A2F3-443B-CB42-96FD-D8DF221502CB}"/>
                </a:ext>
              </a:extLst>
            </p:cNvPr>
            <p:cNvSpPr>
              <a:spLocks noChangeShapeType="1"/>
            </p:cNvSpPr>
            <p:nvPr/>
          </p:nvSpPr>
          <p:spPr bwMode="auto">
            <a:xfrm flipH="1">
              <a:off x="2991529" y="2618975"/>
              <a:ext cx="0" cy="252452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26" name="Group 93">
              <a:extLst>
                <a:ext uri="{FF2B5EF4-FFF2-40B4-BE49-F238E27FC236}">
                  <a16:creationId xmlns:a16="http://schemas.microsoft.com/office/drawing/2014/main" id="{773C4FC2-EAD6-0D4F-85E4-043FD6EDCD22}"/>
                </a:ext>
              </a:extLst>
            </p:cNvPr>
            <p:cNvGrpSpPr>
              <a:grpSpLocks/>
            </p:cNvGrpSpPr>
            <p:nvPr/>
          </p:nvGrpSpPr>
          <p:grpSpPr bwMode="auto">
            <a:xfrm>
              <a:off x="1386567" y="4700191"/>
              <a:ext cx="2405063" cy="476250"/>
              <a:chOff x="1097" y="2807"/>
              <a:chExt cx="1515" cy="300"/>
            </a:xfrm>
          </p:grpSpPr>
          <p:sp>
            <p:nvSpPr>
              <p:cNvPr id="488" name="Line 40">
                <a:extLst>
                  <a:ext uri="{FF2B5EF4-FFF2-40B4-BE49-F238E27FC236}">
                    <a16:creationId xmlns:a16="http://schemas.microsoft.com/office/drawing/2014/main" id="{111704BC-1B6B-2944-9D57-698BFD5CC308}"/>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89" name="Text Box 85">
                <a:extLst>
                  <a:ext uri="{FF2B5EF4-FFF2-40B4-BE49-F238E27FC236}">
                    <a16:creationId xmlns:a16="http://schemas.microsoft.com/office/drawing/2014/main" id="{190D3E08-8ADE-534C-9FC3-5199F6792D9B}"/>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x completes</a:t>
                </a:r>
              </a:p>
            </p:txBody>
          </p:sp>
        </p:grpSp>
        <p:grpSp>
          <p:nvGrpSpPr>
            <p:cNvPr id="427" name="Group 102">
              <a:extLst>
                <a:ext uri="{FF2B5EF4-FFF2-40B4-BE49-F238E27FC236}">
                  <a16:creationId xmlns:a16="http://schemas.microsoft.com/office/drawing/2014/main" id="{0D5744FA-4339-D545-9B57-B45E093F571A}"/>
                </a:ext>
              </a:extLst>
            </p:cNvPr>
            <p:cNvGrpSpPr>
              <a:grpSpLocks/>
            </p:cNvGrpSpPr>
            <p:nvPr/>
          </p:nvGrpSpPr>
          <p:grpSpPr bwMode="auto">
            <a:xfrm>
              <a:off x="435655" y="1990325"/>
              <a:ext cx="3389313" cy="2136775"/>
              <a:chOff x="484" y="1100"/>
              <a:chExt cx="2135" cy="1346"/>
            </a:xfrm>
          </p:grpSpPr>
          <p:sp>
            <p:nvSpPr>
              <p:cNvPr id="439" name="Text Box 103">
                <a:extLst>
                  <a:ext uri="{FF2B5EF4-FFF2-40B4-BE49-F238E27FC236}">
                    <a16:creationId xmlns:a16="http://schemas.microsoft.com/office/drawing/2014/main" id="{384A1174-EF45-3D47-B451-2B62A2717579}"/>
                  </a:ext>
                </a:extLst>
              </p:cNvPr>
              <p:cNvSpPr txBox="1">
                <a:spLocks noChangeArrowheads="1"/>
              </p:cNvSpPr>
              <p:nvPr/>
            </p:nvSpPr>
            <p:spPr bwMode="auto">
              <a:xfrm>
                <a:off x="484" y="1393"/>
                <a:ext cx="61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0" name="Line 104">
                <a:extLst>
                  <a:ext uri="{FF2B5EF4-FFF2-40B4-BE49-F238E27FC236}">
                    <a16:creationId xmlns:a16="http://schemas.microsoft.com/office/drawing/2014/main"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1" name="Line 105">
                <a:extLst>
                  <a:ext uri="{FF2B5EF4-FFF2-40B4-BE49-F238E27FC236}">
                    <a16:creationId xmlns:a16="http://schemas.microsoft.com/office/drawing/2014/main"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2" name="Rectangle 106">
                <a:extLst>
                  <a:ext uri="{FF2B5EF4-FFF2-40B4-BE49-F238E27FC236}">
                    <a16:creationId xmlns:a16="http://schemas.microsoft.com/office/drawing/2014/main"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3" name="Text Box 107">
                <a:extLst>
                  <a:ext uri="{FF2B5EF4-FFF2-40B4-BE49-F238E27FC236}">
                    <a16:creationId xmlns:a16="http://schemas.microsoft.com/office/drawing/2014/main" id="{8256400A-AA91-2B45-8FD6-9FEEAEE48C35}"/>
                  </a:ext>
                </a:extLst>
              </p:cNvPr>
              <p:cNvSpPr txBox="1">
                <a:spLocks noChangeArrowheads="1"/>
              </p:cNvSpPr>
              <p:nvPr/>
            </p:nvSpPr>
            <p:spPr bwMode="auto">
              <a:xfrm>
                <a:off x="1214" y="1486"/>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sp>
            <p:nvSpPr>
              <p:cNvPr id="444" name="Rectangle 108">
                <a:extLst>
                  <a:ext uri="{FF2B5EF4-FFF2-40B4-BE49-F238E27FC236}">
                    <a16:creationId xmlns:a16="http://schemas.microsoft.com/office/drawing/2014/main"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5" name="Text Box 109">
                <a:extLst>
                  <a:ext uri="{FF2B5EF4-FFF2-40B4-BE49-F238E27FC236}">
                    <a16:creationId xmlns:a16="http://schemas.microsoft.com/office/drawing/2014/main" id="{9F6C9D6F-A1F8-8544-BE47-BCDA73F1EC12}"/>
                  </a:ext>
                </a:extLst>
              </p:cNvPr>
              <p:cNvSpPr txBox="1">
                <a:spLocks noChangeArrowheads="1"/>
              </p:cNvSpPr>
              <p:nvPr/>
            </p:nvSpPr>
            <p:spPr bwMode="auto">
              <a:xfrm>
                <a:off x="2133" y="1649"/>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446" name="Text Box 110">
                <a:extLst>
                  <a:ext uri="{FF2B5EF4-FFF2-40B4-BE49-F238E27FC236}">
                    <a16:creationId xmlns:a16="http://schemas.microsoft.com/office/drawing/2014/main" id="{5194F166-9430-4242-89A4-5D091B008960}"/>
                  </a:ext>
                </a:extLst>
              </p:cNvPr>
              <p:cNvSpPr txBox="1">
                <a:spLocks noChangeArrowheads="1"/>
              </p:cNvSpPr>
              <p:nvPr/>
            </p:nvSpPr>
            <p:spPr bwMode="auto">
              <a:xfrm>
                <a:off x="583" y="2234"/>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447" name="Oval 111">
                <a:extLst>
                  <a:ext uri="{FF2B5EF4-FFF2-40B4-BE49-F238E27FC236}">
                    <a16:creationId xmlns:a16="http://schemas.microsoft.com/office/drawing/2014/main"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448" name="Oval 112">
                <a:extLst>
                  <a:ext uri="{FF2B5EF4-FFF2-40B4-BE49-F238E27FC236}">
                    <a16:creationId xmlns:a16="http://schemas.microsoft.com/office/drawing/2014/main"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nvGrpSpPr>
              <p:cNvPr id="449" name="Group 113">
                <a:extLst>
                  <a:ext uri="{FF2B5EF4-FFF2-40B4-BE49-F238E27FC236}">
                    <a16:creationId xmlns:a16="http://schemas.microsoft.com/office/drawing/2014/main" id="{E535B351-6B01-AE49-8479-F8762FC2AA2E}"/>
                  </a:ext>
                </a:extLst>
              </p:cNvPr>
              <p:cNvGrpSpPr>
                <a:grpSpLocks/>
              </p:cNvGrpSpPr>
              <p:nvPr/>
            </p:nvGrpSpPr>
            <p:grpSpPr bwMode="auto">
              <a:xfrm>
                <a:off x="1277" y="1861"/>
                <a:ext cx="803" cy="212"/>
                <a:chOff x="1065" y="2085"/>
                <a:chExt cx="803" cy="212"/>
              </a:xfrm>
            </p:grpSpPr>
            <p:sp>
              <p:nvSpPr>
                <p:cNvPr id="486" name="Rectangle 114">
                  <a:extLst>
                    <a:ext uri="{FF2B5EF4-FFF2-40B4-BE49-F238E27FC236}">
                      <a16:creationId xmlns:a16="http://schemas.microsoft.com/office/drawing/2014/main"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87" name="Text Box 115">
                  <a:extLst>
                    <a:ext uri="{FF2B5EF4-FFF2-40B4-BE49-F238E27FC236}">
                      <a16:creationId xmlns:a16="http://schemas.microsoft.com/office/drawing/2014/main" id="{E01A5D11-E159-0C40-9DBC-E064BEC5774C}"/>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acc_conn(x)</a:t>
                  </a:r>
                </a:p>
              </p:txBody>
            </p:sp>
          </p:grpSp>
          <p:grpSp>
            <p:nvGrpSpPr>
              <p:cNvPr id="450" name="Group 116">
                <a:extLst>
                  <a:ext uri="{FF2B5EF4-FFF2-40B4-BE49-F238E27FC236}">
                    <a16:creationId xmlns:a16="http://schemas.microsoft.com/office/drawing/2014/main"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id="{68652FF9-3BA5-AD41-98E0-A222D63A4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51" name="Group 119">
                <a:extLst>
                  <a:ext uri="{FF2B5EF4-FFF2-40B4-BE49-F238E27FC236}">
                    <a16:creationId xmlns:a16="http://schemas.microsoft.com/office/drawing/2014/main" id="{6E788993-C5DA-164F-9258-0CB775450A30}"/>
                  </a:ext>
                </a:extLst>
              </p:cNvPr>
              <p:cNvGrpSpPr>
                <a:grpSpLocks/>
              </p:cNvGrpSpPr>
              <p:nvPr/>
            </p:nvGrpSpPr>
            <p:grpSpPr bwMode="auto">
              <a:xfrm>
                <a:off x="1973" y="1100"/>
                <a:ext cx="212" cy="323"/>
                <a:chOff x="4140" y="429"/>
                <a:chExt cx="1425" cy="2396"/>
              </a:xfrm>
            </p:grpSpPr>
            <p:sp>
              <p:nvSpPr>
                <p:cNvPr id="452" name="Freeform 120">
                  <a:extLst>
                    <a:ext uri="{FF2B5EF4-FFF2-40B4-BE49-F238E27FC236}">
                      <a16:creationId xmlns:a16="http://schemas.microsoft.com/office/drawing/2014/main"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3" name="Rectangle 121">
                  <a:extLst>
                    <a:ext uri="{FF2B5EF4-FFF2-40B4-BE49-F238E27FC236}">
                      <a16:creationId xmlns:a16="http://schemas.microsoft.com/office/drawing/2014/main"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54" name="Freeform 122">
                  <a:extLst>
                    <a:ext uri="{FF2B5EF4-FFF2-40B4-BE49-F238E27FC236}">
                      <a16:creationId xmlns:a16="http://schemas.microsoft.com/office/drawing/2014/main"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5" name="Freeform 123">
                  <a:extLst>
                    <a:ext uri="{FF2B5EF4-FFF2-40B4-BE49-F238E27FC236}">
                      <a16:creationId xmlns:a16="http://schemas.microsoft.com/office/drawing/2014/main"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6" name="Rectangle 124">
                  <a:extLst>
                    <a:ext uri="{FF2B5EF4-FFF2-40B4-BE49-F238E27FC236}">
                      <a16:creationId xmlns:a16="http://schemas.microsoft.com/office/drawing/2014/main"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57" name="Group 125">
                  <a:extLst>
                    <a:ext uri="{FF2B5EF4-FFF2-40B4-BE49-F238E27FC236}">
                      <a16:creationId xmlns:a16="http://schemas.microsoft.com/office/drawing/2014/main" id="{1C9F2DD0-76F5-9945-A4A2-BFF420651D30}"/>
                    </a:ext>
                  </a:extLst>
                </p:cNvPr>
                <p:cNvGrpSpPr>
                  <a:grpSpLocks/>
                </p:cNvGrpSpPr>
                <p:nvPr/>
              </p:nvGrpSpPr>
              <p:grpSpPr bwMode="auto">
                <a:xfrm>
                  <a:off x="4749" y="668"/>
                  <a:ext cx="581" cy="145"/>
                  <a:chOff x="614" y="2568"/>
                  <a:chExt cx="725" cy="139"/>
                </a:xfrm>
              </p:grpSpPr>
              <p:sp>
                <p:nvSpPr>
                  <p:cNvPr id="482" name="AutoShape 126">
                    <a:extLst>
                      <a:ext uri="{FF2B5EF4-FFF2-40B4-BE49-F238E27FC236}">
                        <a16:creationId xmlns:a16="http://schemas.microsoft.com/office/drawing/2014/main"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83" name="AutoShape 127">
                    <a:extLst>
                      <a:ext uri="{FF2B5EF4-FFF2-40B4-BE49-F238E27FC236}">
                        <a16:creationId xmlns:a16="http://schemas.microsoft.com/office/drawing/2014/main"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58" name="Rectangle 128">
                  <a:extLst>
                    <a:ext uri="{FF2B5EF4-FFF2-40B4-BE49-F238E27FC236}">
                      <a16:creationId xmlns:a16="http://schemas.microsoft.com/office/drawing/2014/main"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59" name="Group 129">
                  <a:extLst>
                    <a:ext uri="{FF2B5EF4-FFF2-40B4-BE49-F238E27FC236}">
                      <a16:creationId xmlns:a16="http://schemas.microsoft.com/office/drawing/2014/main" id="{5CF614C1-2FA4-194F-99CB-B59EBAA69627}"/>
                    </a:ext>
                  </a:extLst>
                </p:cNvPr>
                <p:cNvGrpSpPr>
                  <a:grpSpLocks/>
                </p:cNvGrpSpPr>
                <p:nvPr/>
              </p:nvGrpSpPr>
              <p:grpSpPr bwMode="auto">
                <a:xfrm>
                  <a:off x="4747" y="994"/>
                  <a:ext cx="581" cy="134"/>
                  <a:chOff x="614" y="2568"/>
                  <a:chExt cx="725" cy="139"/>
                </a:xfrm>
              </p:grpSpPr>
              <p:sp>
                <p:nvSpPr>
                  <p:cNvPr id="480" name="AutoShape 130">
                    <a:extLst>
                      <a:ext uri="{FF2B5EF4-FFF2-40B4-BE49-F238E27FC236}">
                        <a16:creationId xmlns:a16="http://schemas.microsoft.com/office/drawing/2014/main"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81" name="AutoShape 131">
                    <a:extLst>
                      <a:ext uri="{FF2B5EF4-FFF2-40B4-BE49-F238E27FC236}">
                        <a16:creationId xmlns:a16="http://schemas.microsoft.com/office/drawing/2014/main"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60" name="Rectangle 132">
                  <a:extLst>
                    <a:ext uri="{FF2B5EF4-FFF2-40B4-BE49-F238E27FC236}">
                      <a16:creationId xmlns:a16="http://schemas.microsoft.com/office/drawing/2014/main"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61" name="Rectangle 133">
                  <a:extLst>
                    <a:ext uri="{FF2B5EF4-FFF2-40B4-BE49-F238E27FC236}">
                      <a16:creationId xmlns:a16="http://schemas.microsoft.com/office/drawing/2014/main"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62" name="Group 134">
                  <a:extLst>
                    <a:ext uri="{FF2B5EF4-FFF2-40B4-BE49-F238E27FC236}">
                      <a16:creationId xmlns:a16="http://schemas.microsoft.com/office/drawing/2014/main" id="{1749D736-5D93-C94F-BEFF-83BA3C60704D}"/>
                    </a:ext>
                  </a:extLst>
                </p:cNvPr>
                <p:cNvGrpSpPr>
                  <a:grpSpLocks/>
                </p:cNvGrpSpPr>
                <p:nvPr/>
              </p:nvGrpSpPr>
              <p:grpSpPr bwMode="auto">
                <a:xfrm>
                  <a:off x="4735" y="1627"/>
                  <a:ext cx="582" cy="151"/>
                  <a:chOff x="614" y="2568"/>
                  <a:chExt cx="725" cy="139"/>
                </a:xfrm>
              </p:grpSpPr>
              <p:sp>
                <p:nvSpPr>
                  <p:cNvPr id="478" name="AutoShape 135">
                    <a:extLst>
                      <a:ext uri="{FF2B5EF4-FFF2-40B4-BE49-F238E27FC236}">
                        <a16:creationId xmlns:a16="http://schemas.microsoft.com/office/drawing/2014/main"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9" name="AutoShape 136">
                    <a:extLst>
                      <a:ext uri="{FF2B5EF4-FFF2-40B4-BE49-F238E27FC236}">
                        <a16:creationId xmlns:a16="http://schemas.microsoft.com/office/drawing/2014/main"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63" name="Freeform 137">
                  <a:extLst>
                    <a:ext uri="{FF2B5EF4-FFF2-40B4-BE49-F238E27FC236}">
                      <a16:creationId xmlns:a16="http://schemas.microsoft.com/office/drawing/2014/main"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64" name="Group 138">
                  <a:extLst>
                    <a:ext uri="{FF2B5EF4-FFF2-40B4-BE49-F238E27FC236}">
                      <a16:creationId xmlns:a16="http://schemas.microsoft.com/office/drawing/2014/main" id="{5E633347-2A45-9548-B218-3565A9B3D215}"/>
                    </a:ext>
                  </a:extLst>
                </p:cNvPr>
                <p:cNvGrpSpPr>
                  <a:grpSpLocks/>
                </p:cNvGrpSpPr>
                <p:nvPr/>
              </p:nvGrpSpPr>
              <p:grpSpPr bwMode="auto">
                <a:xfrm>
                  <a:off x="4739" y="1327"/>
                  <a:ext cx="582" cy="139"/>
                  <a:chOff x="614" y="2568"/>
                  <a:chExt cx="725" cy="139"/>
                </a:xfrm>
              </p:grpSpPr>
              <p:sp>
                <p:nvSpPr>
                  <p:cNvPr id="476" name="AutoShape 139">
                    <a:extLst>
                      <a:ext uri="{FF2B5EF4-FFF2-40B4-BE49-F238E27FC236}">
                        <a16:creationId xmlns:a16="http://schemas.microsoft.com/office/drawing/2014/main"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7" name="AutoShape 140">
                    <a:extLst>
                      <a:ext uri="{FF2B5EF4-FFF2-40B4-BE49-F238E27FC236}">
                        <a16:creationId xmlns:a16="http://schemas.microsoft.com/office/drawing/2014/main"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65" name="Rectangle 141">
                  <a:extLst>
                    <a:ext uri="{FF2B5EF4-FFF2-40B4-BE49-F238E27FC236}">
                      <a16:creationId xmlns:a16="http://schemas.microsoft.com/office/drawing/2014/main"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66" name="Freeform 142">
                  <a:extLst>
                    <a:ext uri="{FF2B5EF4-FFF2-40B4-BE49-F238E27FC236}">
                      <a16:creationId xmlns:a16="http://schemas.microsoft.com/office/drawing/2014/main"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Freeform 143">
                  <a:extLst>
                    <a:ext uri="{FF2B5EF4-FFF2-40B4-BE49-F238E27FC236}">
                      <a16:creationId xmlns:a16="http://schemas.microsoft.com/office/drawing/2014/main"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8" name="Oval 144">
                  <a:extLst>
                    <a:ext uri="{FF2B5EF4-FFF2-40B4-BE49-F238E27FC236}">
                      <a16:creationId xmlns:a16="http://schemas.microsoft.com/office/drawing/2014/main"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69" name="Freeform 145">
                  <a:extLst>
                    <a:ext uri="{FF2B5EF4-FFF2-40B4-BE49-F238E27FC236}">
                      <a16:creationId xmlns:a16="http://schemas.microsoft.com/office/drawing/2014/main"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0" name="AutoShape 146">
                  <a:extLst>
                    <a:ext uri="{FF2B5EF4-FFF2-40B4-BE49-F238E27FC236}">
                      <a16:creationId xmlns:a16="http://schemas.microsoft.com/office/drawing/2014/main"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1" name="AutoShape 147">
                  <a:extLst>
                    <a:ext uri="{FF2B5EF4-FFF2-40B4-BE49-F238E27FC236}">
                      <a16:creationId xmlns:a16="http://schemas.microsoft.com/office/drawing/2014/main"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2" name="Oval 148">
                  <a:extLst>
                    <a:ext uri="{FF2B5EF4-FFF2-40B4-BE49-F238E27FC236}">
                      <a16:creationId xmlns:a16="http://schemas.microsoft.com/office/drawing/2014/main"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3" name="Oval 149">
                  <a:extLst>
                    <a:ext uri="{FF2B5EF4-FFF2-40B4-BE49-F238E27FC236}">
                      <a16:creationId xmlns:a16="http://schemas.microsoft.com/office/drawing/2014/main"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474" name="Oval 150">
                  <a:extLst>
                    <a:ext uri="{FF2B5EF4-FFF2-40B4-BE49-F238E27FC236}">
                      <a16:creationId xmlns:a16="http://schemas.microsoft.com/office/drawing/2014/main"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5" name="Rectangle 151">
                  <a:extLst>
                    <a:ext uri="{FF2B5EF4-FFF2-40B4-BE49-F238E27FC236}">
                      <a16:creationId xmlns:a16="http://schemas.microsoft.com/office/drawing/2014/main"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428" name="Oval 159">
              <a:extLst>
                <a:ext uri="{FF2B5EF4-FFF2-40B4-BE49-F238E27FC236}">
                  <a16:creationId xmlns:a16="http://schemas.microsoft.com/office/drawing/2014/main" id="{8AE68307-4F03-0042-965E-5D84FCC3C3EB}"/>
                </a:ext>
              </a:extLst>
            </p:cNvPr>
            <p:cNvSpPr>
              <a:spLocks noChangeArrowheads="1"/>
            </p:cNvSpPr>
            <p:nvPr/>
          </p:nvSpPr>
          <p:spPr bwMode="auto">
            <a:xfrm>
              <a:off x="1416094" y="3893738"/>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429" name="Line 169">
              <a:extLst>
                <a:ext uri="{FF2B5EF4-FFF2-40B4-BE49-F238E27FC236}">
                  <a16:creationId xmlns:a16="http://schemas.microsoft.com/office/drawing/2014/main" id="{28EC4C67-0BE3-D54D-926D-9B81AED1C0D5}"/>
                </a:ext>
              </a:extLst>
            </p:cNvPr>
            <p:cNvSpPr>
              <a:spLocks noChangeShapeType="1"/>
            </p:cNvSpPr>
            <p:nvPr/>
          </p:nvSpPr>
          <p:spPr bwMode="auto">
            <a:xfrm>
              <a:off x="1511344" y="3966763"/>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0" name="Rectangle 170">
              <a:extLst>
                <a:ext uri="{FF2B5EF4-FFF2-40B4-BE49-F238E27FC236}">
                  <a16:creationId xmlns:a16="http://schemas.microsoft.com/office/drawing/2014/main" id="{B8AFD2C9-C151-F748-8B96-E389535E32BE}"/>
                </a:ext>
              </a:extLst>
            </p:cNvPr>
            <p:cNvSpPr>
              <a:spLocks noChangeArrowheads="1"/>
            </p:cNvSpPr>
            <p:nvPr/>
          </p:nvSpPr>
          <p:spPr bwMode="auto">
            <a:xfrm>
              <a:off x="1828844" y="3952476"/>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1" name="Text Box 171">
              <a:extLst>
                <a:ext uri="{FF2B5EF4-FFF2-40B4-BE49-F238E27FC236}">
                  <a16:creationId xmlns:a16="http://schemas.microsoft.com/office/drawing/2014/main" id="{E48C6C06-1970-9949-B718-68B9AD5B435E}"/>
                </a:ext>
              </a:extLst>
            </p:cNvPr>
            <p:cNvSpPr txBox="1">
              <a:spLocks noChangeArrowheads="1"/>
            </p:cNvSpPr>
            <p:nvPr/>
          </p:nvSpPr>
          <p:spPr bwMode="auto">
            <a:xfrm>
              <a:off x="1689144" y="3919138"/>
              <a:ext cx="1092200"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432" name="Oval 172">
              <a:extLst>
                <a:ext uri="{FF2B5EF4-FFF2-40B4-BE49-F238E27FC236}">
                  <a16:creationId xmlns:a16="http://schemas.microsoft.com/office/drawing/2014/main" id="{C551802D-96E3-F942-A271-44B93EF7D61C}"/>
                </a:ext>
              </a:extLst>
            </p:cNvPr>
            <p:cNvSpPr>
              <a:spLocks noChangeArrowheads="1"/>
            </p:cNvSpPr>
            <p:nvPr/>
          </p:nvSpPr>
          <p:spPr bwMode="auto">
            <a:xfrm>
              <a:off x="2960731" y="4250926"/>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433" name="Text Box 173">
              <a:extLst>
                <a:ext uri="{FF2B5EF4-FFF2-40B4-BE49-F238E27FC236}">
                  <a16:creationId xmlns:a16="http://schemas.microsoft.com/office/drawing/2014/main" id="{D76C6664-0DFF-6847-8C91-9630B8CABF4C}"/>
                </a:ext>
              </a:extLst>
            </p:cNvPr>
            <p:cNvSpPr txBox="1">
              <a:spLocks noChangeArrowheads="1"/>
            </p:cNvSpPr>
            <p:nvPr/>
          </p:nvSpPr>
          <p:spPr bwMode="auto">
            <a:xfrm>
              <a:off x="3119481" y="4011213"/>
              <a:ext cx="1171575" cy="50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grpSp>
          <p:nvGrpSpPr>
            <p:cNvPr id="434" name="Group 433">
              <a:extLst>
                <a:ext uri="{FF2B5EF4-FFF2-40B4-BE49-F238E27FC236}">
                  <a16:creationId xmlns:a16="http://schemas.microsoft.com/office/drawing/2014/main" id="{7800DC3B-8637-C445-B46C-B1F234EAAAF7}"/>
                </a:ext>
              </a:extLst>
            </p:cNvPr>
            <p:cNvGrpSpPr/>
            <p:nvPr/>
          </p:nvGrpSpPr>
          <p:grpSpPr>
            <a:xfrm flipH="1">
              <a:off x="1449388" y="4279047"/>
              <a:ext cx="1539875" cy="390924"/>
              <a:chOff x="796245" y="5993547"/>
              <a:chExt cx="1539875" cy="390924"/>
            </a:xfrm>
          </p:grpSpPr>
          <p:sp>
            <p:nvSpPr>
              <p:cNvPr id="436" name="Line 169">
                <a:extLst>
                  <a:ext uri="{FF2B5EF4-FFF2-40B4-BE49-F238E27FC236}">
                    <a16:creationId xmlns:a16="http://schemas.microsoft.com/office/drawing/2014/main"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7" name="Rectangle 170">
                <a:extLst>
                  <a:ext uri="{FF2B5EF4-FFF2-40B4-BE49-F238E27FC236}">
                    <a16:creationId xmlns:a16="http://schemas.microsoft.com/office/drawing/2014/main"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8" name="Oval 172">
                <a:extLst>
                  <a:ext uri="{FF2B5EF4-FFF2-40B4-BE49-F238E27FC236}">
                    <a16:creationId xmlns:a16="http://schemas.microsoft.com/office/drawing/2014/main"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sp>
          <p:nvSpPr>
            <p:cNvPr id="435" name="Text Box 171">
              <a:extLst>
                <a:ext uri="{FF2B5EF4-FFF2-40B4-BE49-F238E27FC236}">
                  <a16:creationId xmlns:a16="http://schemas.microsoft.com/office/drawing/2014/main" id="{F73380DB-6861-6B4E-B8D4-43FE3C783476}"/>
                </a:ext>
              </a:extLst>
            </p:cNvPr>
            <p:cNvSpPr txBox="1">
              <a:spLocks noChangeArrowheads="1"/>
            </p:cNvSpPr>
            <p:nvPr/>
          </p:nvSpPr>
          <p:spPr bwMode="auto">
            <a:xfrm>
              <a:off x="1735694" y="4283529"/>
              <a:ext cx="1071127"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ACK(x+1)</a:t>
              </a:r>
            </a:p>
          </p:txBody>
        </p:sp>
      </p:grpSp>
      <p:grpSp>
        <p:nvGrpSpPr>
          <p:cNvPr id="9" name="Group 8">
            <a:extLst>
              <a:ext uri="{FF2B5EF4-FFF2-40B4-BE49-F238E27FC236}">
                <a16:creationId xmlns:a16="http://schemas.microsoft.com/office/drawing/2014/main" id="{A4CB8012-D87E-F547-97B0-03323A38506E}"/>
              </a:ext>
            </a:extLst>
          </p:cNvPr>
          <p:cNvGrpSpPr/>
          <p:nvPr/>
        </p:nvGrpSpPr>
        <p:grpSpPr>
          <a:xfrm>
            <a:off x="1273629" y="5146706"/>
            <a:ext cx="1773114" cy="1003723"/>
            <a:chOff x="1273629" y="5146706"/>
            <a:chExt cx="1773114" cy="1003723"/>
          </a:xfrm>
        </p:grpSpPr>
        <p:sp>
          <p:nvSpPr>
            <p:cNvPr id="4" name="TextBox 3">
              <a:extLst>
                <a:ext uri="{FF2B5EF4-FFF2-40B4-BE49-F238E27FC236}">
                  <a16:creationId xmlns:a16="http://schemas.microsoft.com/office/drawing/2014/main" id="{BDFF0F55-D08F-1344-9B87-5BCA4686A75C}"/>
                </a:ext>
              </a:extLst>
            </p:cNvPr>
            <p:cNvSpPr txBox="1"/>
            <p:nvPr/>
          </p:nvSpPr>
          <p:spPr>
            <a:xfrm>
              <a:off x="1273629" y="5146706"/>
              <a:ext cx="17731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No problem!</a:t>
              </a:r>
            </a:p>
          </p:txBody>
        </p:sp>
        <p:pic>
          <p:nvPicPr>
            <p:cNvPr id="6" name="Picture 5" descr="A picture containing drawing&#10;&#10;Description automatically generated">
              <a:extLst>
                <a:ext uri="{FF2B5EF4-FFF2-40B4-BE49-F238E27FC236}">
                  <a16:creationId xmlns:a16="http://schemas.microsoft.com/office/drawing/2014/main" id="{4F95E370-82E9-0D41-AB1B-B42B590C4566}"/>
                </a:ext>
              </a:extLst>
            </p:cNvPr>
            <p:cNvPicPr>
              <a:picLocks noChangeAspect="1"/>
            </p:cNvPicPr>
            <p:nvPr/>
          </p:nvPicPr>
          <p:blipFill>
            <a:blip r:embed="rId4"/>
            <a:stretch>
              <a:fillRect/>
            </a:stretch>
          </p:blipFill>
          <p:spPr>
            <a:xfrm>
              <a:off x="1812470" y="5524500"/>
              <a:ext cx="625929" cy="625929"/>
            </a:xfrm>
            <a:prstGeom prst="rect">
              <a:avLst/>
            </a:prstGeom>
          </p:spPr>
        </p:pic>
      </p:grpSp>
      <p:sp>
        <p:nvSpPr>
          <p:cNvPr id="73" name="Slide Number Placeholder 2">
            <a:extLst>
              <a:ext uri="{FF2B5EF4-FFF2-40B4-BE49-F238E27FC236}">
                <a16:creationId xmlns:a16="http://schemas.microsoft.com/office/drawing/2014/main" id="{26201937-A24A-454E-B97D-9D841DC244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63</a:t>
            </a:fld>
            <a:endParaRPr lang="en-US" dirty="0"/>
          </a:p>
        </p:txBody>
      </p:sp>
    </p:spTree>
    <p:extLst>
      <p:ext uri="{BB962C8B-B14F-4D97-AF65-F5344CB8AC3E}">
        <p14:creationId xmlns:p14="http://schemas.microsoft.com/office/powerpoint/2010/main" val="7154784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xit" presetSubtype="0" fill="hold" nodeType="withEffect">
                                  <p:stCondLst>
                                    <p:cond delay="0"/>
                                  </p:stCondLst>
                                  <p:childTnLst>
                                    <p:animEffect transition="out" filter="dissolve">
                                      <p:cBhvr>
                                        <p:cTn id="9" dur="500"/>
                                        <p:tgtEl>
                                          <p:spTgt spid="423"/>
                                        </p:tgtEl>
                                      </p:cBhvr>
                                    </p:animEffect>
                                    <p:set>
                                      <p:cBhvr>
                                        <p:cTn id="10" dur="1" fill="hold">
                                          <p:stCondLst>
                                            <p:cond delay="499"/>
                                          </p:stCondLst>
                                        </p:cTn>
                                        <p:tgtEl>
                                          <p:spTgt spid="42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 name="Group 2">
            <a:extLst>
              <a:ext uri="{FF2B5EF4-FFF2-40B4-BE49-F238E27FC236}">
                <a16:creationId xmlns:a16="http://schemas.microsoft.com/office/drawing/2014/main" id="{9CAAA66F-65EC-E34C-8D40-259E21717735}"/>
              </a:ext>
            </a:extLst>
          </p:cNvPr>
          <p:cNvGrpSpPr/>
          <p:nvPr/>
        </p:nvGrpSpPr>
        <p:grpSpPr>
          <a:xfrm>
            <a:off x="5262108" y="1983508"/>
            <a:ext cx="1530350" cy="4033838"/>
            <a:chOff x="5276623" y="2475192"/>
            <a:chExt cx="1530350" cy="4033838"/>
          </a:xfrm>
        </p:grpSpPr>
        <p:sp>
          <p:nvSpPr>
            <p:cNvPr id="279"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76623" y="2475192"/>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D58C52DC-C8FA-4944-8CC4-85815AC982E1}"/>
              </a:ext>
            </a:extLst>
          </p:cNvPr>
          <p:cNvGrpSpPr/>
          <p:nvPr/>
        </p:nvGrpSpPr>
        <p:grpSpPr>
          <a:xfrm>
            <a:off x="6768421" y="5356225"/>
            <a:ext cx="847724" cy="336550"/>
            <a:chOff x="11151735" y="5148718"/>
            <a:chExt cx="847724" cy="336550"/>
          </a:xfrm>
        </p:grpSpPr>
        <p:sp>
          <p:nvSpPr>
            <p:cNvPr id="284"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227935" y="5148718"/>
              <a:ext cx="771524"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85"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grpSp>
        <p:nvGrpSpPr>
          <p:cNvPr id="5" name="Group 4">
            <a:extLst>
              <a:ext uri="{FF2B5EF4-FFF2-40B4-BE49-F238E27FC236}">
                <a16:creationId xmlns:a16="http://schemas.microsoft.com/office/drawing/2014/main" id="{BF5066A4-7FFD-3447-A085-E135DC48118A}"/>
              </a:ext>
            </a:extLst>
          </p:cNvPr>
          <p:cNvGrpSpPr/>
          <p:nvPr/>
        </p:nvGrpSpPr>
        <p:grpSpPr>
          <a:xfrm>
            <a:off x="3998688" y="2674935"/>
            <a:ext cx="2841623" cy="2849565"/>
            <a:chOff x="8352974" y="2492829"/>
            <a:chExt cx="2841623" cy="2849565"/>
          </a:xfrm>
        </p:grpSpPr>
        <p:sp>
          <p:nvSpPr>
            <p:cNvPr id="282"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352974" y="2492829"/>
              <a:ext cx="1273174"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6" name="Group 46">
              <a:extLst>
                <a:ext uri="{FF2B5EF4-FFF2-40B4-BE49-F238E27FC236}">
                  <a16:creationId xmlns:a16="http://schemas.microsoft.com/office/drawing/2014/main" id="{3F65A0FD-93D7-FE4A-976F-9F9685E790A3}"/>
                </a:ext>
              </a:extLst>
            </p:cNvPr>
            <p:cNvGrpSpPr>
              <a:grpSpLocks/>
            </p:cNvGrpSpPr>
            <p:nvPr/>
          </p:nvGrpSpPr>
          <p:grpSpPr bwMode="auto">
            <a:xfrm>
              <a:off x="9764261" y="3386592"/>
              <a:ext cx="1273174" cy="336550"/>
              <a:chOff x="1065" y="2085"/>
              <a:chExt cx="802" cy="212"/>
            </a:xfrm>
          </p:grpSpPr>
          <p:sp>
            <p:nvSpPr>
              <p:cNvPr id="288"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65" y="2085"/>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grpSp>
      </p:grpSp>
      <p:grpSp>
        <p:nvGrpSpPr>
          <p:cNvPr id="290" name="Group 93">
            <a:extLst>
              <a:ext uri="{FF2B5EF4-FFF2-40B4-BE49-F238E27FC236}">
                <a16:creationId xmlns:a16="http://schemas.microsoft.com/office/drawing/2014/main" id="{86B69F27-A994-CA47-985C-04430FA1972B}"/>
              </a:ext>
            </a:extLst>
          </p:cNvPr>
          <p:cNvGrpSpPr>
            <a:grpSpLocks/>
          </p:cNvGrpSpPr>
          <p:nvPr/>
        </p:nvGrpSpPr>
        <p:grpSpPr bwMode="auto">
          <a:xfrm>
            <a:off x="4105048" y="4123231"/>
            <a:ext cx="3830638" cy="715962"/>
            <a:chOff x="406" y="2807"/>
            <a:chExt cx="2413" cy="451"/>
          </a:xfrm>
        </p:grpSpPr>
        <p:sp>
          <p:nvSpPr>
            <p:cNvPr id="291"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406" y="2937"/>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client terminates</a:t>
              </a:r>
            </a:p>
          </p:txBody>
        </p:sp>
        <p:sp>
          <p:nvSpPr>
            <p:cNvPr id="293"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forgets x</a:t>
              </a:r>
            </a:p>
          </p:txBody>
        </p:sp>
        <p:sp>
          <p:nvSpPr>
            <p:cNvPr id="294"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x completes</a:t>
              </a:r>
            </a:p>
          </p:txBody>
        </p:sp>
      </p:grpSp>
      <p:grpSp>
        <p:nvGrpSpPr>
          <p:cNvPr id="12" name="Group 11">
            <a:extLst>
              <a:ext uri="{FF2B5EF4-FFF2-40B4-BE49-F238E27FC236}">
                <a16:creationId xmlns:a16="http://schemas.microsoft.com/office/drawing/2014/main" id="{09A60973-A80A-204A-B7D6-FB475901ED33}"/>
              </a:ext>
            </a:extLst>
          </p:cNvPr>
          <p:cNvGrpSpPr/>
          <p:nvPr/>
        </p:nvGrpSpPr>
        <p:grpSpPr>
          <a:xfrm>
            <a:off x="4222070" y="1980106"/>
            <a:ext cx="3389313" cy="1671637"/>
            <a:chOff x="7865155" y="1602735"/>
            <a:chExt cx="3389313" cy="1671637"/>
          </a:xfrm>
        </p:grpSpPr>
        <p:sp>
          <p:nvSpPr>
            <p:cNvPr id="308"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865155" y="1602735"/>
              <a:ext cx="97313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9"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0"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2"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24030" y="1750372"/>
              <a:ext cx="12731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sp>
          <p:nvSpPr>
            <p:cNvPr id="313"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4"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82943" y="200913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315"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8022318" y="2937822"/>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316"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317"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nvGrpSpPr>
            <p:cNvPr id="318" name="Group 113">
              <a:extLst>
                <a:ext uri="{FF2B5EF4-FFF2-40B4-BE49-F238E27FC236}">
                  <a16:creationId xmlns:a16="http://schemas.microsoft.com/office/drawing/2014/main" id="{204BAA52-89B1-794F-88E6-9C5622E551C2}"/>
                </a:ext>
              </a:extLst>
            </p:cNvPr>
            <p:cNvGrpSpPr>
              <a:grpSpLocks/>
            </p:cNvGrpSpPr>
            <p:nvPr/>
          </p:nvGrpSpPr>
          <p:grpSpPr bwMode="auto">
            <a:xfrm>
              <a:off x="9124043" y="2345685"/>
              <a:ext cx="1274763" cy="336550"/>
              <a:chOff x="1065" y="2085"/>
              <a:chExt cx="803" cy="212"/>
            </a:xfrm>
          </p:grpSpPr>
          <p:sp>
            <p:nvSpPr>
              <p:cNvPr id="355"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6"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acc_conn(x)</a:t>
                </a:r>
              </a:p>
            </p:txBody>
          </p:sp>
        </p:grpSp>
      </p:grpSp>
      <p:grpSp>
        <p:nvGrpSpPr>
          <p:cNvPr id="319" name="Group 116">
            <a:extLst>
              <a:ext uri="{FF2B5EF4-FFF2-40B4-BE49-F238E27FC236}">
                <a16:creationId xmlns:a16="http://schemas.microsoft.com/office/drawing/2014/main" id="{80C83854-C77F-BA47-9721-52914A496B51}"/>
              </a:ext>
            </a:extLst>
          </p:cNvPr>
          <p:cNvGrpSpPr>
            <a:grpSpLocks/>
          </p:cNvGrpSpPr>
          <p:nvPr/>
        </p:nvGrpSpPr>
        <p:grpSpPr bwMode="auto">
          <a:xfrm>
            <a:off x="4879295" y="1432418"/>
            <a:ext cx="620713" cy="487363"/>
            <a:chOff x="-44" y="1473"/>
            <a:chExt cx="981" cy="1105"/>
          </a:xfrm>
        </p:grpSpPr>
        <p:pic>
          <p:nvPicPr>
            <p:cNvPr id="353"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20" name="Group 119">
            <a:extLst>
              <a:ext uri="{FF2B5EF4-FFF2-40B4-BE49-F238E27FC236}">
                <a16:creationId xmlns:a16="http://schemas.microsoft.com/office/drawing/2014/main" id="{20AAAB4F-DE43-4840-934B-1D6561325F75}"/>
              </a:ext>
            </a:extLst>
          </p:cNvPr>
          <p:cNvGrpSpPr>
            <a:grpSpLocks/>
          </p:cNvGrpSpPr>
          <p:nvPr/>
        </p:nvGrpSpPr>
        <p:grpSpPr bwMode="auto">
          <a:xfrm>
            <a:off x="6687458" y="1413368"/>
            <a:ext cx="336550" cy="512763"/>
            <a:chOff x="4140" y="429"/>
            <a:chExt cx="1425" cy="2396"/>
          </a:xfrm>
        </p:grpSpPr>
        <p:sp>
          <p:nvSpPr>
            <p:cNvPr id="321"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3"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4"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5"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26"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351"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2"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7"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28"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349"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0"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9"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0"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31"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347"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8"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32"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33"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345"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6"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34"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5"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6"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7"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8"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9"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0"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1"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2"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343"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4"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 name="Group 12">
            <a:extLst>
              <a:ext uri="{FF2B5EF4-FFF2-40B4-BE49-F238E27FC236}">
                <a16:creationId xmlns:a16="http://schemas.microsoft.com/office/drawing/2014/main" id="{DE38AD7C-A8B1-2B4B-BE71-513FFA7EFB6C}"/>
              </a:ext>
            </a:extLst>
          </p:cNvPr>
          <p:cNvGrpSpPr/>
          <p:nvPr/>
        </p:nvGrpSpPr>
        <p:grpSpPr>
          <a:xfrm>
            <a:off x="4917394" y="5539014"/>
            <a:ext cx="1889805" cy="662028"/>
            <a:chOff x="9620023" y="2667000"/>
            <a:chExt cx="1889805" cy="662028"/>
          </a:xfrm>
        </p:grpSpPr>
        <p:sp>
          <p:nvSpPr>
            <p:cNvPr id="225"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8"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33" name="Group 113">
              <a:extLst>
                <a:ext uri="{FF2B5EF4-FFF2-40B4-BE49-F238E27FC236}">
                  <a16:creationId xmlns:a16="http://schemas.microsoft.com/office/drawing/2014/main" id="{FF53EAD9-E51E-C047-8717-0A017ED29429}"/>
                </a:ext>
              </a:extLst>
            </p:cNvPr>
            <p:cNvGrpSpPr>
              <a:grpSpLocks/>
            </p:cNvGrpSpPr>
            <p:nvPr/>
          </p:nvGrpSpPr>
          <p:grpSpPr bwMode="auto">
            <a:xfrm>
              <a:off x="9998301" y="2802885"/>
              <a:ext cx="1274763" cy="336550"/>
              <a:chOff x="1065" y="2085"/>
              <a:chExt cx="803" cy="212"/>
            </a:xfrm>
          </p:grpSpPr>
          <p:sp>
            <p:nvSpPr>
              <p:cNvPr id="23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acc_conn(x)</a:t>
                </a:r>
              </a:p>
            </p:txBody>
          </p:sp>
        </p:grpSp>
      </p:grpSp>
      <p:grpSp>
        <p:nvGrpSpPr>
          <p:cNvPr id="15" name="Group 14">
            <a:extLst>
              <a:ext uri="{FF2B5EF4-FFF2-40B4-BE49-F238E27FC236}">
                <a16:creationId xmlns:a16="http://schemas.microsoft.com/office/drawing/2014/main" id="{D5CE827D-884B-C243-811A-BA57B03C1272}"/>
              </a:ext>
            </a:extLst>
          </p:cNvPr>
          <p:cNvGrpSpPr/>
          <p:nvPr/>
        </p:nvGrpSpPr>
        <p:grpSpPr>
          <a:xfrm>
            <a:off x="4080329" y="5732236"/>
            <a:ext cx="4134756" cy="1082222"/>
            <a:chOff x="3673928" y="5775778"/>
            <a:chExt cx="4134756" cy="1082222"/>
          </a:xfrm>
        </p:grpSpPr>
        <p:sp>
          <p:nvSpPr>
            <p:cNvPr id="14" name="Rectangle 13">
              <a:extLst>
                <a:ext uri="{FF2B5EF4-FFF2-40B4-BE49-F238E27FC236}">
                  <a16:creationId xmlns:a16="http://schemas.microsoft.com/office/drawing/2014/main"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0FEA675F-95EB-944F-978C-22DF4F8A54DC}"/>
                </a:ext>
              </a:extLst>
            </p:cNvPr>
            <p:cNvGrpSpPr/>
            <p:nvPr/>
          </p:nvGrpSpPr>
          <p:grpSpPr>
            <a:xfrm>
              <a:off x="3673928" y="5804239"/>
              <a:ext cx="3829958" cy="830263"/>
              <a:chOff x="4588327" y="5819777"/>
              <a:chExt cx="3829958" cy="830263"/>
            </a:xfrm>
            <a:noFill/>
          </p:grpSpPr>
          <p:sp>
            <p:nvSpPr>
              <p:cNvPr id="287" name="Text Box 49">
                <a:extLst>
                  <a:ext uri="{FF2B5EF4-FFF2-40B4-BE49-F238E27FC236}">
                    <a16:creationId xmlns:a16="http://schemas.microsoft.com/office/drawing/2014/main" id="{132D608A-D3A5-E54F-AEEE-E1F1B0718AC0}"/>
                  </a:ext>
                </a:extLst>
              </p:cNvPr>
              <p:cNvSpPr txBox="1">
                <a:spLocks noChangeArrowheads="1"/>
              </p:cNvSpPr>
              <p:nvPr/>
            </p:nvSpPr>
            <p:spPr bwMode="auto">
              <a:xfrm>
                <a:off x="5202012" y="5819777"/>
                <a:ext cx="3216273" cy="830263"/>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Problem: half open connection! (no client)</a:t>
                </a:r>
              </a:p>
            </p:txBody>
          </p:sp>
          <p:pic>
            <p:nvPicPr>
              <p:cNvPr id="8" name="Picture 7" descr="A picture containing drawing&#10;&#10;Description automatically generated">
                <a:extLst>
                  <a:ext uri="{FF2B5EF4-FFF2-40B4-BE49-F238E27FC236}">
                    <a16:creationId xmlns:a16="http://schemas.microsoft.com/office/drawing/2014/main" id="{5EAF06CF-36BA-E34A-83CF-1DFB966A8512}"/>
                  </a:ext>
                </a:extLst>
              </p:cNvPr>
              <p:cNvPicPr>
                <a:picLocks noChangeAspect="1"/>
              </p:cNvPicPr>
              <p:nvPr/>
            </p:nvPicPr>
            <p:blipFill>
              <a:blip r:embed="rId4"/>
              <a:stretch>
                <a:fillRect/>
              </a:stretch>
            </p:blipFill>
            <p:spPr>
              <a:xfrm>
                <a:off x="4588327" y="5916386"/>
                <a:ext cx="636815" cy="636815"/>
              </a:xfrm>
              <a:prstGeom prst="rect">
                <a:avLst/>
              </a:prstGeom>
              <a:grpFill/>
            </p:spPr>
          </p:pic>
        </p:grpSp>
      </p:grpSp>
      <p:sp>
        <p:nvSpPr>
          <p:cNvPr id="81" name="Slide Number Placeholder 2">
            <a:extLst>
              <a:ext uri="{FF2B5EF4-FFF2-40B4-BE49-F238E27FC236}">
                <a16:creationId xmlns:a16="http://schemas.microsoft.com/office/drawing/2014/main" id="{C5180A9E-4EA2-5A45-B935-0F6B15CE622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64</a:t>
            </a:fld>
            <a:endParaRPr lang="en-US" dirty="0"/>
          </a:p>
        </p:txBody>
      </p:sp>
    </p:spTree>
    <p:extLst>
      <p:ext uri="{BB962C8B-B14F-4D97-AF65-F5344CB8AC3E}">
        <p14:creationId xmlns:p14="http://schemas.microsoft.com/office/powerpoint/2010/main" val="1619693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dissolve">
                                      <p:cBhvr>
                                        <p:cTn id="12" dur="5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57" name="Group 152">
            <a:extLst>
              <a:ext uri="{FF2B5EF4-FFF2-40B4-BE49-F238E27FC236}">
                <a16:creationId xmlns:a16="http://schemas.microsoft.com/office/drawing/2014/main" id="{9C2006BA-AA2D-8544-A70F-118097C53265}"/>
              </a:ext>
            </a:extLst>
          </p:cNvPr>
          <p:cNvGrpSpPr>
            <a:grpSpLocks/>
          </p:cNvGrpSpPr>
          <p:nvPr/>
        </p:nvGrpSpPr>
        <p:grpSpPr bwMode="auto">
          <a:xfrm>
            <a:off x="8173174" y="1342839"/>
            <a:ext cx="3933825" cy="4568825"/>
            <a:chOff x="3150" y="1107"/>
            <a:chExt cx="2478" cy="2878"/>
          </a:xfrm>
        </p:grpSpPr>
        <p:sp>
          <p:nvSpPr>
            <p:cNvPr id="358" name="Line 153">
              <a:extLst>
                <a:ext uri="{FF2B5EF4-FFF2-40B4-BE49-F238E27FC236}">
                  <a16:creationId xmlns:a16="http://schemas.microsoft.com/office/drawing/2014/main"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9"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150" y="2983"/>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client terminates</a:t>
              </a:r>
            </a:p>
          </p:txBody>
        </p:sp>
        <p:sp>
          <p:nvSpPr>
            <p:cNvPr id="360" name="Line 155">
              <a:extLst>
                <a:ext uri="{FF2B5EF4-FFF2-40B4-BE49-F238E27FC236}">
                  <a16:creationId xmlns:a16="http://schemas.microsoft.com/office/drawing/2014/main"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1"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2"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3"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312" y="2221"/>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364"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365"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213" y="1380"/>
              <a:ext cx="61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6"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7"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8"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43" y="1473"/>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sp>
          <p:nvSpPr>
            <p:cNvPr id="369"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62" y="1636"/>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370"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nvGrpSpPr>
            <p:cNvPr id="371" name="Group 166">
              <a:extLst>
                <a:ext uri="{FF2B5EF4-FFF2-40B4-BE49-F238E27FC236}">
                  <a16:creationId xmlns:a16="http://schemas.microsoft.com/office/drawing/2014/main" id="{A1A4C995-57EF-2B44-9A2B-4B574A973474}"/>
                </a:ext>
              </a:extLst>
            </p:cNvPr>
            <p:cNvGrpSpPr>
              <a:grpSpLocks/>
            </p:cNvGrpSpPr>
            <p:nvPr/>
          </p:nvGrpSpPr>
          <p:grpSpPr bwMode="auto">
            <a:xfrm>
              <a:off x="4006" y="1848"/>
              <a:ext cx="803" cy="212"/>
              <a:chOff x="1065" y="2085"/>
              <a:chExt cx="803" cy="212"/>
            </a:xfrm>
          </p:grpSpPr>
          <p:sp>
            <p:nvSpPr>
              <p:cNvPr id="417"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8"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acc_conn(x)</a:t>
                </a:r>
              </a:p>
            </p:txBody>
          </p:sp>
        </p:grpSp>
        <p:sp>
          <p:nvSpPr>
            <p:cNvPr id="372"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3"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4"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89" y="2315"/>
              <a:ext cx="688"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375"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376"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grpSp>
          <p:nvGrpSpPr>
            <p:cNvPr id="377"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00"/>
              <a:chOff x="3818" y="2796"/>
              <a:chExt cx="1515" cy="300"/>
            </a:xfrm>
          </p:grpSpPr>
          <p:sp>
            <p:nvSpPr>
              <p:cNvPr id="415"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6"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89" y="2796"/>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x completes</a:t>
                </a:r>
              </a:p>
            </p:txBody>
          </p:sp>
        </p:grpSp>
        <p:sp>
          <p:nvSpPr>
            <p:cNvPr id="378"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forgets x</a:t>
              </a:r>
            </a:p>
          </p:txBody>
        </p:sp>
        <p:grpSp>
          <p:nvGrpSpPr>
            <p:cNvPr id="379"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413"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80"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381"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2"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3"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4"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5"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86"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411"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2"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87"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88"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409"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0"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89"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0"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1"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407"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8"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92"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3"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405"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6"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94"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5"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6"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7"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8"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9"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0"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1"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2"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403"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4"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0" name="Group 9">
            <a:extLst>
              <a:ext uri="{FF2B5EF4-FFF2-40B4-BE49-F238E27FC236}">
                <a16:creationId xmlns:a16="http://schemas.microsoft.com/office/drawing/2014/main" id="{3BB0CBF7-361A-5548-A01C-90FF3005AB01}"/>
              </a:ext>
            </a:extLst>
          </p:cNvPr>
          <p:cNvGrpSpPr/>
          <p:nvPr/>
        </p:nvGrpSpPr>
        <p:grpSpPr>
          <a:xfrm>
            <a:off x="9120415" y="5983461"/>
            <a:ext cx="3548742" cy="830997"/>
            <a:chOff x="8757558" y="5903267"/>
            <a:chExt cx="3548742" cy="830997"/>
          </a:xfrm>
        </p:grpSpPr>
        <p:sp>
          <p:nvSpPr>
            <p:cNvPr id="491" name="TextBox 490">
              <a:extLst>
                <a:ext uri="{FF2B5EF4-FFF2-40B4-BE49-F238E27FC236}">
                  <a16:creationId xmlns:a16="http://schemas.microsoft.com/office/drawing/2014/main" id="{9C02D14E-840C-344B-9763-DE44A289373C}"/>
                </a:ext>
              </a:extLst>
            </p:cNvPr>
            <p:cNvSpPr txBox="1"/>
            <p:nvPr/>
          </p:nvSpPr>
          <p:spPr>
            <a:xfrm>
              <a:off x="9372601" y="5903267"/>
              <a:ext cx="293369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Problem: dup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accepted!</a:t>
              </a:r>
            </a:p>
          </p:txBody>
        </p:sp>
        <p:pic>
          <p:nvPicPr>
            <p:cNvPr id="492" name="Picture 491" descr="A picture containing drawing&#10;&#10;Description automatically generated">
              <a:extLst>
                <a:ext uri="{FF2B5EF4-FFF2-40B4-BE49-F238E27FC236}">
                  <a16:creationId xmlns:a16="http://schemas.microsoft.com/office/drawing/2014/main" id="{44630E30-AB86-2744-AC77-B540735E14B7}"/>
                </a:ext>
              </a:extLst>
            </p:cNvPr>
            <p:cNvPicPr>
              <a:picLocks noChangeAspect="1"/>
            </p:cNvPicPr>
            <p:nvPr/>
          </p:nvPicPr>
          <p:blipFill>
            <a:blip r:embed="rId4"/>
            <a:stretch>
              <a:fillRect/>
            </a:stretch>
          </p:blipFill>
          <p:spPr>
            <a:xfrm>
              <a:off x="8757558" y="6003472"/>
              <a:ext cx="636815" cy="636815"/>
            </a:xfrm>
            <a:prstGeom prst="rect">
              <a:avLst/>
            </a:prstGeom>
          </p:spPr>
        </p:pic>
      </p:grpSp>
      <p:grpSp>
        <p:nvGrpSpPr>
          <p:cNvPr id="13" name="Group 12">
            <a:extLst>
              <a:ext uri="{FF2B5EF4-FFF2-40B4-BE49-F238E27FC236}">
                <a16:creationId xmlns:a16="http://schemas.microsoft.com/office/drawing/2014/main" id="{FF4B12AC-451D-994B-8F10-E450C0737005}"/>
              </a:ext>
            </a:extLst>
          </p:cNvPr>
          <p:cNvGrpSpPr/>
          <p:nvPr/>
        </p:nvGrpSpPr>
        <p:grpSpPr>
          <a:xfrm>
            <a:off x="8091532" y="3683267"/>
            <a:ext cx="3997325" cy="2365375"/>
            <a:chOff x="3185703" y="3422010"/>
            <a:chExt cx="3997325" cy="2365375"/>
          </a:xfrm>
        </p:grpSpPr>
        <p:sp>
          <p:nvSpPr>
            <p:cNvPr id="302"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3"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4"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68403" y="5152385"/>
              <a:ext cx="1092200"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305"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6"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0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grpSp>
      <p:grpSp>
        <p:nvGrpSpPr>
          <p:cNvPr id="12" name="Group 11">
            <a:extLst>
              <a:ext uri="{FF2B5EF4-FFF2-40B4-BE49-F238E27FC236}">
                <a16:creationId xmlns:a16="http://schemas.microsoft.com/office/drawing/2014/main" id="{2FBF50D0-D345-1348-8991-01B659F7A8D4}"/>
              </a:ext>
            </a:extLst>
          </p:cNvPr>
          <p:cNvGrpSpPr/>
          <p:nvPr/>
        </p:nvGrpSpPr>
        <p:grpSpPr>
          <a:xfrm>
            <a:off x="7997186" y="2493962"/>
            <a:ext cx="3646488" cy="2992438"/>
            <a:chOff x="3134903" y="2369497"/>
            <a:chExt cx="3646488" cy="2992438"/>
          </a:xfrm>
        </p:grpSpPr>
        <p:grpSp>
          <p:nvGrpSpPr>
            <p:cNvPr id="7" name="Group 6">
              <a:extLst>
                <a:ext uri="{FF2B5EF4-FFF2-40B4-BE49-F238E27FC236}">
                  <a16:creationId xmlns:a16="http://schemas.microsoft.com/office/drawing/2014/main" id="{6190F2C1-0C5D-3A42-A359-9CD3AF8C99E1}"/>
                </a:ext>
              </a:extLst>
            </p:cNvPr>
            <p:cNvGrpSpPr/>
            <p:nvPr/>
          </p:nvGrpSpPr>
          <p:grpSpPr>
            <a:xfrm>
              <a:off x="3134903" y="2369497"/>
              <a:ext cx="3646488" cy="2992438"/>
              <a:chOff x="3134903" y="2369497"/>
              <a:chExt cx="3646488" cy="2992438"/>
            </a:xfrm>
          </p:grpSpPr>
          <p:grpSp>
            <p:nvGrpSpPr>
              <p:cNvPr id="5" name="Group 4">
                <a:extLst>
                  <a:ext uri="{FF2B5EF4-FFF2-40B4-BE49-F238E27FC236}">
                    <a16:creationId xmlns:a16="http://schemas.microsoft.com/office/drawing/2014/main" id="{56EB4120-1B3C-1046-99F5-B25161010680}"/>
                  </a:ext>
                </a:extLst>
              </p:cNvPr>
              <p:cNvGrpSpPr/>
              <p:nvPr/>
            </p:nvGrpSpPr>
            <p:grpSpPr>
              <a:xfrm>
                <a:off x="3134903" y="2369497"/>
                <a:ext cx="3646488" cy="2992438"/>
                <a:chOff x="3134903" y="2369497"/>
                <a:chExt cx="3646488" cy="2992438"/>
              </a:xfrm>
            </p:grpSpPr>
            <p:sp>
              <p:nvSpPr>
                <p:cNvPr id="296"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134903" y="2369497"/>
                  <a:ext cx="1273175"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97"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8"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6009866" y="502538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sp>
            <p:nvSpPr>
              <p:cNvPr id="299"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sp>
          <p:nvSpPr>
            <p:cNvPr id="300"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1"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68441" y="4650731"/>
              <a:ext cx="12731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grpSp>
      <p:sp>
        <p:nvSpPr>
          <p:cNvPr id="14" name="Freeform 13">
            <a:extLst>
              <a:ext uri="{FF2B5EF4-FFF2-40B4-BE49-F238E27FC236}">
                <a16:creationId xmlns:a16="http://schemas.microsoft.com/office/drawing/2014/main" id="{1777275B-B883-3D44-8A7B-6DD2718917C4}"/>
              </a:ext>
            </a:extLst>
          </p:cNvPr>
          <p:cNvSpPr/>
          <p:nvPr/>
        </p:nvSpPr>
        <p:spPr>
          <a:xfrm>
            <a:off x="7997371" y="1857830"/>
            <a:ext cx="4194629" cy="3062514"/>
          </a:xfrm>
          <a:custGeom>
            <a:avLst/>
            <a:gdLst>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481943 w 3889829"/>
              <a:gd name="connsiteY8" fmla="*/ 2540000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49715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35201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091543"/>
              <a:gd name="connsiteX1" fmla="*/ 1016000 w 3889829"/>
              <a:gd name="connsiteY1" fmla="*/ 29029 h 3091543"/>
              <a:gd name="connsiteX2" fmla="*/ 1611086 w 3889829"/>
              <a:gd name="connsiteY2" fmla="*/ 58057 h 3091543"/>
              <a:gd name="connsiteX3" fmla="*/ 2989943 w 3889829"/>
              <a:gd name="connsiteY3" fmla="*/ 101600 h 3091543"/>
              <a:gd name="connsiteX4" fmla="*/ 3889829 w 3889829"/>
              <a:gd name="connsiteY4" fmla="*/ 87086 h 3091543"/>
              <a:gd name="connsiteX5" fmla="*/ 3860800 w 3889829"/>
              <a:gd name="connsiteY5" fmla="*/ 3091543 h 3091543"/>
              <a:gd name="connsiteX6" fmla="*/ 3468915 w 3889829"/>
              <a:gd name="connsiteY6" fmla="*/ 2540000 h 3091543"/>
              <a:gd name="connsiteX7" fmla="*/ 3265715 w 3889829"/>
              <a:gd name="connsiteY7" fmla="*/ 2510971 h 3091543"/>
              <a:gd name="connsiteX8" fmla="*/ 2598057 w 3889829"/>
              <a:gd name="connsiteY8" fmla="*/ 2525486 h 3091543"/>
              <a:gd name="connsiteX9" fmla="*/ 2235201 w 3889829"/>
              <a:gd name="connsiteY9" fmla="*/ 2801257 h 3091543"/>
              <a:gd name="connsiteX10" fmla="*/ 1088572 w 3889829"/>
              <a:gd name="connsiteY10" fmla="*/ 3033485 h 3091543"/>
              <a:gd name="connsiteX11" fmla="*/ 29029 w 3889829"/>
              <a:gd name="connsiteY11" fmla="*/ 3062514 h 3091543"/>
              <a:gd name="connsiteX12" fmla="*/ 0 w 3889829"/>
              <a:gd name="connsiteY12" fmla="*/ 0 h 3091543"/>
              <a:gd name="connsiteX0" fmla="*/ 0 w 4209143"/>
              <a:gd name="connsiteY0" fmla="*/ 14514 h 3062514"/>
              <a:gd name="connsiteX1" fmla="*/ 1335314 w 4209143"/>
              <a:gd name="connsiteY1" fmla="*/ 0 h 3062514"/>
              <a:gd name="connsiteX2" fmla="*/ 1930400 w 4209143"/>
              <a:gd name="connsiteY2" fmla="*/ 29028 h 3062514"/>
              <a:gd name="connsiteX3" fmla="*/ 3309257 w 4209143"/>
              <a:gd name="connsiteY3" fmla="*/ 72571 h 3062514"/>
              <a:gd name="connsiteX4" fmla="*/ 4209143 w 4209143"/>
              <a:gd name="connsiteY4" fmla="*/ 58057 h 3062514"/>
              <a:gd name="connsiteX5" fmla="*/ 4180114 w 4209143"/>
              <a:gd name="connsiteY5" fmla="*/ 3062514 h 3062514"/>
              <a:gd name="connsiteX6" fmla="*/ 3788229 w 4209143"/>
              <a:gd name="connsiteY6" fmla="*/ 2510971 h 3062514"/>
              <a:gd name="connsiteX7" fmla="*/ 3585029 w 4209143"/>
              <a:gd name="connsiteY7" fmla="*/ 2481942 h 3062514"/>
              <a:gd name="connsiteX8" fmla="*/ 2917371 w 4209143"/>
              <a:gd name="connsiteY8" fmla="*/ 2496457 h 3062514"/>
              <a:gd name="connsiteX9" fmla="*/ 2554515 w 4209143"/>
              <a:gd name="connsiteY9" fmla="*/ 2772228 h 3062514"/>
              <a:gd name="connsiteX10" fmla="*/ 1407886 w 4209143"/>
              <a:gd name="connsiteY10" fmla="*/ 3004456 h 3062514"/>
              <a:gd name="connsiteX11" fmla="*/ 348343 w 4209143"/>
              <a:gd name="connsiteY11" fmla="*/ 3033485 h 3062514"/>
              <a:gd name="connsiteX12" fmla="*/ 0 w 4209143"/>
              <a:gd name="connsiteY12" fmla="*/ 14514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333829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101600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29028 w 4194629"/>
              <a:gd name="connsiteY11" fmla="*/ 3033485 h 3062514"/>
              <a:gd name="connsiteX12" fmla="*/ 0 w 4194629"/>
              <a:gd name="connsiteY12" fmla="*/ 29028 h 30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4629" h="3062514">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106671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66</a:t>
            </a:fld>
            <a:endParaRPr lang="en-US"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67</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68</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198839" y="1212587"/>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just retransmit: possible duplicate</a:t>
            </a:r>
            <a:endParaRPr lang="en-US" altLang="ja-JP" dirty="0">
              <a:solidFill>
                <a:prstClr val="black"/>
              </a:solidFill>
              <a:latin typeface="Calibri" panose="020F0502020204030204"/>
              <a:ea typeface="ＭＳ Ｐゴシック" panose="020B0600070205080204" pitchFamily="34" charset="-128"/>
            </a:endParaRP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lang="en-US" sz="1600" dirty="0">
                <a:solidFill>
                  <a:srgbClr val="212529"/>
                </a:solidFill>
                <a:latin typeface="-apple-system"/>
              </a:rPr>
              <a:t>For corrupted NAK, sending the packet again will be just fine,</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lang="en-US" sz="1700" dirty="0">
                <a:solidFill>
                  <a:srgbClr val="212529"/>
                </a:solidFill>
                <a:latin typeface="-apple-system"/>
              </a:rPr>
              <a:t>However for corrupted ACK, </a:t>
            </a:r>
            <a:r>
              <a:rPr lang="en-US" sz="1700" b="1" dirty="0">
                <a:solidFill>
                  <a:srgbClr val="212529"/>
                </a:solidFill>
                <a:latin typeface="-apple-system"/>
              </a:rPr>
              <a:t>sending the packet again will create a duplicate of the already received packet.</a:t>
            </a:r>
            <a:endParaRPr lang="en-US" sz="1700" dirty="0">
              <a:solidFill>
                <a:srgbClr val="212529"/>
              </a:solidFill>
              <a:latin typeface="-apple-system"/>
            </a:endParaRP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lang="en-US" sz="1700" b="1" dirty="0">
                <a:solidFill>
                  <a:srgbClr val="212529"/>
                </a:solidFill>
                <a:latin typeface="-apple-system"/>
              </a:rPr>
              <a:t>Duplicate happens because of corrupted ACK!!</a:t>
            </a:r>
            <a:endParaRPr lang="en-US" sz="1700" dirty="0">
              <a:solidFill>
                <a:srgbClr val="212529"/>
              </a:solidFill>
              <a:latin typeface="-apple-system"/>
            </a:endParaRP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840874" y="1149462"/>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retransmits current pkt if 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3">
            <a:extLst>
              <a:ext uri="{FF2B5EF4-FFF2-40B4-BE49-F238E27FC236}">
                <a16:creationId xmlns:a16="http://schemas.microsoft.com/office/drawing/2014/main" id="{DD203542-E210-7447-A332-31A71101B61E}"/>
              </a:ext>
            </a:extLst>
          </p:cNvPr>
          <p:cNvGrpSpPr>
            <a:grpSpLocks/>
          </p:cNvGrpSpPr>
          <p:nvPr/>
        </p:nvGrpSpPr>
        <p:grpSpPr bwMode="auto">
          <a:xfrm>
            <a:off x="6377437" y="4816163"/>
            <a:ext cx="5585379" cy="1725789"/>
            <a:chOff x="1552" y="2800"/>
            <a:chExt cx="2578" cy="1010"/>
          </a:xfrm>
        </p:grpSpPr>
        <p:sp>
          <p:nvSpPr>
            <p:cNvPr id="57" name="Rectangle 7">
              <a:extLst>
                <a:ext uri="{FF2B5EF4-FFF2-40B4-BE49-F238E27FC236}">
                  <a16:creationId xmlns:a16="http://schemas.microsoft.com/office/drawing/2014/main" id="{7263B3B4-235C-B144-9AEF-471ED41D188E}"/>
                </a:ext>
              </a:extLst>
            </p:cNvPr>
            <p:cNvSpPr>
              <a:spLocks noChangeArrowheads="1"/>
            </p:cNvSpPr>
            <p:nvPr/>
          </p:nvSpPr>
          <p:spPr bwMode="auto">
            <a:xfrm>
              <a:off x="1552" y="2974"/>
              <a:ext cx="2578" cy="836"/>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8" name="Rectangle 9">
              <a:extLst>
                <a:ext uri="{FF2B5EF4-FFF2-40B4-BE49-F238E27FC236}">
                  <a16:creationId xmlns:a16="http://schemas.microsoft.com/office/drawing/2014/main" id="{2C183582-BCD6-964F-9986-EC99BBA65A9F}"/>
                </a:ext>
              </a:extLst>
            </p:cNvPr>
            <p:cNvSpPr>
              <a:spLocks noChangeArrowheads="1"/>
            </p:cNvSpPr>
            <p:nvPr/>
          </p:nvSpPr>
          <p:spPr bwMode="auto">
            <a:xfrm>
              <a:off x="2226" y="2864"/>
              <a:ext cx="596" cy="22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9" name="Text Box 10">
              <a:extLst>
                <a:ext uri="{FF2B5EF4-FFF2-40B4-BE49-F238E27FC236}">
                  <a16:creationId xmlns:a16="http://schemas.microsoft.com/office/drawing/2014/main" id="{51B6B572-EC0D-AF4F-816C-095262254C5F}"/>
                </a:ext>
              </a:extLst>
            </p:cNvPr>
            <p:cNvSpPr txBox="1">
              <a:spLocks noChangeArrowheads="1"/>
            </p:cNvSpPr>
            <p:nvPr/>
          </p:nvSpPr>
          <p:spPr bwMode="auto">
            <a:xfrm>
              <a:off x="1724" y="2800"/>
              <a:ext cx="1052" cy="3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60" name="Text Box 6">
              <a:extLst>
                <a:ext uri="{FF2B5EF4-FFF2-40B4-BE49-F238E27FC236}">
                  <a16:creationId xmlns:a16="http://schemas.microsoft.com/office/drawing/2014/main" id="{76C910B9-5EA9-F245-95E8-43CDADF70A45}"/>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CC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0" name="Slide Number Placeholder 2">
            <a:extLst>
              <a:ext uri="{FF2B5EF4-FFF2-40B4-BE49-F238E27FC236}">
                <a16:creationId xmlns:a16="http://schemas.microsoft.com/office/drawing/2014/main" id="{85301A5D-98A1-5549-8702-D978C38EA8B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pic>
        <p:nvPicPr>
          <p:cNvPr id="6" name="Picture 5">
            <a:extLst>
              <a:ext uri="{FF2B5EF4-FFF2-40B4-BE49-F238E27FC236}">
                <a16:creationId xmlns:a16="http://schemas.microsoft.com/office/drawing/2014/main" id="{BCB168EC-A757-D354-DDD9-D2FD0AF34C0F}"/>
              </a:ext>
            </a:extLst>
          </p:cNvPr>
          <p:cNvPicPr>
            <a:picLocks noChangeAspect="1"/>
          </p:cNvPicPr>
          <p:nvPr/>
        </p:nvPicPr>
        <p:blipFill rotWithShape="1">
          <a:blip r:embed="rId3"/>
          <a:srcRect l="4148" t="9261"/>
          <a:stretch/>
        </p:blipFill>
        <p:spPr>
          <a:xfrm>
            <a:off x="263050" y="4932219"/>
            <a:ext cx="6053520" cy="2004274"/>
          </a:xfrm>
          <a:prstGeom prst="rect">
            <a:avLst/>
          </a:prstGeom>
        </p:spPr>
      </p:pic>
    </p:spTree>
    <p:extLst>
      <p:ext uri="{BB962C8B-B14F-4D97-AF65-F5344CB8AC3E}">
        <p14:creationId xmlns:p14="http://schemas.microsoft.com/office/powerpoint/2010/main" val="396730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sender, handling garbled ACK/NAKs</a:t>
            </a:r>
            <a:endParaRPr lang="en-US" sz="4400" dirty="0"/>
          </a:p>
        </p:txBody>
      </p:sp>
      <p:sp>
        <p:nvSpPr>
          <p:cNvPr id="47" name="Oval 3">
            <a:extLst>
              <a:ext uri="{FF2B5EF4-FFF2-40B4-BE49-F238E27FC236}">
                <a16:creationId xmlns:a16="http://schemas.microsoft.com/office/drawing/2014/main" id="{F4C9F03D-E67B-234E-BA55-D7E8F7DDDD11}"/>
              </a:ext>
            </a:extLst>
          </p:cNvPr>
          <p:cNvSpPr>
            <a:spLocks noChangeArrowheads="1"/>
          </p:cNvSpPr>
          <p:nvPr/>
        </p:nvSpPr>
        <p:spPr bwMode="auto">
          <a:xfrm>
            <a:off x="4658777" y="2435427"/>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 name="Text Box 4">
            <a:extLst>
              <a:ext uri="{FF2B5EF4-FFF2-40B4-BE49-F238E27FC236}">
                <a16:creationId xmlns:a16="http://schemas.microsoft.com/office/drawing/2014/main" id="{512826EB-423D-0E49-8FDB-270557859D99}"/>
              </a:ext>
            </a:extLst>
          </p:cNvPr>
          <p:cNvSpPr txBox="1">
            <a:spLocks noChangeArrowheads="1"/>
          </p:cNvSpPr>
          <p:nvPr/>
        </p:nvSpPr>
        <p:spPr bwMode="auto">
          <a:xfrm>
            <a:off x="4567752" y="251144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Line 8">
            <a:extLst>
              <a:ext uri="{FF2B5EF4-FFF2-40B4-BE49-F238E27FC236}">
                <a16:creationId xmlns:a16="http://schemas.microsoft.com/office/drawing/2014/main" id="{6251CAAF-59B3-6049-8269-0136EB3BA476}"/>
              </a:ext>
            </a:extLst>
          </p:cNvPr>
          <p:cNvSpPr>
            <a:spLocks noChangeShapeType="1"/>
          </p:cNvSpPr>
          <p:nvPr/>
        </p:nvSpPr>
        <p:spPr bwMode="auto">
          <a:xfrm>
            <a:off x="4384139" y="239097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 name="Group 10">
            <a:extLst>
              <a:ext uri="{FF2B5EF4-FFF2-40B4-BE49-F238E27FC236}">
                <a16:creationId xmlns:a16="http://schemas.microsoft.com/office/drawing/2014/main" id="{BA1E332A-47D4-2B43-8C9F-38C21B1C7E8C}"/>
              </a:ext>
            </a:extLst>
          </p:cNvPr>
          <p:cNvGrpSpPr>
            <a:grpSpLocks/>
          </p:cNvGrpSpPr>
          <p:nvPr/>
        </p:nvGrpSpPr>
        <p:grpSpPr bwMode="auto">
          <a:xfrm>
            <a:off x="6492339" y="2383039"/>
            <a:ext cx="1089025" cy="865188"/>
            <a:chOff x="2848" y="1499"/>
            <a:chExt cx="660" cy="510"/>
          </a:xfrm>
        </p:grpSpPr>
        <p:sp>
          <p:nvSpPr>
            <p:cNvPr id="62" name="Oval 11">
              <a:extLst>
                <a:ext uri="{FF2B5EF4-FFF2-40B4-BE49-F238E27FC236}">
                  <a16:creationId xmlns:a16="http://schemas.microsoft.com/office/drawing/2014/main" id="{9DE4F784-AF0C-E34C-81A2-913DC58F10E2}"/>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2">
              <a:extLst>
                <a:ext uri="{FF2B5EF4-FFF2-40B4-BE49-F238E27FC236}">
                  <a16:creationId xmlns:a16="http://schemas.microsoft.com/office/drawing/2014/main" id="{0E862915-5D53-444E-973B-D7C43BF97183}"/>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BA1DA02-294B-934E-8385-25257F63BA6D}"/>
              </a:ext>
            </a:extLst>
          </p:cNvPr>
          <p:cNvGrpSpPr/>
          <p:nvPr/>
        </p:nvGrpSpPr>
        <p:grpSpPr>
          <a:xfrm>
            <a:off x="4914364" y="1394027"/>
            <a:ext cx="3694113" cy="1087437"/>
            <a:chOff x="4914364" y="1394027"/>
            <a:chExt cx="3694113" cy="1087437"/>
          </a:xfrm>
        </p:grpSpPr>
        <p:sp>
          <p:nvSpPr>
            <p:cNvPr id="49" name="Text Box 5">
              <a:extLst>
                <a:ext uri="{FF2B5EF4-FFF2-40B4-BE49-F238E27FC236}">
                  <a16:creationId xmlns:a16="http://schemas.microsoft.com/office/drawing/2014/main" id="{87E331C0-8956-B94A-9617-A05FF5ABFB5A}"/>
                </a:ext>
              </a:extLst>
            </p:cNvPr>
            <p:cNvSpPr txBox="1">
              <a:spLocks noChangeArrowheads="1"/>
            </p:cNvSpPr>
            <p:nvPr/>
          </p:nvSpPr>
          <p:spPr bwMode="auto">
            <a:xfrm>
              <a:off x="4914364" y="170676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A70C87B1-30A2-CF4B-8F5E-B415D876E20D}"/>
                </a:ext>
              </a:extLst>
            </p:cNvPr>
            <p:cNvGrpSpPr/>
            <p:nvPr/>
          </p:nvGrpSpPr>
          <p:grpSpPr>
            <a:xfrm>
              <a:off x="4928652" y="1394027"/>
              <a:ext cx="2852737" cy="1087437"/>
              <a:chOff x="4928652" y="1394027"/>
              <a:chExt cx="2852737" cy="1087437"/>
            </a:xfrm>
          </p:grpSpPr>
          <p:sp>
            <p:nvSpPr>
              <p:cNvPr id="50" name="Text Box 6">
                <a:extLst>
                  <a:ext uri="{FF2B5EF4-FFF2-40B4-BE49-F238E27FC236}">
                    <a16:creationId xmlns:a16="http://schemas.microsoft.com/office/drawing/2014/main" id="{8B74C9CA-A3E5-1442-BBC9-D8DC3707E24B}"/>
                  </a:ext>
                </a:extLst>
              </p:cNvPr>
              <p:cNvSpPr txBox="1">
                <a:spLocks noChangeArrowheads="1"/>
              </p:cNvSpPr>
              <p:nvPr/>
            </p:nvSpPr>
            <p:spPr bwMode="auto">
              <a:xfrm>
                <a:off x="4928652" y="1394027"/>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7">
                <a:extLst>
                  <a:ext uri="{FF2B5EF4-FFF2-40B4-BE49-F238E27FC236}">
                    <a16:creationId xmlns:a16="http://schemas.microsoft.com/office/drawing/2014/main" id="{70072A5C-7BD3-1347-8EE9-8CEAFBB1A8C6}"/>
                  </a:ext>
                </a:extLst>
              </p:cNvPr>
              <p:cNvSpPr>
                <a:spLocks noChangeShapeType="1"/>
              </p:cNvSpPr>
              <p:nvPr/>
            </p:nvSpPr>
            <p:spPr bwMode="auto">
              <a:xfrm>
                <a:off x="5046127" y="175915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Freeform 13">
                <a:extLst>
                  <a:ext uri="{FF2B5EF4-FFF2-40B4-BE49-F238E27FC236}">
                    <a16:creationId xmlns:a16="http://schemas.microsoft.com/office/drawing/2014/main" id="{0B9BE592-AD70-2042-904B-EEC5293B290D}"/>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6" name="Group 5">
            <a:extLst>
              <a:ext uri="{FF2B5EF4-FFF2-40B4-BE49-F238E27FC236}">
                <a16:creationId xmlns:a16="http://schemas.microsoft.com/office/drawing/2014/main" id="{39449F5B-E30E-EB4E-8D88-CA2F8497E472}"/>
              </a:ext>
            </a:extLst>
          </p:cNvPr>
          <p:cNvGrpSpPr/>
          <p:nvPr/>
        </p:nvGrpSpPr>
        <p:grpSpPr>
          <a:xfrm>
            <a:off x="7379752" y="1999849"/>
            <a:ext cx="3513428" cy="1207103"/>
            <a:chOff x="7379752" y="1999849"/>
            <a:chExt cx="3513428" cy="1207103"/>
          </a:xfrm>
        </p:grpSpPr>
        <p:sp>
          <p:nvSpPr>
            <p:cNvPr id="65" name="Freeform 14">
              <a:extLst>
                <a:ext uri="{FF2B5EF4-FFF2-40B4-BE49-F238E27FC236}">
                  <a16:creationId xmlns:a16="http://schemas.microsoft.com/office/drawing/2014/main" id="{441BD95E-662D-EC44-934A-74A441B70166}"/>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Text Box 15">
              <a:extLst>
                <a:ext uri="{FF2B5EF4-FFF2-40B4-BE49-F238E27FC236}">
                  <a16:creationId xmlns:a16="http://schemas.microsoft.com/office/drawing/2014/main" id="{4B2E9E68-BA62-3348-B352-724365F815A2}"/>
                </a:ext>
              </a:extLst>
            </p:cNvPr>
            <p:cNvSpPr txBox="1">
              <a:spLocks noChangeArrowheads="1"/>
            </p:cNvSpPr>
            <p:nvPr/>
          </p:nvSpPr>
          <p:spPr bwMode="auto">
            <a:xfrm>
              <a:off x="7742239" y="280690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7" name="Text Box 16">
              <a:extLst>
                <a:ext uri="{FF2B5EF4-FFF2-40B4-BE49-F238E27FC236}">
                  <a16:creationId xmlns:a16="http://schemas.microsoft.com/office/drawing/2014/main" id="{8B1473FF-396D-124F-BBF5-94242E43AC72}"/>
                </a:ext>
              </a:extLst>
            </p:cNvPr>
            <p:cNvSpPr txBox="1">
              <a:spLocks noChangeArrowheads="1"/>
            </p:cNvSpPr>
            <p:nvPr/>
          </p:nvSpPr>
          <p:spPr bwMode="auto">
            <a:xfrm>
              <a:off x="7714671" y="1999849"/>
              <a:ext cx="31785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isNAK(rcvpkt)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17">
              <a:extLst>
                <a:ext uri="{FF2B5EF4-FFF2-40B4-BE49-F238E27FC236}">
                  <a16:creationId xmlns:a16="http://schemas.microsoft.com/office/drawing/2014/main" id="{9508C46B-C13D-114D-A7F0-B0645626527A}"/>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27D86620-4FC8-1B4F-B3F3-482BB43DB050}"/>
              </a:ext>
            </a:extLst>
          </p:cNvPr>
          <p:cNvGrpSpPr/>
          <p:nvPr/>
        </p:nvGrpSpPr>
        <p:grpSpPr>
          <a:xfrm>
            <a:off x="5155664" y="4908752"/>
            <a:ext cx="3763963" cy="984250"/>
            <a:chOff x="5155664" y="4908752"/>
            <a:chExt cx="3763963" cy="984250"/>
          </a:xfrm>
        </p:grpSpPr>
        <p:sp>
          <p:nvSpPr>
            <p:cNvPr id="70" name="Freeform 19">
              <a:extLst>
                <a:ext uri="{FF2B5EF4-FFF2-40B4-BE49-F238E27FC236}">
                  <a16:creationId xmlns:a16="http://schemas.microsoft.com/office/drawing/2014/main" id="{BD6C0BB1-99C8-4749-986C-88E4780E3782}"/>
                </a:ext>
              </a:extLst>
            </p:cNvPr>
            <p:cNvSpPr>
              <a:spLocks/>
            </p:cNvSpPr>
            <p:nvPr/>
          </p:nvSpPr>
          <p:spPr bwMode="auto">
            <a:xfrm>
              <a:off x="5390614" y="490875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1">
              <a:extLst>
                <a:ext uri="{FF2B5EF4-FFF2-40B4-BE49-F238E27FC236}">
                  <a16:creationId xmlns:a16="http://schemas.microsoft.com/office/drawing/2014/main" id="{71FAC561-AE6B-3048-917F-15508B28AAB6}"/>
                </a:ext>
              </a:extLst>
            </p:cNvPr>
            <p:cNvSpPr txBox="1">
              <a:spLocks noChangeArrowheads="1"/>
            </p:cNvSpPr>
            <p:nvPr/>
          </p:nvSpPr>
          <p:spPr bwMode="auto">
            <a:xfrm>
              <a:off x="5155664" y="5492952"/>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2">
              <a:extLst>
                <a:ext uri="{FF2B5EF4-FFF2-40B4-BE49-F238E27FC236}">
                  <a16:creationId xmlns:a16="http://schemas.microsoft.com/office/drawing/2014/main" id="{15BBCB1C-B6A9-344E-9CA2-0BBB0CAD20E4}"/>
                </a:ext>
              </a:extLst>
            </p:cNvPr>
            <p:cNvSpPr txBox="1">
              <a:spLocks noChangeArrowheads="1"/>
            </p:cNvSpPr>
            <p:nvPr/>
          </p:nvSpPr>
          <p:spPr bwMode="auto">
            <a:xfrm>
              <a:off x="5225514" y="515481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3">
              <a:extLst>
                <a:ext uri="{FF2B5EF4-FFF2-40B4-BE49-F238E27FC236}">
                  <a16:creationId xmlns:a16="http://schemas.microsoft.com/office/drawing/2014/main" id="{0C2DB497-B042-9046-9811-10519C1E7B1C}"/>
                </a:ext>
              </a:extLst>
            </p:cNvPr>
            <p:cNvSpPr>
              <a:spLocks noChangeShapeType="1"/>
            </p:cNvSpPr>
            <p:nvPr/>
          </p:nvSpPr>
          <p:spPr bwMode="auto">
            <a:xfrm>
              <a:off x="5273139" y="550723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8CECDF8-D246-4049-B950-BA60CB64C4FE}"/>
              </a:ext>
            </a:extLst>
          </p:cNvPr>
          <p:cNvGrpSpPr/>
          <p:nvPr/>
        </p:nvGrpSpPr>
        <p:grpSpPr>
          <a:xfrm>
            <a:off x="1859796" y="4491239"/>
            <a:ext cx="2821206" cy="1349375"/>
            <a:chOff x="1859796" y="4491239"/>
            <a:chExt cx="2821206" cy="1349375"/>
          </a:xfrm>
        </p:grpSpPr>
        <p:sp>
          <p:nvSpPr>
            <p:cNvPr id="53" name="Freeform 9">
              <a:extLst>
                <a:ext uri="{FF2B5EF4-FFF2-40B4-BE49-F238E27FC236}">
                  <a16:creationId xmlns:a16="http://schemas.microsoft.com/office/drawing/2014/main" id="{5AA1EA36-A375-E043-A8A6-573B3CDB17AB}"/>
                </a:ext>
              </a:extLst>
            </p:cNvPr>
            <p:cNvSpPr>
              <a:spLocks/>
            </p:cNvSpPr>
            <p:nvPr/>
          </p:nvSpPr>
          <p:spPr bwMode="auto">
            <a:xfrm rot="14610547">
              <a:off x="3969802" y="4732539"/>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26">
              <a:extLst>
                <a:ext uri="{FF2B5EF4-FFF2-40B4-BE49-F238E27FC236}">
                  <a16:creationId xmlns:a16="http://schemas.microsoft.com/office/drawing/2014/main" id="{C0C2767A-6838-D340-B9F9-D72D920A7DC7}"/>
                </a:ext>
              </a:extLst>
            </p:cNvPr>
            <p:cNvSpPr txBox="1">
              <a:spLocks noChangeArrowheads="1"/>
            </p:cNvSpPr>
            <p:nvPr/>
          </p:nvSpPr>
          <p:spPr bwMode="auto">
            <a:xfrm>
              <a:off x="2510889" y="556438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27">
              <a:extLst>
                <a:ext uri="{FF2B5EF4-FFF2-40B4-BE49-F238E27FC236}">
                  <a16:creationId xmlns:a16="http://schemas.microsoft.com/office/drawing/2014/main" id="{28A57471-B5B0-D741-A10E-89210112FB35}"/>
                </a:ext>
              </a:extLst>
            </p:cNvPr>
            <p:cNvSpPr txBox="1">
              <a:spLocks noChangeArrowheads="1"/>
            </p:cNvSpPr>
            <p:nvPr/>
          </p:nvSpPr>
          <p:spPr bwMode="auto">
            <a:xfrm>
              <a:off x="1859796" y="4726939"/>
              <a:ext cx="239103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(corrupt(rcvpkt)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isNAK(rcvpkt)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8">
              <a:extLst>
                <a:ext uri="{FF2B5EF4-FFF2-40B4-BE49-F238E27FC236}">
                  <a16:creationId xmlns:a16="http://schemas.microsoft.com/office/drawing/2014/main" id="{5E70559D-E25D-834D-BB11-04C3EEB77E6D}"/>
                </a:ext>
              </a:extLst>
            </p:cNvPr>
            <p:cNvSpPr>
              <a:spLocks noChangeShapeType="1"/>
            </p:cNvSpPr>
            <p:nvPr/>
          </p:nvSpPr>
          <p:spPr bwMode="auto">
            <a:xfrm>
              <a:off x="2601377" y="557232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2" name="Group 31">
            <a:extLst>
              <a:ext uri="{FF2B5EF4-FFF2-40B4-BE49-F238E27FC236}">
                <a16:creationId xmlns:a16="http://schemas.microsoft.com/office/drawing/2014/main" id="{81C031FC-110D-E943-BFA4-8F8C747060C6}"/>
              </a:ext>
            </a:extLst>
          </p:cNvPr>
          <p:cNvGrpSpPr>
            <a:grpSpLocks/>
          </p:cNvGrpSpPr>
          <p:nvPr/>
        </p:nvGrpSpPr>
        <p:grpSpPr bwMode="auto">
          <a:xfrm>
            <a:off x="6643152" y="4329314"/>
            <a:ext cx="1117600" cy="823913"/>
            <a:chOff x="4156" y="2812"/>
            <a:chExt cx="704" cy="519"/>
          </a:xfrm>
        </p:grpSpPr>
        <p:sp>
          <p:nvSpPr>
            <p:cNvPr id="83" name="Oval 32">
              <a:extLst>
                <a:ext uri="{FF2B5EF4-FFF2-40B4-BE49-F238E27FC236}">
                  <a16:creationId xmlns:a16="http://schemas.microsoft.com/office/drawing/2014/main" id="{DBC13DE2-6448-6042-A76F-1AA9FA583930}"/>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Text Box 33">
              <a:extLst>
                <a:ext uri="{FF2B5EF4-FFF2-40B4-BE49-F238E27FC236}">
                  <a16:creationId xmlns:a16="http://schemas.microsoft.com/office/drawing/2014/main" id="{E29BDAD6-5FEC-F24F-BE6F-CD21C3CA8FB1}"/>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5" name="Group 34">
            <a:extLst>
              <a:ext uri="{FF2B5EF4-FFF2-40B4-BE49-F238E27FC236}">
                <a16:creationId xmlns:a16="http://schemas.microsoft.com/office/drawing/2014/main" id="{A719D103-2F81-5E46-A5A0-A41FEB02DBAE}"/>
              </a:ext>
            </a:extLst>
          </p:cNvPr>
          <p:cNvGrpSpPr>
            <a:grpSpLocks/>
          </p:cNvGrpSpPr>
          <p:nvPr/>
        </p:nvGrpSpPr>
        <p:grpSpPr bwMode="auto">
          <a:xfrm>
            <a:off x="4453989" y="4275339"/>
            <a:ext cx="1046163" cy="823913"/>
            <a:chOff x="4916" y="3266"/>
            <a:chExt cx="659" cy="519"/>
          </a:xfrm>
        </p:grpSpPr>
        <p:sp>
          <p:nvSpPr>
            <p:cNvPr id="86" name="Oval 35">
              <a:extLst>
                <a:ext uri="{FF2B5EF4-FFF2-40B4-BE49-F238E27FC236}">
                  <a16:creationId xmlns:a16="http://schemas.microsoft.com/office/drawing/2014/main" id="{452B4C18-F351-424F-9F61-578D01454D2C}"/>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36">
              <a:extLst>
                <a:ext uri="{FF2B5EF4-FFF2-40B4-BE49-F238E27FC236}">
                  <a16:creationId xmlns:a16="http://schemas.microsoft.com/office/drawing/2014/main" id="{6D1F24C4-2629-794A-B55E-60C945FDCEA3}"/>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1</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A5D53C9-4BB8-5043-8DC5-F0E5CF4CABAD}"/>
              </a:ext>
            </a:extLst>
          </p:cNvPr>
          <p:cNvGrpSpPr/>
          <p:nvPr/>
        </p:nvGrpSpPr>
        <p:grpSpPr>
          <a:xfrm>
            <a:off x="7340064" y="2989464"/>
            <a:ext cx="3184984" cy="1470025"/>
            <a:chOff x="7340064" y="2989464"/>
            <a:chExt cx="3184984" cy="1470025"/>
          </a:xfrm>
        </p:grpSpPr>
        <p:sp>
          <p:nvSpPr>
            <p:cNvPr id="71" name="Freeform 20">
              <a:extLst>
                <a:ext uri="{FF2B5EF4-FFF2-40B4-BE49-F238E27FC236}">
                  <a16:creationId xmlns:a16="http://schemas.microsoft.com/office/drawing/2014/main" id="{9CD05C47-D1BA-A640-9C82-600A98940CDA}"/>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Text Box 24">
              <a:extLst>
                <a:ext uri="{FF2B5EF4-FFF2-40B4-BE49-F238E27FC236}">
                  <a16:creationId xmlns:a16="http://schemas.microsoft.com/office/drawing/2014/main" id="{F253FA80-34F7-E440-9662-0A8A9E206D8C}"/>
                </a:ext>
              </a:extLst>
            </p:cNvPr>
            <p:cNvSpPr txBox="1">
              <a:spLocks noChangeArrowheads="1"/>
            </p:cNvSpPr>
            <p:nvPr/>
          </p:nvSpPr>
          <p:spPr bwMode="auto">
            <a:xfrm>
              <a:off x="7529435" y="3255707"/>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 </a:t>
              </a:r>
            </a:p>
          </p:txBody>
        </p:sp>
        <p:sp>
          <p:nvSpPr>
            <p:cNvPr id="76" name="Line 25">
              <a:extLst>
                <a:ext uri="{FF2B5EF4-FFF2-40B4-BE49-F238E27FC236}">
                  <a16:creationId xmlns:a16="http://schemas.microsoft.com/office/drawing/2014/main" id="{66DBD07B-79D8-0F4A-A6FF-59EB09F7736C}"/>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7">
              <a:extLst>
                <a:ext uri="{FF2B5EF4-FFF2-40B4-BE49-F238E27FC236}">
                  <a16:creationId xmlns:a16="http://schemas.microsoft.com/office/drawing/2014/main" id="{3EF62ED3-CC68-F04E-85DE-74B808ECDB5D}"/>
                </a:ext>
              </a:extLst>
            </p:cNvPr>
            <p:cNvSpPr txBox="1">
              <a:spLocks noChangeArrowheads="1"/>
            </p:cNvSpPr>
            <p:nvPr/>
          </p:nvSpPr>
          <p:spPr bwMode="auto">
            <a:xfrm>
              <a:off x="7994114" y="412293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10" name="Group 9">
            <a:extLst>
              <a:ext uri="{FF2B5EF4-FFF2-40B4-BE49-F238E27FC236}">
                <a16:creationId xmlns:a16="http://schemas.microsoft.com/office/drawing/2014/main" id="{41D39DAE-4584-FA45-975F-927834C99F4E}"/>
              </a:ext>
            </a:extLst>
          </p:cNvPr>
          <p:cNvGrpSpPr/>
          <p:nvPr/>
        </p:nvGrpSpPr>
        <p:grpSpPr>
          <a:xfrm>
            <a:off x="768495" y="3049789"/>
            <a:ext cx="3918857" cy="1284288"/>
            <a:chOff x="768495" y="3049789"/>
            <a:chExt cx="3918857" cy="1284288"/>
          </a:xfrm>
        </p:grpSpPr>
        <p:sp>
          <p:nvSpPr>
            <p:cNvPr id="69" name="Freeform 18">
              <a:extLst>
                <a:ext uri="{FF2B5EF4-FFF2-40B4-BE49-F238E27FC236}">
                  <a16:creationId xmlns:a16="http://schemas.microsoft.com/office/drawing/2014/main" id="{E4C63A38-513E-6D46-AD73-8B315DEB4A90}"/>
                </a:ext>
              </a:extLst>
            </p:cNvPr>
            <p:cNvSpPr>
              <a:spLocks/>
            </p:cNvSpPr>
            <p:nvPr/>
          </p:nvSpPr>
          <p:spPr bwMode="auto">
            <a:xfrm rot="16200000" flipV="1">
              <a:off x="3992027" y="3621289"/>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9">
              <a:extLst>
                <a:ext uri="{FF2B5EF4-FFF2-40B4-BE49-F238E27FC236}">
                  <a16:creationId xmlns:a16="http://schemas.microsoft.com/office/drawing/2014/main" id="{10C84F04-9916-C447-98C1-9B431D5078A3}"/>
                </a:ext>
              </a:extLst>
            </p:cNvPr>
            <p:cNvSpPr txBox="1">
              <a:spLocks noChangeArrowheads="1"/>
            </p:cNvSpPr>
            <p:nvPr/>
          </p:nvSpPr>
          <p:spPr bwMode="auto">
            <a:xfrm>
              <a:off x="768495" y="3141125"/>
              <a:ext cx="362372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&amp;&amp; isACK(rcvpkt)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1" name="Line 30">
              <a:extLst>
                <a:ext uri="{FF2B5EF4-FFF2-40B4-BE49-F238E27FC236}">
                  <a16:creationId xmlns:a16="http://schemas.microsoft.com/office/drawing/2014/main" id="{3CE13E4F-EE16-CD4F-B855-807B9A4D3AC5}"/>
                </a:ext>
              </a:extLst>
            </p:cNvPr>
            <p:cNvSpPr>
              <a:spLocks noChangeShapeType="1"/>
            </p:cNvSpPr>
            <p:nvPr/>
          </p:nvSpPr>
          <p:spPr bwMode="auto">
            <a:xfrm>
              <a:off x="2572802" y="398323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9" name="Text Box 38">
              <a:extLst>
                <a:ext uri="{FF2B5EF4-FFF2-40B4-BE49-F238E27FC236}">
                  <a16:creationId xmlns:a16="http://schemas.microsoft.com/office/drawing/2014/main" id="{82E244E2-C5AE-4445-BF1E-C90A2091B07F}"/>
                </a:ext>
              </a:extLst>
            </p:cNvPr>
            <p:cNvSpPr txBox="1">
              <a:spLocks noChangeArrowheads="1"/>
            </p:cNvSpPr>
            <p:nvPr/>
          </p:nvSpPr>
          <p:spPr bwMode="auto">
            <a:xfrm>
              <a:off x="3144302" y="3997527"/>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46" name="Slide Number Placeholder 2">
            <a:extLst>
              <a:ext uri="{FF2B5EF4-FFF2-40B4-BE49-F238E27FC236}">
                <a16:creationId xmlns:a16="http://schemas.microsoft.com/office/drawing/2014/main" id="{B69BA466-748A-4F41-808A-2B33C515BE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6410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receiver, handling garbled ACK/NAKs</a:t>
            </a:r>
            <a:endParaRPr lang="en-US" sz="4400" dirty="0"/>
          </a:p>
        </p:txBody>
      </p:sp>
      <p:grpSp>
        <p:nvGrpSpPr>
          <p:cNvPr id="138" name="Group 3">
            <a:extLst>
              <a:ext uri="{FF2B5EF4-FFF2-40B4-BE49-F238E27FC236}">
                <a16:creationId xmlns:a16="http://schemas.microsoft.com/office/drawing/2014/main" id="{C1CD05A1-04E4-FC48-B0C5-45F2AACDECEF}"/>
              </a:ext>
            </a:extLst>
          </p:cNvPr>
          <p:cNvGrpSpPr>
            <a:grpSpLocks/>
          </p:cNvGrpSpPr>
          <p:nvPr/>
        </p:nvGrpSpPr>
        <p:grpSpPr bwMode="auto">
          <a:xfrm>
            <a:off x="4764244" y="3345999"/>
            <a:ext cx="817563" cy="795338"/>
            <a:chOff x="963" y="1131"/>
            <a:chExt cx="515" cy="501"/>
          </a:xfrm>
        </p:grpSpPr>
        <p:sp>
          <p:nvSpPr>
            <p:cNvPr id="139" name="Oval 4">
              <a:extLst>
                <a:ext uri="{FF2B5EF4-FFF2-40B4-BE49-F238E27FC236}">
                  <a16:creationId xmlns:a16="http://schemas.microsoft.com/office/drawing/2014/main" id="{1AA1B3B3-9BE5-B941-861C-6A95AE615AE0}"/>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Text Box 5">
              <a:extLst>
                <a:ext uri="{FF2B5EF4-FFF2-40B4-BE49-F238E27FC236}">
                  <a16:creationId xmlns:a16="http://schemas.microsoft.com/office/drawing/2014/main" id="{E4E7D8C2-369B-AA4D-BFEC-61A1CB9BBDF5}"/>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41" name="Line 6">
            <a:extLst>
              <a:ext uri="{FF2B5EF4-FFF2-40B4-BE49-F238E27FC236}">
                <a16:creationId xmlns:a16="http://schemas.microsoft.com/office/drawing/2014/main" id="{8BBFC15E-678E-0147-A56E-4A3A32B91FBE}"/>
              </a:ext>
            </a:extLst>
          </p:cNvPr>
          <p:cNvSpPr>
            <a:spLocks noChangeShapeType="1"/>
          </p:cNvSpPr>
          <p:nvPr/>
        </p:nvSpPr>
        <p:spPr bwMode="auto">
          <a:xfrm>
            <a:off x="4600732" y="2276024"/>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E6FABB75-14DE-C74F-9D57-A9DEB7587596}"/>
              </a:ext>
            </a:extLst>
          </p:cNvPr>
          <p:cNvGrpSpPr/>
          <p:nvPr/>
        </p:nvGrpSpPr>
        <p:grpSpPr>
          <a:xfrm>
            <a:off x="4688044" y="4161974"/>
            <a:ext cx="3862388" cy="2187575"/>
            <a:chOff x="4688044" y="4161974"/>
            <a:chExt cx="3862388" cy="2187575"/>
          </a:xfrm>
        </p:grpSpPr>
        <p:sp>
          <p:nvSpPr>
            <p:cNvPr id="146" name="Freeform 11">
              <a:extLst>
                <a:ext uri="{FF2B5EF4-FFF2-40B4-BE49-F238E27FC236}">
                  <a16:creationId xmlns:a16="http://schemas.microsoft.com/office/drawing/2014/main" id="{57F6D8C5-C177-EA4A-8A0D-C9ECA2E44CD8}"/>
                </a:ext>
              </a:extLst>
            </p:cNvPr>
            <p:cNvSpPr>
              <a:spLocks/>
            </p:cNvSpPr>
            <p:nvPr/>
          </p:nvSpPr>
          <p:spPr bwMode="auto">
            <a:xfrm>
              <a:off x="5299232" y="4161974"/>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Text Box 12">
              <a:extLst>
                <a:ext uri="{FF2B5EF4-FFF2-40B4-BE49-F238E27FC236}">
                  <a16:creationId xmlns:a16="http://schemas.microsoft.com/office/drawing/2014/main" id="{39FBA62B-425E-884D-B8D0-53837C7194C3}"/>
                </a:ext>
              </a:extLst>
            </p:cNvPr>
            <p:cNvSpPr txBox="1">
              <a:spLocks noChangeArrowheads="1"/>
            </p:cNvSpPr>
            <p:nvPr/>
          </p:nvSpPr>
          <p:spPr bwMode="auto">
            <a:xfrm>
              <a:off x="4688044" y="4742999"/>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8" name="Line 13">
              <a:extLst>
                <a:ext uri="{FF2B5EF4-FFF2-40B4-BE49-F238E27FC236}">
                  <a16:creationId xmlns:a16="http://schemas.microsoft.com/office/drawing/2014/main" id="{1082C30A-F447-2048-A881-DB90328221D2}"/>
                </a:ext>
              </a:extLst>
            </p:cNvPr>
            <p:cNvSpPr>
              <a:spLocks noChangeShapeType="1"/>
            </p:cNvSpPr>
            <p:nvPr/>
          </p:nvSpPr>
          <p:spPr bwMode="auto">
            <a:xfrm>
              <a:off x="4754719" y="5300212"/>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Text Box 14">
              <a:extLst>
                <a:ext uri="{FF2B5EF4-FFF2-40B4-BE49-F238E27FC236}">
                  <a16:creationId xmlns:a16="http://schemas.microsoft.com/office/drawing/2014/main" id="{29182A79-7B96-1B4E-B5FE-E02DEA7CEAB7}"/>
                </a:ext>
              </a:extLst>
            </p:cNvPr>
            <p:cNvSpPr txBox="1">
              <a:spLocks noChangeArrowheads="1"/>
            </p:cNvSpPr>
            <p:nvPr/>
          </p:nvSpPr>
          <p:spPr bwMode="auto">
            <a:xfrm>
              <a:off x="4697569" y="5355774"/>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0" name="Group 15">
            <a:extLst>
              <a:ext uri="{FF2B5EF4-FFF2-40B4-BE49-F238E27FC236}">
                <a16:creationId xmlns:a16="http://schemas.microsoft.com/office/drawing/2014/main" id="{A479FFEA-FE33-2B4E-8918-3A674DE0585E}"/>
              </a:ext>
            </a:extLst>
          </p:cNvPr>
          <p:cNvGrpSpPr>
            <a:grpSpLocks/>
          </p:cNvGrpSpPr>
          <p:nvPr/>
        </p:nvGrpSpPr>
        <p:grpSpPr bwMode="auto">
          <a:xfrm>
            <a:off x="6462869" y="3380924"/>
            <a:ext cx="825500" cy="796925"/>
            <a:chOff x="4398" y="3133"/>
            <a:chExt cx="520" cy="502"/>
          </a:xfrm>
        </p:grpSpPr>
        <p:sp>
          <p:nvSpPr>
            <p:cNvPr id="151" name="Oval 16">
              <a:extLst>
                <a:ext uri="{FF2B5EF4-FFF2-40B4-BE49-F238E27FC236}">
                  <a16:creationId xmlns:a16="http://schemas.microsoft.com/office/drawing/2014/main" id="{6D36849B-325C-BB44-97CF-6F19DE4D9B84}"/>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2" name="Text Box 17">
              <a:extLst>
                <a:ext uri="{FF2B5EF4-FFF2-40B4-BE49-F238E27FC236}">
                  <a16:creationId xmlns:a16="http://schemas.microsoft.com/office/drawing/2014/main" id="{B8F092A3-F065-5542-858A-5CCD8650616E}"/>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B3EE5B1-79C6-6A42-B7CC-0473574A8080}"/>
              </a:ext>
            </a:extLst>
          </p:cNvPr>
          <p:cNvGrpSpPr/>
          <p:nvPr/>
        </p:nvGrpSpPr>
        <p:grpSpPr>
          <a:xfrm>
            <a:off x="4849969" y="1277487"/>
            <a:ext cx="3981450" cy="2101850"/>
            <a:chOff x="4849969" y="1277487"/>
            <a:chExt cx="3981450" cy="2101850"/>
          </a:xfrm>
        </p:grpSpPr>
        <p:sp>
          <p:nvSpPr>
            <p:cNvPr id="142" name="Freeform 7">
              <a:extLst>
                <a:ext uri="{FF2B5EF4-FFF2-40B4-BE49-F238E27FC236}">
                  <a16:creationId xmlns:a16="http://schemas.microsoft.com/office/drawing/2014/main" id="{5956BEBC-4701-3244-B0E2-D13AA47CCD93}"/>
                </a:ext>
              </a:extLst>
            </p:cNvPr>
            <p:cNvSpPr>
              <a:spLocks/>
            </p:cNvSpPr>
            <p:nvPr/>
          </p:nvSpPr>
          <p:spPr bwMode="auto">
            <a:xfrm flipV="1">
              <a:off x="5281769" y="2593524"/>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6F2A2B9E-82C1-DF40-942B-E0130357CCCD}"/>
                </a:ext>
              </a:extLst>
            </p:cNvPr>
            <p:cNvGrpSpPr/>
            <p:nvPr/>
          </p:nvGrpSpPr>
          <p:grpSpPr>
            <a:xfrm>
              <a:off x="4849969" y="1277487"/>
              <a:ext cx="3981450" cy="1231900"/>
              <a:chOff x="4849969" y="1277487"/>
              <a:chExt cx="3981450" cy="1231900"/>
            </a:xfrm>
          </p:grpSpPr>
          <p:sp>
            <p:nvSpPr>
              <p:cNvPr id="154" name="Text Box 19">
                <a:extLst>
                  <a:ext uri="{FF2B5EF4-FFF2-40B4-BE49-F238E27FC236}">
                    <a16:creationId xmlns:a16="http://schemas.microsoft.com/office/drawing/2014/main" id="{CCF30C45-BBF0-FD4D-9104-16CC43E990C6}"/>
                  </a:ext>
                </a:extLst>
              </p:cNvPr>
              <p:cNvSpPr txBox="1">
                <a:spLocks noChangeArrowheads="1"/>
              </p:cNvSpPr>
              <p:nvPr/>
            </p:nvSpPr>
            <p:spPr bwMode="auto">
              <a:xfrm>
                <a:off x="4849969" y="1277487"/>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has_seq0(rcvpkt)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5" name="Line 20">
                <a:extLst>
                  <a:ext uri="{FF2B5EF4-FFF2-40B4-BE49-F238E27FC236}">
                    <a16:creationId xmlns:a16="http://schemas.microsoft.com/office/drawing/2014/main" id="{C92F6C31-A846-0748-B2A3-BB4C9B51951C}"/>
                  </a:ext>
                </a:extLst>
              </p:cNvPr>
              <p:cNvSpPr>
                <a:spLocks noChangeShapeType="1"/>
              </p:cNvSpPr>
              <p:nvPr/>
            </p:nvSpPr>
            <p:spPr bwMode="auto">
              <a:xfrm>
                <a:off x="4959507" y="184739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Text Box 21">
                <a:extLst>
                  <a:ext uri="{FF2B5EF4-FFF2-40B4-BE49-F238E27FC236}">
                    <a16:creationId xmlns:a16="http://schemas.microsoft.com/office/drawing/2014/main" id="{2563B9BF-FC09-7947-B99A-A4DD70E1D75B}"/>
                  </a:ext>
                </a:extLst>
              </p:cNvPr>
              <p:cNvSpPr txBox="1">
                <a:spLocks noChangeArrowheads="1"/>
              </p:cNvSpPr>
              <p:nvPr/>
            </p:nvSpPr>
            <p:spPr bwMode="auto">
              <a:xfrm>
                <a:off x="4862669" y="1804537"/>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02B61178-E4F0-604F-AB5E-F5831FB7128A}"/>
              </a:ext>
            </a:extLst>
          </p:cNvPr>
          <p:cNvGrpSpPr/>
          <p:nvPr/>
        </p:nvGrpSpPr>
        <p:grpSpPr>
          <a:xfrm>
            <a:off x="7162957" y="2655437"/>
            <a:ext cx="3706812" cy="1181100"/>
            <a:chOff x="7162957" y="2655437"/>
            <a:chExt cx="3706812" cy="1181100"/>
          </a:xfrm>
        </p:grpSpPr>
        <p:sp>
          <p:nvSpPr>
            <p:cNvPr id="143" name="Text Box 8">
              <a:extLst>
                <a:ext uri="{FF2B5EF4-FFF2-40B4-BE49-F238E27FC236}">
                  <a16:creationId xmlns:a16="http://schemas.microsoft.com/office/drawing/2014/main" id="{A21CD6E7-B2BE-A349-915D-B57A67904863}"/>
                </a:ext>
              </a:extLst>
            </p:cNvPr>
            <p:cNvSpPr txBox="1">
              <a:spLocks noChangeArrowheads="1"/>
            </p:cNvSpPr>
            <p:nvPr/>
          </p:nvSpPr>
          <p:spPr bwMode="auto">
            <a:xfrm>
              <a:off x="7842407" y="295229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3" name="Freeform 18">
              <a:extLst>
                <a:ext uri="{FF2B5EF4-FFF2-40B4-BE49-F238E27FC236}">
                  <a16:creationId xmlns:a16="http://schemas.microsoft.com/office/drawing/2014/main" id="{3D087F38-543B-C34D-B7BE-6B89BE2E7B5B}"/>
                </a:ext>
              </a:extLst>
            </p:cNvPr>
            <p:cNvSpPr>
              <a:spLocks/>
            </p:cNvSpPr>
            <p:nvPr/>
          </p:nvSpPr>
          <p:spPr bwMode="auto">
            <a:xfrm rot="20238987">
              <a:off x="7162957" y="2972937"/>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8" name="Text Box 23">
              <a:extLst>
                <a:ext uri="{FF2B5EF4-FFF2-40B4-BE49-F238E27FC236}">
                  <a16:creationId xmlns:a16="http://schemas.microsoft.com/office/drawing/2014/main" id="{DDF68430-2E9C-884F-8086-CA60927C1761}"/>
                </a:ext>
              </a:extLst>
            </p:cNvPr>
            <p:cNvSpPr txBox="1">
              <a:spLocks noChangeArrowheads="1"/>
            </p:cNvSpPr>
            <p:nvPr/>
          </p:nvSpPr>
          <p:spPr bwMode="auto">
            <a:xfrm>
              <a:off x="7793194" y="2655437"/>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Line 24">
              <a:extLst>
                <a:ext uri="{FF2B5EF4-FFF2-40B4-BE49-F238E27FC236}">
                  <a16:creationId xmlns:a16="http://schemas.microsoft.com/office/drawing/2014/main" id="{D2CC787C-2255-A845-AD3E-70CEB47CFB2A}"/>
                </a:ext>
              </a:extLst>
            </p:cNvPr>
            <p:cNvSpPr>
              <a:spLocks noChangeShapeType="1"/>
            </p:cNvSpPr>
            <p:nvPr/>
          </p:nvSpPr>
          <p:spPr bwMode="auto">
            <a:xfrm>
              <a:off x="7931307" y="2966587"/>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576F6D3B-6D30-394F-ADF3-836AA573CD16}"/>
              </a:ext>
            </a:extLst>
          </p:cNvPr>
          <p:cNvGrpSpPr/>
          <p:nvPr/>
        </p:nvGrpSpPr>
        <p:grpSpPr>
          <a:xfrm>
            <a:off x="7186769" y="3665087"/>
            <a:ext cx="3554413" cy="1162050"/>
            <a:chOff x="7186769" y="3665087"/>
            <a:chExt cx="3554413" cy="1162050"/>
          </a:xfrm>
        </p:grpSpPr>
        <p:sp>
          <p:nvSpPr>
            <p:cNvPr id="144" name="Text Box 9">
              <a:extLst>
                <a:ext uri="{FF2B5EF4-FFF2-40B4-BE49-F238E27FC236}">
                  <a16:creationId xmlns:a16="http://schemas.microsoft.com/office/drawing/2014/main" id="{863BE306-B92E-0D41-8022-3AC94A1F0327}"/>
                </a:ext>
              </a:extLst>
            </p:cNvPr>
            <p:cNvSpPr txBox="1">
              <a:spLocks noChangeArrowheads="1"/>
            </p:cNvSpPr>
            <p:nvPr/>
          </p:nvSpPr>
          <p:spPr bwMode="auto">
            <a:xfrm>
              <a:off x="7845582" y="3665087"/>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has_seq0(rcvpkt)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5" name="Line 10">
              <a:extLst>
                <a:ext uri="{FF2B5EF4-FFF2-40B4-BE49-F238E27FC236}">
                  <a16:creationId xmlns:a16="http://schemas.microsoft.com/office/drawing/2014/main" id="{4D8DB833-9730-9A45-AE05-260A7F50D391}"/>
                </a:ext>
              </a:extLst>
            </p:cNvPr>
            <p:cNvSpPr>
              <a:spLocks noChangeShapeType="1"/>
            </p:cNvSpPr>
            <p:nvPr/>
          </p:nvSpPr>
          <p:spPr bwMode="auto">
            <a:xfrm>
              <a:off x="7929719" y="4363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Freeform 22">
              <a:extLst>
                <a:ext uri="{FF2B5EF4-FFF2-40B4-BE49-F238E27FC236}">
                  <a16:creationId xmlns:a16="http://schemas.microsoft.com/office/drawing/2014/main" id="{44226EF2-4DB5-4A44-84C3-50A9A97F405E}"/>
                </a:ext>
              </a:extLst>
            </p:cNvPr>
            <p:cNvSpPr>
              <a:spLocks/>
            </p:cNvSpPr>
            <p:nvPr/>
          </p:nvSpPr>
          <p:spPr bwMode="auto">
            <a:xfrm rot="1020547">
              <a:off x="7186769" y="36968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0" name="Text Box 25">
              <a:extLst>
                <a:ext uri="{FF2B5EF4-FFF2-40B4-BE49-F238E27FC236}">
                  <a16:creationId xmlns:a16="http://schemas.microsoft.com/office/drawing/2014/main" id="{389C4316-C6A1-6149-8DFC-130B841DAC29}"/>
                </a:ext>
              </a:extLst>
            </p:cNvPr>
            <p:cNvSpPr txBox="1">
              <a:spLocks noChangeArrowheads="1"/>
            </p:cNvSpPr>
            <p:nvPr/>
          </p:nvSpPr>
          <p:spPr bwMode="auto">
            <a:xfrm>
              <a:off x="7801132" y="4417562"/>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B8256823-0B67-DD4E-A7B9-605255FA34C2}"/>
              </a:ext>
            </a:extLst>
          </p:cNvPr>
          <p:cNvGrpSpPr/>
          <p:nvPr/>
        </p:nvGrpSpPr>
        <p:grpSpPr>
          <a:xfrm>
            <a:off x="1919444" y="3633337"/>
            <a:ext cx="2971800" cy="1150937"/>
            <a:chOff x="1919444" y="3633337"/>
            <a:chExt cx="2971800" cy="1150937"/>
          </a:xfrm>
        </p:grpSpPr>
        <p:sp>
          <p:nvSpPr>
            <p:cNvPr id="161" name="Text Box 26">
              <a:extLst>
                <a:ext uri="{FF2B5EF4-FFF2-40B4-BE49-F238E27FC236}">
                  <a16:creationId xmlns:a16="http://schemas.microsoft.com/office/drawing/2014/main" id="{ACB1E596-56BD-034F-BB66-4DA583949941}"/>
                </a:ext>
              </a:extLst>
            </p:cNvPr>
            <p:cNvSpPr txBox="1">
              <a:spLocks noChangeArrowheads="1"/>
            </p:cNvSpPr>
            <p:nvPr/>
          </p:nvSpPr>
          <p:spPr bwMode="auto">
            <a:xfrm>
              <a:off x="1919444" y="3644449"/>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has_seq1(rcvpkt)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2" name="Line 27">
              <a:extLst>
                <a:ext uri="{FF2B5EF4-FFF2-40B4-BE49-F238E27FC236}">
                  <a16:creationId xmlns:a16="http://schemas.microsoft.com/office/drawing/2014/main" id="{67A0F00F-84BF-E042-8147-9C34AABEE9CA}"/>
                </a:ext>
              </a:extLst>
            </p:cNvPr>
            <p:cNvSpPr>
              <a:spLocks noChangeShapeType="1"/>
            </p:cNvSpPr>
            <p:nvPr/>
          </p:nvSpPr>
          <p:spPr bwMode="auto">
            <a:xfrm>
              <a:off x="2003582" y="4352474"/>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5" name="Text Box 30">
              <a:extLst>
                <a:ext uri="{FF2B5EF4-FFF2-40B4-BE49-F238E27FC236}">
                  <a16:creationId xmlns:a16="http://schemas.microsoft.com/office/drawing/2014/main" id="{2795743C-B771-D245-AED8-771117828B64}"/>
                </a:ext>
              </a:extLst>
            </p:cNvPr>
            <p:cNvSpPr txBox="1">
              <a:spLocks noChangeArrowheads="1"/>
            </p:cNvSpPr>
            <p:nvPr/>
          </p:nvSpPr>
          <p:spPr bwMode="auto">
            <a:xfrm>
              <a:off x="1951194" y="4374699"/>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Freeform 32">
              <a:extLst>
                <a:ext uri="{FF2B5EF4-FFF2-40B4-BE49-F238E27FC236}">
                  <a16:creationId xmlns:a16="http://schemas.microsoft.com/office/drawing/2014/main" id="{1E683D9A-8417-BA48-A53B-EEFB96D0B5CE}"/>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8D1AF017-5F2C-A146-BF02-EC8C570DCE87}"/>
              </a:ext>
            </a:extLst>
          </p:cNvPr>
          <p:cNvGrpSpPr/>
          <p:nvPr/>
        </p:nvGrpSpPr>
        <p:grpSpPr>
          <a:xfrm>
            <a:off x="1867057" y="2591937"/>
            <a:ext cx="3087687" cy="1257300"/>
            <a:chOff x="1867057" y="2591937"/>
            <a:chExt cx="3087687" cy="1257300"/>
          </a:xfrm>
        </p:grpSpPr>
        <p:sp>
          <p:nvSpPr>
            <p:cNvPr id="163" name="Text Box 28">
              <a:extLst>
                <a:ext uri="{FF2B5EF4-FFF2-40B4-BE49-F238E27FC236}">
                  <a16:creationId xmlns:a16="http://schemas.microsoft.com/office/drawing/2014/main" id="{9D2A8CCC-BEB9-A242-89C2-1A10D7FDB422}"/>
                </a:ext>
              </a:extLst>
            </p:cNvPr>
            <p:cNvSpPr txBox="1">
              <a:spLocks noChangeArrowheads="1"/>
            </p:cNvSpPr>
            <p:nvPr/>
          </p:nvSpPr>
          <p:spPr bwMode="auto">
            <a:xfrm>
              <a:off x="1867057" y="2591937"/>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4" name="Line 29">
              <a:extLst>
                <a:ext uri="{FF2B5EF4-FFF2-40B4-BE49-F238E27FC236}">
                  <a16:creationId xmlns:a16="http://schemas.microsoft.com/office/drawing/2014/main" id="{78EDC414-17DA-964B-A17F-A1BDC2DCE547}"/>
                </a:ext>
              </a:extLst>
            </p:cNvPr>
            <p:cNvSpPr>
              <a:spLocks noChangeShapeType="1"/>
            </p:cNvSpPr>
            <p:nvPr/>
          </p:nvSpPr>
          <p:spPr bwMode="auto">
            <a:xfrm>
              <a:off x="2005169" y="2966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6" name="Text Box 31">
              <a:extLst>
                <a:ext uri="{FF2B5EF4-FFF2-40B4-BE49-F238E27FC236}">
                  <a16:creationId xmlns:a16="http://schemas.microsoft.com/office/drawing/2014/main" id="{CAC3A516-419E-4F4A-95ED-4CF413F4D203}"/>
                </a:ext>
              </a:extLst>
            </p:cNvPr>
            <p:cNvSpPr txBox="1">
              <a:spLocks noChangeArrowheads="1"/>
            </p:cNvSpPr>
            <p:nvPr/>
          </p:nvSpPr>
          <p:spPr bwMode="auto">
            <a:xfrm>
              <a:off x="1927382" y="293324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8" name="Freeform 33">
              <a:extLst>
                <a:ext uri="{FF2B5EF4-FFF2-40B4-BE49-F238E27FC236}">
                  <a16:creationId xmlns:a16="http://schemas.microsoft.com/office/drawing/2014/main" id="{C9A1B12C-9183-8C4D-9DF0-A7E0C472A15B}"/>
                </a:ext>
              </a:extLst>
            </p:cNvPr>
            <p:cNvSpPr>
              <a:spLocks/>
            </p:cNvSpPr>
            <p:nvPr/>
          </p:nvSpPr>
          <p:spPr bwMode="auto">
            <a:xfrm rot="1361013" flipH="1">
              <a:off x="3948269" y="29856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Slide Number Placeholder 2">
            <a:extLst>
              <a:ext uri="{FF2B5EF4-FFF2-40B4-BE49-F238E27FC236}">
                <a16:creationId xmlns:a16="http://schemas.microsoft.com/office/drawing/2014/main" id="{AEE3DD85-1A48-8443-9ED5-CEDD24C7FA9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34543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23209</TotalTime>
  <Words>10356</Words>
  <Application>Microsoft Office PowerPoint</Application>
  <PresentationFormat>Widescreen</PresentationFormat>
  <Paragraphs>1586</Paragraphs>
  <Slides>68</Slides>
  <Notes>63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84" baseType="lpstr">
      <vt:lpstr>ＭＳ Ｐゴシック</vt:lpstr>
      <vt:lpstr>-apple-system</vt:lpstr>
      <vt:lpstr>Arial</vt:lpstr>
      <vt:lpstr>Arial Narrow</vt:lpstr>
      <vt:lpstr>Calibri</vt:lpstr>
      <vt:lpstr>Courier</vt:lpstr>
      <vt:lpstr>Courier New</vt:lpstr>
      <vt:lpstr>Courier Std</vt:lpstr>
      <vt:lpstr>Gill Sans MT</vt:lpstr>
      <vt:lpstr>Söhne</vt:lpstr>
      <vt:lpstr>Symbol</vt:lpstr>
      <vt:lpstr>Tahoma</vt:lpstr>
      <vt:lpstr>Times New Roman</vt:lpstr>
      <vt:lpstr>Wingdings</vt:lpstr>
      <vt:lpstr>Office Theme</vt:lpstr>
      <vt:lpstr>Picture</vt:lpstr>
      <vt:lpstr>rdt2.0: channel with bit errors</vt:lpstr>
      <vt:lpstr>rdt2.0: FSM specifications</vt:lpstr>
      <vt:lpstr>rdt2.0: FSM specification</vt:lpstr>
      <vt:lpstr>rdt2.0: operation with no errors</vt:lpstr>
      <vt:lpstr>rdt2.0: corrupted packet scenario</vt:lpstr>
      <vt:lpstr>rdt2.0 in action</vt:lpstr>
      <vt:lpstr>rdt2.0 has a fatal flaw!</vt:lpstr>
      <vt:lpstr>rdt2.1: sender, handling garbled ACK/NAKs</vt:lpstr>
      <vt:lpstr>rdt2.1: receiver, handling garbled ACK/NAKs</vt:lpstr>
      <vt:lpstr>rdt2.1: discussion</vt:lpstr>
      <vt:lpstr>rdt2.1 in action</vt:lpstr>
      <vt:lpstr>rdt2.2: a NAK-free protocol</vt:lpstr>
      <vt:lpstr>rdt2.2: sender, receiver fragments</vt:lpstr>
      <vt:lpstr>rdt2.2 in action</vt:lpstr>
      <vt:lpstr>rdt3.0: channels with errors and loss</vt:lpstr>
      <vt:lpstr>rdt3.0: channels with errors and loss</vt:lpstr>
      <vt:lpstr>rdt3.0 sender</vt:lpstr>
      <vt:lpstr>rdt3.0 sender</vt:lpstr>
      <vt:lpstr>rdt3.0 in action</vt:lpstr>
      <vt:lpstr>rdt3.0 in action</vt:lpstr>
      <vt:lpstr>Performance of rdt3.0 (stop-and-wait)</vt:lpstr>
      <vt:lpstr>rdt3.0: stop-and-wait operation</vt:lpstr>
      <vt:lpstr>rdt3.0: stop-and-wait operation</vt:lpstr>
      <vt:lpstr>rdt3.0: pipelined protocols operation</vt:lpstr>
      <vt:lpstr>Pipelining: increased utilization</vt:lpstr>
      <vt:lpstr>Go-Back-N: sender</vt:lpstr>
      <vt:lpstr>Go-Back-N: receiver</vt:lpstr>
      <vt:lpstr>Go-Back-N in action</vt:lpstr>
      <vt:lpstr>Go-Back-N in action - Explanation</vt:lpstr>
      <vt:lpstr>Selective repeat: the approach</vt:lpstr>
      <vt:lpstr>Selective repeat: sender, receiver windows</vt:lpstr>
      <vt:lpstr>Selective repeat: sender and receiver</vt:lpstr>
      <vt:lpstr>Selective Repeat in action</vt:lpstr>
      <vt:lpstr>Selective Repeat in action - Explanation</vt:lpstr>
      <vt:lpstr>Selective repeat:  a dilemma!</vt:lpstr>
      <vt:lpstr>Selective repeat:  a dilemma!</vt:lpstr>
      <vt:lpstr>rdt protocol mechanism </vt:lpstr>
      <vt:lpstr>Chapter 3: roadmap</vt:lpstr>
      <vt:lpstr>TCP: overview  RFCs: 793,1122, 2018, 5681, 7323</vt:lpstr>
      <vt:lpstr>TCP segment structure</vt:lpstr>
      <vt:lpstr>TCP sequence numbers, ACKs</vt:lpstr>
      <vt:lpstr>TCP sequence numbers, ACKs</vt:lpstr>
      <vt:lpstr>TCP sequence numbers, ACKs -- Explanation</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TCP: retransmission scenarios</vt:lpstr>
      <vt:lpstr>TCP: retransmission scenarios</vt:lpstr>
      <vt:lpstr>TCP fast retransmit</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2-way handshake scenarios</vt:lpstr>
      <vt:lpstr>2-way handshake scenarios</vt:lpstr>
      <vt:lpstr>2-way handshake scenarios</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Aqsa Aslam</cp:lastModifiedBy>
  <cp:revision>443</cp:revision>
  <dcterms:created xsi:type="dcterms:W3CDTF">2020-01-18T07:24:59Z</dcterms:created>
  <dcterms:modified xsi:type="dcterms:W3CDTF">2024-03-16T06:08:37Z</dcterms:modified>
</cp:coreProperties>
</file>