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364" r:id="rId5"/>
    <p:sldId id="365" r:id="rId6"/>
    <p:sldId id="366" r:id="rId7"/>
    <p:sldId id="367" r:id="rId8"/>
    <p:sldId id="368" r:id="rId9"/>
    <p:sldId id="369" r:id="rId10"/>
    <p:sldId id="370" r:id="rId11"/>
    <p:sldId id="371" r:id="rId12"/>
    <p:sldId id="372" r:id="rId13"/>
    <p:sldId id="373" r:id="rId14"/>
    <p:sldId id="374" r:id="rId15"/>
    <p:sldId id="36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lvl1pPr>
    <a:lvl2pPr marL="0" marR="0" indent="228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lvl2pPr>
    <a:lvl3pPr marL="0" marR="0" indent="457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lvl3pPr>
    <a:lvl4pPr marL="0" marR="0" indent="6858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lvl4pPr>
    <a:lvl5pPr marL="0" marR="0" indent="9144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lvl5pPr>
    <a:lvl6pPr marL="0" marR="0" indent="11430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lvl6pPr>
    <a:lvl7pPr marL="0" marR="0" indent="1371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lvl7pPr>
    <a:lvl8pPr marL="0" marR="0" indent="1600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lvl8pPr>
    <a:lvl9pPr marL="0" marR="0" indent="18288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FF"/>
    <a:srgbClr val="AED6EE"/>
    <a:srgbClr val="AA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5E5E5E"/>
        </a:fontRef>
        <a:srgbClr val="5E5E5E"/>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Neue"/>
          <a:ea typeface="Helvetica Neue"/>
          <a:cs typeface="Helvetica Neue"/>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5E5E5E"/>
        </a:fontRef>
        <a:srgbClr val="5E5E5E"/>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
          <a:latin typeface="Helvetica Neue"/>
          <a:ea typeface="Helvetica Neue"/>
          <a:cs typeface="Helvetica Neue"/>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
          <a:latin typeface="Helvetica Neue"/>
          <a:ea typeface="Helvetica Neue"/>
          <a:cs typeface="Helvetica Neue"/>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
          <a:latin typeface="Helvetica Neue"/>
          <a:ea typeface="Helvetica Neue"/>
          <a:cs typeface="Helvetica Neue"/>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5E5E5E"/>
        </a:fontRef>
        <a:srgbClr val="5E5E5E"/>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94"/>
  </p:normalViewPr>
  <p:slideViewPr>
    <p:cSldViewPr snapToGrid="0" snapToObjects="1">
      <p:cViewPr varScale="1">
        <p:scale>
          <a:sx n="36" d="100"/>
          <a:sy n="36"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xfrm>
            <a:off x="1143000" y="685800"/>
            <a:ext cx="4572000" cy="3429000"/>
          </a:xfrm>
          <a:prstGeom prst="rect">
            <a:avLst/>
          </a:prstGeom>
        </p:spPr>
        <p:txBody>
          <a:bodyPr/>
          <a:lstStyle/>
          <a:p>
            <a:endParaRPr/>
          </a:p>
        </p:txBody>
      </p:sp>
      <p:sp>
        <p:nvSpPr>
          <p:cNvPr id="83" name="Shape 8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Copyright">
    <p:bg>
      <p:bgPr>
        <a:solidFill>
          <a:srgbClr val="5E5E5E"/>
        </a:solidFill>
        <a:effectLst/>
      </p:bgPr>
    </p:bg>
    <p:spTree>
      <p:nvGrpSpPr>
        <p:cNvPr id="1" name=""/>
        <p:cNvGrpSpPr/>
        <p:nvPr/>
      </p:nvGrpSpPr>
      <p:grpSpPr>
        <a:xfrm>
          <a:off x="0" y="0"/>
          <a:ext cx="0" cy="0"/>
          <a:chOff x="0" y="0"/>
          <a:chExt cx="0" cy="0"/>
        </a:xfrm>
      </p:grpSpPr>
      <p:sp>
        <p:nvSpPr>
          <p:cNvPr id="12" name="©2018 Impetus Technologies, Inc. All rights reserved.…"/>
          <p:cNvSpPr txBox="1"/>
          <p:nvPr/>
        </p:nvSpPr>
        <p:spPr>
          <a:xfrm>
            <a:off x="1625600" y="5382069"/>
            <a:ext cx="13586570" cy="2926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l">
              <a:lnSpc>
                <a:spcPct val="120000"/>
              </a:lnSpc>
              <a:spcBef>
                <a:spcPts val="1800"/>
              </a:spcBef>
              <a:defRPr sz="2400">
                <a:solidFill>
                  <a:srgbClr val="D5D5D5"/>
                </a:solidFill>
              </a:defRPr>
            </a:pPr>
            <a:r>
              <a:t>©2019 Impetus Technologies, Inc.</a:t>
            </a:r>
          </a:p>
          <a:p>
            <a:pPr algn="l">
              <a:lnSpc>
                <a:spcPct val="120000"/>
              </a:lnSpc>
              <a:spcBef>
                <a:spcPts val="1800"/>
              </a:spcBef>
              <a:defRPr sz="2400">
                <a:solidFill>
                  <a:srgbClr val="D5D5D5"/>
                </a:solidFill>
              </a:defRPr>
            </a:pPr>
            <a:r>
              <a:t>You are prohibited from making a copy or modification of, or from redistributing, rebroadcasting, or re-encoding of this content without the prior written consent of Impetus.</a:t>
            </a:r>
          </a:p>
          <a:p>
            <a:pPr algn="l">
              <a:lnSpc>
                <a:spcPct val="120000"/>
              </a:lnSpc>
              <a:spcBef>
                <a:spcPts val="1800"/>
              </a:spcBef>
              <a:defRPr sz="2400">
                <a:solidFill>
                  <a:srgbClr val="D5D5D5"/>
                </a:solidFill>
              </a:defRPr>
            </a:pPr>
            <a: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p>
        </p:txBody>
      </p:sp>
      <p:pic>
        <p:nvPicPr>
          <p:cNvPr id="13" name="Impetus master logo black and white.pdf" descr="Impetus master logo black and white.pdf"/>
          <p:cNvPicPr>
            <a:picLocks noChangeAspect="1"/>
          </p:cNvPicPr>
          <p:nvPr/>
        </p:nvPicPr>
        <p:blipFill>
          <a:blip r:embed="rId2">
            <a:alphaModFix amt="30000"/>
          </a:blip>
          <a:stretch>
            <a:fillRect/>
          </a:stretch>
        </p:blipFill>
        <p:spPr>
          <a:xfrm>
            <a:off x="21285200" y="12877800"/>
            <a:ext cx="2691989" cy="439564"/>
          </a:xfrm>
          <a:prstGeom prst="rect">
            <a:avLst/>
          </a:prstGeom>
          <a:ln w="12700">
            <a:miter lim="400000"/>
          </a:ln>
        </p:spPr>
      </p:pic>
      <p:sp>
        <p:nvSpPr>
          <p:cNvPr id="14" name="Slide Number"/>
          <p:cNvSpPr txBox="1">
            <a:spLocks noGrp="1"/>
          </p:cNvSpPr>
          <p:nvPr>
            <p:ph type="sldNum" sz="quarter" idx="2"/>
          </p:nvPr>
        </p:nvSpPr>
        <p:spPr>
          <a:xfrm>
            <a:off x="12185650" y="13081000"/>
            <a:ext cx="453239" cy="461366"/>
          </a:xfrm>
          <a:prstGeom prst="rect">
            <a:avLst/>
          </a:prstGeom>
        </p:spPr>
        <p:txBody>
          <a:bodyPr/>
          <a:lstStyle>
            <a:lvl1pPr algn="l" defTabSz="1828800">
              <a:lnSpc>
                <a:spcPct val="120000"/>
              </a:lnSpc>
              <a:spcBef>
                <a:spcPts val="1200"/>
              </a:spcBef>
              <a:defRPr>
                <a:solidFill>
                  <a:srgbClr val="FF26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625600" y="2298700"/>
            <a:ext cx="21132800" cy="4648200"/>
          </a:xfrm>
          <a:prstGeom prst="rect">
            <a:avLst/>
          </a:prstGeom>
        </p:spPr>
        <p:txBody>
          <a:bodyPr anchor="b"/>
          <a:lstStyle/>
          <a:p>
            <a:r>
              <a:t>Title Text</a:t>
            </a:r>
          </a:p>
        </p:txBody>
      </p:sp>
      <p:sp>
        <p:nvSpPr>
          <p:cNvPr id="22" name="Body Level One…"/>
          <p:cNvSpPr txBox="1">
            <a:spLocks noGrp="1"/>
          </p:cNvSpPr>
          <p:nvPr>
            <p:ph type="body" sz="half" idx="1"/>
          </p:nvPr>
        </p:nvSpPr>
        <p:spPr>
          <a:xfrm>
            <a:off x="1625600" y="7073900"/>
            <a:ext cx="21132800" cy="3251200"/>
          </a:xfrm>
          <a:prstGeom prst="rect">
            <a:avLst/>
          </a:prstGeom>
        </p:spPr>
        <p:txBody>
          <a:bodyPr lIns="0" tIns="0" rIns="0" bIns="0" anchor="t"/>
          <a:lstStyle>
            <a:lvl1pPr marL="0" indent="0">
              <a:lnSpc>
                <a:spcPct val="100000"/>
              </a:lnSpc>
              <a:spcBef>
                <a:spcPts val="0"/>
              </a:spcBef>
              <a:buClrTx/>
              <a:buSzTx/>
              <a:buNone/>
              <a:defRPr sz="5400">
                <a:solidFill>
                  <a:srgbClr val="929292"/>
                </a:solidFill>
              </a:defRPr>
            </a:lvl1pPr>
            <a:lvl2pPr marL="0" indent="0">
              <a:lnSpc>
                <a:spcPct val="100000"/>
              </a:lnSpc>
              <a:spcBef>
                <a:spcPts val="0"/>
              </a:spcBef>
              <a:buClrTx/>
              <a:buSzTx/>
              <a:buNone/>
              <a:defRPr sz="5400">
                <a:solidFill>
                  <a:srgbClr val="929292"/>
                </a:solidFill>
              </a:defRPr>
            </a:lvl2pPr>
            <a:lvl3pPr marL="0" indent="0">
              <a:lnSpc>
                <a:spcPct val="100000"/>
              </a:lnSpc>
              <a:spcBef>
                <a:spcPts val="0"/>
              </a:spcBef>
              <a:buClrTx/>
              <a:buSzTx/>
              <a:buNone/>
              <a:defRPr sz="5400">
                <a:solidFill>
                  <a:srgbClr val="929292"/>
                </a:solidFill>
              </a:defRPr>
            </a:lvl3pPr>
            <a:lvl4pPr marL="0" indent="0">
              <a:lnSpc>
                <a:spcPct val="100000"/>
              </a:lnSpc>
              <a:spcBef>
                <a:spcPts val="0"/>
              </a:spcBef>
              <a:buClrTx/>
              <a:buSzTx/>
              <a:buNone/>
              <a:defRPr sz="5400">
                <a:solidFill>
                  <a:srgbClr val="929292"/>
                </a:solidFill>
              </a:defRPr>
            </a:lvl4pPr>
            <a:lvl5pPr marL="0" indent="0">
              <a:lnSpc>
                <a:spcPct val="100000"/>
              </a:lnSpc>
              <a:spcBef>
                <a:spcPts val="0"/>
              </a:spcBef>
              <a:buClrTx/>
              <a:buSzTx/>
              <a:buNone/>
              <a:defRPr sz="5400">
                <a:solidFill>
                  <a:srgbClr val="929292"/>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25600" y="4572000"/>
            <a:ext cx="21132800" cy="4572000"/>
          </a:xfrm>
          <a:prstGeom prst="rect">
            <a:avLst/>
          </a:prstGeom>
        </p:spPr>
        <p:txBody>
          <a:bodyPr/>
          <a:lstStyle/>
          <a:p>
            <a:r>
              <a:t>Title Text</a:t>
            </a:r>
          </a:p>
        </p:txBody>
      </p:sp>
      <p:pic>
        <p:nvPicPr>
          <p:cNvPr id="31" name="Impetus master logo black and white.pdf" descr="Impetus master logo black and white.pdf"/>
          <p:cNvPicPr>
            <a:picLocks noChangeAspect="1"/>
          </p:cNvPicPr>
          <p:nvPr/>
        </p:nvPicPr>
        <p:blipFill>
          <a:blip r:embed="rId2">
            <a:alphaModFix amt="30000"/>
          </a:blip>
          <a:stretch>
            <a:fillRect/>
          </a:stretch>
        </p:blipFill>
        <p:spPr>
          <a:xfrm>
            <a:off x="21285200" y="12877800"/>
            <a:ext cx="2691989" cy="439564"/>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Bullets">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idx="1"/>
          </p:nvPr>
        </p:nvSpPr>
        <p:spPr>
          <a:xfrm>
            <a:off x="1625600" y="3149600"/>
            <a:ext cx="21132800" cy="9296400"/>
          </a:xfrm>
          <a:prstGeom prst="rect">
            <a:avLst/>
          </a:prstGeom>
        </p:spPr>
        <p:txBody>
          <a:bodyPr lIns="0" tIns="0" rIns="0" bIns="0" anchor="t"/>
          <a:lstStyle>
            <a:lvl1pPr marL="0" indent="0">
              <a:buSzTx/>
              <a:buNone/>
              <a:defRPr sz="4800"/>
            </a:lvl1pPr>
            <a:lvl2pPr marL="812800" indent="-406400">
              <a:defRPr sz="4800"/>
            </a:lvl2pPr>
            <a:lvl3pPr marL="1219200" indent="-406400">
              <a:defRPr sz="4800"/>
            </a:lvl3pPr>
            <a:lvl4pPr marL="1625600" indent="-406400">
              <a:defRPr sz="4800"/>
            </a:lvl4pPr>
            <a:lvl5pPr marL="2032000" indent="-406400">
              <a:defRPr sz="4800"/>
            </a:lvl5pPr>
          </a:lstStyle>
          <a:p>
            <a:r>
              <a:t>Body Level One</a:t>
            </a:r>
          </a:p>
          <a:p>
            <a:pPr lvl="1"/>
            <a:r>
              <a:t>Body Level Two</a:t>
            </a:r>
          </a:p>
          <a:p>
            <a:pPr lvl="2"/>
            <a:r>
              <a:t>Body Level Three</a:t>
            </a:r>
          </a:p>
          <a:p>
            <a:pPr lvl="3"/>
            <a:r>
              <a:t>Body Level Four</a:t>
            </a:r>
          </a:p>
          <a:p>
            <a:pPr lvl="4"/>
            <a:r>
              <a:t>Body Level Five</a:t>
            </a:r>
          </a:p>
        </p:txBody>
      </p:sp>
      <p:pic>
        <p:nvPicPr>
          <p:cNvPr id="49" name="Impetus master logo black and white.pdf" descr="Impetus master logo black and white.pdf"/>
          <p:cNvPicPr>
            <a:picLocks noChangeAspect="1"/>
          </p:cNvPicPr>
          <p:nvPr/>
        </p:nvPicPr>
        <p:blipFill>
          <a:blip r:embed="rId2">
            <a:alphaModFix amt="30000"/>
          </a:blip>
          <a:stretch>
            <a:fillRect/>
          </a:stretch>
        </p:blipFill>
        <p:spPr>
          <a:xfrm>
            <a:off x="21285200" y="12877800"/>
            <a:ext cx="2691989" cy="439564"/>
          </a:xfrm>
          <a:prstGeom prst="rect">
            <a:avLst/>
          </a:prstGeom>
          <a:ln w="12700">
            <a:miter lim="400000"/>
          </a:ln>
        </p:spPr>
      </p:pic>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57" name="–Johnny Appleseed"/>
          <p:cNvSpPr txBox="1">
            <a:spLocks noGrp="1"/>
          </p:cNvSpPr>
          <p:nvPr>
            <p:ph type="body" sz="quarter" idx="13"/>
          </p:nvPr>
        </p:nvSpPr>
        <p:spPr>
          <a:xfrm>
            <a:off x="2387600" y="8953500"/>
            <a:ext cx="19621500" cy="584200"/>
          </a:xfrm>
          <a:prstGeom prst="rect">
            <a:avLst/>
          </a:prstGeom>
        </p:spPr>
        <p:txBody>
          <a:bodyPr anchor="t">
            <a:spAutoFit/>
          </a:bodyPr>
          <a:lstStyle>
            <a:lvl1pPr marL="0" indent="0" algn="ctr">
              <a:lnSpc>
                <a:spcPct val="100000"/>
              </a:lnSpc>
              <a:spcBef>
                <a:spcPts val="0"/>
              </a:spcBef>
              <a:buClrTx/>
              <a:buSzTx/>
              <a:buNone/>
              <a:defRPr sz="3200" i="1">
                <a:solidFill>
                  <a:srgbClr val="929292"/>
                </a:solidFill>
              </a:defRPr>
            </a:lvl1pPr>
          </a:lstStyle>
          <a:p>
            <a:r>
              <a:t>–Johnny Appleseed</a:t>
            </a:r>
          </a:p>
        </p:txBody>
      </p:sp>
      <p:sp>
        <p:nvSpPr>
          <p:cNvPr id="58" name="“Type a quote here.”"/>
          <p:cNvSpPr txBox="1">
            <a:spLocks noGrp="1"/>
          </p:cNvSpPr>
          <p:nvPr>
            <p:ph type="body" sz="quarter" idx="14"/>
          </p:nvPr>
        </p:nvSpPr>
        <p:spPr>
          <a:xfrm>
            <a:off x="1625600" y="6150421"/>
            <a:ext cx="21132800" cy="678558"/>
          </a:xfrm>
          <a:prstGeom prst="rect">
            <a:avLst/>
          </a:prstGeom>
        </p:spPr>
        <p:txBody>
          <a:bodyPr lIns="0" tIns="0" rIns="0" bIns="0">
            <a:spAutoFit/>
          </a:bodyPr>
          <a:lstStyle>
            <a:lvl1pPr marL="0" indent="0" algn="ctr">
              <a:spcBef>
                <a:spcPts val="0"/>
              </a:spcBef>
              <a:buClrTx/>
              <a:buSzTx/>
              <a:buNone/>
              <a:defRPr sz="4800"/>
            </a:lvl1pPr>
          </a:lstStyle>
          <a:p>
            <a:r>
              <a:t>“Type a quote here.” </a:t>
            </a:r>
          </a:p>
        </p:txBody>
      </p:sp>
      <p:pic>
        <p:nvPicPr>
          <p:cNvPr id="59" name="Impetus master logo black and white.pdf" descr="Impetus master logo black and white.pdf"/>
          <p:cNvPicPr>
            <a:picLocks noChangeAspect="1"/>
          </p:cNvPicPr>
          <p:nvPr/>
        </p:nvPicPr>
        <p:blipFill>
          <a:blip r:embed="rId2">
            <a:alphaModFix amt="30000"/>
          </a:blip>
          <a:stretch>
            <a:fillRect/>
          </a:stretch>
        </p:blipFill>
        <p:spPr>
          <a:xfrm>
            <a:off x="21285200" y="12877800"/>
            <a:ext cx="2691989" cy="439564"/>
          </a:xfrm>
          <a:prstGeom prst="rect">
            <a:avLst/>
          </a:prstGeom>
          <a:ln w="12700">
            <a:miter lim="400000"/>
          </a:ln>
        </p:spPr>
      </p:pic>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ection">
    <p:bg>
      <p:bgPr>
        <a:solidFill>
          <a:srgbClr val="5E5E5E"/>
        </a:solidFill>
        <a:effectLst/>
      </p:bgPr>
    </p:bg>
    <p:spTree>
      <p:nvGrpSpPr>
        <p:cNvPr id="1" name=""/>
        <p:cNvGrpSpPr/>
        <p:nvPr/>
      </p:nvGrpSpPr>
      <p:grpSpPr>
        <a:xfrm>
          <a:off x="0" y="0"/>
          <a:ext cx="0" cy="0"/>
          <a:chOff x="0" y="0"/>
          <a:chExt cx="0" cy="0"/>
        </a:xfrm>
      </p:grpSpPr>
      <p:sp>
        <p:nvSpPr>
          <p:cNvPr id="74" name="Title Text"/>
          <p:cNvSpPr txBox="1">
            <a:spLocks noGrp="1"/>
          </p:cNvSpPr>
          <p:nvPr>
            <p:ph type="title"/>
          </p:nvPr>
        </p:nvSpPr>
        <p:spPr>
          <a:xfrm>
            <a:off x="1625600" y="4572000"/>
            <a:ext cx="21132800" cy="4572000"/>
          </a:xfrm>
          <a:prstGeom prst="rect">
            <a:avLst/>
          </a:prstGeom>
        </p:spPr>
        <p:txBody>
          <a:bodyPr/>
          <a:lstStyle>
            <a:lvl1pPr>
              <a:lnSpc>
                <a:spcPct val="100000"/>
              </a:lnSpc>
              <a:defRPr>
                <a:solidFill>
                  <a:srgbClr val="FFFFFF"/>
                </a:solidFill>
              </a:defRPr>
            </a:lvl1pPr>
          </a:lstStyle>
          <a:p>
            <a:r>
              <a:t>Title Text</a:t>
            </a:r>
          </a:p>
        </p:txBody>
      </p:sp>
      <p:pic>
        <p:nvPicPr>
          <p:cNvPr id="75" name="Impetus master logo black and white.pdf" descr="Impetus master logo black and white.pdf"/>
          <p:cNvPicPr>
            <a:picLocks noChangeAspect="1"/>
          </p:cNvPicPr>
          <p:nvPr/>
        </p:nvPicPr>
        <p:blipFill>
          <a:blip r:embed="rId2">
            <a:alphaModFix amt="30000"/>
          </a:blip>
          <a:stretch>
            <a:fillRect/>
          </a:stretch>
        </p:blipFill>
        <p:spPr>
          <a:xfrm>
            <a:off x="21285200" y="12877800"/>
            <a:ext cx="2691989" cy="439564"/>
          </a:xfrm>
          <a:prstGeom prst="rect">
            <a:avLst/>
          </a:prstGeom>
          <a:ln w="12700">
            <a:miter lim="400000"/>
          </a:ln>
        </p:spPr>
      </p:pic>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25600" y="355600"/>
            <a:ext cx="21132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r>
              <a:t>Title Text</a:t>
            </a:r>
          </a:p>
        </p:txBody>
      </p:sp>
      <p:pic>
        <p:nvPicPr>
          <p:cNvPr id="3" name="Impetus master logo black and white.pdf" descr="Impetus master logo black and white.pdf"/>
          <p:cNvPicPr>
            <a:picLocks noChangeAspect="1"/>
          </p:cNvPicPr>
          <p:nvPr/>
        </p:nvPicPr>
        <p:blipFill>
          <a:blip r:embed="rId8">
            <a:alphaModFix amt="30000"/>
          </a:blip>
          <a:stretch>
            <a:fillRect/>
          </a:stretch>
        </p:blipFill>
        <p:spPr>
          <a:xfrm>
            <a:off x="21285200" y="12877800"/>
            <a:ext cx="2691989" cy="439564"/>
          </a:xfrm>
          <a:prstGeom prst="rect">
            <a:avLst/>
          </a:prstGeom>
          <a:ln w="12700">
            <a:miter lim="400000"/>
          </a:ln>
        </p:spPr>
      </p:pic>
      <p:sp>
        <p:nvSpPr>
          <p:cNvPr id="4"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366"/>
          </a:xfrm>
          <a:prstGeom prst="rect">
            <a:avLst/>
          </a:prstGeom>
          <a:ln w="12700">
            <a:miter lim="400000"/>
          </a:ln>
        </p:spPr>
        <p:txBody>
          <a:bodyPr wrap="none" lIns="50800" tIns="50800" rIns="50800" bIns="50800">
            <a:spAutoFit/>
          </a:bodyPr>
          <a:lstStyle>
            <a:lvl1pPr>
              <a:defRPr sz="24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Lst>
  <p:transition spd="med"/>
  <p:txStyles>
    <p:titleStyle>
      <a:lvl1pPr marL="0" marR="0" indent="0" algn="l" defTabSz="825500" rtl="0" latinLnBrk="0">
        <a:lnSpc>
          <a:spcPct val="120000"/>
        </a:lnSpc>
        <a:spcBef>
          <a:spcPts val="0"/>
        </a:spcBef>
        <a:spcAft>
          <a:spcPts val="0"/>
        </a:spcAft>
        <a:buClrTx/>
        <a:buSzTx/>
        <a:buFontTx/>
        <a:buNone/>
        <a:tabLst/>
        <a:defRPr sz="7600" b="1" i="0" u="none" strike="noStrike" cap="none" spc="0" baseline="0">
          <a:ln>
            <a:noFill/>
          </a:ln>
          <a:solidFill>
            <a:srgbClr val="000000"/>
          </a:solidFill>
          <a:uFillTx/>
          <a:latin typeface="+mn-lt"/>
          <a:ea typeface="+mn-ea"/>
          <a:cs typeface="+mn-cs"/>
          <a:sym typeface="Arial"/>
        </a:defRPr>
      </a:lvl1pPr>
      <a:lvl2pPr marL="0" marR="0" indent="0" algn="l" defTabSz="825500" rtl="0" latinLnBrk="0">
        <a:lnSpc>
          <a:spcPct val="120000"/>
        </a:lnSpc>
        <a:spcBef>
          <a:spcPts val="0"/>
        </a:spcBef>
        <a:spcAft>
          <a:spcPts val="0"/>
        </a:spcAft>
        <a:buClrTx/>
        <a:buSzTx/>
        <a:buFontTx/>
        <a:buNone/>
        <a:tabLst/>
        <a:defRPr sz="7600" b="1" i="0" u="none" strike="noStrike" cap="none" spc="0" baseline="0">
          <a:ln>
            <a:noFill/>
          </a:ln>
          <a:solidFill>
            <a:srgbClr val="000000"/>
          </a:solidFill>
          <a:uFillTx/>
          <a:latin typeface="+mn-lt"/>
          <a:ea typeface="+mn-ea"/>
          <a:cs typeface="+mn-cs"/>
          <a:sym typeface="Arial"/>
        </a:defRPr>
      </a:lvl2pPr>
      <a:lvl3pPr marL="0" marR="0" indent="0" algn="l" defTabSz="825500" rtl="0" latinLnBrk="0">
        <a:lnSpc>
          <a:spcPct val="120000"/>
        </a:lnSpc>
        <a:spcBef>
          <a:spcPts val="0"/>
        </a:spcBef>
        <a:spcAft>
          <a:spcPts val="0"/>
        </a:spcAft>
        <a:buClrTx/>
        <a:buSzTx/>
        <a:buFontTx/>
        <a:buNone/>
        <a:tabLst/>
        <a:defRPr sz="7600" b="1" i="0" u="none" strike="noStrike" cap="none" spc="0" baseline="0">
          <a:ln>
            <a:noFill/>
          </a:ln>
          <a:solidFill>
            <a:srgbClr val="000000"/>
          </a:solidFill>
          <a:uFillTx/>
          <a:latin typeface="+mn-lt"/>
          <a:ea typeface="+mn-ea"/>
          <a:cs typeface="+mn-cs"/>
          <a:sym typeface="Arial"/>
        </a:defRPr>
      </a:lvl3pPr>
      <a:lvl4pPr marL="0" marR="0" indent="0" algn="l" defTabSz="825500" rtl="0" latinLnBrk="0">
        <a:lnSpc>
          <a:spcPct val="120000"/>
        </a:lnSpc>
        <a:spcBef>
          <a:spcPts val="0"/>
        </a:spcBef>
        <a:spcAft>
          <a:spcPts val="0"/>
        </a:spcAft>
        <a:buClrTx/>
        <a:buSzTx/>
        <a:buFontTx/>
        <a:buNone/>
        <a:tabLst/>
        <a:defRPr sz="7600" b="1" i="0" u="none" strike="noStrike" cap="none" spc="0" baseline="0">
          <a:ln>
            <a:noFill/>
          </a:ln>
          <a:solidFill>
            <a:srgbClr val="000000"/>
          </a:solidFill>
          <a:uFillTx/>
          <a:latin typeface="+mn-lt"/>
          <a:ea typeface="+mn-ea"/>
          <a:cs typeface="+mn-cs"/>
          <a:sym typeface="Arial"/>
        </a:defRPr>
      </a:lvl4pPr>
      <a:lvl5pPr marL="0" marR="0" indent="0" algn="l" defTabSz="825500" rtl="0" latinLnBrk="0">
        <a:lnSpc>
          <a:spcPct val="120000"/>
        </a:lnSpc>
        <a:spcBef>
          <a:spcPts val="0"/>
        </a:spcBef>
        <a:spcAft>
          <a:spcPts val="0"/>
        </a:spcAft>
        <a:buClrTx/>
        <a:buSzTx/>
        <a:buFontTx/>
        <a:buNone/>
        <a:tabLst/>
        <a:defRPr sz="7600" b="1" i="0" u="none" strike="noStrike" cap="none" spc="0" baseline="0">
          <a:ln>
            <a:noFill/>
          </a:ln>
          <a:solidFill>
            <a:srgbClr val="000000"/>
          </a:solidFill>
          <a:uFillTx/>
          <a:latin typeface="+mn-lt"/>
          <a:ea typeface="+mn-ea"/>
          <a:cs typeface="+mn-cs"/>
          <a:sym typeface="Arial"/>
        </a:defRPr>
      </a:lvl5pPr>
      <a:lvl6pPr marL="0" marR="0" indent="0" algn="l" defTabSz="825500" rtl="0" latinLnBrk="0">
        <a:lnSpc>
          <a:spcPct val="120000"/>
        </a:lnSpc>
        <a:spcBef>
          <a:spcPts val="0"/>
        </a:spcBef>
        <a:spcAft>
          <a:spcPts val="0"/>
        </a:spcAft>
        <a:buClrTx/>
        <a:buSzTx/>
        <a:buFontTx/>
        <a:buNone/>
        <a:tabLst/>
        <a:defRPr sz="7600" b="1" i="0" u="none" strike="noStrike" cap="none" spc="0" baseline="0">
          <a:ln>
            <a:noFill/>
          </a:ln>
          <a:solidFill>
            <a:srgbClr val="000000"/>
          </a:solidFill>
          <a:uFillTx/>
          <a:latin typeface="+mn-lt"/>
          <a:ea typeface="+mn-ea"/>
          <a:cs typeface="+mn-cs"/>
          <a:sym typeface="Arial"/>
        </a:defRPr>
      </a:lvl6pPr>
      <a:lvl7pPr marL="0" marR="0" indent="0" algn="l" defTabSz="825500" rtl="0" latinLnBrk="0">
        <a:lnSpc>
          <a:spcPct val="120000"/>
        </a:lnSpc>
        <a:spcBef>
          <a:spcPts val="0"/>
        </a:spcBef>
        <a:spcAft>
          <a:spcPts val="0"/>
        </a:spcAft>
        <a:buClrTx/>
        <a:buSzTx/>
        <a:buFontTx/>
        <a:buNone/>
        <a:tabLst/>
        <a:defRPr sz="7600" b="1" i="0" u="none" strike="noStrike" cap="none" spc="0" baseline="0">
          <a:ln>
            <a:noFill/>
          </a:ln>
          <a:solidFill>
            <a:srgbClr val="000000"/>
          </a:solidFill>
          <a:uFillTx/>
          <a:latin typeface="+mn-lt"/>
          <a:ea typeface="+mn-ea"/>
          <a:cs typeface="+mn-cs"/>
          <a:sym typeface="Arial"/>
        </a:defRPr>
      </a:lvl7pPr>
      <a:lvl8pPr marL="0" marR="0" indent="0" algn="l" defTabSz="825500" rtl="0" latinLnBrk="0">
        <a:lnSpc>
          <a:spcPct val="120000"/>
        </a:lnSpc>
        <a:spcBef>
          <a:spcPts val="0"/>
        </a:spcBef>
        <a:spcAft>
          <a:spcPts val="0"/>
        </a:spcAft>
        <a:buClrTx/>
        <a:buSzTx/>
        <a:buFontTx/>
        <a:buNone/>
        <a:tabLst/>
        <a:defRPr sz="7600" b="1" i="0" u="none" strike="noStrike" cap="none" spc="0" baseline="0">
          <a:ln>
            <a:noFill/>
          </a:ln>
          <a:solidFill>
            <a:srgbClr val="000000"/>
          </a:solidFill>
          <a:uFillTx/>
          <a:latin typeface="+mn-lt"/>
          <a:ea typeface="+mn-ea"/>
          <a:cs typeface="+mn-cs"/>
          <a:sym typeface="Arial"/>
        </a:defRPr>
      </a:lvl8pPr>
      <a:lvl9pPr marL="0" marR="0" indent="0" algn="l" defTabSz="825500" rtl="0" latinLnBrk="0">
        <a:lnSpc>
          <a:spcPct val="120000"/>
        </a:lnSpc>
        <a:spcBef>
          <a:spcPts val="0"/>
        </a:spcBef>
        <a:spcAft>
          <a:spcPts val="0"/>
        </a:spcAft>
        <a:buClrTx/>
        <a:buSzTx/>
        <a:buFontTx/>
        <a:buNone/>
        <a:tabLst/>
        <a:defRPr sz="7600" b="1" i="0" u="none" strike="noStrike" cap="none" spc="0" baseline="0">
          <a:ln>
            <a:noFill/>
          </a:ln>
          <a:solidFill>
            <a:srgbClr val="000000"/>
          </a:solidFill>
          <a:uFillTx/>
          <a:latin typeface="+mn-lt"/>
          <a:ea typeface="+mn-ea"/>
          <a:cs typeface="+mn-cs"/>
          <a:sym typeface="Arial"/>
        </a:defRPr>
      </a:lvl9pPr>
    </p:titleStyle>
    <p:bodyStyle>
      <a:lvl1pPr marL="635000" marR="0" indent="-635000" algn="l" defTabSz="825500" latinLnBrk="0">
        <a:lnSpc>
          <a:spcPct val="120000"/>
        </a:lnSpc>
        <a:spcBef>
          <a:spcPts val="3200"/>
        </a:spcBef>
        <a:spcAft>
          <a:spcPts val="0"/>
        </a:spcAft>
        <a:buClr>
          <a:srgbClr val="5E5E5E"/>
        </a:buClr>
        <a:buSzPct val="125000"/>
        <a:buFontTx/>
        <a:buChar char="•"/>
        <a:tabLst/>
        <a:defRPr sz="5200" b="0" i="0" u="none" strike="noStrike" cap="none" spc="0" baseline="0">
          <a:ln>
            <a:noFill/>
          </a:ln>
          <a:solidFill>
            <a:srgbClr val="5E5E5E"/>
          </a:solidFill>
          <a:uFillTx/>
          <a:latin typeface="+mn-lt"/>
          <a:ea typeface="+mn-ea"/>
          <a:cs typeface="+mn-cs"/>
          <a:sym typeface="Arial"/>
        </a:defRPr>
      </a:lvl1pPr>
      <a:lvl2pPr marL="1041400" marR="0" indent="-635000" algn="l" defTabSz="825500" latinLnBrk="0">
        <a:lnSpc>
          <a:spcPct val="120000"/>
        </a:lnSpc>
        <a:spcBef>
          <a:spcPts val="3200"/>
        </a:spcBef>
        <a:spcAft>
          <a:spcPts val="0"/>
        </a:spcAft>
        <a:buClr>
          <a:srgbClr val="5E5E5E"/>
        </a:buClr>
        <a:buSzPct val="125000"/>
        <a:buFontTx/>
        <a:buChar char="•"/>
        <a:tabLst/>
        <a:defRPr sz="5200" b="0" i="0" u="none" strike="noStrike" cap="none" spc="0" baseline="0">
          <a:ln>
            <a:noFill/>
          </a:ln>
          <a:solidFill>
            <a:srgbClr val="5E5E5E"/>
          </a:solidFill>
          <a:uFillTx/>
          <a:latin typeface="+mn-lt"/>
          <a:ea typeface="+mn-ea"/>
          <a:cs typeface="+mn-cs"/>
          <a:sym typeface="Arial"/>
        </a:defRPr>
      </a:lvl2pPr>
      <a:lvl3pPr marL="1905000" marR="0" indent="-635000" algn="l" defTabSz="825500" latinLnBrk="0">
        <a:lnSpc>
          <a:spcPct val="120000"/>
        </a:lnSpc>
        <a:spcBef>
          <a:spcPts val="3200"/>
        </a:spcBef>
        <a:spcAft>
          <a:spcPts val="0"/>
        </a:spcAft>
        <a:buClr>
          <a:srgbClr val="5E5E5E"/>
        </a:buClr>
        <a:buSzPct val="125000"/>
        <a:buFontTx/>
        <a:buChar char="•"/>
        <a:tabLst/>
        <a:defRPr sz="5200" b="0" i="0" u="none" strike="noStrike" cap="none" spc="0" baseline="0">
          <a:ln>
            <a:noFill/>
          </a:ln>
          <a:solidFill>
            <a:srgbClr val="5E5E5E"/>
          </a:solidFill>
          <a:uFillTx/>
          <a:latin typeface="+mn-lt"/>
          <a:ea typeface="+mn-ea"/>
          <a:cs typeface="+mn-cs"/>
          <a:sym typeface="Arial"/>
        </a:defRPr>
      </a:lvl3pPr>
      <a:lvl4pPr marL="2540000" marR="0" indent="-635000" algn="l" defTabSz="825500" latinLnBrk="0">
        <a:lnSpc>
          <a:spcPct val="120000"/>
        </a:lnSpc>
        <a:spcBef>
          <a:spcPts val="3200"/>
        </a:spcBef>
        <a:spcAft>
          <a:spcPts val="0"/>
        </a:spcAft>
        <a:buClr>
          <a:srgbClr val="5E5E5E"/>
        </a:buClr>
        <a:buSzPct val="125000"/>
        <a:buFontTx/>
        <a:buChar char="•"/>
        <a:tabLst/>
        <a:defRPr sz="5200" b="0" i="0" u="none" strike="noStrike" cap="none" spc="0" baseline="0">
          <a:ln>
            <a:noFill/>
          </a:ln>
          <a:solidFill>
            <a:srgbClr val="5E5E5E"/>
          </a:solidFill>
          <a:uFillTx/>
          <a:latin typeface="+mn-lt"/>
          <a:ea typeface="+mn-ea"/>
          <a:cs typeface="+mn-cs"/>
          <a:sym typeface="Arial"/>
        </a:defRPr>
      </a:lvl4pPr>
      <a:lvl5pPr marL="3175000" marR="0" indent="-635000" algn="l" defTabSz="825500" latinLnBrk="0">
        <a:lnSpc>
          <a:spcPct val="120000"/>
        </a:lnSpc>
        <a:spcBef>
          <a:spcPts val="3200"/>
        </a:spcBef>
        <a:spcAft>
          <a:spcPts val="0"/>
        </a:spcAft>
        <a:buClr>
          <a:srgbClr val="5E5E5E"/>
        </a:buClr>
        <a:buSzPct val="125000"/>
        <a:buFontTx/>
        <a:buChar char="•"/>
        <a:tabLst/>
        <a:defRPr sz="5200" b="0" i="0" u="none" strike="noStrike" cap="none" spc="0" baseline="0">
          <a:ln>
            <a:noFill/>
          </a:ln>
          <a:solidFill>
            <a:srgbClr val="5E5E5E"/>
          </a:solidFill>
          <a:uFillTx/>
          <a:latin typeface="+mn-lt"/>
          <a:ea typeface="+mn-ea"/>
          <a:cs typeface="+mn-cs"/>
          <a:sym typeface="Arial"/>
        </a:defRPr>
      </a:lvl5pPr>
      <a:lvl6pPr marL="3810000" marR="0" indent="-635000" algn="l" defTabSz="825500" latinLnBrk="0">
        <a:lnSpc>
          <a:spcPct val="120000"/>
        </a:lnSpc>
        <a:spcBef>
          <a:spcPts val="3200"/>
        </a:spcBef>
        <a:spcAft>
          <a:spcPts val="0"/>
        </a:spcAft>
        <a:buClr>
          <a:srgbClr val="5E5E5E"/>
        </a:buClr>
        <a:buSzPct val="125000"/>
        <a:buFontTx/>
        <a:buChar char="•"/>
        <a:tabLst/>
        <a:defRPr sz="5200" b="0" i="0" u="none" strike="noStrike" cap="none" spc="0" baseline="0">
          <a:ln>
            <a:noFill/>
          </a:ln>
          <a:solidFill>
            <a:srgbClr val="5E5E5E"/>
          </a:solidFill>
          <a:uFillTx/>
          <a:latin typeface="+mn-lt"/>
          <a:ea typeface="+mn-ea"/>
          <a:cs typeface="+mn-cs"/>
          <a:sym typeface="Arial"/>
        </a:defRPr>
      </a:lvl6pPr>
      <a:lvl7pPr marL="4445000" marR="0" indent="-635000" algn="l" defTabSz="825500" latinLnBrk="0">
        <a:lnSpc>
          <a:spcPct val="120000"/>
        </a:lnSpc>
        <a:spcBef>
          <a:spcPts val="3200"/>
        </a:spcBef>
        <a:spcAft>
          <a:spcPts val="0"/>
        </a:spcAft>
        <a:buClr>
          <a:srgbClr val="5E5E5E"/>
        </a:buClr>
        <a:buSzPct val="125000"/>
        <a:buFontTx/>
        <a:buChar char="•"/>
        <a:tabLst/>
        <a:defRPr sz="5200" b="0" i="0" u="none" strike="noStrike" cap="none" spc="0" baseline="0">
          <a:ln>
            <a:noFill/>
          </a:ln>
          <a:solidFill>
            <a:srgbClr val="5E5E5E"/>
          </a:solidFill>
          <a:uFillTx/>
          <a:latin typeface="+mn-lt"/>
          <a:ea typeface="+mn-ea"/>
          <a:cs typeface="+mn-cs"/>
          <a:sym typeface="Arial"/>
        </a:defRPr>
      </a:lvl7pPr>
      <a:lvl8pPr marL="5080000" marR="0" indent="-635000" algn="l" defTabSz="825500" latinLnBrk="0">
        <a:lnSpc>
          <a:spcPct val="120000"/>
        </a:lnSpc>
        <a:spcBef>
          <a:spcPts val="3200"/>
        </a:spcBef>
        <a:spcAft>
          <a:spcPts val="0"/>
        </a:spcAft>
        <a:buClr>
          <a:srgbClr val="5E5E5E"/>
        </a:buClr>
        <a:buSzPct val="125000"/>
        <a:buFontTx/>
        <a:buChar char="•"/>
        <a:tabLst/>
        <a:defRPr sz="5200" b="0" i="0" u="none" strike="noStrike" cap="none" spc="0" baseline="0">
          <a:ln>
            <a:noFill/>
          </a:ln>
          <a:solidFill>
            <a:srgbClr val="5E5E5E"/>
          </a:solidFill>
          <a:uFillTx/>
          <a:latin typeface="+mn-lt"/>
          <a:ea typeface="+mn-ea"/>
          <a:cs typeface="+mn-cs"/>
          <a:sym typeface="Arial"/>
        </a:defRPr>
      </a:lvl8pPr>
      <a:lvl9pPr marL="5715000" marR="0" indent="-635000" algn="l" defTabSz="825500" latinLnBrk="0">
        <a:lnSpc>
          <a:spcPct val="120000"/>
        </a:lnSpc>
        <a:spcBef>
          <a:spcPts val="3200"/>
        </a:spcBef>
        <a:spcAft>
          <a:spcPts val="0"/>
        </a:spcAft>
        <a:buClr>
          <a:srgbClr val="5E5E5E"/>
        </a:buClr>
        <a:buSzPct val="125000"/>
        <a:buFontTx/>
        <a:buChar char="•"/>
        <a:tabLst/>
        <a:defRPr sz="5200" b="0" i="0" u="none" strike="noStrike" cap="none" spc="0" baseline="0">
          <a:ln>
            <a:noFill/>
          </a:ln>
          <a:solidFill>
            <a:srgbClr val="5E5E5E"/>
          </a:solidFill>
          <a:uFillTx/>
          <a:latin typeface="+mn-lt"/>
          <a:ea typeface="+mn-ea"/>
          <a:cs typeface="+mn-cs"/>
          <a:sym typeface="Arial"/>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C22E-9A8B-4D54-9532-F894FFF53A65}"/>
              </a:ext>
            </a:extLst>
          </p:cNvPr>
          <p:cNvSpPr>
            <a:spLocks noGrp="1"/>
          </p:cNvSpPr>
          <p:nvPr>
            <p:ph type="title"/>
          </p:nvPr>
        </p:nvSpPr>
        <p:spPr/>
        <p:txBody>
          <a:bodyPr/>
          <a:lstStyle/>
          <a:p>
            <a:r>
              <a:rPr lang="en-US" dirty="0"/>
              <a:t>Analysis Query</a:t>
            </a:r>
          </a:p>
        </p:txBody>
      </p:sp>
      <p:sp>
        <p:nvSpPr>
          <p:cNvPr id="3" name="Text Placeholder 2">
            <a:extLst>
              <a:ext uri="{FF2B5EF4-FFF2-40B4-BE49-F238E27FC236}">
                <a16:creationId xmlns:a16="http://schemas.microsoft.com/office/drawing/2014/main" id="{935D1AF5-7E04-4DF3-A76C-E7D7FF094B9E}"/>
              </a:ext>
            </a:extLst>
          </p:cNvPr>
          <p:cNvSpPr>
            <a:spLocks noGrp="1"/>
          </p:cNvSpPr>
          <p:nvPr>
            <p:ph type="body" idx="1"/>
          </p:nvPr>
        </p:nvSpPr>
        <p:spPr/>
        <p:txBody>
          <a:bodyPr>
            <a:normAutofit fontScale="25000" lnSpcReduction="20000"/>
          </a:bodyPr>
          <a:lstStyle/>
          <a:p>
            <a:r>
              <a:rPr lang="en-US" sz="12800" dirty="0"/>
              <a:t>Query 1 : Find out Location Wise Analysis of the Traffic Generated by each location for current date</a:t>
            </a:r>
          </a:p>
          <a:p>
            <a:pPr lvl="1"/>
            <a:r>
              <a:rPr lang="en-US" sz="12800" dirty="0">
                <a:solidFill>
                  <a:srgbClr val="FF0000"/>
                </a:solidFill>
              </a:rPr>
              <a:t>SELECT location , COUNT(*) AS </a:t>
            </a:r>
            <a:r>
              <a:rPr lang="en-US" sz="12800" dirty="0" err="1">
                <a:solidFill>
                  <a:srgbClr val="FF0000"/>
                </a:solidFill>
              </a:rPr>
              <a:t>occurence</a:t>
            </a:r>
            <a:r>
              <a:rPr lang="en-US" sz="12800" dirty="0">
                <a:solidFill>
                  <a:srgbClr val="FF0000"/>
                </a:solidFill>
              </a:rPr>
              <a:t> FROM </a:t>
            </a:r>
            <a:r>
              <a:rPr lang="en-US" sz="12800" dirty="0" err="1">
                <a:solidFill>
                  <a:srgbClr val="FF0000"/>
                </a:solidFill>
              </a:rPr>
              <a:t>activity_partitioned</a:t>
            </a:r>
            <a:r>
              <a:rPr lang="en-US" sz="12800" dirty="0">
                <a:solidFill>
                  <a:srgbClr val="FF0000"/>
                </a:solidFill>
              </a:rPr>
              <a:t> WHERE </a:t>
            </a:r>
            <a:r>
              <a:rPr lang="en-US" sz="12800" dirty="0" err="1">
                <a:solidFill>
                  <a:srgbClr val="FF0000"/>
                </a:solidFill>
              </a:rPr>
              <a:t>logdate</a:t>
            </a:r>
            <a:r>
              <a:rPr lang="en-US" sz="12800" dirty="0">
                <a:solidFill>
                  <a:srgbClr val="FF0000"/>
                </a:solidFill>
              </a:rPr>
              <a:t>='$CURRENT_DATE' GROUP BY location order by </a:t>
            </a:r>
            <a:r>
              <a:rPr lang="en-US" sz="12800" dirty="0" err="1">
                <a:solidFill>
                  <a:srgbClr val="FF0000"/>
                </a:solidFill>
              </a:rPr>
              <a:t>occurence</a:t>
            </a:r>
            <a:r>
              <a:rPr lang="en-US" sz="12800" dirty="0">
                <a:solidFill>
                  <a:srgbClr val="FF0000"/>
                </a:solidFill>
              </a:rPr>
              <a:t> DESC</a:t>
            </a:r>
            <a:endParaRPr lang="en-US" sz="12800" dirty="0"/>
          </a:p>
          <a:p>
            <a:r>
              <a:rPr lang="en-US" sz="12800" dirty="0"/>
              <a:t>Query 2 : Find out the Page Hit Analysis across the locations for current date</a:t>
            </a:r>
          </a:p>
          <a:p>
            <a:pPr lvl="1"/>
            <a:r>
              <a:rPr lang="en-US" sz="12800" dirty="0">
                <a:solidFill>
                  <a:srgbClr val="FF0000"/>
                </a:solidFill>
              </a:rPr>
              <a:t>SELECT </a:t>
            </a:r>
            <a:r>
              <a:rPr lang="en-US" sz="12800" dirty="0" err="1">
                <a:solidFill>
                  <a:srgbClr val="FF0000"/>
                </a:solidFill>
              </a:rPr>
              <a:t>url,COUNT</a:t>
            </a:r>
            <a:r>
              <a:rPr lang="en-US" sz="12800" dirty="0">
                <a:solidFill>
                  <a:srgbClr val="FF0000"/>
                </a:solidFill>
              </a:rPr>
              <a:t>(*) AS </a:t>
            </a:r>
            <a:r>
              <a:rPr lang="en-US" sz="12800" dirty="0" err="1">
                <a:solidFill>
                  <a:srgbClr val="FF0000"/>
                </a:solidFill>
              </a:rPr>
              <a:t>page_hits</a:t>
            </a:r>
            <a:r>
              <a:rPr lang="en-US" sz="12800" dirty="0">
                <a:solidFill>
                  <a:srgbClr val="FF0000"/>
                </a:solidFill>
              </a:rPr>
              <a:t> FROM </a:t>
            </a:r>
            <a:r>
              <a:rPr lang="en-US" sz="12800" dirty="0" err="1">
                <a:solidFill>
                  <a:srgbClr val="FF0000"/>
                </a:solidFill>
              </a:rPr>
              <a:t>clickstream.activity_partitioned</a:t>
            </a:r>
            <a:r>
              <a:rPr lang="en-US" sz="12800" dirty="0">
                <a:solidFill>
                  <a:srgbClr val="FF0000"/>
                </a:solidFill>
              </a:rPr>
              <a:t> WHERE </a:t>
            </a:r>
            <a:r>
              <a:rPr lang="en-US" sz="12800" dirty="0" err="1">
                <a:solidFill>
                  <a:srgbClr val="FF0000"/>
                </a:solidFill>
              </a:rPr>
              <a:t>logdate</a:t>
            </a:r>
            <a:r>
              <a:rPr lang="en-US" sz="12800" dirty="0">
                <a:solidFill>
                  <a:srgbClr val="FF0000"/>
                </a:solidFill>
              </a:rPr>
              <a:t>='$CURRENT_DATE' GROUP BY </a:t>
            </a:r>
            <a:r>
              <a:rPr lang="en-US" sz="12800" dirty="0" err="1">
                <a:solidFill>
                  <a:srgbClr val="FF0000"/>
                </a:solidFill>
              </a:rPr>
              <a:t>url</a:t>
            </a:r>
            <a:r>
              <a:rPr lang="en-US" sz="12800" dirty="0">
                <a:solidFill>
                  <a:srgbClr val="FF0000"/>
                </a:solidFill>
              </a:rPr>
              <a:t> ORDER BY </a:t>
            </a:r>
            <a:r>
              <a:rPr lang="en-US" sz="12800" dirty="0" err="1">
                <a:solidFill>
                  <a:srgbClr val="FF0000"/>
                </a:solidFill>
              </a:rPr>
              <a:t>page_hits</a:t>
            </a:r>
            <a:r>
              <a:rPr lang="en-US" sz="12800" dirty="0">
                <a:solidFill>
                  <a:srgbClr val="FF0000"/>
                </a:solidFill>
              </a:rPr>
              <a:t> DESC</a:t>
            </a:r>
          </a:p>
          <a:p>
            <a:r>
              <a:rPr lang="en-US" sz="12800" dirty="0"/>
              <a:t>Query 3 : Find out the Page Hit Analysis of users from </a:t>
            </a:r>
            <a:r>
              <a:rPr lang="en-US" sz="12800" dirty="0" err="1"/>
              <a:t>bangalore</a:t>
            </a:r>
            <a:r>
              <a:rPr lang="en-US" sz="12800" dirty="0"/>
              <a:t> location for current date</a:t>
            </a:r>
          </a:p>
          <a:p>
            <a:pPr lvl="1"/>
            <a:r>
              <a:rPr lang="en-US" sz="12800" dirty="0">
                <a:solidFill>
                  <a:srgbClr val="FF0000"/>
                </a:solidFill>
              </a:rPr>
              <a:t>SELECT </a:t>
            </a:r>
            <a:r>
              <a:rPr lang="en-US" sz="12800" dirty="0" err="1">
                <a:solidFill>
                  <a:srgbClr val="FF0000"/>
                </a:solidFill>
              </a:rPr>
              <a:t>url,COUNT</a:t>
            </a:r>
            <a:r>
              <a:rPr lang="en-US" sz="12800" dirty="0">
                <a:solidFill>
                  <a:srgbClr val="FF0000"/>
                </a:solidFill>
              </a:rPr>
              <a:t>(*) AS </a:t>
            </a:r>
            <a:r>
              <a:rPr lang="en-US" sz="12800" dirty="0" err="1">
                <a:solidFill>
                  <a:srgbClr val="FF0000"/>
                </a:solidFill>
              </a:rPr>
              <a:t>page_hits</a:t>
            </a:r>
            <a:r>
              <a:rPr lang="en-US" sz="12800" dirty="0">
                <a:solidFill>
                  <a:srgbClr val="FF0000"/>
                </a:solidFill>
              </a:rPr>
              <a:t> FROM </a:t>
            </a:r>
            <a:r>
              <a:rPr lang="en-US" sz="12800" dirty="0" err="1">
                <a:solidFill>
                  <a:srgbClr val="FF0000"/>
                </a:solidFill>
              </a:rPr>
              <a:t>clickstream.activity_partitioned</a:t>
            </a:r>
            <a:r>
              <a:rPr lang="en-US" sz="12800" dirty="0">
                <a:solidFill>
                  <a:srgbClr val="FF0000"/>
                </a:solidFill>
              </a:rPr>
              <a:t> WHERE </a:t>
            </a:r>
            <a:r>
              <a:rPr lang="en-US" sz="12800" dirty="0" err="1">
                <a:solidFill>
                  <a:srgbClr val="FF0000"/>
                </a:solidFill>
              </a:rPr>
              <a:t>logdate</a:t>
            </a:r>
            <a:r>
              <a:rPr lang="en-US" sz="12800" dirty="0">
                <a:solidFill>
                  <a:srgbClr val="FF0000"/>
                </a:solidFill>
              </a:rPr>
              <a:t>='$CURRENT_DATE' AND location='</a:t>
            </a:r>
            <a:r>
              <a:rPr lang="en-US" sz="12800" dirty="0" err="1">
                <a:solidFill>
                  <a:srgbClr val="FF0000"/>
                </a:solidFill>
              </a:rPr>
              <a:t>bangalore</a:t>
            </a:r>
            <a:r>
              <a:rPr lang="en-US" sz="12800" dirty="0">
                <a:solidFill>
                  <a:srgbClr val="FF0000"/>
                </a:solidFill>
              </a:rPr>
              <a:t>' GROUP BY </a:t>
            </a:r>
            <a:r>
              <a:rPr lang="en-US" sz="12800" dirty="0" err="1">
                <a:solidFill>
                  <a:srgbClr val="FF0000"/>
                </a:solidFill>
              </a:rPr>
              <a:t>url</a:t>
            </a:r>
            <a:r>
              <a:rPr lang="en-US" sz="12800" dirty="0">
                <a:solidFill>
                  <a:srgbClr val="FF0000"/>
                </a:solidFill>
              </a:rPr>
              <a:t> ORDER BY </a:t>
            </a:r>
            <a:r>
              <a:rPr lang="en-US" sz="12800" dirty="0" err="1">
                <a:solidFill>
                  <a:srgbClr val="FF0000"/>
                </a:solidFill>
              </a:rPr>
              <a:t>page_hits</a:t>
            </a:r>
            <a:r>
              <a:rPr lang="en-US" sz="12800" dirty="0">
                <a:solidFill>
                  <a:srgbClr val="FF0000"/>
                </a:solidFill>
              </a:rPr>
              <a:t> DESC</a:t>
            </a:r>
          </a:p>
          <a:p>
            <a:r>
              <a:rPr lang="en-US" sz="12800" dirty="0"/>
              <a:t>Query 4 : </a:t>
            </a:r>
            <a:r>
              <a:rPr lang="en-US" sz="12800"/>
              <a:t>Find out the </a:t>
            </a:r>
            <a:r>
              <a:rPr lang="en-US" sz="12800" dirty="0"/>
              <a:t>analysis of shopping from </a:t>
            </a:r>
            <a:r>
              <a:rPr lang="en-US" sz="12800" dirty="0" err="1"/>
              <a:t>diffrent</a:t>
            </a:r>
            <a:r>
              <a:rPr lang="en-US" sz="12800" dirty="0"/>
              <a:t> locations today</a:t>
            </a:r>
          </a:p>
          <a:p>
            <a:pPr lvl="1"/>
            <a:r>
              <a:rPr lang="en-US" sz="12800" dirty="0">
                <a:solidFill>
                  <a:srgbClr val="FF0000"/>
                </a:solidFill>
              </a:rPr>
              <a:t>SELECT </a:t>
            </a:r>
            <a:r>
              <a:rPr lang="en-US" sz="12800" dirty="0" err="1">
                <a:solidFill>
                  <a:srgbClr val="FF0000"/>
                </a:solidFill>
              </a:rPr>
              <a:t>location,COUNT</a:t>
            </a:r>
            <a:r>
              <a:rPr lang="en-US" sz="12800" dirty="0">
                <a:solidFill>
                  <a:srgbClr val="FF0000"/>
                </a:solidFill>
              </a:rPr>
              <a:t>(*) AS </a:t>
            </a:r>
            <a:r>
              <a:rPr lang="en-US" sz="12800" dirty="0" err="1">
                <a:solidFill>
                  <a:srgbClr val="FF0000"/>
                </a:solidFill>
              </a:rPr>
              <a:t>occurence</a:t>
            </a:r>
            <a:r>
              <a:rPr lang="en-US" sz="12800" dirty="0">
                <a:solidFill>
                  <a:srgbClr val="FF0000"/>
                </a:solidFill>
              </a:rPr>
              <a:t> FROM </a:t>
            </a:r>
            <a:r>
              <a:rPr lang="en-US" sz="12800" dirty="0" err="1">
                <a:solidFill>
                  <a:srgbClr val="FF0000"/>
                </a:solidFill>
              </a:rPr>
              <a:t>clickstream.activity_partitioned</a:t>
            </a:r>
            <a:r>
              <a:rPr lang="en-US" sz="12800" dirty="0">
                <a:solidFill>
                  <a:srgbClr val="FF0000"/>
                </a:solidFill>
              </a:rPr>
              <a:t> WHERE </a:t>
            </a:r>
            <a:r>
              <a:rPr lang="en-US" sz="12800" dirty="0" err="1">
                <a:solidFill>
                  <a:srgbClr val="FF0000"/>
                </a:solidFill>
              </a:rPr>
              <a:t>logdate</a:t>
            </a:r>
            <a:r>
              <a:rPr lang="en-US" sz="12800" dirty="0">
                <a:solidFill>
                  <a:srgbClr val="FF0000"/>
                </a:solidFill>
              </a:rPr>
              <a:t>='$CURRENT_DATE' AND action='checkout' GROUP BY location order by </a:t>
            </a:r>
            <a:r>
              <a:rPr lang="en-US" sz="12800" dirty="0" err="1">
                <a:solidFill>
                  <a:srgbClr val="FF0000"/>
                </a:solidFill>
              </a:rPr>
              <a:t>occurence</a:t>
            </a:r>
            <a:r>
              <a:rPr lang="en-US" sz="12800" dirty="0">
                <a:solidFill>
                  <a:srgbClr val="FF0000"/>
                </a:solidFill>
              </a:rPr>
              <a:t> DESC</a:t>
            </a:r>
          </a:p>
          <a:p>
            <a:pPr marL="406400" lvl="1" indent="0">
              <a:buNone/>
            </a:pPr>
            <a:endParaRPr lang="en-US" sz="3700" dirty="0">
              <a:solidFill>
                <a:srgbClr val="FF0000"/>
              </a:solidFill>
            </a:endParaRPr>
          </a:p>
          <a:p>
            <a:r>
              <a:rPr lang="en-US" dirty="0"/>
              <a:t> </a:t>
            </a:r>
          </a:p>
        </p:txBody>
      </p:sp>
    </p:spTree>
    <p:extLst>
      <p:ext uri="{BB962C8B-B14F-4D97-AF65-F5344CB8AC3E}">
        <p14:creationId xmlns:p14="http://schemas.microsoft.com/office/powerpoint/2010/main" val="214968152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19F6-B392-4F52-A26B-EFF64B58B388}"/>
              </a:ext>
            </a:extLst>
          </p:cNvPr>
          <p:cNvSpPr>
            <a:spLocks noGrp="1"/>
          </p:cNvSpPr>
          <p:nvPr>
            <p:ph type="title"/>
          </p:nvPr>
        </p:nvSpPr>
        <p:spPr/>
        <p:txBody>
          <a:bodyPr/>
          <a:lstStyle/>
          <a:p>
            <a:r>
              <a:rPr lang="en-US" dirty="0"/>
              <a:t>Sample Report</a:t>
            </a:r>
          </a:p>
        </p:txBody>
      </p:sp>
      <p:sp>
        <p:nvSpPr>
          <p:cNvPr id="3" name="Text Placeholder 2">
            <a:extLst>
              <a:ext uri="{FF2B5EF4-FFF2-40B4-BE49-F238E27FC236}">
                <a16:creationId xmlns:a16="http://schemas.microsoft.com/office/drawing/2014/main" id="{1B1CE7A8-0321-4C20-ABD0-ABED5E0B7382}"/>
              </a:ext>
            </a:extLst>
          </p:cNvPr>
          <p:cNvSpPr>
            <a:spLocks noGrp="1"/>
          </p:cNvSpPr>
          <p:nvPr>
            <p:ph type="body" idx="1"/>
          </p:nvPr>
        </p:nvSpPr>
        <p:spPr/>
        <p:txBody>
          <a:bodyPr>
            <a:normAutofit fontScale="77500" lnSpcReduction="20000"/>
          </a:bodyPr>
          <a:lstStyle/>
          <a:p>
            <a:r>
              <a:rPr lang="en-US" dirty="0">
                <a:solidFill>
                  <a:srgbClr val="FF0000"/>
                </a:solidFill>
              </a:rPr>
              <a:t>Generating Report . . .</a:t>
            </a:r>
          </a:p>
          <a:p>
            <a:r>
              <a:rPr lang="en-US" dirty="0">
                <a:solidFill>
                  <a:srgbClr val="FF0000"/>
                </a:solidFill>
              </a:rPr>
              <a:t>-&gt; Following are the Location Wise Analysis of the Traffic Generated by each location for current date</a:t>
            </a:r>
          </a:p>
          <a:p>
            <a:r>
              <a:rPr lang="en-US" b="1" dirty="0" err="1">
                <a:solidFill>
                  <a:schemeClr val="bg2">
                    <a:lumMod val="10000"/>
                  </a:schemeClr>
                </a:solidFill>
              </a:rPr>
              <a:t>hyderabad</a:t>
            </a:r>
            <a:r>
              <a:rPr lang="en-US" b="1" dirty="0">
                <a:solidFill>
                  <a:schemeClr val="bg2">
                    <a:lumMod val="10000"/>
                  </a:schemeClr>
                </a:solidFill>
              </a:rPr>
              <a:t>		2376</a:t>
            </a:r>
          </a:p>
          <a:p>
            <a:r>
              <a:rPr lang="en-US" b="1" dirty="0" err="1">
                <a:solidFill>
                  <a:schemeClr val="bg2">
                    <a:lumMod val="10000"/>
                  </a:schemeClr>
                </a:solidFill>
              </a:rPr>
              <a:t>delhi</a:t>
            </a:r>
            <a:r>
              <a:rPr lang="en-US" b="1" dirty="0">
                <a:solidFill>
                  <a:schemeClr val="bg2">
                    <a:lumMod val="10000"/>
                  </a:schemeClr>
                </a:solidFill>
              </a:rPr>
              <a:t>			2316</a:t>
            </a:r>
          </a:p>
          <a:p>
            <a:r>
              <a:rPr lang="en-US" b="1" dirty="0" err="1">
                <a:solidFill>
                  <a:schemeClr val="bg2">
                    <a:lumMod val="10000"/>
                  </a:schemeClr>
                </a:solidFill>
              </a:rPr>
              <a:t>mumbai</a:t>
            </a:r>
            <a:r>
              <a:rPr lang="en-US" b="1" dirty="0">
                <a:solidFill>
                  <a:schemeClr val="bg2">
                    <a:lumMod val="10000"/>
                  </a:schemeClr>
                </a:solidFill>
              </a:rPr>
              <a:t>		2285</a:t>
            </a:r>
          </a:p>
          <a:p>
            <a:r>
              <a:rPr lang="en-US" b="1" dirty="0" err="1">
                <a:solidFill>
                  <a:schemeClr val="bg2">
                    <a:lumMod val="10000"/>
                  </a:schemeClr>
                </a:solidFill>
              </a:rPr>
              <a:t>indore</a:t>
            </a:r>
            <a:r>
              <a:rPr lang="en-US" b="1" dirty="0">
                <a:solidFill>
                  <a:schemeClr val="bg2">
                    <a:lumMod val="10000"/>
                  </a:schemeClr>
                </a:solidFill>
              </a:rPr>
              <a:t>			2270</a:t>
            </a:r>
          </a:p>
          <a:p>
            <a:r>
              <a:rPr lang="en-US" b="1" dirty="0" err="1">
                <a:solidFill>
                  <a:schemeClr val="bg2">
                    <a:lumMod val="10000"/>
                  </a:schemeClr>
                </a:solidFill>
              </a:rPr>
              <a:t>bangalore</a:t>
            </a:r>
            <a:r>
              <a:rPr lang="en-US" b="1" dirty="0">
                <a:solidFill>
                  <a:schemeClr val="bg2">
                    <a:lumMod val="10000"/>
                  </a:schemeClr>
                </a:solidFill>
              </a:rPr>
              <a:t>		2270</a:t>
            </a:r>
          </a:p>
          <a:p>
            <a:r>
              <a:rPr lang="en-US" b="1" dirty="0" err="1">
                <a:solidFill>
                  <a:schemeClr val="bg2">
                    <a:lumMod val="10000"/>
                  </a:schemeClr>
                </a:solidFill>
              </a:rPr>
              <a:t>chennai</a:t>
            </a:r>
            <a:r>
              <a:rPr lang="en-US" b="1" dirty="0">
                <a:solidFill>
                  <a:schemeClr val="bg2">
                    <a:lumMod val="10000"/>
                  </a:schemeClr>
                </a:solidFill>
              </a:rPr>
              <a:t>		2253</a:t>
            </a:r>
          </a:p>
          <a:p>
            <a:r>
              <a:rPr lang="en-US" b="1" dirty="0" err="1">
                <a:solidFill>
                  <a:schemeClr val="bg2">
                    <a:lumMod val="10000"/>
                  </a:schemeClr>
                </a:solidFill>
              </a:rPr>
              <a:t>ahemadabad</a:t>
            </a:r>
            <a:r>
              <a:rPr lang="en-US" b="1" dirty="0">
                <a:solidFill>
                  <a:schemeClr val="bg2">
                    <a:lumMod val="10000"/>
                  </a:schemeClr>
                </a:solidFill>
              </a:rPr>
              <a:t>	2230</a:t>
            </a:r>
          </a:p>
        </p:txBody>
      </p:sp>
    </p:spTree>
    <p:extLst>
      <p:ext uri="{BB962C8B-B14F-4D97-AF65-F5344CB8AC3E}">
        <p14:creationId xmlns:p14="http://schemas.microsoft.com/office/powerpoint/2010/main" val="2379594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2847-9CF5-4FDE-8058-D39BDEF2678F}"/>
              </a:ext>
            </a:extLst>
          </p:cNvPr>
          <p:cNvSpPr>
            <a:spLocks noGrp="1"/>
          </p:cNvSpPr>
          <p:nvPr>
            <p:ph type="title"/>
          </p:nvPr>
        </p:nvSpPr>
        <p:spPr/>
        <p:txBody>
          <a:bodyPr/>
          <a:lstStyle/>
          <a:p>
            <a:r>
              <a:rPr lang="en-US" dirty="0"/>
              <a:t>Sample Report</a:t>
            </a:r>
          </a:p>
        </p:txBody>
      </p:sp>
      <p:sp>
        <p:nvSpPr>
          <p:cNvPr id="3" name="Text Placeholder 2">
            <a:extLst>
              <a:ext uri="{FF2B5EF4-FFF2-40B4-BE49-F238E27FC236}">
                <a16:creationId xmlns:a16="http://schemas.microsoft.com/office/drawing/2014/main" id="{D9700735-DD73-43B5-85F1-AC4CC01AC22E}"/>
              </a:ext>
            </a:extLst>
          </p:cNvPr>
          <p:cNvSpPr>
            <a:spLocks noGrp="1"/>
          </p:cNvSpPr>
          <p:nvPr>
            <p:ph type="body" idx="1"/>
          </p:nvPr>
        </p:nvSpPr>
        <p:spPr/>
        <p:txBody>
          <a:bodyPr>
            <a:normAutofit/>
          </a:bodyPr>
          <a:lstStyle/>
          <a:p>
            <a:r>
              <a:rPr lang="en-US" sz="3700" dirty="0">
                <a:solidFill>
                  <a:srgbClr val="FF0000"/>
                </a:solidFill>
              </a:rPr>
              <a:t>-&gt; Following are the Page Hit Analysis across the locations for current date</a:t>
            </a:r>
          </a:p>
          <a:p>
            <a:r>
              <a:rPr lang="en-US" sz="3700" b="1" dirty="0">
                <a:solidFill>
                  <a:schemeClr val="bg2">
                    <a:lumMod val="10000"/>
                  </a:schemeClr>
                </a:solidFill>
              </a:rPr>
              <a:t>/cart/</a:t>
            </a:r>
            <a:r>
              <a:rPr lang="en-US" sz="3700" b="1" dirty="0" err="1">
                <a:solidFill>
                  <a:schemeClr val="bg2">
                    <a:lumMod val="10000"/>
                  </a:schemeClr>
                </a:solidFill>
              </a:rPr>
              <a:t>removefromcart</a:t>
            </a:r>
            <a:r>
              <a:rPr lang="en-US" sz="3700" b="1" dirty="0">
                <a:solidFill>
                  <a:schemeClr val="bg2">
                    <a:lumMod val="10000"/>
                  </a:schemeClr>
                </a:solidFill>
              </a:rPr>
              <a:t>		4014</a:t>
            </a:r>
          </a:p>
          <a:p>
            <a:r>
              <a:rPr lang="en-US" sz="3700" b="1" dirty="0">
                <a:solidFill>
                  <a:schemeClr val="bg2">
                    <a:lumMod val="10000"/>
                  </a:schemeClr>
                </a:solidFill>
              </a:rPr>
              <a:t>/products/view				4007</a:t>
            </a:r>
          </a:p>
          <a:p>
            <a:r>
              <a:rPr lang="en-US" sz="3700" b="1" dirty="0">
                <a:solidFill>
                  <a:schemeClr val="bg2">
                    <a:lumMod val="10000"/>
                  </a:schemeClr>
                </a:solidFill>
              </a:rPr>
              <a:t>/cart/</a:t>
            </a:r>
            <a:r>
              <a:rPr lang="en-US" sz="3700" b="1" dirty="0" err="1">
                <a:solidFill>
                  <a:schemeClr val="bg2">
                    <a:lumMod val="10000"/>
                  </a:schemeClr>
                </a:solidFill>
              </a:rPr>
              <a:t>addtocart</a:t>
            </a:r>
            <a:r>
              <a:rPr lang="en-US" sz="3700" b="1" dirty="0">
                <a:solidFill>
                  <a:schemeClr val="bg2">
                    <a:lumMod val="10000"/>
                  </a:schemeClr>
                </a:solidFill>
              </a:rPr>
              <a:t>				3954</a:t>
            </a:r>
          </a:p>
          <a:p>
            <a:r>
              <a:rPr lang="en-US" sz="3700" b="1" dirty="0">
                <a:solidFill>
                  <a:schemeClr val="bg2">
                    <a:lumMod val="10000"/>
                  </a:schemeClr>
                </a:solidFill>
              </a:rPr>
              <a:t>/checkout/</a:t>
            </a:r>
            <a:r>
              <a:rPr lang="en-US" sz="3700" b="1" dirty="0" err="1">
                <a:solidFill>
                  <a:schemeClr val="bg2">
                    <a:lumMod val="10000"/>
                  </a:schemeClr>
                </a:solidFill>
              </a:rPr>
              <a:t>paypal</a:t>
            </a:r>
            <a:r>
              <a:rPr lang="en-US" sz="3700" b="1" dirty="0">
                <a:solidFill>
                  <a:schemeClr val="bg2">
                    <a:lumMod val="10000"/>
                  </a:schemeClr>
                </a:solidFill>
              </a:rPr>
              <a:t>			1090</a:t>
            </a:r>
          </a:p>
          <a:p>
            <a:r>
              <a:rPr lang="en-US" sz="3700" b="1" dirty="0">
                <a:solidFill>
                  <a:schemeClr val="bg2">
                    <a:lumMod val="10000"/>
                  </a:schemeClr>
                </a:solidFill>
              </a:rPr>
              <a:t>/checkout/</a:t>
            </a:r>
            <a:r>
              <a:rPr lang="en-US" sz="3700" b="1" dirty="0" err="1">
                <a:solidFill>
                  <a:schemeClr val="bg2">
                    <a:lumMod val="10000"/>
                  </a:schemeClr>
                </a:solidFill>
              </a:rPr>
              <a:t>creditcard</a:t>
            </a:r>
            <a:r>
              <a:rPr lang="en-US" sz="3700" b="1" dirty="0">
                <a:solidFill>
                  <a:schemeClr val="bg2">
                    <a:lumMod val="10000"/>
                  </a:schemeClr>
                </a:solidFill>
              </a:rPr>
              <a:t>		1014</a:t>
            </a:r>
          </a:p>
          <a:p>
            <a:r>
              <a:rPr lang="en-US" sz="3700" b="1" dirty="0">
                <a:solidFill>
                  <a:schemeClr val="bg2">
                    <a:lumMod val="10000"/>
                  </a:schemeClr>
                </a:solidFill>
              </a:rPr>
              <a:t>/checkout/</a:t>
            </a:r>
            <a:r>
              <a:rPr lang="en-US" sz="3700" b="1" dirty="0" err="1">
                <a:solidFill>
                  <a:schemeClr val="bg2">
                    <a:lumMod val="10000"/>
                  </a:schemeClr>
                </a:solidFill>
              </a:rPr>
              <a:t>netbanking</a:t>
            </a:r>
            <a:r>
              <a:rPr lang="en-US" sz="3700" b="1" dirty="0">
                <a:solidFill>
                  <a:schemeClr val="bg2">
                    <a:lumMod val="10000"/>
                  </a:schemeClr>
                </a:solidFill>
              </a:rPr>
              <a:t>		970</a:t>
            </a:r>
          </a:p>
          <a:p>
            <a:r>
              <a:rPr lang="en-US" sz="3700" b="1" dirty="0">
                <a:solidFill>
                  <a:schemeClr val="bg2">
                    <a:lumMod val="10000"/>
                  </a:schemeClr>
                </a:solidFill>
              </a:rPr>
              <a:t>/checkout/</a:t>
            </a:r>
            <a:r>
              <a:rPr lang="en-US" sz="3700" b="1" dirty="0" err="1">
                <a:solidFill>
                  <a:schemeClr val="bg2">
                    <a:lumMod val="10000"/>
                  </a:schemeClr>
                </a:solidFill>
              </a:rPr>
              <a:t>debitcard</a:t>
            </a:r>
            <a:r>
              <a:rPr lang="en-US" sz="3700" b="1" dirty="0">
                <a:solidFill>
                  <a:schemeClr val="bg2">
                    <a:lumMod val="10000"/>
                  </a:schemeClr>
                </a:solidFill>
              </a:rPr>
              <a:t>		951</a:t>
            </a:r>
          </a:p>
        </p:txBody>
      </p:sp>
    </p:spTree>
    <p:extLst>
      <p:ext uri="{BB962C8B-B14F-4D97-AF65-F5344CB8AC3E}">
        <p14:creationId xmlns:p14="http://schemas.microsoft.com/office/powerpoint/2010/main" val="33282504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BAFE-5D21-4E76-8AA7-79EC25230FC9}"/>
              </a:ext>
            </a:extLst>
          </p:cNvPr>
          <p:cNvSpPr>
            <a:spLocks noGrp="1"/>
          </p:cNvSpPr>
          <p:nvPr>
            <p:ph type="title"/>
          </p:nvPr>
        </p:nvSpPr>
        <p:spPr/>
        <p:txBody>
          <a:bodyPr/>
          <a:lstStyle/>
          <a:p>
            <a:r>
              <a:rPr lang="en-US" dirty="0"/>
              <a:t>Sample Report</a:t>
            </a:r>
          </a:p>
        </p:txBody>
      </p:sp>
      <p:sp>
        <p:nvSpPr>
          <p:cNvPr id="3" name="Text Placeholder 2">
            <a:extLst>
              <a:ext uri="{FF2B5EF4-FFF2-40B4-BE49-F238E27FC236}">
                <a16:creationId xmlns:a16="http://schemas.microsoft.com/office/drawing/2014/main" id="{1938EC34-2C55-4BB0-BB71-BAE0F5394BD2}"/>
              </a:ext>
            </a:extLst>
          </p:cNvPr>
          <p:cNvSpPr>
            <a:spLocks noGrp="1"/>
          </p:cNvSpPr>
          <p:nvPr>
            <p:ph type="body" idx="1"/>
          </p:nvPr>
        </p:nvSpPr>
        <p:spPr/>
        <p:txBody>
          <a:bodyPr>
            <a:normAutofit/>
          </a:bodyPr>
          <a:lstStyle/>
          <a:p>
            <a:r>
              <a:rPr lang="en-US" sz="3700" dirty="0">
                <a:solidFill>
                  <a:srgbClr val="FF0000"/>
                </a:solidFill>
              </a:rPr>
              <a:t>-&gt; Following are the Page Hit Analysis of users from </a:t>
            </a:r>
            <a:r>
              <a:rPr lang="en-US" sz="3700" dirty="0" err="1">
                <a:solidFill>
                  <a:srgbClr val="FF0000"/>
                </a:solidFill>
              </a:rPr>
              <a:t>bangalore</a:t>
            </a:r>
            <a:r>
              <a:rPr lang="en-US" sz="3700" dirty="0">
                <a:solidFill>
                  <a:srgbClr val="FF0000"/>
                </a:solidFill>
              </a:rPr>
              <a:t> location for current date</a:t>
            </a:r>
          </a:p>
          <a:p>
            <a:r>
              <a:rPr lang="en-US" sz="3700" b="1" dirty="0">
                <a:solidFill>
                  <a:schemeClr val="bg2">
                    <a:lumMod val="10000"/>
                  </a:schemeClr>
                </a:solidFill>
              </a:rPr>
              <a:t>/products/view				565</a:t>
            </a:r>
          </a:p>
          <a:p>
            <a:r>
              <a:rPr lang="en-US" sz="3700" b="1" dirty="0">
                <a:solidFill>
                  <a:schemeClr val="bg2">
                    <a:lumMod val="10000"/>
                  </a:schemeClr>
                </a:solidFill>
              </a:rPr>
              <a:t>/cart/</a:t>
            </a:r>
            <a:r>
              <a:rPr lang="en-US" sz="3700" b="1" dirty="0" err="1">
                <a:solidFill>
                  <a:schemeClr val="bg2">
                    <a:lumMod val="10000"/>
                  </a:schemeClr>
                </a:solidFill>
              </a:rPr>
              <a:t>addtocart</a:t>
            </a:r>
            <a:r>
              <a:rPr lang="en-US" sz="3700" b="1" dirty="0">
                <a:solidFill>
                  <a:schemeClr val="bg2">
                    <a:lumMod val="10000"/>
                  </a:schemeClr>
                </a:solidFill>
              </a:rPr>
              <a:t>				565</a:t>
            </a:r>
          </a:p>
          <a:p>
            <a:r>
              <a:rPr lang="en-US" sz="3700" b="1" dirty="0">
                <a:solidFill>
                  <a:schemeClr val="bg2">
                    <a:lumMod val="10000"/>
                  </a:schemeClr>
                </a:solidFill>
              </a:rPr>
              <a:t>/cart/</a:t>
            </a:r>
            <a:r>
              <a:rPr lang="en-US" sz="3700" b="1" dirty="0" err="1">
                <a:solidFill>
                  <a:schemeClr val="bg2">
                    <a:lumMod val="10000"/>
                  </a:schemeClr>
                </a:solidFill>
              </a:rPr>
              <a:t>removefromcart</a:t>
            </a:r>
            <a:r>
              <a:rPr lang="en-US" sz="3700" b="1" dirty="0">
                <a:solidFill>
                  <a:schemeClr val="bg2">
                    <a:lumMod val="10000"/>
                  </a:schemeClr>
                </a:solidFill>
              </a:rPr>
              <a:t>		558</a:t>
            </a:r>
          </a:p>
          <a:p>
            <a:r>
              <a:rPr lang="en-US" sz="3700" b="1" dirty="0">
                <a:solidFill>
                  <a:schemeClr val="bg2">
                    <a:lumMod val="10000"/>
                  </a:schemeClr>
                </a:solidFill>
              </a:rPr>
              <a:t>/checkout/</a:t>
            </a:r>
            <a:r>
              <a:rPr lang="en-US" sz="3700" b="1" dirty="0" err="1">
                <a:solidFill>
                  <a:schemeClr val="bg2">
                    <a:lumMod val="10000"/>
                  </a:schemeClr>
                </a:solidFill>
              </a:rPr>
              <a:t>paypal</a:t>
            </a:r>
            <a:r>
              <a:rPr lang="en-US" sz="3700" b="1" dirty="0">
                <a:solidFill>
                  <a:schemeClr val="bg2">
                    <a:lumMod val="10000"/>
                  </a:schemeClr>
                </a:solidFill>
              </a:rPr>
              <a:t>			162</a:t>
            </a:r>
          </a:p>
          <a:p>
            <a:r>
              <a:rPr lang="en-US" sz="3700" b="1" dirty="0">
                <a:solidFill>
                  <a:schemeClr val="bg2">
                    <a:lumMod val="10000"/>
                  </a:schemeClr>
                </a:solidFill>
              </a:rPr>
              <a:t>/checkout/</a:t>
            </a:r>
            <a:r>
              <a:rPr lang="en-US" sz="3700" b="1" dirty="0" err="1">
                <a:solidFill>
                  <a:schemeClr val="bg2">
                    <a:lumMod val="10000"/>
                  </a:schemeClr>
                </a:solidFill>
              </a:rPr>
              <a:t>creditcard</a:t>
            </a:r>
            <a:r>
              <a:rPr lang="en-US" sz="3700" b="1" dirty="0">
                <a:solidFill>
                  <a:schemeClr val="bg2">
                    <a:lumMod val="10000"/>
                  </a:schemeClr>
                </a:solidFill>
              </a:rPr>
              <a:t>		155</a:t>
            </a:r>
          </a:p>
          <a:p>
            <a:r>
              <a:rPr lang="en-US" sz="3700" b="1" dirty="0">
                <a:solidFill>
                  <a:schemeClr val="bg2">
                    <a:lumMod val="10000"/>
                  </a:schemeClr>
                </a:solidFill>
              </a:rPr>
              <a:t>/checkout/</a:t>
            </a:r>
            <a:r>
              <a:rPr lang="en-US" sz="3700" b="1" dirty="0" err="1">
                <a:solidFill>
                  <a:schemeClr val="bg2">
                    <a:lumMod val="10000"/>
                  </a:schemeClr>
                </a:solidFill>
              </a:rPr>
              <a:t>netbanking</a:t>
            </a:r>
            <a:r>
              <a:rPr lang="en-US" sz="3700" b="1" dirty="0">
                <a:solidFill>
                  <a:schemeClr val="bg2">
                    <a:lumMod val="10000"/>
                  </a:schemeClr>
                </a:solidFill>
              </a:rPr>
              <a:t>		135</a:t>
            </a:r>
          </a:p>
          <a:p>
            <a:r>
              <a:rPr lang="en-US" sz="3700" b="1" dirty="0">
                <a:solidFill>
                  <a:schemeClr val="bg2">
                    <a:lumMod val="10000"/>
                  </a:schemeClr>
                </a:solidFill>
              </a:rPr>
              <a:t>/checkout/</a:t>
            </a:r>
            <a:r>
              <a:rPr lang="en-US" sz="3700" b="1" dirty="0" err="1">
                <a:solidFill>
                  <a:schemeClr val="bg2">
                    <a:lumMod val="10000"/>
                  </a:schemeClr>
                </a:solidFill>
              </a:rPr>
              <a:t>debitcard</a:t>
            </a:r>
            <a:r>
              <a:rPr lang="en-US" sz="3700" b="1" dirty="0">
                <a:solidFill>
                  <a:schemeClr val="bg2">
                    <a:lumMod val="10000"/>
                  </a:schemeClr>
                </a:solidFill>
              </a:rPr>
              <a:t>		130</a:t>
            </a:r>
          </a:p>
        </p:txBody>
      </p:sp>
    </p:spTree>
    <p:extLst>
      <p:ext uri="{BB962C8B-B14F-4D97-AF65-F5344CB8AC3E}">
        <p14:creationId xmlns:p14="http://schemas.microsoft.com/office/powerpoint/2010/main" val="10002563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6DCB-2E6F-44E0-9AEA-AEF3FB4959F4}"/>
              </a:ext>
            </a:extLst>
          </p:cNvPr>
          <p:cNvSpPr>
            <a:spLocks noGrp="1"/>
          </p:cNvSpPr>
          <p:nvPr>
            <p:ph type="title"/>
          </p:nvPr>
        </p:nvSpPr>
        <p:spPr/>
        <p:txBody>
          <a:bodyPr/>
          <a:lstStyle/>
          <a:p>
            <a:r>
              <a:rPr lang="en-US" dirty="0"/>
              <a:t>Sample Report</a:t>
            </a:r>
          </a:p>
        </p:txBody>
      </p:sp>
      <p:sp>
        <p:nvSpPr>
          <p:cNvPr id="3" name="Text Placeholder 2">
            <a:extLst>
              <a:ext uri="{FF2B5EF4-FFF2-40B4-BE49-F238E27FC236}">
                <a16:creationId xmlns:a16="http://schemas.microsoft.com/office/drawing/2014/main" id="{270ED03D-9691-4156-8F83-B10F6EB961AF}"/>
              </a:ext>
            </a:extLst>
          </p:cNvPr>
          <p:cNvSpPr>
            <a:spLocks noGrp="1"/>
          </p:cNvSpPr>
          <p:nvPr>
            <p:ph type="body" idx="1"/>
          </p:nvPr>
        </p:nvSpPr>
        <p:spPr/>
        <p:txBody>
          <a:bodyPr>
            <a:normAutofit/>
          </a:bodyPr>
          <a:lstStyle/>
          <a:p>
            <a:r>
              <a:rPr lang="en-US" sz="3700" dirty="0">
                <a:solidFill>
                  <a:srgbClr val="FF0000"/>
                </a:solidFill>
              </a:rPr>
              <a:t>-&gt; Following are the analysis of shopping from </a:t>
            </a:r>
            <a:r>
              <a:rPr lang="en-US" sz="3700" dirty="0" err="1">
                <a:solidFill>
                  <a:srgbClr val="FF0000"/>
                </a:solidFill>
              </a:rPr>
              <a:t>diffrent</a:t>
            </a:r>
            <a:r>
              <a:rPr lang="en-US" sz="3700" dirty="0">
                <a:solidFill>
                  <a:srgbClr val="FF0000"/>
                </a:solidFill>
              </a:rPr>
              <a:t> locations today</a:t>
            </a:r>
          </a:p>
          <a:p>
            <a:r>
              <a:rPr lang="en-US" sz="3700" b="1" dirty="0" err="1">
                <a:solidFill>
                  <a:schemeClr val="bg2">
                    <a:lumMod val="10000"/>
                  </a:schemeClr>
                </a:solidFill>
              </a:rPr>
              <a:t>hyderabad</a:t>
            </a:r>
            <a:r>
              <a:rPr lang="en-US" sz="3700" b="1" dirty="0">
                <a:solidFill>
                  <a:schemeClr val="bg2">
                    <a:lumMod val="10000"/>
                  </a:schemeClr>
                </a:solidFill>
              </a:rPr>
              <a:t>		610</a:t>
            </a:r>
          </a:p>
          <a:p>
            <a:r>
              <a:rPr lang="en-US" sz="3700" b="1" dirty="0" err="1">
                <a:solidFill>
                  <a:schemeClr val="bg2">
                    <a:lumMod val="10000"/>
                  </a:schemeClr>
                </a:solidFill>
              </a:rPr>
              <a:t>indore</a:t>
            </a:r>
            <a:r>
              <a:rPr lang="en-US" sz="3700" b="1" dirty="0">
                <a:solidFill>
                  <a:schemeClr val="bg2">
                    <a:lumMod val="10000"/>
                  </a:schemeClr>
                </a:solidFill>
              </a:rPr>
              <a:t>			603</a:t>
            </a:r>
          </a:p>
          <a:p>
            <a:r>
              <a:rPr lang="en-US" sz="3700" b="1" dirty="0" err="1">
                <a:solidFill>
                  <a:schemeClr val="bg2">
                    <a:lumMod val="10000"/>
                  </a:schemeClr>
                </a:solidFill>
              </a:rPr>
              <a:t>mumbai</a:t>
            </a:r>
            <a:r>
              <a:rPr lang="en-US" sz="3700" b="1" dirty="0">
                <a:solidFill>
                  <a:schemeClr val="bg2">
                    <a:lumMod val="10000"/>
                  </a:schemeClr>
                </a:solidFill>
              </a:rPr>
              <a:t>		585</a:t>
            </a:r>
          </a:p>
          <a:p>
            <a:r>
              <a:rPr lang="en-US" sz="3700" b="1" dirty="0" err="1">
                <a:solidFill>
                  <a:schemeClr val="bg2">
                    <a:lumMod val="10000"/>
                  </a:schemeClr>
                </a:solidFill>
              </a:rPr>
              <a:t>bangalore</a:t>
            </a:r>
            <a:r>
              <a:rPr lang="en-US" sz="3700" b="1" dirty="0">
                <a:solidFill>
                  <a:schemeClr val="bg2">
                    <a:lumMod val="10000"/>
                  </a:schemeClr>
                </a:solidFill>
              </a:rPr>
              <a:t>		582</a:t>
            </a:r>
          </a:p>
          <a:p>
            <a:r>
              <a:rPr lang="en-US" sz="3700" b="1" dirty="0" err="1">
                <a:solidFill>
                  <a:schemeClr val="bg2">
                    <a:lumMod val="10000"/>
                  </a:schemeClr>
                </a:solidFill>
              </a:rPr>
              <a:t>delhi</a:t>
            </a:r>
            <a:r>
              <a:rPr lang="en-US" sz="3700" b="1" dirty="0">
                <a:solidFill>
                  <a:schemeClr val="bg2">
                    <a:lumMod val="10000"/>
                  </a:schemeClr>
                </a:solidFill>
              </a:rPr>
              <a:t>			575</a:t>
            </a:r>
          </a:p>
          <a:p>
            <a:r>
              <a:rPr lang="en-US" sz="3700" b="1" dirty="0" err="1">
                <a:solidFill>
                  <a:schemeClr val="bg2">
                    <a:lumMod val="10000"/>
                  </a:schemeClr>
                </a:solidFill>
              </a:rPr>
              <a:t>chennai</a:t>
            </a:r>
            <a:r>
              <a:rPr lang="en-US" sz="3700" b="1" dirty="0">
                <a:solidFill>
                  <a:schemeClr val="bg2">
                    <a:lumMod val="10000"/>
                  </a:schemeClr>
                </a:solidFill>
              </a:rPr>
              <a:t>		547</a:t>
            </a:r>
          </a:p>
          <a:p>
            <a:r>
              <a:rPr lang="en-US" sz="3700" b="1" dirty="0" err="1">
                <a:solidFill>
                  <a:schemeClr val="bg2">
                    <a:lumMod val="10000"/>
                  </a:schemeClr>
                </a:solidFill>
              </a:rPr>
              <a:t>ahemadabad</a:t>
            </a:r>
            <a:r>
              <a:rPr lang="en-US" sz="3700" b="1" dirty="0">
                <a:solidFill>
                  <a:schemeClr val="bg2">
                    <a:lumMod val="10000"/>
                  </a:schemeClr>
                </a:solidFill>
              </a:rPr>
              <a:t>	523</a:t>
            </a:r>
          </a:p>
        </p:txBody>
      </p:sp>
    </p:spTree>
    <p:extLst>
      <p:ext uri="{BB962C8B-B14F-4D97-AF65-F5344CB8AC3E}">
        <p14:creationId xmlns:p14="http://schemas.microsoft.com/office/powerpoint/2010/main" val="7957852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hanks."/>
          <p:cNvSpPr txBox="1">
            <a:spLocks noGrp="1"/>
          </p:cNvSpPr>
          <p:nvPr>
            <p:ph type="title"/>
          </p:nvPr>
        </p:nvSpPr>
        <p:spPr>
          <a:prstGeom prst="rect">
            <a:avLst/>
          </a:prstGeom>
        </p:spPr>
        <p:txBody>
          <a:bodyPr/>
          <a:lstStyle/>
          <a:p>
            <a:pPr algn="ctr"/>
            <a:r>
              <a:rPr dirty="0"/>
              <a:t>Thank</a:t>
            </a:r>
            <a:r>
              <a:rPr lang="en-US" dirty="0"/>
              <a:t>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resentations at Impetus"/>
          <p:cNvSpPr txBox="1">
            <a:spLocks noGrp="1"/>
          </p:cNvSpPr>
          <p:nvPr>
            <p:ph type="title"/>
          </p:nvPr>
        </p:nvSpPr>
        <p:spPr>
          <a:prstGeom prst="rect">
            <a:avLst/>
          </a:prstGeom>
        </p:spPr>
        <p:txBody>
          <a:bodyPr/>
          <a:lstStyle/>
          <a:p>
            <a:r>
              <a:rPr lang="en-US" dirty="0"/>
              <a:t>Clickstream Analysis Case Study Submission</a:t>
            </a:r>
            <a:endParaRPr dirty="0"/>
          </a:p>
        </p:txBody>
      </p:sp>
      <p:sp>
        <p:nvSpPr>
          <p:cNvPr id="87" name="IMP"/>
          <p:cNvSpPr txBox="1"/>
          <p:nvPr/>
        </p:nvSpPr>
        <p:spPr>
          <a:xfrm>
            <a:off x="18823228" y="11220275"/>
            <a:ext cx="1698144" cy="1130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800">
                <a:solidFill>
                  <a:srgbClr val="FFFFFF"/>
                </a:solidFill>
                <a:latin typeface="Helvetica Neue Medium"/>
                <a:ea typeface="Helvetica Neue Medium"/>
                <a:cs typeface="Helvetica Neue Medium"/>
                <a:sym typeface="Helvetica Neue Medium"/>
              </a:defRPr>
            </a:lvl1pPr>
          </a:lstStyle>
          <a:p>
            <a:r>
              <a:t>IMP</a:t>
            </a:r>
          </a:p>
        </p:txBody>
      </p:sp>
      <p:pic>
        <p:nvPicPr>
          <p:cNvPr id="88" name="2.just loop.mp4" descr="2.just loop.mp4"/>
          <p:cNvPicPr>
            <a:picLocks/>
          </p:cNvPicPr>
          <p:nvPr>
            <a:videoFile r:link="rId2"/>
            <p:extLst>
              <p:ext uri="{DAA4B4D4-6D71-4841-9C94-3DE7FCFB9230}">
                <p14:media xmlns:p14="http://schemas.microsoft.com/office/powerpoint/2010/main" r:embed="rId1"/>
              </p:ext>
            </p:extLst>
          </p:nvPr>
        </p:nvPicPr>
        <p:blipFill>
          <a:blip r:embed="rId4"/>
          <a:stretch>
            <a:fillRect/>
          </a:stretch>
        </p:blipFill>
        <p:spPr>
          <a:xfrm>
            <a:off x="16040598" y="8934275"/>
            <a:ext cx="8128001" cy="4572000"/>
          </a:xfrm>
          <a:prstGeom prst="rect">
            <a:avLst/>
          </a:prstGeom>
          <a:ln w="12700">
            <a:miter lim="400000"/>
          </a:ln>
        </p:spPr>
      </p:pic>
      <p:sp>
        <p:nvSpPr>
          <p:cNvPr id="89" name="April 2019"/>
          <p:cNvSpPr txBox="1">
            <a:spLocks noGrp="1"/>
          </p:cNvSpPr>
          <p:nvPr>
            <p:ph type="body" sz="half" idx="1"/>
          </p:nvPr>
        </p:nvSpPr>
        <p:spPr>
          <a:prstGeom prst="rect">
            <a:avLst/>
          </a:prstGeom>
        </p:spPr>
        <p:txBody>
          <a:bodyPr>
            <a:normAutofit/>
          </a:bodyPr>
          <a:lstStyle/>
          <a:p>
            <a:r>
              <a:rPr lang="en-US" sz="4000" dirty="0">
                <a:cs typeface="Calibri" panose="020F0502020204030204" pitchFamily="34" charset="0"/>
              </a:rPr>
              <a:t>Presenter: Owais Khan</a:t>
            </a:r>
            <a:endParaRPr sz="4000" dirty="0">
              <a:cs typeface="Calibri" panose="020F0502020204030204" pitchFamily="34" charset="0"/>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00" fill="hold"/>
                                        <p:tgtEl>
                                          <p:spTgt spid="8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596">
                <p:cTn id="7" fill="hold" display="0">
                  <p:stCondLst>
                    <p:cond delay="indefinite"/>
                  </p:stCondLst>
                </p:cTn>
                <p:tgtEl>
                  <p:spTgt spid="88"/>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ontents"/>
          <p:cNvSpPr txBox="1">
            <a:spLocks noGrp="1"/>
          </p:cNvSpPr>
          <p:nvPr>
            <p:ph type="title"/>
          </p:nvPr>
        </p:nvSpPr>
        <p:spPr>
          <a:prstGeom prst="rect">
            <a:avLst/>
          </a:prstGeom>
        </p:spPr>
        <p:txBody>
          <a:bodyPr/>
          <a:lstStyle/>
          <a:p>
            <a:r>
              <a:rPr lang="en-US" dirty="0"/>
              <a:t>Agenda</a:t>
            </a:r>
            <a:endParaRPr dirty="0"/>
          </a:p>
        </p:txBody>
      </p:sp>
      <p:sp>
        <p:nvSpPr>
          <p:cNvPr id="92" name="Writing…"/>
          <p:cNvSpPr txBox="1">
            <a:spLocks noGrp="1"/>
          </p:cNvSpPr>
          <p:nvPr>
            <p:ph type="body" idx="1"/>
          </p:nvPr>
        </p:nvSpPr>
        <p:spPr>
          <a:xfrm>
            <a:off x="1625600" y="2393576"/>
            <a:ext cx="21132800" cy="10966824"/>
          </a:xfrm>
          <a:prstGeom prst="rect">
            <a:avLst/>
          </a:prstGeom>
        </p:spPr>
        <p:txBody>
          <a:bodyPr>
            <a:normAutofit/>
          </a:bodyPr>
          <a:lstStyle/>
          <a:p>
            <a:pPr marL="685800" indent="-685800">
              <a:buFont typeface="Wingdings" panose="05000000000000000000" pitchFamily="2" charset="2"/>
              <a:buChar char="Ø"/>
            </a:pPr>
            <a:endParaRPr lang="en-US" dirty="0"/>
          </a:p>
          <a:p>
            <a:r>
              <a:rPr lang="en-US" dirty="0"/>
              <a:t>To demonstrate Proof Of Concept explored for Clickstream Analysis :</a:t>
            </a:r>
          </a:p>
          <a:p>
            <a:pPr marL="1905000" lvl="2" indent="-685800">
              <a:buFont typeface="Wingdings" panose="05000000000000000000" pitchFamily="2" charset="2"/>
              <a:buChar char="v"/>
            </a:pPr>
            <a:r>
              <a:rPr lang="en-US" b="1" dirty="0"/>
              <a:t> Clickstream Architecture</a:t>
            </a:r>
          </a:p>
          <a:p>
            <a:pPr marL="1905000" lvl="2" indent="-685800">
              <a:buFont typeface="Wingdings" panose="05000000000000000000" pitchFamily="2" charset="2"/>
              <a:buChar char="v"/>
            </a:pPr>
            <a:r>
              <a:rPr lang="en-US" b="1" dirty="0"/>
              <a:t>Data Generation</a:t>
            </a:r>
          </a:p>
          <a:p>
            <a:pPr marL="1905000" lvl="2" indent="-685800">
              <a:buFont typeface="Wingdings" panose="05000000000000000000" pitchFamily="2" charset="2"/>
              <a:buChar char="v"/>
            </a:pPr>
            <a:r>
              <a:rPr lang="en-US" b="1" dirty="0"/>
              <a:t>Data Loading into HDFS</a:t>
            </a:r>
          </a:p>
          <a:p>
            <a:pPr marL="1905000" lvl="2" indent="-685800">
              <a:buFont typeface="Wingdings" panose="05000000000000000000" pitchFamily="2" charset="2"/>
              <a:buChar char="v"/>
            </a:pPr>
            <a:r>
              <a:rPr lang="en-US" b="1" dirty="0"/>
              <a:t>Data Loading into Hive</a:t>
            </a:r>
          </a:p>
          <a:p>
            <a:pPr marL="1905000" lvl="2" indent="-685800">
              <a:buFont typeface="Wingdings" panose="05000000000000000000" pitchFamily="2" charset="2"/>
              <a:buChar char="v"/>
            </a:pPr>
            <a:r>
              <a:rPr lang="en-US" b="1" dirty="0"/>
              <a:t>Analysis</a:t>
            </a:r>
          </a:p>
          <a:p>
            <a:pPr marL="1905000" lvl="2" indent="-685800">
              <a:buFont typeface="Wingdings" panose="05000000000000000000" pitchFamily="2" charset="2"/>
              <a:buChar char="v"/>
            </a:pPr>
            <a:r>
              <a:rPr lang="en-US" b="1" dirty="0"/>
              <a:t>Report Generation</a:t>
            </a:r>
          </a:p>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Getting Started"/>
          <p:cNvSpPr txBox="1">
            <a:spLocks noGrp="1"/>
          </p:cNvSpPr>
          <p:nvPr>
            <p:ph type="title"/>
          </p:nvPr>
        </p:nvSpPr>
        <p:spPr>
          <a:prstGeom prst="rect">
            <a:avLst/>
          </a:prstGeom>
        </p:spPr>
        <p:txBody>
          <a:bodyPr>
            <a:normAutofit/>
          </a:bodyPr>
          <a:lstStyle/>
          <a:p>
            <a:r>
              <a:rPr lang="en-US" dirty="0"/>
              <a:t>Clickstream High Level Architecture</a:t>
            </a:r>
          </a:p>
        </p:txBody>
      </p:sp>
      <p:pic>
        <p:nvPicPr>
          <p:cNvPr id="3" name="Picture 2">
            <a:extLst>
              <a:ext uri="{FF2B5EF4-FFF2-40B4-BE49-F238E27FC236}">
                <a16:creationId xmlns:a16="http://schemas.microsoft.com/office/drawing/2014/main" id="{C52C326F-037B-4F51-B8E4-EC8B285C8EA1}"/>
              </a:ext>
            </a:extLst>
          </p:cNvPr>
          <p:cNvPicPr>
            <a:picLocks noChangeAspect="1"/>
          </p:cNvPicPr>
          <p:nvPr/>
        </p:nvPicPr>
        <p:blipFill>
          <a:blip r:embed="rId2"/>
          <a:stretch>
            <a:fillRect/>
          </a:stretch>
        </p:blipFill>
        <p:spPr>
          <a:xfrm>
            <a:off x="7153836" y="3034461"/>
            <a:ext cx="10515600" cy="9525430"/>
          </a:xfrm>
          <a:prstGeom prst="rect">
            <a:avLst/>
          </a:prstGeom>
        </p:spPr>
      </p:pic>
      <p:sp>
        <p:nvSpPr>
          <p:cNvPr id="97" name="Plan ahead, schedule time for reviews…"/>
          <p:cNvSpPr txBox="1">
            <a:spLocks noGrp="1"/>
          </p:cNvSpPr>
          <p:nvPr>
            <p:ph type="body" idx="1"/>
          </p:nvPr>
        </p:nvSpPr>
        <p:spPr>
          <a:prstGeom prst="rect">
            <a:avLst/>
          </a:prstGeom>
        </p:spPr>
        <p:txBody>
          <a:bodyPr>
            <a:normAutofit/>
          </a:bodyPr>
          <a:lstStyle/>
          <a:p>
            <a:pPr algn="just"/>
            <a:endParaRPr lang="en-US" dirty="0"/>
          </a:p>
        </p:txBody>
      </p:sp>
    </p:spTree>
    <p:extLst>
      <p:ext uri="{BB962C8B-B14F-4D97-AF65-F5344CB8AC3E}">
        <p14:creationId xmlns:p14="http://schemas.microsoft.com/office/powerpoint/2010/main" val="276315411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97">
                                            <p:bg/>
                                          </p:spTgt>
                                        </p:tgtEl>
                                        <p:attrNameLst>
                                          <p:attrName>style.visibility</p:attrName>
                                        </p:attrNameLst>
                                      </p:cBhvr>
                                      <p:to>
                                        <p:strVal val="visible"/>
                                      </p:to>
                                    </p:set>
                                    <p:animEffect transition="in" filter="dissolve">
                                      <p:cBhvr>
                                        <p:cTn id="7" dur="500"/>
                                        <p:tgtEl>
                                          <p:spTgt spid="97">
                                            <p:bg/>
                                          </p:spTgt>
                                        </p:tgtEl>
                                      </p:cBhvr>
                                    </p:animEffect>
                                  </p:childTnLst>
                                </p:cTn>
                              </p:par>
                            </p:childTnLst>
                          </p:cTn>
                        </p:par>
                        <p:par>
                          <p:cTn id="8" fill="hold">
                            <p:stCondLst>
                              <p:cond delay="500"/>
                            </p:stCondLst>
                            <p:childTnLst>
                              <p:par>
                                <p:cTn id="9" presetID="9" presetClass="entr" presetSubtype="0" fill="hold" grpId="0" nodeType="afterEffect" nodePh="1">
                                  <p:stCondLst>
                                    <p:cond delay="0"/>
                                  </p:stCondLst>
                                  <p:endCondLst>
                                    <p:cond evt="begin" delay="0">
                                      <p:tn val="9"/>
                                    </p:cond>
                                  </p:endCondLst>
                                  <p:iterate>
                                    <p:tmAbs val="0"/>
                                  </p:iterate>
                                  <p:childTnLst>
                                    <p:set>
                                      <p:cBhvr>
                                        <p:cTn id="10" fill="hold"/>
                                        <p:tgtEl>
                                          <p:spTgt spid="97">
                                            <p:txEl>
                                              <p:pRg st="0" end="0"/>
                                            </p:txEl>
                                          </p:spTgt>
                                        </p:tgtEl>
                                        <p:attrNameLst>
                                          <p:attrName>style.visibility</p:attrName>
                                        </p:attrNameLst>
                                      </p:cBhvr>
                                      <p:to>
                                        <p:strVal val="visible"/>
                                      </p:to>
                                    </p:set>
                                    <p:animEffect transition="in" filter="dissolve">
                                      <p:cBhvr>
                                        <p:cTn id="11" dur="500"/>
                                        <p:tgtEl>
                                          <p:spTgt spid="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F141-DB30-42F4-A805-83C7BCBF8D19}"/>
              </a:ext>
            </a:extLst>
          </p:cNvPr>
          <p:cNvSpPr>
            <a:spLocks noGrp="1"/>
          </p:cNvSpPr>
          <p:nvPr>
            <p:ph type="title"/>
          </p:nvPr>
        </p:nvSpPr>
        <p:spPr/>
        <p:txBody>
          <a:bodyPr/>
          <a:lstStyle/>
          <a:p>
            <a:r>
              <a:rPr lang="en-US" dirty="0" err="1"/>
              <a:t>ClickStream</a:t>
            </a:r>
            <a:r>
              <a:rPr lang="en-US" dirty="0"/>
              <a:t> Data Generator</a:t>
            </a:r>
          </a:p>
        </p:txBody>
      </p:sp>
      <p:sp>
        <p:nvSpPr>
          <p:cNvPr id="3" name="Text Placeholder 2">
            <a:extLst>
              <a:ext uri="{FF2B5EF4-FFF2-40B4-BE49-F238E27FC236}">
                <a16:creationId xmlns:a16="http://schemas.microsoft.com/office/drawing/2014/main" id="{C11B0299-BAF4-4E68-8D5C-3733B48E637E}"/>
              </a:ext>
            </a:extLst>
          </p:cNvPr>
          <p:cNvSpPr>
            <a:spLocks noGrp="1"/>
          </p:cNvSpPr>
          <p:nvPr>
            <p:ph type="body" idx="1"/>
          </p:nvPr>
        </p:nvSpPr>
        <p:spPr>
          <a:xfrm>
            <a:off x="1625600" y="2725271"/>
            <a:ext cx="21132800" cy="10210800"/>
          </a:xfrm>
        </p:spPr>
        <p:txBody>
          <a:bodyPr>
            <a:normAutofit lnSpcReduction="10000"/>
          </a:bodyPr>
          <a:lstStyle/>
          <a:p>
            <a:pPr marL="685800" indent="-685800">
              <a:buFont typeface="Wingdings" panose="05000000000000000000" pitchFamily="2" charset="2"/>
              <a:buChar char="ü"/>
            </a:pPr>
            <a:r>
              <a:rPr lang="en-US" sz="3200" dirty="0">
                <a:solidFill>
                  <a:schemeClr val="tx1">
                    <a:lumMod val="50000"/>
                  </a:schemeClr>
                </a:solidFill>
              </a:rPr>
              <a:t>Data Generator Application has been written in Java 8. Using the </a:t>
            </a:r>
            <a:r>
              <a:rPr lang="en-US" sz="3200" dirty="0" err="1">
                <a:solidFill>
                  <a:schemeClr val="tx1">
                    <a:lumMod val="50000"/>
                  </a:schemeClr>
                </a:solidFill>
              </a:rPr>
              <a:t>Freemarker</a:t>
            </a:r>
            <a:r>
              <a:rPr lang="en-US" sz="3200" dirty="0">
                <a:solidFill>
                  <a:schemeClr val="tx1">
                    <a:lumMod val="50000"/>
                  </a:schemeClr>
                </a:solidFill>
              </a:rPr>
              <a:t> templates to generate sample data in json format as text file.</a:t>
            </a:r>
          </a:p>
          <a:p>
            <a:pPr marL="685800" indent="-685800">
              <a:buFont typeface="Wingdings" panose="05000000000000000000" pitchFamily="2" charset="2"/>
              <a:buChar char="ü"/>
            </a:pPr>
            <a:r>
              <a:rPr lang="en-US" sz="3200" dirty="0">
                <a:solidFill>
                  <a:schemeClr val="tx1">
                    <a:lumMod val="50000"/>
                  </a:schemeClr>
                </a:solidFill>
              </a:rPr>
              <a:t>User Input : </a:t>
            </a:r>
            <a:r>
              <a:rPr lang="en-US" sz="3200" i="1" dirty="0"/>
              <a:t>	</a:t>
            </a:r>
            <a:r>
              <a:rPr lang="en-US" sz="3200" dirty="0">
                <a:solidFill>
                  <a:srgbClr val="FF0000"/>
                </a:solidFill>
              </a:rPr>
              <a:t>Input Date for which records are to be generated</a:t>
            </a:r>
          </a:p>
          <a:p>
            <a:pPr lvl="5" indent="0">
              <a:buNone/>
            </a:pPr>
            <a:r>
              <a:rPr lang="en-US" sz="3200" dirty="0">
                <a:solidFill>
                  <a:srgbClr val="FF0000"/>
                </a:solidFill>
              </a:rPr>
              <a:t>	No of Records to Generate</a:t>
            </a:r>
          </a:p>
          <a:p>
            <a:pPr lvl="5" indent="0">
              <a:buNone/>
            </a:pPr>
            <a:r>
              <a:rPr lang="en-US" sz="3200" dirty="0">
                <a:solidFill>
                  <a:srgbClr val="FF0000"/>
                </a:solidFill>
              </a:rPr>
              <a:t>	Batch Size</a:t>
            </a:r>
          </a:p>
          <a:p>
            <a:pPr lvl="5" indent="0">
              <a:buNone/>
            </a:pPr>
            <a:r>
              <a:rPr lang="en-US" sz="3200" dirty="0">
                <a:solidFill>
                  <a:srgbClr val="FF0000"/>
                </a:solidFill>
              </a:rPr>
              <a:t>	Output Dir</a:t>
            </a:r>
            <a:endParaRPr lang="en-US" sz="3200" dirty="0">
              <a:solidFill>
                <a:schemeClr val="tx1">
                  <a:lumMod val="50000"/>
                </a:schemeClr>
              </a:solidFill>
            </a:endParaRPr>
          </a:p>
          <a:p>
            <a:pPr marL="685800" indent="-685800">
              <a:buFont typeface="Wingdings" panose="05000000000000000000" pitchFamily="2" charset="2"/>
              <a:buChar char="ü"/>
            </a:pPr>
            <a:r>
              <a:rPr lang="en-US" sz="3200" dirty="0">
                <a:solidFill>
                  <a:schemeClr val="tx1">
                    <a:lumMod val="50000"/>
                  </a:schemeClr>
                </a:solidFill>
              </a:rPr>
              <a:t>Batch Size should be chosen as maximum as possible and should be in accordance with the allocated java heap memory size in order to avoid out of memory error.</a:t>
            </a:r>
          </a:p>
          <a:p>
            <a:pPr marL="685800" indent="-685800">
              <a:buFont typeface="Wingdings" panose="05000000000000000000" pitchFamily="2" charset="2"/>
              <a:buChar char="ü"/>
            </a:pPr>
            <a:r>
              <a:rPr lang="en-US" sz="3200" dirty="0">
                <a:solidFill>
                  <a:schemeClr val="tx1">
                    <a:lumMod val="50000"/>
                  </a:schemeClr>
                </a:solidFill>
              </a:rPr>
              <a:t>There is no limit to data generation as long as we don’t run out of memory space.</a:t>
            </a:r>
          </a:p>
          <a:p>
            <a:pPr marL="685800" indent="-685800">
              <a:buFont typeface="Wingdings" panose="05000000000000000000" pitchFamily="2" charset="2"/>
              <a:buChar char="ü"/>
            </a:pPr>
            <a:r>
              <a:rPr lang="en-US" sz="3200" dirty="0">
                <a:solidFill>
                  <a:schemeClr val="tx1">
                    <a:lumMod val="50000"/>
                  </a:schemeClr>
                </a:solidFill>
              </a:rPr>
              <a:t>Data is generated based on date and represents clickstream records of entire day.</a:t>
            </a:r>
          </a:p>
          <a:p>
            <a:pPr marL="685800" indent="-685800">
              <a:buFont typeface="Wingdings" panose="05000000000000000000" pitchFamily="2" charset="2"/>
              <a:buChar char="ü"/>
            </a:pPr>
            <a:r>
              <a:rPr lang="en-US" sz="3200" dirty="0">
                <a:solidFill>
                  <a:schemeClr val="tx1">
                    <a:lumMod val="50000"/>
                  </a:schemeClr>
                </a:solidFill>
              </a:rPr>
              <a:t>The Cron Scheduler schedules the job everyday at midnight to generate specified number of records and store them at the designated output directory.</a:t>
            </a:r>
          </a:p>
          <a:p>
            <a:endParaRPr lang="en-US" sz="3200" dirty="0">
              <a:solidFill>
                <a:schemeClr val="tx1">
                  <a:lumMod val="50000"/>
                </a:schemeClr>
              </a:solidFill>
            </a:endParaRPr>
          </a:p>
        </p:txBody>
      </p:sp>
    </p:spTree>
    <p:extLst>
      <p:ext uri="{BB962C8B-B14F-4D97-AF65-F5344CB8AC3E}">
        <p14:creationId xmlns:p14="http://schemas.microsoft.com/office/powerpoint/2010/main" val="40210062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5944-0C4D-4EBA-B592-5C7839805161}"/>
              </a:ext>
            </a:extLst>
          </p:cNvPr>
          <p:cNvSpPr>
            <a:spLocks noGrp="1"/>
          </p:cNvSpPr>
          <p:nvPr>
            <p:ph type="title"/>
          </p:nvPr>
        </p:nvSpPr>
        <p:spPr/>
        <p:txBody>
          <a:bodyPr/>
          <a:lstStyle/>
          <a:p>
            <a:r>
              <a:rPr lang="en-US" dirty="0"/>
              <a:t>Sample Data</a:t>
            </a:r>
          </a:p>
        </p:txBody>
      </p:sp>
      <p:sp>
        <p:nvSpPr>
          <p:cNvPr id="3" name="Text Placeholder 2">
            <a:extLst>
              <a:ext uri="{FF2B5EF4-FFF2-40B4-BE49-F238E27FC236}">
                <a16:creationId xmlns:a16="http://schemas.microsoft.com/office/drawing/2014/main" id="{A03C4E0A-553A-4FB8-93C3-4B64CE838A62}"/>
              </a:ext>
            </a:extLst>
          </p:cNvPr>
          <p:cNvSpPr>
            <a:spLocks noGrp="1"/>
          </p:cNvSpPr>
          <p:nvPr>
            <p:ph type="body" idx="1"/>
          </p:nvPr>
        </p:nvSpPr>
        <p:spPr/>
        <p:txBody>
          <a:bodyPr>
            <a:normAutofit fontScale="62500" lnSpcReduction="20000"/>
          </a:bodyPr>
          <a:lstStyle/>
          <a:p>
            <a:r>
              <a:rPr lang="en-US" dirty="0">
                <a:solidFill>
                  <a:srgbClr val="FF0000"/>
                </a:solidFill>
              </a:rPr>
              <a:t>{"userId":"330","url":"/cart/removefromcart","action":"removefromcart","location":"indore","logDate":"12-10-1989", "logTime":"10:57:24","paymentMethod":"null"}</a:t>
            </a:r>
          </a:p>
          <a:p>
            <a:r>
              <a:rPr lang="en-US" dirty="0">
                <a:solidFill>
                  <a:srgbClr val="FF0000"/>
                </a:solidFill>
              </a:rPr>
              <a:t>{"userId":"65","url":"/cart/addtocart","action":"addtocart","location":"ahemadabad","logDate":"12-10-1989", "logTime":"18:29:54","paymentMethod":"null"}</a:t>
            </a:r>
          </a:p>
          <a:p>
            <a:r>
              <a:rPr lang="en-US" dirty="0">
                <a:solidFill>
                  <a:srgbClr val="FF0000"/>
                </a:solidFill>
              </a:rPr>
              <a:t>{"userId":"220","url":"/products/view","action":"view","location":"delhi","logDate":"12-10-1989", "logTime":"05:22:31","paymentMethod":"null"}</a:t>
            </a:r>
          </a:p>
          <a:p>
            <a:r>
              <a:rPr lang="en-US" dirty="0">
                <a:solidFill>
                  <a:srgbClr val="FF0000"/>
                </a:solidFill>
              </a:rPr>
              <a:t>{"userId":"439","url":"/cart/addtocart","action":"addtocart","location":"ahemadabad","logDate":"12-10-1989", "logTime":"20:59:06","paymentMethod":"null"}</a:t>
            </a:r>
          </a:p>
          <a:p>
            <a:r>
              <a:rPr lang="en-US" dirty="0">
                <a:solidFill>
                  <a:srgbClr val="FF0000"/>
                </a:solidFill>
              </a:rPr>
              <a:t>{"userId":"650","url":"/cart/removefromcart","action":"removefromcart","location":"mumbai","logDate":"12-10-1989", "logTime":"06:59:33","paymentMethod":"null"}</a:t>
            </a:r>
          </a:p>
          <a:p>
            <a:r>
              <a:rPr lang="en-US" dirty="0">
                <a:solidFill>
                  <a:srgbClr val="FF0000"/>
                </a:solidFill>
              </a:rPr>
              <a:t>{"userId":"780","url":"/cart/addtocart","action":"addtocart","location":"mumbai","logDate":"12-10-1989", "logTime":"04:18:07","paymentMethod":"null"}</a:t>
            </a:r>
          </a:p>
          <a:p>
            <a:r>
              <a:rPr lang="en-US" dirty="0">
                <a:solidFill>
                  <a:srgbClr val="FF0000"/>
                </a:solidFill>
              </a:rPr>
              <a:t>{"userId":"132","url":"/cart/checkout","action":“checkout","location":"mumbai","logDate":"12-10-1989", "logTime":"02:14:19","paymentMethod":“creditcard"}</a:t>
            </a:r>
          </a:p>
        </p:txBody>
      </p:sp>
    </p:spTree>
    <p:extLst>
      <p:ext uri="{BB962C8B-B14F-4D97-AF65-F5344CB8AC3E}">
        <p14:creationId xmlns:p14="http://schemas.microsoft.com/office/powerpoint/2010/main" val="18396822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9CB2-DF72-4215-AC2F-17E9956A2C77}"/>
              </a:ext>
            </a:extLst>
          </p:cNvPr>
          <p:cNvSpPr>
            <a:spLocks noGrp="1"/>
          </p:cNvSpPr>
          <p:nvPr>
            <p:ph type="title"/>
          </p:nvPr>
        </p:nvSpPr>
        <p:spPr/>
        <p:txBody>
          <a:bodyPr/>
          <a:lstStyle/>
          <a:p>
            <a:r>
              <a:rPr lang="en-US" dirty="0"/>
              <a:t>HDFS Loading</a:t>
            </a:r>
          </a:p>
        </p:txBody>
      </p:sp>
      <p:sp>
        <p:nvSpPr>
          <p:cNvPr id="3" name="Text Placeholder 2">
            <a:extLst>
              <a:ext uri="{FF2B5EF4-FFF2-40B4-BE49-F238E27FC236}">
                <a16:creationId xmlns:a16="http://schemas.microsoft.com/office/drawing/2014/main" id="{76D4D2FC-5DFE-4E5E-B5DA-EB59E78643B7}"/>
              </a:ext>
            </a:extLst>
          </p:cNvPr>
          <p:cNvSpPr>
            <a:spLocks noGrp="1"/>
          </p:cNvSpPr>
          <p:nvPr>
            <p:ph type="body" idx="1"/>
          </p:nvPr>
        </p:nvSpPr>
        <p:spPr/>
        <p:txBody>
          <a:bodyPr/>
          <a:lstStyle/>
          <a:p>
            <a:pPr marL="685800" indent="-685800">
              <a:buFont typeface="Wingdings" panose="05000000000000000000" pitchFamily="2" charset="2"/>
              <a:buChar char="ü"/>
            </a:pPr>
            <a:r>
              <a:rPr lang="en-US" dirty="0"/>
              <a:t>Once the data is generated and stored in the local file system. It is ready to be loaded into HDFS.</a:t>
            </a:r>
          </a:p>
          <a:p>
            <a:pPr marL="685800" indent="-685800">
              <a:buFont typeface="Wingdings" panose="05000000000000000000" pitchFamily="2" charset="2"/>
              <a:buChar char="ü"/>
            </a:pPr>
            <a:r>
              <a:rPr lang="en-US" dirty="0"/>
              <a:t>We have used PUT command to load data into HDFS.</a:t>
            </a:r>
          </a:p>
          <a:p>
            <a:pPr marL="685800" indent="-685800">
              <a:buFont typeface="Wingdings" panose="05000000000000000000" pitchFamily="2" charset="2"/>
              <a:buChar char="ü"/>
            </a:pPr>
            <a:r>
              <a:rPr lang="en-US" dirty="0"/>
              <a:t>Data is loaded into the configured directory : /data</a:t>
            </a:r>
          </a:p>
          <a:p>
            <a:pPr marL="685800" indent="-685800">
              <a:buFont typeface="Wingdings" panose="05000000000000000000" pitchFamily="2" charset="2"/>
              <a:buChar char="ü"/>
            </a:pPr>
            <a:r>
              <a:rPr lang="en-US" dirty="0"/>
              <a:t>Once the data is loaded into HDFS , it is moved from </a:t>
            </a:r>
            <a:r>
              <a:rPr lang="en-US" dirty="0">
                <a:solidFill>
                  <a:srgbClr val="FF0000"/>
                </a:solidFill>
              </a:rPr>
              <a:t>/clickstream/input </a:t>
            </a:r>
            <a:r>
              <a:rPr lang="en-US" dirty="0"/>
              <a:t>directory to </a:t>
            </a:r>
            <a:r>
              <a:rPr lang="en-US" dirty="0">
                <a:solidFill>
                  <a:srgbClr val="FF0000"/>
                </a:solidFill>
              </a:rPr>
              <a:t>/clickstream/processed </a:t>
            </a:r>
            <a:r>
              <a:rPr lang="en-US" dirty="0"/>
              <a:t>directory in local file system.</a:t>
            </a:r>
          </a:p>
          <a:p>
            <a:pPr marL="685800" indent="-685800">
              <a:buFont typeface="Wingdings" panose="05000000000000000000" pitchFamily="2" charset="2"/>
              <a:buChar char="ü"/>
            </a:pPr>
            <a:r>
              <a:rPr lang="en-US" dirty="0"/>
              <a:t>Once the data is further loaded into Hive tables , it is deleted from </a:t>
            </a:r>
            <a:r>
              <a:rPr lang="en-US" dirty="0" err="1"/>
              <a:t>hdfs</a:t>
            </a:r>
            <a:r>
              <a:rPr lang="en-US" dirty="0"/>
              <a:t> data directory.</a:t>
            </a:r>
          </a:p>
        </p:txBody>
      </p:sp>
    </p:spTree>
    <p:extLst>
      <p:ext uri="{BB962C8B-B14F-4D97-AF65-F5344CB8AC3E}">
        <p14:creationId xmlns:p14="http://schemas.microsoft.com/office/powerpoint/2010/main" val="33190681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D982-B064-4DDD-B87D-4D0C5D374C71}"/>
              </a:ext>
            </a:extLst>
          </p:cNvPr>
          <p:cNvSpPr>
            <a:spLocks noGrp="1"/>
          </p:cNvSpPr>
          <p:nvPr>
            <p:ph type="title"/>
          </p:nvPr>
        </p:nvSpPr>
        <p:spPr/>
        <p:txBody>
          <a:bodyPr/>
          <a:lstStyle/>
          <a:p>
            <a:r>
              <a:rPr lang="en-US" dirty="0"/>
              <a:t>Hive Schema</a:t>
            </a:r>
          </a:p>
        </p:txBody>
      </p:sp>
      <p:sp>
        <p:nvSpPr>
          <p:cNvPr id="3" name="Text Placeholder 2">
            <a:extLst>
              <a:ext uri="{FF2B5EF4-FFF2-40B4-BE49-F238E27FC236}">
                <a16:creationId xmlns:a16="http://schemas.microsoft.com/office/drawing/2014/main" id="{DC41C3A4-5CA5-480C-BACA-E86ADBEB1C1E}"/>
              </a:ext>
            </a:extLst>
          </p:cNvPr>
          <p:cNvSpPr>
            <a:spLocks noGrp="1"/>
          </p:cNvSpPr>
          <p:nvPr>
            <p:ph type="body" idx="1"/>
          </p:nvPr>
        </p:nvSpPr>
        <p:spPr/>
        <p:txBody>
          <a:bodyPr>
            <a:normAutofit fontScale="85000" lnSpcReduction="20000"/>
          </a:bodyPr>
          <a:lstStyle/>
          <a:p>
            <a:pPr marL="685800" indent="-685800">
              <a:buFont typeface="Wingdings" panose="05000000000000000000" pitchFamily="2" charset="2"/>
              <a:buChar char="ü"/>
            </a:pPr>
            <a:r>
              <a:rPr lang="en-US" dirty="0">
                <a:solidFill>
                  <a:srgbClr val="FF0000"/>
                </a:solidFill>
              </a:rPr>
              <a:t>CREATE TABLE IF NOT EXISTS activity (</a:t>
            </a:r>
            <a:r>
              <a:rPr lang="en-US" dirty="0" err="1">
                <a:solidFill>
                  <a:srgbClr val="FF0000"/>
                </a:solidFill>
              </a:rPr>
              <a:t>userId</a:t>
            </a:r>
            <a:r>
              <a:rPr lang="en-US" dirty="0">
                <a:solidFill>
                  <a:srgbClr val="FF0000"/>
                </a:solidFill>
              </a:rPr>
              <a:t> </a:t>
            </a:r>
            <a:r>
              <a:rPr lang="en-US" dirty="0" err="1">
                <a:solidFill>
                  <a:srgbClr val="FF0000"/>
                </a:solidFill>
              </a:rPr>
              <a:t>String,url</a:t>
            </a:r>
            <a:r>
              <a:rPr lang="en-US" dirty="0">
                <a:solidFill>
                  <a:srgbClr val="FF0000"/>
                </a:solidFill>
              </a:rPr>
              <a:t> </a:t>
            </a:r>
            <a:r>
              <a:rPr lang="en-US" dirty="0" err="1">
                <a:solidFill>
                  <a:srgbClr val="FF0000"/>
                </a:solidFill>
              </a:rPr>
              <a:t>String,action</a:t>
            </a:r>
            <a:r>
              <a:rPr lang="en-US" dirty="0">
                <a:solidFill>
                  <a:srgbClr val="FF0000"/>
                </a:solidFill>
              </a:rPr>
              <a:t> </a:t>
            </a:r>
            <a:r>
              <a:rPr lang="en-US" dirty="0" err="1">
                <a:solidFill>
                  <a:srgbClr val="FF0000"/>
                </a:solidFill>
              </a:rPr>
              <a:t>String,logTime</a:t>
            </a:r>
            <a:r>
              <a:rPr lang="en-US" dirty="0">
                <a:solidFill>
                  <a:srgbClr val="FF0000"/>
                </a:solidFill>
              </a:rPr>
              <a:t> </a:t>
            </a:r>
            <a:r>
              <a:rPr lang="en-US" dirty="0" err="1">
                <a:solidFill>
                  <a:srgbClr val="FF0000"/>
                </a:solidFill>
              </a:rPr>
              <a:t>String,paymentMethod</a:t>
            </a:r>
            <a:r>
              <a:rPr lang="en-US" dirty="0">
                <a:solidFill>
                  <a:srgbClr val="FF0000"/>
                </a:solidFill>
              </a:rPr>
              <a:t> </a:t>
            </a:r>
            <a:r>
              <a:rPr lang="en-US" dirty="0" err="1">
                <a:solidFill>
                  <a:srgbClr val="FF0000"/>
                </a:solidFill>
              </a:rPr>
              <a:t>String,logDate</a:t>
            </a:r>
            <a:r>
              <a:rPr lang="en-US" dirty="0">
                <a:solidFill>
                  <a:srgbClr val="FF0000"/>
                </a:solidFill>
              </a:rPr>
              <a:t> </a:t>
            </a:r>
            <a:r>
              <a:rPr lang="en-US" dirty="0" err="1">
                <a:solidFill>
                  <a:srgbClr val="FF0000"/>
                </a:solidFill>
              </a:rPr>
              <a:t>String,location</a:t>
            </a:r>
            <a:r>
              <a:rPr lang="en-US" dirty="0">
                <a:solidFill>
                  <a:srgbClr val="FF0000"/>
                </a:solidFill>
              </a:rPr>
              <a:t> String)</a:t>
            </a:r>
          </a:p>
          <a:p>
            <a:r>
              <a:rPr lang="en-US" dirty="0">
                <a:solidFill>
                  <a:srgbClr val="FF0000"/>
                </a:solidFill>
              </a:rPr>
              <a:t>	ROW FORMAT SERDE '</a:t>
            </a:r>
            <a:r>
              <a:rPr lang="en-US" dirty="0" err="1">
                <a:solidFill>
                  <a:srgbClr val="FF0000"/>
                </a:solidFill>
              </a:rPr>
              <a:t>org.apache.hive.hcatalog.data.JsonSerDe</a:t>
            </a:r>
            <a:r>
              <a:rPr lang="en-US" dirty="0">
                <a:solidFill>
                  <a:srgbClr val="FF0000"/>
                </a:solidFill>
              </a:rPr>
              <a:t>’</a:t>
            </a:r>
          </a:p>
          <a:p>
            <a:r>
              <a:rPr lang="en-US" dirty="0">
                <a:solidFill>
                  <a:srgbClr val="FF0000"/>
                </a:solidFill>
              </a:rPr>
              <a:t>	STORED AS </a:t>
            </a:r>
            <a:r>
              <a:rPr lang="en-US" dirty="0" err="1">
                <a:solidFill>
                  <a:srgbClr val="FF0000"/>
                </a:solidFill>
              </a:rPr>
              <a:t>textfile</a:t>
            </a:r>
            <a:r>
              <a:rPr lang="en-US" dirty="0">
                <a:solidFill>
                  <a:srgbClr val="FF0000"/>
                </a:solidFill>
              </a:rPr>
              <a:t>;</a:t>
            </a:r>
          </a:p>
          <a:p>
            <a:endParaRPr lang="en-US" dirty="0">
              <a:solidFill>
                <a:srgbClr val="FF0000"/>
              </a:solidFill>
            </a:endParaRPr>
          </a:p>
          <a:p>
            <a:pPr marL="685800" indent="-685800">
              <a:buFont typeface="Wingdings" panose="05000000000000000000" pitchFamily="2" charset="2"/>
              <a:buChar char="ü"/>
            </a:pPr>
            <a:r>
              <a:rPr lang="en-US" dirty="0">
                <a:solidFill>
                  <a:srgbClr val="FF0000"/>
                </a:solidFill>
              </a:rPr>
              <a:t>CREATE TABLE IF NOT EXISTS </a:t>
            </a:r>
            <a:r>
              <a:rPr lang="en-US" dirty="0" err="1">
                <a:solidFill>
                  <a:srgbClr val="FF0000"/>
                </a:solidFill>
              </a:rPr>
              <a:t>activity_partitioned</a:t>
            </a:r>
            <a:r>
              <a:rPr lang="en-US" dirty="0">
                <a:solidFill>
                  <a:srgbClr val="FF0000"/>
                </a:solidFill>
              </a:rPr>
              <a:t> (</a:t>
            </a:r>
            <a:r>
              <a:rPr lang="en-US" dirty="0" err="1">
                <a:solidFill>
                  <a:srgbClr val="FF0000"/>
                </a:solidFill>
              </a:rPr>
              <a:t>userId</a:t>
            </a:r>
            <a:r>
              <a:rPr lang="en-US" dirty="0">
                <a:solidFill>
                  <a:srgbClr val="FF0000"/>
                </a:solidFill>
              </a:rPr>
              <a:t> </a:t>
            </a:r>
            <a:r>
              <a:rPr lang="en-US" dirty="0" err="1">
                <a:solidFill>
                  <a:srgbClr val="FF0000"/>
                </a:solidFill>
              </a:rPr>
              <a:t>String,url</a:t>
            </a:r>
            <a:r>
              <a:rPr lang="en-US" dirty="0">
                <a:solidFill>
                  <a:srgbClr val="FF0000"/>
                </a:solidFill>
              </a:rPr>
              <a:t> </a:t>
            </a:r>
            <a:r>
              <a:rPr lang="en-US" dirty="0" err="1">
                <a:solidFill>
                  <a:srgbClr val="FF0000"/>
                </a:solidFill>
              </a:rPr>
              <a:t>String,action</a:t>
            </a:r>
            <a:r>
              <a:rPr lang="en-US" dirty="0">
                <a:solidFill>
                  <a:srgbClr val="FF0000"/>
                </a:solidFill>
              </a:rPr>
              <a:t> </a:t>
            </a:r>
            <a:r>
              <a:rPr lang="en-US" dirty="0" err="1">
                <a:solidFill>
                  <a:srgbClr val="FF0000"/>
                </a:solidFill>
              </a:rPr>
              <a:t>String,logTime</a:t>
            </a:r>
            <a:r>
              <a:rPr lang="en-US" dirty="0">
                <a:solidFill>
                  <a:srgbClr val="FF0000"/>
                </a:solidFill>
              </a:rPr>
              <a:t> </a:t>
            </a:r>
            <a:r>
              <a:rPr lang="en-US" dirty="0" err="1">
                <a:solidFill>
                  <a:srgbClr val="FF0000"/>
                </a:solidFill>
              </a:rPr>
              <a:t>String,paymentMethod</a:t>
            </a:r>
            <a:r>
              <a:rPr lang="en-US" dirty="0">
                <a:solidFill>
                  <a:srgbClr val="FF0000"/>
                </a:solidFill>
              </a:rPr>
              <a:t> String)</a:t>
            </a:r>
          </a:p>
          <a:p>
            <a:r>
              <a:rPr lang="en-US" dirty="0">
                <a:solidFill>
                  <a:srgbClr val="FF0000"/>
                </a:solidFill>
              </a:rPr>
              <a:t>	PARTITIONED BY (</a:t>
            </a:r>
            <a:r>
              <a:rPr lang="en-US" dirty="0" err="1">
                <a:solidFill>
                  <a:srgbClr val="FF0000"/>
                </a:solidFill>
              </a:rPr>
              <a:t>logDate</a:t>
            </a:r>
            <a:r>
              <a:rPr lang="en-US" dirty="0">
                <a:solidFill>
                  <a:srgbClr val="FF0000"/>
                </a:solidFill>
              </a:rPr>
              <a:t> </a:t>
            </a:r>
            <a:r>
              <a:rPr lang="en-US" dirty="0" err="1">
                <a:solidFill>
                  <a:srgbClr val="FF0000"/>
                </a:solidFill>
              </a:rPr>
              <a:t>String,location</a:t>
            </a:r>
            <a:r>
              <a:rPr lang="en-US" dirty="0">
                <a:solidFill>
                  <a:srgbClr val="FF0000"/>
                </a:solidFill>
              </a:rPr>
              <a:t> String)</a:t>
            </a:r>
          </a:p>
          <a:p>
            <a:r>
              <a:rPr lang="en-US" dirty="0">
                <a:solidFill>
                  <a:srgbClr val="FF0000"/>
                </a:solidFill>
              </a:rPr>
              <a:t>	ROW FORMAT </a:t>
            </a:r>
            <a:r>
              <a:rPr lang="en-US" dirty="0" err="1">
                <a:solidFill>
                  <a:srgbClr val="FF0000"/>
                </a:solidFill>
              </a:rPr>
              <a:t>serde</a:t>
            </a:r>
            <a:r>
              <a:rPr lang="en-US" dirty="0">
                <a:solidFill>
                  <a:srgbClr val="FF0000"/>
                </a:solidFill>
              </a:rPr>
              <a:t> '</a:t>
            </a:r>
            <a:r>
              <a:rPr lang="en-US" dirty="0" err="1">
                <a:solidFill>
                  <a:srgbClr val="FF0000"/>
                </a:solidFill>
              </a:rPr>
              <a:t>org.apache.hive.hcatalog.data.JsonSerDe</a:t>
            </a:r>
            <a:r>
              <a:rPr lang="en-US" dirty="0">
                <a:solidFill>
                  <a:srgbClr val="FF0000"/>
                </a:solidFill>
              </a:rPr>
              <a:t>’</a:t>
            </a:r>
          </a:p>
          <a:p>
            <a:r>
              <a:rPr lang="en-US" dirty="0">
                <a:solidFill>
                  <a:srgbClr val="FF0000"/>
                </a:solidFill>
              </a:rPr>
              <a:t>	STORED AS </a:t>
            </a:r>
            <a:r>
              <a:rPr lang="en-US" dirty="0" err="1">
                <a:solidFill>
                  <a:srgbClr val="FF0000"/>
                </a:solidFill>
              </a:rPr>
              <a:t>textfile</a:t>
            </a:r>
            <a:r>
              <a:rPr lang="en-US" dirty="0">
                <a:solidFill>
                  <a:srgbClr val="FF0000"/>
                </a:solidFill>
              </a:rPr>
              <a:t>;</a:t>
            </a:r>
          </a:p>
        </p:txBody>
      </p:sp>
    </p:spTree>
    <p:extLst>
      <p:ext uri="{BB962C8B-B14F-4D97-AF65-F5344CB8AC3E}">
        <p14:creationId xmlns:p14="http://schemas.microsoft.com/office/powerpoint/2010/main" val="184145374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340D-6C83-44F5-9754-825DDC33D849}"/>
              </a:ext>
            </a:extLst>
          </p:cNvPr>
          <p:cNvSpPr>
            <a:spLocks noGrp="1"/>
          </p:cNvSpPr>
          <p:nvPr>
            <p:ph type="title"/>
          </p:nvPr>
        </p:nvSpPr>
        <p:spPr/>
        <p:txBody>
          <a:bodyPr/>
          <a:lstStyle/>
          <a:p>
            <a:r>
              <a:rPr lang="en-US" dirty="0"/>
              <a:t>Hive Loading</a:t>
            </a:r>
          </a:p>
        </p:txBody>
      </p:sp>
      <p:sp>
        <p:nvSpPr>
          <p:cNvPr id="3" name="Text Placeholder 2">
            <a:extLst>
              <a:ext uri="{FF2B5EF4-FFF2-40B4-BE49-F238E27FC236}">
                <a16:creationId xmlns:a16="http://schemas.microsoft.com/office/drawing/2014/main" id="{FAA373DB-EC08-44ED-BEB7-884EABAE0F89}"/>
              </a:ext>
            </a:extLst>
          </p:cNvPr>
          <p:cNvSpPr>
            <a:spLocks noGrp="1"/>
          </p:cNvSpPr>
          <p:nvPr>
            <p:ph type="body" idx="1"/>
          </p:nvPr>
        </p:nvSpPr>
        <p:spPr/>
        <p:txBody>
          <a:bodyPr>
            <a:normAutofit lnSpcReduction="10000"/>
          </a:bodyPr>
          <a:lstStyle/>
          <a:p>
            <a:pPr marL="571500" indent="-571500">
              <a:buFont typeface="Wingdings" panose="05000000000000000000" pitchFamily="2" charset="2"/>
              <a:buChar char="ü"/>
            </a:pPr>
            <a:r>
              <a:rPr lang="en-US" sz="3700" dirty="0"/>
              <a:t>Data Loading in hive is achieved using load command to load data from HDFS to activity table.</a:t>
            </a:r>
          </a:p>
          <a:p>
            <a:r>
              <a:rPr lang="en-US" sz="3700" i="1" dirty="0">
                <a:solidFill>
                  <a:srgbClr val="FF0000"/>
                </a:solidFill>
              </a:rPr>
              <a:t>	hive -e "load data </a:t>
            </a:r>
            <a:r>
              <a:rPr lang="en-US" sz="3700" i="1" dirty="0" err="1">
                <a:solidFill>
                  <a:srgbClr val="FF0000"/>
                </a:solidFill>
              </a:rPr>
              <a:t>inpath</a:t>
            </a:r>
            <a:r>
              <a:rPr lang="en-US" sz="3700" i="1" dirty="0">
                <a:solidFill>
                  <a:srgbClr val="FF0000"/>
                </a:solidFill>
              </a:rPr>
              <a:t> '"$HDFS_FILE_PATH"/"$FILE_NAME"' into table </a:t>
            </a:r>
            <a:r>
              <a:rPr lang="en-US" sz="3700" i="1" dirty="0" err="1">
                <a:solidFill>
                  <a:srgbClr val="FF0000"/>
                </a:solidFill>
              </a:rPr>
              <a:t>clickstream.activity</a:t>
            </a:r>
            <a:r>
              <a:rPr lang="en-US" sz="3700" i="1" dirty="0">
                <a:solidFill>
                  <a:srgbClr val="FF0000"/>
                </a:solidFill>
              </a:rPr>
              <a:t>"</a:t>
            </a:r>
          </a:p>
          <a:p>
            <a:pPr marL="571500" indent="-571500">
              <a:buFont typeface="Wingdings" panose="05000000000000000000" pitchFamily="2" charset="2"/>
              <a:buChar char="ü"/>
            </a:pPr>
            <a:r>
              <a:rPr lang="en-US" sz="3700" dirty="0"/>
              <a:t>Further the data is loaded from activity table to </a:t>
            </a:r>
            <a:r>
              <a:rPr lang="en-US" sz="3700" dirty="0" err="1"/>
              <a:t>activity_partitioned</a:t>
            </a:r>
            <a:r>
              <a:rPr lang="en-US" sz="3700" dirty="0"/>
              <a:t> table.</a:t>
            </a:r>
          </a:p>
          <a:p>
            <a:pPr lvl="1" indent="0">
              <a:buNone/>
            </a:pPr>
            <a:r>
              <a:rPr lang="en-US" sz="3700" i="1" dirty="0">
                <a:solidFill>
                  <a:srgbClr val="FF0000"/>
                </a:solidFill>
              </a:rPr>
              <a:t>hive -e "INSERT OVERWRITE TABLE </a:t>
            </a:r>
            <a:r>
              <a:rPr lang="en-US" sz="3700" i="1" dirty="0" err="1">
                <a:solidFill>
                  <a:srgbClr val="FF0000"/>
                </a:solidFill>
              </a:rPr>
              <a:t>clickstream.activity_partitioned</a:t>
            </a:r>
            <a:endParaRPr lang="en-US" sz="3700" i="1" dirty="0">
              <a:solidFill>
                <a:srgbClr val="FF0000"/>
              </a:solidFill>
            </a:endParaRPr>
          </a:p>
          <a:p>
            <a:r>
              <a:rPr lang="en-US" sz="3700" i="1" dirty="0">
                <a:solidFill>
                  <a:srgbClr val="FF0000"/>
                </a:solidFill>
              </a:rPr>
              <a:t>	partition (</a:t>
            </a:r>
            <a:r>
              <a:rPr lang="en-US" sz="3700" i="1" dirty="0" err="1">
                <a:solidFill>
                  <a:srgbClr val="FF0000"/>
                </a:solidFill>
              </a:rPr>
              <a:t>logDate,location</a:t>
            </a:r>
            <a:r>
              <a:rPr lang="en-US" sz="3700" i="1" dirty="0">
                <a:solidFill>
                  <a:srgbClr val="FF0000"/>
                </a:solidFill>
              </a:rPr>
              <a:t>)</a:t>
            </a:r>
          </a:p>
          <a:p>
            <a:r>
              <a:rPr lang="en-US" sz="3700" i="1" dirty="0">
                <a:solidFill>
                  <a:srgbClr val="FF0000"/>
                </a:solidFill>
              </a:rPr>
              <a:t>	SELECT * from </a:t>
            </a:r>
            <a:r>
              <a:rPr lang="en-US" sz="3700" i="1" dirty="0" err="1">
                <a:solidFill>
                  <a:srgbClr val="FF0000"/>
                </a:solidFill>
              </a:rPr>
              <a:t>clickstream.activity</a:t>
            </a:r>
            <a:r>
              <a:rPr lang="en-US" sz="3700" i="1" dirty="0">
                <a:solidFill>
                  <a:srgbClr val="FF0000"/>
                </a:solidFill>
              </a:rPr>
              <a:t>"</a:t>
            </a:r>
          </a:p>
          <a:p>
            <a:pPr marL="571500" indent="-571500">
              <a:buFont typeface="Wingdings" panose="05000000000000000000" pitchFamily="2" charset="2"/>
              <a:buChar char="ü"/>
            </a:pPr>
            <a:r>
              <a:rPr lang="en-US" sz="3700" dirty="0"/>
              <a:t>Top Level Hierarchy for Partitioning is </a:t>
            </a:r>
            <a:r>
              <a:rPr lang="en-US" sz="3700" b="1" dirty="0"/>
              <a:t>Date</a:t>
            </a:r>
            <a:r>
              <a:rPr lang="en-US" sz="3700" dirty="0"/>
              <a:t> , while the subsequent hierarchy for data loading is location.</a:t>
            </a:r>
          </a:p>
          <a:p>
            <a:pPr marL="571500" indent="-571500">
              <a:buFont typeface="Wingdings" panose="05000000000000000000" pitchFamily="2" charset="2"/>
              <a:buChar char="ü"/>
            </a:pPr>
            <a:r>
              <a:rPr lang="en-US" sz="3700" dirty="0"/>
              <a:t>Data is loaded on a daily basis using scheduled </a:t>
            </a:r>
            <a:r>
              <a:rPr lang="en-US" sz="3700" dirty="0" err="1"/>
              <a:t>cron</a:t>
            </a:r>
            <a:r>
              <a:rPr lang="en-US" sz="3700" dirty="0"/>
              <a:t> job which executes right after data generation and its loading into </a:t>
            </a:r>
            <a:r>
              <a:rPr lang="en-US" sz="3700" dirty="0" err="1"/>
              <a:t>hdfs</a:t>
            </a:r>
            <a:r>
              <a:rPr lang="en-US" sz="3700" dirty="0"/>
              <a:t>.</a:t>
            </a:r>
          </a:p>
          <a:p>
            <a:endParaRPr lang="en-US" sz="3700" dirty="0"/>
          </a:p>
        </p:txBody>
      </p:sp>
    </p:spTree>
    <p:extLst>
      <p:ext uri="{BB962C8B-B14F-4D97-AF65-F5344CB8AC3E}">
        <p14:creationId xmlns:p14="http://schemas.microsoft.com/office/powerpoint/2010/main" val="1427788201"/>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12839</TotalTime>
  <Words>711</Words>
  <Application>Microsoft Office PowerPoint</Application>
  <PresentationFormat>Custom</PresentationFormat>
  <Paragraphs>104</Paragraphs>
  <Slides>15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Helvetica Neue</vt:lpstr>
      <vt:lpstr>Helvetica Neue Medium</vt:lpstr>
      <vt:lpstr>Wingdings</vt:lpstr>
      <vt:lpstr>White</vt:lpstr>
      <vt:lpstr>PowerPoint Presentation</vt:lpstr>
      <vt:lpstr>Clickstream Analysis Case Study Submission</vt:lpstr>
      <vt:lpstr>Agenda</vt:lpstr>
      <vt:lpstr>Clickstream High Level Architecture</vt:lpstr>
      <vt:lpstr>ClickStream Data Generator</vt:lpstr>
      <vt:lpstr>Sample Data</vt:lpstr>
      <vt:lpstr>HDFS Loading</vt:lpstr>
      <vt:lpstr>Hive Schema</vt:lpstr>
      <vt:lpstr>Hive Loading</vt:lpstr>
      <vt:lpstr>Analysis Query</vt:lpstr>
      <vt:lpstr>Sample Report</vt:lpstr>
      <vt:lpstr>Sample Report</vt:lpstr>
      <vt:lpstr>Sample Report</vt:lpstr>
      <vt:lpstr>Sample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 Bagrecha</dc:creator>
  <cp:lastModifiedBy>Owais Khan</cp:lastModifiedBy>
  <cp:revision>181</cp:revision>
  <dcterms:created xsi:type="dcterms:W3CDTF">2019-10-04T03:01:18Z</dcterms:created>
  <dcterms:modified xsi:type="dcterms:W3CDTF">2020-05-04T08:40:29Z</dcterms:modified>
</cp:coreProperties>
</file>