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Override2.xml" ContentType="application/vnd.openxmlformats-officedocument.themeOverr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7"/>
  </p:notesMasterIdLst>
  <p:sldIdLst>
    <p:sldId id="801" r:id="rId2"/>
    <p:sldId id="334" r:id="rId3"/>
    <p:sldId id="742" r:id="rId4"/>
    <p:sldId id="743" r:id="rId5"/>
    <p:sldId id="752" r:id="rId6"/>
    <p:sldId id="753" r:id="rId7"/>
    <p:sldId id="744" r:id="rId8"/>
    <p:sldId id="755" r:id="rId9"/>
    <p:sldId id="745" r:id="rId10"/>
    <p:sldId id="760" r:id="rId11"/>
    <p:sldId id="746" r:id="rId12"/>
    <p:sldId id="747" r:id="rId13"/>
    <p:sldId id="748" r:id="rId14"/>
    <p:sldId id="757" r:id="rId15"/>
    <p:sldId id="749" r:id="rId16"/>
    <p:sldId id="758" r:id="rId17"/>
    <p:sldId id="759" r:id="rId18"/>
    <p:sldId id="750" r:id="rId19"/>
    <p:sldId id="751" r:id="rId20"/>
    <p:sldId id="761" r:id="rId21"/>
    <p:sldId id="762" r:id="rId22"/>
    <p:sldId id="763" r:id="rId23"/>
    <p:sldId id="792" r:id="rId24"/>
    <p:sldId id="793" r:id="rId25"/>
    <p:sldId id="794" r:id="rId26"/>
    <p:sldId id="796" r:id="rId27"/>
    <p:sldId id="767" r:id="rId28"/>
    <p:sldId id="769" r:id="rId29"/>
    <p:sldId id="771" r:id="rId30"/>
    <p:sldId id="783" r:id="rId31"/>
    <p:sldId id="784" r:id="rId32"/>
    <p:sldId id="785" r:id="rId33"/>
    <p:sldId id="772" r:id="rId34"/>
    <p:sldId id="786" r:id="rId35"/>
    <p:sldId id="787" r:id="rId36"/>
    <p:sldId id="788" r:id="rId37"/>
    <p:sldId id="790" r:id="rId38"/>
    <p:sldId id="791" r:id="rId39"/>
    <p:sldId id="789" r:id="rId40"/>
    <p:sldId id="774" r:id="rId41"/>
    <p:sldId id="777" r:id="rId42"/>
    <p:sldId id="779" r:id="rId43"/>
    <p:sldId id="781" r:id="rId44"/>
    <p:sldId id="797" r:id="rId45"/>
    <p:sldId id="798" r:id="rId46"/>
    <p:sldId id="799" r:id="rId47"/>
    <p:sldId id="802" r:id="rId48"/>
    <p:sldId id="866" r:id="rId49"/>
    <p:sldId id="867" r:id="rId50"/>
    <p:sldId id="857" r:id="rId51"/>
    <p:sldId id="803" r:id="rId52"/>
    <p:sldId id="804" r:id="rId53"/>
    <p:sldId id="842" r:id="rId54"/>
    <p:sldId id="843" r:id="rId55"/>
    <p:sldId id="845" r:id="rId56"/>
    <p:sldId id="946" r:id="rId57"/>
    <p:sldId id="847" r:id="rId58"/>
    <p:sldId id="947" r:id="rId59"/>
    <p:sldId id="948" r:id="rId60"/>
    <p:sldId id="878" r:id="rId61"/>
    <p:sldId id="949" r:id="rId62"/>
    <p:sldId id="950" r:id="rId63"/>
    <p:sldId id="951" r:id="rId64"/>
    <p:sldId id="952" r:id="rId65"/>
    <p:sldId id="953" r:id="rId66"/>
    <p:sldId id="954" r:id="rId67"/>
    <p:sldId id="955" r:id="rId68"/>
    <p:sldId id="961" r:id="rId69"/>
    <p:sldId id="966" r:id="rId70"/>
    <p:sldId id="956" r:id="rId71"/>
    <p:sldId id="957" r:id="rId72"/>
    <p:sldId id="958" r:id="rId73"/>
    <p:sldId id="848" r:id="rId74"/>
    <p:sldId id="968" r:id="rId75"/>
    <p:sldId id="850" r:id="rId76"/>
    <p:sldId id="853" r:id="rId77"/>
    <p:sldId id="855" r:id="rId78"/>
    <p:sldId id="1035" r:id="rId79"/>
    <p:sldId id="1038" r:id="rId80"/>
    <p:sldId id="1037" r:id="rId81"/>
    <p:sldId id="1036" r:id="rId82"/>
    <p:sldId id="1042" r:id="rId83"/>
    <p:sldId id="974" r:id="rId84"/>
    <p:sldId id="975" r:id="rId85"/>
    <p:sldId id="977" r:id="rId86"/>
    <p:sldId id="978" r:id="rId87"/>
    <p:sldId id="979" r:id="rId88"/>
    <p:sldId id="980" r:id="rId89"/>
    <p:sldId id="981" r:id="rId90"/>
    <p:sldId id="983" r:id="rId91"/>
    <p:sldId id="969" r:id="rId92"/>
    <p:sldId id="984" r:id="rId93"/>
    <p:sldId id="986" r:id="rId94"/>
    <p:sldId id="988" r:id="rId95"/>
    <p:sldId id="1043" r:id="rId96"/>
    <p:sldId id="1044" r:id="rId97"/>
    <p:sldId id="1045" r:id="rId98"/>
    <p:sldId id="990" r:id="rId99"/>
    <p:sldId id="991" r:id="rId100"/>
    <p:sldId id="992" r:id="rId101"/>
    <p:sldId id="993" r:id="rId102"/>
    <p:sldId id="994" r:id="rId103"/>
    <p:sldId id="995" r:id="rId104"/>
    <p:sldId id="996" r:id="rId105"/>
    <p:sldId id="997" r:id="rId106"/>
    <p:sldId id="1046" r:id="rId107"/>
    <p:sldId id="1047" r:id="rId108"/>
    <p:sldId id="1048" r:id="rId109"/>
    <p:sldId id="1049" r:id="rId110"/>
    <p:sldId id="1050" r:id="rId111"/>
    <p:sldId id="1051" r:id="rId112"/>
    <p:sldId id="1056" r:id="rId113"/>
    <p:sldId id="1052" r:id="rId114"/>
    <p:sldId id="1053" r:id="rId115"/>
    <p:sldId id="1055" r:id="rId1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49FA931-0430-4F32-BA34-83BE9A5BCA66}">
          <p14:sldIdLst>
            <p14:sldId id="801"/>
          </p14:sldIdLst>
        </p14:section>
        <p14:section name="Introduction" id="{D32FCD01-638F-4557-9278-0C4B6BA93A46}">
          <p14:sldIdLst>
            <p14:sldId id="334"/>
            <p14:sldId id="742"/>
            <p14:sldId id="743"/>
            <p14:sldId id="752"/>
            <p14:sldId id="753"/>
            <p14:sldId id="744"/>
            <p14:sldId id="755"/>
          </p14:sldIdLst>
        </p14:section>
        <p14:section name="DBMS MODELS" id="{404D4839-D9A8-495A-A5BE-0AC41C801008}">
          <p14:sldIdLst>
            <p14:sldId id="745"/>
            <p14:sldId id="760"/>
            <p14:sldId id="746"/>
            <p14:sldId id="747"/>
            <p14:sldId id="748"/>
            <p14:sldId id="757"/>
            <p14:sldId id="749"/>
            <p14:sldId id="758"/>
            <p14:sldId id="759"/>
            <p14:sldId id="750"/>
          </p14:sldIdLst>
        </p14:section>
        <p14:section name="Data Modeling" id="{363D2337-A9F3-43E9-B5F8-E7199906DB80}">
          <p14:sldIdLst>
            <p14:sldId id="751"/>
            <p14:sldId id="761"/>
            <p14:sldId id="762"/>
            <p14:sldId id="763"/>
          </p14:sldIdLst>
        </p14:section>
        <p14:section name="DataBase Keys" id="{662DD898-E544-484D-A6D1-32FA161FF488}">
          <p14:sldIdLst>
            <p14:sldId id="792"/>
            <p14:sldId id="793"/>
            <p14:sldId id="794"/>
            <p14:sldId id="796"/>
          </p14:sldIdLst>
        </p14:section>
        <p14:section name="ERD" id="{8938E763-AA52-43D7-8CCB-DB3667F5FEDF}">
          <p14:sldIdLst>
            <p14:sldId id="767"/>
            <p14:sldId id="769"/>
            <p14:sldId id="771"/>
            <p14:sldId id="783"/>
            <p14:sldId id="784"/>
            <p14:sldId id="785"/>
            <p14:sldId id="772"/>
            <p14:sldId id="786"/>
            <p14:sldId id="787"/>
            <p14:sldId id="788"/>
            <p14:sldId id="790"/>
            <p14:sldId id="791"/>
          </p14:sldIdLst>
        </p14:section>
        <p14:section name="Normalization" id="{C2E7C00E-6C41-48F2-9DE0-95D306AD49E2}">
          <p14:sldIdLst>
            <p14:sldId id="789"/>
            <p14:sldId id="774"/>
            <p14:sldId id="777"/>
            <p14:sldId id="779"/>
            <p14:sldId id="781"/>
            <p14:sldId id="797"/>
            <p14:sldId id="798"/>
          </p14:sldIdLst>
        </p14:section>
        <p14:section name="SQL" id="{C3FCB9C8-56D5-400B-8768-73E238D2D454}">
          <p14:sldIdLst>
            <p14:sldId id="799"/>
            <p14:sldId id="802"/>
            <p14:sldId id="866"/>
            <p14:sldId id="867"/>
            <p14:sldId id="857"/>
            <p14:sldId id="803"/>
          </p14:sldIdLst>
        </p14:section>
        <p14:section name="DDL" id="{CCF68130-B21F-4719-B2B5-4696ED382C6C}">
          <p14:sldIdLst>
            <p14:sldId id="804"/>
            <p14:sldId id="842"/>
            <p14:sldId id="843"/>
            <p14:sldId id="845"/>
            <p14:sldId id="946"/>
            <p14:sldId id="847"/>
          </p14:sldIdLst>
        </p14:section>
        <p14:section name="DML" id="{99457704-9E6F-4BF3-83A4-9750656596A4}">
          <p14:sldIdLst>
            <p14:sldId id="947"/>
            <p14:sldId id="948"/>
            <p14:sldId id="878"/>
            <p14:sldId id="949"/>
          </p14:sldIdLst>
        </p14:section>
        <p14:section name="Clauses/Statements" id="{5057AF36-A082-450B-B518-316E5FF8A60F}">
          <p14:sldIdLst>
            <p14:sldId id="950"/>
            <p14:sldId id="951"/>
            <p14:sldId id="952"/>
            <p14:sldId id="953"/>
            <p14:sldId id="954"/>
            <p14:sldId id="955"/>
            <p14:sldId id="961"/>
            <p14:sldId id="966"/>
            <p14:sldId id="956"/>
            <p14:sldId id="957"/>
            <p14:sldId id="958"/>
          </p14:sldIdLst>
        </p14:section>
        <p14:section name="CONSTRAINTS" id="{C1DD0C67-3588-4477-AAFF-2E436FCF0CD9}">
          <p14:sldIdLst>
            <p14:sldId id="848"/>
            <p14:sldId id="968"/>
            <p14:sldId id="850"/>
            <p14:sldId id="853"/>
            <p14:sldId id="855"/>
          </p14:sldIdLst>
        </p14:section>
        <p14:section name="Indexes" id="{13A41723-95B9-4C1E-A07A-50D0B252A9AA}">
          <p14:sldIdLst>
            <p14:sldId id="1035"/>
            <p14:sldId id="1038"/>
            <p14:sldId id="1037"/>
            <p14:sldId id="1036"/>
          </p14:sldIdLst>
        </p14:section>
        <p14:section name="Identity Property" id="{F076952E-FF81-4BBF-B514-8BBF87D7BC7D}">
          <p14:sldIdLst>
            <p14:sldId id="1042"/>
          </p14:sldIdLst>
        </p14:section>
        <p14:section name="Aliases" id="{80C6E32E-E933-4A1D-8890-BEB1D5FD2E88}">
          <p14:sldIdLst>
            <p14:sldId id="974"/>
            <p14:sldId id="975"/>
          </p14:sldIdLst>
        </p14:section>
        <p14:section name="Joins" id="{8EA65C2D-199B-4ED3-AB4C-FFF967C46D8B}">
          <p14:sldIdLst>
            <p14:sldId id="977"/>
            <p14:sldId id="978"/>
            <p14:sldId id="979"/>
            <p14:sldId id="980"/>
            <p14:sldId id="981"/>
            <p14:sldId id="983"/>
          </p14:sldIdLst>
        </p14:section>
        <p14:section name="FUNCTIONS" id="{22FCAE67-0118-4FBC-A95F-69E3BDF48E8F}">
          <p14:sldIdLst>
            <p14:sldId id="969"/>
          </p14:sldIdLst>
        </p14:section>
        <p14:section name="GROUP BY" id="{3F5E0738-B2C3-44BD-A6A1-25148890A923}">
          <p14:sldIdLst>
            <p14:sldId id="984"/>
            <p14:sldId id="986"/>
            <p14:sldId id="988"/>
          </p14:sldIdLst>
        </p14:section>
        <p14:section name="subQuery" id="{31AAA3C1-4454-4568-ADC3-95A5672CAD02}">
          <p14:sldIdLst>
            <p14:sldId id="1043"/>
            <p14:sldId id="1044"/>
            <p14:sldId id="1045"/>
          </p14:sldIdLst>
        </p14:section>
        <p14:section name="VIEWS" id="{4EEF548C-5291-4626-980F-C2D3679CF206}">
          <p14:sldIdLst>
            <p14:sldId id="990"/>
            <p14:sldId id="991"/>
            <p14:sldId id="992"/>
            <p14:sldId id="993"/>
            <p14:sldId id="994"/>
            <p14:sldId id="995"/>
            <p14:sldId id="996"/>
            <p14:sldId id="997"/>
            <p14:sldId id="1046"/>
          </p14:sldIdLst>
        </p14:section>
        <p14:section name="Stored Procedures" id="{2AF77C5F-D7B8-4128-BFF0-A43A87F4F019}">
          <p14:sldIdLst>
            <p14:sldId id="1047"/>
            <p14:sldId id="1048"/>
            <p14:sldId id="1049"/>
            <p14:sldId id="1050"/>
            <p14:sldId id="1051"/>
          </p14:sldIdLst>
        </p14:section>
        <p14:section name="Transactions" id="{418C45CF-8EFB-4347-8A8F-6DA92D8EE586}">
          <p14:sldIdLst>
            <p14:sldId id="1056"/>
          </p14:sldIdLst>
        </p14:section>
        <p14:section name="Triggers" id="{C47F6844-F648-4386-BECF-D89A7F3FCD98}">
          <p14:sldIdLst>
            <p14:sldId id="1052"/>
          </p14:sldIdLst>
        </p14:section>
        <p14:section name="DCL" id="{A0601739-E549-4065-A081-B297D86DD6D4}">
          <p14:sldIdLst>
            <p14:sldId id="1053"/>
            <p14:sldId id="1055"/>
          </p14:sldIdLst>
        </p14:section>
      </p14:sectionLst>
    </p:ext>
    <p:ext uri="{EFAFB233-063F-42B5-8137-9DF3F51BA10A}">
      <p15:sldGuideLst xmlns:p15="http://schemas.microsoft.com/office/powerpoint/2012/main">
        <p15:guide id="1" orient="horz" pos="2118">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atika Liaquat" initials="A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F2D3"/>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37" autoAdjust="0"/>
    <p:restoredTop sz="91001" autoAdjust="0"/>
  </p:normalViewPr>
  <p:slideViewPr>
    <p:cSldViewPr>
      <p:cViewPr varScale="1">
        <p:scale>
          <a:sx n="84" d="100"/>
          <a:sy n="84" d="100"/>
        </p:scale>
        <p:origin x="1548" y="84"/>
      </p:cViewPr>
      <p:guideLst>
        <p:guide orient="horz" pos="2118"/>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DC7EC9-2CE2-4888-B745-8A9EB7296C6C}" type="datetimeFigureOut">
              <a:rPr lang="en-US" smtClean="0"/>
              <a:t>10/22/2018</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732B131-BCFB-44E8-BA8D-4BCC8A10E57C}" type="slidenum">
              <a:rPr lang="en-US" smtClean="0"/>
              <a:t>‹#›</a:t>
            </a:fld>
            <a:endParaRPr lang="en-US" dirty="0"/>
          </a:p>
        </p:txBody>
      </p:sp>
    </p:spTree>
    <p:extLst>
      <p:ext uri="{BB962C8B-B14F-4D97-AF65-F5344CB8AC3E}">
        <p14:creationId xmlns:p14="http://schemas.microsoft.com/office/powerpoint/2010/main" val="2642218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5000"/>
              </a:lnSpc>
              <a:buClr>
                <a:schemeClr val="tx1"/>
              </a:buClr>
              <a:buSzPct val="100000"/>
            </a:pPr>
            <a:r>
              <a:rPr lang="en-US" b="1" dirty="0">
                <a:latin typeface="Helvetica" charset="0"/>
              </a:rPr>
              <a:t>Each attribute must be atomic</a:t>
            </a:r>
          </a:p>
          <a:p>
            <a:pPr lvl="1">
              <a:lnSpc>
                <a:spcPct val="95000"/>
              </a:lnSpc>
              <a:buClr>
                <a:schemeClr val="tx1"/>
              </a:buClr>
              <a:buSzPct val="100000"/>
              <a:buFontTx/>
              <a:buChar char="•"/>
            </a:pPr>
            <a:r>
              <a:rPr lang="en-US" dirty="0"/>
              <a:t> No repeating columns within a row.</a:t>
            </a:r>
          </a:p>
          <a:p>
            <a:pPr lvl="1">
              <a:lnSpc>
                <a:spcPct val="95000"/>
              </a:lnSpc>
              <a:buClr>
                <a:schemeClr val="tx1"/>
              </a:buClr>
              <a:buSzPct val="100000"/>
              <a:buFontTx/>
              <a:buChar char="•"/>
            </a:pPr>
            <a:r>
              <a:rPr lang="en-US" dirty="0"/>
              <a:t> No multi-valued columns.</a:t>
            </a:r>
            <a:endParaRPr lang="en-US" b="1" dirty="0">
              <a:latin typeface="Helvetica" charset="0"/>
            </a:endParaRPr>
          </a:p>
          <a:p>
            <a:pPr>
              <a:lnSpc>
                <a:spcPct val="95000"/>
              </a:lnSpc>
              <a:buClr>
                <a:schemeClr val="tx1"/>
              </a:buClr>
              <a:buSzPct val="100000"/>
            </a:pPr>
            <a:endParaRPr lang="en-US" b="1" dirty="0">
              <a:latin typeface="Helvetica" charset="0"/>
            </a:endParaRPr>
          </a:p>
          <a:p>
            <a:pPr>
              <a:lnSpc>
                <a:spcPct val="95000"/>
              </a:lnSpc>
              <a:buClr>
                <a:schemeClr val="tx1"/>
              </a:buClr>
              <a:buSzPct val="100000"/>
            </a:pPr>
            <a:r>
              <a:rPr lang="en-US" b="1" dirty="0">
                <a:latin typeface="Helvetica" charset="0"/>
              </a:rPr>
              <a:t>1NF simplifies attributes</a:t>
            </a:r>
          </a:p>
          <a:p>
            <a:pPr lvl="1">
              <a:lnSpc>
                <a:spcPct val="95000"/>
              </a:lnSpc>
              <a:buClr>
                <a:schemeClr val="tx1"/>
              </a:buClr>
              <a:buSzPct val="100000"/>
              <a:buFontTx/>
              <a:buChar char="•"/>
            </a:pPr>
            <a:r>
              <a:rPr lang="en-US" dirty="0"/>
              <a:t> Queries become easier.</a:t>
            </a:r>
            <a:endParaRPr lang="en-US" b="1" dirty="0">
              <a:latin typeface="Helvetica" charset="0"/>
            </a:endParaRPr>
          </a:p>
        </p:txBody>
      </p:sp>
      <p:sp>
        <p:nvSpPr>
          <p:cNvPr id="4" name="Slide Number Placeholder 3"/>
          <p:cNvSpPr>
            <a:spLocks noGrp="1"/>
          </p:cNvSpPr>
          <p:nvPr>
            <p:ph type="sldNum" sz="quarter" idx="10"/>
          </p:nvPr>
        </p:nvSpPr>
        <p:spPr/>
        <p:txBody>
          <a:bodyPr/>
          <a:lstStyle/>
          <a:p>
            <a:fld id="{F732B131-BCFB-44E8-BA8D-4BCC8A10E57C}" type="slidenum">
              <a:rPr lang="en-US" smtClean="0"/>
              <a:t>41</a:t>
            </a:fld>
            <a:endParaRPr lang="en-US" dirty="0"/>
          </a:p>
        </p:txBody>
      </p:sp>
    </p:spTree>
    <p:extLst>
      <p:ext uri="{BB962C8B-B14F-4D97-AF65-F5344CB8AC3E}">
        <p14:creationId xmlns:p14="http://schemas.microsoft.com/office/powerpoint/2010/main" val="672006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smtClean="0"/>
              <a:t>When a view is dropped, it has no effect on the underlying tables.</a:t>
            </a:r>
          </a:p>
          <a:p>
            <a:pPr marL="285750" indent="-285750">
              <a:buFont typeface="Arial" panose="020B0604020202020204" pitchFamily="34" charset="0"/>
              <a:buChar char="•"/>
            </a:pPr>
            <a:r>
              <a:rPr lang="en-US" dirty="0" smtClean="0"/>
              <a:t> Dropping a view removes its definition and all the permissions assigned to it.</a:t>
            </a:r>
          </a:p>
          <a:p>
            <a:pPr marL="285750" indent="-285750">
              <a:buFont typeface="Arial" panose="020B0604020202020204" pitchFamily="34" charset="0"/>
              <a:buChar char="•"/>
            </a:pPr>
            <a:r>
              <a:rPr lang="en-US" dirty="0" smtClean="0"/>
              <a:t>However, dropping a table that references a view does not drop the view automatically. </a:t>
            </a:r>
          </a:p>
          <a:p>
            <a:pPr marL="285750" indent="-285750">
              <a:buFont typeface="Arial" panose="020B0604020202020204" pitchFamily="34" charset="0"/>
              <a:buChar char="•"/>
            </a:pPr>
            <a:r>
              <a:rPr lang="en-US" dirty="0" smtClean="0"/>
              <a:t>You must drop it explicitly.</a:t>
            </a:r>
          </a:p>
          <a:p>
            <a:endParaRPr lang="en-US" dirty="0"/>
          </a:p>
        </p:txBody>
      </p:sp>
      <p:sp>
        <p:nvSpPr>
          <p:cNvPr id="4" name="Slide Number Placeholder 3"/>
          <p:cNvSpPr>
            <a:spLocks noGrp="1"/>
          </p:cNvSpPr>
          <p:nvPr>
            <p:ph type="sldNum" sz="quarter" idx="10"/>
          </p:nvPr>
        </p:nvSpPr>
        <p:spPr/>
        <p:txBody>
          <a:bodyPr/>
          <a:lstStyle/>
          <a:p>
            <a:fld id="{F732B131-BCFB-44E8-BA8D-4BCC8A10E57C}" type="slidenum">
              <a:rPr lang="en-US" smtClean="0"/>
              <a:t>100</a:t>
            </a:fld>
            <a:endParaRPr lang="en-US" dirty="0"/>
          </a:p>
        </p:txBody>
      </p:sp>
    </p:spTree>
    <p:extLst>
      <p:ext uri="{BB962C8B-B14F-4D97-AF65-F5344CB8AC3E}">
        <p14:creationId xmlns:p14="http://schemas.microsoft.com/office/powerpoint/2010/main" val="796616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solidFill>
                  <a:schemeClr val="accent3">
                    <a:lumMod val="75000"/>
                  </a:schemeClr>
                </a:solidFill>
              </a:rPr>
              <a:t>sys.sql_modules</a:t>
            </a:r>
            <a:r>
              <a:rPr lang="en-US" dirty="0" smtClean="0"/>
              <a:t>  is a system view. It is used to display view definition.</a:t>
            </a:r>
          </a:p>
          <a:p>
            <a:endParaRPr lang="en-US" dirty="0" smtClean="0"/>
          </a:p>
          <a:p>
            <a:r>
              <a:rPr lang="en-US" dirty="0" err="1" smtClean="0">
                <a:solidFill>
                  <a:schemeClr val="accent3">
                    <a:lumMod val="75000"/>
                  </a:schemeClr>
                </a:solidFill>
              </a:rPr>
              <a:t>Object_definition</a:t>
            </a:r>
            <a:r>
              <a:rPr lang="en-US" dirty="0" smtClean="0">
                <a:solidFill>
                  <a:schemeClr val="accent3">
                    <a:lumMod val="75000"/>
                  </a:schemeClr>
                </a:solidFill>
              </a:rPr>
              <a:t>()</a:t>
            </a:r>
            <a:r>
              <a:rPr lang="en-US" dirty="0" smtClean="0"/>
              <a:t> is built-in function that returns the view definition.</a:t>
            </a:r>
          </a:p>
          <a:p>
            <a:endParaRPr lang="en-US" dirty="0" smtClean="0"/>
          </a:p>
          <a:p>
            <a:r>
              <a:rPr lang="en-US" dirty="0" err="1" smtClean="0">
                <a:solidFill>
                  <a:schemeClr val="accent3">
                    <a:lumMod val="75000"/>
                  </a:schemeClr>
                </a:solidFill>
              </a:rPr>
              <a:t>Object_id</a:t>
            </a:r>
            <a:r>
              <a:rPr lang="en-US" dirty="0" smtClean="0">
                <a:solidFill>
                  <a:schemeClr val="accent3">
                    <a:lumMod val="75000"/>
                  </a:schemeClr>
                </a:solidFill>
              </a:rPr>
              <a:t>() </a:t>
            </a:r>
            <a:r>
              <a:rPr lang="en-US" dirty="0" smtClean="0"/>
              <a:t>is a system function that returns the ID of view.</a:t>
            </a:r>
          </a:p>
        </p:txBody>
      </p:sp>
      <p:sp>
        <p:nvSpPr>
          <p:cNvPr id="4" name="Slide Number Placeholder 3"/>
          <p:cNvSpPr>
            <a:spLocks noGrp="1"/>
          </p:cNvSpPr>
          <p:nvPr>
            <p:ph type="sldNum" sz="quarter" idx="10"/>
          </p:nvPr>
        </p:nvSpPr>
        <p:spPr/>
        <p:txBody>
          <a:bodyPr/>
          <a:lstStyle/>
          <a:p>
            <a:fld id="{F732B131-BCFB-44E8-BA8D-4BCC8A10E57C}" type="slidenum">
              <a:rPr lang="en-US" smtClean="0"/>
              <a:t>101</a:t>
            </a:fld>
            <a:endParaRPr lang="en-US" dirty="0"/>
          </a:p>
        </p:txBody>
      </p:sp>
    </p:spTree>
    <p:extLst>
      <p:ext uri="{BB962C8B-B14F-4D97-AF65-F5344CB8AC3E}">
        <p14:creationId xmlns:p14="http://schemas.microsoft.com/office/powerpoint/2010/main" val="1468459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fld id="{F732B131-BCFB-44E8-BA8D-4BCC8A10E57C}" type="slidenum">
              <a:rPr lang="en-US" smtClean="0"/>
              <a:t>103</a:t>
            </a:fld>
            <a:endParaRPr lang="en-US" dirty="0"/>
          </a:p>
        </p:txBody>
      </p:sp>
    </p:spTree>
    <p:extLst>
      <p:ext uri="{BB962C8B-B14F-4D97-AF65-F5344CB8AC3E}">
        <p14:creationId xmlns:p14="http://schemas.microsoft.com/office/powerpoint/2010/main" val="4232062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32B131-BCFB-44E8-BA8D-4BCC8A10E57C}" type="slidenum">
              <a:rPr lang="en-US" smtClean="0"/>
              <a:t>104</a:t>
            </a:fld>
            <a:endParaRPr lang="en-US" dirty="0"/>
          </a:p>
        </p:txBody>
      </p:sp>
    </p:spTree>
    <p:extLst>
      <p:ext uri="{BB962C8B-B14F-4D97-AF65-F5344CB8AC3E}">
        <p14:creationId xmlns:p14="http://schemas.microsoft.com/office/powerpoint/2010/main" val="1338586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32B131-BCFB-44E8-BA8D-4BCC8A10E57C}" type="slidenum">
              <a:rPr lang="en-US" smtClean="0"/>
              <a:t>106</a:t>
            </a:fld>
            <a:endParaRPr lang="en-US" dirty="0"/>
          </a:p>
        </p:txBody>
      </p:sp>
    </p:spTree>
    <p:extLst>
      <p:ext uri="{BB962C8B-B14F-4D97-AF65-F5344CB8AC3E}">
        <p14:creationId xmlns:p14="http://schemas.microsoft.com/office/powerpoint/2010/main" val="1787556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5000"/>
              </a:lnSpc>
              <a:buClr>
                <a:schemeClr val="tx1"/>
              </a:buClr>
              <a:buSzPct val="100000"/>
            </a:pPr>
            <a:r>
              <a:rPr lang="en-US" b="1" dirty="0">
                <a:latin typeface="Helvetica" charset="0"/>
              </a:rPr>
              <a:t>Each attribute must be functionally dependent on the primary key.</a:t>
            </a:r>
          </a:p>
          <a:p>
            <a:pPr lvl="1">
              <a:lnSpc>
                <a:spcPct val="95000"/>
              </a:lnSpc>
              <a:buClr>
                <a:schemeClr val="tx1"/>
              </a:buClr>
              <a:buSzPct val="100000"/>
              <a:buFontTx/>
              <a:buChar char="•"/>
            </a:pPr>
            <a:r>
              <a:rPr lang="en-US" dirty="0"/>
              <a:t> Partial Functional dependency – a non-key attribute should not be partially(functionally) dependent on more than one key attribute.</a:t>
            </a:r>
          </a:p>
          <a:p>
            <a:pPr lvl="1">
              <a:lnSpc>
                <a:spcPct val="95000"/>
              </a:lnSpc>
              <a:buClr>
                <a:schemeClr val="tx1"/>
              </a:buClr>
              <a:buSzPct val="100000"/>
              <a:buFontTx/>
              <a:buChar char="•"/>
            </a:pPr>
            <a:r>
              <a:rPr lang="en-US" dirty="0"/>
              <a:t> Any non-dependent attributes are moved into a smaller (subset) table.</a:t>
            </a:r>
            <a:endParaRPr lang="en-US" b="1" dirty="0">
              <a:latin typeface="Helvetica" charset="0"/>
            </a:endParaRPr>
          </a:p>
          <a:p>
            <a:pPr>
              <a:lnSpc>
                <a:spcPct val="95000"/>
              </a:lnSpc>
              <a:buClr>
                <a:schemeClr val="tx1"/>
              </a:buClr>
              <a:buSzPct val="100000"/>
            </a:pPr>
            <a:r>
              <a:rPr lang="en-US" b="1" dirty="0">
                <a:latin typeface="Helvetica" charset="0"/>
              </a:rPr>
              <a:t>2NF improves data integrity.</a:t>
            </a:r>
          </a:p>
          <a:p>
            <a:pPr lvl="1">
              <a:lnSpc>
                <a:spcPct val="95000"/>
              </a:lnSpc>
              <a:buClr>
                <a:schemeClr val="tx1"/>
              </a:buClr>
              <a:buSzPct val="100000"/>
              <a:buFontTx/>
              <a:buChar char="•"/>
            </a:pPr>
            <a:r>
              <a:rPr lang="en-US" dirty="0"/>
              <a:t> Prevents update, insert, and delete anomalies.</a:t>
            </a:r>
            <a:endParaRPr lang="en-US" b="1" dirty="0">
              <a:latin typeface="Helvetica" charset="0"/>
            </a:endParaRPr>
          </a:p>
        </p:txBody>
      </p:sp>
      <p:sp>
        <p:nvSpPr>
          <p:cNvPr id="4" name="Slide Number Placeholder 3"/>
          <p:cNvSpPr>
            <a:spLocks noGrp="1"/>
          </p:cNvSpPr>
          <p:nvPr>
            <p:ph type="sldNum" sz="quarter" idx="10"/>
          </p:nvPr>
        </p:nvSpPr>
        <p:spPr/>
        <p:txBody>
          <a:bodyPr/>
          <a:lstStyle/>
          <a:p>
            <a:fld id="{F732B131-BCFB-44E8-BA8D-4BCC8A10E57C}" type="slidenum">
              <a:rPr lang="en-US" smtClean="0"/>
              <a:t>42</a:t>
            </a:fld>
            <a:endParaRPr lang="en-US" dirty="0"/>
          </a:p>
        </p:txBody>
      </p:sp>
    </p:spTree>
    <p:extLst>
      <p:ext uri="{BB962C8B-B14F-4D97-AF65-F5344CB8AC3E}">
        <p14:creationId xmlns:p14="http://schemas.microsoft.com/office/powerpoint/2010/main" val="4111759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algn="l">
              <a:lnSpc>
                <a:spcPct val="95000"/>
              </a:lnSpc>
              <a:spcBef>
                <a:spcPct val="20000"/>
              </a:spcBef>
              <a:buClr>
                <a:schemeClr val="tx1"/>
              </a:buClr>
              <a:buSzPct val="100000"/>
            </a:pPr>
            <a:endParaRPr lang="en-US" sz="2400" b="1" dirty="0"/>
          </a:p>
          <a:p>
            <a:pPr algn="l">
              <a:lnSpc>
                <a:spcPct val="95000"/>
              </a:lnSpc>
              <a:spcBef>
                <a:spcPct val="20000"/>
              </a:spcBef>
              <a:buClr>
                <a:schemeClr val="tx1"/>
              </a:buClr>
              <a:buSzPct val="100000"/>
            </a:pPr>
            <a:r>
              <a:rPr lang="en-US" sz="2800" b="1" dirty="0"/>
              <a:t>Remove transitive dependencies.</a:t>
            </a:r>
          </a:p>
          <a:p>
            <a:pPr lvl="1" algn="l">
              <a:lnSpc>
                <a:spcPct val="95000"/>
              </a:lnSpc>
              <a:spcBef>
                <a:spcPct val="20000"/>
              </a:spcBef>
              <a:buClr>
                <a:schemeClr val="tx1"/>
              </a:buClr>
              <a:buSzPct val="100000"/>
              <a:buFontTx/>
              <a:buChar char="•"/>
            </a:pPr>
            <a:r>
              <a:rPr lang="en-US" sz="2800" dirty="0"/>
              <a:t> Transitive dependency – if an attribute can be determined by another non-key attribute.</a:t>
            </a:r>
          </a:p>
          <a:p>
            <a:pPr lvl="1" algn="l">
              <a:lnSpc>
                <a:spcPct val="95000"/>
              </a:lnSpc>
              <a:spcBef>
                <a:spcPct val="20000"/>
              </a:spcBef>
              <a:buClr>
                <a:schemeClr val="tx1"/>
              </a:buClr>
              <a:buSzPct val="100000"/>
              <a:buFontTx/>
              <a:buChar char="•"/>
            </a:pPr>
            <a:r>
              <a:rPr lang="en-US" sz="2800" dirty="0"/>
              <a:t> Any transitive dependencies are moved into a smaller (subset) table.</a:t>
            </a:r>
          </a:p>
          <a:p>
            <a:pPr lvl="1" algn="l">
              <a:lnSpc>
                <a:spcPct val="95000"/>
              </a:lnSpc>
              <a:spcBef>
                <a:spcPct val="20000"/>
              </a:spcBef>
              <a:buClr>
                <a:schemeClr val="tx1"/>
              </a:buClr>
              <a:buSzPct val="100000"/>
            </a:pPr>
            <a:endParaRPr lang="en-US" sz="2800" b="1" dirty="0"/>
          </a:p>
          <a:p>
            <a:pPr algn="l">
              <a:lnSpc>
                <a:spcPct val="95000"/>
              </a:lnSpc>
              <a:spcBef>
                <a:spcPct val="20000"/>
              </a:spcBef>
              <a:buClr>
                <a:schemeClr val="tx1"/>
              </a:buClr>
              <a:buSzPct val="100000"/>
            </a:pPr>
            <a:r>
              <a:rPr lang="en-US" sz="2800" b="1" dirty="0"/>
              <a:t>3NF  further improves data integrity.</a:t>
            </a:r>
          </a:p>
          <a:p>
            <a:pPr lvl="1" algn="l">
              <a:lnSpc>
                <a:spcPct val="95000"/>
              </a:lnSpc>
              <a:spcBef>
                <a:spcPct val="20000"/>
              </a:spcBef>
              <a:buClr>
                <a:schemeClr val="tx1"/>
              </a:buClr>
              <a:buSzPct val="100000"/>
              <a:buFontTx/>
              <a:buChar char="•"/>
            </a:pPr>
            <a:r>
              <a:rPr lang="en-US" sz="2800" dirty="0"/>
              <a:t> Prevents update, insert, and delete anomalies.</a:t>
            </a:r>
            <a:endParaRPr lang="en-US" sz="2800" b="1" dirty="0"/>
          </a:p>
        </p:txBody>
      </p:sp>
      <p:sp>
        <p:nvSpPr>
          <p:cNvPr id="4" name="Slide Number Placeholder 3"/>
          <p:cNvSpPr>
            <a:spLocks noGrp="1"/>
          </p:cNvSpPr>
          <p:nvPr>
            <p:ph type="sldNum" sz="quarter" idx="10"/>
          </p:nvPr>
        </p:nvSpPr>
        <p:spPr/>
        <p:txBody>
          <a:bodyPr/>
          <a:lstStyle/>
          <a:p>
            <a:fld id="{F732B131-BCFB-44E8-BA8D-4BCC8A10E57C}" type="slidenum">
              <a:rPr lang="en-US" smtClean="0"/>
              <a:t>43</a:t>
            </a:fld>
            <a:endParaRPr lang="en-US" dirty="0"/>
          </a:p>
        </p:txBody>
      </p:sp>
    </p:spTree>
    <p:extLst>
      <p:ext uri="{BB962C8B-B14F-4D97-AF65-F5344CB8AC3E}">
        <p14:creationId xmlns:p14="http://schemas.microsoft.com/office/powerpoint/2010/main" val="1688903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32B131-BCFB-44E8-BA8D-4BCC8A10E57C}" type="slidenum">
              <a:rPr lang="en-US" smtClean="0"/>
              <a:t>69</a:t>
            </a:fld>
            <a:endParaRPr lang="en-US" dirty="0"/>
          </a:p>
        </p:txBody>
      </p:sp>
    </p:spTree>
    <p:extLst>
      <p:ext uri="{BB962C8B-B14F-4D97-AF65-F5344CB8AC3E}">
        <p14:creationId xmlns:p14="http://schemas.microsoft.com/office/powerpoint/2010/main" val="2249993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32B131-BCFB-44E8-BA8D-4BCC8A10E57C}" type="slidenum">
              <a:rPr lang="en-US" smtClean="0"/>
              <a:t>70</a:t>
            </a:fld>
            <a:endParaRPr lang="en-US" dirty="0"/>
          </a:p>
        </p:txBody>
      </p:sp>
    </p:spTree>
    <p:extLst>
      <p:ext uri="{BB962C8B-B14F-4D97-AF65-F5344CB8AC3E}">
        <p14:creationId xmlns:p14="http://schemas.microsoft.com/office/powerpoint/2010/main" val="2711125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a:solidFill>
                  <a:schemeClr val="tx1"/>
                </a:solidFill>
                <a:effectLst/>
                <a:latin typeface="+mn-lt"/>
                <a:ea typeface="+mn-ea"/>
                <a:cs typeface="+mn-cs"/>
              </a:rPr>
              <a:t>A primary key enforces the consistency of uniqueness of values over one or more columns. If an ID column has a primary key then it is impossible to have two rows with the same ID value. Without that primary key, many rows could have the same ID value and you wouldn't be able to distinguish between them based on the ID value alone.</a:t>
            </a:r>
          </a:p>
          <a:p>
            <a:pPr fontAlgn="base"/>
            <a:r>
              <a:rPr lang="en-US" sz="1200" b="0" i="0" kern="1200" dirty="0">
                <a:solidFill>
                  <a:schemeClr val="tx1"/>
                </a:solidFill>
                <a:effectLst/>
                <a:latin typeface="+mn-lt"/>
                <a:ea typeface="+mn-ea"/>
                <a:cs typeface="+mn-cs"/>
              </a:rPr>
              <a:t>A foreign key enforces the consistency of data that points elsewhere. It ensures that the data which is pointed to actually exists. In a typical parent-child relationship, a foreign key ensures that every child always points at a parent and that the parent actually exists. Without the foreign key you could have "orphaned" children that point at a parent that doesn't exist.</a:t>
            </a:r>
          </a:p>
          <a:p>
            <a:endParaRPr lang="en-US" dirty="0"/>
          </a:p>
        </p:txBody>
      </p:sp>
      <p:sp>
        <p:nvSpPr>
          <p:cNvPr id="4" name="Slide Number Placeholder 3"/>
          <p:cNvSpPr>
            <a:spLocks noGrp="1"/>
          </p:cNvSpPr>
          <p:nvPr>
            <p:ph type="sldNum" sz="quarter" idx="10"/>
          </p:nvPr>
        </p:nvSpPr>
        <p:spPr/>
        <p:txBody>
          <a:bodyPr/>
          <a:lstStyle/>
          <a:p>
            <a:fld id="{F732B131-BCFB-44E8-BA8D-4BCC8A10E57C}" type="slidenum">
              <a:rPr lang="en-US" smtClean="0"/>
              <a:t>76</a:t>
            </a:fld>
            <a:endParaRPr lang="en-US" dirty="0"/>
          </a:p>
        </p:txBody>
      </p:sp>
    </p:spTree>
    <p:extLst>
      <p:ext uri="{BB962C8B-B14F-4D97-AF65-F5344CB8AC3E}">
        <p14:creationId xmlns:p14="http://schemas.microsoft.com/office/powerpoint/2010/main" val="349371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32B131-BCFB-44E8-BA8D-4BCC8A10E57C}" type="slidenum">
              <a:rPr lang="en-US" smtClean="0"/>
              <a:t>78</a:t>
            </a:fld>
            <a:endParaRPr lang="en-US" dirty="0"/>
          </a:p>
        </p:txBody>
      </p:sp>
    </p:spTree>
    <p:extLst>
      <p:ext uri="{BB962C8B-B14F-4D97-AF65-F5344CB8AC3E}">
        <p14:creationId xmlns:p14="http://schemas.microsoft.com/office/powerpoint/2010/main" val="660046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Indexes can be deleted. Usually an index is considered for deletion when the performance of the INSERT,UPDATE and DELETE operations are hindered by the Index.</a:t>
            </a:r>
          </a:p>
          <a:p>
            <a:endParaRPr lang="en-US" dirty="0"/>
          </a:p>
        </p:txBody>
      </p:sp>
      <p:sp>
        <p:nvSpPr>
          <p:cNvPr id="4" name="Slide Number Placeholder 3"/>
          <p:cNvSpPr>
            <a:spLocks noGrp="1"/>
          </p:cNvSpPr>
          <p:nvPr>
            <p:ph type="sldNum" sz="quarter" idx="10"/>
          </p:nvPr>
        </p:nvSpPr>
        <p:spPr/>
        <p:txBody>
          <a:bodyPr/>
          <a:lstStyle/>
          <a:p>
            <a:fld id="{F732B131-BCFB-44E8-BA8D-4BCC8A10E57C}" type="slidenum">
              <a:rPr lang="en-US" smtClean="0"/>
              <a:t>80</a:t>
            </a:fld>
            <a:endParaRPr lang="en-US" dirty="0"/>
          </a:p>
        </p:txBody>
      </p:sp>
    </p:spTree>
    <p:extLst>
      <p:ext uri="{BB962C8B-B14F-4D97-AF65-F5344CB8AC3E}">
        <p14:creationId xmlns:p14="http://schemas.microsoft.com/office/powerpoint/2010/main" val="2222314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32B131-BCFB-44E8-BA8D-4BCC8A10E57C}" type="slidenum">
              <a:rPr lang="en-US" smtClean="0"/>
              <a:t>94</a:t>
            </a:fld>
            <a:endParaRPr lang="en-US" dirty="0"/>
          </a:p>
        </p:txBody>
      </p:sp>
    </p:spTree>
    <p:extLst>
      <p:ext uri="{BB962C8B-B14F-4D97-AF65-F5344CB8AC3E}">
        <p14:creationId xmlns:p14="http://schemas.microsoft.com/office/powerpoint/2010/main" val="3457585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267752F-1704-4A05-9868-9A0A5ECE6C39}" type="datetimeFigureOut">
              <a:rPr lang="en-US" smtClean="0"/>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EF1A4-BCA1-4527-9072-CF0A0766D49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67752F-1704-4A05-9868-9A0A5ECE6C39}" type="datetimeFigureOut">
              <a:rPr lang="en-US" smtClean="0"/>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EF1A4-BCA1-4527-9072-CF0A0766D49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67752F-1704-4A05-9868-9A0A5ECE6C39}" type="datetimeFigureOut">
              <a:rPr lang="en-US" smtClean="0"/>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EF1A4-BCA1-4527-9072-CF0A0766D49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67752F-1704-4A05-9868-9A0A5ECE6C39}" type="datetimeFigureOut">
              <a:rPr lang="en-US" smtClean="0"/>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EF1A4-BCA1-4527-9072-CF0A0766D49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67752F-1704-4A05-9868-9A0A5ECE6C39}" type="datetimeFigureOut">
              <a:rPr lang="en-US" smtClean="0"/>
              <a:t>10/22/2018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41EF1A4-BCA1-4527-9072-CF0A0766D49B}"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267752F-1704-4A05-9868-9A0A5ECE6C39}" type="datetimeFigureOut">
              <a:rPr lang="en-US" smtClean="0"/>
              <a:t>10/22/2018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EF1A4-BCA1-4527-9072-CF0A0766D49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267752F-1704-4A05-9868-9A0A5ECE6C39}" type="datetimeFigureOut">
              <a:rPr lang="en-US" smtClean="0"/>
              <a:t>10/22/2018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41EF1A4-BCA1-4527-9072-CF0A0766D49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267752F-1704-4A05-9868-9A0A5ECE6C39}" type="datetimeFigureOut">
              <a:rPr lang="en-US" smtClean="0"/>
              <a:t>10/22/2018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41EF1A4-BCA1-4527-9072-CF0A0766D49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DB90-FF7E-5041-AB9F-1BC0957AB829}" type="datetimeFigureOut">
              <a:rPr lang="en-US" smtClean="0"/>
              <a:t>10/22/2018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pic>
        <p:nvPicPr>
          <p:cNvPr id="5" name="Picture 1" descr="C:\Users\Syed Liaquat Ali\Desktop\Electronics1.jpg"/>
          <p:cNvPicPr>
            <a:picLocks noChangeAspect="1" noChangeArrowheads="1"/>
          </p:cNvPicPr>
          <p:nvPr userDrawn="1"/>
        </p:nvPicPr>
        <p:blipFill>
          <a:blip r:embed="rId2" cstate="print"/>
          <a:srcRect/>
          <a:stretch>
            <a:fillRect/>
          </a:stretch>
        </p:blipFill>
        <p:spPr bwMode="auto">
          <a:xfrm>
            <a:off x="0" y="0"/>
            <a:ext cx="1447800" cy="6858000"/>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67752F-1704-4A05-9868-9A0A5ECE6C39}" type="datetimeFigureOut">
              <a:rPr lang="en-US" smtClean="0"/>
              <a:t>10/22/2018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EF1A4-BCA1-4527-9072-CF0A0766D49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67752F-1704-4A05-9868-9A0A5ECE6C39}" type="datetimeFigureOut">
              <a:rPr lang="en-US" smtClean="0"/>
              <a:t>10/22/2018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41EF1A4-BCA1-4527-9072-CF0A0766D49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67752F-1704-4A05-9868-9A0A5ECE6C39}" type="datetimeFigureOut">
              <a:rPr lang="en-US" smtClean="0"/>
              <a:t>10/22/2018</a:t>
            </a:fld>
            <a:endParaRPr lang="en-US" dirty="0"/>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1EF1A4-BCA1-4527-9072-CF0A0766D49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gif"/></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0.png"/><Relationship Id="rId4" Type="http://schemas.openxmlformats.org/officeDocument/2006/relationships/image" Target="../media/image59.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hyperlink" Target="https://katieandemil.academy/sql-server-2012-data-types" TargetMode="Externa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70.gi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74000">
              <a:schemeClr val="accent1">
                <a:lumMod val="45000"/>
                <a:lumOff val="55000"/>
              </a:schemeClr>
            </a:gs>
            <a:gs pos="83000">
              <a:schemeClr val="accent1">
                <a:lumMod val="45000"/>
                <a:lumOff val="55000"/>
              </a:schemeClr>
            </a:gs>
            <a:gs pos="100000">
              <a:schemeClr val="accent1">
                <a:lumMod val="30000"/>
                <a:lumOff val="70000"/>
              </a:schemeClr>
            </a:gs>
          </a:gsLst>
          <a:lin ang="13800000" scaled="0"/>
        </a:gra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1266022"/>
            <a:ext cx="5592723" cy="5562600"/>
          </a:xfrm>
          <a:prstGeom prst="rect">
            <a:avLst/>
          </a:prstGeom>
        </p:spPr>
      </p:pic>
    </p:spTree>
    <p:extLst>
      <p:ext uri="{BB962C8B-B14F-4D97-AF65-F5344CB8AC3E}">
        <p14:creationId xmlns:p14="http://schemas.microsoft.com/office/powerpoint/2010/main" val="1946957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52401"/>
            <a:ext cx="6629400" cy="2215991"/>
          </a:xfrm>
          <a:prstGeom prst="rect">
            <a:avLst/>
          </a:prstGeom>
        </p:spPr>
        <p:txBody>
          <a:bodyPr wrap="square">
            <a:spAutoFit/>
          </a:bodyPr>
          <a:lstStyle/>
          <a:p>
            <a:r>
              <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Flat File Data Model </a:t>
            </a:r>
          </a:p>
          <a:p>
            <a:r>
              <a:rPr lang="en-US" dirty="0"/>
              <a:t>In this model, the database consists of only one table or file. This model is used for simple databases - for example, to store the roll numbers, names, subjects, and marks of a group of students. This model cannot handle very complex data. It can cause redundancy when data is repeated more than once</a:t>
            </a:r>
          </a:p>
        </p:txBody>
      </p:sp>
      <p:pic>
        <p:nvPicPr>
          <p:cNvPr id="3" name="Picture 2"/>
          <p:cNvPicPr>
            <a:picLocks noChangeAspect="1"/>
          </p:cNvPicPr>
          <p:nvPr/>
        </p:nvPicPr>
        <p:blipFill>
          <a:blip r:embed="rId2"/>
          <a:stretch>
            <a:fillRect/>
          </a:stretch>
        </p:blipFill>
        <p:spPr>
          <a:xfrm>
            <a:off x="1445895" y="2514600"/>
            <a:ext cx="7698105" cy="1543050"/>
          </a:xfrm>
          <a:prstGeom prst="rect">
            <a:avLst/>
          </a:prstGeom>
        </p:spPr>
      </p:pic>
    </p:spTree>
    <p:extLst>
      <p:ext uri="{BB962C8B-B14F-4D97-AF65-F5344CB8AC3E}">
        <p14:creationId xmlns:p14="http://schemas.microsoft.com/office/powerpoint/2010/main" val="25784104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516966" y="209119"/>
            <a:ext cx="3201517" cy="523220"/>
          </a:xfrm>
          <a:prstGeom prst="rect">
            <a:avLst/>
          </a:prstGeom>
        </p:spPr>
        <p:txBody>
          <a:bodyPr wrap="none">
            <a:spAutoFit/>
          </a:bodyPr>
          <a:lstStyle/>
          <a:p>
            <a:pPr marR="0" lvl="0" indent="0" fontAlgn="auto">
              <a:lnSpc>
                <a:spcPct val="100000"/>
              </a:lnSpc>
              <a:spcBef>
                <a:spcPts val="0"/>
              </a:spcBef>
              <a:spcAft>
                <a:spcPts val="0"/>
              </a:spcAft>
              <a:buClrTx/>
              <a:buSzTx/>
              <a:buFontTx/>
              <a:buNone/>
              <a:tabLst/>
              <a:defRPr/>
            </a:pPr>
            <a:r>
              <a:rPr lang="en-US" sz="2800" u="sng" dirty="0">
                <a:solidFill>
                  <a:srgbClr val="002060"/>
                </a:solidFill>
                <a:latin typeface="Showcard Gothic" panose="04020904020102020604" pitchFamily="82" charset="0"/>
              </a:rPr>
              <a:t>Creating a View</a:t>
            </a:r>
          </a:p>
        </p:txBody>
      </p:sp>
      <p:sp>
        <p:nvSpPr>
          <p:cNvPr id="9" name="Rectangle 8"/>
          <p:cNvSpPr/>
          <p:nvPr/>
        </p:nvSpPr>
        <p:spPr>
          <a:xfrm>
            <a:off x="2209302" y="1236092"/>
            <a:ext cx="4648698" cy="923330"/>
          </a:xfrm>
          <a:prstGeom prst="rect">
            <a:avLst/>
          </a:prstGeom>
          <a:solidFill>
            <a:schemeClr val="accent1">
              <a:lumMod val="60000"/>
              <a:lumOff val="40000"/>
            </a:schemeClr>
          </a:solidFill>
        </p:spPr>
        <p:txBody>
          <a:bodyPr wrap="square">
            <a:spAutoFit/>
          </a:bodyPr>
          <a:lstStyle/>
          <a:p>
            <a:pPr>
              <a:buNone/>
            </a:pPr>
            <a:r>
              <a:rPr lang="en-US" dirty="0"/>
              <a:t>		CREATE VIEW [</a:t>
            </a:r>
            <a:r>
              <a:rPr lang="en-US" dirty="0" err="1"/>
              <a:t>View_Name</a:t>
            </a:r>
            <a:r>
              <a:rPr lang="en-US" dirty="0"/>
              <a:t>] </a:t>
            </a:r>
          </a:p>
          <a:p>
            <a:pPr>
              <a:buNone/>
            </a:pPr>
            <a:r>
              <a:rPr lang="en-US" dirty="0"/>
              <a:t>		AS</a:t>
            </a:r>
          </a:p>
          <a:p>
            <a:pPr>
              <a:buNone/>
            </a:pPr>
            <a:r>
              <a:rPr lang="en-US" dirty="0"/>
              <a:t> 		[SELECT Statement] </a:t>
            </a:r>
          </a:p>
        </p:txBody>
      </p:sp>
      <p:sp>
        <p:nvSpPr>
          <p:cNvPr id="10" name="Rectangle 9"/>
          <p:cNvSpPr/>
          <p:nvPr/>
        </p:nvSpPr>
        <p:spPr>
          <a:xfrm>
            <a:off x="1516966" y="3364720"/>
            <a:ext cx="3054041" cy="523220"/>
          </a:xfrm>
          <a:prstGeom prst="rect">
            <a:avLst/>
          </a:prstGeom>
        </p:spPr>
        <p:txBody>
          <a:bodyPr wrap="none">
            <a:spAutoFit/>
          </a:bodyPr>
          <a:lstStyle/>
          <a:p>
            <a:pPr>
              <a:defRPr/>
            </a:pPr>
            <a:r>
              <a:rPr lang="en-US" sz="2800" u="sng" dirty="0">
                <a:solidFill>
                  <a:srgbClr val="002060"/>
                </a:solidFill>
                <a:latin typeface="Showcard Gothic" panose="04020904020102020604" pitchFamily="82" charset="0"/>
              </a:rPr>
              <a:t>Running a View</a:t>
            </a:r>
          </a:p>
        </p:txBody>
      </p:sp>
      <p:sp>
        <p:nvSpPr>
          <p:cNvPr id="11" name="Rectangle 10"/>
          <p:cNvSpPr/>
          <p:nvPr/>
        </p:nvSpPr>
        <p:spPr>
          <a:xfrm>
            <a:off x="1516966" y="3931381"/>
            <a:ext cx="6225128" cy="369332"/>
          </a:xfrm>
          <a:prstGeom prst="rect">
            <a:avLst/>
          </a:prstGeom>
        </p:spPr>
        <p:txBody>
          <a:bodyPr wrap="square">
            <a:spAutoFit/>
          </a:bodyPr>
          <a:lstStyle/>
          <a:p>
            <a:r>
              <a:rPr lang="en-US" dirty="0"/>
              <a:t>This is as similar as select statement of a table.</a:t>
            </a:r>
          </a:p>
        </p:txBody>
      </p:sp>
      <p:sp>
        <p:nvSpPr>
          <p:cNvPr id="12" name="Rectangle 11">
            <a:extLst>
              <a:ext uri="{FF2B5EF4-FFF2-40B4-BE49-F238E27FC236}">
                <a16:creationId xmlns:a16="http://schemas.microsoft.com/office/drawing/2014/main" xmlns="" id="{25539DEF-26C7-4052-9842-697AA82AC75F}"/>
              </a:ext>
            </a:extLst>
          </p:cNvPr>
          <p:cNvSpPr/>
          <p:nvPr/>
        </p:nvSpPr>
        <p:spPr>
          <a:xfrm>
            <a:off x="2285999" y="2551837"/>
            <a:ext cx="4572001" cy="646331"/>
          </a:xfrm>
          <a:prstGeom prst="rect">
            <a:avLst/>
          </a:prstGeom>
          <a:solidFill>
            <a:schemeClr val="accent1">
              <a:lumMod val="60000"/>
              <a:lumOff val="40000"/>
            </a:schemeClr>
          </a:solidFill>
        </p:spPr>
        <p:txBody>
          <a:bodyPr wrap="square">
            <a:spAutoFit/>
          </a:bodyPr>
          <a:lstStyle/>
          <a:p>
            <a:pPr>
              <a:buNone/>
            </a:pPr>
            <a:r>
              <a:rPr lang="en-US" dirty="0"/>
              <a:t>CREATE VIEW </a:t>
            </a:r>
            <a:r>
              <a:rPr lang="en-US" dirty="0" err="1"/>
              <a:t>abc</a:t>
            </a:r>
            <a:endParaRPr lang="en-US" dirty="0"/>
          </a:p>
          <a:p>
            <a:pPr>
              <a:buNone/>
            </a:pPr>
            <a:r>
              <a:rPr lang="en-US" dirty="0"/>
              <a:t> 	As </a:t>
            </a:r>
            <a:r>
              <a:rPr lang="en-US" dirty="0" err="1"/>
              <a:t>name,marks</a:t>
            </a:r>
            <a:r>
              <a:rPr lang="en-US" dirty="0"/>
              <a:t> FROM students</a:t>
            </a:r>
          </a:p>
        </p:txBody>
      </p:sp>
      <p:sp>
        <p:nvSpPr>
          <p:cNvPr id="13" name="Rectangle 12">
            <a:extLst>
              <a:ext uri="{FF2B5EF4-FFF2-40B4-BE49-F238E27FC236}">
                <a16:creationId xmlns:a16="http://schemas.microsoft.com/office/drawing/2014/main" xmlns="" id="{8063D011-6021-4BE8-B864-E2AFFF0ACBC6}"/>
              </a:ext>
            </a:extLst>
          </p:cNvPr>
          <p:cNvSpPr/>
          <p:nvPr/>
        </p:nvSpPr>
        <p:spPr>
          <a:xfrm>
            <a:off x="1490169" y="886227"/>
            <a:ext cx="3414846" cy="369332"/>
          </a:xfrm>
          <a:prstGeom prst="rect">
            <a:avLst/>
          </a:prstGeom>
        </p:spPr>
        <p:txBody>
          <a:bodyPr wrap="none">
            <a:spAutoFit/>
          </a:bodyPr>
          <a:lstStyle/>
          <a:p>
            <a:pPr>
              <a:buNone/>
            </a:pPr>
            <a:r>
              <a:rPr lang="en-US" dirty="0"/>
              <a:t>General syntax for creating a view:</a:t>
            </a:r>
          </a:p>
        </p:txBody>
      </p:sp>
      <p:sp>
        <p:nvSpPr>
          <p:cNvPr id="14" name="Rectangle 13">
            <a:extLst>
              <a:ext uri="{FF2B5EF4-FFF2-40B4-BE49-F238E27FC236}">
                <a16:creationId xmlns:a16="http://schemas.microsoft.com/office/drawing/2014/main" xmlns="" id="{2AFB9B1B-8A58-4073-861F-BC2EF6E96915}"/>
              </a:ext>
            </a:extLst>
          </p:cNvPr>
          <p:cNvSpPr/>
          <p:nvPr/>
        </p:nvSpPr>
        <p:spPr>
          <a:xfrm>
            <a:off x="3092331" y="4313376"/>
            <a:ext cx="2134943" cy="369332"/>
          </a:xfrm>
          <a:prstGeom prst="rect">
            <a:avLst/>
          </a:prstGeom>
          <a:solidFill>
            <a:schemeClr val="accent1">
              <a:lumMod val="60000"/>
              <a:lumOff val="40000"/>
            </a:schemeClr>
          </a:solidFill>
        </p:spPr>
        <p:txBody>
          <a:bodyPr wrap="none">
            <a:spAutoFit/>
          </a:bodyPr>
          <a:lstStyle/>
          <a:p>
            <a:r>
              <a:rPr lang="en-US" dirty="0"/>
              <a:t>SELECT *  FROM  </a:t>
            </a:r>
            <a:r>
              <a:rPr lang="en-US" dirty="0" err="1"/>
              <a:t>abc</a:t>
            </a:r>
            <a:endParaRPr lang="en-US" dirty="0"/>
          </a:p>
        </p:txBody>
      </p:sp>
      <p:sp>
        <p:nvSpPr>
          <p:cNvPr id="15" name="Rectangle 14">
            <a:extLst>
              <a:ext uri="{FF2B5EF4-FFF2-40B4-BE49-F238E27FC236}">
                <a16:creationId xmlns:a16="http://schemas.microsoft.com/office/drawing/2014/main" xmlns="" id="{E3F4D39E-3D4C-4104-BD81-9B6DB3C4A1CE}"/>
              </a:ext>
            </a:extLst>
          </p:cNvPr>
          <p:cNvSpPr/>
          <p:nvPr/>
        </p:nvSpPr>
        <p:spPr>
          <a:xfrm>
            <a:off x="1490169" y="4867374"/>
            <a:ext cx="2475358" cy="523220"/>
          </a:xfrm>
          <a:prstGeom prst="rect">
            <a:avLst/>
          </a:prstGeom>
        </p:spPr>
        <p:txBody>
          <a:bodyPr wrap="none">
            <a:spAutoFit/>
          </a:bodyPr>
          <a:lstStyle/>
          <a:p>
            <a:pPr>
              <a:defRPr/>
            </a:pPr>
            <a:r>
              <a:rPr lang="en-US" sz="2800" u="sng" dirty="0">
                <a:solidFill>
                  <a:srgbClr val="002060"/>
                </a:solidFill>
                <a:latin typeface="Showcard Gothic" panose="04020904020102020604" pitchFamily="82" charset="0"/>
              </a:rPr>
              <a:t>Drop a View</a:t>
            </a:r>
          </a:p>
        </p:txBody>
      </p:sp>
      <p:sp>
        <p:nvSpPr>
          <p:cNvPr id="16" name="Rectangle 15">
            <a:extLst>
              <a:ext uri="{FF2B5EF4-FFF2-40B4-BE49-F238E27FC236}">
                <a16:creationId xmlns:a16="http://schemas.microsoft.com/office/drawing/2014/main" xmlns="" id="{21EF2DE0-07FB-4A41-AA81-F6498B26C010}"/>
              </a:ext>
            </a:extLst>
          </p:cNvPr>
          <p:cNvSpPr/>
          <p:nvPr/>
        </p:nvSpPr>
        <p:spPr>
          <a:xfrm>
            <a:off x="2328415" y="5491251"/>
            <a:ext cx="2365567" cy="369332"/>
          </a:xfrm>
          <a:prstGeom prst="rect">
            <a:avLst/>
          </a:prstGeom>
        </p:spPr>
        <p:txBody>
          <a:bodyPr wrap="square">
            <a:spAutoFit/>
          </a:bodyPr>
          <a:lstStyle/>
          <a:p>
            <a:r>
              <a:rPr lang="en-US" dirty="0"/>
              <a:t>General syntax:</a:t>
            </a:r>
            <a:r>
              <a:rPr lang="en-US" dirty="0">
                <a:solidFill>
                  <a:schemeClr val="accent2">
                    <a:lumMod val="50000"/>
                  </a:schemeClr>
                </a:solidFill>
              </a:rPr>
              <a:t>	</a:t>
            </a:r>
            <a:endParaRPr lang="en-US" dirty="0"/>
          </a:p>
        </p:txBody>
      </p:sp>
      <p:sp>
        <p:nvSpPr>
          <p:cNvPr id="17" name="Rectangle 16">
            <a:extLst>
              <a:ext uri="{FF2B5EF4-FFF2-40B4-BE49-F238E27FC236}">
                <a16:creationId xmlns:a16="http://schemas.microsoft.com/office/drawing/2014/main" xmlns="" id="{1755877C-F840-44F4-8486-8DC262512B6D}"/>
              </a:ext>
            </a:extLst>
          </p:cNvPr>
          <p:cNvSpPr/>
          <p:nvPr/>
        </p:nvSpPr>
        <p:spPr>
          <a:xfrm>
            <a:off x="4533651" y="6276331"/>
            <a:ext cx="1726114" cy="369332"/>
          </a:xfrm>
          <a:prstGeom prst="rect">
            <a:avLst/>
          </a:prstGeom>
          <a:solidFill>
            <a:schemeClr val="accent1">
              <a:lumMod val="60000"/>
              <a:lumOff val="40000"/>
            </a:schemeClr>
          </a:solidFill>
        </p:spPr>
        <p:txBody>
          <a:bodyPr wrap="none">
            <a:spAutoFit/>
          </a:bodyPr>
          <a:lstStyle/>
          <a:p>
            <a:r>
              <a:rPr lang="en-US" dirty="0"/>
              <a:t>DROP VIEW </a:t>
            </a:r>
            <a:r>
              <a:rPr lang="en-US" dirty="0" err="1"/>
              <a:t>abc</a:t>
            </a:r>
            <a:r>
              <a:rPr lang="en-US" dirty="0"/>
              <a:t>;</a:t>
            </a:r>
          </a:p>
        </p:txBody>
      </p:sp>
      <p:sp>
        <p:nvSpPr>
          <p:cNvPr id="18" name="Rectangle 17">
            <a:extLst>
              <a:ext uri="{FF2B5EF4-FFF2-40B4-BE49-F238E27FC236}">
                <a16:creationId xmlns:a16="http://schemas.microsoft.com/office/drawing/2014/main" xmlns="" id="{496AE541-D8D4-4215-973F-B1028DB414C2}"/>
              </a:ext>
            </a:extLst>
          </p:cNvPr>
          <p:cNvSpPr/>
          <p:nvPr/>
        </p:nvSpPr>
        <p:spPr>
          <a:xfrm>
            <a:off x="4290936" y="5715399"/>
            <a:ext cx="2364558" cy="369332"/>
          </a:xfrm>
          <a:prstGeom prst="rect">
            <a:avLst/>
          </a:prstGeom>
          <a:solidFill>
            <a:schemeClr val="accent1">
              <a:lumMod val="60000"/>
              <a:lumOff val="40000"/>
            </a:schemeClr>
          </a:solidFill>
        </p:spPr>
        <p:txBody>
          <a:bodyPr wrap="none">
            <a:spAutoFit/>
          </a:bodyPr>
          <a:lstStyle/>
          <a:p>
            <a:pPr>
              <a:buNone/>
            </a:pPr>
            <a:r>
              <a:rPr lang="en-US" dirty="0"/>
              <a:t>DROP VIEW </a:t>
            </a:r>
            <a:r>
              <a:rPr lang="en-US" dirty="0" err="1"/>
              <a:t>viewname</a:t>
            </a:r>
            <a:r>
              <a:rPr lang="en-US" dirty="0"/>
              <a:t>;</a:t>
            </a:r>
          </a:p>
        </p:txBody>
      </p:sp>
      <p:sp>
        <p:nvSpPr>
          <p:cNvPr id="19" name="Rectangle 18">
            <a:extLst>
              <a:ext uri="{FF2B5EF4-FFF2-40B4-BE49-F238E27FC236}">
                <a16:creationId xmlns:a16="http://schemas.microsoft.com/office/drawing/2014/main" xmlns="" id="{60756189-2189-4501-BED1-19C395A834A5}"/>
              </a:ext>
            </a:extLst>
          </p:cNvPr>
          <p:cNvSpPr/>
          <p:nvPr/>
        </p:nvSpPr>
        <p:spPr>
          <a:xfrm>
            <a:off x="2814276" y="6185362"/>
            <a:ext cx="1039708" cy="369332"/>
          </a:xfrm>
          <a:prstGeom prst="rect">
            <a:avLst/>
          </a:prstGeom>
        </p:spPr>
        <p:txBody>
          <a:bodyPr wrap="none">
            <a:spAutoFit/>
          </a:bodyPr>
          <a:lstStyle/>
          <a:p>
            <a:pPr>
              <a:buNone/>
            </a:pPr>
            <a:r>
              <a:rPr lang="en-US" dirty="0"/>
              <a:t>Example:</a:t>
            </a:r>
          </a:p>
        </p:txBody>
      </p:sp>
    </p:spTree>
    <p:extLst>
      <p:ext uri="{BB962C8B-B14F-4D97-AF65-F5344CB8AC3E}">
        <p14:creationId xmlns:p14="http://schemas.microsoft.com/office/powerpoint/2010/main" val="125367084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15073" y="123880"/>
            <a:ext cx="2661306" cy="523220"/>
          </a:xfrm>
          <a:prstGeom prst="rect">
            <a:avLst/>
          </a:prstGeom>
        </p:spPr>
        <p:txBody>
          <a:bodyPr wrap="none">
            <a:spAutoFit/>
          </a:bodyPr>
          <a:lstStyle/>
          <a:p>
            <a:r>
              <a:rPr lang="en-US" sz="2800" u="sng" dirty="0">
                <a:solidFill>
                  <a:srgbClr val="002060"/>
                </a:solidFill>
                <a:latin typeface="Showcard Gothic" panose="04020904020102020604" pitchFamily="82" charset="0"/>
              </a:rPr>
              <a:t>Alter</a:t>
            </a:r>
            <a:r>
              <a:rPr lang="en-US" sz="2800" b="1" dirty="0"/>
              <a:t>  </a:t>
            </a:r>
            <a:r>
              <a:rPr lang="en-US" sz="2800" u="sng" dirty="0">
                <a:solidFill>
                  <a:srgbClr val="002060"/>
                </a:solidFill>
                <a:latin typeface="Showcard Gothic" panose="04020904020102020604" pitchFamily="82" charset="0"/>
              </a:rPr>
              <a:t>a View</a:t>
            </a:r>
          </a:p>
        </p:txBody>
      </p:sp>
      <p:sp>
        <p:nvSpPr>
          <p:cNvPr id="6" name="Rectangle 5">
            <a:extLst>
              <a:ext uri="{FF2B5EF4-FFF2-40B4-BE49-F238E27FC236}">
                <a16:creationId xmlns:a16="http://schemas.microsoft.com/office/drawing/2014/main" xmlns="" id="{13CCE7A6-1CF2-4B2F-AC91-770FB1DB07C7}"/>
              </a:ext>
            </a:extLst>
          </p:cNvPr>
          <p:cNvSpPr/>
          <p:nvPr/>
        </p:nvSpPr>
        <p:spPr>
          <a:xfrm>
            <a:off x="3270378" y="777303"/>
            <a:ext cx="4572000" cy="923330"/>
          </a:xfrm>
          <a:prstGeom prst="rect">
            <a:avLst/>
          </a:prstGeom>
          <a:solidFill>
            <a:schemeClr val="accent1">
              <a:lumMod val="60000"/>
              <a:lumOff val="40000"/>
            </a:schemeClr>
          </a:solidFill>
        </p:spPr>
        <p:txBody>
          <a:bodyPr>
            <a:spAutoFit/>
          </a:bodyPr>
          <a:lstStyle/>
          <a:p>
            <a:pPr>
              <a:buNone/>
            </a:pPr>
            <a:r>
              <a:rPr lang="en-US" dirty="0"/>
              <a:t>ALTER VIEW </a:t>
            </a:r>
            <a:r>
              <a:rPr lang="en-US" dirty="0" err="1"/>
              <a:t>viewname</a:t>
            </a:r>
            <a:endParaRPr lang="en-US" dirty="0"/>
          </a:p>
          <a:p>
            <a:pPr>
              <a:buNone/>
            </a:pPr>
            <a:r>
              <a:rPr lang="en-US" dirty="0"/>
              <a:t>		AS</a:t>
            </a:r>
          </a:p>
          <a:p>
            <a:pPr>
              <a:buNone/>
            </a:pPr>
            <a:r>
              <a:rPr lang="en-US" dirty="0"/>
              <a:t>		SELECT…;</a:t>
            </a:r>
          </a:p>
        </p:txBody>
      </p:sp>
      <p:sp>
        <p:nvSpPr>
          <p:cNvPr id="7" name="Rectangle 6">
            <a:extLst>
              <a:ext uri="{FF2B5EF4-FFF2-40B4-BE49-F238E27FC236}">
                <a16:creationId xmlns:a16="http://schemas.microsoft.com/office/drawing/2014/main" xmlns="" id="{EA1597A5-6A57-489F-8FC7-EA14370843A6}"/>
              </a:ext>
            </a:extLst>
          </p:cNvPr>
          <p:cNvSpPr/>
          <p:nvPr/>
        </p:nvSpPr>
        <p:spPr>
          <a:xfrm>
            <a:off x="3210386" y="2079024"/>
            <a:ext cx="4572000" cy="923330"/>
          </a:xfrm>
          <a:prstGeom prst="rect">
            <a:avLst/>
          </a:prstGeom>
          <a:solidFill>
            <a:schemeClr val="accent1">
              <a:lumMod val="60000"/>
              <a:lumOff val="40000"/>
            </a:schemeClr>
          </a:solidFill>
        </p:spPr>
        <p:txBody>
          <a:bodyPr>
            <a:spAutoFit/>
          </a:bodyPr>
          <a:lstStyle/>
          <a:p>
            <a:pPr>
              <a:buNone/>
            </a:pPr>
            <a:r>
              <a:rPr lang="en-US" dirty="0"/>
              <a:t>ALTER VIEW </a:t>
            </a:r>
            <a:r>
              <a:rPr lang="en-US" dirty="0" err="1"/>
              <a:t>abc</a:t>
            </a:r>
            <a:endParaRPr lang="en-US" dirty="0"/>
          </a:p>
          <a:p>
            <a:pPr>
              <a:buNone/>
            </a:pPr>
            <a:r>
              <a:rPr lang="en-US" dirty="0"/>
              <a:t>		AS</a:t>
            </a:r>
          </a:p>
          <a:p>
            <a:pPr>
              <a:buNone/>
            </a:pPr>
            <a:r>
              <a:rPr lang="en-US" dirty="0"/>
              <a:t>		SELECT * FROM students;</a:t>
            </a:r>
          </a:p>
        </p:txBody>
      </p:sp>
      <p:sp>
        <p:nvSpPr>
          <p:cNvPr id="8" name="Rectangle 7">
            <a:extLst>
              <a:ext uri="{FF2B5EF4-FFF2-40B4-BE49-F238E27FC236}">
                <a16:creationId xmlns:a16="http://schemas.microsoft.com/office/drawing/2014/main" xmlns="" id="{6E21F07D-055C-47CE-9343-C03DF9892AB4}"/>
              </a:ext>
            </a:extLst>
          </p:cNvPr>
          <p:cNvSpPr/>
          <p:nvPr/>
        </p:nvSpPr>
        <p:spPr>
          <a:xfrm>
            <a:off x="1509211" y="655881"/>
            <a:ext cx="1663661" cy="369332"/>
          </a:xfrm>
          <a:prstGeom prst="rect">
            <a:avLst/>
          </a:prstGeom>
        </p:spPr>
        <p:txBody>
          <a:bodyPr wrap="none">
            <a:spAutoFit/>
          </a:bodyPr>
          <a:lstStyle/>
          <a:p>
            <a:r>
              <a:rPr lang="en-US" b="1" dirty="0"/>
              <a:t>General syntax:</a:t>
            </a:r>
          </a:p>
        </p:txBody>
      </p:sp>
      <p:sp>
        <p:nvSpPr>
          <p:cNvPr id="9" name="Rectangle 8">
            <a:extLst>
              <a:ext uri="{FF2B5EF4-FFF2-40B4-BE49-F238E27FC236}">
                <a16:creationId xmlns:a16="http://schemas.microsoft.com/office/drawing/2014/main" xmlns="" id="{DC4D056E-B0C6-4F26-A7FD-4294BA2FC088}"/>
              </a:ext>
            </a:extLst>
          </p:cNvPr>
          <p:cNvSpPr/>
          <p:nvPr/>
        </p:nvSpPr>
        <p:spPr>
          <a:xfrm>
            <a:off x="-381000" y="1894358"/>
            <a:ext cx="4572000" cy="369332"/>
          </a:xfrm>
          <a:prstGeom prst="rect">
            <a:avLst/>
          </a:prstGeom>
        </p:spPr>
        <p:txBody>
          <a:bodyPr>
            <a:spAutoFit/>
          </a:bodyPr>
          <a:lstStyle/>
          <a:p>
            <a:pPr>
              <a:buNone/>
            </a:pPr>
            <a:r>
              <a:rPr lang="en-US" b="1" dirty="0">
                <a:solidFill>
                  <a:schemeClr val="accent3">
                    <a:lumMod val="75000"/>
                  </a:schemeClr>
                </a:solidFill>
              </a:rPr>
              <a:t>		</a:t>
            </a:r>
            <a:r>
              <a:rPr lang="en-US" b="1" dirty="0"/>
              <a:t>Example:</a:t>
            </a:r>
          </a:p>
        </p:txBody>
      </p:sp>
      <p:sp>
        <p:nvSpPr>
          <p:cNvPr id="10" name="Rectangle 9">
            <a:extLst>
              <a:ext uri="{FF2B5EF4-FFF2-40B4-BE49-F238E27FC236}">
                <a16:creationId xmlns:a16="http://schemas.microsoft.com/office/drawing/2014/main" xmlns="" id="{7B1153E3-0382-4965-8B72-4610512CBABF}"/>
              </a:ext>
            </a:extLst>
          </p:cNvPr>
          <p:cNvSpPr/>
          <p:nvPr/>
        </p:nvSpPr>
        <p:spPr>
          <a:xfrm>
            <a:off x="1509211" y="3429000"/>
            <a:ext cx="8094334" cy="461665"/>
          </a:xfrm>
          <a:prstGeom prst="rect">
            <a:avLst/>
          </a:prstGeom>
        </p:spPr>
        <p:txBody>
          <a:bodyPr wrap="square">
            <a:spAutoFit/>
          </a:bodyPr>
          <a:lstStyle/>
          <a:p>
            <a:r>
              <a:rPr lang="en-US" sz="2400" u="sng" dirty="0">
                <a:solidFill>
                  <a:srgbClr val="002060"/>
                </a:solidFill>
                <a:latin typeface="Showcard Gothic" panose="04020904020102020604" pitchFamily="82" charset="0"/>
              </a:rPr>
              <a:t>Display VIEW definition</a:t>
            </a:r>
          </a:p>
        </p:txBody>
      </p:sp>
      <p:sp>
        <p:nvSpPr>
          <p:cNvPr id="11" name="Rectangle 10">
            <a:extLst>
              <a:ext uri="{FF2B5EF4-FFF2-40B4-BE49-F238E27FC236}">
                <a16:creationId xmlns:a16="http://schemas.microsoft.com/office/drawing/2014/main" xmlns="" id="{A6397A42-3F28-465D-9ECC-6295E9E615FB}"/>
              </a:ext>
            </a:extLst>
          </p:cNvPr>
          <p:cNvSpPr/>
          <p:nvPr/>
        </p:nvSpPr>
        <p:spPr>
          <a:xfrm>
            <a:off x="2163320" y="4461718"/>
            <a:ext cx="5943600" cy="2031325"/>
          </a:xfrm>
          <a:prstGeom prst="rect">
            <a:avLst/>
          </a:prstGeom>
          <a:solidFill>
            <a:schemeClr val="accent1">
              <a:lumMod val="60000"/>
              <a:lumOff val="40000"/>
            </a:schemeClr>
          </a:solidFill>
        </p:spPr>
        <p:txBody>
          <a:bodyPr wrap="square">
            <a:spAutoFit/>
          </a:bodyPr>
          <a:lstStyle/>
          <a:p>
            <a:r>
              <a:rPr lang="en-US" dirty="0"/>
              <a:t>Method 1:	 </a:t>
            </a:r>
            <a:r>
              <a:rPr lang="en-US" dirty="0" err="1"/>
              <a:t>Sp_helptext</a:t>
            </a:r>
            <a:r>
              <a:rPr lang="en-US" dirty="0"/>
              <a:t> </a:t>
            </a:r>
            <a:r>
              <a:rPr lang="en-US" dirty="0" err="1"/>
              <a:t>viewname</a:t>
            </a:r>
            <a:r>
              <a:rPr lang="en-US" dirty="0"/>
              <a:t>;</a:t>
            </a:r>
          </a:p>
          <a:p>
            <a:pPr>
              <a:buNone/>
            </a:pPr>
            <a:endParaRPr lang="en-US" dirty="0"/>
          </a:p>
          <a:p>
            <a:r>
              <a:rPr lang="en-US" dirty="0"/>
              <a:t>Method 2:	select definition from </a:t>
            </a:r>
            <a:r>
              <a:rPr lang="en-US" dirty="0" err="1"/>
              <a:t>sys.sql_modules</a:t>
            </a:r>
            <a:r>
              <a:rPr lang="en-US" dirty="0"/>
              <a:t> </a:t>
            </a:r>
          </a:p>
          <a:p>
            <a:pPr>
              <a:buNone/>
            </a:pPr>
            <a:r>
              <a:rPr lang="en-US" dirty="0"/>
              <a:t>		where </a:t>
            </a:r>
            <a:r>
              <a:rPr lang="en-US" dirty="0" err="1"/>
              <a:t>object_id</a:t>
            </a:r>
            <a:r>
              <a:rPr lang="en-US" dirty="0"/>
              <a:t>=</a:t>
            </a:r>
            <a:r>
              <a:rPr lang="en-US" dirty="0" err="1"/>
              <a:t>object_id</a:t>
            </a:r>
            <a:r>
              <a:rPr lang="en-US" dirty="0"/>
              <a:t>(‘</a:t>
            </a:r>
            <a:r>
              <a:rPr lang="en-US" dirty="0" err="1"/>
              <a:t>viewname</a:t>
            </a:r>
            <a:r>
              <a:rPr lang="en-US" dirty="0"/>
              <a:t>’);</a:t>
            </a:r>
          </a:p>
          <a:p>
            <a:pPr>
              <a:buNone/>
            </a:pPr>
            <a:endParaRPr lang="en-US" dirty="0"/>
          </a:p>
          <a:p>
            <a:r>
              <a:rPr lang="en-US" dirty="0"/>
              <a:t>Method 3:	select </a:t>
            </a:r>
            <a:r>
              <a:rPr lang="en-US" dirty="0" err="1"/>
              <a:t>object_definition</a:t>
            </a:r>
            <a:r>
              <a:rPr lang="en-US" dirty="0"/>
              <a:t>(</a:t>
            </a:r>
            <a:r>
              <a:rPr lang="en-US" dirty="0" err="1"/>
              <a:t>object_id</a:t>
            </a:r>
            <a:r>
              <a:rPr lang="en-US" dirty="0"/>
              <a:t>('</a:t>
            </a:r>
            <a:r>
              <a:rPr lang="en-US" dirty="0" err="1"/>
              <a:t>vv</a:t>
            </a:r>
            <a:r>
              <a:rPr lang="en-US" dirty="0"/>
              <a:t>'));</a:t>
            </a:r>
          </a:p>
          <a:p>
            <a:pPr>
              <a:buNone/>
            </a:pPr>
            <a:endParaRPr lang="en-US" dirty="0"/>
          </a:p>
        </p:txBody>
      </p:sp>
      <p:sp>
        <p:nvSpPr>
          <p:cNvPr id="12" name="Rectangle 11">
            <a:extLst>
              <a:ext uri="{FF2B5EF4-FFF2-40B4-BE49-F238E27FC236}">
                <a16:creationId xmlns:a16="http://schemas.microsoft.com/office/drawing/2014/main" xmlns="" id="{E6B1E79E-99D3-4650-B708-E1D83CF4A1AA}"/>
              </a:ext>
            </a:extLst>
          </p:cNvPr>
          <p:cNvSpPr/>
          <p:nvPr/>
        </p:nvSpPr>
        <p:spPr>
          <a:xfrm>
            <a:off x="1509211" y="4057217"/>
            <a:ext cx="7552727" cy="369332"/>
          </a:xfrm>
          <a:prstGeom prst="rect">
            <a:avLst/>
          </a:prstGeom>
        </p:spPr>
        <p:txBody>
          <a:bodyPr wrap="square">
            <a:spAutoFit/>
          </a:bodyPr>
          <a:lstStyle/>
          <a:p>
            <a:r>
              <a:rPr lang="en-US" dirty="0"/>
              <a:t>There are 3 methods to see  the view definition:</a:t>
            </a:r>
          </a:p>
        </p:txBody>
      </p:sp>
    </p:spTree>
    <p:extLst>
      <p:ext uri="{BB962C8B-B14F-4D97-AF65-F5344CB8AC3E}">
        <p14:creationId xmlns:p14="http://schemas.microsoft.com/office/powerpoint/2010/main" val="420844491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48965" y="0"/>
            <a:ext cx="3389069" cy="584775"/>
          </a:xfrm>
          <a:prstGeom prst="rect">
            <a:avLst/>
          </a:prstGeom>
        </p:spPr>
        <p:txBody>
          <a:bodyPr wrap="none">
            <a:spAutoFit/>
          </a:bodyPr>
          <a:lstStyle/>
          <a:p>
            <a:r>
              <a:rPr lang="en-US" sz="3200" u="sng" dirty="0">
                <a:solidFill>
                  <a:srgbClr val="002060"/>
                </a:solidFill>
                <a:latin typeface="Showcard Gothic" panose="04020904020102020604" pitchFamily="82" charset="0"/>
              </a:rPr>
              <a:t>TYPES OF VIEWS</a:t>
            </a:r>
          </a:p>
        </p:txBody>
      </p:sp>
      <p:sp>
        <p:nvSpPr>
          <p:cNvPr id="5" name="Rectangle 4"/>
          <p:cNvSpPr/>
          <p:nvPr/>
        </p:nvSpPr>
        <p:spPr>
          <a:xfrm>
            <a:off x="1600200" y="762000"/>
            <a:ext cx="6934200" cy="923330"/>
          </a:xfrm>
          <a:prstGeom prst="rect">
            <a:avLst/>
          </a:prstGeom>
        </p:spPr>
        <p:txBody>
          <a:bodyPr wrap="square">
            <a:spAutoFit/>
          </a:bodyPr>
          <a:lstStyle/>
          <a:p>
            <a:r>
              <a:rPr lang="en-US" dirty="0"/>
              <a:t>There are two types of views.  </a:t>
            </a:r>
          </a:p>
          <a:p>
            <a:pPr marL="742950" lvl="1" indent="-285750">
              <a:buFont typeface="Arial" panose="020B0604020202020204" pitchFamily="34" charset="0"/>
              <a:buChar char="•"/>
            </a:pPr>
            <a:r>
              <a:rPr lang="en-US" dirty="0"/>
              <a:t>Normal or Standard view </a:t>
            </a:r>
          </a:p>
          <a:p>
            <a:pPr marL="742950" lvl="1" indent="-285750">
              <a:buFont typeface="Arial" panose="020B0604020202020204" pitchFamily="34" charset="0"/>
              <a:buChar char="•"/>
            </a:pPr>
            <a:r>
              <a:rPr lang="en-US" dirty="0"/>
              <a:t>Partitioned view</a:t>
            </a:r>
          </a:p>
        </p:txBody>
      </p:sp>
      <p:sp>
        <p:nvSpPr>
          <p:cNvPr id="6" name="Rectangle 5">
            <a:extLst>
              <a:ext uri="{FF2B5EF4-FFF2-40B4-BE49-F238E27FC236}">
                <a16:creationId xmlns:a16="http://schemas.microsoft.com/office/drawing/2014/main" xmlns="" id="{CF0ACCEF-75A3-4F40-9F75-4CEBD6FC851A}"/>
              </a:ext>
            </a:extLst>
          </p:cNvPr>
          <p:cNvSpPr/>
          <p:nvPr/>
        </p:nvSpPr>
        <p:spPr>
          <a:xfrm>
            <a:off x="1524000" y="1685330"/>
            <a:ext cx="7620000" cy="2400657"/>
          </a:xfrm>
          <a:prstGeom prst="rect">
            <a:avLst/>
          </a:prstGeom>
        </p:spPr>
        <p:txBody>
          <a:bodyPr wrap="square">
            <a:spAutoFit/>
          </a:bodyPr>
          <a:lstStyle/>
          <a:p>
            <a:r>
              <a:rPr lang="en-US" sz="2400" u="sng" dirty="0">
                <a:solidFill>
                  <a:srgbClr val="002060"/>
                </a:solidFill>
                <a:latin typeface="Showcard Gothic" panose="04020904020102020604" pitchFamily="82" charset="0"/>
              </a:rPr>
              <a:t>Normal /Standard views:</a:t>
            </a:r>
          </a:p>
          <a:p>
            <a:pPr marL="285750" indent="-285750">
              <a:buFont typeface="Arial" panose="020B0604020202020204" pitchFamily="34" charset="0"/>
              <a:buChar char="•"/>
            </a:pPr>
            <a:r>
              <a:rPr lang="en-US" dirty="0"/>
              <a:t>This view is most frequently used by the developers. </a:t>
            </a:r>
          </a:p>
          <a:p>
            <a:pPr marL="285750" indent="-285750">
              <a:buFont typeface="Arial" panose="020B0604020202020204" pitchFamily="34" charset="0"/>
              <a:buChar char="•"/>
            </a:pPr>
            <a:r>
              <a:rPr lang="en-US" dirty="0"/>
              <a:t>When we create the view the schema will be stored as object in the database. </a:t>
            </a:r>
          </a:p>
          <a:p>
            <a:pPr marL="285750" indent="-285750">
              <a:buFont typeface="Arial" panose="020B0604020202020204" pitchFamily="34" charset="0"/>
              <a:buChar char="•"/>
            </a:pPr>
            <a:r>
              <a:rPr lang="en-US" dirty="0"/>
              <a:t>When we retrieve the content from this virtual table, it will execute the schema and the stored data from the parent table.</a:t>
            </a:r>
          </a:p>
          <a:p>
            <a:pPr marL="285750" indent="-285750">
              <a:buFont typeface="Arial" panose="020B0604020202020204" pitchFamily="34" charset="0"/>
              <a:buChar char="•"/>
            </a:pPr>
            <a:r>
              <a:rPr lang="en-US" dirty="0"/>
              <a:t>These include focusing on specific data and simplifying data manipulation.</a:t>
            </a:r>
          </a:p>
          <a:p>
            <a:endParaRPr lang="en-US" dirty="0"/>
          </a:p>
        </p:txBody>
      </p:sp>
      <p:sp>
        <p:nvSpPr>
          <p:cNvPr id="7" name="Rectangle 6">
            <a:extLst>
              <a:ext uri="{FF2B5EF4-FFF2-40B4-BE49-F238E27FC236}">
                <a16:creationId xmlns:a16="http://schemas.microsoft.com/office/drawing/2014/main" xmlns="" id="{C6EF8DA4-36E8-4A28-BD02-570B620C669C}"/>
              </a:ext>
            </a:extLst>
          </p:cNvPr>
          <p:cNvSpPr/>
          <p:nvPr/>
        </p:nvSpPr>
        <p:spPr>
          <a:xfrm>
            <a:off x="1600200" y="5887491"/>
            <a:ext cx="7309338" cy="646331"/>
          </a:xfrm>
          <a:prstGeom prst="rect">
            <a:avLst/>
          </a:prstGeom>
        </p:spPr>
        <p:txBody>
          <a:bodyPr wrap="square">
            <a:spAutoFit/>
          </a:bodyPr>
          <a:lstStyle/>
          <a:p>
            <a:pPr>
              <a:buNone/>
            </a:pPr>
            <a:r>
              <a:rPr lang="en-US" dirty="0"/>
              <a:t>Here you can do the DML operations in the view when you have only one table.</a:t>
            </a:r>
          </a:p>
        </p:txBody>
      </p:sp>
      <p:sp>
        <p:nvSpPr>
          <p:cNvPr id="8" name="Rectangle 7">
            <a:extLst>
              <a:ext uri="{FF2B5EF4-FFF2-40B4-BE49-F238E27FC236}">
                <a16:creationId xmlns:a16="http://schemas.microsoft.com/office/drawing/2014/main" xmlns="" id="{03907B04-0ACC-4300-80C4-337899A48CD9}"/>
              </a:ext>
            </a:extLst>
          </p:cNvPr>
          <p:cNvSpPr/>
          <p:nvPr/>
        </p:nvSpPr>
        <p:spPr>
          <a:xfrm>
            <a:off x="2133600" y="3810000"/>
            <a:ext cx="6248400" cy="1754326"/>
          </a:xfrm>
          <a:prstGeom prst="rect">
            <a:avLst/>
          </a:prstGeom>
          <a:solidFill>
            <a:schemeClr val="accent1">
              <a:lumMod val="60000"/>
              <a:lumOff val="40000"/>
            </a:schemeClr>
          </a:solidFill>
        </p:spPr>
        <p:txBody>
          <a:bodyPr wrap="square">
            <a:spAutoFit/>
          </a:bodyPr>
          <a:lstStyle/>
          <a:p>
            <a:r>
              <a:rPr lang="en-US" dirty="0"/>
              <a:t>CREATE VIEW  </a:t>
            </a:r>
            <a:r>
              <a:rPr lang="en-US" dirty="0" err="1"/>
              <a:t>abc</a:t>
            </a:r>
            <a:r>
              <a:rPr lang="en-US" dirty="0"/>
              <a:t/>
            </a:r>
            <a:br>
              <a:rPr lang="en-US" dirty="0"/>
            </a:br>
            <a:r>
              <a:rPr lang="en-US" dirty="0"/>
              <a:t>AS</a:t>
            </a:r>
            <a:br>
              <a:rPr lang="en-US" dirty="0"/>
            </a:br>
            <a:r>
              <a:rPr lang="en-US" dirty="0"/>
              <a:t> SELECT   *  FROM students;</a:t>
            </a:r>
          </a:p>
          <a:p>
            <a:pPr marL="285750" indent="-285750">
              <a:buFont typeface="Arial" panose="020B0604020202020204" pitchFamily="34" charset="0"/>
              <a:buChar char="•"/>
            </a:pPr>
            <a:r>
              <a:rPr lang="en-US" dirty="0">
                <a:solidFill>
                  <a:schemeClr val="accent4">
                    <a:lumMod val="75000"/>
                  </a:schemeClr>
                </a:solidFill>
              </a:rPr>
              <a:t>SELECT * FROM </a:t>
            </a:r>
            <a:r>
              <a:rPr lang="en-US" dirty="0" err="1">
                <a:solidFill>
                  <a:schemeClr val="accent2">
                    <a:lumMod val="75000"/>
                  </a:schemeClr>
                </a:solidFill>
              </a:rPr>
              <a:t>abc</a:t>
            </a:r>
            <a:r>
              <a:rPr lang="en-US" dirty="0">
                <a:solidFill>
                  <a:schemeClr val="accent4">
                    <a:lumMod val="75000"/>
                  </a:schemeClr>
                </a:solidFill>
              </a:rPr>
              <a:t>;</a:t>
            </a:r>
          </a:p>
          <a:p>
            <a:pPr marL="285750" indent="-285750">
              <a:buFont typeface="Arial" panose="020B0604020202020204" pitchFamily="34" charset="0"/>
              <a:buChar char="•"/>
            </a:pPr>
            <a:r>
              <a:rPr lang="en-US" dirty="0">
                <a:solidFill>
                  <a:schemeClr val="accent1">
                    <a:lumMod val="75000"/>
                  </a:schemeClr>
                </a:solidFill>
              </a:rPr>
              <a:t>INSERT INTO </a:t>
            </a:r>
            <a:r>
              <a:rPr lang="en-US" dirty="0" err="1">
                <a:solidFill>
                  <a:schemeClr val="accent2">
                    <a:lumMod val="75000"/>
                  </a:schemeClr>
                </a:solidFill>
              </a:rPr>
              <a:t>abc</a:t>
            </a:r>
            <a:r>
              <a:rPr lang="en-US" dirty="0">
                <a:solidFill>
                  <a:schemeClr val="accent2">
                    <a:lumMod val="75000"/>
                  </a:schemeClr>
                </a:solidFill>
              </a:rPr>
              <a:t> </a:t>
            </a:r>
            <a:r>
              <a:rPr lang="en-US" dirty="0">
                <a:solidFill>
                  <a:schemeClr val="accent1">
                    <a:lumMod val="75000"/>
                  </a:schemeClr>
                </a:solidFill>
              </a:rPr>
              <a:t>VALUES(‘hamza’,20,20);</a:t>
            </a:r>
            <a:endParaRPr lang="en-US" dirty="0"/>
          </a:p>
          <a:p>
            <a:pPr marL="285750" indent="-285750">
              <a:buFont typeface="Arial" panose="020B0604020202020204" pitchFamily="34" charset="0"/>
              <a:buChar char="•"/>
            </a:pPr>
            <a:r>
              <a:rPr lang="en-US" dirty="0"/>
              <a:t> </a:t>
            </a:r>
            <a:r>
              <a:rPr lang="en-US" dirty="0">
                <a:solidFill>
                  <a:schemeClr val="accent5">
                    <a:lumMod val="75000"/>
                  </a:schemeClr>
                </a:solidFill>
              </a:rPr>
              <a:t>DELETE FROM </a:t>
            </a:r>
            <a:r>
              <a:rPr lang="en-US" dirty="0" err="1">
                <a:solidFill>
                  <a:schemeClr val="accent2">
                    <a:lumMod val="75000"/>
                  </a:schemeClr>
                </a:solidFill>
              </a:rPr>
              <a:t>abc</a:t>
            </a:r>
            <a:r>
              <a:rPr lang="en-US" dirty="0">
                <a:solidFill>
                  <a:schemeClr val="accent2">
                    <a:lumMod val="75000"/>
                  </a:schemeClr>
                </a:solidFill>
              </a:rPr>
              <a:t>  </a:t>
            </a:r>
            <a:r>
              <a:rPr lang="en-US" dirty="0">
                <a:solidFill>
                  <a:schemeClr val="accent5">
                    <a:lumMod val="75000"/>
                  </a:schemeClr>
                </a:solidFill>
              </a:rPr>
              <a:t>WHERE </a:t>
            </a:r>
            <a:r>
              <a:rPr lang="en-US" dirty="0" err="1">
                <a:solidFill>
                  <a:schemeClr val="accent5">
                    <a:lumMod val="75000"/>
                  </a:schemeClr>
                </a:solidFill>
              </a:rPr>
              <a:t>EmpID</a:t>
            </a:r>
            <a:r>
              <a:rPr lang="en-US" dirty="0">
                <a:solidFill>
                  <a:schemeClr val="accent5">
                    <a:lumMod val="75000"/>
                  </a:schemeClr>
                </a:solidFill>
              </a:rPr>
              <a:t> = 1;</a:t>
            </a:r>
          </a:p>
        </p:txBody>
      </p:sp>
    </p:spTree>
    <p:extLst>
      <p:ext uri="{BB962C8B-B14F-4D97-AF65-F5344CB8AC3E}">
        <p14:creationId xmlns:p14="http://schemas.microsoft.com/office/powerpoint/2010/main" val="224130341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90800" y="57995"/>
            <a:ext cx="4379725" cy="584775"/>
          </a:xfrm>
          <a:prstGeom prst="rect">
            <a:avLst/>
          </a:prstGeom>
        </p:spPr>
        <p:txBody>
          <a:bodyPr wrap="none">
            <a:spAutoFit/>
          </a:bodyPr>
          <a:lstStyle/>
          <a:p>
            <a:r>
              <a:rPr lang="en-US" sz="3200" u="sng" dirty="0">
                <a:solidFill>
                  <a:srgbClr val="002060"/>
                </a:solidFill>
                <a:latin typeface="Showcard Gothic" panose="04020904020102020604" pitchFamily="82" charset="0"/>
              </a:rPr>
              <a:t>Partitioned Views:</a:t>
            </a:r>
          </a:p>
        </p:txBody>
      </p:sp>
      <p:sp>
        <p:nvSpPr>
          <p:cNvPr id="4" name="Rectangle 3"/>
          <p:cNvSpPr/>
          <p:nvPr/>
        </p:nvSpPr>
        <p:spPr>
          <a:xfrm>
            <a:off x="1607024" y="771294"/>
            <a:ext cx="7460776" cy="1477328"/>
          </a:xfrm>
          <a:prstGeom prst="rect">
            <a:avLst/>
          </a:prstGeom>
        </p:spPr>
        <p:txBody>
          <a:bodyPr wrap="square">
            <a:spAutoFit/>
          </a:bodyPr>
          <a:lstStyle/>
          <a:p>
            <a:r>
              <a:rPr lang="en-US" dirty="0"/>
              <a:t>The partitioned view and its execution is like normal view.</a:t>
            </a:r>
          </a:p>
          <a:p>
            <a:r>
              <a:rPr lang="en-US" dirty="0"/>
              <a:t> It will work across the </a:t>
            </a:r>
            <a:r>
              <a:rPr lang="en-US" u="sng" dirty="0"/>
              <a:t>database</a:t>
            </a:r>
            <a:r>
              <a:rPr lang="en-US" dirty="0"/>
              <a:t> and across the </a:t>
            </a:r>
            <a:r>
              <a:rPr lang="en-US" u="sng" dirty="0"/>
              <a:t>server.</a:t>
            </a:r>
          </a:p>
          <a:p>
            <a:r>
              <a:rPr lang="en-US" dirty="0"/>
              <a:t>There are two types of Partitioned views.   </a:t>
            </a:r>
          </a:p>
          <a:p>
            <a:pPr lvl="1"/>
            <a:r>
              <a:rPr lang="en-US" dirty="0"/>
              <a:t>Local Partitioned View </a:t>
            </a:r>
          </a:p>
          <a:p>
            <a:pPr lvl="1"/>
            <a:r>
              <a:rPr lang="en-US" dirty="0"/>
              <a:t>Global Partitioned View</a:t>
            </a:r>
          </a:p>
        </p:txBody>
      </p:sp>
      <p:sp>
        <p:nvSpPr>
          <p:cNvPr id="5" name="Rectangle 4">
            <a:extLst>
              <a:ext uri="{FF2B5EF4-FFF2-40B4-BE49-F238E27FC236}">
                <a16:creationId xmlns:a16="http://schemas.microsoft.com/office/drawing/2014/main" xmlns="" id="{539A8C29-C51A-4FE2-9A45-E06B00AFA989}"/>
              </a:ext>
            </a:extLst>
          </p:cNvPr>
          <p:cNvSpPr/>
          <p:nvPr/>
        </p:nvSpPr>
        <p:spPr>
          <a:xfrm>
            <a:off x="1435998" y="2505670"/>
            <a:ext cx="7460775" cy="1569660"/>
          </a:xfrm>
          <a:prstGeom prst="rect">
            <a:avLst/>
          </a:prstGeom>
        </p:spPr>
        <p:txBody>
          <a:bodyPr wrap="square">
            <a:spAutoFit/>
          </a:bodyPr>
          <a:lstStyle/>
          <a:p>
            <a:r>
              <a:rPr lang="en-US" sz="2400" u="sng" dirty="0">
                <a:solidFill>
                  <a:srgbClr val="002060"/>
                </a:solidFill>
                <a:latin typeface="Showcard Gothic" panose="04020904020102020604" pitchFamily="82" charset="0"/>
              </a:rPr>
              <a:t>Local Partitioned View:</a:t>
            </a:r>
          </a:p>
          <a:p>
            <a:endParaRPr lang="en-US" dirty="0"/>
          </a:p>
          <a:p>
            <a:r>
              <a:rPr lang="en-US" dirty="0"/>
              <a:t>The local partitioned view can be created within same server but different database.</a:t>
            </a:r>
          </a:p>
          <a:p>
            <a:r>
              <a:rPr lang="en-US" dirty="0"/>
              <a:t>The view schema definition will be stored in the executed database. </a:t>
            </a:r>
          </a:p>
        </p:txBody>
      </p:sp>
    </p:spTree>
    <p:extLst>
      <p:ext uri="{BB962C8B-B14F-4D97-AF65-F5344CB8AC3E}">
        <p14:creationId xmlns:p14="http://schemas.microsoft.com/office/powerpoint/2010/main" val="27803575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6400" y="228600"/>
            <a:ext cx="5639685" cy="584775"/>
          </a:xfrm>
          <a:prstGeom prst="rect">
            <a:avLst/>
          </a:prstGeom>
        </p:spPr>
        <p:txBody>
          <a:bodyPr wrap="none">
            <a:spAutoFit/>
          </a:bodyPr>
          <a:lstStyle/>
          <a:p>
            <a:r>
              <a:rPr lang="en-US" sz="3200" u="sng" dirty="0">
                <a:solidFill>
                  <a:srgbClr val="002060"/>
                </a:solidFill>
                <a:latin typeface="Showcard Gothic" panose="04020904020102020604" pitchFamily="82" charset="0"/>
              </a:rPr>
              <a:t>Global Partitioned View</a:t>
            </a:r>
          </a:p>
        </p:txBody>
      </p:sp>
      <p:sp>
        <p:nvSpPr>
          <p:cNvPr id="6" name="Rectangle 5"/>
          <p:cNvSpPr/>
          <p:nvPr/>
        </p:nvSpPr>
        <p:spPr>
          <a:xfrm>
            <a:off x="1524000" y="809963"/>
            <a:ext cx="7239000" cy="2031325"/>
          </a:xfrm>
          <a:prstGeom prst="rect">
            <a:avLst/>
          </a:prstGeom>
        </p:spPr>
        <p:txBody>
          <a:bodyPr wrap="square">
            <a:spAutoFit/>
          </a:bodyPr>
          <a:lstStyle/>
          <a:p>
            <a:r>
              <a:rPr lang="en-US" dirty="0"/>
              <a:t>The global Partitioned</a:t>
            </a:r>
            <a:r>
              <a:rPr lang="en-US" b="1" dirty="0"/>
              <a:t> </a:t>
            </a:r>
            <a:r>
              <a:rPr lang="en-US" dirty="0"/>
              <a:t>view will work across the server. </a:t>
            </a:r>
          </a:p>
          <a:p>
            <a:r>
              <a:rPr lang="en-US" dirty="0"/>
              <a:t>The view can be created to join the table across the server.</a:t>
            </a:r>
          </a:p>
          <a:p>
            <a:r>
              <a:rPr lang="en-US" dirty="0"/>
              <a:t>The accessing format will be like this.</a:t>
            </a:r>
            <a:br>
              <a:rPr lang="en-US" dirty="0"/>
            </a:br>
            <a:r>
              <a:rPr lang="en-US" dirty="0">
                <a:solidFill>
                  <a:schemeClr val="accent2">
                    <a:lumMod val="75000"/>
                  </a:schemeClr>
                </a:solidFill>
              </a:rPr>
              <a:t>	</a:t>
            </a:r>
            <a:endParaRPr lang="en-US" dirty="0"/>
          </a:p>
          <a:p>
            <a:endParaRPr lang="en-US" dirty="0"/>
          </a:p>
          <a:p>
            <a:r>
              <a:rPr lang="en-US" dirty="0"/>
              <a:t>When we execute the view if it is not linked with the current server then it will ask us to link the external server</a:t>
            </a:r>
          </a:p>
        </p:txBody>
      </p:sp>
      <p:sp>
        <p:nvSpPr>
          <p:cNvPr id="7" name="Rectangle 6"/>
          <p:cNvSpPr/>
          <p:nvPr/>
        </p:nvSpPr>
        <p:spPr>
          <a:xfrm>
            <a:off x="1655298" y="3070379"/>
            <a:ext cx="7620000" cy="1477328"/>
          </a:xfrm>
          <a:prstGeom prst="rect">
            <a:avLst/>
          </a:prstGeom>
        </p:spPr>
        <p:txBody>
          <a:bodyPr wrap="square">
            <a:spAutoFit/>
          </a:bodyPr>
          <a:lstStyle/>
          <a:p>
            <a:r>
              <a:rPr lang="en-US" dirty="0"/>
              <a:t>The following system stored procedure will be used to link the server.</a:t>
            </a:r>
            <a:r>
              <a:rPr lang="en-US" dirty="0">
                <a:solidFill>
                  <a:schemeClr val="accent3">
                    <a:lumMod val="75000"/>
                  </a:schemeClr>
                </a:solidFill>
              </a:rPr>
              <a:t/>
            </a:r>
            <a:br>
              <a:rPr lang="en-US" dirty="0">
                <a:solidFill>
                  <a:schemeClr val="accent3">
                    <a:lumMod val="75000"/>
                  </a:schemeClr>
                </a:solidFill>
              </a:rPr>
            </a:br>
            <a:r>
              <a:rPr lang="en-US" dirty="0">
                <a:solidFill>
                  <a:schemeClr val="accent3">
                    <a:lumMod val="75000"/>
                  </a:schemeClr>
                </a:solidFill>
              </a:rPr>
              <a:t>	</a:t>
            </a:r>
            <a:r>
              <a:rPr lang="en-US" dirty="0"/>
              <a:t/>
            </a:r>
            <a:br>
              <a:rPr lang="en-US" dirty="0"/>
            </a:br>
            <a:endParaRPr lang="en-US" dirty="0"/>
          </a:p>
          <a:p>
            <a:r>
              <a:rPr lang="en-US" dirty="0"/>
              <a:t>The following system catalog table is used to see the list of linked servers</a:t>
            </a:r>
            <a:br>
              <a:rPr lang="en-US" dirty="0"/>
            </a:br>
            <a:r>
              <a:rPr lang="en-US" dirty="0"/>
              <a:t>       </a:t>
            </a:r>
            <a:endParaRPr lang="en-US" dirty="0">
              <a:solidFill>
                <a:schemeClr val="accent3">
                  <a:lumMod val="75000"/>
                </a:schemeClr>
              </a:solidFill>
            </a:endParaRPr>
          </a:p>
        </p:txBody>
      </p:sp>
      <p:sp>
        <p:nvSpPr>
          <p:cNvPr id="8" name="Rectangle 7">
            <a:extLst>
              <a:ext uri="{FF2B5EF4-FFF2-40B4-BE49-F238E27FC236}">
                <a16:creationId xmlns:a16="http://schemas.microsoft.com/office/drawing/2014/main" xmlns="" id="{A345F6E9-2364-4494-8285-DFB109A5AD41}"/>
              </a:ext>
            </a:extLst>
          </p:cNvPr>
          <p:cNvSpPr/>
          <p:nvPr/>
        </p:nvSpPr>
        <p:spPr>
          <a:xfrm>
            <a:off x="2324321" y="1781130"/>
            <a:ext cx="4495358" cy="369332"/>
          </a:xfrm>
          <a:prstGeom prst="rect">
            <a:avLst/>
          </a:prstGeom>
          <a:solidFill>
            <a:schemeClr val="accent1">
              <a:lumMod val="60000"/>
              <a:lumOff val="40000"/>
            </a:schemeClr>
          </a:solidFill>
        </p:spPr>
        <p:txBody>
          <a:bodyPr wrap="square">
            <a:spAutoFit/>
          </a:bodyPr>
          <a:lstStyle/>
          <a:p>
            <a:r>
              <a:rPr lang="en-US" dirty="0"/>
              <a:t>[Server Name].  Database Name. Table Name</a:t>
            </a:r>
          </a:p>
        </p:txBody>
      </p:sp>
      <p:sp>
        <p:nvSpPr>
          <p:cNvPr id="9" name="Rectangle 8">
            <a:extLst>
              <a:ext uri="{FF2B5EF4-FFF2-40B4-BE49-F238E27FC236}">
                <a16:creationId xmlns:a16="http://schemas.microsoft.com/office/drawing/2014/main" xmlns="" id="{2071EBBF-2083-4FB1-8A8F-E78010C59378}"/>
              </a:ext>
            </a:extLst>
          </p:cNvPr>
          <p:cNvSpPr/>
          <p:nvPr/>
        </p:nvSpPr>
        <p:spPr>
          <a:xfrm>
            <a:off x="3118233" y="3422651"/>
            <a:ext cx="3354123" cy="369332"/>
          </a:xfrm>
          <a:prstGeom prst="rect">
            <a:avLst/>
          </a:prstGeom>
          <a:solidFill>
            <a:schemeClr val="accent1">
              <a:lumMod val="60000"/>
              <a:lumOff val="40000"/>
            </a:schemeClr>
          </a:solidFill>
        </p:spPr>
        <p:txBody>
          <a:bodyPr wrap="none">
            <a:spAutoFit/>
          </a:bodyPr>
          <a:lstStyle/>
          <a:p>
            <a:r>
              <a:rPr lang="en-US" dirty="0" err="1"/>
              <a:t>sp_addlinkedserver</a:t>
            </a:r>
            <a:r>
              <a:rPr lang="en-US" dirty="0"/>
              <a:t> 'Server name'</a:t>
            </a:r>
          </a:p>
        </p:txBody>
      </p:sp>
      <p:sp>
        <p:nvSpPr>
          <p:cNvPr id="10" name="Rectangle 9">
            <a:extLst>
              <a:ext uri="{FF2B5EF4-FFF2-40B4-BE49-F238E27FC236}">
                <a16:creationId xmlns:a16="http://schemas.microsoft.com/office/drawing/2014/main" xmlns="" id="{FB6CC581-A602-4BB7-BBBE-65A4AD6C69BE}"/>
              </a:ext>
            </a:extLst>
          </p:cNvPr>
          <p:cNvSpPr/>
          <p:nvPr/>
        </p:nvSpPr>
        <p:spPr>
          <a:xfrm>
            <a:off x="3154575" y="4407751"/>
            <a:ext cx="2887650" cy="369332"/>
          </a:xfrm>
          <a:prstGeom prst="rect">
            <a:avLst/>
          </a:prstGeom>
          <a:solidFill>
            <a:schemeClr val="accent1">
              <a:lumMod val="60000"/>
              <a:lumOff val="40000"/>
            </a:schemeClr>
          </a:solidFill>
        </p:spPr>
        <p:txBody>
          <a:bodyPr wrap="none">
            <a:spAutoFit/>
          </a:bodyPr>
          <a:lstStyle/>
          <a:p>
            <a:r>
              <a:rPr lang="en-US" dirty="0"/>
              <a:t>SELECT * FROM SYS.SERVERS</a:t>
            </a:r>
          </a:p>
        </p:txBody>
      </p:sp>
    </p:spTree>
    <p:extLst>
      <p:ext uri="{BB962C8B-B14F-4D97-AF65-F5344CB8AC3E}">
        <p14:creationId xmlns:p14="http://schemas.microsoft.com/office/powerpoint/2010/main" val="273867865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119791"/>
            <a:ext cx="4900701" cy="584775"/>
          </a:xfrm>
          <a:prstGeom prst="rect">
            <a:avLst/>
          </a:prstGeom>
        </p:spPr>
        <p:txBody>
          <a:bodyPr wrap="none">
            <a:spAutoFit/>
          </a:bodyPr>
          <a:lstStyle/>
          <a:p>
            <a:r>
              <a:rPr lang="en-US" sz="3200" u="sng" dirty="0">
                <a:solidFill>
                  <a:srgbClr val="002060"/>
                </a:solidFill>
                <a:latin typeface="Showcard Gothic" panose="04020904020102020604" pitchFamily="82" charset="0"/>
              </a:rPr>
              <a:t>View Creation Option</a:t>
            </a:r>
          </a:p>
        </p:txBody>
      </p:sp>
      <p:sp>
        <p:nvSpPr>
          <p:cNvPr id="5" name="Rectangle 4"/>
          <p:cNvSpPr/>
          <p:nvPr/>
        </p:nvSpPr>
        <p:spPr>
          <a:xfrm>
            <a:off x="1600200" y="833304"/>
            <a:ext cx="6781800" cy="923330"/>
          </a:xfrm>
          <a:prstGeom prst="rect">
            <a:avLst/>
          </a:prstGeom>
        </p:spPr>
        <p:txBody>
          <a:bodyPr wrap="square">
            <a:spAutoFit/>
          </a:bodyPr>
          <a:lstStyle/>
          <a:p>
            <a:r>
              <a:rPr lang="en-US" dirty="0"/>
              <a:t>There are two different option for creating a view.</a:t>
            </a:r>
          </a:p>
          <a:p>
            <a:pPr marL="742950" lvl="1" indent="-285750">
              <a:buFont typeface="Arial" panose="020B0604020202020204" pitchFamily="34" charset="0"/>
              <a:buChar char="•"/>
            </a:pPr>
            <a:r>
              <a:rPr lang="en-US" dirty="0"/>
              <a:t>Schema Binding Option </a:t>
            </a:r>
          </a:p>
          <a:p>
            <a:pPr marL="742950" lvl="1" indent="-285750">
              <a:buFont typeface="Arial" panose="020B0604020202020204" pitchFamily="34" charset="0"/>
              <a:buChar char="•"/>
            </a:pPr>
            <a:r>
              <a:rPr lang="en-US" dirty="0"/>
              <a:t>Encryption </a:t>
            </a:r>
          </a:p>
        </p:txBody>
      </p:sp>
      <p:sp>
        <p:nvSpPr>
          <p:cNvPr id="6" name="Rectangle 5">
            <a:extLst>
              <a:ext uri="{FF2B5EF4-FFF2-40B4-BE49-F238E27FC236}">
                <a16:creationId xmlns:a16="http://schemas.microsoft.com/office/drawing/2014/main" xmlns="" id="{ADF533BF-40CF-47E5-B8B5-4C7115B285BC}"/>
              </a:ext>
            </a:extLst>
          </p:cNvPr>
          <p:cNvSpPr/>
          <p:nvPr/>
        </p:nvSpPr>
        <p:spPr>
          <a:xfrm>
            <a:off x="1474763" y="1731765"/>
            <a:ext cx="3872279" cy="369332"/>
          </a:xfrm>
          <a:prstGeom prst="rect">
            <a:avLst/>
          </a:prstGeom>
        </p:spPr>
        <p:txBody>
          <a:bodyPr wrap="none">
            <a:spAutoFit/>
          </a:bodyPr>
          <a:lstStyle/>
          <a:p>
            <a:r>
              <a:rPr lang="en-US" b="1" dirty="0"/>
              <a:t>Schema </a:t>
            </a:r>
            <a:r>
              <a:rPr lang="en-US" b="1" dirty="0" err="1"/>
              <a:t>BindSchema</a:t>
            </a:r>
            <a:r>
              <a:rPr lang="en-US" b="1" dirty="0"/>
              <a:t> Binding  Option : </a:t>
            </a:r>
            <a:endParaRPr lang="en-US" dirty="0"/>
          </a:p>
        </p:txBody>
      </p:sp>
      <p:sp>
        <p:nvSpPr>
          <p:cNvPr id="7" name="Rectangle 6">
            <a:extLst>
              <a:ext uri="{FF2B5EF4-FFF2-40B4-BE49-F238E27FC236}">
                <a16:creationId xmlns:a16="http://schemas.microsoft.com/office/drawing/2014/main" xmlns="" id="{E137EE08-8425-41C5-8C45-0F2D4E3D79CD}"/>
              </a:ext>
            </a:extLst>
          </p:cNvPr>
          <p:cNvSpPr/>
          <p:nvPr/>
        </p:nvSpPr>
        <p:spPr>
          <a:xfrm>
            <a:off x="1600200" y="2108775"/>
            <a:ext cx="7467600" cy="1754326"/>
          </a:xfrm>
          <a:prstGeom prst="rect">
            <a:avLst/>
          </a:prstGeom>
        </p:spPr>
        <p:txBody>
          <a:bodyPr wrap="square">
            <a:spAutoFit/>
          </a:bodyPr>
          <a:lstStyle/>
          <a:p>
            <a:pPr marL="285750" indent="-285750">
              <a:buFont typeface="Arial" panose="020B0604020202020204" pitchFamily="34" charset="0"/>
              <a:buChar char="•"/>
            </a:pPr>
            <a:r>
              <a:rPr lang="en-US" dirty="0"/>
              <a:t>If we Creates a view with the SCHEMABINDING option it will locks the tables being referred by the view and restrict  any kinds of  changes that may change the table schema ( No Alter Command) . </a:t>
            </a:r>
          </a:p>
          <a:p>
            <a:pPr marL="285750" indent="-285750">
              <a:buFont typeface="Arial" panose="020B0604020202020204" pitchFamily="34" charset="0"/>
              <a:buChar char="•"/>
            </a:pPr>
            <a:r>
              <a:rPr lang="en-US" u="sng" dirty="0"/>
              <a:t>While creating schema binding view, we can't mention "Select * from </a:t>
            </a:r>
            <a:r>
              <a:rPr lang="en-US" u="sng" dirty="0" err="1"/>
              <a:t>tablename</a:t>
            </a:r>
            <a:r>
              <a:rPr lang="en-US" u="sng" dirty="0"/>
              <a:t>" with the query. </a:t>
            </a:r>
            <a:r>
              <a:rPr lang="en-US" dirty="0"/>
              <a:t>We have to mention all the column name for reference</a:t>
            </a:r>
          </a:p>
        </p:txBody>
      </p:sp>
      <p:sp>
        <p:nvSpPr>
          <p:cNvPr id="8" name="Rectangle 7">
            <a:extLst>
              <a:ext uri="{FF2B5EF4-FFF2-40B4-BE49-F238E27FC236}">
                <a16:creationId xmlns:a16="http://schemas.microsoft.com/office/drawing/2014/main" xmlns="" id="{E23BBB7E-567D-4E87-9897-5E4D371479B0}"/>
              </a:ext>
            </a:extLst>
          </p:cNvPr>
          <p:cNvSpPr/>
          <p:nvPr/>
        </p:nvSpPr>
        <p:spPr>
          <a:xfrm>
            <a:off x="4343400" y="3581400"/>
            <a:ext cx="4572000" cy="1477328"/>
          </a:xfrm>
          <a:prstGeom prst="rect">
            <a:avLst/>
          </a:prstGeom>
          <a:solidFill>
            <a:schemeClr val="accent1">
              <a:lumMod val="60000"/>
              <a:lumOff val="40000"/>
            </a:schemeClr>
          </a:solidFill>
        </p:spPr>
        <p:txBody>
          <a:bodyPr>
            <a:spAutoFit/>
          </a:bodyPr>
          <a:lstStyle/>
          <a:p>
            <a:pPr>
              <a:buNone/>
            </a:pPr>
            <a:r>
              <a:rPr lang="en-US" dirty="0"/>
              <a:t>CREATE VIEW </a:t>
            </a:r>
            <a:r>
              <a:rPr lang="en-US" dirty="0" err="1"/>
              <a:t>DemoSampleView</a:t>
            </a:r>
            <a:r>
              <a:rPr lang="en-US" dirty="0"/>
              <a:t> </a:t>
            </a:r>
          </a:p>
          <a:p>
            <a:pPr>
              <a:buNone/>
            </a:pPr>
            <a:r>
              <a:rPr lang="en-US" dirty="0"/>
              <a:t>With SCHEMABINDING </a:t>
            </a:r>
          </a:p>
          <a:p>
            <a:pPr>
              <a:buNone/>
            </a:pPr>
            <a:r>
              <a:rPr lang="en-US" dirty="0"/>
              <a:t>As </a:t>
            </a:r>
          </a:p>
          <a:p>
            <a:pPr>
              <a:buNone/>
            </a:pPr>
            <a:r>
              <a:rPr lang="en-US" dirty="0"/>
              <a:t>SELECT </a:t>
            </a:r>
            <a:r>
              <a:rPr lang="en-US" dirty="0" err="1"/>
              <a:t>EmpID</a:t>
            </a:r>
            <a:r>
              <a:rPr lang="en-US" dirty="0"/>
              <a:t>, </a:t>
            </a:r>
            <a:r>
              <a:rPr lang="en-US" dirty="0" err="1"/>
              <a:t>EmpName</a:t>
            </a:r>
            <a:r>
              <a:rPr lang="en-US" dirty="0"/>
              <a:t>, FROM </a:t>
            </a:r>
            <a:r>
              <a:rPr lang="en-US" dirty="0" err="1"/>
              <a:t>DBO.EmpInfo</a:t>
            </a:r>
            <a:r>
              <a:rPr lang="en-US" dirty="0"/>
              <a:t>;</a:t>
            </a:r>
          </a:p>
        </p:txBody>
      </p:sp>
      <p:sp>
        <p:nvSpPr>
          <p:cNvPr id="9" name="Rectangle 8">
            <a:extLst>
              <a:ext uri="{FF2B5EF4-FFF2-40B4-BE49-F238E27FC236}">
                <a16:creationId xmlns:a16="http://schemas.microsoft.com/office/drawing/2014/main" xmlns="" id="{129FE8B4-AF1F-42CD-9769-F7640905804C}"/>
              </a:ext>
            </a:extLst>
          </p:cNvPr>
          <p:cNvSpPr/>
          <p:nvPr/>
        </p:nvSpPr>
        <p:spPr>
          <a:xfrm>
            <a:off x="4538003" y="4875074"/>
            <a:ext cx="4362114" cy="1754326"/>
          </a:xfrm>
          <a:prstGeom prst="rect">
            <a:avLst/>
          </a:prstGeom>
        </p:spPr>
        <p:txBody>
          <a:bodyPr wrap="square">
            <a:spAutoFit/>
          </a:bodyPr>
          <a:lstStyle/>
          <a:p>
            <a:pPr>
              <a:buNone/>
            </a:pPr>
            <a:endParaRPr lang="en-US" dirty="0">
              <a:solidFill>
                <a:schemeClr val="accent3">
                  <a:lumMod val="75000"/>
                </a:schemeClr>
              </a:solidFill>
            </a:endParaRPr>
          </a:p>
          <a:p>
            <a:r>
              <a:rPr lang="en-US" dirty="0"/>
              <a:t>While specifying the  Database name we have use </a:t>
            </a:r>
            <a:r>
              <a:rPr lang="en-US" i="1" dirty="0" err="1"/>
              <a:t>Dbo</a:t>
            </a:r>
            <a:r>
              <a:rPr lang="en-US" i="1" dirty="0"/>
              <a:t>.[</a:t>
            </a:r>
            <a:r>
              <a:rPr lang="en-US" i="1" dirty="0" err="1"/>
              <a:t>DbName</a:t>
            </a:r>
            <a:r>
              <a:rPr lang="en-US" i="1" dirty="0"/>
              <a:t>]</a:t>
            </a:r>
            <a:r>
              <a:rPr lang="en-US" dirty="0"/>
              <a:t> .</a:t>
            </a:r>
          </a:p>
          <a:p>
            <a:r>
              <a:rPr lang="en-US" dirty="0"/>
              <a:t>This will prevent any of the underlying tables from being altered without the view being dropped.</a:t>
            </a:r>
          </a:p>
        </p:txBody>
      </p:sp>
      <p:pic>
        <p:nvPicPr>
          <p:cNvPr id="10" name="Picture 2">
            <a:extLst>
              <a:ext uri="{FF2B5EF4-FFF2-40B4-BE49-F238E27FC236}">
                <a16:creationId xmlns:a16="http://schemas.microsoft.com/office/drawing/2014/main" xmlns="" id="{73AC61A8-BD6E-4D13-9204-033593005335}"/>
              </a:ext>
            </a:extLst>
          </p:cNvPr>
          <p:cNvPicPr>
            <a:picLocks noChangeAspect="1" noChangeArrowheads="1"/>
          </p:cNvPicPr>
          <p:nvPr/>
        </p:nvPicPr>
        <p:blipFill>
          <a:blip r:embed="rId2"/>
          <a:srcRect/>
          <a:stretch>
            <a:fillRect/>
          </a:stretch>
        </p:blipFill>
        <p:spPr bwMode="auto">
          <a:xfrm>
            <a:off x="-18714" y="4344682"/>
            <a:ext cx="4362114" cy="2410642"/>
          </a:xfrm>
          <a:prstGeom prst="rect">
            <a:avLst/>
          </a:prstGeom>
          <a:noFill/>
          <a:ln w="9525">
            <a:noFill/>
            <a:miter lim="800000"/>
            <a:headEnd/>
            <a:tailEnd/>
          </a:ln>
          <a:effectLst/>
        </p:spPr>
      </p:pic>
    </p:spTree>
    <p:extLst>
      <p:ext uri="{BB962C8B-B14F-4D97-AF65-F5344CB8AC3E}">
        <p14:creationId xmlns:p14="http://schemas.microsoft.com/office/powerpoint/2010/main" val="387711467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52400"/>
            <a:ext cx="2800767" cy="584775"/>
          </a:xfrm>
          <a:prstGeom prst="rect">
            <a:avLst/>
          </a:prstGeom>
        </p:spPr>
        <p:txBody>
          <a:bodyPr wrap="none">
            <a:spAutoFit/>
          </a:bodyPr>
          <a:lstStyle/>
          <a:p>
            <a:r>
              <a:rPr lang="en-US" sz="3200" u="sng" dirty="0">
                <a:solidFill>
                  <a:srgbClr val="002060"/>
                </a:solidFill>
                <a:latin typeface="Showcard Gothic" panose="04020904020102020604" pitchFamily="82" charset="0"/>
              </a:rPr>
              <a:t>Encryption </a:t>
            </a:r>
          </a:p>
        </p:txBody>
      </p:sp>
      <p:sp>
        <p:nvSpPr>
          <p:cNvPr id="3" name="Rectangle 2"/>
          <p:cNvSpPr/>
          <p:nvPr/>
        </p:nvSpPr>
        <p:spPr>
          <a:xfrm>
            <a:off x="1600200" y="990601"/>
            <a:ext cx="7086600" cy="1754326"/>
          </a:xfrm>
          <a:prstGeom prst="rect">
            <a:avLst/>
          </a:prstGeom>
        </p:spPr>
        <p:txBody>
          <a:bodyPr wrap="square">
            <a:spAutoFit/>
          </a:bodyPr>
          <a:lstStyle/>
          <a:p>
            <a:r>
              <a:rPr lang="en-US" dirty="0"/>
              <a:t>This option encrypts the definition.</a:t>
            </a:r>
          </a:p>
          <a:p>
            <a:r>
              <a:rPr lang="en-US" dirty="0"/>
              <a:t>This option encrypts the definition of the view.</a:t>
            </a:r>
          </a:p>
          <a:p>
            <a:r>
              <a:rPr lang="en-US" dirty="0"/>
              <a:t> Users will not be able to see the definition of the View after it is created. </a:t>
            </a:r>
          </a:p>
          <a:p>
            <a:r>
              <a:rPr lang="en-US" dirty="0"/>
              <a:t>This is the main </a:t>
            </a:r>
            <a:r>
              <a:rPr lang="en-US" dirty="0" err="1"/>
              <a:t>adavatages</a:t>
            </a:r>
            <a:r>
              <a:rPr lang="en-US" dirty="0"/>
              <a:t> of view where we can make it secure.</a:t>
            </a:r>
          </a:p>
          <a:p>
            <a:endParaRPr lang="en-US" dirty="0"/>
          </a:p>
          <a:p>
            <a:r>
              <a:rPr lang="en-US" dirty="0"/>
              <a:t>Note:  Once view is  encrypted, there is no way to decrypt it again. </a:t>
            </a:r>
          </a:p>
        </p:txBody>
      </p:sp>
      <p:sp>
        <p:nvSpPr>
          <p:cNvPr id="4" name="Rectangle 3"/>
          <p:cNvSpPr/>
          <p:nvPr/>
        </p:nvSpPr>
        <p:spPr>
          <a:xfrm>
            <a:off x="2438400" y="2921168"/>
            <a:ext cx="4800600" cy="1015663"/>
          </a:xfrm>
          <a:prstGeom prst="rect">
            <a:avLst/>
          </a:prstGeom>
          <a:solidFill>
            <a:schemeClr val="accent1">
              <a:lumMod val="60000"/>
              <a:lumOff val="40000"/>
            </a:schemeClr>
          </a:solidFill>
        </p:spPr>
        <p:txBody>
          <a:bodyPr wrap="square">
            <a:spAutoFit/>
          </a:bodyPr>
          <a:lstStyle/>
          <a:p>
            <a:r>
              <a:rPr lang="en-US" sz="2000" dirty="0"/>
              <a:t>CREATE VIEW </a:t>
            </a:r>
            <a:r>
              <a:rPr lang="en-US" sz="2000" dirty="0" err="1"/>
              <a:t>DemoView</a:t>
            </a:r>
            <a:r>
              <a:rPr lang="en-US" sz="2000" dirty="0"/>
              <a:t> </a:t>
            </a:r>
          </a:p>
          <a:p>
            <a:r>
              <a:rPr lang="en-US" sz="2000" dirty="0"/>
              <a:t>With ENCRYPTION</a:t>
            </a:r>
          </a:p>
          <a:p>
            <a:r>
              <a:rPr lang="en-US" sz="2000" dirty="0"/>
              <a:t>Select  </a:t>
            </a:r>
            <a:r>
              <a:rPr lang="en-US" sz="2000" dirty="0" err="1"/>
              <a:t>ename,edesig</a:t>
            </a:r>
            <a:r>
              <a:rPr lang="en-US" sz="2000" dirty="0"/>
              <a:t> from </a:t>
            </a:r>
            <a:r>
              <a:rPr lang="en-US" sz="2000" dirty="0" err="1"/>
              <a:t>dbo.EmpInfo</a:t>
            </a:r>
            <a:endParaRPr lang="en-US" sz="2000" dirty="0"/>
          </a:p>
        </p:txBody>
      </p:sp>
    </p:spTree>
    <p:extLst>
      <p:ext uri="{BB962C8B-B14F-4D97-AF65-F5344CB8AC3E}">
        <p14:creationId xmlns:p14="http://schemas.microsoft.com/office/powerpoint/2010/main" val="86854050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6870" y="0"/>
            <a:ext cx="7696200" cy="830997"/>
          </a:xfrm>
          <a:prstGeom prst="rect">
            <a:avLst/>
          </a:prstGeom>
        </p:spPr>
        <p:txBody>
          <a:bodyPr wrap="square">
            <a:spAutoFit/>
          </a:bodyPr>
          <a:lstStyle/>
          <a:p>
            <a:r>
              <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STORED </a:t>
            </a:r>
            <a:r>
              <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PROCEDURES</a:t>
            </a:r>
            <a:endPar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endParaRPr>
          </a:p>
        </p:txBody>
      </p:sp>
      <p:sp>
        <p:nvSpPr>
          <p:cNvPr id="4" name="Rectangle 3"/>
          <p:cNvSpPr/>
          <p:nvPr/>
        </p:nvSpPr>
        <p:spPr>
          <a:xfrm>
            <a:off x="1447800" y="685800"/>
            <a:ext cx="7543800" cy="3847207"/>
          </a:xfrm>
          <a:prstGeom prst="rect">
            <a:avLst/>
          </a:prstGeom>
        </p:spPr>
        <p:txBody>
          <a:bodyPr wrap="square">
            <a:spAutoFit/>
          </a:bodyPr>
          <a:lstStyle/>
          <a:p>
            <a:pPr algn="ctr"/>
            <a:r>
              <a:rPr lang="en-US" sz="3200" u="sng" dirty="0">
                <a:solidFill>
                  <a:srgbClr val="002060"/>
                </a:solidFill>
                <a:latin typeface="Showcard Gothic" panose="04020904020102020604" pitchFamily="82" charset="0"/>
              </a:rPr>
              <a:t>INTRODUCTION TO STORED PROCEDURES</a:t>
            </a:r>
          </a:p>
          <a:p>
            <a:r>
              <a:rPr lang="en-US" dirty="0"/>
              <a:t>A stored procedure is nothing more than prepared SQL code that you save so you can reuse the code over and over again.  </a:t>
            </a:r>
            <a:endParaRPr lang="en-US" dirty="0" smtClean="0"/>
          </a:p>
          <a:p>
            <a:r>
              <a:rPr lang="en-US" dirty="0" smtClean="0"/>
              <a:t>So </a:t>
            </a:r>
            <a:r>
              <a:rPr lang="en-US" dirty="0"/>
              <a:t>if you think about a query that you write over and over again, instead of having to write that query each time you would save it as a stored procedure and then just call the stored procedure to execute the SQL code that you saved as part of the stored procedure.</a:t>
            </a:r>
          </a:p>
          <a:p>
            <a:r>
              <a:rPr lang="en-US" dirty="0"/>
              <a:t>In addition to running the same SQL code over and over again you also have the ability to pass parameters to the stored procedure, so depending on what the need is the stored procedure can act accordingly based on the parameter values that were passed.</a:t>
            </a:r>
          </a:p>
        </p:txBody>
      </p:sp>
      <p:sp>
        <p:nvSpPr>
          <p:cNvPr id="5" name="Rectangle 4"/>
          <p:cNvSpPr/>
          <p:nvPr/>
        </p:nvSpPr>
        <p:spPr>
          <a:xfrm>
            <a:off x="1447800" y="4876800"/>
            <a:ext cx="7086600" cy="1415772"/>
          </a:xfrm>
          <a:prstGeom prst="rect">
            <a:avLst/>
          </a:prstGeom>
        </p:spPr>
        <p:txBody>
          <a:bodyPr wrap="square">
            <a:spAutoFit/>
          </a:bodyPr>
          <a:lstStyle/>
          <a:p>
            <a:r>
              <a:rPr lang="en-US" sz="3200" u="sng" dirty="0">
                <a:solidFill>
                  <a:srgbClr val="002060"/>
                </a:solidFill>
                <a:latin typeface="Showcard Gothic" panose="04020904020102020604" pitchFamily="82" charset="0"/>
              </a:rPr>
              <a:t>Types of Stored Procedure</a:t>
            </a:r>
          </a:p>
          <a:p>
            <a:pPr marL="742950" lvl="1" indent="-285750">
              <a:buFont typeface="Arial" panose="020B0604020202020204" pitchFamily="34" charset="0"/>
              <a:buChar char="•"/>
            </a:pPr>
            <a:r>
              <a:rPr lang="en-US" dirty="0" smtClean="0"/>
              <a:t>Extended </a:t>
            </a:r>
            <a:r>
              <a:rPr lang="en-US" dirty="0"/>
              <a:t>stored procedures</a:t>
            </a:r>
          </a:p>
          <a:p>
            <a:pPr marL="742950" lvl="1" indent="-285750">
              <a:buFont typeface="Arial" panose="020B0604020202020204" pitchFamily="34" charset="0"/>
              <a:buChar char="•"/>
            </a:pPr>
            <a:r>
              <a:rPr lang="en-US" dirty="0"/>
              <a:t>System stored </a:t>
            </a:r>
            <a:r>
              <a:rPr lang="en-US" dirty="0" smtClean="0"/>
              <a:t>procedures</a:t>
            </a:r>
          </a:p>
          <a:p>
            <a:pPr marL="742950" lvl="1" indent="-285750">
              <a:buFont typeface="Arial" panose="020B0604020202020204" pitchFamily="34" charset="0"/>
              <a:buChar char="•"/>
            </a:pPr>
            <a:r>
              <a:rPr lang="en-US" dirty="0"/>
              <a:t>User defined stored </a:t>
            </a:r>
            <a:r>
              <a:rPr lang="en-US" dirty="0" smtClean="0"/>
              <a:t>procedures</a:t>
            </a:r>
            <a:endParaRPr lang="en-US" dirty="0"/>
          </a:p>
        </p:txBody>
      </p:sp>
    </p:spTree>
    <p:extLst>
      <p:ext uri="{BB962C8B-B14F-4D97-AF65-F5344CB8AC3E}">
        <p14:creationId xmlns:p14="http://schemas.microsoft.com/office/powerpoint/2010/main" val="420531911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0588" y="152400"/>
            <a:ext cx="7620000" cy="1969770"/>
          </a:xfrm>
          <a:prstGeom prst="rect">
            <a:avLst/>
          </a:prstGeom>
        </p:spPr>
        <p:txBody>
          <a:bodyPr wrap="square">
            <a:spAutoFit/>
          </a:bodyPr>
          <a:lstStyle/>
          <a:p>
            <a:pPr algn="ctr"/>
            <a:r>
              <a:rPr lang="en-US" sz="3200" u="sng" dirty="0">
                <a:solidFill>
                  <a:srgbClr val="002060"/>
                </a:solidFill>
                <a:latin typeface="Showcard Gothic" panose="04020904020102020604" pitchFamily="82" charset="0"/>
              </a:rPr>
              <a:t>Types Of Stored Procedures</a:t>
            </a:r>
          </a:p>
          <a:p>
            <a:pPr lvl="1">
              <a:buNone/>
            </a:pPr>
            <a:endParaRPr lang="en-US" dirty="0"/>
          </a:p>
          <a:p>
            <a:r>
              <a:rPr lang="en-US" b="1" dirty="0">
                <a:latin typeface="Georgia" pitchFamily="18" charset="0"/>
              </a:rPr>
              <a:t>Extended Stored procedures:</a:t>
            </a:r>
          </a:p>
          <a:p>
            <a:pPr lvl="1"/>
            <a:r>
              <a:rPr lang="en-US" dirty="0"/>
              <a:t>Extended stored procedures help SQL in </a:t>
            </a:r>
            <a:r>
              <a:rPr lang="en-US" dirty="0" err="1"/>
              <a:t>interecting</a:t>
            </a:r>
            <a:r>
              <a:rPr lang="en-US" dirty="0"/>
              <a:t> with operating </a:t>
            </a:r>
            <a:r>
              <a:rPr lang="en-US" dirty="0" err="1"/>
              <a:t>system.These</a:t>
            </a:r>
            <a:r>
              <a:rPr lang="en-US" dirty="0"/>
              <a:t> are carried out in DLL(Dynamic Link Library).It calls at the runtime</a:t>
            </a:r>
            <a:r>
              <a:rPr lang="en-US" dirty="0" smtClean="0"/>
              <a:t>.</a:t>
            </a:r>
            <a:endParaRPr lang="en-US" dirty="0"/>
          </a:p>
        </p:txBody>
      </p:sp>
      <p:sp>
        <p:nvSpPr>
          <p:cNvPr id="3" name="Rectangle 2"/>
          <p:cNvSpPr/>
          <p:nvPr/>
        </p:nvSpPr>
        <p:spPr>
          <a:xfrm>
            <a:off x="1515171" y="2275403"/>
            <a:ext cx="7162800" cy="2585323"/>
          </a:xfrm>
          <a:prstGeom prst="rect">
            <a:avLst/>
          </a:prstGeom>
        </p:spPr>
        <p:txBody>
          <a:bodyPr wrap="square">
            <a:spAutoFit/>
          </a:bodyPr>
          <a:lstStyle/>
          <a:p>
            <a:r>
              <a:rPr lang="en-US" b="1" dirty="0">
                <a:latin typeface="Georgia" pitchFamily="18" charset="0"/>
              </a:rPr>
              <a:t>System Stored Procedure</a:t>
            </a:r>
          </a:p>
          <a:p>
            <a:r>
              <a:rPr lang="en-US" dirty="0"/>
              <a:t>System stored procedure are commonly used for interacting with system tables.</a:t>
            </a:r>
          </a:p>
          <a:p>
            <a:r>
              <a:rPr lang="en-US" dirty="0"/>
              <a:t>They are prefixed with </a:t>
            </a:r>
            <a:r>
              <a:rPr lang="en-US" dirty="0" smtClean="0"/>
              <a:t>“</a:t>
            </a:r>
            <a:r>
              <a:rPr lang="en-US" dirty="0" err="1" smtClean="0"/>
              <a:t>sp</a:t>
            </a:r>
            <a:r>
              <a:rPr lang="en-US" dirty="0" smtClean="0"/>
              <a:t>_”</a:t>
            </a:r>
            <a:endParaRPr lang="en-US" dirty="0"/>
          </a:p>
          <a:p>
            <a:pPr marL="742950" lvl="1" indent="-285750">
              <a:buFont typeface="Arial" panose="020B0604020202020204" pitchFamily="34" charset="0"/>
              <a:buChar char="•"/>
            </a:pPr>
            <a:r>
              <a:rPr lang="en-US" dirty="0"/>
              <a:t>Catalog Stored Procedure</a:t>
            </a:r>
          </a:p>
          <a:p>
            <a:pPr marL="742950" lvl="1" indent="-285750">
              <a:buFont typeface="Arial" panose="020B0604020202020204" pitchFamily="34" charset="0"/>
              <a:buChar char="•"/>
            </a:pPr>
            <a:r>
              <a:rPr lang="en-US" dirty="0"/>
              <a:t>Database Stored Procedure</a:t>
            </a:r>
          </a:p>
          <a:p>
            <a:pPr marL="742950" lvl="1" indent="-285750">
              <a:buFont typeface="Arial" panose="020B0604020202020204" pitchFamily="34" charset="0"/>
              <a:buChar char="•"/>
            </a:pPr>
            <a:r>
              <a:rPr lang="en-US" dirty="0"/>
              <a:t>Database Engine Stored Procedure</a:t>
            </a:r>
          </a:p>
          <a:p>
            <a:pPr marL="742950" lvl="1" indent="-285750">
              <a:buFont typeface="Arial" panose="020B0604020202020204" pitchFamily="34" charset="0"/>
              <a:buChar char="•"/>
            </a:pPr>
            <a:r>
              <a:rPr lang="en-US" dirty="0"/>
              <a:t>Security Stored Procedure</a:t>
            </a:r>
          </a:p>
          <a:p>
            <a:pPr marL="742950" lvl="1" indent="-285750">
              <a:buFont typeface="Arial" panose="020B0604020202020204" pitchFamily="34" charset="0"/>
              <a:buChar char="•"/>
            </a:pPr>
            <a:r>
              <a:rPr lang="en-US" dirty="0"/>
              <a:t>Full-text Stored Procedure </a:t>
            </a:r>
          </a:p>
        </p:txBody>
      </p:sp>
      <p:sp>
        <p:nvSpPr>
          <p:cNvPr id="4" name="Rectangle 3"/>
          <p:cNvSpPr/>
          <p:nvPr/>
        </p:nvSpPr>
        <p:spPr>
          <a:xfrm>
            <a:off x="1518981" y="5029200"/>
            <a:ext cx="7453569" cy="1200329"/>
          </a:xfrm>
          <a:prstGeom prst="rect">
            <a:avLst/>
          </a:prstGeom>
        </p:spPr>
        <p:txBody>
          <a:bodyPr wrap="square">
            <a:spAutoFit/>
          </a:bodyPr>
          <a:lstStyle/>
          <a:p>
            <a:r>
              <a:rPr lang="en-US" b="1" dirty="0">
                <a:latin typeface="Georgia" pitchFamily="18" charset="0"/>
              </a:rPr>
              <a:t>User Defined:</a:t>
            </a:r>
          </a:p>
          <a:p>
            <a:pPr lvl="1"/>
            <a:r>
              <a:rPr lang="en-US" dirty="0"/>
              <a:t>User defined stored procedures are also known as custom stored </a:t>
            </a:r>
            <a:r>
              <a:rPr lang="en-US" dirty="0" err="1"/>
              <a:t>stored</a:t>
            </a:r>
            <a:r>
              <a:rPr lang="en-US" dirty="0"/>
              <a:t> procedures</a:t>
            </a:r>
            <a:r>
              <a:rPr lang="en-US" dirty="0" smtClean="0"/>
              <a:t>. These </a:t>
            </a:r>
            <a:r>
              <a:rPr lang="en-US" dirty="0"/>
              <a:t>procedures are used for reusing Transact-SQL statements for performing repetitive task.</a:t>
            </a:r>
            <a:endParaRPr lang="en-US" dirty="0"/>
          </a:p>
        </p:txBody>
      </p:sp>
    </p:spTree>
    <p:extLst>
      <p:ext uri="{BB962C8B-B14F-4D97-AF65-F5344CB8AC3E}">
        <p14:creationId xmlns:p14="http://schemas.microsoft.com/office/powerpoint/2010/main" val="271413630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228600"/>
            <a:ext cx="7620000" cy="3877985"/>
          </a:xfrm>
          <a:prstGeom prst="rect">
            <a:avLst/>
          </a:prstGeom>
        </p:spPr>
        <p:txBody>
          <a:bodyPr wrap="square">
            <a:spAutoFit/>
          </a:bodyPr>
          <a:lstStyle/>
          <a:p>
            <a:r>
              <a:rPr lang="en-US" sz="3200" u="sng" dirty="0">
                <a:solidFill>
                  <a:srgbClr val="002060"/>
                </a:solidFill>
                <a:latin typeface="Showcard Gothic" panose="04020904020102020604" pitchFamily="82" charset="0"/>
              </a:rPr>
              <a:t>Input Variables</a:t>
            </a:r>
          </a:p>
          <a:p>
            <a:r>
              <a:rPr lang="en-US" dirty="0"/>
              <a:t>There are many reasons for wanting to pass data to a stored procedure, especially if your stored procedure is being called by a dynamic web page or other application.</a:t>
            </a:r>
          </a:p>
          <a:p>
            <a:r>
              <a:rPr lang="en-US" dirty="0"/>
              <a:t> You may want to use a SELECT statement to pull information into the application for dynamic display. In this case, you would pass selection criteria to the stored procedure (for use in a WHERE clause). </a:t>
            </a:r>
          </a:p>
          <a:p>
            <a:r>
              <a:rPr lang="en-US" dirty="0"/>
              <a:t>If you are inserting new records, you will need to get the data from somewhere. Updating existing records also involves simply </a:t>
            </a:r>
            <a:r>
              <a:rPr lang="en-US" i="1" dirty="0"/>
              <a:t>getting</a:t>
            </a:r>
            <a:r>
              <a:rPr lang="en-US" dirty="0"/>
              <a:t> the data. In both INSERT and UPDATE statements, it is necessary to pass data to the stored procedure. For INSERT, UPDATE, and SELECT statements (to name a few), you can pass the data to your stored procedure using variables.</a:t>
            </a:r>
          </a:p>
          <a:p>
            <a:endParaRPr lang="en-US" sz="1600" dirty="0"/>
          </a:p>
        </p:txBody>
      </p:sp>
    </p:spTree>
    <p:extLst>
      <p:ext uri="{BB962C8B-B14F-4D97-AF65-F5344CB8AC3E}">
        <p14:creationId xmlns:p14="http://schemas.microsoft.com/office/powerpoint/2010/main" val="1012342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0"/>
            <a:ext cx="7409108" cy="4164169"/>
          </a:xfrm>
          <a:prstGeom prst="rect">
            <a:avLst/>
          </a:prstGeom>
        </p:spPr>
        <p:txBody>
          <a:bodyPr wrap="square">
            <a:spAutoFit/>
          </a:bodyPr>
          <a:lstStyle/>
          <a:p>
            <a:r>
              <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Hierarchical Model</a:t>
            </a:r>
          </a:p>
          <a:p>
            <a:r>
              <a:rPr lang="en-US" dirty="0"/>
              <a:t>This database model Organizes data into a </a:t>
            </a:r>
            <a:r>
              <a:rPr lang="en-US" dirty="0">
                <a:effectLst>
                  <a:outerShdw blurRad="38100" dist="38100" dir="2700000" algn="tl">
                    <a:srgbClr val="000000">
                      <a:alpha val="43137"/>
                    </a:srgbClr>
                  </a:outerShdw>
                </a:effectLst>
              </a:rPr>
              <a:t>tree-like-structure, </a:t>
            </a:r>
          </a:p>
          <a:p>
            <a:r>
              <a:rPr lang="en-US" dirty="0"/>
              <a:t>with a single root, to which all the other data is linked. </a:t>
            </a:r>
          </a:p>
          <a:p>
            <a:r>
              <a:rPr lang="en-US" dirty="0"/>
              <a:t>The hierarchy starts from the Root data, and expands like a tree, adding child nodes to the parent nodes.</a:t>
            </a:r>
          </a:p>
          <a:p>
            <a:r>
              <a:rPr lang="en-US" dirty="0"/>
              <a:t>each parent can have many children but each child only has one parent.</a:t>
            </a:r>
          </a:p>
          <a:p>
            <a:r>
              <a:rPr lang="en-US" dirty="0"/>
              <a:t>This model efficiently describes many real-world relationships like index of a book, recipes etc.</a:t>
            </a:r>
          </a:p>
          <a:p>
            <a:r>
              <a:rPr lang="en-US" dirty="0"/>
              <a:t>In hierarchical model, data is organized into tree-like structure with </a:t>
            </a:r>
          </a:p>
          <a:p>
            <a:r>
              <a:rPr lang="en-US" b="1" dirty="0">
                <a:effectLst>
                  <a:outerShdw blurRad="38100" dist="38100" dir="2700000" algn="tl">
                    <a:srgbClr val="000000">
                      <a:alpha val="43137"/>
                    </a:srgbClr>
                  </a:outerShdw>
                </a:effectLst>
              </a:rPr>
              <a:t>one one-to-many relationship</a:t>
            </a:r>
            <a:r>
              <a:rPr lang="en-US" dirty="0"/>
              <a:t> between two different types of data.</a:t>
            </a:r>
          </a:p>
          <a:p>
            <a:r>
              <a:rPr lang="en-US" dirty="0"/>
              <a:t>for example: one department can have many courses, many professors and of-course many students.</a:t>
            </a:r>
            <a:br>
              <a:rPr lang="en-US" dirty="0"/>
            </a:br>
            <a:endParaRPr lang="en-US" dirty="0"/>
          </a:p>
        </p:txBody>
      </p:sp>
      <p:pic>
        <p:nvPicPr>
          <p:cNvPr id="4" name="Picture 3"/>
          <p:cNvPicPr>
            <a:picLocks noChangeAspect="1"/>
          </p:cNvPicPr>
          <p:nvPr/>
        </p:nvPicPr>
        <p:blipFill>
          <a:blip r:embed="rId2"/>
          <a:stretch>
            <a:fillRect/>
          </a:stretch>
        </p:blipFill>
        <p:spPr>
          <a:xfrm>
            <a:off x="2100330" y="3962400"/>
            <a:ext cx="6667500" cy="2809875"/>
          </a:xfrm>
          <a:prstGeom prst="rect">
            <a:avLst/>
          </a:prstGeom>
        </p:spPr>
      </p:pic>
    </p:spTree>
    <p:extLst>
      <p:ext uri="{BB962C8B-B14F-4D97-AF65-F5344CB8AC3E}">
        <p14:creationId xmlns:p14="http://schemas.microsoft.com/office/powerpoint/2010/main" val="205047907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228600"/>
            <a:ext cx="7620000" cy="3077766"/>
          </a:xfrm>
          <a:prstGeom prst="rect">
            <a:avLst/>
          </a:prstGeom>
        </p:spPr>
        <p:txBody>
          <a:bodyPr wrap="square">
            <a:spAutoFit/>
          </a:bodyPr>
          <a:lstStyle/>
          <a:p>
            <a:r>
              <a:rPr lang="en-US" sz="3200" u="sng" dirty="0">
                <a:solidFill>
                  <a:srgbClr val="002060"/>
                </a:solidFill>
                <a:latin typeface="Showcard Gothic" panose="04020904020102020604" pitchFamily="82" charset="0"/>
              </a:rPr>
              <a:t>TRY…….CATCH Construct</a:t>
            </a:r>
          </a:p>
          <a:p>
            <a:r>
              <a:rPr lang="en-US" dirty="0" smtClean="0"/>
              <a:t>Each try catch construct must be inside a stored procedure.</a:t>
            </a:r>
          </a:p>
          <a:p>
            <a:r>
              <a:rPr lang="en-US" dirty="0" smtClean="0"/>
              <a:t>A TRY block must be immediately followed by a CATCH block.</a:t>
            </a:r>
          </a:p>
          <a:p>
            <a:r>
              <a:rPr lang="en-US" dirty="0" smtClean="0"/>
              <a:t>To handle an error that occurs within a given CATCH block, write a TRY…CATCH block within the specified CATCH block.</a:t>
            </a:r>
          </a:p>
          <a:p>
            <a:r>
              <a:rPr lang="en-US" dirty="0" smtClean="0"/>
              <a:t>Errors that have the 10 or below severity level are not handled by try…catch blocks. These errors are considered as warning or informational messages.</a:t>
            </a:r>
          </a:p>
          <a:p>
            <a:r>
              <a:rPr lang="en-US" dirty="0" smtClean="0"/>
              <a:t>Errors that have severity of 20 or higher are not handled by try…catch blocks. Database engine close the connection will not be handled by the </a:t>
            </a:r>
            <a:r>
              <a:rPr lang="en-US" dirty="0" err="1" smtClean="0"/>
              <a:t>try..catch</a:t>
            </a:r>
            <a:r>
              <a:rPr lang="en-US" dirty="0" smtClean="0"/>
              <a:t> block.</a:t>
            </a:r>
            <a:endParaRPr lang="en-US" dirty="0"/>
          </a:p>
        </p:txBody>
      </p:sp>
      <p:sp>
        <p:nvSpPr>
          <p:cNvPr id="3" name="Rectangle 2"/>
          <p:cNvSpPr/>
          <p:nvPr/>
        </p:nvSpPr>
        <p:spPr>
          <a:xfrm>
            <a:off x="1676400" y="3429000"/>
            <a:ext cx="4572000" cy="2246769"/>
          </a:xfrm>
          <a:prstGeom prst="rect">
            <a:avLst/>
          </a:prstGeom>
        </p:spPr>
        <p:txBody>
          <a:bodyPr>
            <a:spAutoFit/>
          </a:bodyPr>
          <a:lstStyle/>
          <a:p>
            <a:r>
              <a:rPr lang="en-US" sz="3200" u="sng" dirty="0">
                <a:solidFill>
                  <a:srgbClr val="002060"/>
                </a:solidFill>
                <a:latin typeface="Showcard Gothic" panose="04020904020102020604" pitchFamily="82" charset="0"/>
              </a:rPr>
              <a:t>ERROR Function</a:t>
            </a:r>
          </a:p>
          <a:p>
            <a:r>
              <a:rPr lang="en-US" dirty="0" err="1"/>
              <a:t>Error_line</a:t>
            </a:r>
            <a:r>
              <a:rPr lang="en-US" dirty="0"/>
              <a:t>()</a:t>
            </a:r>
          </a:p>
          <a:p>
            <a:r>
              <a:rPr lang="en-US" dirty="0" err="1"/>
              <a:t>Error_number</a:t>
            </a:r>
            <a:r>
              <a:rPr lang="en-US" dirty="0"/>
              <a:t>()</a:t>
            </a:r>
          </a:p>
          <a:p>
            <a:r>
              <a:rPr lang="en-US" dirty="0" err="1"/>
              <a:t>Error_message</a:t>
            </a:r>
            <a:r>
              <a:rPr lang="en-US" dirty="0"/>
              <a:t>()</a:t>
            </a:r>
          </a:p>
          <a:p>
            <a:r>
              <a:rPr lang="en-US" dirty="0" err="1"/>
              <a:t>Error_procedure</a:t>
            </a:r>
            <a:r>
              <a:rPr lang="en-US" dirty="0"/>
              <a:t>()</a:t>
            </a:r>
          </a:p>
          <a:p>
            <a:r>
              <a:rPr lang="en-US" dirty="0" err="1"/>
              <a:t>Error_severity</a:t>
            </a:r>
            <a:r>
              <a:rPr lang="en-US" dirty="0"/>
              <a:t>()</a:t>
            </a:r>
          </a:p>
          <a:p>
            <a:r>
              <a:rPr lang="en-US" dirty="0" err="1"/>
              <a:t>Error_state</a:t>
            </a:r>
            <a:r>
              <a:rPr lang="en-US" dirty="0"/>
              <a:t>()</a:t>
            </a:r>
          </a:p>
        </p:txBody>
      </p:sp>
    </p:spTree>
    <p:extLst>
      <p:ext uri="{BB962C8B-B14F-4D97-AF65-F5344CB8AC3E}">
        <p14:creationId xmlns:p14="http://schemas.microsoft.com/office/powerpoint/2010/main" val="326219931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4549"/>
            <a:ext cx="6553200" cy="3970318"/>
          </a:xfrm>
          <a:prstGeom prst="rect">
            <a:avLst/>
          </a:prstGeom>
        </p:spPr>
        <p:txBody>
          <a:bodyPr wrap="square">
            <a:spAutoFit/>
          </a:bodyPr>
          <a:lstStyle/>
          <a:p>
            <a:pPr>
              <a:buNone/>
            </a:pPr>
            <a:r>
              <a:rPr lang="en-US" b="1" dirty="0"/>
              <a:t>EXAMPLE</a:t>
            </a:r>
          </a:p>
          <a:p>
            <a:pPr>
              <a:buNone/>
            </a:pPr>
            <a:r>
              <a:rPr lang="en-US" dirty="0"/>
              <a:t>Create procedure </a:t>
            </a:r>
            <a:r>
              <a:rPr lang="en-US" dirty="0" err="1"/>
              <a:t>delete_employee</a:t>
            </a:r>
            <a:endParaRPr lang="en-US" dirty="0"/>
          </a:p>
          <a:p>
            <a:pPr>
              <a:buNone/>
            </a:pPr>
            <a:r>
              <a:rPr lang="en-US" dirty="0"/>
              <a:t>@</a:t>
            </a:r>
            <a:r>
              <a:rPr lang="en-US" dirty="0" err="1"/>
              <a:t>empid</a:t>
            </a:r>
            <a:r>
              <a:rPr lang="en-US" dirty="0"/>
              <a:t> </a:t>
            </a:r>
            <a:r>
              <a:rPr lang="en-US" dirty="0" err="1"/>
              <a:t>bigint</a:t>
            </a:r>
            <a:endParaRPr lang="en-US" dirty="0"/>
          </a:p>
          <a:p>
            <a:pPr>
              <a:buNone/>
            </a:pPr>
            <a:r>
              <a:rPr lang="en-US" dirty="0"/>
              <a:t>As</a:t>
            </a:r>
          </a:p>
          <a:p>
            <a:pPr>
              <a:buNone/>
            </a:pPr>
            <a:r>
              <a:rPr lang="en-US" dirty="0"/>
              <a:t>Set @</a:t>
            </a:r>
            <a:r>
              <a:rPr lang="en-US" dirty="0" err="1"/>
              <a:t>empid</a:t>
            </a:r>
            <a:r>
              <a:rPr lang="en-US" dirty="0"/>
              <a:t>=‘E001’</a:t>
            </a:r>
          </a:p>
          <a:p>
            <a:pPr>
              <a:buNone/>
            </a:pPr>
            <a:r>
              <a:rPr lang="en-US" dirty="0"/>
              <a:t>Delete from employee where </a:t>
            </a:r>
            <a:r>
              <a:rPr lang="en-US" dirty="0" err="1"/>
              <a:t>emp_id</a:t>
            </a:r>
            <a:r>
              <a:rPr lang="en-US" dirty="0"/>
              <a:t>=@</a:t>
            </a:r>
            <a:r>
              <a:rPr lang="en-US" dirty="0" err="1"/>
              <a:t>empid</a:t>
            </a:r>
            <a:endParaRPr lang="en-US" dirty="0"/>
          </a:p>
          <a:p>
            <a:pPr>
              <a:buNone/>
            </a:pPr>
            <a:endParaRPr lang="en-US" dirty="0"/>
          </a:p>
          <a:p>
            <a:pPr>
              <a:buNone/>
            </a:pPr>
            <a:endParaRPr lang="en-US" dirty="0"/>
          </a:p>
          <a:p>
            <a:pPr>
              <a:buNone/>
            </a:pPr>
            <a:r>
              <a:rPr lang="en-US" dirty="0"/>
              <a:t>Begin try</a:t>
            </a:r>
          </a:p>
          <a:p>
            <a:pPr>
              <a:buNone/>
            </a:pPr>
            <a:r>
              <a:rPr lang="en-US" dirty="0"/>
              <a:t>Execute </a:t>
            </a:r>
            <a:r>
              <a:rPr lang="en-US" dirty="0" err="1"/>
              <a:t>delete_employee</a:t>
            </a:r>
            <a:endParaRPr lang="en-US" dirty="0"/>
          </a:p>
          <a:p>
            <a:pPr>
              <a:buNone/>
            </a:pPr>
            <a:r>
              <a:rPr lang="en-US" dirty="0"/>
              <a:t>End try</a:t>
            </a:r>
          </a:p>
          <a:p>
            <a:pPr>
              <a:buNone/>
            </a:pPr>
            <a:r>
              <a:rPr lang="en-US" dirty="0"/>
              <a:t>Begin catch</a:t>
            </a:r>
          </a:p>
          <a:p>
            <a:pPr>
              <a:buNone/>
            </a:pPr>
            <a:r>
              <a:rPr lang="en-US" dirty="0"/>
              <a:t>Select </a:t>
            </a:r>
            <a:r>
              <a:rPr lang="en-US" dirty="0" err="1"/>
              <a:t>error_procedure</a:t>
            </a:r>
            <a:r>
              <a:rPr lang="en-US" dirty="0"/>
              <a:t>() as </a:t>
            </a:r>
            <a:r>
              <a:rPr lang="en-US" dirty="0" err="1"/>
              <a:t>ErrorProcedure</a:t>
            </a:r>
            <a:endParaRPr lang="en-US" dirty="0"/>
          </a:p>
          <a:p>
            <a:pPr>
              <a:buNone/>
            </a:pPr>
            <a:r>
              <a:rPr lang="en-US" dirty="0"/>
              <a:t>End catch</a:t>
            </a:r>
          </a:p>
        </p:txBody>
      </p:sp>
      <p:sp>
        <p:nvSpPr>
          <p:cNvPr id="3" name="Rectangle 2"/>
          <p:cNvSpPr/>
          <p:nvPr/>
        </p:nvSpPr>
        <p:spPr>
          <a:xfrm>
            <a:off x="1752600" y="4419600"/>
            <a:ext cx="4572000" cy="2031325"/>
          </a:xfrm>
          <a:prstGeom prst="rect">
            <a:avLst/>
          </a:prstGeom>
        </p:spPr>
        <p:txBody>
          <a:bodyPr>
            <a:spAutoFit/>
          </a:bodyPr>
          <a:lstStyle/>
          <a:p>
            <a:pPr>
              <a:buNone/>
            </a:pPr>
            <a:r>
              <a:rPr lang="en-US" b="1" dirty="0" err="1"/>
              <a:t>Sp_addmessage</a:t>
            </a:r>
            <a:r>
              <a:rPr lang="en-US" b="1" dirty="0"/>
              <a:t> stored procedure</a:t>
            </a:r>
          </a:p>
          <a:p>
            <a:pPr>
              <a:buNone/>
            </a:pPr>
            <a:r>
              <a:rPr lang="en-US" dirty="0"/>
              <a:t>Execute </a:t>
            </a:r>
            <a:r>
              <a:rPr lang="en-US" dirty="0" err="1"/>
              <a:t>sp_addmessage</a:t>
            </a:r>
            <a:r>
              <a:rPr lang="en-US" dirty="0"/>
              <a:t> @</a:t>
            </a:r>
            <a:r>
              <a:rPr lang="en-US" dirty="0" err="1"/>
              <a:t>msgnum</a:t>
            </a:r>
            <a:r>
              <a:rPr lang="en-US" dirty="0"/>
              <a:t>=50001, @severity=10,</a:t>
            </a:r>
          </a:p>
          <a:p>
            <a:pPr>
              <a:buNone/>
            </a:pPr>
            <a:r>
              <a:rPr lang="en-US" dirty="0"/>
              <a:t>@</a:t>
            </a:r>
            <a:r>
              <a:rPr lang="en-US" dirty="0" err="1"/>
              <a:t>msgtext</a:t>
            </a:r>
            <a:r>
              <a:rPr lang="en-US" dirty="0"/>
              <a:t>=‘This is a customized error’,</a:t>
            </a:r>
          </a:p>
          <a:p>
            <a:pPr>
              <a:buNone/>
            </a:pPr>
            <a:r>
              <a:rPr lang="en-US" dirty="0"/>
              <a:t>@</a:t>
            </a:r>
            <a:r>
              <a:rPr lang="en-US" dirty="0" err="1"/>
              <a:t>lang</a:t>
            </a:r>
            <a:r>
              <a:rPr lang="en-US" dirty="0"/>
              <a:t>=‘</a:t>
            </a:r>
            <a:r>
              <a:rPr lang="en-US" dirty="0" err="1"/>
              <a:t>us_english</a:t>
            </a:r>
            <a:r>
              <a:rPr lang="en-US" dirty="0"/>
              <a:t>’</a:t>
            </a:r>
          </a:p>
          <a:p>
            <a:pPr>
              <a:buNone/>
            </a:pPr>
            <a:endParaRPr lang="en-US" dirty="0"/>
          </a:p>
          <a:p>
            <a:pPr>
              <a:buNone/>
            </a:pPr>
            <a:r>
              <a:rPr lang="en-US" dirty="0" err="1"/>
              <a:t>Raiserror</a:t>
            </a:r>
            <a:r>
              <a:rPr lang="en-US" dirty="0"/>
              <a:t>(50001,10,1)</a:t>
            </a:r>
          </a:p>
        </p:txBody>
      </p:sp>
    </p:spTree>
    <p:extLst>
      <p:ext uri="{BB962C8B-B14F-4D97-AF65-F5344CB8AC3E}">
        <p14:creationId xmlns:p14="http://schemas.microsoft.com/office/powerpoint/2010/main" val="321967467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13710" y="-12858"/>
            <a:ext cx="4572000" cy="830997"/>
          </a:xfrm>
          <a:prstGeom prst="rect">
            <a:avLst/>
          </a:prstGeom>
        </p:spPr>
        <p:txBody>
          <a:bodyPr>
            <a:spAutoFit/>
          </a:bodyPr>
          <a:lstStyle/>
          <a:p>
            <a:r>
              <a:rPr lang="en-US" sz="4800" b="1" spc="50" dirty="0" smtClean="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Transactions</a:t>
            </a:r>
            <a:endParaRPr lang="en-US" dirty="0"/>
          </a:p>
        </p:txBody>
      </p:sp>
      <p:sp>
        <p:nvSpPr>
          <p:cNvPr id="3" name="Rectangle 2"/>
          <p:cNvSpPr/>
          <p:nvPr/>
        </p:nvSpPr>
        <p:spPr>
          <a:xfrm>
            <a:off x="1524000" y="1789093"/>
            <a:ext cx="7620000" cy="1200329"/>
          </a:xfrm>
          <a:prstGeom prst="rect">
            <a:avLst/>
          </a:prstGeom>
        </p:spPr>
        <p:txBody>
          <a:bodyPr wrap="square">
            <a:spAutoFit/>
          </a:bodyPr>
          <a:lstStyle/>
          <a:p>
            <a:r>
              <a:rPr lang="en-US" dirty="0"/>
              <a:t>A transaction is a single unit of work. If a transaction is successful, all of the data modifications made during the transaction are committed and become a permanent part of the database. If a transaction encounters errors and must be canceled or rolled back, then all of the data modifications are erased.</a:t>
            </a:r>
          </a:p>
        </p:txBody>
      </p:sp>
      <p:sp>
        <p:nvSpPr>
          <p:cNvPr id="4" name="Rectangle 3"/>
          <p:cNvSpPr/>
          <p:nvPr/>
        </p:nvSpPr>
        <p:spPr>
          <a:xfrm>
            <a:off x="1489710" y="3190131"/>
            <a:ext cx="7536180" cy="3077766"/>
          </a:xfrm>
          <a:prstGeom prst="rect">
            <a:avLst/>
          </a:prstGeom>
        </p:spPr>
        <p:txBody>
          <a:bodyPr wrap="square">
            <a:spAutoFit/>
          </a:bodyPr>
          <a:lstStyle/>
          <a:p>
            <a:pPr algn="ctr"/>
            <a:r>
              <a:rPr lang="en-US" sz="3200" u="sng" dirty="0">
                <a:solidFill>
                  <a:srgbClr val="002060"/>
                </a:solidFill>
                <a:latin typeface="Showcard Gothic" panose="04020904020102020604" pitchFamily="82" charset="0"/>
              </a:rPr>
              <a:t>Transaction Control</a:t>
            </a:r>
          </a:p>
          <a:p>
            <a:r>
              <a:rPr lang="en-US" dirty="0"/>
              <a:t>The following commands are used to control transactions.</a:t>
            </a:r>
          </a:p>
          <a:p>
            <a:pPr marL="285750" indent="-285750">
              <a:buFont typeface="Wingdings" panose="05000000000000000000" pitchFamily="2" charset="2"/>
              <a:buChar char="q"/>
            </a:pPr>
            <a:r>
              <a:rPr lang="en-US" b="1" dirty="0">
                <a:latin typeface="Georgia" pitchFamily="18" charset="0"/>
              </a:rPr>
              <a:t>COMMIT</a:t>
            </a:r>
            <a:r>
              <a:rPr lang="en-US" dirty="0"/>
              <a:t> − to save the changes</a:t>
            </a:r>
            <a:r>
              <a:rPr lang="en-US" dirty="0"/>
              <a:t>.</a:t>
            </a:r>
          </a:p>
          <a:p>
            <a:r>
              <a:rPr lang="en-US" dirty="0"/>
              <a:t>The COMMIT command is the </a:t>
            </a:r>
            <a:r>
              <a:rPr lang="en-US" dirty="0" smtClean="0"/>
              <a:t>transactional </a:t>
            </a:r>
            <a:r>
              <a:rPr lang="en-US" dirty="0"/>
              <a:t>command used to save changes invoked by a transaction to the database.</a:t>
            </a:r>
          </a:p>
          <a:p>
            <a:pPr marL="285750" indent="-285750">
              <a:buFont typeface="Wingdings" panose="05000000000000000000" pitchFamily="2" charset="2"/>
              <a:buChar char="q"/>
            </a:pPr>
            <a:r>
              <a:rPr lang="en-US" b="1" dirty="0">
                <a:latin typeface="Georgia" pitchFamily="18" charset="0"/>
              </a:rPr>
              <a:t>ROLLBACK</a:t>
            </a:r>
            <a:r>
              <a:rPr lang="en-US" dirty="0"/>
              <a:t> − to roll back the changes</a:t>
            </a:r>
            <a:r>
              <a:rPr lang="en-US" dirty="0"/>
              <a:t>.</a:t>
            </a:r>
          </a:p>
          <a:p>
            <a:r>
              <a:rPr lang="en-US" dirty="0"/>
              <a:t>The ROLLBACK command is the transactional command used to undo transactions that have not already been saved to the database. This command can only be used to undo transactions since the last COMMIT or ROLLBACK command was issued.</a:t>
            </a:r>
          </a:p>
        </p:txBody>
      </p:sp>
      <p:sp>
        <p:nvSpPr>
          <p:cNvPr id="5" name="Rectangle 4"/>
          <p:cNvSpPr/>
          <p:nvPr/>
        </p:nvSpPr>
        <p:spPr>
          <a:xfrm>
            <a:off x="1600200" y="949673"/>
            <a:ext cx="7467600" cy="646331"/>
          </a:xfrm>
          <a:prstGeom prst="rect">
            <a:avLst/>
          </a:prstGeom>
        </p:spPr>
        <p:txBody>
          <a:bodyPr wrap="square">
            <a:spAutoFit/>
          </a:bodyPr>
          <a:lstStyle/>
          <a:p>
            <a:r>
              <a:rPr lang="en-US" dirty="0"/>
              <a:t>SQL Transaction gives you the “power to return back to a safe state if some error happens in the middle of your SQL Code”.</a:t>
            </a:r>
          </a:p>
        </p:txBody>
      </p:sp>
    </p:spTree>
    <p:extLst>
      <p:ext uri="{BB962C8B-B14F-4D97-AF65-F5344CB8AC3E}">
        <p14:creationId xmlns:p14="http://schemas.microsoft.com/office/powerpoint/2010/main" val="2847370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228600"/>
            <a:ext cx="7620000" cy="6119624"/>
          </a:xfrm>
          <a:prstGeom prst="rect">
            <a:avLst/>
          </a:prstGeom>
        </p:spPr>
        <p:txBody>
          <a:bodyPr wrap="square">
            <a:spAutoFit/>
          </a:bodyPr>
          <a:lstStyle/>
          <a:p>
            <a:pPr algn="ctr">
              <a:spcBef>
                <a:spcPts val="1200"/>
              </a:spcBef>
              <a:spcAft>
                <a:spcPts val="1200"/>
              </a:spcAft>
            </a:pPr>
            <a:r>
              <a:rPr lang="en-US" sz="4800" b="1" spc="50" dirty="0" smtClean="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Triggers</a:t>
            </a:r>
            <a:endParaRPr lang="en-US" sz="2800" dirty="0">
              <a:latin typeface="Times New Roman" panose="02020603050405020304" pitchFamily="18" charset="0"/>
              <a:ea typeface="Times New Roman" panose="02020603050405020304" pitchFamily="18" charset="0"/>
            </a:endParaRPr>
          </a:p>
          <a:p>
            <a:pPr>
              <a:spcBef>
                <a:spcPts val="1200"/>
              </a:spcBef>
              <a:spcAft>
                <a:spcPts val="1200"/>
              </a:spcAft>
            </a:pPr>
            <a:r>
              <a:rPr lang="en-US" sz="2000" dirty="0"/>
              <a:t>Triggers in SQL Server 2012 are a special kind of stored procedure that fires automatically; they are invoked or executed when an event occurs in the database server</a:t>
            </a:r>
            <a:r>
              <a:rPr lang="en-US" sz="2000" dirty="0"/>
              <a:t>.</a:t>
            </a:r>
          </a:p>
          <a:p>
            <a:pPr>
              <a:spcBef>
                <a:spcPts val="1200"/>
              </a:spcBef>
              <a:spcAft>
                <a:spcPts val="1200"/>
              </a:spcAft>
            </a:pPr>
            <a:r>
              <a:rPr lang="en-US" sz="2000" dirty="0"/>
              <a:t>We </a:t>
            </a:r>
            <a:r>
              <a:rPr lang="en-US" sz="2000" dirty="0"/>
              <a:t>can create Data Manipulation Language (DML) triggers and Data Definition Language (DDL) triggers in SQL Server 2012.</a:t>
            </a:r>
          </a:p>
          <a:p>
            <a:pPr>
              <a:spcBef>
                <a:spcPts val="1200"/>
              </a:spcBef>
              <a:spcAft>
                <a:spcPts val="1200"/>
              </a:spcAft>
            </a:pPr>
            <a:r>
              <a:rPr lang="en-US" sz="2000" dirty="0"/>
              <a:t>When the user wants to modify data using a DML event then the DML trigger is executed. In other words, a DML trigger is used for </a:t>
            </a:r>
            <a:r>
              <a:rPr lang="en-US" sz="2000" u="sng" dirty="0"/>
              <a:t>INSERT, DELETE and UPDATE </a:t>
            </a:r>
            <a:r>
              <a:rPr lang="en-US" sz="2000" dirty="0"/>
              <a:t>statements of a table or view. </a:t>
            </a:r>
          </a:p>
          <a:p>
            <a:pPr>
              <a:lnSpc>
                <a:spcPct val="107000"/>
              </a:lnSpc>
              <a:spcAft>
                <a:spcPts val="800"/>
              </a:spcAft>
            </a:pPr>
            <a:r>
              <a:rPr lang="en-US" sz="2000" dirty="0"/>
              <a:t>When the user attempts to perform an operation using DDL then the DDL trigger is executed. In other words, a DDL</a:t>
            </a:r>
            <a:r>
              <a:rPr lang="en-US" sz="2000" dirty="0"/>
              <a:t> trigger is executed for </a:t>
            </a:r>
            <a:r>
              <a:rPr lang="en-US" sz="2000" u="sng" dirty="0"/>
              <a:t>CREATE, ALTER and DROP </a:t>
            </a:r>
            <a:r>
              <a:rPr lang="en-US" sz="2000" dirty="0"/>
              <a:t>statements of a table or view</a:t>
            </a:r>
            <a:r>
              <a:rPr lang="en-US" sz="2000" dirty="0" smtClean="0"/>
              <a:t>.</a:t>
            </a:r>
          </a:p>
          <a:p>
            <a:pPr>
              <a:lnSpc>
                <a:spcPct val="107000"/>
              </a:lnSpc>
              <a:spcAft>
                <a:spcPts val="800"/>
              </a:spcAft>
            </a:pPr>
            <a:r>
              <a:rPr lang="en-US" sz="2000" dirty="0" smtClean="0"/>
              <a:t>There are two types of triggers AFTER TRIGGER and INSTEAD OF TRIGGER</a:t>
            </a:r>
            <a:endParaRPr lang="en-US" sz="2000" dirty="0"/>
          </a:p>
        </p:txBody>
      </p:sp>
    </p:spTree>
    <p:extLst>
      <p:ext uri="{BB962C8B-B14F-4D97-AF65-F5344CB8AC3E}">
        <p14:creationId xmlns:p14="http://schemas.microsoft.com/office/powerpoint/2010/main" val="168122130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0"/>
            <a:ext cx="7543800" cy="1569660"/>
          </a:xfrm>
          <a:prstGeom prst="rect">
            <a:avLst/>
          </a:prstGeom>
        </p:spPr>
        <p:txBody>
          <a:bodyPr wrap="square">
            <a:spAutoFit/>
          </a:bodyPr>
          <a:lstStyle/>
          <a:p>
            <a:r>
              <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DATA CONTROL </a:t>
            </a:r>
            <a:r>
              <a:rPr lang="en-US" sz="4800" b="1" spc="50" dirty="0" smtClean="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LANGUAGE (DCL)</a:t>
            </a:r>
            <a:endPar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endParaRPr>
          </a:p>
        </p:txBody>
      </p:sp>
      <p:sp>
        <p:nvSpPr>
          <p:cNvPr id="4" name="Rectangle 3"/>
          <p:cNvSpPr/>
          <p:nvPr/>
        </p:nvSpPr>
        <p:spPr>
          <a:xfrm>
            <a:off x="1600200" y="1596330"/>
            <a:ext cx="4572000" cy="2554545"/>
          </a:xfrm>
          <a:prstGeom prst="rect">
            <a:avLst/>
          </a:prstGeom>
        </p:spPr>
        <p:txBody>
          <a:bodyPr>
            <a:spAutoFit/>
          </a:bodyPr>
          <a:lstStyle/>
          <a:p>
            <a:r>
              <a:rPr lang="en-US" sz="2000" dirty="0"/>
              <a:t>DCL  is used to control permission  on  database objects.</a:t>
            </a:r>
          </a:p>
          <a:p>
            <a:r>
              <a:rPr lang="en-US" sz="2000" dirty="0"/>
              <a:t>DCL statements  are used to  take care of the security and authorization.</a:t>
            </a:r>
          </a:p>
          <a:p>
            <a:r>
              <a:rPr lang="en-US" sz="2000" dirty="0"/>
              <a:t>Types of DCL statements are as follows</a:t>
            </a:r>
          </a:p>
          <a:p>
            <a:pPr marL="920750" lvl="2" indent="-342900">
              <a:buFont typeface="+mj-lt"/>
              <a:buAutoNum type="alphaLcPeriod"/>
            </a:pPr>
            <a:r>
              <a:rPr lang="en-US" sz="2000" dirty="0"/>
              <a:t>Grant statement </a:t>
            </a:r>
          </a:p>
          <a:p>
            <a:pPr marL="920750" lvl="2" indent="-342900">
              <a:buFont typeface="+mj-lt"/>
              <a:buAutoNum type="alphaLcPeriod"/>
            </a:pPr>
            <a:r>
              <a:rPr lang="en-US" sz="2000" dirty="0"/>
              <a:t>Revoke statement</a:t>
            </a:r>
          </a:p>
          <a:p>
            <a:pPr marL="920750" lvl="2" indent="-342900">
              <a:buFont typeface="+mj-lt"/>
              <a:buAutoNum type="alphaLcPeriod"/>
            </a:pPr>
            <a:r>
              <a:rPr lang="en-US" sz="2000" dirty="0"/>
              <a:t>Deny </a:t>
            </a:r>
            <a:r>
              <a:rPr lang="en-US" sz="2000" dirty="0" smtClean="0"/>
              <a:t>statement </a:t>
            </a:r>
            <a:endParaRPr lang="en-US" sz="2000" dirty="0"/>
          </a:p>
        </p:txBody>
      </p:sp>
      <p:pic>
        <p:nvPicPr>
          <p:cNvPr id="3" name="Picture 2"/>
          <p:cNvPicPr>
            <a:picLocks noChangeAspect="1"/>
          </p:cNvPicPr>
          <p:nvPr/>
        </p:nvPicPr>
        <p:blipFill>
          <a:blip r:embed="rId2"/>
          <a:stretch>
            <a:fillRect/>
          </a:stretch>
        </p:blipFill>
        <p:spPr>
          <a:xfrm>
            <a:off x="4724400" y="3733800"/>
            <a:ext cx="3494690" cy="2667000"/>
          </a:xfrm>
          <a:prstGeom prst="rect">
            <a:avLst/>
          </a:prstGeom>
        </p:spPr>
      </p:pic>
    </p:spTree>
    <p:extLst>
      <p:ext uri="{BB962C8B-B14F-4D97-AF65-F5344CB8AC3E}">
        <p14:creationId xmlns:p14="http://schemas.microsoft.com/office/powerpoint/2010/main" val="280292993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4"/>
          <p:cNvSpPr txBox="1">
            <a:spLocks/>
          </p:cNvSpPr>
          <p:nvPr/>
        </p:nvSpPr>
        <p:spPr>
          <a:xfrm>
            <a:off x="228600" y="1752600"/>
            <a:ext cx="8534400" cy="4648200"/>
          </a:xfrm>
          <a:prstGeom prst="ellipse">
            <a:avLst/>
          </a:prstGeom>
        </p:spPr>
        <p:txBody>
          <a:bodyP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2400" dirty="0"/>
          </a:p>
        </p:txBody>
      </p:sp>
      <p:sp>
        <p:nvSpPr>
          <p:cNvPr id="6" name="Rectangle 5"/>
          <p:cNvSpPr/>
          <p:nvPr/>
        </p:nvSpPr>
        <p:spPr>
          <a:xfrm>
            <a:off x="1524000" y="0"/>
            <a:ext cx="7620000" cy="1754326"/>
          </a:xfrm>
          <a:prstGeom prst="rect">
            <a:avLst/>
          </a:prstGeom>
        </p:spPr>
        <p:txBody>
          <a:bodyPr wrap="square">
            <a:spAutoFit/>
          </a:bodyPr>
          <a:lstStyle/>
          <a:p>
            <a:r>
              <a:rPr lang="en-US" b="1" dirty="0">
                <a:latin typeface="Georgia" pitchFamily="18" charset="0"/>
              </a:rPr>
              <a:t>Grant statement</a:t>
            </a:r>
          </a:p>
          <a:p>
            <a:endParaRPr lang="en-US" dirty="0" smtClean="0"/>
          </a:p>
          <a:p>
            <a:r>
              <a:rPr lang="en-US" dirty="0" smtClean="0"/>
              <a:t>Grant </a:t>
            </a:r>
            <a:r>
              <a:rPr lang="en-US" dirty="0"/>
              <a:t>privilege  (rights which are to be allocated ) is used when database is to be shared with other users, with certain types of rights granted to the users. </a:t>
            </a:r>
          </a:p>
          <a:p>
            <a:r>
              <a:rPr lang="en-US" dirty="0"/>
              <a:t>Permissions are controlled by using the grant and revoke statements and deny statement. </a:t>
            </a:r>
          </a:p>
        </p:txBody>
      </p:sp>
      <p:sp>
        <p:nvSpPr>
          <p:cNvPr id="7" name="Rectangle 6"/>
          <p:cNvSpPr/>
          <p:nvPr/>
        </p:nvSpPr>
        <p:spPr>
          <a:xfrm>
            <a:off x="1524000" y="1759424"/>
            <a:ext cx="7467600" cy="646331"/>
          </a:xfrm>
          <a:prstGeom prst="rect">
            <a:avLst/>
          </a:prstGeom>
        </p:spPr>
        <p:txBody>
          <a:bodyPr wrap="square">
            <a:spAutoFit/>
          </a:bodyPr>
          <a:lstStyle/>
          <a:p>
            <a:r>
              <a:rPr lang="en-US" sz="1600" b="1" dirty="0"/>
              <a:t> </a:t>
            </a:r>
            <a:r>
              <a:rPr lang="en-US" b="1" dirty="0"/>
              <a:t>Revoke statement  </a:t>
            </a:r>
            <a:r>
              <a:rPr lang="en-US" dirty="0"/>
              <a:t>removes a previously granted or denied permission from a user in the current </a:t>
            </a:r>
            <a:r>
              <a:rPr lang="en-US" dirty="0" smtClean="0"/>
              <a:t>database</a:t>
            </a:r>
          </a:p>
        </p:txBody>
      </p:sp>
      <p:sp>
        <p:nvSpPr>
          <p:cNvPr id="8" name="Rectangle 7"/>
          <p:cNvSpPr/>
          <p:nvPr/>
        </p:nvSpPr>
        <p:spPr>
          <a:xfrm>
            <a:off x="4381500" y="2209800"/>
            <a:ext cx="4572000" cy="2031325"/>
          </a:xfrm>
          <a:prstGeom prst="rect">
            <a:avLst/>
          </a:prstGeom>
          <a:solidFill>
            <a:schemeClr val="accent1">
              <a:lumMod val="60000"/>
              <a:lumOff val="40000"/>
            </a:schemeClr>
          </a:solidFill>
        </p:spPr>
        <p:txBody>
          <a:bodyPr>
            <a:spAutoFit/>
          </a:bodyPr>
          <a:lstStyle/>
          <a:p>
            <a:pPr lvl="1">
              <a:buNone/>
            </a:pPr>
            <a:r>
              <a:rPr lang="en-US" dirty="0"/>
              <a:t>Revoke </a:t>
            </a:r>
          </a:p>
          <a:p>
            <a:pPr lvl="1">
              <a:buNone/>
            </a:pPr>
            <a:r>
              <a:rPr lang="en-US" dirty="0"/>
              <a:t>{all | statement}</a:t>
            </a:r>
          </a:p>
          <a:p>
            <a:pPr lvl="1">
              <a:buNone/>
            </a:pPr>
            <a:r>
              <a:rPr lang="en-US" dirty="0"/>
              <a:t>On </a:t>
            </a:r>
            <a:r>
              <a:rPr lang="en-US" dirty="0" err="1"/>
              <a:t>table_name</a:t>
            </a:r>
            <a:endParaRPr lang="en-US" dirty="0"/>
          </a:p>
          <a:p>
            <a:pPr lvl="1">
              <a:buNone/>
            </a:pPr>
            <a:r>
              <a:rPr lang="en-US" dirty="0"/>
              <a:t>From </a:t>
            </a:r>
            <a:r>
              <a:rPr lang="en-US" dirty="0" err="1"/>
              <a:t>security_acccount</a:t>
            </a:r>
            <a:endParaRPr lang="en-US" dirty="0"/>
          </a:p>
          <a:p>
            <a:pPr lvl="2">
              <a:buNone/>
            </a:pPr>
            <a:r>
              <a:rPr lang="en-US" dirty="0"/>
              <a:t>Example :</a:t>
            </a:r>
          </a:p>
          <a:p>
            <a:pPr lvl="2">
              <a:buNone/>
            </a:pPr>
            <a:r>
              <a:rPr lang="en-US" dirty="0"/>
              <a:t>Revoke select on employee from john</a:t>
            </a:r>
          </a:p>
        </p:txBody>
      </p:sp>
      <p:sp>
        <p:nvSpPr>
          <p:cNvPr id="9" name="Rectangle 8"/>
          <p:cNvSpPr/>
          <p:nvPr/>
        </p:nvSpPr>
        <p:spPr>
          <a:xfrm>
            <a:off x="1524000" y="4241125"/>
            <a:ext cx="7467600" cy="1245275"/>
          </a:xfrm>
          <a:prstGeom prst="rect">
            <a:avLst/>
          </a:prstGeom>
        </p:spPr>
        <p:txBody>
          <a:bodyPr wrap="square">
            <a:spAutoFit/>
          </a:bodyPr>
          <a:lstStyle/>
          <a:p>
            <a:pPr>
              <a:buNone/>
            </a:pPr>
            <a:r>
              <a:rPr lang="en-US" dirty="0"/>
              <a:t>The </a:t>
            </a:r>
            <a:r>
              <a:rPr lang="en-US" b="1" dirty="0"/>
              <a:t>deny </a:t>
            </a:r>
            <a:r>
              <a:rPr lang="en-US" b="1" dirty="0" smtClean="0"/>
              <a:t>statement </a:t>
            </a:r>
            <a:r>
              <a:rPr lang="en-US" dirty="0"/>
              <a:t>creates an entry in the security system that denies a permission from a security account in the current database and prevents the security account from inheriting the permission through its group or role  membership.</a:t>
            </a:r>
          </a:p>
        </p:txBody>
      </p:sp>
      <p:sp>
        <p:nvSpPr>
          <p:cNvPr id="10" name="Rectangle 9"/>
          <p:cNvSpPr/>
          <p:nvPr/>
        </p:nvSpPr>
        <p:spPr>
          <a:xfrm>
            <a:off x="3429000" y="5117657"/>
            <a:ext cx="4572000" cy="1477328"/>
          </a:xfrm>
          <a:prstGeom prst="rect">
            <a:avLst/>
          </a:prstGeom>
          <a:solidFill>
            <a:schemeClr val="accent1">
              <a:lumMod val="60000"/>
              <a:lumOff val="40000"/>
            </a:schemeClr>
          </a:solidFill>
        </p:spPr>
        <p:txBody>
          <a:bodyPr>
            <a:spAutoFit/>
          </a:bodyPr>
          <a:lstStyle/>
          <a:p>
            <a:pPr lvl="2">
              <a:buNone/>
            </a:pPr>
            <a:r>
              <a:rPr lang="en-US" dirty="0"/>
              <a:t>Deny {all | statement}</a:t>
            </a:r>
          </a:p>
          <a:p>
            <a:pPr lvl="2">
              <a:buNone/>
            </a:pPr>
            <a:r>
              <a:rPr lang="en-US" dirty="0"/>
              <a:t>On </a:t>
            </a:r>
            <a:r>
              <a:rPr lang="en-US" dirty="0" err="1"/>
              <a:t>table_name</a:t>
            </a:r>
            <a:endParaRPr lang="en-US" dirty="0"/>
          </a:p>
          <a:p>
            <a:pPr lvl="2">
              <a:buNone/>
            </a:pPr>
            <a:r>
              <a:rPr lang="en-US" dirty="0"/>
              <a:t>To </a:t>
            </a:r>
            <a:r>
              <a:rPr lang="en-US" dirty="0" err="1" smtClean="0"/>
              <a:t>security_account</a:t>
            </a:r>
            <a:endParaRPr lang="en-US" dirty="0"/>
          </a:p>
          <a:p>
            <a:pPr lvl="2">
              <a:buNone/>
            </a:pPr>
            <a:r>
              <a:rPr lang="en-US" dirty="0"/>
              <a:t>Example:</a:t>
            </a:r>
          </a:p>
          <a:p>
            <a:pPr lvl="2">
              <a:buNone/>
            </a:pPr>
            <a:r>
              <a:rPr lang="en-US" dirty="0"/>
              <a:t>Deny select on employee to john</a:t>
            </a:r>
          </a:p>
        </p:txBody>
      </p:sp>
    </p:spTree>
    <p:extLst>
      <p:ext uri="{BB962C8B-B14F-4D97-AF65-F5344CB8AC3E}">
        <p14:creationId xmlns:p14="http://schemas.microsoft.com/office/powerpoint/2010/main" val="1530842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0"/>
            <a:ext cx="7467600" cy="4431983"/>
          </a:xfrm>
          <a:prstGeom prst="rect">
            <a:avLst/>
          </a:prstGeom>
        </p:spPr>
        <p:txBody>
          <a:bodyPr wrap="square">
            <a:spAutoFit/>
          </a:bodyPr>
          <a:lstStyle/>
          <a:p>
            <a:r>
              <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Network Model</a:t>
            </a:r>
          </a:p>
          <a:p>
            <a:r>
              <a:rPr lang="en-US" dirty="0"/>
              <a:t>This is an extension of the Hierarchical model. In this model data is organized more like </a:t>
            </a:r>
            <a:r>
              <a:rPr lang="en-US" u="sng" dirty="0">
                <a:effectLst>
                  <a:outerShdw blurRad="38100" dist="38100" dir="2700000" algn="tl">
                    <a:srgbClr val="000000">
                      <a:alpha val="43137"/>
                    </a:srgbClr>
                  </a:outerShdw>
                </a:effectLst>
              </a:rPr>
              <a:t>a graph</a:t>
            </a:r>
            <a:r>
              <a:rPr lang="en-US" dirty="0"/>
              <a:t>, and are allowed to have </a:t>
            </a:r>
            <a:r>
              <a:rPr lang="en-US" u="sng" dirty="0"/>
              <a:t>more than one parent node.</a:t>
            </a:r>
          </a:p>
          <a:p>
            <a:endParaRPr lang="en-US" u="sng" dirty="0"/>
          </a:p>
          <a:p>
            <a:r>
              <a:rPr lang="en-US" dirty="0"/>
              <a:t>In this database model data is more related as more relationships are established in this database model. </a:t>
            </a:r>
          </a:p>
          <a:p>
            <a:r>
              <a:rPr lang="en-US" dirty="0"/>
              <a:t>Also, as the data is more related, hence accessing the data is also </a:t>
            </a:r>
            <a:r>
              <a:rPr lang="en-US" dirty="0">
                <a:effectLst>
                  <a:outerShdw blurRad="38100" dist="38100" dir="2700000" algn="tl">
                    <a:srgbClr val="000000">
                      <a:alpha val="43137"/>
                    </a:srgbClr>
                  </a:outerShdw>
                </a:effectLst>
              </a:rPr>
              <a:t>easier and fast</a:t>
            </a:r>
            <a:r>
              <a:rPr lang="en-US" dirty="0"/>
              <a:t>. </a:t>
            </a:r>
          </a:p>
          <a:p>
            <a:r>
              <a:rPr lang="en-US" dirty="0"/>
              <a:t>This database model was used to map </a:t>
            </a:r>
            <a:r>
              <a:rPr lang="en-US" b="1" dirty="0">
                <a:effectLst>
                  <a:outerShdw blurRad="38100" dist="38100" dir="2700000" algn="tl">
                    <a:srgbClr val="000000">
                      <a:alpha val="43137"/>
                    </a:srgbClr>
                  </a:outerShdw>
                </a:effectLst>
              </a:rPr>
              <a:t>many-to-many data relationships.</a:t>
            </a:r>
          </a:p>
          <a:p>
            <a:r>
              <a:rPr lang="en-US" dirty="0"/>
              <a:t>This was the most widely used database model, before Relational Model was introduced.</a:t>
            </a:r>
          </a:p>
          <a:p>
            <a:r>
              <a:rPr lang="en-US" dirty="0"/>
              <a:t>The network model is a database model conceived as a easy and efficient way of representing objects and their relationships. </a:t>
            </a:r>
          </a:p>
          <a:p>
            <a:endParaRPr lang="en-US" dirty="0"/>
          </a:p>
        </p:txBody>
      </p:sp>
      <p:pic>
        <p:nvPicPr>
          <p:cNvPr id="3" name="Picture 2"/>
          <p:cNvPicPr>
            <a:picLocks noChangeAspect="1"/>
          </p:cNvPicPr>
          <p:nvPr/>
        </p:nvPicPr>
        <p:blipFill>
          <a:blip r:embed="rId2"/>
          <a:stretch>
            <a:fillRect/>
          </a:stretch>
        </p:blipFill>
        <p:spPr>
          <a:xfrm>
            <a:off x="4686300" y="4129650"/>
            <a:ext cx="4457700" cy="2696441"/>
          </a:xfrm>
          <a:prstGeom prst="rect">
            <a:avLst/>
          </a:prstGeom>
        </p:spPr>
      </p:pic>
      <p:pic>
        <p:nvPicPr>
          <p:cNvPr id="4" name="Picture 3"/>
          <p:cNvPicPr>
            <a:picLocks noChangeAspect="1"/>
          </p:cNvPicPr>
          <p:nvPr/>
        </p:nvPicPr>
        <p:blipFill>
          <a:blip r:embed="rId3"/>
          <a:stretch>
            <a:fillRect/>
          </a:stretch>
        </p:blipFill>
        <p:spPr>
          <a:xfrm>
            <a:off x="1524000" y="4404079"/>
            <a:ext cx="3619500" cy="2305050"/>
          </a:xfrm>
          <a:prstGeom prst="rect">
            <a:avLst/>
          </a:prstGeom>
        </p:spPr>
      </p:pic>
    </p:spTree>
    <p:extLst>
      <p:ext uri="{BB962C8B-B14F-4D97-AF65-F5344CB8AC3E}">
        <p14:creationId xmlns:p14="http://schemas.microsoft.com/office/powerpoint/2010/main" val="629550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0"/>
            <a:ext cx="7696200" cy="3877985"/>
          </a:xfrm>
          <a:prstGeom prst="rect">
            <a:avLst/>
          </a:prstGeom>
        </p:spPr>
        <p:txBody>
          <a:bodyPr wrap="square">
            <a:spAutoFit/>
          </a:bodyPr>
          <a:lstStyle/>
          <a:p>
            <a:r>
              <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Entity-relationship Model</a:t>
            </a:r>
          </a:p>
          <a:p>
            <a:pPr marL="285750" indent="-285750">
              <a:buFont typeface="Arial" panose="020B0604020202020204" pitchFamily="34" charset="0"/>
              <a:buChar char="•"/>
            </a:pPr>
            <a:r>
              <a:rPr lang="en-US" dirty="0"/>
              <a:t>In this database model, relationships are created by dividing object of interest into entity and its characteristics into attributes.</a:t>
            </a:r>
          </a:p>
          <a:p>
            <a:pPr marL="285750" indent="-285750">
              <a:buFont typeface="Arial" panose="020B0604020202020204" pitchFamily="34" charset="0"/>
              <a:buChar char="•"/>
            </a:pPr>
            <a:r>
              <a:rPr lang="en-US" dirty="0"/>
              <a:t>Different entities are related using relationships.</a:t>
            </a:r>
          </a:p>
          <a:p>
            <a:pPr marL="285750" indent="-285750">
              <a:buFont typeface="Arial" panose="020B0604020202020204" pitchFamily="34" charset="0"/>
              <a:buChar char="•"/>
            </a:pPr>
            <a:r>
              <a:rPr lang="en-US" dirty="0"/>
              <a:t>E-R Models are defined to represent the relationships into pictorial form to make it easier for different stakeholders to understand.</a:t>
            </a:r>
          </a:p>
          <a:p>
            <a:r>
              <a:rPr lang="en-US" dirty="0"/>
              <a:t>Example: If we have to design a School Database then,</a:t>
            </a:r>
          </a:p>
          <a:p>
            <a:r>
              <a:rPr lang="en-US" dirty="0"/>
              <a:t>Student will be an entity with attributes </a:t>
            </a:r>
            <a:r>
              <a:rPr lang="en-US" b="1" dirty="0"/>
              <a:t>name</a:t>
            </a:r>
            <a:r>
              <a:rPr lang="en-US" dirty="0"/>
              <a:t>, </a:t>
            </a:r>
            <a:r>
              <a:rPr lang="en-US" b="1" dirty="0"/>
              <a:t>age</a:t>
            </a:r>
            <a:r>
              <a:rPr lang="en-US" dirty="0"/>
              <a:t>, </a:t>
            </a:r>
            <a:r>
              <a:rPr lang="en-US" b="1" dirty="0"/>
              <a:t>address</a:t>
            </a:r>
            <a:r>
              <a:rPr lang="en-US" dirty="0"/>
              <a:t> etc. </a:t>
            </a:r>
          </a:p>
          <a:p>
            <a:r>
              <a:rPr lang="en-US" dirty="0"/>
              <a:t>As Address is generally complex, it can be another entity with attributes </a:t>
            </a:r>
            <a:r>
              <a:rPr lang="en-US" b="1" dirty="0"/>
              <a:t>street name, </a:t>
            </a:r>
            <a:r>
              <a:rPr lang="en-US" b="1" dirty="0" err="1"/>
              <a:t>pincode</a:t>
            </a:r>
            <a:r>
              <a:rPr lang="en-US" b="1" dirty="0"/>
              <a:t>, city </a:t>
            </a:r>
            <a:r>
              <a:rPr lang="en-US" b="1" dirty="0" err="1"/>
              <a:t>etc</a:t>
            </a:r>
            <a:r>
              <a:rPr lang="en-US" dirty="0"/>
              <a:t>, and there will be a relationship between them.</a:t>
            </a:r>
          </a:p>
          <a:p>
            <a:r>
              <a:rPr lang="en-US" dirty="0"/>
              <a:t>Relationships can also be of different types.</a:t>
            </a:r>
          </a:p>
          <a:p>
            <a:r>
              <a:rPr lang="en-US" dirty="0">
                <a:solidFill>
                  <a:schemeClr val="bg2">
                    <a:lumMod val="50000"/>
                  </a:schemeClr>
                </a:solidFill>
              </a:rPr>
              <a:t>//It will be discussed in details later.</a:t>
            </a:r>
          </a:p>
        </p:txBody>
      </p:sp>
      <p:pic>
        <p:nvPicPr>
          <p:cNvPr id="3" name="Picture 2"/>
          <p:cNvPicPr>
            <a:picLocks noChangeAspect="1"/>
          </p:cNvPicPr>
          <p:nvPr/>
        </p:nvPicPr>
        <p:blipFill>
          <a:blip r:embed="rId2"/>
          <a:stretch>
            <a:fillRect/>
          </a:stretch>
        </p:blipFill>
        <p:spPr>
          <a:xfrm>
            <a:off x="4038600" y="3940404"/>
            <a:ext cx="4895850" cy="2798948"/>
          </a:xfrm>
          <a:prstGeom prst="rect">
            <a:avLst/>
          </a:prstGeom>
        </p:spPr>
      </p:pic>
    </p:spTree>
    <p:extLst>
      <p:ext uri="{BB962C8B-B14F-4D97-AF65-F5344CB8AC3E}">
        <p14:creationId xmlns:p14="http://schemas.microsoft.com/office/powerpoint/2010/main" val="1310417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0"/>
            <a:ext cx="7543800" cy="4196020"/>
          </a:xfrm>
          <a:prstGeom prst="rect">
            <a:avLst/>
          </a:prstGeom>
        </p:spPr>
        <p:txBody>
          <a:bodyPr wrap="square">
            <a:spAutoFit/>
          </a:bodyPr>
          <a:lstStyle/>
          <a:p>
            <a:pPr lvl="0"/>
            <a:r>
              <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Relational Model</a:t>
            </a:r>
            <a:endParaRPr lang="en-US" dirty="0"/>
          </a:p>
          <a:p>
            <a:pPr algn="just">
              <a:lnSpc>
                <a:spcPct val="80000"/>
              </a:lnSpc>
              <a:spcBef>
                <a:spcPts val="1700"/>
              </a:spcBef>
              <a:defRPr/>
            </a:pPr>
            <a:r>
              <a:rPr lang="en-US" dirty="0"/>
              <a:t>A Relational Database Management System (RDBMS) is a database management system where all data visible to the user is organized strictly as tables of data values, and where all database operations take place on these tables.</a:t>
            </a:r>
          </a:p>
          <a:p>
            <a:pPr algn="just">
              <a:lnSpc>
                <a:spcPct val="80000"/>
              </a:lnSpc>
              <a:spcBef>
                <a:spcPts val="1700"/>
              </a:spcBef>
              <a:defRPr/>
            </a:pPr>
            <a:r>
              <a:rPr lang="en-US" dirty="0"/>
              <a:t>A relational database is a database divided into logical units called tables, where tables are related to one another within the database.</a:t>
            </a:r>
          </a:p>
          <a:p>
            <a:pPr algn="just">
              <a:lnSpc>
                <a:spcPct val="80000"/>
              </a:lnSpc>
              <a:spcBef>
                <a:spcPts val="1700"/>
              </a:spcBef>
              <a:defRPr/>
            </a:pPr>
            <a:r>
              <a:rPr lang="en-US" i="1" dirty="0">
                <a:effectLst>
                  <a:outerShdw blurRad="38100" dist="38100" dir="2700000" algn="tl">
                    <a:srgbClr val="000000">
                      <a:alpha val="43137"/>
                    </a:srgbClr>
                  </a:outerShdw>
                </a:effectLst>
              </a:rPr>
              <a:t>This model was introduced by E.F </a:t>
            </a:r>
            <a:r>
              <a:rPr lang="en-US" i="1" dirty="0" err="1">
                <a:effectLst>
                  <a:outerShdw blurRad="38100" dist="38100" dir="2700000" algn="tl">
                    <a:srgbClr val="000000">
                      <a:alpha val="43137"/>
                    </a:srgbClr>
                  </a:outerShdw>
                </a:effectLst>
              </a:rPr>
              <a:t>Codd</a:t>
            </a:r>
            <a:r>
              <a:rPr lang="en-US" i="1" dirty="0">
                <a:effectLst>
                  <a:outerShdw blurRad="38100" dist="38100" dir="2700000" algn="tl">
                    <a:srgbClr val="000000">
                      <a:alpha val="43137"/>
                    </a:srgbClr>
                  </a:outerShdw>
                </a:effectLst>
              </a:rPr>
              <a:t> in 1970, and since then it has been the most widely used database model, </a:t>
            </a:r>
            <a:r>
              <a:rPr lang="en-US" i="1" dirty="0" err="1">
                <a:effectLst>
                  <a:outerShdw blurRad="38100" dist="38100" dir="2700000" algn="tl">
                    <a:srgbClr val="000000">
                      <a:alpha val="43137"/>
                    </a:srgbClr>
                  </a:outerShdw>
                </a:effectLst>
              </a:rPr>
              <a:t>infact</a:t>
            </a:r>
            <a:r>
              <a:rPr lang="en-US" i="1" dirty="0">
                <a:effectLst>
                  <a:outerShdw blurRad="38100" dist="38100" dir="2700000" algn="tl">
                    <a:srgbClr val="000000">
                      <a:alpha val="43137"/>
                    </a:srgbClr>
                  </a:outerShdw>
                </a:effectLst>
              </a:rPr>
              <a:t>, we can say the only database model used around the world.</a:t>
            </a:r>
          </a:p>
          <a:p>
            <a:pPr algn="just">
              <a:lnSpc>
                <a:spcPct val="80000"/>
              </a:lnSpc>
              <a:spcBef>
                <a:spcPts val="1700"/>
              </a:spcBef>
              <a:defRPr/>
            </a:pPr>
            <a:endParaRPr lang="en-US" dirty="0"/>
          </a:p>
          <a:p>
            <a:pPr>
              <a:defRPr/>
            </a:pPr>
            <a:endParaRPr lang="en-US" dirty="0"/>
          </a:p>
        </p:txBody>
      </p:sp>
      <p:pic>
        <p:nvPicPr>
          <p:cNvPr id="3"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810000"/>
            <a:ext cx="6313488"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625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0"/>
            <a:ext cx="7543800" cy="2862322"/>
          </a:xfrm>
          <a:prstGeom prst="rect">
            <a:avLst/>
          </a:prstGeom>
        </p:spPr>
        <p:txBody>
          <a:bodyPr wrap="square">
            <a:spAutoFit/>
          </a:bodyPr>
          <a:lstStyle/>
          <a:p>
            <a:pPr marL="285750" indent="-285750">
              <a:buFont typeface="Arial" panose="020B0604020202020204" pitchFamily="34" charset="0"/>
              <a:buChar char="•"/>
            </a:pPr>
            <a:r>
              <a:rPr lang="en-US" dirty="0"/>
              <a:t>In this model, data is organized in two-dimensional tables and the relationship is maintained by storing a common field.</a:t>
            </a:r>
          </a:p>
          <a:p>
            <a:pPr marL="285750" indent="-285750">
              <a:buFont typeface="Arial" panose="020B0604020202020204" pitchFamily="34" charset="0"/>
              <a:buChar char="•"/>
            </a:pPr>
            <a:r>
              <a:rPr lang="en-US" dirty="0"/>
              <a:t>The basic structure of data in the relational model is </a:t>
            </a:r>
            <a:r>
              <a:rPr lang="en-US" b="1" dirty="0"/>
              <a:t>tables. </a:t>
            </a:r>
          </a:p>
          <a:p>
            <a:pPr marL="285750" indent="-285750">
              <a:buFont typeface="Arial" panose="020B0604020202020204" pitchFamily="34" charset="0"/>
              <a:buChar char="•"/>
            </a:pPr>
            <a:r>
              <a:rPr lang="en-US" dirty="0"/>
              <a:t>All the information related to a particular type is stored in </a:t>
            </a:r>
            <a:r>
              <a:rPr lang="en-US" b="1" dirty="0"/>
              <a:t>rows</a:t>
            </a:r>
            <a:r>
              <a:rPr lang="en-US" dirty="0"/>
              <a:t> of that table.</a:t>
            </a:r>
          </a:p>
          <a:p>
            <a:pPr marL="285750" indent="-285750">
              <a:buFont typeface="Arial" panose="020B0604020202020204" pitchFamily="34" charset="0"/>
              <a:buChar char="•"/>
              <a:defRPr/>
            </a:pPr>
            <a:r>
              <a:rPr lang="en-US" dirty="0"/>
              <a:t>In the relational model, there is </a:t>
            </a:r>
            <a:r>
              <a:rPr lang="en-US" u="sng" dirty="0">
                <a:effectLst>
                  <a:outerShdw blurRad="38100" dist="38100" dir="2700000" algn="tl">
                    <a:srgbClr val="000000">
                      <a:alpha val="43137"/>
                    </a:srgbClr>
                  </a:outerShdw>
                </a:effectLst>
              </a:rPr>
              <a:t>no physical link. </a:t>
            </a:r>
          </a:p>
          <a:p>
            <a:pPr marL="285750" indent="-285750">
              <a:buFont typeface="Arial" panose="020B0604020202020204" pitchFamily="34" charset="0"/>
              <a:buChar char="•"/>
              <a:defRPr/>
            </a:pPr>
            <a:r>
              <a:rPr lang="en-US" dirty="0"/>
              <a:t>All data is maintained in the form of tables consisting of rows and columns.</a:t>
            </a:r>
          </a:p>
          <a:p>
            <a:pPr marL="285750" indent="-285750">
              <a:buFont typeface="Arial" panose="020B0604020202020204" pitchFamily="34" charset="0"/>
              <a:buChar char="•"/>
              <a:defRPr/>
            </a:pPr>
            <a:r>
              <a:rPr lang="en-US" dirty="0"/>
              <a:t>Data in two tables is related through common columns.</a:t>
            </a:r>
          </a:p>
          <a:p>
            <a:pPr>
              <a:defRPr/>
            </a:pPr>
            <a:endParaRPr lang="en-US" dirty="0"/>
          </a:p>
          <a:p>
            <a:endParaRPr lang="en-US" b="0" i="0" dirty="0">
              <a:solidFill>
                <a:srgbClr val="000000"/>
              </a:solidFill>
              <a:effectLst/>
              <a:latin typeface="Arial" panose="020B0604020202020204" pitchFamily="34" charset="0"/>
            </a:endParaRPr>
          </a:p>
        </p:txBody>
      </p:sp>
      <p:pic>
        <p:nvPicPr>
          <p:cNvPr id="3" name="Picture 2"/>
          <p:cNvPicPr>
            <a:picLocks noChangeAspect="1"/>
          </p:cNvPicPr>
          <p:nvPr/>
        </p:nvPicPr>
        <p:blipFill>
          <a:blip r:embed="rId2"/>
          <a:stretch>
            <a:fillRect/>
          </a:stretch>
        </p:blipFill>
        <p:spPr>
          <a:xfrm>
            <a:off x="2743200" y="2894519"/>
            <a:ext cx="6117879" cy="3886200"/>
          </a:xfrm>
          <a:prstGeom prst="rect">
            <a:avLst/>
          </a:prstGeom>
        </p:spPr>
      </p:pic>
    </p:spTree>
    <p:extLst>
      <p:ext uri="{BB962C8B-B14F-4D97-AF65-F5344CB8AC3E}">
        <p14:creationId xmlns:p14="http://schemas.microsoft.com/office/powerpoint/2010/main" val="3905670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52400"/>
            <a:ext cx="7620000" cy="584775"/>
          </a:xfrm>
          <a:prstGeom prst="rect">
            <a:avLst/>
          </a:prstGeom>
        </p:spPr>
        <p:txBody>
          <a:bodyPr wrap="square">
            <a:spAutoFit/>
          </a:bodyPr>
          <a:lstStyle/>
          <a:p>
            <a:r>
              <a:rPr lang="en-US" sz="3200" dirty="0">
                <a:latin typeface="Elephant" panose="02020904090505020303" pitchFamily="18" charset="0"/>
              </a:rPr>
              <a:t>Terms mostly used in RDBMS: </a:t>
            </a:r>
          </a:p>
        </p:txBody>
      </p:sp>
      <p:pic>
        <p:nvPicPr>
          <p:cNvPr id="13" name="Picture 12"/>
          <p:cNvPicPr>
            <a:picLocks noChangeAspect="1"/>
          </p:cNvPicPr>
          <p:nvPr/>
        </p:nvPicPr>
        <p:blipFill>
          <a:blip r:embed="rId2"/>
          <a:stretch>
            <a:fillRect/>
          </a:stretch>
        </p:blipFill>
        <p:spPr>
          <a:xfrm>
            <a:off x="1524000" y="1295400"/>
            <a:ext cx="7451582" cy="4193146"/>
          </a:xfrm>
          <a:prstGeom prst="rect">
            <a:avLst/>
          </a:prstGeom>
        </p:spPr>
      </p:pic>
    </p:spTree>
    <p:extLst>
      <p:ext uri="{BB962C8B-B14F-4D97-AF65-F5344CB8AC3E}">
        <p14:creationId xmlns:p14="http://schemas.microsoft.com/office/powerpoint/2010/main" val="4145560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17543" y="3505200"/>
            <a:ext cx="6956714" cy="2943225"/>
          </a:xfrm>
          <a:prstGeom prst="rect">
            <a:avLst/>
          </a:prstGeom>
        </p:spPr>
      </p:pic>
      <p:sp>
        <p:nvSpPr>
          <p:cNvPr id="7" name="Rectangle 3"/>
          <p:cNvSpPr txBox="1">
            <a:spLocks noChangeArrowheads="1"/>
          </p:cNvSpPr>
          <p:nvPr/>
        </p:nvSpPr>
        <p:spPr bwMode="auto">
          <a:xfrm>
            <a:off x="1423115" y="228600"/>
            <a:ext cx="7696200" cy="3276600"/>
          </a:xfrm>
          <a:prstGeom prst="rect">
            <a:avLst/>
          </a:prstGeom>
          <a:noFill/>
          <a:ln w="9525">
            <a:noFill/>
            <a:miter lim="800000"/>
            <a:headEnd/>
            <a:tailEnd/>
          </a:ln>
          <a:effectLst/>
        </p:spPr>
        <p:txBody>
          <a:bodyPr/>
          <a:lstStyle/>
          <a:p>
            <a:pPr algn="ctr">
              <a:lnSpc>
                <a:spcPct val="80000"/>
              </a:lnSpc>
              <a:spcBef>
                <a:spcPts val="1700"/>
              </a:spcBef>
              <a:defRPr/>
            </a:pPr>
            <a:r>
              <a:rPr lang="en-US" altLang="en-US" sz="3200" dirty="0">
                <a:latin typeface="Elephant" panose="02020904090505020303" pitchFamily="18" charset="0"/>
              </a:rPr>
              <a:t>Entities and Tables</a:t>
            </a:r>
            <a:endParaRPr lang="en-US" sz="3200" dirty="0">
              <a:latin typeface="Elephant" panose="02020904090505020303" pitchFamily="18" charset="0"/>
            </a:endParaRPr>
          </a:p>
          <a:p>
            <a:pPr marL="342900" indent="-342900" algn="just">
              <a:lnSpc>
                <a:spcPct val="80000"/>
              </a:lnSpc>
              <a:spcBef>
                <a:spcPts val="1700"/>
              </a:spcBef>
              <a:buFontTx/>
              <a:buChar char="•"/>
              <a:defRPr/>
            </a:pPr>
            <a:r>
              <a:rPr lang="en-US" dirty="0"/>
              <a:t>An entity is a person, place, thing, object, event, or even a concept, which can be distinctly identified. </a:t>
            </a:r>
          </a:p>
          <a:p>
            <a:pPr marL="342900" indent="-342900" algn="just">
              <a:lnSpc>
                <a:spcPct val="80000"/>
              </a:lnSpc>
              <a:spcBef>
                <a:spcPts val="1700"/>
              </a:spcBef>
              <a:buFontTx/>
              <a:buChar char="•"/>
              <a:defRPr/>
            </a:pPr>
            <a:r>
              <a:rPr lang="en-US" dirty="0"/>
              <a:t>Each entity has certain characteristics known as attributes.</a:t>
            </a:r>
          </a:p>
          <a:p>
            <a:pPr marL="342900" indent="-342900" algn="just">
              <a:lnSpc>
                <a:spcPct val="80000"/>
              </a:lnSpc>
              <a:spcBef>
                <a:spcPts val="1700"/>
              </a:spcBef>
              <a:buFontTx/>
              <a:buChar char="•"/>
              <a:defRPr/>
            </a:pPr>
            <a:r>
              <a:rPr lang="en-US" dirty="0"/>
              <a:t>A table contains a group of related entities called an entity set. </a:t>
            </a:r>
          </a:p>
          <a:p>
            <a:pPr marL="342900" indent="-342900" algn="just">
              <a:lnSpc>
                <a:spcPct val="80000"/>
              </a:lnSpc>
              <a:spcBef>
                <a:spcPts val="1700"/>
              </a:spcBef>
              <a:buFontTx/>
              <a:buChar char="•"/>
              <a:defRPr/>
            </a:pPr>
            <a:r>
              <a:rPr lang="en-US" dirty="0"/>
              <a:t>The terms entity set and table are often used interchangeably. A table is also called a relation, rows are known as tuples and columns are known as attributes. </a:t>
            </a:r>
          </a:p>
        </p:txBody>
      </p:sp>
    </p:spTree>
    <p:extLst>
      <p:ext uri="{BB962C8B-B14F-4D97-AF65-F5344CB8AC3E}">
        <p14:creationId xmlns:p14="http://schemas.microsoft.com/office/powerpoint/2010/main" val="1633835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24000" y="2057400"/>
            <a:ext cx="7372350" cy="4114800"/>
          </a:xfrm>
          <a:prstGeom prst="rect">
            <a:avLst/>
          </a:prstGeom>
        </p:spPr>
      </p:pic>
      <p:sp>
        <p:nvSpPr>
          <p:cNvPr id="4" name="Rectangle 3"/>
          <p:cNvSpPr/>
          <p:nvPr/>
        </p:nvSpPr>
        <p:spPr>
          <a:xfrm>
            <a:off x="2660301" y="533400"/>
            <a:ext cx="4307589" cy="1116652"/>
          </a:xfrm>
          <a:prstGeom prst="rect">
            <a:avLst/>
          </a:prstGeom>
        </p:spPr>
        <p:txBody>
          <a:bodyPr wrap="none">
            <a:spAutoFit/>
          </a:bodyPr>
          <a:lstStyle/>
          <a:p>
            <a:pPr lvl="0" algn="ctr">
              <a:lnSpc>
                <a:spcPct val="80000"/>
              </a:lnSpc>
              <a:spcBef>
                <a:spcPts val="1700"/>
              </a:spcBef>
              <a:defRPr/>
            </a:pPr>
            <a:r>
              <a:rPr lang="en-US" altLang="en-US" sz="3200" dirty="0">
                <a:solidFill>
                  <a:prstClr val="black"/>
                </a:solidFill>
                <a:latin typeface="Elephant" panose="02020904090505020303" pitchFamily="18" charset="0"/>
              </a:rPr>
              <a:t>Difference Between </a:t>
            </a:r>
          </a:p>
          <a:p>
            <a:pPr lvl="0" algn="ctr">
              <a:lnSpc>
                <a:spcPct val="80000"/>
              </a:lnSpc>
              <a:spcBef>
                <a:spcPts val="1700"/>
              </a:spcBef>
              <a:defRPr/>
            </a:pPr>
            <a:r>
              <a:rPr lang="en-US" altLang="en-US" sz="3200" dirty="0">
                <a:solidFill>
                  <a:prstClr val="black"/>
                </a:solidFill>
                <a:latin typeface="Elephant" panose="02020904090505020303" pitchFamily="18" charset="0"/>
              </a:rPr>
              <a:t>DBMS &amp; RDBMS</a:t>
            </a:r>
            <a:endParaRPr lang="en-US" sz="3200" dirty="0">
              <a:solidFill>
                <a:prstClr val="black"/>
              </a:solidFill>
              <a:latin typeface="Elephant" panose="02020904090505020303" pitchFamily="18" charset="0"/>
            </a:endParaRPr>
          </a:p>
        </p:txBody>
      </p:sp>
    </p:spTree>
    <p:extLst>
      <p:ext uri="{BB962C8B-B14F-4D97-AF65-F5344CB8AC3E}">
        <p14:creationId xmlns:p14="http://schemas.microsoft.com/office/powerpoint/2010/main" val="2828315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0"/>
            <a:ext cx="7620000" cy="4985980"/>
          </a:xfrm>
          <a:prstGeom prst="rect">
            <a:avLst/>
          </a:prstGeom>
        </p:spPr>
        <p:txBody>
          <a:bodyPr wrap="square">
            <a:spAutoFit/>
          </a:bodyPr>
          <a:lstStyle/>
          <a:p>
            <a:r>
              <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Data Modeling:</a:t>
            </a:r>
          </a:p>
          <a:p>
            <a:r>
              <a:rPr lang="en-US" dirty="0"/>
              <a:t>The process of applying an appropriate data model to the data, in order to organize and structure it, is called data modeling.</a:t>
            </a:r>
          </a:p>
          <a:p>
            <a:endParaRPr lang="en-US" dirty="0"/>
          </a:p>
          <a:p>
            <a:r>
              <a:rPr lang="en-US" dirty="0"/>
              <a:t>The </a:t>
            </a:r>
            <a:r>
              <a:rPr lang="en-US" b="1" dirty="0">
                <a:effectLst>
                  <a:outerShdw blurRad="38100" dist="38100" dir="2700000" algn="tl">
                    <a:srgbClr val="000000">
                      <a:alpha val="43137"/>
                    </a:srgbClr>
                  </a:outerShdw>
                </a:effectLst>
              </a:rPr>
              <a:t>Entity-Relationship, Relational, Network, and Hierarchical models</a:t>
            </a:r>
            <a:r>
              <a:rPr lang="en-US" dirty="0"/>
              <a:t> are examples of data models. </a:t>
            </a:r>
          </a:p>
          <a:p>
            <a:r>
              <a:rPr lang="en-US" dirty="0"/>
              <a:t>The development of every database begins with the basic step of analyzing its data in order to determine the data model that would best represent it. Once this step is completed, the data model is applied to the data.</a:t>
            </a:r>
          </a:p>
          <a:p>
            <a:endParaRPr lang="en-US" dirty="0"/>
          </a:p>
          <a:p>
            <a:r>
              <a:rPr lang="en-US" dirty="0"/>
              <a:t>The analysis of data objects and their relationships to other data objects.</a:t>
            </a:r>
          </a:p>
          <a:p>
            <a:r>
              <a:rPr lang="en-US" dirty="0"/>
              <a:t>Data modeling is often the first step in creating a database </a:t>
            </a:r>
          </a:p>
          <a:p>
            <a:pPr>
              <a:buNone/>
            </a:pPr>
            <a:endParaRPr lang="en-US" dirty="0"/>
          </a:p>
          <a:p>
            <a:pPr>
              <a:buNone/>
            </a:pPr>
            <a:r>
              <a:rPr lang="en-US" dirty="0"/>
              <a:t>Data modeling is as essential to database development as are planning and designing to any project development. Building a database without a data model is similar to developing a project without its plans and design.</a:t>
            </a:r>
          </a:p>
        </p:txBody>
      </p:sp>
    </p:spTree>
    <p:extLst>
      <p:ext uri="{BB962C8B-B14F-4D97-AF65-F5344CB8AC3E}">
        <p14:creationId xmlns:p14="http://schemas.microsoft.com/office/powerpoint/2010/main" val="1148750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74000">
              <a:schemeClr val="accent1">
                <a:lumMod val="45000"/>
                <a:lumOff val="55000"/>
              </a:schemeClr>
            </a:gs>
            <a:gs pos="83000">
              <a:schemeClr val="accent1">
                <a:lumMod val="45000"/>
                <a:lumOff val="55000"/>
              </a:schemeClr>
            </a:gs>
            <a:gs pos="100000">
              <a:schemeClr val="accent1">
                <a:lumMod val="30000"/>
                <a:lumOff val="70000"/>
              </a:schemeClr>
            </a:gs>
          </a:gsLst>
          <a:lin ang="13800000" scaled="0"/>
        </a:gradFill>
        <a:effectLst/>
      </p:bgPr>
    </p:bg>
    <p:spTree>
      <p:nvGrpSpPr>
        <p:cNvPr id="1" name=""/>
        <p:cNvGrpSpPr/>
        <p:nvPr/>
      </p:nvGrpSpPr>
      <p:grpSpPr>
        <a:xfrm>
          <a:off x="0" y="0"/>
          <a:ext cx="0" cy="0"/>
          <a:chOff x="0" y="0"/>
          <a:chExt cx="0" cy="0"/>
        </a:xfrm>
      </p:grpSpPr>
      <p:sp>
        <p:nvSpPr>
          <p:cNvPr id="4" name="Rectangle 3"/>
          <p:cNvSpPr/>
          <p:nvPr/>
        </p:nvSpPr>
        <p:spPr>
          <a:xfrm>
            <a:off x="1447800" y="533400"/>
            <a:ext cx="6858000" cy="2554545"/>
          </a:xfrm>
          <a:prstGeom prst="rect">
            <a:avLst/>
          </a:prstGeom>
        </p:spPr>
        <p:txBody>
          <a:bodyPr wrap="square">
            <a:spAutoFit/>
          </a:bodyPr>
          <a:lstStyle/>
          <a:p>
            <a:pPr lvl="1"/>
            <a:r>
              <a:rPr lang="en-US" sz="8000" dirty="0">
                <a:latin typeface="Adobe Caslon Pro Bold" panose="0205070206050A020403" pitchFamily="18" charset="0"/>
                <a:cs typeface="Andalus" panose="02020603050405020304" pitchFamily="18" charset="-78"/>
              </a:rPr>
              <a:t>Introduction</a:t>
            </a:r>
            <a:endParaRPr lang="en-US" sz="7200" dirty="0">
              <a:latin typeface="Adobe Caslon Pro Bold" panose="0205070206050A020403" pitchFamily="18" charset="0"/>
              <a:cs typeface="Andalus" panose="02020603050405020304" pitchFamily="18" charset="-78"/>
            </a:endParaRPr>
          </a:p>
          <a:p>
            <a:endParaRPr lang="en-US" sz="8000" dirty="0">
              <a:latin typeface="Adobe Caslon Pro Bold" panose="0205070206050A020403" pitchFamily="18" charset="0"/>
              <a:cs typeface="Andalus" panose="02020603050405020304" pitchFamily="18" charset="-78"/>
            </a:endParaRPr>
          </a:p>
        </p:txBody>
      </p:sp>
      <p:pic>
        <p:nvPicPr>
          <p:cNvPr id="1024" name="Picture 10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2200" y="2362200"/>
            <a:ext cx="6667500" cy="430730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97346"/>
            <a:ext cx="7620000" cy="3416320"/>
          </a:xfrm>
          <a:prstGeom prst="rect">
            <a:avLst/>
          </a:prstGeom>
        </p:spPr>
        <p:txBody>
          <a:bodyPr wrap="square">
            <a:spAutoFit/>
          </a:bodyPr>
          <a:lstStyle/>
          <a:p>
            <a:r>
              <a:rPr lang="en-US" dirty="0"/>
              <a:t>Data models help database developers to define the relational tables, primary and foreign keys, stored procedures, and triggers required in the database.</a:t>
            </a:r>
          </a:p>
          <a:p>
            <a:endParaRPr lang="en-US" dirty="0"/>
          </a:p>
          <a:p>
            <a:r>
              <a:rPr lang="en-US" dirty="0"/>
              <a:t>Data modeling can be broken down into the following three broad steps: </a:t>
            </a:r>
            <a:r>
              <a:rPr lang="en-US" sz="2400" b="1" dirty="0">
                <a:effectLst>
                  <a:outerShdw blurRad="38100" dist="38100" dir="2700000" algn="tl">
                    <a:srgbClr val="000000">
                      <a:alpha val="43137"/>
                    </a:srgbClr>
                  </a:outerShdw>
                </a:effectLst>
              </a:rPr>
              <a:t>Conceptual Data Modeling </a:t>
            </a:r>
          </a:p>
          <a:p>
            <a:r>
              <a:rPr lang="en-US" dirty="0"/>
              <a:t>The data modeler identifies the highest level of relationships in the data. </a:t>
            </a:r>
          </a:p>
          <a:p>
            <a:r>
              <a:rPr lang="en-US" sz="2400" b="1" dirty="0">
                <a:effectLst>
                  <a:outerShdw blurRad="38100" dist="38100" dir="2700000" algn="tl">
                    <a:srgbClr val="000000">
                      <a:alpha val="43137"/>
                    </a:srgbClr>
                  </a:outerShdw>
                </a:effectLst>
              </a:rPr>
              <a:t>Logical Data Modeling </a:t>
            </a:r>
          </a:p>
          <a:p>
            <a:r>
              <a:rPr lang="en-US" dirty="0"/>
              <a:t>The data modeler describes the data and its relationships in detail. The data modeler creates a logical model of the database. </a:t>
            </a:r>
          </a:p>
          <a:p>
            <a:r>
              <a:rPr lang="en-US" sz="2400" b="1" dirty="0">
                <a:effectLst>
                  <a:outerShdw blurRad="38100" dist="38100" dir="2700000" algn="tl">
                    <a:srgbClr val="000000">
                      <a:alpha val="43137"/>
                    </a:srgbClr>
                  </a:outerShdw>
                </a:effectLst>
              </a:rPr>
              <a:t>Physical Data Modeling </a:t>
            </a:r>
          </a:p>
          <a:p>
            <a:r>
              <a:rPr lang="en-US" dirty="0"/>
              <a:t>The data modeler specifies how the logical model is to be realized physically. </a:t>
            </a:r>
          </a:p>
        </p:txBody>
      </p:sp>
      <p:pic>
        <p:nvPicPr>
          <p:cNvPr id="4" name="Picture 3"/>
          <p:cNvPicPr>
            <a:picLocks noChangeAspect="1"/>
          </p:cNvPicPr>
          <p:nvPr/>
        </p:nvPicPr>
        <p:blipFill>
          <a:blip r:embed="rId2"/>
          <a:stretch>
            <a:fillRect/>
          </a:stretch>
        </p:blipFill>
        <p:spPr>
          <a:xfrm>
            <a:off x="4267200" y="3616886"/>
            <a:ext cx="4495800" cy="3026019"/>
          </a:xfrm>
          <a:prstGeom prst="rect">
            <a:avLst/>
          </a:prstGeom>
        </p:spPr>
      </p:pic>
    </p:spTree>
    <p:extLst>
      <p:ext uri="{BB962C8B-B14F-4D97-AF65-F5344CB8AC3E}">
        <p14:creationId xmlns:p14="http://schemas.microsoft.com/office/powerpoint/2010/main" val="27082602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a:srcRect/>
          <a:stretch>
            <a:fillRect/>
          </a:stretch>
        </p:blipFill>
        <p:spPr bwMode="auto">
          <a:xfrm>
            <a:off x="4958366" y="0"/>
            <a:ext cx="4267200" cy="2829560"/>
          </a:xfrm>
          <a:prstGeom prst="rect">
            <a:avLst/>
          </a:prstGeom>
          <a:noFill/>
          <a:ln w="9525">
            <a:noFill/>
            <a:miter lim="800000"/>
            <a:headEnd/>
            <a:tailEnd/>
          </a:ln>
          <a:effectLst/>
        </p:spPr>
      </p:pic>
      <p:sp>
        <p:nvSpPr>
          <p:cNvPr id="5" name="Rectangle 4"/>
          <p:cNvSpPr/>
          <p:nvPr/>
        </p:nvSpPr>
        <p:spPr>
          <a:xfrm>
            <a:off x="1524000" y="76201"/>
            <a:ext cx="4191000" cy="1754326"/>
          </a:xfrm>
          <a:prstGeom prst="rect">
            <a:avLst/>
          </a:prstGeom>
        </p:spPr>
        <p:txBody>
          <a:bodyPr wrap="square">
            <a:spAutoFit/>
          </a:bodyPr>
          <a:lstStyle/>
          <a:p>
            <a:r>
              <a:rPr lang="en-US" b="1" dirty="0">
                <a:effectLst>
                  <a:outerShdw blurRad="38100" dist="38100" dir="2700000" algn="tl">
                    <a:srgbClr val="000000">
                      <a:alpha val="43137"/>
                    </a:srgbClr>
                  </a:outerShdw>
                </a:effectLst>
              </a:rPr>
              <a:t>Conceptual Data Model</a:t>
            </a:r>
          </a:p>
          <a:p>
            <a:r>
              <a:rPr lang="en-US" dirty="0"/>
              <a:t>A conceptual data model identifies the highest-level relationships between the different entities. </a:t>
            </a:r>
          </a:p>
          <a:p>
            <a:r>
              <a:rPr lang="en-US" dirty="0"/>
              <a:t>No attribute is specified.</a:t>
            </a:r>
          </a:p>
          <a:p>
            <a:r>
              <a:rPr lang="en-US" dirty="0"/>
              <a:t>No primary key is specified</a:t>
            </a:r>
          </a:p>
        </p:txBody>
      </p:sp>
      <p:pic>
        <p:nvPicPr>
          <p:cNvPr id="7" name="Picture 2"/>
          <p:cNvPicPr>
            <a:picLocks noChangeAspect="1" noChangeArrowheads="1"/>
          </p:cNvPicPr>
          <p:nvPr/>
        </p:nvPicPr>
        <p:blipFill>
          <a:blip r:embed="rId3"/>
          <a:srcRect/>
          <a:stretch>
            <a:fillRect/>
          </a:stretch>
        </p:blipFill>
        <p:spPr bwMode="auto">
          <a:xfrm>
            <a:off x="4101913" y="3505200"/>
            <a:ext cx="5087164" cy="3352800"/>
          </a:xfrm>
          <a:prstGeom prst="rect">
            <a:avLst/>
          </a:prstGeom>
          <a:noFill/>
          <a:ln w="9525">
            <a:noFill/>
            <a:miter lim="800000"/>
            <a:headEnd/>
            <a:tailEnd/>
          </a:ln>
          <a:effectLst/>
        </p:spPr>
      </p:pic>
      <p:sp>
        <p:nvSpPr>
          <p:cNvPr id="8" name="Rectangle 7"/>
          <p:cNvSpPr/>
          <p:nvPr/>
        </p:nvSpPr>
        <p:spPr>
          <a:xfrm>
            <a:off x="1447800" y="2512735"/>
            <a:ext cx="7620000" cy="2308324"/>
          </a:xfrm>
          <a:prstGeom prst="rect">
            <a:avLst/>
          </a:prstGeom>
        </p:spPr>
        <p:txBody>
          <a:bodyPr wrap="square">
            <a:spAutoFit/>
          </a:bodyPr>
          <a:lstStyle/>
          <a:p>
            <a:r>
              <a:rPr lang="en-US" b="1" dirty="0">
                <a:effectLst>
                  <a:outerShdw blurRad="38100" dist="38100" dir="2700000" algn="tl">
                    <a:srgbClr val="000000">
                      <a:alpha val="43137"/>
                    </a:srgbClr>
                  </a:outerShdw>
                </a:effectLst>
              </a:rPr>
              <a:t>Logical Data Model</a:t>
            </a:r>
          </a:p>
          <a:p>
            <a:r>
              <a:rPr lang="en-US" dirty="0"/>
              <a:t>A logical data model describes the data in as much detail as possible, without regard to how they will be physical implemented in the database.</a:t>
            </a:r>
          </a:p>
          <a:p>
            <a:r>
              <a:rPr lang="en-US" dirty="0"/>
              <a:t>Identify entity and relationships.</a:t>
            </a:r>
          </a:p>
          <a:p>
            <a:r>
              <a:rPr lang="en-US" dirty="0"/>
              <a:t>All attributes of each entity.</a:t>
            </a:r>
          </a:p>
          <a:p>
            <a:r>
              <a:rPr lang="en-US" dirty="0"/>
              <a:t>Identify primary and foreign key.</a:t>
            </a:r>
          </a:p>
          <a:p>
            <a:endParaRPr lang="en-US" dirty="0"/>
          </a:p>
          <a:p>
            <a:endParaRPr lang="en-US"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848226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762000" y="0"/>
            <a:ext cx="7498080" cy="9144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US" sz="4000" dirty="0"/>
          </a:p>
        </p:txBody>
      </p:sp>
      <p:sp>
        <p:nvSpPr>
          <p:cNvPr id="3" name="Content Placeholder 2"/>
          <p:cNvSpPr txBox="1">
            <a:spLocks/>
          </p:cNvSpPr>
          <p:nvPr/>
        </p:nvSpPr>
        <p:spPr>
          <a:xfrm>
            <a:off x="914400" y="762000"/>
            <a:ext cx="7498080" cy="51816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2000" dirty="0"/>
          </a:p>
        </p:txBody>
      </p:sp>
      <p:sp>
        <p:nvSpPr>
          <p:cNvPr id="5" name="Rectangle 4"/>
          <p:cNvSpPr/>
          <p:nvPr/>
        </p:nvSpPr>
        <p:spPr>
          <a:xfrm>
            <a:off x="1524001" y="87868"/>
            <a:ext cx="3057960" cy="1569660"/>
          </a:xfrm>
          <a:prstGeom prst="rect">
            <a:avLst/>
          </a:prstGeom>
        </p:spPr>
        <p:txBody>
          <a:bodyPr wrap="square">
            <a:spAutoFit/>
          </a:bodyPr>
          <a:lstStyle/>
          <a:p>
            <a:r>
              <a:rPr lang="en-US" sz="2400" b="1" dirty="0">
                <a:effectLst>
                  <a:outerShdw blurRad="38100" dist="38100" dir="2700000" algn="tl">
                    <a:srgbClr val="000000">
                      <a:alpha val="43137"/>
                    </a:srgbClr>
                  </a:outerShdw>
                </a:effectLst>
              </a:rPr>
              <a:t>Physical Data Model</a:t>
            </a:r>
          </a:p>
          <a:p>
            <a:r>
              <a:rPr lang="en-US" dirty="0"/>
              <a:t>Physical data model represents how the model will be built in the database. </a:t>
            </a:r>
          </a:p>
          <a:p>
            <a:endParaRPr lang="en-US" dirty="0"/>
          </a:p>
        </p:txBody>
      </p:sp>
      <p:pic>
        <p:nvPicPr>
          <p:cNvPr id="7" name="Picture 2"/>
          <p:cNvPicPr>
            <a:picLocks noChangeAspect="1" noChangeArrowheads="1"/>
          </p:cNvPicPr>
          <p:nvPr/>
        </p:nvPicPr>
        <p:blipFill>
          <a:blip r:embed="rId2"/>
          <a:srcRect/>
          <a:stretch>
            <a:fillRect/>
          </a:stretch>
        </p:blipFill>
        <p:spPr bwMode="auto">
          <a:xfrm>
            <a:off x="4724399" y="87868"/>
            <a:ext cx="4232623" cy="3431855"/>
          </a:xfrm>
          <a:prstGeom prst="rect">
            <a:avLst/>
          </a:prstGeom>
          <a:noFill/>
          <a:ln w="9525">
            <a:noFill/>
            <a:miter lim="800000"/>
            <a:headEnd/>
            <a:tailEnd/>
          </a:ln>
          <a:effectLst/>
        </p:spPr>
      </p:pic>
      <p:sp>
        <p:nvSpPr>
          <p:cNvPr id="8" name="Rectangle 7"/>
          <p:cNvSpPr/>
          <p:nvPr/>
        </p:nvSpPr>
        <p:spPr>
          <a:xfrm>
            <a:off x="1573125" y="2474672"/>
            <a:ext cx="3435556" cy="830997"/>
          </a:xfrm>
          <a:prstGeom prst="rect">
            <a:avLst/>
          </a:prstGeom>
        </p:spPr>
        <p:txBody>
          <a:bodyPr wrap="none">
            <a:spAutoFit/>
          </a:bodyPr>
          <a:lstStyle/>
          <a:p>
            <a:r>
              <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Comparison:</a:t>
            </a:r>
          </a:p>
        </p:txBody>
      </p:sp>
      <p:graphicFrame>
        <p:nvGraphicFramePr>
          <p:cNvPr id="9" name="Content Placeholder 3"/>
          <p:cNvGraphicFramePr>
            <a:graphicFrameLocks/>
          </p:cNvGraphicFramePr>
          <p:nvPr>
            <p:extLst>
              <p:ext uri="{D42A27DB-BD31-4B8C-83A1-F6EECF244321}">
                <p14:modId xmlns:p14="http://schemas.microsoft.com/office/powerpoint/2010/main" val="2329414238"/>
              </p:ext>
            </p:extLst>
          </p:nvPr>
        </p:nvGraphicFramePr>
        <p:xfrm>
          <a:off x="2051798" y="3383897"/>
          <a:ext cx="6934201" cy="3409508"/>
        </p:xfrm>
        <a:graphic>
          <a:graphicData uri="http://schemas.openxmlformats.org/drawingml/2006/table">
            <a:tbl>
              <a:tblPr firstRow="1" bandRow="1">
                <a:tableStyleId>{21E4AEA4-8DFA-4A89-87EB-49C32662AFE0}</a:tableStyleId>
              </a:tblPr>
              <a:tblGrid>
                <a:gridCol w="2962795">
                  <a:extLst>
                    <a:ext uri="{9D8B030D-6E8A-4147-A177-3AD203B41FA5}">
                      <a16:colId xmlns="" xmlns:a16="http://schemas.microsoft.com/office/drawing/2014/main" val="20000"/>
                    </a:ext>
                  </a:extLst>
                </a:gridCol>
                <a:gridCol w="1449878">
                  <a:extLst>
                    <a:ext uri="{9D8B030D-6E8A-4147-A177-3AD203B41FA5}">
                      <a16:colId xmlns="" xmlns:a16="http://schemas.microsoft.com/office/drawing/2014/main" val="20001"/>
                    </a:ext>
                  </a:extLst>
                </a:gridCol>
                <a:gridCol w="1260764">
                  <a:extLst>
                    <a:ext uri="{9D8B030D-6E8A-4147-A177-3AD203B41FA5}">
                      <a16:colId xmlns="" xmlns:a16="http://schemas.microsoft.com/office/drawing/2014/main" val="20002"/>
                    </a:ext>
                  </a:extLst>
                </a:gridCol>
                <a:gridCol w="1260764">
                  <a:extLst>
                    <a:ext uri="{9D8B030D-6E8A-4147-A177-3AD203B41FA5}">
                      <a16:colId xmlns="" xmlns:a16="http://schemas.microsoft.com/office/drawing/2014/main" val="20003"/>
                    </a:ext>
                  </a:extLst>
                </a:gridCol>
              </a:tblGrid>
              <a:tr h="381268">
                <a:tc>
                  <a:txBody>
                    <a:bodyPr/>
                    <a:lstStyle/>
                    <a:p>
                      <a:r>
                        <a:rPr lang="en-US" sz="1200" dirty="0"/>
                        <a:t>Feature</a:t>
                      </a:r>
                    </a:p>
                  </a:txBody>
                  <a:tcPr anchor="ctr"/>
                </a:tc>
                <a:tc>
                  <a:txBody>
                    <a:bodyPr/>
                    <a:lstStyle/>
                    <a:p>
                      <a:r>
                        <a:rPr lang="en-US" sz="1200" dirty="0"/>
                        <a:t>Conceptual</a:t>
                      </a:r>
                    </a:p>
                  </a:txBody>
                  <a:tcPr anchor="ctr"/>
                </a:tc>
                <a:tc>
                  <a:txBody>
                    <a:bodyPr/>
                    <a:lstStyle/>
                    <a:p>
                      <a:r>
                        <a:rPr lang="en-US" sz="1200" dirty="0"/>
                        <a:t>Logical</a:t>
                      </a:r>
                    </a:p>
                  </a:txBody>
                  <a:tcPr anchor="ctr"/>
                </a:tc>
                <a:tc>
                  <a:txBody>
                    <a:bodyPr/>
                    <a:lstStyle/>
                    <a:p>
                      <a:r>
                        <a:rPr lang="en-US" sz="1200" dirty="0"/>
                        <a:t>Physical</a:t>
                      </a:r>
                    </a:p>
                  </a:txBody>
                  <a:tcPr anchor="ctr"/>
                </a:tc>
                <a:extLst>
                  <a:ext uri="{0D108BD9-81ED-4DB2-BD59-A6C34878D82A}">
                    <a16:rowId xmlns="" xmlns:a16="http://schemas.microsoft.com/office/drawing/2014/main" val="10000"/>
                  </a:ext>
                </a:extLst>
              </a:tr>
              <a:tr h="378530">
                <a:tc>
                  <a:txBody>
                    <a:bodyPr/>
                    <a:lstStyle/>
                    <a:p>
                      <a:r>
                        <a:rPr lang="en-US" sz="1200" b="1" dirty="0"/>
                        <a:t>Entity Names</a:t>
                      </a:r>
                    </a:p>
                  </a:txBody>
                  <a:tcPr anchor="ctr"/>
                </a:tc>
                <a:tc>
                  <a:txBody>
                    <a:bodyPr/>
                    <a:lstStyle/>
                    <a:p>
                      <a:r>
                        <a:rPr lang="en-US" sz="1200" dirty="0"/>
                        <a:t>✓</a:t>
                      </a:r>
                    </a:p>
                  </a:txBody>
                  <a:tcPr anchor="ctr"/>
                </a:tc>
                <a:tc>
                  <a:txBody>
                    <a:bodyPr/>
                    <a:lstStyle/>
                    <a:p>
                      <a:r>
                        <a:rPr lang="en-US" sz="1200" dirty="0"/>
                        <a:t>✓</a:t>
                      </a:r>
                    </a:p>
                  </a:txBody>
                  <a:tcPr anchor="ctr"/>
                </a:tc>
                <a:tc>
                  <a:txBody>
                    <a:bodyPr/>
                    <a:lstStyle/>
                    <a:p>
                      <a:r>
                        <a:rPr lang="en-US" sz="1200" dirty="0"/>
                        <a:t>  </a:t>
                      </a:r>
                    </a:p>
                  </a:txBody>
                  <a:tcPr anchor="ctr"/>
                </a:tc>
                <a:extLst>
                  <a:ext uri="{0D108BD9-81ED-4DB2-BD59-A6C34878D82A}">
                    <a16:rowId xmlns="" xmlns:a16="http://schemas.microsoft.com/office/drawing/2014/main" val="10001"/>
                  </a:ext>
                </a:extLst>
              </a:tr>
              <a:tr h="378530">
                <a:tc>
                  <a:txBody>
                    <a:bodyPr/>
                    <a:lstStyle/>
                    <a:p>
                      <a:r>
                        <a:rPr lang="en-US" sz="1200" b="1" dirty="0"/>
                        <a:t>Entity Relationships</a:t>
                      </a:r>
                    </a:p>
                  </a:txBody>
                  <a:tcPr anchor="ctr"/>
                </a:tc>
                <a:tc>
                  <a:txBody>
                    <a:bodyPr/>
                    <a:lstStyle/>
                    <a:p>
                      <a:r>
                        <a:rPr lang="en-US" sz="1200" dirty="0"/>
                        <a:t>✓</a:t>
                      </a:r>
                    </a:p>
                  </a:txBody>
                  <a:tcPr anchor="ctr"/>
                </a:tc>
                <a:tc>
                  <a:txBody>
                    <a:bodyPr/>
                    <a:lstStyle/>
                    <a:p>
                      <a:r>
                        <a:rPr lang="en-US" sz="1200" dirty="0"/>
                        <a:t>✓</a:t>
                      </a:r>
                    </a:p>
                  </a:txBody>
                  <a:tcPr anchor="ctr"/>
                </a:tc>
                <a:tc>
                  <a:txBody>
                    <a:bodyPr/>
                    <a:lstStyle/>
                    <a:p>
                      <a:r>
                        <a:rPr lang="en-US" sz="1200" dirty="0"/>
                        <a:t>  </a:t>
                      </a:r>
                    </a:p>
                  </a:txBody>
                  <a:tcPr anchor="ctr"/>
                </a:tc>
                <a:extLst>
                  <a:ext uri="{0D108BD9-81ED-4DB2-BD59-A6C34878D82A}">
                    <a16:rowId xmlns="" xmlns:a16="http://schemas.microsoft.com/office/drawing/2014/main" val="10002"/>
                  </a:ext>
                </a:extLst>
              </a:tr>
              <a:tr h="378530">
                <a:tc>
                  <a:txBody>
                    <a:bodyPr/>
                    <a:lstStyle/>
                    <a:p>
                      <a:r>
                        <a:rPr lang="en-US" sz="1200" b="1" dirty="0"/>
                        <a:t>Attributes</a:t>
                      </a:r>
                    </a:p>
                  </a:txBody>
                  <a:tcPr anchor="ctr"/>
                </a:tc>
                <a:tc>
                  <a:txBody>
                    <a:bodyPr/>
                    <a:lstStyle/>
                    <a:p>
                      <a:r>
                        <a:rPr lang="en-US" sz="1200" dirty="0"/>
                        <a:t>  </a:t>
                      </a:r>
                    </a:p>
                  </a:txBody>
                  <a:tcPr anchor="ctr"/>
                </a:tc>
                <a:tc>
                  <a:txBody>
                    <a:bodyPr/>
                    <a:lstStyle/>
                    <a:p>
                      <a:r>
                        <a:rPr lang="en-US" sz="1200" dirty="0"/>
                        <a:t>✓</a:t>
                      </a:r>
                    </a:p>
                  </a:txBody>
                  <a:tcPr anchor="ctr"/>
                </a:tc>
                <a:tc>
                  <a:txBody>
                    <a:bodyPr/>
                    <a:lstStyle/>
                    <a:p>
                      <a:r>
                        <a:rPr lang="en-US" sz="1200" dirty="0"/>
                        <a:t>  </a:t>
                      </a:r>
                    </a:p>
                  </a:txBody>
                  <a:tcPr anchor="ctr"/>
                </a:tc>
                <a:extLst>
                  <a:ext uri="{0D108BD9-81ED-4DB2-BD59-A6C34878D82A}">
                    <a16:rowId xmlns="" xmlns:a16="http://schemas.microsoft.com/office/drawing/2014/main" val="10003"/>
                  </a:ext>
                </a:extLst>
              </a:tr>
              <a:tr h="378530">
                <a:tc>
                  <a:txBody>
                    <a:bodyPr/>
                    <a:lstStyle/>
                    <a:p>
                      <a:r>
                        <a:rPr lang="en-US" sz="1200" b="1" dirty="0"/>
                        <a:t>Primary Keys</a:t>
                      </a:r>
                    </a:p>
                  </a:txBody>
                  <a:tcPr anchor="ctr"/>
                </a:tc>
                <a:tc>
                  <a:txBody>
                    <a:bodyPr/>
                    <a:lstStyle/>
                    <a:p>
                      <a:r>
                        <a:rPr lang="en-US" sz="1200" dirty="0"/>
                        <a:t>  </a:t>
                      </a:r>
                    </a:p>
                  </a:txBody>
                  <a:tcPr anchor="ctr"/>
                </a:tc>
                <a:tc>
                  <a:txBody>
                    <a:bodyPr/>
                    <a:lstStyle/>
                    <a:p>
                      <a:r>
                        <a:rPr lang="en-US" sz="1200" dirty="0"/>
                        <a:t>✓</a:t>
                      </a:r>
                    </a:p>
                  </a:txBody>
                  <a:tcPr anchor="ctr"/>
                </a:tc>
                <a:tc>
                  <a:txBody>
                    <a:bodyPr/>
                    <a:lstStyle/>
                    <a:p>
                      <a:r>
                        <a:rPr lang="en-US" sz="1200" dirty="0"/>
                        <a:t>✓</a:t>
                      </a:r>
                    </a:p>
                  </a:txBody>
                  <a:tcPr anchor="ctr"/>
                </a:tc>
                <a:extLst>
                  <a:ext uri="{0D108BD9-81ED-4DB2-BD59-A6C34878D82A}">
                    <a16:rowId xmlns="" xmlns:a16="http://schemas.microsoft.com/office/drawing/2014/main" val="10004"/>
                  </a:ext>
                </a:extLst>
              </a:tr>
              <a:tr h="378530">
                <a:tc>
                  <a:txBody>
                    <a:bodyPr/>
                    <a:lstStyle/>
                    <a:p>
                      <a:r>
                        <a:rPr lang="en-US" sz="1200" b="1" dirty="0"/>
                        <a:t>Foreign Keys</a:t>
                      </a:r>
                    </a:p>
                  </a:txBody>
                  <a:tcPr anchor="ctr"/>
                </a:tc>
                <a:tc>
                  <a:txBody>
                    <a:bodyPr/>
                    <a:lstStyle/>
                    <a:p>
                      <a:r>
                        <a:rPr lang="en-US" sz="1200" dirty="0"/>
                        <a:t>  </a:t>
                      </a:r>
                    </a:p>
                  </a:txBody>
                  <a:tcPr anchor="ctr"/>
                </a:tc>
                <a:tc>
                  <a:txBody>
                    <a:bodyPr/>
                    <a:lstStyle/>
                    <a:p>
                      <a:r>
                        <a:rPr lang="en-US" sz="1200" dirty="0"/>
                        <a:t>✓</a:t>
                      </a:r>
                    </a:p>
                  </a:txBody>
                  <a:tcPr anchor="ctr"/>
                </a:tc>
                <a:tc>
                  <a:txBody>
                    <a:bodyPr/>
                    <a:lstStyle/>
                    <a:p>
                      <a:r>
                        <a:rPr lang="en-US" sz="1200" dirty="0"/>
                        <a:t>✓</a:t>
                      </a:r>
                    </a:p>
                  </a:txBody>
                  <a:tcPr anchor="ctr"/>
                </a:tc>
                <a:extLst>
                  <a:ext uri="{0D108BD9-81ED-4DB2-BD59-A6C34878D82A}">
                    <a16:rowId xmlns="" xmlns:a16="http://schemas.microsoft.com/office/drawing/2014/main" val="10005"/>
                  </a:ext>
                </a:extLst>
              </a:tr>
              <a:tr h="378530">
                <a:tc>
                  <a:txBody>
                    <a:bodyPr/>
                    <a:lstStyle/>
                    <a:p>
                      <a:r>
                        <a:rPr lang="en-US" sz="1200" b="1" dirty="0"/>
                        <a:t>Table Names</a:t>
                      </a:r>
                    </a:p>
                  </a:txBody>
                  <a:tcPr anchor="ctr"/>
                </a:tc>
                <a:tc>
                  <a:txBody>
                    <a:bodyPr/>
                    <a:lstStyle/>
                    <a:p>
                      <a:r>
                        <a:rPr lang="en-US" sz="1200" dirty="0"/>
                        <a:t>  </a:t>
                      </a:r>
                    </a:p>
                  </a:txBody>
                  <a:tcPr anchor="ctr"/>
                </a:tc>
                <a:tc>
                  <a:txBody>
                    <a:bodyPr/>
                    <a:lstStyle/>
                    <a:p>
                      <a:r>
                        <a:rPr lang="en-US" sz="1200" dirty="0"/>
                        <a:t>  </a:t>
                      </a:r>
                    </a:p>
                  </a:txBody>
                  <a:tcPr anchor="ctr"/>
                </a:tc>
                <a:tc>
                  <a:txBody>
                    <a:bodyPr/>
                    <a:lstStyle/>
                    <a:p>
                      <a:r>
                        <a:rPr lang="en-US" sz="1200" dirty="0"/>
                        <a:t>✓</a:t>
                      </a:r>
                    </a:p>
                  </a:txBody>
                  <a:tcPr anchor="ctr"/>
                </a:tc>
                <a:extLst>
                  <a:ext uri="{0D108BD9-81ED-4DB2-BD59-A6C34878D82A}">
                    <a16:rowId xmlns="" xmlns:a16="http://schemas.microsoft.com/office/drawing/2014/main" val="10006"/>
                  </a:ext>
                </a:extLst>
              </a:tr>
              <a:tr h="378530">
                <a:tc>
                  <a:txBody>
                    <a:bodyPr/>
                    <a:lstStyle/>
                    <a:p>
                      <a:r>
                        <a:rPr lang="en-US" sz="1200" b="1" dirty="0"/>
                        <a:t>Column Names</a:t>
                      </a:r>
                    </a:p>
                  </a:txBody>
                  <a:tcPr anchor="ctr"/>
                </a:tc>
                <a:tc>
                  <a:txBody>
                    <a:bodyPr/>
                    <a:lstStyle/>
                    <a:p>
                      <a:r>
                        <a:rPr lang="en-US" sz="1200" dirty="0"/>
                        <a:t>  </a:t>
                      </a:r>
                    </a:p>
                  </a:txBody>
                  <a:tcPr anchor="ctr"/>
                </a:tc>
                <a:tc>
                  <a:txBody>
                    <a:bodyPr/>
                    <a:lstStyle/>
                    <a:p>
                      <a:r>
                        <a:rPr lang="en-US" sz="1200" dirty="0"/>
                        <a:t>  </a:t>
                      </a:r>
                    </a:p>
                  </a:txBody>
                  <a:tcPr anchor="ctr"/>
                </a:tc>
                <a:tc>
                  <a:txBody>
                    <a:bodyPr/>
                    <a:lstStyle/>
                    <a:p>
                      <a:r>
                        <a:rPr lang="en-US" sz="1200" dirty="0"/>
                        <a:t>✓</a:t>
                      </a:r>
                    </a:p>
                  </a:txBody>
                  <a:tcPr anchor="ctr"/>
                </a:tc>
                <a:extLst>
                  <a:ext uri="{0D108BD9-81ED-4DB2-BD59-A6C34878D82A}">
                    <a16:rowId xmlns="" xmlns:a16="http://schemas.microsoft.com/office/drawing/2014/main" val="10007"/>
                  </a:ext>
                </a:extLst>
              </a:tr>
              <a:tr h="378530">
                <a:tc>
                  <a:txBody>
                    <a:bodyPr/>
                    <a:lstStyle/>
                    <a:p>
                      <a:r>
                        <a:rPr lang="en-US" sz="1200" b="1" dirty="0"/>
                        <a:t>Column Data Types</a:t>
                      </a:r>
                    </a:p>
                  </a:txBody>
                  <a:tcPr anchor="ctr"/>
                </a:tc>
                <a:tc>
                  <a:txBody>
                    <a:bodyPr/>
                    <a:lstStyle/>
                    <a:p>
                      <a:r>
                        <a:rPr lang="en-US" sz="1200" dirty="0"/>
                        <a:t>  </a:t>
                      </a:r>
                    </a:p>
                  </a:txBody>
                  <a:tcPr anchor="ctr"/>
                </a:tc>
                <a:tc>
                  <a:txBody>
                    <a:bodyPr/>
                    <a:lstStyle/>
                    <a:p>
                      <a:r>
                        <a:rPr lang="en-US" sz="1200" dirty="0"/>
                        <a:t>  </a:t>
                      </a:r>
                    </a:p>
                  </a:txBody>
                  <a:tcPr anchor="ctr"/>
                </a:tc>
                <a:tc>
                  <a:txBody>
                    <a:bodyPr/>
                    <a:lstStyle/>
                    <a:p>
                      <a:r>
                        <a:rPr lang="en-US" sz="1200" dirty="0"/>
                        <a:t>✓</a:t>
                      </a:r>
                    </a:p>
                  </a:txBody>
                  <a:tcPr anchor="ct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1407484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47800" y="10732"/>
            <a:ext cx="7696200" cy="4431983"/>
          </a:xfrm>
          <a:prstGeom prst="rect">
            <a:avLst/>
          </a:prstGeom>
        </p:spPr>
        <p:txBody>
          <a:bodyPr wrap="square">
            <a:spAutoFit/>
          </a:bodyPr>
          <a:lstStyle/>
          <a:p>
            <a:r>
              <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Database Keys</a:t>
            </a:r>
          </a:p>
          <a:p>
            <a:pPr marL="285750" indent="-285750">
              <a:buFont typeface="Arial" panose="020B0604020202020204" pitchFamily="34" charset="0"/>
              <a:buChar char="•"/>
            </a:pPr>
            <a:r>
              <a:rPr lang="en-US" dirty="0"/>
              <a:t>Keys are used to establish and identify relationships between tables and also to uniquely identify any record </a:t>
            </a:r>
            <a:r>
              <a:rPr lang="en-US" dirty="0">
                <a:solidFill>
                  <a:schemeClr val="bg2">
                    <a:lumMod val="50000"/>
                  </a:schemeClr>
                </a:solidFill>
              </a:rPr>
              <a:t>or row </a:t>
            </a:r>
            <a:r>
              <a:rPr lang="en-US" dirty="0"/>
              <a:t>of data inside a table.</a:t>
            </a:r>
          </a:p>
          <a:p>
            <a:pPr marL="285750" indent="-285750">
              <a:buFont typeface="Arial" panose="020B0604020202020204" pitchFamily="34" charset="0"/>
              <a:buChar char="•"/>
            </a:pPr>
            <a:r>
              <a:rPr lang="en-US" dirty="0"/>
              <a:t>A Key can be a single attribute </a:t>
            </a:r>
          </a:p>
          <a:p>
            <a:r>
              <a:rPr lang="en-US" b="1" dirty="0">
                <a:solidFill>
                  <a:schemeClr val="accent2">
                    <a:lumMod val="50000"/>
                  </a:schemeClr>
                </a:solidFill>
              </a:rPr>
              <a:t>Or </a:t>
            </a:r>
          </a:p>
          <a:p>
            <a:pPr marL="285750" indent="-285750">
              <a:buFont typeface="Arial" panose="020B0604020202020204" pitchFamily="34" charset="0"/>
              <a:buChar char="•"/>
            </a:pPr>
            <a:r>
              <a:rPr lang="en-US" dirty="0"/>
              <a:t>a group of attributes, where the combination may act as a key.</a:t>
            </a:r>
          </a:p>
          <a:p>
            <a:endParaRPr lang="en-US" dirty="0"/>
          </a:p>
          <a:p>
            <a:r>
              <a:rPr lang="en-US" b="1" dirty="0"/>
              <a:t>Need Of Keys</a:t>
            </a:r>
            <a:endParaRPr lang="en-US" dirty="0"/>
          </a:p>
          <a:p>
            <a:r>
              <a:rPr lang="en-US" dirty="0"/>
              <a:t>Number of tables required for storing, different tables are related to each other, tables store a lot of data in them. </a:t>
            </a:r>
          </a:p>
          <a:p>
            <a:r>
              <a:rPr lang="en-US" dirty="0"/>
              <a:t>To fetch any particular record from database, one has to apply some conditions, but if duplicate data is present ?</a:t>
            </a:r>
          </a:p>
          <a:p>
            <a:r>
              <a:rPr lang="en-US" dirty="0"/>
              <a:t>To avoid all this, </a:t>
            </a:r>
            <a:r>
              <a:rPr lang="en-US" b="1" dirty="0"/>
              <a:t>Keys</a:t>
            </a:r>
            <a:r>
              <a:rPr lang="en-US" dirty="0"/>
              <a:t> are defined to easily identify any row of data in a table.</a:t>
            </a:r>
          </a:p>
          <a:p>
            <a:r>
              <a:rPr lang="en-US" dirty="0"/>
              <a:t>Let's try to understand about all the keys using a simple example.</a:t>
            </a:r>
          </a:p>
        </p:txBody>
      </p:sp>
      <p:graphicFrame>
        <p:nvGraphicFramePr>
          <p:cNvPr id="5" name="Table 4"/>
          <p:cNvGraphicFramePr>
            <a:graphicFrameLocks noGrp="1"/>
          </p:cNvGraphicFramePr>
          <p:nvPr>
            <p:extLst>
              <p:ext uri="{D42A27DB-BD31-4B8C-83A1-F6EECF244321}">
                <p14:modId xmlns:p14="http://schemas.microsoft.com/office/powerpoint/2010/main" val="202517785"/>
              </p:ext>
            </p:extLst>
          </p:nvPr>
        </p:nvGraphicFramePr>
        <p:xfrm>
          <a:off x="2362200" y="4442714"/>
          <a:ext cx="6619876" cy="2415288"/>
        </p:xfrm>
        <a:graphic>
          <a:graphicData uri="http://schemas.openxmlformats.org/drawingml/2006/table">
            <a:tbl>
              <a:tblPr firstRow="1" firstCol="1" bandRow="1">
                <a:tableStyleId>{5C22544A-7EE6-4342-B048-85BDC9FD1C3A}</a:tableStyleId>
              </a:tblPr>
              <a:tblGrid>
                <a:gridCol w="1654969">
                  <a:extLst>
                    <a:ext uri="{9D8B030D-6E8A-4147-A177-3AD203B41FA5}">
                      <a16:colId xmlns="" xmlns:a16="http://schemas.microsoft.com/office/drawing/2014/main" val="20000"/>
                    </a:ext>
                  </a:extLst>
                </a:gridCol>
                <a:gridCol w="1654969">
                  <a:extLst>
                    <a:ext uri="{9D8B030D-6E8A-4147-A177-3AD203B41FA5}">
                      <a16:colId xmlns="" xmlns:a16="http://schemas.microsoft.com/office/drawing/2014/main" val="20001"/>
                    </a:ext>
                  </a:extLst>
                </a:gridCol>
                <a:gridCol w="1654969">
                  <a:extLst>
                    <a:ext uri="{9D8B030D-6E8A-4147-A177-3AD203B41FA5}">
                      <a16:colId xmlns="" xmlns:a16="http://schemas.microsoft.com/office/drawing/2014/main" val="20002"/>
                    </a:ext>
                  </a:extLst>
                </a:gridCol>
                <a:gridCol w="1654969">
                  <a:extLst>
                    <a:ext uri="{9D8B030D-6E8A-4147-A177-3AD203B41FA5}">
                      <a16:colId xmlns="" xmlns:a16="http://schemas.microsoft.com/office/drawing/2014/main" val="20003"/>
                    </a:ext>
                  </a:extLst>
                </a:gridCol>
              </a:tblGrid>
              <a:tr h="402548">
                <a:tc>
                  <a:txBody>
                    <a:bodyPr/>
                    <a:lstStyle/>
                    <a:p>
                      <a:pPr marL="0" marR="0">
                        <a:lnSpc>
                          <a:spcPts val="1500"/>
                        </a:lnSpc>
                        <a:spcBef>
                          <a:spcPts val="0"/>
                        </a:spcBef>
                        <a:spcAft>
                          <a:spcPts val="1500"/>
                        </a:spcAft>
                      </a:pPr>
                      <a:r>
                        <a:rPr lang="en-US" sz="2000" dirty="0" err="1">
                          <a:effectLst/>
                        </a:rPr>
                        <a:t>student_id</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ts val="1500"/>
                        </a:lnSpc>
                        <a:spcBef>
                          <a:spcPts val="0"/>
                        </a:spcBef>
                        <a:spcAft>
                          <a:spcPts val="1500"/>
                        </a:spcAft>
                      </a:pPr>
                      <a:r>
                        <a:rPr lang="en-US" sz="2000">
                          <a:effectLst/>
                        </a:rPr>
                        <a:t>name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ts val="1500"/>
                        </a:lnSpc>
                        <a:spcBef>
                          <a:spcPts val="0"/>
                        </a:spcBef>
                        <a:spcAft>
                          <a:spcPts val="1500"/>
                        </a:spcAft>
                      </a:pPr>
                      <a:r>
                        <a:rPr lang="en-US" sz="2000">
                          <a:effectLst/>
                        </a:rPr>
                        <a:t>phone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ts val="1500"/>
                        </a:lnSpc>
                        <a:spcBef>
                          <a:spcPts val="0"/>
                        </a:spcBef>
                        <a:spcAft>
                          <a:spcPts val="1500"/>
                        </a:spcAft>
                      </a:pPr>
                      <a:r>
                        <a:rPr lang="en-US" sz="2000">
                          <a:effectLst/>
                        </a:rPr>
                        <a:t>age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 xmlns:a16="http://schemas.microsoft.com/office/drawing/2014/main" val="10000"/>
                  </a:ext>
                </a:extLst>
              </a:tr>
              <a:tr h="402548">
                <a:tc>
                  <a:txBody>
                    <a:bodyPr/>
                    <a:lstStyle/>
                    <a:p>
                      <a:pPr marL="0" marR="0">
                        <a:lnSpc>
                          <a:spcPts val="1500"/>
                        </a:lnSpc>
                        <a:spcBef>
                          <a:spcPts val="0"/>
                        </a:spcBef>
                        <a:spcAft>
                          <a:spcPts val="1500"/>
                        </a:spcAft>
                      </a:pPr>
                      <a:r>
                        <a:rPr lang="en-US" sz="2000" dirty="0">
                          <a:effectLst/>
                        </a:rPr>
                        <a:t>1</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ts val="1500"/>
                        </a:lnSpc>
                        <a:spcBef>
                          <a:spcPts val="0"/>
                        </a:spcBef>
                        <a:spcAft>
                          <a:spcPts val="1500"/>
                        </a:spcAft>
                      </a:pPr>
                      <a:r>
                        <a:rPr lang="en-US" sz="2000" dirty="0">
                          <a:effectLst/>
                        </a:rPr>
                        <a:t>Akon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ts val="1500"/>
                        </a:lnSpc>
                        <a:spcBef>
                          <a:spcPts val="0"/>
                        </a:spcBef>
                        <a:spcAft>
                          <a:spcPts val="1500"/>
                        </a:spcAft>
                      </a:pPr>
                      <a:r>
                        <a:rPr lang="en-US" sz="2000">
                          <a:effectLst/>
                        </a:rPr>
                        <a:t>9876723452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ts val="1500"/>
                        </a:lnSpc>
                        <a:spcBef>
                          <a:spcPts val="0"/>
                        </a:spcBef>
                        <a:spcAft>
                          <a:spcPts val="1500"/>
                        </a:spcAft>
                      </a:pPr>
                      <a:r>
                        <a:rPr lang="en-US" sz="2000">
                          <a:effectLst/>
                        </a:rPr>
                        <a:t>17</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 xmlns:a16="http://schemas.microsoft.com/office/drawing/2014/main" val="10001"/>
                  </a:ext>
                </a:extLst>
              </a:tr>
              <a:tr h="402548">
                <a:tc>
                  <a:txBody>
                    <a:bodyPr/>
                    <a:lstStyle/>
                    <a:p>
                      <a:pPr marL="0" marR="0">
                        <a:lnSpc>
                          <a:spcPts val="1500"/>
                        </a:lnSpc>
                        <a:spcBef>
                          <a:spcPts val="0"/>
                        </a:spcBef>
                        <a:spcAft>
                          <a:spcPts val="1500"/>
                        </a:spcAft>
                      </a:pPr>
                      <a:r>
                        <a:rPr lang="en-US" sz="2000" dirty="0">
                          <a:effectLst/>
                        </a:rPr>
                        <a:t>2</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ts val="1500"/>
                        </a:lnSpc>
                        <a:spcBef>
                          <a:spcPts val="0"/>
                        </a:spcBef>
                        <a:spcAft>
                          <a:spcPts val="1500"/>
                        </a:spcAft>
                      </a:pPr>
                      <a:r>
                        <a:rPr lang="en-US" sz="2000">
                          <a:effectLst/>
                        </a:rPr>
                        <a:t>Akon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ts val="1500"/>
                        </a:lnSpc>
                        <a:spcBef>
                          <a:spcPts val="0"/>
                        </a:spcBef>
                        <a:spcAft>
                          <a:spcPts val="1500"/>
                        </a:spcAft>
                      </a:pPr>
                      <a:r>
                        <a:rPr lang="en-US" sz="2000">
                          <a:effectLst/>
                        </a:rPr>
                        <a:t>9991165674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ts val="1500"/>
                        </a:lnSpc>
                        <a:spcBef>
                          <a:spcPts val="0"/>
                        </a:spcBef>
                        <a:spcAft>
                          <a:spcPts val="1500"/>
                        </a:spcAft>
                      </a:pPr>
                      <a:r>
                        <a:rPr lang="en-US" sz="2000">
                          <a:effectLst/>
                        </a:rPr>
                        <a:t>19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 xmlns:a16="http://schemas.microsoft.com/office/drawing/2014/main" val="10002"/>
                  </a:ext>
                </a:extLst>
              </a:tr>
              <a:tr h="402548">
                <a:tc>
                  <a:txBody>
                    <a:bodyPr/>
                    <a:lstStyle/>
                    <a:p>
                      <a:pPr marL="0" marR="0">
                        <a:lnSpc>
                          <a:spcPts val="1500"/>
                        </a:lnSpc>
                        <a:spcBef>
                          <a:spcPts val="0"/>
                        </a:spcBef>
                        <a:spcAft>
                          <a:spcPts val="1500"/>
                        </a:spcAft>
                      </a:pPr>
                      <a:r>
                        <a:rPr lang="en-US" sz="2000">
                          <a:effectLst/>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ts val="1500"/>
                        </a:lnSpc>
                        <a:spcBef>
                          <a:spcPts val="0"/>
                        </a:spcBef>
                        <a:spcAft>
                          <a:spcPts val="1500"/>
                        </a:spcAft>
                      </a:pPr>
                      <a:r>
                        <a:rPr lang="en-US" sz="2000">
                          <a:effectLst/>
                        </a:rPr>
                        <a:t>Bkon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ts val="1500"/>
                        </a:lnSpc>
                        <a:spcBef>
                          <a:spcPts val="0"/>
                        </a:spcBef>
                        <a:spcAft>
                          <a:spcPts val="1500"/>
                        </a:spcAft>
                      </a:pPr>
                      <a:r>
                        <a:rPr lang="en-US" sz="2000">
                          <a:effectLst/>
                        </a:rPr>
                        <a:t>7898756543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ts val="1500"/>
                        </a:lnSpc>
                        <a:spcBef>
                          <a:spcPts val="0"/>
                        </a:spcBef>
                        <a:spcAft>
                          <a:spcPts val="1500"/>
                        </a:spcAft>
                      </a:pPr>
                      <a:r>
                        <a:rPr lang="en-US" sz="2000">
                          <a:effectLst/>
                        </a:rPr>
                        <a:t>18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 xmlns:a16="http://schemas.microsoft.com/office/drawing/2014/main" val="10003"/>
                  </a:ext>
                </a:extLst>
              </a:tr>
              <a:tr h="402548">
                <a:tc>
                  <a:txBody>
                    <a:bodyPr/>
                    <a:lstStyle/>
                    <a:p>
                      <a:pPr marL="0" marR="0">
                        <a:lnSpc>
                          <a:spcPts val="1500"/>
                        </a:lnSpc>
                        <a:spcBef>
                          <a:spcPts val="0"/>
                        </a:spcBef>
                        <a:spcAft>
                          <a:spcPts val="1500"/>
                        </a:spcAft>
                      </a:pPr>
                      <a:r>
                        <a:rPr lang="en-US" sz="2000" dirty="0">
                          <a:effectLst/>
                        </a:rPr>
                        <a:t>4</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ts val="1500"/>
                        </a:lnSpc>
                        <a:spcBef>
                          <a:spcPts val="0"/>
                        </a:spcBef>
                        <a:spcAft>
                          <a:spcPts val="1500"/>
                        </a:spcAft>
                      </a:pPr>
                      <a:r>
                        <a:rPr lang="en-US" sz="2000">
                          <a:effectLst/>
                        </a:rPr>
                        <a:t>Ckon</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ts val="1500"/>
                        </a:lnSpc>
                        <a:spcBef>
                          <a:spcPts val="0"/>
                        </a:spcBef>
                        <a:spcAft>
                          <a:spcPts val="1500"/>
                        </a:spcAft>
                      </a:pPr>
                      <a:r>
                        <a:rPr lang="en-US" sz="2000">
                          <a:effectLst/>
                        </a:rPr>
                        <a:t>8987867898</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ts val="1500"/>
                        </a:lnSpc>
                        <a:spcBef>
                          <a:spcPts val="0"/>
                        </a:spcBef>
                        <a:spcAft>
                          <a:spcPts val="1500"/>
                        </a:spcAft>
                      </a:pPr>
                      <a:r>
                        <a:rPr lang="en-US" sz="2000">
                          <a:effectLst/>
                        </a:rPr>
                        <a:t>19</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 xmlns:a16="http://schemas.microsoft.com/office/drawing/2014/main" val="10004"/>
                  </a:ext>
                </a:extLst>
              </a:tr>
              <a:tr h="402548">
                <a:tc>
                  <a:txBody>
                    <a:bodyPr/>
                    <a:lstStyle/>
                    <a:p>
                      <a:pPr marL="0" marR="0">
                        <a:lnSpc>
                          <a:spcPts val="1500"/>
                        </a:lnSpc>
                        <a:spcBef>
                          <a:spcPts val="0"/>
                        </a:spcBef>
                        <a:spcAft>
                          <a:spcPts val="1500"/>
                        </a:spcAft>
                      </a:pPr>
                      <a:r>
                        <a:rPr lang="en-US" sz="2000" dirty="0">
                          <a:effectLst/>
                        </a:rPr>
                        <a:t>5</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ts val="1500"/>
                        </a:lnSpc>
                        <a:spcBef>
                          <a:spcPts val="0"/>
                        </a:spcBef>
                        <a:spcAft>
                          <a:spcPts val="1500"/>
                        </a:spcAft>
                      </a:pPr>
                      <a:r>
                        <a:rPr lang="en-US" sz="2000" dirty="0" err="1">
                          <a:effectLst/>
                        </a:rPr>
                        <a:t>Dkon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ts val="1500"/>
                        </a:lnSpc>
                        <a:spcBef>
                          <a:spcPts val="0"/>
                        </a:spcBef>
                        <a:spcAft>
                          <a:spcPts val="1500"/>
                        </a:spcAft>
                      </a:pPr>
                      <a:r>
                        <a:rPr lang="en-US" sz="2000">
                          <a:effectLst/>
                        </a:rPr>
                        <a:t>9990080080</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ts val="1500"/>
                        </a:lnSpc>
                        <a:spcBef>
                          <a:spcPts val="0"/>
                        </a:spcBef>
                        <a:spcAft>
                          <a:spcPts val="1500"/>
                        </a:spcAft>
                      </a:pPr>
                      <a:r>
                        <a:rPr lang="en-US" sz="2000" dirty="0">
                          <a:effectLst/>
                        </a:rPr>
                        <a:t>17</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22394636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447800" y="70834"/>
            <a:ext cx="3124200" cy="2246769"/>
          </a:xfrm>
          <a:prstGeom prst="rect">
            <a:avLst/>
          </a:prstGeom>
        </p:spPr>
        <p:txBody>
          <a:bodyPr wrap="square">
            <a:spAutoFit/>
          </a:bodyPr>
          <a:lstStyle/>
          <a:p>
            <a:r>
              <a:rPr lang="en-US" sz="3200" dirty="0">
                <a:latin typeface="Elephant" panose="02020904090505020303" pitchFamily="18" charset="0"/>
              </a:rPr>
              <a:t>Primary Key</a:t>
            </a:r>
          </a:p>
          <a:p>
            <a:r>
              <a:rPr lang="en-US" dirty="0"/>
              <a:t>Primary key is a </a:t>
            </a:r>
            <a:r>
              <a:rPr lang="en-US" dirty="0">
                <a:solidFill>
                  <a:schemeClr val="accent1">
                    <a:lumMod val="60000"/>
                    <a:lumOff val="40000"/>
                  </a:schemeClr>
                </a:solidFill>
              </a:rPr>
              <a:t>//candidate </a:t>
            </a:r>
            <a:r>
              <a:rPr lang="en-US" dirty="0"/>
              <a:t>key that is most appropriate to become the main key for any table. It is a key that can uniquely identify each record in a table.</a:t>
            </a:r>
          </a:p>
        </p:txBody>
      </p:sp>
      <p:pic>
        <p:nvPicPr>
          <p:cNvPr id="7" name="Picture 6"/>
          <p:cNvPicPr>
            <a:picLocks noChangeAspect="1"/>
          </p:cNvPicPr>
          <p:nvPr/>
        </p:nvPicPr>
        <p:blipFill>
          <a:blip r:embed="rId2"/>
          <a:stretch>
            <a:fillRect/>
          </a:stretch>
        </p:blipFill>
        <p:spPr>
          <a:xfrm>
            <a:off x="4419600" y="70834"/>
            <a:ext cx="4219968" cy="2653964"/>
          </a:xfrm>
          <a:prstGeom prst="rect">
            <a:avLst/>
          </a:prstGeom>
        </p:spPr>
      </p:pic>
      <p:sp>
        <p:nvSpPr>
          <p:cNvPr id="8" name="Rectangle 7"/>
          <p:cNvSpPr/>
          <p:nvPr/>
        </p:nvSpPr>
        <p:spPr>
          <a:xfrm>
            <a:off x="1482144" y="2514600"/>
            <a:ext cx="7696200" cy="3908762"/>
          </a:xfrm>
          <a:prstGeom prst="rect">
            <a:avLst/>
          </a:prstGeom>
        </p:spPr>
        <p:txBody>
          <a:bodyPr wrap="square">
            <a:spAutoFit/>
          </a:bodyPr>
          <a:lstStyle/>
          <a:p>
            <a:r>
              <a:rPr lang="en-US" sz="3200" dirty="0">
                <a:latin typeface="Elephant" panose="02020904090505020303" pitchFamily="18" charset="0"/>
              </a:rPr>
              <a:t>Super Key</a:t>
            </a:r>
          </a:p>
          <a:p>
            <a:r>
              <a:rPr lang="en-US" dirty="0"/>
              <a:t>set of attributes within a table that can uniquely identify each record within a table. </a:t>
            </a:r>
          </a:p>
          <a:p>
            <a:r>
              <a:rPr lang="en-US" dirty="0">
                <a:solidFill>
                  <a:schemeClr val="bg2">
                    <a:lumMod val="50000"/>
                  </a:schemeClr>
                </a:solidFill>
              </a:rPr>
              <a:t>//Super Key is a superset of Candidate key.</a:t>
            </a:r>
          </a:p>
          <a:p>
            <a:r>
              <a:rPr lang="en-US" dirty="0"/>
              <a:t>In the table above super key would include </a:t>
            </a:r>
            <a:r>
              <a:rPr lang="en-US" b="1" dirty="0" err="1"/>
              <a:t>student_id</a:t>
            </a:r>
            <a:r>
              <a:rPr lang="en-US" dirty="0"/>
              <a:t>, (</a:t>
            </a:r>
            <a:r>
              <a:rPr lang="en-US" b="1" dirty="0" err="1"/>
              <a:t>student_id</a:t>
            </a:r>
            <a:r>
              <a:rPr lang="en-US" b="1" dirty="0"/>
              <a:t>, name</a:t>
            </a:r>
            <a:r>
              <a:rPr lang="en-US" dirty="0"/>
              <a:t>), </a:t>
            </a:r>
            <a:r>
              <a:rPr lang="en-US" b="1" dirty="0"/>
              <a:t>phone.</a:t>
            </a:r>
          </a:p>
          <a:p>
            <a:pPr marL="285750" indent="-285750">
              <a:buFont typeface="Arial" panose="020B0604020202020204" pitchFamily="34" charset="0"/>
              <a:buChar char="•"/>
            </a:pPr>
            <a:r>
              <a:rPr lang="en-US" dirty="0"/>
              <a:t>As </a:t>
            </a:r>
            <a:r>
              <a:rPr lang="en-US" dirty="0" err="1"/>
              <a:t>student_id</a:t>
            </a:r>
            <a:r>
              <a:rPr lang="en-US" dirty="0"/>
              <a:t> is unique for every row of data, hence it can be used to identity each row uniquely.</a:t>
            </a:r>
          </a:p>
          <a:p>
            <a:pPr marL="285750" indent="-285750">
              <a:buFont typeface="Arial" panose="020B0604020202020204" pitchFamily="34" charset="0"/>
              <a:buChar char="•"/>
            </a:pPr>
            <a:r>
              <a:rPr lang="en-US" dirty="0"/>
              <a:t>(</a:t>
            </a:r>
            <a:r>
              <a:rPr lang="en-US" dirty="0" err="1"/>
              <a:t>student_id</a:t>
            </a:r>
            <a:r>
              <a:rPr lang="en-US" dirty="0"/>
              <a:t>, name), now name of two students can be same, but their </a:t>
            </a:r>
            <a:r>
              <a:rPr lang="en-US" dirty="0" err="1"/>
              <a:t>student_id</a:t>
            </a:r>
            <a:r>
              <a:rPr lang="en-US" dirty="0"/>
              <a:t> can't be same hence this combination can also be a key.</a:t>
            </a:r>
          </a:p>
          <a:p>
            <a:pPr marL="285750" indent="-285750">
              <a:buFont typeface="Arial" panose="020B0604020202020204" pitchFamily="34" charset="0"/>
              <a:buChar char="•"/>
            </a:pPr>
            <a:r>
              <a:rPr lang="en-US" dirty="0"/>
              <a:t>phone number for every student will be unique, hence again, phone can also be a key.</a:t>
            </a:r>
          </a:p>
          <a:p>
            <a:r>
              <a:rPr lang="en-US" dirty="0"/>
              <a:t>So they all are super keys</a:t>
            </a:r>
          </a:p>
        </p:txBody>
      </p:sp>
    </p:spTree>
    <p:extLst>
      <p:ext uri="{BB962C8B-B14F-4D97-AF65-F5344CB8AC3E}">
        <p14:creationId xmlns:p14="http://schemas.microsoft.com/office/powerpoint/2010/main" val="682438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47800" y="138448"/>
            <a:ext cx="7391400" cy="2800767"/>
          </a:xfrm>
          <a:prstGeom prst="rect">
            <a:avLst/>
          </a:prstGeom>
        </p:spPr>
        <p:txBody>
          <a:bodyPr wrap="square">
            <a:spAutoFit/>
          </a:bodyPr>
          <a:lstStyle/>
          <a:p>
            <a:r>
              <a:rPr lang="en-US" sz="3200" dirty="0">
                <a:latin typeface="Elephant" panose="02020904090505020303" pitchFamily="18" charset="0"/>
              </a:rPr>
              <a:t>Candidate Key</a:t>
            </a:r>
          </a:p>
          <a:p>
            <a:r>
              <a:rPr lang="en-US" dirty="0"/>
              <a:t>Candidate keys are defined as the minimal set of fields which can uniquely identify each record in a table. </a:t>
            </a:r>
          </a:p>
          <a:p>
            <a:r>
              <a:rPr lang="en-US" dirty="0"/>
              <a:t>In our example, </a:t>
            </a:r>
            <a:r>
              <a:rPr lang="en-US" dirty="0" err="1"/>
              <a:t>student_id</a:t>
            </a:r>
            <a:r>
              <a:rPr lang="en-US" dirty="0"/>
              <a:t> and phone both are candidate keys for table Student.</a:t>
            </a:r>
          </a:p>
          <a:p>
            <a:r>
              <a:rPr lang="en-US" dirty="0"/>
              <a:t>•A </a:t>
            </a:r>
            <a:r>
              <a:rPr lang="en-US" dirty="0" err="1"/>
              <a:t>candiate</a:t>
            </a:r>
            <a:r>
              <a:rPr lang="en-US" dirty="0"/>
              <a:t> key can never be NULL or empty. And its value should be unique.</a:t>
            </a:r>
          </a:p>
          <a:p>
            <a:r>
              <a:rPr lang="en-US" dirty="0"/>
              <a:t>•There can be more than one candidate keys for a table.</a:t>
            </a:r>
          </a:p>
          <a:p>
            <a:r>
              <a:rPr lang="en-US" dirty="0"/>
              <a:t>•A candidate key can be a combination of more than one columns(attributes).</a:t>
            </a:r>
          </a:p>
        </p:txBody>
      </p:sp>
      <p:sp>
        <p:nvSpPr>
          <p:cNvPr id="7" name="Rectangle 6"/>
          <p:cNvSpPr/>
          <p:nvPr/>
        </p:nvSpPr>
        <p:spPr>
          <a:xfrm>
            <a:off x="1478924" y="2939215"/>
            <a:ext cx="7665076" cy="1415772"/>
          </a:xfrm>
          <a:prstGeom prst="rect">
            <a:avLst/>
          </a:prstGeom>
        </p:spPr>
        <p:txBody>
          <a:bodyPr wrap="square">
            <a:spAutoFit/>
          </a:bodyPr>
          <a:lstStyle/>
          <a:p>
            <a:r>
              <a:rPr lang="en-US" sz="3200" dirty="0">
                <a:latin typeface="Elephant" panose="02020904090505020303" pitchFamily="18" charset="0"/>
              </a:rPr>
              <a:t>Composite Key</a:t>
            </a:r>
          </a:p>
          <a:p>
            <a:r>
              <a:rPr lang="en-US" dirty="0"/>
              <a:t>Key that consists of two or more attributes that uniquely identify any record in a table is called Composite key. But the attributes which together form the Composite key are not a key independently or individually.</a:t>
            </a:r>
          </a:p>
        </p:txBody>
      </p:sp>
      <p:pic>
        <p:nvPicPr>
          <p:cNvPr id="8" name="Picture 7"/>
          <p:cNvPicPr>
            <a:picLocks noChangeAspect="1"/>
          </p:cNvPicPr>
          <p:nvPr/>
        </p:nvPicPr>
        <p:blipFill>
          <a:blip r:embed="rId2"/>
          <a:stretch>
            <a:fillRect/>
          </a:stretch>
        </p:blipFill>
        <p:spPr>
          <a:xfrm>
            <a:off x="4838700" y="4283437"/>
            <a:ext cx="4305300" cy="2476500"/>
          </a:xfrm>
          <a:prstGeom prst="rect">
            <a:avLst/>
          </a:prstGeom>
        </p:spPr>
      </p:pic>
      <p:sp>
        <p:nvSpPr>
          <p:cNvPr id="9" name="Rectangle 8"/>
          <p:cNvSpPr/>
          <p:nvPr/>
        </p:nvSpPr>
        <p:spPr>
          <a:xfrm>
            <a:off x="1491803" y="4506025"/>
            <a:ext cx="3366215" cy="2031325"/>
          </a:xfrm>
          <a:prstGeom prst="rect">
            <a:avLst/>
          </a:prstGeom>
        </p:spPr>
        <p:txBody>
          <a:bodyPr wrap="square">
            <a:spAutoFit/>
          </a:bodyPr>
          <a:lstStyle/>
          <a:p>
            <a:r>
              <a:rPr lang="en-US" dirty="0"/>
              <a:t>Here we have a Score table which stores the marks scored by a student in a particular subject.</a:t>
            </a:r>
          </a:p>
          <a:p>
            <a:r>
              <a:rPr lang="en-US" dirty="0"/>
              <a:t>In this table </a:t>
            </a:r>
            <a:r>
              <a:rPr lang="en-US" dirty="0" err="1"/>
              <a:t>student_id</a:t>
            </a:r>
            <a:r>
              <a:rPr lang="en-US" dirty="0"/>
              <a:t> and </a:t>
            </a:r>
            <a:r>
              <a:rPr lang="en-US" dirty="0" err="1"/>
              <a:t>subject_id</a:t>
            </a:r>
            <a:r>
              <a:rPr lang="en-US" dirty="0"/>
              <a:t> together will form the primary key, hence it is a composite key.</a:t>
            </a:r>
          </a:p>
        </p:txBody>
      </p:sp>
    </p:spTree>
    <p:extLst>
      <p:ext uri="{BB962C8B-B14F-4D97-AF65-F5344CB8AC3E}">
        <p14:creationId xmlns:p14="http://schemas.microsoft.com/office/powerpoint/2010/main" val="42860661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76200"/>
            <a:ext cx="7315200" cy="6771084"/>
          </a:xfrm>
          <a:prstGeom prst="rect">
            <a:avLst/>
          </a:prstGeom>
        </p:spPr>
        <p:txBody>
          <a:bodyPr wrap="square">
            <a:spAutoFit/>
          </a:bodyPr>
          <a:lstStyle/>
          <a:p>
            <a:r>
              <a:rPr lang="en-US" sz="3200" dirty="0">
                <a:latin typeface="Elephant" panose="02020904090505020303" pitchFamily="18" charset="0"/>
              </a:rPr>
              <a:t>Foreign Key</a:t>
            </a:r>
            <a:endParaRPr lang="en-US" dirty="0"/>
          </a:p>
          <a:p>
            <a:r>
              <a:rPr lang="en-US" dirty="0"/>
              <a:t>A foreign key is a column, or combination of columns, that contain values that are found in the primary key of some table (including, possibly, itself).</a:t>
            </a:r>
          </a:p>
          <a:p>
            <a:r>
              <a:rPr lang="en-US" dirty="0"/>
              <a:t> A foreign key may be null, and almost always is not unique. </a:t>
            </a:r>
          </a:p>
          <a:p>
            <a:endParaRPr lang="en-US" sz="3200" dirty="0">
              <a:latin typeface="Elephant" panose="02020904090505020303" pitchFamily="18" charset="0"/>
            </a:endParaRPr>
          </a:p>
          <a:p>
            <a:endParaRPr lang="en-US" sz="3200" dirty="0">
              <a:latin typeface="Elephant" panose="02020904090505020303" pitchFamily="18" charset="0"/>
            </a:endParaRPr>
          </a:p>
          <a:p>
            <a:endParaRPr lang="en-US" sz="3200" dirty="0">
              <a:latin typeface="Elephant" panose="02020904090505020303" pitchFamily="18" charset="0"/>
            </a:endParaRPr>
          </a:p>
          <a:p>
            <a:endParaRPr lang="en-US" sz="2400" dirty="0">
              <a:latin typeface="Elephant" panose="02020904090505020303" pitchFamily="18" charset="0"/>
            </a:endParaRPr>
          </a:p>
          <a:p>
            <a:endParaRPr lang="en-US" sz="2400" dirty="0">
              <a:latin typeface="Elephant" panose="02020904090505020303" pitchFamily="18" charset="0"/>
            </a:endParaRPr>
          </a:p>
          <a:p>
            <a:r>
              <a:rPr lang="en-US" sz="3200" dirty="0">
                <a:latin typeface="Elephant" panose="02020904090505020303" pitchFamily="18" charset="0"/>
              </a:rPr>
              <a:t>Secondary </a:t>
            </a:r>
          </a:p>
          <a:p>
            <a:r>
              <a:rPr lang="en-US" dirty="0">
                <a:latin typeface="Elephant" panose="02020904090505020303" pitchFamily="18" charset="0"/>
              </a:rPr>
              <a:t>(or Alternative key)</a:t>
            </a:r>
          </a:p>
          <a:p>
            <a:r>
              <a:rPr lang="en-US" dirty="0"/>
              <a:t>The candidate key which are not selected as primary key are known as secondary keys or alternative keys.</a:t>
            </a:r>
          </a:p>
          <a:p>
            <a:r>
              <a:rPr lang="en-US" sz="3200" dirty="0">
                <a:latin typeface="Elephant" panose="02020904090505020303" pitchFamily="18" charset="0"/>
              </a:rPr>
              <a:t>Non-key Attributes</a:t>
            </a:r>
          </a:p>
          <a:p>
            <a:r>
              <a:rPr lang="en-US" dirty="0"/>
              <a:t>Non-key attributes are the attributes or fields of a table, other than candidate key attributes/fields in a table.</a:t>
            </a:r>
          </a:p>
          <a:p>
            <a:r>
              <a:rPr lang="en-US" sz="3200" dirty="0">
                <a:latin typeface="Elephant" panose="02020904090505020303" pitchFamily="18" charset="0"/>
              </a:rPr>
              <a:t>Non-prime Attributes</a:t>
            </a:r>
          </a:p>
          <a:p>
            <a:r>
              <a:rPr lang="en-US" dirty="0"/>
              <a:t>Non-prime Attributes are attributes other than Primary Key attribute(s)..</a:t>
            </a:r>
          </a:p>
        </p:txBody>
      </p:sp>
      <p:pic>
        <p:nvPicPr>
          <p:cNvPr id="4" name="Picture 3"/>
          <p:cNvPicPr>
            <a:picLocks noChangeAspect="1"/>
          </p:cNvPicPr>
          <p:nvPr/>
        </p:nvPicPr>
        <p:blipFill>
          <a:blip r:embed="rId2"/>
          <a:stretch>
            <a:fillRect/>
          </a:stretch>
        </p:blipFill>
        <p:spPr>
          <a:xfrm>
            <a:off x="2003984" y="1447800"/>
            <a:ext cx="3304384" cy="1818155"/>
          </a:xfrm>
          <a:prstGeom prst="rect">
            <a:avLst/>
          </a:prstGeom>
        </p:spPr>
      </p:pic>
      <p:pic>
        <p:nvPicPr>
          <p:cNvPr id="7" name="Picture 6"/>
          <p:cNvPicPr>
            <a:picLocks noChangeAspect="1"/>
          </p:cNvPicPr>
          <p:nvPr/>
        </p:nvPicPr>
        <p:blipFill>
          <a:blip r:embed="rId3"/>
          <a:stretch>
            <a:fillRect/>
          </a:stretch>
        </p:blipFill>
        <p:spPr>
          <a:xfrm>
            <a:off x="5486400" y="1447800"/>
            <a:ext cx="3284166" cy="2693312"/>
          </a:xfrm>
          <a:prstGeom prst="rect">
            <a:avLst/>
          </a:prstGeom>
        </p:spPr>
      </p:pic>
    </p:spTree>
    <p:extLst>
      <p:ext uri="{BB962C8B-B14F-4D97-AF65-F5344CB8AC3E}">
        <p14:creationId xmlns:p14="http://schemas.microsoft.com/office/powerpoint/2010/main" val="3174655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76200"/>
            <a:ext cx="7620000" cy="6370975"/>
          </a:xfrm>
          <a:prstGeom prst="rect">
            <a:avLst/>
          </a:prstGeom>
        </p:spPr>
        <p:txBody>
          <a:bodyPr wrap="square">
            <a:spAutoFit/>
          </a:bodyPr>
          <a:lstStyle/>
          <a:p>
            <a:r>
              <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Entity-relationship model</a:t>
            </a:r>
            <a:endParaRPr lang="en-US" dirty="0"/>
          </a:p>
          <a:p>
            <a:r>
              <a:rPr lang="en-US" dirty="0"/>
              <a:t>In software engineering, an entity-relationship model (ER Model) is an conceptual representation of data. </a:t>
            </a:r>
          </a:p>
          <a:p>
            <a:endParaRPr lang="en-US" dirty="0"/>
          </a:p>
          <a:p>
            <a:r>
              <a:rPr lang="en-US" dirty="0"/>
              <a:t>Entity-relationship modeling is a database modeling method, used to produce a type of conceptual schema </a:t>
            </a:r>
            <a:r>
              <a:rPr lang="en-US" dirty="0">
                <a:effectLst>
                  <a:outerShdw blurRad="38100" dist="38100" dir="2700000" algn="tl">
                    <a:srgbClr val="000000">
                      <a:alpha val="43137"/>
                    </a:srgbClr>
                  </a:outerShdw>
                </a:effectLst>
              </a:rPr>
              <a:t>(a representation of a plan or theory in the form of an outline or model) </a:t>
            </a:r>
            <a:r>
              <a:rPr lang="en-US" dirty="0"/>
              <a:t>of a system, often a relational database.</a:t>
            </a:r>
          </a:p>
          <a:p>
            <a:r>
              <a:rPr lang="en-US" dirty="0"/>
              <a:t>Diagrams created by this process are called </a:t>
            </a:r>
          </a:p>
          <a:p>
            <a:r>
              <a:rPr lang="en-US" sz="2400" b="1" dirty="0"/>
              <a:t>Entity-Relationship Diagrams, ER diagrams, or ERDs.</a:t>
            </a:r>
          </a:p>
          <a:p>
            <a:r>
              <a:rPr lang="en-US" dirty="0"/>
              <a:t>ER Diagram is a visual representation of data that describes how data is related to each other. In ER Model, we disintegrate data into entities, attributes and setup relationships between entities, all this can be represented visually using the ER diagram.</a:t>
            </a:r>
          </a:p>
          <a:p>
            <a:endParaRPr lang="en-US"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endParaRPr>
          </a:p>
          <a:p>
            <a:r>
              <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ER-Model</a:t>
            </a:r>
          </a:p>
          <a:p>
            <a:r>
              <a:rPr lang="en-US" dirty="0"/>
              <a:t>Three major elements in ER-Model</a:t>
            </a:r>
          </a:p>
          <a:p>
            <a:pPr marL="285750" indent="-285750">
              <a:buFont typeface="Arial" panose="020B0604020202020204" pitchFamily="34" charset="0"/>
              <a:buChar char="•"/>
            </a:pPr>
            <a:r>
              <a:rPr lang="en-US" dirty="0"/>
              <a:t>Entity</a:t>
            </a:r>
          </a:p>
          <a:p>
            <a:pPr marL="285750" indent="-285750">
              <a:buFont typeface="Arial" panose="020B0604020202020204" pitchFamily="34" charset="0"/>
              <a:buChar char="•"/>
            </a:pPr>
            <a:r>
              <a:rPr lang="en-US" dirty="0"/>
              <a:t>Attributes</a:t>
            </a:r>
          </a:p>
          <a:p>
            <a:pPr marL="285750" indent="-285750">
              <a:buFont typeface="Arial" panose="020B0604020202020204" pitchFamily="34" charset="0"/>
              <a:buChar char="•"/>
            </a:pPr>
            <a:r>
              <a:rPr lang="en-US" dirty="0"/>
              <a:t>Relationships</a:t>
            </a:r>
          </a:p>
        </p:txBody>
      </p:sp>
    </p:spTree>
    <p:extLst>
      <p:ext uri="{BB962C8B-B14F-4D97-AF65-F5344CB8AC3E}">
        <p14:creationId xmlns:p14="http://schemas.microsoft.com/office/powerpoint/2010/main" val="769243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447800" y="0"/>
            <a:ext cx="7239000" cy="6740307"/>
          </a:xfrm>
          <a:prstGeom prst="rect">
            <a:avLst/>
          </a:prstGeom>
        </p:spPr>
        <p:txBody>
          <a:bodyPr wrap="square">
            <a:spAutoFit/>
          </a:bodyPr>
          <a:lstStyle/>
          <a:p>
            <a:pPr>
              <a:buFont typeface="Arial" panose="020B0604020202020204" pitchFamily="34" charset="0"/>
              <a:buNone/>
            </a:pPr>
            <a:r>
              <a:rPr lang="en-US" b="1" dirty="0">
                <a:latin typeface="Times New Roman" pitchFamily="18" charset="0"/>
              </a:rPr>
              <a:t>Entity: </a:t>
            </a:r>
          </a:p>
          <a:p>
            <a:pPr>
              <a:buFont typeface="Arial" panose="020B0604020202020204" pitchFamily="34" charset="0"/>
              <a:buNone/>
            </a:pPr>
            <a:r>
              <a:rPr lang="en-US" dirty="0"/>
              <a:t>A person, place or thing about which the data is collected.</a:t>
            </a:r>
          </a:p>
          <a:p>
            <a:pPr>
              <a:buFont typeface="Arial" panose="020B0604020202020204" pitchFamily="34" charset="0"/>
              <a:buNone/>
            </a:pPr>
            <a:r>
              <a:rPr lang="en-US" dirty="0"/>
              <a:t> For example: entity of “student”</a:t>
            </a:r>
          </a:p>
          <a:p>
            <a:pPr>
              <a:buFont typeface="Arial" panose="020B0604020202020204" pitchFamily="34" charset="0"/>
              <a:buNone/>
            </a:pPr>
            <a:endParaRPr lang="en-US" dirty="0"/>
          </a:p>
          <a:p>
            <a:pPr>
              <a:buFont typeface="Arial" panose="020B0604020202020204" pitchFamily="34" charset="0"/>
              <a:buNone/>
            </a:pPr>
            <a:endParaRPr lang="en-US" dirty="0"/>
          </a:p>
          <a:p>
            <a:pPr>
              <a:buFont typeface="Arial" panose="020B0604020202020204" pitchFamily="34" charset="0"/>
              <a:buNone/>
            </a:pPr>
            <a:endParaRPr lang="en-US" dirty="0"/>
          </a:p>
          <a:p>
            <a:r>
              <a:rPr lang="en-US" b="1" dirty="0">
                <a:latin typeface="Times New Roman" pitchFamily="18" charset="0"/>
              </a:rPr>
              <a:t>Attributes:</a:t>
            </a:r>
          </a:p>
          <a:p>
            <a:r>
              <a:rPr lang="en-US" dirty="0"/>
              <a:t>Type of information that is captured related to the entity.</a:t>
            </a:r>
          </a:p>
          <a:p>
            <a:r>
              <a:rPr lang="en-US" dirty="0"/>
              <a:t>For the employee entity, some related attributes </a:t>
            </a:r>
          </a:p>
          <a:p>
            <a:r>
              <a:rPr lang="en-US" dirty="0"/>
              <a:t>include the</a:t>
            </a:r>
          </a:p>
          <a:p>
            <a:r>
              <a:rPr lang="en-US" dirty="0"/>
              <a:t>Employee ID, </a:t>
            </a:r>
          </a:p>
          <a:p>
            <a:r>
              <a:rPr lang="en-US" dirty="0"/>
              <a:t>Employee Name, etc.</a:t>
            </a:r>
          </a:p>
          <a:p>
            <a:endParaRPr lang="en-US" dirty="0"/>
          </a:p>
          <a:p>
            <a:endParaRPr lang="en-US" dirty="0"/>
          </a:p>
          <a:p>
            <a:endParaRPr lang="en-US" dirty="0"/>
          </a:p>
          <a:p>
            <a:r>
              <a:rPr lang="en-US" b="1" dirty="0">
                <a:latin typeface="Times New Roman" pitchFamily="18" charset="0"/>
              </a:rPr>
              <a:t>Relationship</a:t>
            </a:r>
          </a:p>
          <a:p>
            <a:r>
              <a:rPr lang="en-US" dirty="0"/>
              <a:t>A relationship is an association or bond that exists between one or more entities.</a:t>
            </a:r>
          </a:p>
          <a:p>
            <a:r>
              <a:rPr lang="en-US" dirty="0"/>
              <a:t>For example :</a:t>
            </a:r>
          </a:p>
          <a:p>
            <a:r>
              <a:rPr lang="en-US" dirty="0"/>
              <a:t>Belongs to, </a:t>
            </a:r>
          </a:p>
          <a:p>
            <a:r>
              <a:rPr lang="en-US" dirty="0"/>
              <a:t>own,</a:t>
            </a:r>
          </a:p>
          <a:p>
            <a:r>
              <a:rPr lang="en-US" dirty="0"/>
              <a:t> works for, </a:t>
            </a:r>
          </a:p>
          <a:p>
            <a:r>
              <a:rPr lang="en-US" dirty="0"/>
              <a:t>saves in, </a:t>
            </a:r>
          </a:p>
          <a:p>
            <a:r>
              <a:rPr lang="en-US" dirty="0"/>
              <a:t>purchases and so on</a:t>
            </a:r>
          </a:p>
        </p:txBody>
      </p:sp>
      <p:pic>
        <p:nvPicPr>
          <p:cNvPr id="12" name="Picture 11"/>
          <p:cNvPicPr>
            <a:picLocks noChangeAspect="1"/>
          </p:cNvPicPr>
          <p:nvPr/>
        </p:nvPicPr>
        <p:blipFill>
          <a:blip r:embed="rId2"/>
          <a:stretch>
            <a:fillRect/>
          </a:stretch>
        </p:blipFill>
        <p:spPr>
          <a:xfrm>
            <a:off x="4029478" y="968155"/>
            <a:ext cx="4876800" cy="809625"/>
          </a:xfrm>
          <a:prstGeom prst="rect">
            <a:avLst/>
          </a:prstGeom>
          <a:ln>
            <a:noFill/>
          </a:ln>
          <a:effectLst>
            <a:outerShdw blurRad="190500" algn="tl" rotWithShape="0">
              <a:srgbClr val="000000">
                <a:alpha val="70000"/>
              </a:srgbClr>
            </a:outerShdw>
          </a:effectLst>
        </p:spPr>
      </p:pic>
      <p:pic>
        <p:nvPicPr>
          <p:cNvPr id="13" name="Picture 12"/>
          <p:cNvPicPr>
            <a:picLocks noChangeAspect="1"/>
          </p:cNvPicPr>
          <p:nvPr/>
        </p:nvPicPr>
        <p:blipFill>
          <a:blip r:embed="rId3"/>
          <a:stretch>
            <a:fillRect/>
          </a:stretch>
        </p:blipFill>
        <p:spPr>
          <a:xfrm>
            <a:off x="4229502" y="5107794"/>
            <a:ext cx="4676775" cy="1571625"/>
          </a:xfrm>
          <a:prstGeom prst="rect">
            <a:avLst/>
          </a:prstGeom>
          <a:ln>
            <a:noFill/>
          </a:ln>
          <a:effectLst>
            <a:outerShdw blurRad="190500" algn="tl" rotWithShape="0">
              <a:srgbClr val="000000">
                <a:alpha val="70000"/>
              </a:srgbClr>
            </a:outerShdw>
          </a:effectLst>
        </p:spPr>
      </p:pic>
      <p:pic>
        <p:nvPicPr>
          <p:cNvPr id="14" name="Picture 13"/>
          <p:cNvPicPr>
            <a:picLocks noChangeAspect="1"/>
          </p:cNvPicPr>
          <p:nvPr/>
        </p:nvPicPr>
        <p:blipFill>
          <a:blip r:embed="rId4"/>
          <a:stretch>
            <a:fillRect/>
          </a:stretch>
        </p:blipFill>
        <p:spPr>
          <a:xfrm>
            <a:off x="3791352" y="2706468"/>
            <a:ext cx="5114925" cy="155257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24713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524000" y="1143000"/>
            <a:ext cx="7467600" cy="4525963"/>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sz="2000" dirty="0"/>
          </a:p>
        </p:txBody>
      </p:sp>
      <p:sp>
        <p:nvSpPr>
          <p:cNvPr id="4" name="Rectangle 3"/>
          <p:cNvSpPr/>
          <p:nvPr/>
        </p:nvSpPr>
        <p:spPr>
          <a:xfrm>
            <a:off x="1541172" y="3221"/>
            <a:ext cx="7450428" cy="3416320"/>
          </a:xfrm>
          <a:prstGeom prst="rect">
            <a:avLst/>
          </a:prstGeom>
        </p:spPr>
        <p:txBody>
          <a:bodyPr wrap="square">
            <a:spAutoFit/>
          </a:bodyPr>
          <a:lstStyle/>
          <a:p>
            <a:pPr indent="-342900">
              <a:buFont typeface="Wingdings" panose="05000000000000000000" pitchFamily="2" charset="2"/>
              <a:buChar char="§"/>
            </a:pPr>
            <a:r>
              <a:rPr lang="en-US" dirty="0"/>
              <a:t>The model is based on a simple idea. Data can be perceived as real-world objects called entities and the relationships that exist between them. </a:t>
            </a:r>
          </a:p>
          <a:p>
            <a:r>
              <a:rPr lang="en-US" dirty="0"/>
              <a:t>For example, </a:t>
            </a:r>
          </a:p>
          <a:p>
            <a:r>
              <a:rPr lang="en-US" dirty="0"/>
              <a:t>the data about employees working for an organization can be perceived as a collection of employees and a collection of the various departments that form the organization. An employee belongs to a department. Thus, the relation 'belongs to' links an employee to a particular department. </a:t>
            </a:r>
          </a:p>
          <a:p>
            <a:pPr indent="-342900">
              <a:buFont typeface="Wingdings" panose="05000000000000000000" pitchFamily="2" charset="2"/>
              <a:buChar char="§"/>
            </a:pPr>
            <a:r>
              <a:rPr lang="en-US" dirty="0"/>
              <a:t>Depending upon the number of entities involved, a degree is assigned to relationships.</a:t>
            </a:r>
          </a:p>
          <a:p>
            <a:r>
              <a:rPr lang="en-US" dirty="0"/>
              <a:t>For example:</a:t>
            </a:r>
          </a:p>
          <a:p>
            <a:r>
              <a:rPr lang="en-US" dirty="0"/>
              <a:t>if 2 entities are involved, it is said to be </a:t>
            </a:r>
            <a:r>
              <a:rPr lang="en-US" u="sng" dirty="0">
                <a:effectLst>
                  <a:outerShdw blurRad="38100" dist="38100" dir="2700000" algn="tl">
                    <a:srgbClr val="000000">
                      <a:alpha val="43137"/>
                    </a:srgbClr>
                  </a:outerShdw>
                </a:effectLst>
              </a:rPr>
              <a:t>Binary relationship</a:t>
            </a:r>
            <a:r>
              <a:rPr lang="en-US" dirty="0"/>
              <a:t>, </a:t>
            </a:r>
          </a:p>
          <a:p>
            <a:r>
              <a:rPr lang="en-US" dirty="0"/>
              <a:t>if 3 entities are involved, it is said to be </a:t>
            </a:r>
            <a:r>
              <a:rPr lang="en-US" u="sng" dirty="0">
                <a:effectLst>
                  <a:outerShdw blurRad="38100" dist="38100" dir="2700000" algn="tl">
                    <a:srgbClr val="000000">
                      <a:alpha val="43137"/>
                    </a:srgbClr>
                  </a:outerShdw>
                </a:effectLst>
              </a:rPr>
              <a:t>Ternary relationship, </a:t>
            </a:r>
            <a:r>
              <a:rPr lang="en-US" dirty="0"/>
              <a:t>and so on.</a:t>
            </a:r>
          </a:p>
        </p:txBody>
      </p:sp>
      <p:pic>
        <p:nvPicPr>
          <p:cNvPr id="6" name="Picture 5"/>
          <p:cNvPicPr>
            <a:picLocks noChangeAspect="1"/>
          </p:cNvPicPr>
          <p:nvPr/>
        </p:nvPicPr>
        <p:blipFill>
          <a:blip r:embed="rId2"/>
          <a:stretch>
            <a:fillRect/>
          </a:stretch>
        </p:blipFill>
        <p:spPr>
          <a:xfrm>
            <a:off x="1670331" y="3608408"/>
            <a:ext cx="7338441" cy="3200334"/>
          </a:xfrm>
          <a:prstGeom prst="rect">
            <a:avLst/>
          </a:prstGeom>
        </p:spPr>
      </p:pic>
    </p:spTree>
    <p:extLst>
      <p:ext uri="{BB962C8B-B14F-4D97-AF65-F5344CB8AC3E}">
        <p14:creationId xmlns:p14="http://schemas.microsoft.com/office/powerpoint/2010/main" val="2523633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670684" y="170180"/>
            <a:ext cx="7244715" cy="3600986"/>
          </a:xfrm>
          <a:prstGeom prst="rect">
            <a:avLst/>
          </a:prstGeom>
        </p:spPr>
        <p:txBody>
          <a:bodyPr wrap="square">
            <a:spAutoFit/>
          </a:bodyPr>
          <a:lstStyle/>
          <a:p>
            <a:pPr>
              <a:buFont typeface="Wingdings" panose="05000000000000000000" pitchFamily="2" charset="2"/>
              <a:buChar char="Ø"/>
            </a:pPr>
            <a:r>
              <a:rPr lang="en-US" sz="4800" b="1" spc="50" dirty="0">
                <a:ln w="9525" cmpd="sng">
                  <a:solidFill>
                    <a:schemeClr val="accent1"/>
                  </a:solidFill>
                  <a:prstDash val="solid"/>
                </a:ln>
                <a:solidFill>
                  <a:srgbClr val="70AD47">
                    <a:tint val="1000"/>
                  </a:srgbClr>
                </a:solidFill>
                <a:effectLst>
                  <a:glow rad="38100">
                    <a:schemeClr val="accent1">
                      <a:alpha val="40000"/>
                    </a:schemeClr>
                  </a:glow>
                </a:effectLst>
                <a:latin typeface="Baskerville Old Face" panose="02020602080505020303" pitchFamily="18" charset="0"/>
              </a:rPr>
              <a:t>Data</a:t>
            </a:r>
          </a:p>
          <a:p>
            <a:r>
              <a:rPr lang="en-US" sz="1600" b="1" dirty="0"/>
              <a:t>Data</a:t>
            </a:r>
            <a:r>
              <a:rPr lang="en-US" sz="1600" dirty="0"/>
              <a:t> is facts and statistics stored or free flowing over a network, generally it's raw and unprocessed.</a:t>
            </a:r>
          </a:p>
          <a:p>
            <a:r>
              <a:rPr lang="en-US" sz="1600" dirty="0"/>
              <a:t>Or</a:t>
            </a:r>
          </a:p>
          <a:p>
            <a:r>
              <a:rPr lang="en-US" sz="1600" dirty="0"/>
              <a:t>Data means information and it is the most important component in any work that is done.</a:t>
            </a:r>
          </a:p>
          <a:p>
            <a:endParaRPr lang="en-US" sz="1600" dirty="0"/>
          </a:p>
          <a:p>
            <a:pPr>
              <a:buFont typeface="Wingdings" panose="05000000000000000000" pitchFamily="2" charset="2"/>
              <a:buChar char="Ø"/>
            </a:pPr>
            <a:r>
              <a:rPr lang="en-US" sz="4800" b="1" spc="50" dirty="0">
                <a:ln w="9525" cmpd="sng">
                  <a:solidFill>
                    <a:schemeClr val="accent1"/>
                  </a:solidFill>
                  <a:prstDash val="solid"/>
                </a:ln>
                <a:solidFill>
                  <a:srgbClr val="70AD47">
                    <a:tint val="1000"/>
                  </a:srgbClr>
                </a:solidFill>
                <a:effectLst>
                  <a:glow rad="38100">
                    <a:schemeClr val="accent1">
                      <a:alpha val="40000"/>
                    </a:schemeClr>
                  </a:glow>
                </a:effectLst>
                <a:latin typeface="Baskerville Old Face" panose="02020602080505020303" pitchFamily="18" charset="0"/>
              </a:rPr>
              <a:t>Data-Base:</a:t>
            </a:r>
          </a:p>
          <a:p>
            <a:r>
              <a:rPr lang="en-US" sz="1600" dirty="0"/>
              <a:t>A </a:t>
            </a:r>
            <a:r>
              <a:rPr lang="en-US" sz="1600" b="1" dirty="0"/>
              <a:t>Database</a:t>
            </a:r>
            <a:r>
              <a:rPr lang="en-US" sz="1600" dirty="0"/>
              <a:t> is a collection of related data organized in a way that data can be easily accessed,  managed, and updated</a:t>
            </a:r>
          </a:p>
        </p:txBody>
      </p:sp>
      <p:pic>
        <p:nvPicPr>
          <p:cNvPr id="2" name="Picture 1"/>
          <p:cNvPicPr>
            <a:picLocks noChangeAspect="1"/>
          </p:cNvPicPr>
          <p:nvPr/>
        </p:nvPicPr>
        <p:blipFill>
          <a:blip r:embed="rId2"/>
          <a:stretch>
            <a:fillRect/>
          </a:stretch>
        </p:blipFill>
        <p:spPr>
          <a:xfrm>
            <a:off x="2429735" y="4114800"/>
            <a:ext cx="6518646" cy="2277209"/>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228600"/>
            <a:ext cx="7620000" cy="3016210"/>
          </a:xfrm>
          <a:prstGeom prst="rect">
            <a:avLst/>
          </a:prstGeom>
        </p:spPr>
        <p:txBody>
          <a:bodyPr wrap="square">
            <a:spAutoFit/>
          </a:bodyPr>
          <a:lstStyle/>
          <a:p>
            <a:r>
              <a:rPr lang="en-US" sz="3200" b="1" dirty="0">
                <a:latin typeface="Times New Roman" pitchFamily="18" charset="0"/>
              </a:rPr>
              <a:t>Entity Set </a:t>
            </a:r>
          </a:p>
          <a:p>
            <a:r>
              <a:rPr lang="en-US" dirty="0"/>
              <a:t>An entity set is the collection of similar entities. For example, the employees of an organization collectively form an entity set called employee entity set.</a:t>
            </a:r>
          </a:p>
          <a:p>
            <a:endParaRPr lang="en-US" dirty="0"/>
          </a:p>
          <a:p>
            <a:r>
              <a:rPr lang="en-US" sz="3200" b="1" dirty="0">
                <a:latin typeface="Times New Roman" pitchFamily="18" charset="0"/>
              </a:rPr>
              <a:t>Relationship Set </a:t>
            </a:r>
          </a:p>
          <a:p>
            <a:r>
              <a:rPr lang="en-US" dirty="0"/>
              <a:t>A collection of similar relationships between two or more entity sets is called a relationship set. For example, employees work in a particular department. The set of all 'work in' relations that exists between the employees and the department is called the 'work in' relationship set</a:t>
            </a:r>
          </a:p>
        </p:txBody>
      </p:sp>
      <p:pic>
        <p:nvPicPr>
          <p:cNvPr id="3" name="Picture 2"/>
          <p:cNvPicPr>
            <a:picLocks noChangeAspect="1"/>
          </p:cNvPicPr>
          <p:nvPr/>
        </p:nvPicPr>
        <p:blipFill>
          <a:blip r:embed="rId2"/>
          <a:stretch>
            <a:fillRect/>
          </a:stretch>
        </p:blipFill>
        <p:spPr>
          <a:xfrm>
            <a:off x="2971800" y="3429000"/>
            <a:ext cx="5704190" cy="3194864"/>
          </a:xfrm>
          <a:prstGeom prst="rect">
            <a:avLst/>
          </a:prstGeom>
        </p:spPr>
      </p:pic>
    </p:spTree>
    <p:extLst>
      <p:ext uri="{BB962C8B-B14F-4D97-AF65-F5344CB8AC3E}">
        <p14:creationId xmlns:p14="http://schemas.microsoft.com/office/powerpoint/2010/main" val="1036117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36092"/>
            <a:ext cx="7543800" cy="6093976"/>
          </a:xfrm>
          <a:prstGeom prst="rect">
            <a:avLst/>
          </a:prstGeom>
        </p:spPr>
        <p:txBody>
          <a:bodyPr wrap="square">
            <a:spAutoFit/>
          </a:bodyPr>
          <a:lstStyle/>
          <a:p>
            <a:r>
              <a:rPr lang="en-US" dirty="0"/>
              <a:t>Relationships associate one or more entities and can be of three types. </a:t>
            </a:r>
          </a:p>
          <a:p>
            <a:endParaRPr lang="en-US" dirty="0"/>
          </a:p>
          <a:p>
            <a:r>
              <a:rPr lang="en-US" sz="2000" b="1" dirty="0"/>
              <a:t>Self-relationships: </a:t>
            </a:r>
          </a:p>
          <a:p>
            <a:r>
              <a:rPr lang="en-US" dirty="0"/>
              <a:t>Relationships between entities of the same entity set are called self-relationships. </a:t>
            </a:r>
          </a:p>
          <a:p>
            <a:r>
              <a:rPr lang="en-US" sz="1600" dirty="0">
                <a:solidFill>
                  <a:srgbClr val="002060"/>
                </a:solidFill>
              </a:rPr>
              <a:t>For example, a manager and his team member, both belong to the employee entity set. The team member works for the manager. Thus, the relation, 'works for', exists between two different employee entities of the same employee entity set. </a:t>
            </a:r>
          </a:p>
          <a:p>
            <a:endParaRPr lang="en-US" dirty="0">
              <a:solidFill>
                <a:srgbClr val="002060"/>
              </a:solidFill>
            </a:endParaRPr>
          </a:p>
          <a:p>
            <a:r>
              <a:rPr lang="en-US" sz="2000" b="1" dirty="0"/>
              <a:t>Binary relationships </a:t>
            </a:r>
          </a:p>
          <a:p>
            <a:r>
              <a:rPr lang="en-US" dirty="0"/>
              <a:t>Relationships that exist between entities of two different entity sets are called binary relationships.</a:t>
            </a:r>
          </a:p>
          <a:p>
            <a:r>
              <a:rPr lang="en-US" sz="1600" dirty="0">
                <a:solidFill>
                  <a:srgbClr val="002060"/>
                </a:solidFill>
              </a:rPr>
              <a:t>For example, an employee belongs to a department. The relation exists between two different entities, which belong to two different entity sets. The employee entity belongs to an employee entity set. The department entity belongs to a department entity set. </a:t>
            </a:r>
          </a:p>
          <a:p>
            <a:endParaRPr lang="en-US" dirty="0">
              <a:solidFill>
                <a:srgbClr val="002060"/>
              </a:solidFill>
            </a:endParaRPr>
          </a:p>
          <a:p>
            <a:r>
              <a:rPr lang="en-US" sz="2000" b="1" dirty="0"/>
              <a:t>Ternary relationships </a:t>
            </a:r>
          </a:p>
          <a:p>
            <a:r>
              <a:rPr lang="en-US" dirty="0"/>
              <a:t>Relationships that exist between three entities of different entity sets are called ternary relationships. </a:t>
            </a:r>
          </a:p>
          <a:p>
            <a:r>
              <a:rPr lang="en-US" sz="1600" dirty="0">
                <a:solidFill>
                  <a:srgbClr val="002060"/>
                </a:solidFill>
              </a:rPr>
              <a:t>For example, an employee works in the accounts department at the regional branch. The relation, 'works' exists between all three, the employee, the department, and the location. </a:t>
            </a:r>
          </a:p>
        </p:txBody>
      </p:sp>
    </p:spTree>
    <p:extLst>
      <p:ext uri="{BB962C8B-B14F-4D97-AF65-F5344CB8AC3E}">
        <p14:creationId xmlns:p14="http://schemas.microsoft.com/office/powerpoint/2010/main" val="3102951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152400"/>
            <a:ext cx="6096000" cy="923330"/>
          </a:xfrm>
          <a:prstGeom prst="rect">
            <a:avLst/>
          </a:prstGeom>
        </p:spPr>
        <p:txBody>
          <a:bodyPr wrap="square">
            <a:spAutoFit/>
          </a:bodyPr>
          <a:lstStyle/>
          <a:p>
            <a:r>
              <a:rPr lang="en-US" dirty="0"/>
              <a:t>Relationships can also be classified as per mapping cardinalities. </a:t>
            </a:r>
          </a:p>
          <a:p>
            <a:r>
              <a:rPr lang="en-US" dirty="0"/>
              <a:t>The different mapping cardinalities, few are as follows: </a:t>
            </a:r>
          </a:p>
        </p:txBody>
      </p:sp>
      <p:sp>
        <p:nvSpPr>
          <p:cNvPr id="3" name="Rectangle 2"/>
          <p:cNvSpPr/>
          <p:nvPr/>
        </p:nvSpPr>
        <p:spPr>
          <a:xfrm>
            <a:off x="1458532" y="1219200"/>
            <a:ext cx="7391400" cy="1815882"/>
          </a:xfrm>
          <a:prstGeom prst="rect">
            <a:avLst/>
          </a:prstGeom>
        </p:spPr>
        <p:txBody>
          <a:bodyPr wrap="square">
            <a:spAutoFit/>
          </a:bodyPr>
          <a:lstStyle/>
          <a:p>
            <a:pPr marL="285750" indent="-285750">
              <a:buFont typeface="Arial" panose="020B0604020202020204" pitchFamily="34" charset="0"/>
              <a:buChar char="•"/>
            </a:pPr>
            <a:r>
              <a:rPr lang="en-US" sz="2800" dirty="0">
                <a:effectLst>
                  <a:outerShdw blurRad="38100" dist="38100" dir="2700000" algn="tl">
                    <a:srgbClr val="000000">
                      <a:alpha val="43137"/>
                    </a:srgbClr>
                  </a:outerShdw>
                </a:effectLst>
              </a:rPr>
              <a:t>One-to-One</a:t>
            </a:r>
          </a:p>
          <a:p>
            <a:pPr marL="285750" indent="-285750">
              <a:buFont typeface="Arial" panose="020B0604020202020204" pitchFamily="34" charset="0"/>
              <a:buChar char="•"/>
            </a:pPr>
            <a:r>
              <a:rPr lang="en-US" sz="2800" dirty="0">
                <a:effectLst>
                  <a:outerShdw blurRad="38100" dist="38100" dir="2700000" algn="tl">
                    <a:srgbClr val="000000">
                      <a:alpha val="43137"/>
                    </a:srgbClr>
                  </a:outerShdw>
                </a:effectLst>
              </a:rPr>
              <a:t>One-to-Many</a:t>
            </a:r>
          </a:p>
          <a:p>
            <a:pPr marL="285750" indent="-285750">
              <a:buFont typeface="Arial" panose="020B0604020202020204" pitchFamily="34" charset="0"/>
              <a:buChar char="•"/>
            </a:pPr>
            <a:r>
              <a:rPr lang="en-US" sz="2800" dirty="0">
                <a:effectLst>
                  <a:outerShdw blurRad="38100" dist="38100" dir="2700000" algn="tl">
                    <a:srgbClr val="000000">
                      <a:alpha val="43137"/>
                    </a:srgbClr>
                  </a:outerShdw>
                </a:effectLst>
              </a:rPr>
              <a:t>Many-to-One</a:t>
            </a:r>
          </a:p>
          <a:p>
            <a:pPr marL="285750" indent="-285750">
              <a:buFont typeface="Arial" panose="020B0604020202020204" pitchFamily="34" charset="0"/>
              <a:buChar char="•"/>
            </a:pPr>
            <a:r>
              <a:rPr lang="en-US" sz="2800" dirty="0">
                <a:effectLst>
                  <a:outerShdw blurRad="38100" dist="38100" dir="2700000" algn="tl">
                    <a:srgbClr val="000000">
                      <a:alpha val="43137"/>
                    </a:srgbClr>
                  </a:outerShdw>
                </a:effectLst>
              </a:rPr>
              <a:t>Many-to-Many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0" y="3003958"/>
            <a:ext cx="4286250" cy="3343275"/>
          </a:xfrm>
          <a:prstGeom prst="rect">
            <a:avLst/>
          </a:prstGeom>
        </p:spPr>
      </p:pic>
    </p:spTree>
    <p:extLst>
      <p:ext uri="{BB962C8B-B14F-4D97-AF65-F5344CB8AC3E}">
        <p14:creationId xmlns:p14="http://schemas.microsoft.com/office/powerpoint/2010/main" val="2647263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06560" y="0"/>
            <a:ext cx="7104040" cy="5570756"/>
          </a:xfrm>
          <a:prstGeom prst="rect">
            <a:avLst/>
          </a:prstGeom>
        </p:spPr>
        <p:txBody>
          <a:bodyPr wrap="square">
            <a:spAutoFit/>
          </a:bodyPr>
          <a:lstStyle/>
          <a:p>
            <a:r>
              <a:rPr lang="en-US" sz="3200" b="1" dirty="0">
                <a:latin typeface="Times New Roman" pitchFamily="18" charset="0"/>
              </a:rPr>
              <a:t>One-to-One </a:t>
            </a:r>
          </a:p>
          <a:p>
            <a:r>
              <a:rPr lang="en-US" dirty="0"/>
              <a:t>This kind of mapping exists when an entity of one entity set can be associated with only one entity of another set. </a:t>
            </a:r>
          </a:p>
          <a:p>
            <a:r>
              <a:rPr lang="en-US" dirty="0">
                <a:solidFill>
                  <a:srgbClr val="002060"/>
                </a:solidFill>
              </a:rPr>
              <a:t>Consider the relationship between a vehicle and its registration. Every vehicle has a unique registration. No two vehicles can have the same registration details. The relation is one-to-one, that is, one vehicle-one registration. The mapping cardinality can be seen in figure</a:t>
            </a: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dirty="0">
              <a:solidFill>
                <a:srgbClr val="002060"/>
              </a:solidFill>
            </a:endParaRPr>
          </a:p>
          <a:p>
            <a:endParaRPr lang="en-US" b="1" dirty="0"/>
          </a:p>
          <a:p>
            <a:endParaRPr lang="en-US" b="1" dirty="0"/>
          </a:p>
          <a:p>
            <a:r>
              <a:rPr lang="en-US" b="1" dirty="0"/>
              <a:t>SYMBOLICALLY:</a:t>
            </a:r>
          </a:p>
          <a:p>
            <a:endParaRPr lang="en-US" b="1" dirty="0">
              <a:solidFill>
                <a:srgbClr val="002060"/>
              </a:solidFill>
            </a:endParaRPr>
          </a:p>
          <a:p>
            <a:endParaRPr lang="en-US" b="1" dirty="0">
              <a:solidFill>
                <a:srgbClr val="002060"/>
              </a:solidFill>
            </a:endParaRPr>
          </a:p>
          <a:p>
            <a:endParaRPr lang="en-US" b="1" dirty="0">
              <a:solidFill>
                <a:srgbClr val="002060"/>
              </a:solidFill>
            </a:endParaRPr>
          </a:p>
          <a:p>
            <a:endParaRPr lang="en-US" b="1" dirty="0">
              <a:solidFill>
                <a:srgbClr val="002060"/>
              </a:solidFill>
            </a:endParaRPr>
          </a:p>
          <a:p>
            <a:endParaRPr lang="en-US" dirty="0">
              <a:solidFill>
                <a:srgbClr val="002060"/>
              </a:solidFill>
            </a:endParaRPr>
          </a:p>
        </p:txBody>
      </p:sp>
      <p:pic>
        <p:nvPicPr>
          <p:cNvPr id="6" name="Picture 5"/>
          <p:cNvPicPr>
            <a:picLocks noChangeAspect="1"/>
          </p:cNvPicPr>
          <p:nvPr/>
        </p:nvPicPr>
        <p:blipFill>
          <a:blip r:embed="rId2"/>
          <a:stretch>
            <a:fillRect/>
          </a:stretch>
        </p:blipFill>
        <p:spPr>
          <a:xfrm>
            <a:off x="1506560" y="4091809"/>
            <a:ext cx="2668662" cy="548610"/>
          </a:xfrm>
          <a:prstGeom prst="rect">
            <a:avLst/>
          </a:prstGeom>
        </p:spPr>
      </p:pic>
      <p:pic>
        <p:nvPicPr>
          <p:cNvPr id="7" name="Picture 6"/>
          <p:cNvPicPr>
            <a:picLocks noChangeAspect="1"/>
          </p:cNvPicPr>
          <p:nvPr/>
        </p:nvPicPr>
        <p:blipFill>
          <a:blip r:embed="rId3"/>
          <a:stretch>
            <a:fillRect/>
          </a:stretch>
        </p:blipFill>
        <p:spPr>
          <a:xfrm>
            <a:off x="5087541" y="2209800"/>
            <a:ext cx="3789759" cy="1743025"/>
          </a:xfrm>
          <a:prstGeom prst="rect">
            <a:avLst/>
          </a:prstGeom>
        </p:spPr>
      </p:pic>
    </p:spTree>
    <p:extLst>
      <p:ext uri="{BB962C8B-B14F-4D97-AF65-F5344CB8AC3E}">
        <p14:creationId xmlns:p14="http://schemas.microsoft.com/office/powerpoint/2010/main" val="10226726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152401"/>
            <a:ext cx="7543800" cy="2800767"/>
          </a:xfrm>
          <a:prstGeom prst="rect">
            <a:avLst/>
          </a:prstGeom>
        </p:spPr>
        <p:txBody>
          <a:bodyPr wrap="square">
            <a:spAutoFit/>
          </a:bodyPr>
          <a:lstStyle/>
          <a:p>
            <a:r>
              <a:rPr lang="en-US" sz="3200" b="1" dirty="0">
                <a:latin typeface="Times New Roman" pitchFamily="18" charset="0"/>
              </a:rPr>
              <a:t>One-to-Many </a:t>
            </a:r>
          </a:p>
          <a:p>
            <a:r>
              <a:rPr lang="en-US" dirty="0"/>
              <a:t>This kind of mapping exists when an entity of one set can be associated with more than one entity of another entity set. </a:t>
            </a:r>
          </a:p>
          <a:p>
            <a:r>
              <a:rPr lang="en-US" dirty="0">
                <a:solidFill>
                  <a:srgbClr val="002060"/>
                </a:solidFill>
              </a:rPr>
              <a:t>Consider the relation between a customer and the customer's vehicles. A customer can have more than one vehicle. Therefore, the mapping is a one to many mapping, that is, one customer - one or more vehicles. The mapping cardinality can be seen in figure</a:t>
            </a:r>
            <a:endParaRPr lang="en-US" b="1" dirty="0"/>
          </a:p>
          <a:p>
            <a:r>
              <a:rPr lang="en-US" b="1" dirty="0"/>
              <a:t>SYMBOLICALLY:</a:t>
            </a:r>
          </a:p>
          <a:p>
            <a:endParaRPr lang="en-US" dirty="0"/>
          </a:p>
        </p:txBody>
      </p:sp>
      <p:pic>
        <p:nvPicPr>
          <p:cNvPr id="4" name="Picture 3"/>
          <p:cNvPicPr>
            <a:picLocks noChangeAspect="1"/>
          </p:cNvPicPr>
          <p:nvPr/>
        </p:nvPicPr>
        <p:blipFill>
          <a:blip r:embed="rId2"/>
          <a:stretch>
            <a:fillRect/>
          </a:stretch>
        </p:blipFill>
        <p:spPr>
          <a:xfrm>
            <a:off x="1600200" y="2662655"/>
            <a:ext cx="2676525" cy="581025"/>
          </a:xfrm>
          <a:prstGeom prst="rect">
            <a:avLst/>
          </a:prstGeom>
        </p:spPr>
      </p:pic>
      <p:pic>
        <p:nvPicPr>
          <p:cNvPr id="6" name="Picture 5"/>
          <p:cNvPicPr>
            <a:picLocks noChangeAspect="1"/>
          </p:cNvPicPr>
          <p:nvPr/>
        </p:nvPicPr>
        <p:blipFill>
          <a:blip r:embed="rId3"/>
          <a:stretch>
            <a:fillRect/>
          </a:stretch>
        </p:blipFill>
        <p:spPr>
          <a:xfrm>
            <a:off x="5181600" y="2053882"/>
            <a:ext cx="3810195" cy="3459993"/>
          </a:xfrm>
          <a:prstGeom prst="rect">
            <a:avLst/>
          </a:prstGeom>
        </p:spPr>
      </p:pic>
      <p:pic>
        <p:nvPicPr>
          <p:cNvPr id="7" name="Picture 2" descr="Image result for one to one relationship symbo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573645"/>
            <a:ext cx="4953000" cy="228828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600200" y="4182704"/>
            <a:ext cx="1604542" cy="369332"/>
          </a:xfrm>
          <a:prstGeom prst="rect">
            <a:avLst/>
          </a:prstGeom>
        </p:spPr>
        <p:txBody>
          <a:bodyPr wrap="none">
            <a:spAutoFit/>
          </a:bodyPr>
          <a:lstStyle/>
          <a:p>
            <a:r>
              <a:rPr lang="en-US" b="1" dirty="0"/>
              <a:t>EXPLANATION:</a:t>
            </a:r>
            <a:endParaRPr lang="en-US" dirty="0"/>
          </a:p>
        </p:txBody>
      </p:sp>
    </p:spTree>
    <p:extLst>
      <p:ext uri="{BB962C8B-B14F-4D97-AF65-F5344CB8AC3E}">
        <p14:creationId xmlns:p14="http://schemas.microsoft.com/office/powerpoint/2010/main" val="23130524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52401"/>
            <a:ext cx="7620000" cy="2800767"/>
          </a:xfrm>
          <a:prstGeom prst="rect">
            <a:avLst/>
          </a:prstGeom>
        </p:spPr>
        <p:txBody>
          <a:bodyPr wrap="square">
            <a:spAutoFit/>
          </a:bodyPr>
          <a:lstStyle/>
          <a:p>
            <a:r>
              <a:rPr lang="en-US" sz="3200" b="1" dirty="0">
                <a:latin typeface="Times New Roman" pitchFamily="18" charset="0"/>
              </a:rPr>
              <a:t>Many-to-One</a:t>
            </a:r>
            <a:r>
              <a:rPr lang="en-US" dirty="0"/>
              <a:t> </a:t>
            </a:r>
          </a:p>
          <a:p>
            <a:r>
              <a:rPr lang="en-US" dirty="0"/>
              <a:t>This kind of mapping exists when many entities of one set is associated with an entity of another set. This association is done irrespective of whether the latter entity is already associated to other or more entities of the former entity set. </a:t>
            </a:r>
          </a:p>
          <a:p>
            <a:r>
              <a:rPr lang="en-US" dirty="0">
                <a:solidFill>
                  <a:srgbClr val="002060"/>
                </a:solidFill>
              </a:rPr>
              <a:t>Consider the relation between a vehicle and its manufacturer. Every vehicle has only one manufacturing company or coalition associated to it under the relation, 'manufactured by', but the same company or coalition can manufacture more than one kind of vehicle. </a:t>
            </a:r>
          </a:p>
          <a:p>
            <a:r>
              <a:rPr lang="en-US" dirty="0"/>
              <a:t>The mapping can be seen in figure </a:t>
            </a:r>
          </a:p>
        </p:txBody>
      </p:sp>
      <p:pic>
        <p:nvPicPr>
          <p:cNvPr id="3" name="Picture 2"/>
          <p:cNvPicPr>
            <a:picLocks noChangeAspect="1"/>
          </p:cNvPicPr>
          <p:nvPr/>
        </p:nvPicPr>
        <p:blipFill>
          <a:blip r:embed="rId2"/>
          <a:stretch>
            <a:fillRect/>
          </a:stretch>
        </p:blipFill>
        <p:spPr>
          <a:xfrm>
            <a:off x="4800600" y="2953168"/>
            <a:ext cx="3908918" cy="3716479"/>
          </a:xfrm>
          <a:prstGeom prst="rect">
            <a:avLst/>
          </a:prstGeom>
        </p:spPr>
      </p:pic>
      <p:sp>
        <p:nvSpPr>
          <p:cNvPr id="4" name="Rectangle 3"/>
          <p:cNvSpPr/>
          <p:nvPr/>
        </p:nvSpPr>
        <p:spPr>
          <a:xfrm>
            <a:off x="1524000" y="2952095"/>
            <a:ext cx="4572000" cy="646331"/>
          </a:xfrm>
          <a:prstGeom prst="rect">
            <a:avLst/>
          </a:prstGeom>
        </p:spPr>
        <p:txBody>
          <a:bodyPr>
            <a:spAutoFit/>
          </a:bodyPr>
          <a:lstStyle/>
          <a:p>
            <a:endParaRPr lang="en-US" b="1" dirty="0"/>
          </a:p>
          <a:p>
            <a:r>
              <a:rPr lang="en-US" b="1" dirty="0"/>
              <a:t>SYMBOLICALLY:</a:t>
            </a:r>
          </a:p>
        </p:txBody>
      </p:sp>
      <p:pic>
        <p:nvPicPr>
          <p:cNvPr id="5" name="Picture 4"/>
          <p:cNvPicPr>
            <a:picLocks noChangeAspect="1"/>
          </p:cNvPicPr>
          <p:nvPr/>
        </p:nvPicPr>
        <p:blipFill>
          <a:blip r:embed="rId3"/>
          <a:stretch>
            <a:fillRect/>
          </a:stretch>
        </p:blipFill>
        <p:spPr>
          <a:xfrm>
            <a:off x="1524000" y="3733800"/>
            <a:ext cx="2647950" cy="295275"/>
          </a:xfrm>
          <a:prstGeom prst="rect">
            <a:avLst/>
          </a:prstGeom>
        </p:spPr>
      </p:pic>
    </p:spTree>
    <p:extLst>
      <p:ext uri="{BB962C8B-B14F-4D97-AF65-F5344CB8AC3E}">
        <p14:creationId xmlns:p14="http://schemas.microsoft.com/office/powerpoint/2010/main" val="1826716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00200" y="3048000"/>
            <a:ext cx="1660519" cy="369332"/>
          </a:xfrm>
          <a:prstGeom prst="rect">
            <a:avLst/>
          </a:prstGeom>
        </p:spPr>
        <p:txBody>
          <a:bodyPr wrap="none">
            <a:spAutoFit/>
          </a:bodyPr>
          <a:lstStyle/>
          <a:p>
            <a:r>
              <a:rPr lang="en-US" b="1" dirty="0"/>
              <a:t>SYMBOLICALLY:</a:t>
            </a:r>
          </a:p>
        </p:txBody>
      </p:sp>
      <p:sp>
        <p:nvSpPr>
          <p:cNvPr id="6" name="Rectangle 5"/>
          <p:cNvSpPr/>
          <p:nvPr/>
        </p:nvSpPr>
        <p:spPr>
          <a:xfrm>
            <a:off x="1447800" y="152400"/>
            <a:ext cx="7696200" cy="2800767"/>
          </a:xfrm>
          <a:prstGeom prst="rect">
            <a:avLst/>
          </a:prstGeom>
        </p:spPr>
        <p:txBody>
          <a:bodyPr wrap="square">
            <a:spAutoFit/>
          </a:bodyPr>
          <a:lstStyle/>
          <a:p>
            <a:r>
              <a:rPr lang="en-US" sz="3200" b="1" dirty="0">
                <a:latin typeface="Times New Roman" pitchFamily="18" charset="0"/>
              </a:rPr>
              <a:t>Many-to-Many </a:t>
            </a:r>
          </a:p>
          <a:p>
            <a:r>
              <a:rPr lang="en-US" dirty="0"/>
              <a:t>This kind of mapping exists when any number of entities of one set can be associated with any number of entities of the other entity set. </a:t>
            </a:r>
          </a:p>
          <a:p>
            <a:r>
              <a:rPr lang="en-US" dirty="0">
                <a:solidFill>
                  <a:srgbClr val="002060"/>
                </a:solidFill>
              </a:rPr>
              <a:t>Consider the relation between a bank's customer and the customer's accounts. A customer can have more than one account and an account can have more than one customer associated with it in case it is a joint account or similar. Therefore, the mapping is many-to-many, that is, one or more customers associated with one or more accounts. </a:t>
            </a:r>
          </a:p>
          <a:p>
            <a:r>
              <a:rPr lang="en-US" dirty="0"/>
              <a:t>The mapping cardinality can be seen in figure </a:t>
            </a:r>
          </a:p>
        </p:txBody>
      </p:sp>
      <p:pic>
        <p:nvPicPr>
          <p:cNvPr id="7" name="Picture 6"/>
          <p:cNvPicPr>
            <a:picLocks noChangeAspect="1"/>
          </p:cNvPicPr>
          <p:nvPr/>
        </p:nvPicPr>
        <p:blipFill>
          <a:blip r:embed="rId2"/>
          <a:stretch>
            <a:fillRect/>
          </a:stretch>
        </p:blipFill>
        <p:spPr>
          <a:xfrm>
            <a:off x="4343400" y="3048000"/>
            <a:ext cx="4564725" cy="3793901"/>
          </a:xfrm>
          <a:prstGeom prst="rect">
            <a:avLst/>
          </a:prstGeom>
        </p:spPr>
      </p:pic>
      <p:pic>
        <p:nvPicPr>
          <p:cNvPr id="8" name="Picture 7"/>
          <p:cNvPicPr>
            <a:picLocks noChangeAspect="1"/>
          </p:cNvPicPr>
          <p:nvPr/>
        </p:nvPicPr>
        <p:blipFill>
          <a:blip r:embed="rId3"/>
          <a:stretch>
            <a:fillRect/>
          </a:stretch>
        </p:blipFill>
        <p:spPr>
          <a:xfrm>
            <a:off x="1685925" y="3413565"/>
            <a:ext cx="2657475" cy="447675"/>
          </a:xfrm>
          <a:prstGeom prst="rect">
            <a:avLst/>
          </a:prstGeom>
        </p:spPr>
      </p:pic>
    </p:spTree>
    <p:extLst>
      <p:ext uri="{BB962C8B-B14F-4D97-AF65-F5344CB8AC3E}">
        <p14:creationId xmlns:p14="http://schemas.microsoft.com/office/powerpoint/2010/main" val="16123579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35753"/>
            <a:ext cx="5694764" cy="584775"/>
          </a:xfrm>
          <a:prstGeom prst="rect">
            <a:avLst/>
          </a:prstGeom>
        </p:spPr>
        <p:txBody>
          <a:bodyPr wrap="none">
            <a:spAutoFit/>
          </a:bodyPr>
          <a:lstStyle/>
          <a:p>
            <a:r>
              <a:rPr lang="en-US" sz="3200" b="1" dirty="0">
                <a:latin typeface="Times New Roman" pitchFamily="18" charset="0"/>
              </a:rPr>
              <a:t>Few More Components of ERD</a:t>
            </a:r>
          </a:p>
        </p:txBody>
      </p:sp>
      <p:pic>
        <p:nvPicPr>
          <p:cNvPr id="3" name="Picture 2"/>
          <p:cNvPicPr>
            <a:picLocks noChangeAspect="1"/>
          </p:cNvPicPr>
          <p:nvPr/>
        </p:nvPicPr>
        <p:blipFill>
          <a:blip r:embed="rId2"/>
          <a:stretch>
            <a:fillRect/>
          </a:stretch>
        </p:blipFill>
        <p:spPr>
          <a:xfrm>
            <a:off x="2500312" y="667452"/>
            <a:ext cx="6515100" cy="1190625"/>
          </a:xfrm>
          <a:prstGeom prst="rect">
            <a:avLst/>
          </a:prstGeom>
          <a:ln>
            <a:noFill/>
          </a:ln>
          <a:effectLst>
            <a:outerShdw blurRad="190500" algn="tl" rotWithShape="0">
              <a:srgbClr val="000000">
                <a:alpha val="70000"/>
              </a:srgbClr>
            </a:outerShdw>
          </a:effectLst>
        </p:spPr>
      </p:pic>
      <p:pic>
        <p:nvPicPr>
          <p:cNvPr id="4" name="Picture 3"/>
          <p:cNvPicPr>
            <a:picLocks noChangeAspect="1"/>
          </p:cNvPicPr>
          <p:nvPr/>
        </p:nvPicPr>
        <p:blipFill>
          <a:blip r:embed="rId3"/>
          <a:stretch>
            <a:fillRect/>
          </a:stretch>
        </p:blipFill>
        <p:spPr>
          <a:xfrm>
            <a:off x="1494239" y="1995488"/>
            <a:ext cx="5648325" cy="1238250"/>
          </a:xfrm>
          <a:prstGeom prst="rect">
            <a:avLst/>
          </a:prstGeom>
          <a:ln>
            <a:noFill/>
          </a:ln>
          <a:effectLst>
            <a:outerShdw blurRad="190500" algn="tl" rotWithShape="0">
              <a:srgbClr val="000000">
                <a:alpha val="70000"/>
              </a:srgbClr>
            </a:outerShdw>
          </a:effectLst>
        </p:spPr>
      </p:pic>
      <p:pic>
        <p:nvPicPr>
          <p:cNvPr id="6" name="Picture 5"/>
          <p:cNvPicPr>
            <a:picLocks noChangeAspect="1"/>
          </p:cNvPicPr>
          <p:nvPr/>
        </p:nvPicPr>
        <p:blipFill>
          <a:blip r:embed="rId4"/>
          <a:stretch>
            <a:fillRect/>
          </a:stretch>
        </p:blipFill>
        <p:spPr>
          <a:xfrm>
            <a:off x="1494239" y="3395834"/>
            <a:ext cx="6086475" cy="1304925"/>
          </a:xfrm>
          <a:prstGeom prst="rect">
            <a:avLst/>
          </a:prstGeom>
          <a:ln>
            <a:noFill/>
          </a:ln>
          <a:effectLst>
            <a:outerShdw blurRad="190500" algn="tl" rotWithShape="0">
              <a:srgbClr val="000000">
                <a:alpha val="70000"/>
              </a:srgbClr>
            </a:outerShdw>
          </a:effectLst>
        </p:spPr>
      </p:pic>
      <p:pic>
        <p:nvPicPr>
          <p:cNvPr id="7" name="Picture 6"/>
          <p:cNvPicPr>
            <a:picLocks noChangeAspect="1"/>
          </p:cNvPicPr>
          <p:nvPr/>
        </p:nvPicPr>
        <p:blipFill>
          <a:blip r:embed="rId5"/>
          <a:stretch>
            <a:fillRect/>
          </a:stretch>
        </p:blipFill>
        <p:spPr>
          <a:xfrm>
            <a:off x="2509837" y="4953000"/>
            <a:ext cx="6505575" cy="1752600"/>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6"/>
          <a:stretch>
            <a:fillRect/>
          </a:stretch>
        </p:blipFill>
        <p:spPr>
          <a:xfrm>
            <a:off x="5867400" y="3742282"/>
            <a:ext cx="1496611" cy="913961"/>
          </a:xfrm>
          <a:prstGeom prst="rect">
            <a:avLst/>
          </a:prstGeom>
        </p:spPr>
      </p:pic>
      <p:pic>
        <p:nvPicPr>
          <p:cNvPr id="9" name="Picture 8"/>
          <p:cNvPicPr>
            <a:picLocks noChangeAspect="1"/>
          </p:cNvPicPr>
          <p:nvPr/>
        </p:nvPicPr>
        <p:blipFill>
          <a:blip r:embed="rId7"/>
          <a:stretch>
            <a:fillRect/>
          </a:stretch>
        </p:blipFill>
        <p:spPr>
          <a:xfrm>
            <a:off x="6971114" y="5876566"/>
            <a:ext cx="1219200" cy="723900"/>
          </a:xfrm>
          <a:prstGeom prst="rect">
            <a:avLst/>
          </a:prstGeom>
        </p:spPr>
      </p:pic>
      <p:pic>
        <p:nvPicPr>
          <p:cNvPr id="10" name="Picture 9"/>
          <p:cNvPicPr>
            <a:picLocks noChangeAspect="1"/>
          </p:cNvPicPr>
          <p:nvPr/>
        </p:nvPicPr>
        <p:blipFill>
          <a:blip r:embed="rId8"/>
          <a:stretch>
            <a:fillRect/>
          </a:stretch>
        </p:blipFill>
        <p:spPr>
          <a:xfrm>
            <a:off x="5679290" y="2393846"/>
            <a:ext cx="1257300" cy="676275"/>
          </a:xfrm>
          <a:prstGeom prst="rect">
            <a:avLst/>
          </a:prstGeom>
        </p:spPr>
      </p:pic>
    </p:spTree>
    <p:extLst>
      <p:ext uri="{BB962C8B-B14F-4D97-AF65-F5344CB8AC3E}">
        <p14:creationId xmlns:p14="http://schemas.microsoft.com/office/powerpoint/2010/main" val="4704234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76400" y="2017401"/>
            <a:ext cx="6172200" cy="584775"/>
          </a:xfrm>
          <a:prstGeom prst="rect">
            <a:avLst/>
          </a:prstGeom>
          <a:noFill/>
        </p:spPr>
        <p:txBody>
          <a:bodyPr wrap="square" rtlCol="0">
            <a:spAutoFit/>
          </a:bodyPr>
          <a:lstStyle/>
          <a:p>
            <a:r>
              <a:rPr lang="en-US" sz="3200" b="1" dirty="0">
                <a:latin typeface="Times New Roman" pitchFamily="18" charset="0"/>
              </a:rPr>
              <a:t>EXAMPLES</a:t>
            </a:r>
          </a:p>
        </p:txBody>
      </p:sp>
      <p:pic>
        <p:nvPicPr>
          <p:cNvPr id="5" name="Picture 4"/>
          <p:cNvPicPr>
            <a:picLocks noChangeAspect="1"/>
          </p:cNvPicPr>
          <p:nvPr/>
        </p:nvPicPr>
        <p:blipFill>
          <a:blip r:embed="rId2"/>
          <a:stretch>
            <a:fillRect/>
          </a:stretch>
        </p:blipFill>
        <p:spPr>
          <a:xfrm>
            <a:off x="1676400" y="152400"/>
            <a:ext cx="5381625" cy="1781175"/>
          </a:xfrm>
          <a:prstGeom prst="rect">
            <a:avLst/>
          </a:prstGeom>
          <a:ln>
            <a:noFill/>
          </a:ln>
          <a:effectLst>
            <a:outerShdw blurRad="190500" algn="tl" rotWithShape="0">
              <a:srgbClr val="000000">
                <a:alpha val="70000"/>
              </a:srgbClr>
            </a:outerShdw>
          </a:effectLst>
        </p:spPr>
      </p:pic>
      <p:pic>
        <p:nvPicPr>
          <p:cNvPr id="8" name="Picture 7"/>
          <p:cNvPicPr>
            <a:picLocks noChangeAspect="1"/>
          </p:cNvPicPr>
          <p:nvPr/>
        </p:nvPicPr>
        <p:blipFill>
          <a:blip r:embed="rId3"/>
          <a:stretch>
            <a:fillRect/>
          </a:stretch>
        </p:blipFill>
        <p:spPr>
          <a:xfrm>
            <a:off x="1905000" y="2672050"/>
            <a:ext cx="6981825" cy="39243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248379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447800" y="0"/>
            <a:ext cx="6891630" cy="830997"/>
          </a:xfrm>
          <a:prstGeom prst="rect">
            <a:avLst/>
          </a:prstGeom>
        </p:spPr>
        <p:txBody>
          <a:bodyPr wrap="none">
            <a:spAutoFit/>
          </a:bodyPr>
          <a:lstStyle/>
          <a:p>
            <a:pPr lvl="0"/>
            <a:r>
              <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Normalization of Database</a:t>
            </a:r>
          </a:p>
        </p:txBody>
      </p:sp>
      <p:sp>
        <p:nvSpPr>
          <p:cNvPr id="8" name="Rectangle 7"/>
          <p:cNvSpPr/>
          <p:nvPr/>
        </p:nvSpPr>
        <p:spPr>
          <a:xfrm>
            <a:off x="1447800" y="685800"/>
            <a:ext cx="7391400" cy="3693319"/>
          </a:xfrm>
          <a:prstGeom prst="rect">
            <a:avLst/>
          </a:prstGeom>
        </p:spPr>
        <p:txBody>
          <a:bodyPr wrap="square">
            <a:spAutoFit/>
          </a:bodyPr>
          <a:lstStyle/>
          <a:p>
            <a:r>
              <a:rPr lang="en-US" dirty="0">
                <a:solidFill>
                  <a:srgbClr val="000000"/>
                </a:solidFill>
              </a:rPr>
              <a:t>Technique of organizing the data in the database.</a:t>
            </a:r>
          </a:p>
          <a:p>
            <a:r>
              <a:rPr lang="en-US" dirty="0">
                <a:solidFill>
                  <a:srgbClr val="000000"/>
                </a:solidFill>
              </a:rPr>
              <a:t>Normalization is a systematic approach of decomposing tables to eliminate data </a:t>
            </a:r>
            <a:r>
              <a:rPr lang="en-US" u="sng" dirty="0">
                <a:solidFill>
                  <a:srgbClr val="000000"/>
                </a:solidFill>
              </a:rPr>
              <a:t>redundancy(repetition) </a:t>
            </a:r>
            <a:r>
              <a:rPr lang="en-US" dirty="0">
                <a:solidFill>
                  <a:srgbClr val="000000"/>
                </a:solidFill>
              </a:rPr>
              <a:t>and undesirable characteristics like </a:t>
            </a:r>
          </a:p>
          <a:p>
            <a:pPr marL="285750" indent="-285750">
              <a:buFont typeface="Arial" panose="020B0604020202020204" pitchFamily="34" charset="0"/>
              <a:buChar char="•"/>
            </a:pPr>
            <a:r>
              <a:rPr lang="en-US" b="1" dirty="0">
                <a:solidFill>
                  <a:srgbClr val="000000"/>
                </a:solidFill>
              </a:rPr>
              <a:t>Repetition Anomaly</a:t>
            </a:r>
          </a:p>
          <a:p>
            <a:pPr marL="285750" indent="-285750">
              <a:buFont typeface="Arial" panose="020B0604020202020204" pitchFamily="34" charset="0"/>
              <a:buChar char="•"/>
            </a:pPr>
            <a:r>
              <a:rPr lang="en-US" b="1" dirty="0">
                <a:solidFill>
                  <a:srgbClr val="000000"/>
                </a:solidFill>
              </a:rPr>
              <a:t>Insertion Anomaly</a:t>
            </a:r>
          </a:p>
          <a:p>
            <a:pPr marL="285750" indent="-285750">
              <a:buFont typeface="Arial" panose="020B0604020202020204" pitchFamily="34" charset="0"/>
              <a:buChar char="•"/>
            </a:pPr>
            <a:r>
              <a:rPr lang="en-US" b="1" dirty="0">
                <a:solidFill>
                  <a:srgbClr val="000000"/>
                </a:solidFill>
              </a:rPr>
              <a:t>Deletion Anomaly</a:t>
            </a:r>
          </a:p>
          <a:p>
            <a:pPr marL="285750" indent="-285750">
              <a:buFont typeface="Arial" panose="020B0604020202020204" pitchFamily="34" charset="0"/>
              <a:buChar char="•"/>
            </a:pPr>
            <a:r>
              <a:rPr lang="en-US" b="1" dirty="0">
                <a:solidFill>
                  <a:srgbClr val="000000"/>
                </a:solidFill>
              </a:rPr>
              <a:t>Updating Anomaly</a:t>
            </a:r>
          </a:p>
          <a:p>
            <a:r>
              <a:rPr lang="en-US" b="1" dirty="0">
                <a:solidFill>
                  <a:schemeClr val="bg2">
                    <a:lumMod val="50000"/>
                  </a:schemeClr>
                </a:solidFill>
              </a:rPr>
              <a:t>//Details from book</a:t>
            </a:r>
          </a:p>
          <a:p>
            <a:r>
              <a:rPr lang="en-US" dirty="0">
                <a:solidFill>
                  <a:srgbClr val="000000"/>
                </a:solidFill>
              </a:rPr>
              <a:t>It is a multi-step process that puts data into tabular form, removing duplicated data from the relation tables.</a:t>
            </a:r>
          </a:p>
          <a:p>
            <a:r>
              <a:rPr lang="en-US" dirty="0">
                <a:solidFill>
                  <a:srgbClr val="000000"/>
                </a:solidFill>
              </a:rPr>
              <a:t>Normalization is used for mainly two purposes,</a:t>
            </a:r>
          </a:p>
          <a:p>
            <a:pPr marL="285750" indent="-285750">
              <a:buFont typeface="Arial" panose="020B0604020202020204" pitchFamily="34" charset="0"/>
              <a:buChar char="•"/>
            </a:pPr>
            <a:r>
              <a:rPr lang="en-US" dirty="0">
                <a:solidFill>
                  <a:srgbClr val="000000"/>
                </a:solidFill>
              </a:rPr>
              <a:t>Eliminating redundant(useless) data.</a:t>
            </a:r>
          </a:p>
          <a:p>
            <a:pPr marL="285750" indent="-285750">
              <a:buFont typeface="Arial" panose="020B0604020202020204" pitchFamily="34" charset="0"/>
              <a:buChar char="•"/>
            </a:pPr>
            <a:r>
              <a:rPr lang="en-US" dirty="0">
                <a:solidFill>
                  <a:srgbClr val="000000"/>
                </a:solidFill>
              </a:rPr>
              <a:t>Ensuring data dependencies make sense </a:t>
            </a:r>
            <a:r>
              <a:rPr lang="en-US" dirty="0" err="1">
                <a:solidFill>
                  <a:srgbClr val="000000"/>
                </a:solidFill>
              </a:rPr>
              <a:t>i.e</a:t>
            </a:r>
            <a:r>
              <a:rPr lang="en-US" dirty="0">
                <a:solidFill>
                  <a:srgbClr val="000000"/>
                </a:solidFill>
              </a:rPr>
              <a:t> data is logically stored</a:t>
            </a:r>
          </a:p>
        </p:txBody>
      </p:sp>
      <p:pic>
        <p:nvPicPr>
          <p:cNvPr id="4098"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07266" y="4395190"/>
            <a:ext cx="5731934" cy="2462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413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457200"/>
            <a:ext cx="7391400" cy="2492990"/>
          </a:xfrm>
          <a:prstGeom prst="rect">
            <a:avLst/>
          </a:prstGeom>
        </p:spPr>
        <p:txBody>
          <a:bodyPr wrap="square">
            <a:spAutoFit/>
          </a:bodyPr>
          <a:lstStyle/>
          <a:p>
            <a:pPr indent="-285750">
              <a:buFont typeface="Wingdings" panose="05000000000000000000" pitchFamily="2" charset="2"/>
              <a:buChar char="Ø"/>
            </a:pPr>
            <a:r>
              <a:rPr lang="en-US" altLang="en-US" sz="4800" b="1" spc="50" dirty="0">
                <a:ln w="9525" cmpd="sng">
                  <a:solidFill>
                    <a:schemeClr val="accent1"/>
                  </a:solidFill>
                  <a:prstDash val="solid"/>
                </a:ln>
                <a:solidFill>
                  <a:srgbClr val="70AD47">
                    <a:tint val="1000"/>
                  </a:srgbClr>
                </a:solidFill>
                <a:effectLst>
                  <a:glow rad="38100">
                    <a:schemeClr val="accent1">
                      <a:alpha val="40000"/>
                    </a:schemeClr>
                  </a:glow>
                </a:effectLst>
                <a:latin typeface="Baskerville Old Face" panose="02020602080505020303" pitchFamily="18" charset="0"/>
              </a:rPr>
              <a:t>Data Management</a:t>
            </a:r>
          </a:p>
          <a:p>
            <a:r>
              <a:rPr lang="en-US" altLang="en-US" dirty="0"/>
              <a:t>Data management deals with managing large amount of information, which involves both the storage of information and the provision of mechanisms for the manipulation of information. </a:t>
            </a:r>
          </a:p>
          <a:p>
            <a:r>
              <a:rPr lang="en-US" altLang="en-US" dirty="0"/>
              <a:t>The two different approaches of managing data are:</a:t>
            </a:r>
          </a:p>
          <a:p>
            <a:pPr marL="285750" indent="-285750">
              <a:buFont typeface="Wingdings" panose="05000000000000000000" pitchFamily="2" charset="2"/>
              <a:buChar char="§"/>
            </a:pPr>
            <a:r>
              <a:rPr lang="en-US" altLang="en-US" dirty="0"/>
              <a:t>File-based systems</a:t>
            </a:r>
          </a:p>
          <a:p>
            <a:pPr marL="285750" indent="-285750">
              <a:buFont typeface="Wingdings" panose="05000000000000000000" pitchFamily="2" charset="2"/>
              <a:buChar char="§"/>
            </a:pPr>
            <a:r>
              <a:rPr lang="en-US" altLang="en-US" dirty="0"/>
              <a:t>Database systems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400" y="2626872"/>
            <a:ext cx="5225300" cy="4231127"/>
          </a:xfrm>
          <a:prstGeom prst="rect">
            <a:avLst/>
          </a:prstGeom>
        </p:spPr>
      </p:pic>
    </p:spTree>
    <p:extLst>
      <p:ext uri="{BB962C8B-B14F-4D97-AF65-F5344CB8AC3E}">
        <p14:creationId xmlns:p14="http://schemas.microsoft.com/office/powerpoint/2010/main" val="1841144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94573"/>
            <a:ext cx="7239000" cy="1969770"/>
          </a:xfrm>
          <a:prstGeom prst="rect">
            <a:avLst/>
          </a:prstGeom>
        </p:spPr>
        <p:txBody>
          <a:bodyPr wrap="square">
            <a:spAutoFit/>
          </a:bodyPr>
          <a:lstStyle/>
          <a:p>
            <a:r>
              <a:rPr lang="en-US" sz="3200" b="1" dirty="0">
                <a:latin typeface="Times New Roman" pitchFamily="18" charset="0"/>
              </a:rPr>
              <a:t>Problems Without Normalization</a:t>
            </a:r>
          </a:p>
          <a:p>
            <a:r>
              <a:rPr lang="en-US" dirty="0"/>
              <a:t>If a table is not properly normalized and have data redundancy then it will not only eat up extra memory space but will also make it difficult to handle and update the database, without facing data loss. Insertion, </a:t>
            </a:r>
            <a:r>
              <a:rPr lang="en-US" dirty="0" err="1"/>
              <a:t>Updation</a:t>
            </a:r>
            <a:r>
              <a:rPr lang="en-US" dirty="0"/>
              <a:t> and Deletion Anomalies are very frequent if database is not normalized.</a:t>
            </a:r>
          </a:p>
          <a:p>
            <a:endParaRPr lang="en-US" dirty="0"/>
          </a:p>
        </p:txBody>
      </p:sp>
      <p:sp>
        <p:nvSpPr>
          <p:cNvPr id="5" name="Rectangle 4"/>
          <p:cNvSpPr/>
          <p:nvPr/>
        </p:nvSpPr>
        <p:spPr>
          <a:xfrm>
            <a:off x="1524000" y="1905000"/>
            <a:ext cx="7467600" cy="3077766"/>
          </a:xfrm>
          <a:prstGeom prst="rect">
            <a:avLst/>
          </a:prstGeom>
        </p:spPr>
        <p:txBody>
          <a:bodyPr wrap="square">
            <a:spAutoFit/>
          </a:bodyPr>
          <a:lstStyle/>
          <a:p>
            <a:r>
              <a:rPr lang="en-US" sz="3200" b="1" dirty="0">
                <a:latin typeface="Times New Roman" pitchFamily="18" charset="0"/>
              </a:rPr>
              <a:t>Normalization Rule</a:t>
            </a:r>
          </a:p>
          <a:p>
            <a:r>
              <a:rPr lang="en-US" dirty="0"/>
              <a:t>Normalization rules are divided into the following normal forms:</a:t>
            </a:r>
          </a:p>
          <a:p>
            <a:pPr>
              <a:buFont typeface="+mj-lt"/>
              <a:buAutoNum type="arabicPeriod"/>
            </a:pPr>
            <a:r>
              <a:rPr lang="en-US" dirty="0"/>
              <a:t>First Normal Form-1NF</a:t>
            </a:r>
          </a:p>
          <a:p>
            <a:pPr>
              <a:buFont typeface="+mj-lt"/>
              <a:buAutoNum type="arabicPeriod"/>
            </a:pPr>
            <a:r>
              <a:rPr lang="en-US" dirty="0"/>
              <a:t>Second Normal Form-2NF</a:t>
            </a:r>
          </a:p>
          <a:p>
            <a:pPr>
              <a:buFont typeface="+mj-lt"/>
              <a:buAutoNum type="arabicPeriod"/>
            </a:pPr>
            <a:r>
              <a:rPr lang="en-US" dirty="0"/>
              <a:t>Third Normal Form-3NF</a:t>
            </a:r>
          </a:p>
          <a:p>
            <a:r>
              <a:rPr lang="en-US" dirty="0"/>
              <a:t>Initially, </a:t>
            </a:r>
            <a:r>
              <a:rPr lang="en-US" b="1" dirty="0" err="1"/>
              <a:t>Codd</a:t>
            </a:r>
            <a:r>
              <a:rPr lang="en-US" b="1" dirty="0"/>
              <a:t> (1972) </a:t>
            </a:r>
            <a:r>
              <a:rPr lang="en-US" dirty="0"/>
              <a:t>presented three normal forms (1NF, 2NF, and 3NF),</a:t>
            </a:r>
          </a:p>
          <a:p>
            <a:r>
              <a:rPr lang="en-US" dirty="0"/>
              <a:t>The fourth and fifth normal forms are </a:t>
            </a:r>
          </a:p>
          <a:p>
            <a:r>
              <a:rPr lang="en-US" dirty="0"/>
              <a:t>based on multi-value and join </a:t>
            </a:r>
          </a:p>
          <a:p>
            <a:r>
              <a:rPr lang="en-US" dirty="0"/>
              <a:t>dependencies and </a:t>
            </a:r>
          </a:p>
          <a:p>
            <a:r>
              <a:rPr lang="en-US" dirty="0"/>
              <a:t>were proposed later.</a:t>
            </a:r>
          </a:p>
        </p:txBody>
      </p:sp>
      <p:pic>
        <p:nvPicPr>
          <p:cNvPr id="512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3711474"/>
            <a:ext cx="4343400" cy="3199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388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37065"/>
            <a:ext cx="7620000" cy="2246769"/>
          </a:xfrm>
          <a:prstGeom prst="rect">
            <a:avLst/>
          </a:prstGeom>
        </p:spPr>
        <p:txBody>
          <a:bodyPr wrap="square">
            <a:spAutoFit/>
          </a:bodyPr>
          <a:lstStyle/>
          <a:p>
            <a:pPr algn="ctr"/>
            <a:r>
              <a:rPr lang="en-US" sz="3200" b="1" dirty="0">
                <a:latin typeface="Times New Roman" pitchFamily="18" charset="0"/>
              </a:rPr>
              <a:t>First Normal Form </a:t>
            </a:r>
          </a:p>
          <a:p>
            <a:r>
              <a:rPr lang="en-US" dirty="0"/>
              <a:t>In order to achieve the first normal form, following steps need to be performed:</a:t>
            </a:r>
          </a:p>
          <a:p>
            <a:pPr marL="285750" indent="-285750">
              <a:buFont typeface="Arial" panose="020B0604020202020204" pitchFamily="34" charset="0"/>
              <a:buChar char="•"/>
            </a:pPr>
            <a:r>
              <a:rPr lang="en-US" dirty="0"/>
              <a:t>Create separate tables for each group of related data </a:t>
            </a:r>
          </a:p>
          <a:p>
            <a:pPr marL="285750" indent="-285750">
              <a:buFont typeface="Arial" panose="020B0604020202020204" pitchFamily="34" charset="0"/>
              <a:buChar char="•"/>
            </a:pPr>
            <a:r>
              <a:rPr lang="en-US" dirty="0"/>
              <a:t>The table columns must have atomic values</a:t>
            </a:r>
          </a:p>
          <a:p>
            <a:pPr marL="285750" indent="-285750">
              <a:buFont typeface="Arial" panose="020B0604020202020204" pitchFamily="34" charset="0"/>
              <a:buChar char="•"/>
            </a:pPr>
            <a:r>
              <a:rPr lang="en-US" dirty="0"/>
              <a:t> All the key attributes must be identified</a:t>
            </a:r>
          </a:p>
          <a:p>
            <a:r>
              <a:rPr lang="en-US" dirty="0"/>
              <a:t>Consider the Employee Project Details table shown in table </a:t>
            </a:r>
          </a:p>
          <a:p>
            <a:endParaRPr lang="en-US" dirty="0"/>
          </a:p>
        </p:txBody>
      </p:sp>
      <p:pic>
        <p:nvPicPr>
          <p:cNvPr id="4" name="Picture 3"/>
          <p:cNvPicPr>
            <a:picLocks noChangeAspect="1"/>
          </p:cNvPicPr>
          <p:nvPr/>
        </p:nvPicPr>
        <p:blipFill>
          <a:blip r:embed="rId3"/>
          <a:stretch>
            <a:fillRect/>
          </a:stretch>
        </p:blipFill>
        <p:spPr>
          <a:xfrm>
            <a:off x="2223975" y="1777256"/>
            <a:ext cx="6076950" cy="1200150"/>
          </a:xfrm>
          <a:prstGeom prst="rect">
            <a:avLst/>
          </a:prstGeom>
        </p:spPr>
      </p:pic>
      <p:sp>
        <p:nvSpPr>
          <p:cNvPr id="5" name="Rectangle 4"/>
          <p:cNvSpPr/>
          <p:nvPr/>
        </p:nvSpPr>
        <p:spPr>
          <a:xfrm>
            <a:off x="1592150" y="2977406"/>
            <a:ext cx="7315200" cy="1477328"/>
          </a:xfrm>
          <a:prstGeom prst="rect">
            <a:avLst/>
          </a:prstGeom>
        </p:spPr>
        <p:txBody>
          <a:bodyPr wrap="square">
            <a:spAutoFit/>
          </a:bodyPr>
          <a:lstStyle/>
          <a:p>
            <a:r>
              <a:rPr lang="en-US" dirty="0"/>
              <a:t>The table has data related to projects and employees. The table needs to be split into two tables, that is, a Project Details table and an Employee Details table. </a:t>
            </a:r>
          </a:p>
          <a:p>
            <a:r>
              <a:rPr lang="en-US" dirty="0"/>
              <a:t>The table columns, </a:t>
            </a:r>
            <a:r>
              <a:rPr lang="en-US" dirty="0" err="1"/>
              <a:t>Project_id</a:t>
            </a:r>
            <a:r>
              <a:rPr lang="en-US" dirty="0"/>
              <a:t> and </a:t>
            </a:r>
            <a:r>
              <a:rPr lang="en-US" dirty="0" err="1"/>
              <a:t>Project_names</a:t>
            </a:r>
            <a:r>
              <a:rPr lang="en-US" dirty="0"/>
              <a:t>, have multiple values. The data needs to be split over different rows. The resultant tables are Project</a:t>
            </a:r>
          </a:p>
        </p:txBody>
      </p:sp>
      <p:pic>
        <p:nvPicPr>
          <p:cNvPr id="6" name="Picture 5"/>
          <p:cNvPicPr>
            <a:picLocks noChangeAspect="1"/>
          </p:cNvPicPr>
          <p:nvPr/>
        </p:nvPicPr>
        <p:blipFill>
          <a:blip r:embed="rId4"/>
          <a:stretch>
            <a:fillRect/>
          </a:stretch>
        </p:blipFill>
        <p:spPr>
          <a:xfrm>
            <a:off x="1592150" y="4435217"/>
            <a:ext cx="2755332" cy="999825"/>
          </a:xfrm>
          <a:prstGeom prst="rect">
            <a:avLst/>
          </a:prstGeom>
        </p:spPr>
      </p:pic>
      <p:pic>
        <p:nvPicPr>
          <p:cNvPr id="7" name="Picture 6"/>
          <p:cNvPicPr>
            <a:picLocks noChangeAspect="1"/>
          </p:cNvPicPr>
          <p:nvPr/>
        </p:nvPicPr>
        <p:blipFill>
          <a:blip r:embed="rId5"/>
          <a:stretch>
            <a:fillRect/>
          </a:stretch>
        </p:blipFill>
        <p:spPr>
          <a:xfrm>
            <a:off x="4529025" y="4454734"/>
            <a:ext cx="3771900" cy="1190625"/>
          </a:xfrm>
          <a:prstGeom prst="rect">
            <a:avLst/>
          </a:prstGeom>
        </p:spPr>
      </p:pic>
      <p:sp>
        <p:nvSpPr>
          <p:cNvPr id="8" name="Rectangle 7"/>
          <p:cNvSpPr/>
          <p:nvPr/>
        </p:nvSpPr>
        <p:spPr>
          <a:xfrm>
            <a:off x="1511300" y="6441001"/>
            <a:ext cx="6934200" cy="369332"/>
          </a:xfrm>
          <a:prstGeom prst="rect">
            <a:avLst/>
          </a:prstGeom>
        </p:spPr>
        <p:txBody>
          <a:bodyPr wrap="square">
            <a:spAutoFit/>
          </a:bodyPr>
          <a:lstStyle/>
          <a:p>
            <a:r>
              <a:rPr lang="en-US" dirty="0">
                <a:solidFill>
                  <a:schemeClr val="bg2">
                    <a:lumMod val="50000"/>
                  </a:schemeClr>
                </a:solidFill>
              </a:rPr>
              <a:t>//The </a:t>
            </a:r>
            <a:r>
              <a:rPr lang="en-US" dirty="0" err="1">
                <a:solidFill>
                  <a:schemeClr val="bg2">
                    <a:lumMod val="50000"/>
                  </a:schemeClr>
                </a:solidFill>
              </a:rPr>
              <a:t>Project_id</a:t>
            </a:r>
            <a:r>
              <a:rPr lang="en-US" dirty="0">
                <a:solidFill>
                  <a:schemeClr val="bg2">
                    <a:lumMod val="50000"/>
                  </a:schemeClr>
                </a:solidFill>
              </a:rPr>
              <a:t> attribute is the primary key for the Project Details table. </a:t>
            </a:r>
          </a:p>
        </p:txBody>
      </p:sp>
      <p:sp>
        <p:nvSpPr>
          <p:cNvPr id="9" name="Rectangle 8"/>
          <p:cNvSpPr/>
          <p:nvPr/>
        </p:nvSpPr>
        <p:spPr>
          <a:xfrm>
            <a:off x="1524000" y="5581515"/>
            <a:ext cx="7620000" cy="923330"/>
          </a:xfrm>
          <a:prstGeom prst="rect">
            <a:avLst/>
          </a:prstGeom>
        </p:spPr>
        <p:txBody>
          <a:bodyPr wrap="square">
            <a:spAutoFit/>
          </a:bodyPr>
          <a:lstStyle/>
          <a:p>
            <a:r>
              <a:rPr lang="en-US" dirty="0"/>
              <a:t>The </a:t>
            </a:r>
            <a:r>
              <a:rPr lang="en-US" dirty="0" err="1"/>
              <a:t>Emp_no</a:t>
            </a:r>
            <a:r>
              <a:rPr lang="en-US" dirty="0"/>
              <a:t> attribute is the primary key for the Employee Details table. Therefore, in first normal form, the initial Employee Project Details table has been reduced to the Project Details and Employee Details tables.</a:t>
            </a:r>
          </a:p>
        </p:txBody>
      </p:sp>
    </p:spTree>
    <p:extLst>
      <p:ext uri="{BB962C8B-B14F-4D97-AF65-F5344CB8AC3E}">
        <p14:creationId xmlns:p14="http://schemas.microsoft.com/office/powerpoint/2010/main" val="39679761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11968" y="-8021"/>
            <a:ext cx="7620000" cy="4462760"/>
          </a:xfrm>
          <a:prstGeom prst="rect">
            <a:avLst/>
          </a:prstGeom>
        </p:spPr>
        <p:txBody>
          <a:bodyPr wrap="square">
            <a:spAutoFit/>
          </a:bodyPr>
          <a:lstStyle/>
          <a:p>
            <a:pPr algn="ctr"/>
            <a:r>
              <a:rPr lang="en-US" sz="3200" b="1" dirty="0">
                <a:latin typeface="Times New Roman" pitchFamily="18" charset="0"/>
              </a:rPr>
              <a:t>Second Normal Form </a:t>
            </a:r>
          </a:p>
          <a:p>
            <a:r>
              <a:rPr lang="en-US" dirty="0"/>
              <a:t>The tables are said to be in second normal form if: </a:t>
            </a:r>
          </a:p>
          <a:p>
            <a:pPr marL="285750" indent="-285750">
              <a:buFont typeface="Wingdings" panose="05000000000000000000" pitchFamily="2" charset="2"/>
              <a:buChar char="§"/>
            </a:pPr>
            <a:r>
              <a:rPr lang="en-US" dirty="0"/>
              <a:t>They meet the requirements of the first normal form </a:t>
            </a:r>
          </a:p>
          <a:p>
            <a:pPr marL="285750" indent="-285750">
              <a:buFont typeface="Wingdings" panose="05000000000000000000" pitchFamily="2" charset="2"/>
              <a:buChar char="§"/>
            </a:pPr>
            <a:r>
              <a:rPr lang="en-US" dirty="0"/>
              <a:t>There are no partial dependencies in the tables </a:t>
            </a:r>
          </a:p>
          <a:p>
            <a:pPr marL="285750" indent="-285750">
              <a:buFont typeface="Wingdings" panose="05000000000000000000" pitchFamily="2" charset="2"/>
              <a:buChar char="§"/>
            </a:pPr>
            <a:r>
              <a:rPr lang="en-US" dirty="0"/>
              <a:t>The tables are related through foreign keys </a:t>
            </a:r>
          </a:p>
          <a:p>
            <a:r>
              <a:rPr lang="en-US" dirty="0">
                <a:solidFill>
                  <a:srgbClr val="002060"/>
                </a:solidFill>
              </a:rPr>
              <a:t>Partial dependency means a non-key attribute should not be partially dependent on more than one key attribute</a:t>
            </a:r>
            <a:r>
              <a:rPr lang="en-US" dirty="0"/>
              <a:t>. T</a:t>
            </a:r>
            <a:r>
              <a:rPr lang="en-US" dirty="0">
                <a:solidFill>
                  <a:srgbClr val="002060"/>
                </a:solidFill>
              </a:rPr>
              <a:t>he Project Details and Employee Details tables do not exhibit any partial dependencies. </a:t>
            </a:r>
          </a:p>
          <a:p>
            <a:r>
              <a:rPr lang="en-US" dirty="0"/>
              <a:t>The </a:t>
            </a:r>
            <a:r>
              <a:rPr lang="en-US" u="sng" dirty="0" err="1">
                <a:solidFill>
                  <a:srgbClr val="7030A0"/>
                </a:solidFill>
              </a:rPr>
              <a:t>Project_name</a:t>
            </a:r>
            <a:r>
              <a:rPr lang="en-US" dirty="0"/>
              <a:t> is dependent only on </a:t>
            </a:r>
            <a:r>
              <a:rPr lang="en-US" u="sng" dirty="0" err="1">
                <a:solidFill>
                  <a:srgbClr val="7030A0"/>
                </a:solidFill>
              </a:rPr>
              <a:t>Project_id</a:t>
            </a:r>
            <a:r>
              <a:rPr lang="en-US" dirty="0"/>
              <a:t> and </a:t>
            </a:r>
          </a:p>
          <a:p>
            <a:r>
              <a:rPr lang="en-US" u="sng" dirty="0" err="1">
                <a:solidFill>
                  <a:srgbClr val="00B050"/>
                </a:solidFill>
              </a:rPr>
              <a:t>Emp_name</a:t>
            </a:r>
            <a:r>
              <a:rPr lang="en-US" dirty="0">
                <a:solidFill>
                  <a:srgbClr val="00B050"/>
                </a:solidFill>
              </a:rPr>
              <a:t>, </a:t>
            </a:r>
            <a:r>
              <a:rPr lang="en-US" u="sng" dirty="0">
                <a:solidFill>
                  <a:srgbClr val="00B050"/>
                </a:solidFill>
              </a:rPr>
              <a:t>Grade</a:t>
            </a:r>
            <a:r>
              <a:rPr lang="en-US" dirty="0"/>
              <a:t>, and </a:t>
            </a:r>
            <a:r>
              <a:rPr lang="en-US" u="sng" dirty="0">
                <a:solidFill>
                  <a:srgbClr val="00B050"/>
                </a:solidFill>
              </a:rPr>
              <a:t>Salary</a:t>
            </a:r>
            <a:r>
              <a:rPr lang="en-US" dirty="0"/>
              <a:t> are dependent only on </a:t>
            </a:r>
            <a:r>
              <a:rPr lang="en-US" u="sng" dirty="0" err="1">
                <a:solidFill>
                  <a:srgbClr val="00B050"/>
                </a:solidFill>
              </a:rPr>
              <a:t>Emp_no</a:t>
            </a:r>
            <a:r>
              <a:rPr lang="en-US" u="sng" dirty="0">
                <a:solidFill>
                  <a:srgbClr val="00B050"/>
                </a:solidFill>
              </a:rPr>
              <a:t>.</a:t>
            </a:r>
            <a:r>
              <a:rPr lang="en-US" dirty="0">
                <a:solidFill>
                  <a:srgbClr val="00B050"/>
                </a:solidFill>
              </a:rPr>
              <a:t> </a:t>
            </a:r>
          </a:p>
          <a:p>
            <a:r>
              <a:rPr lang="en-US" dirty="0"/>
              <a:t>The tables also need to be related through foreign keys. </a:t>
            </a:r>
          </a:p>
          <a:p>
            <a:r>
              <a:rPr lang="en-US" dirty="0"/>
              <a:t>A third table, named </a:t>
            </a:r>
            <a:r>
              <a:rPr lang="en-US" b="1" dirty="0"/>
              <a:t>Employee Project Details</a:t>
            </a:r>
            <a:r>
              <a:rPr lang="en-US" dirty="0"/>
              <a:t>, is created with only two columns, </a:t>
            </a:r>
            <a:r>
              <a:rPr lang="en-US" dirty="0" err="1"/>
              <a:t>Project_id</a:t>
            </a:r>
            <a:r>
              <a:rPr lang="en-US" dirty="0"/>
              <a:t> and </a:t>
            </a:r>
            <a:r>
              <a:rPr lang="en-US" dirty="0" err="1"/>
              <a:t>Emp_no</a:t>
            </a:r>
            <a:r>
              <a:rPr lang="en-US" dirty="0"/>
              <a:t>. So, the project and employee details tables on conversion to second normal form generates tables Project Details, Employee Details, and Employee Project Details</a:t>
            </a:r>
          </a:p>
        </p:txBody>
      </p:sp>
      <p:pic>
        <p:nvPicPr>
          <p:cNvPr id="4" name="Picture 3"/>
          <p:cNvPicPr>
            <a:picLocks noChangeAspect="1"/>
          </p:cNvPicPr>
          <p:nvPr/>
        </p:nvPicPr>
        <p:blipFill>
          <a:blip r:embed="rId3"/>
          <a:stretch>
            <a:fillRect/>
          </a:stretch>
        </p:blipFill>
        <p:spPr>
          <a:xfrm>
            <a:off x="1828800" y="4351256"/>
            <a:ext cx="2895600" cy="638175"/>
          </a:xfrm>
          <a:prstGeom prst="rect">
            <a:avLst/>
          </a:prstGeom>
        </p:spPr>
      </p:pic>
      <p:pic>
        <p:nvPicPr>
          <p:cNvPr id="5" name="Picture 4"/>
          <p:cNvPicPr>
            <a:picLocks noChangeAspect="1"/>
          </p:cNvPicPr>
          <p:nvPr/>
        </p:nvPicPr>
        <p:blipFill>
          <a:blip r:embed="rId4"/>
          <a:stretch>
            <a:fillRect/>
          </a:stretch>
        </p:blipFill>
        <p:spPr>
          <a:xfrm>
            <a:off x="1511967" y="5082440"/>
            <a:ext cx="3595939" cy="1000125"/>
          </a:xfrm>
          <a:prstGeom prst="rect">
            <a:avLst/>
          </a:prstGeom>
        </p:spPr>
      </p:pic>
      <p:pic>
        <p:nvPicPr>
          <p:cNvPr id="6" name="Picture 5"/>
          <p:cNvPicPr>
            <a:picLocks noChangeAspect="1"/>
          </p:cNvPicPr>
          <p:nvPr/>
        </p:nvPicPr>
        <p:blipFill>
          <a:blip r:embed="rId5"/>
          <a:stretch>
            <a:fillRect/>
          </a:stretch>
        </p:blipFill>
        <p:spPr>
          <a:xfrm>
            <a:off x="5410200" y="4434239"/>
            <a:ext cx="3419475" cy="1649394"/>
          </a:xfrm>
          <a:prstGeom prst="rect">
            <a:avLst/>
          </a:prstGeom>
        </p:spPr>
      </p:pic>
      <p:sp>
        <p:nvSpPr>
          <p:cNvPr id="7" name="Rectangle 6"/>
          <p:cNvSpPr/>
          <p:nvPr/>
        </p:nvSpPr>
        <p:spPr>
          <a:xfrm>
            <a:off x="1558089" y="6175574"/>
            <a:ext cx="7573879" cy="584775"/>
          </a:xfrm>
          <a:prstGeom prst="rect">
            <a:avLst/>
          </a:prstGeom>
        </p:spPr>
        <p:txBody>
          <a:bodyPr wrap="square">
            <a:spAutoFit/>
          </a:bodyPr>
          <a:lstStyle/>
          <a:p>
            <a:r>
              <a:rPr lang="en-US" sz="1600" dirty="0">
                <a:solidFill>
                  <a:schemeClr val="bg2">
                    <a:lumMod val="50000"/>
                  </a:schemeClr>
                </a:solidFill>
              </a:rPr>
              <a:t>//The attributes, </a:t>
            </a:r>
            <a:r>
              <a:rPr lang="en-US" sz="1600" dirty="0" err="1">
                <a:solidFill>
                  <a:schemeClr val="bg2">
                    <a:lumMod val="50000"/>
                  </a:schemeClr>
                </a:solidFill>
              </a:rPr>
              <a:t>Emp_no</a:t>
            </a:r>
            <a:r>
              <a:rPr lang="en-US" sz="1600" dirty="0">
                <a:solidFill>
                  <a:schemeClr val="bg2">
                    <a:lumMod val="50000"/>
                  </a:schemeClr>
                </a:solidFill>
              </a:rPr>
              <a:t> and </a:t>
            </a:r>
            <a:r>
              <a:rPr lang="en-US" sz="1600" dirty="0" err="1">
                <a:solidFill>
                  <a:schemeClr val="bg2">
                    <a:lumMod val="50000"/>
                  </a:schemeClr>
                </a:solidFill>
              </a:rPr>
              <a:t>Project_id</a:t>
            </a:r>
            <a:r>
              <a:rPr lang="en-US" sz="1600" dirty="0">
                <a:solidFill>
                  <a:schemeClr val="bg2">
                    <a:lumMod val="50000"/>
                  </a:schemeClr>
                </a:solidFill>
              </a:rPr>
              <a:t>, of the Employee Project Details table combine together to form the primary key. Such primary keys are called composite primary keys. </a:t>
            </a:r>
          </a:p>
        </p:txBody>
      </p:sp>
    </p:spTree>
    <p:extLst>
      <p:ext uri="{BB962C8B-B14F-4D97-AF65-F5344CB8AC3E}">
        <p14:creationId xmlns:p14="http://schemas.microsoft.com/office/powerpoint/2010/main" val="21302926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3412"/>
            <a:ext cx="7696200" cy="4462760"/>
          </a:xfrm>
          <a:prstGeom prst="rect">
            <a:avLst/>
          </a:prstGeom>
        </p:spPr>
        <p:txBody>
          <a:bodyPr wrap="square">
            <a:spAutoFit/>
          </a:bodyPr>
          <a:lstStyle/>
          <a:p>
            <a:pPr algn="ctr"/>
            <a:r>
              <a:rPr lang="en-US" sz="3200" b="1" dirty="0">
                <a:latin typeface="Times New Roman" pitchFamily="18" charset="0"/>
              </a:rPr>
              <a:t>Third Normal Form </a:t>
            </a:r>
          </a:p>
          <a:p>
            <a:r>
              <a:rPr lang="en-US" dirty="0"/>
              <a:t>To achieve the third normal form: </a:t>
            </a:r>
          </a:p>
          <a:p>
            <a:pPr marL="285750" indent="-285750">
              <a:buFont typeface="Arial" panose="020B0604020202020204" pitchFamily="34" charset="0"/>
              <a:buChar char="•"/>
            </a:pPr>
            <a:r>
              <a:rPr lang="en-US" dirty="0"/>
              <a:t>The tables should meet the requirements of the second normal form </a:t>
            </a:r>
          </a:p>
          <a:p>
            <a:pPr marL="285750" indent="-285750">
              <a:buFont typeface="Arial" panose="020B0604020202020204" pitchFamily="34" charset="0"/>
              <a:buChar char="•"/>
            </a:pPr>
            <a:r>
              <a:rPr lang="en-US" dirty="0"/>
              <a:t>The tables should not have transitive dependencies in them </a:t>
            </a:r>
          </a:p>
          <a:p>
            <a:r>
              <a:rPr lang="en-US" dirty="0"/>
              <a:t>The </a:t>
            </a:r>
            <a:r>
              <a:rPr lang="en-US" b="1" dirty="0"/>
              <a:t>Project Details</a:t>
            </a:r>
            <a:r>
              <a:rPr lang="en-US" dirty="0"/>
              <a:t>, </a:t>
            </a:r>
            <a:r>
              <a:rPr lang="en-US" b="1" dirty="0"/>
              <a:t>Employee Details</a:t>
            </a:r>
            <a:r>
              <a:rPr lang="en-US" dirty="0"/>
              <a:t>, and </a:t>
            </a:r>
            <a:r>
              <a:rPr lang="en-US" b="1" dirty="0"/>
              <a:t>Employee Project Details </a:t>
            </a:r>
            <a:r>
              <a:rPr lang="en-US" dirty="0"/>
              <a:t>tables are in second normal form. </a:t>
            </a:r>
          </a:p>
          <a:p>
            <a:r>
              <a:rPr lang="en-US" dirty="0"/>
              <a:t>If an attribute can be determined by another non-key attribute, it is called a </a:t>
            </a:r>
            <a:r>
              <a:rPr lang="en-US" b="1" dirty="0"/>
              <a:t>transitive dependency. </a:t>
            </a:r>
          </a:p>
          <a:p>
            <a:r>
              <a:rPr lang="en-US" dirty="0"/>
              <a:t>To make it simpler, every non-key attribute should be determined by the key attribute only. </a:t>
            </a:r>
          </a:p>
          <a:p>
            <a:r>
              <a:rPr lang="en-US" dirty="0"/>
              <a:t>If a non-key attribute can be determined by another non-key attribute, it needs to put into another table. On observing the different tables, it is seen that the </a:t>
            </a:r>
            <a:r>
              <a:rPr lang="en-US" dirty="0" err="1"/>
              <a:t>ProjectDetails</a:t>
            </a:r>
            <a:r>
              <a:rPr lang="en-US" dirty="0"/>
              <a:t> and </a:t>
            </a:r>
            <a:r>
              <a:rPr lang="en-US" dirty="0" err="1"/>
              <a:t>EmployeeProjectDetails</a:t>
            </a:r>
            <a:r>
              <a:rPr lang="en-US" dirty="0"/>
              <a:t> tables do not exhibit any such transitive dependencies. </a:t>
            </a:r>
          </a:p>
          <a:p>
            <a:r>
              <a:rPr lang="en-US" dirty="0"/>
              <a:t>The non-key attributes are totally determined by the key attributes. </a:t>
            </a:r>
          </a:p>
        </p:txBody>
      </p:sp>
    </p:spTree>
    <p:extLst>
      <p:ext uri="{BB962C8B-B14F-4D97-AF65-F5344CB8AC3E}">
        <p14:creationId xmlns:p14="http://schemas.microsoft.com/office/powerpoint/2010/main" val="6037811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96847" y="1668908"/>
            <a:ext cx="7667625" cy="2324100"/>
          </a:xfrm>
          <a:prstGeom prst="rect">
            <a:avLst/>
          </a:prstGeom>
        </p:spPr>
      </p:pic>
      <p:sp>
        <p:nvSpPr>
          <p:cNvPr id="5" name="Rectangle 4"/>
          <p:cNvSpPr/>
          <p:nvPr/>
        </p:nvSpPr>
        <p:spPr>
          <a:xfrm>
            <a:off x="1452490" y="0"/>
            <a:ext cx="7462909" cy="1754326"/>
          </a:xfrm>
          <a:prstGeom prst="rect">
            <a:avLst/>
          </a:prstGeom>
        </p:spPr>
        <p:txBody>
          <a:bodyPr wrap="square">
            <a:spAutoFit/>
          </a:bodyPr>
          <a:lstStyle/>
          <a:p>
            <a:r>
              <a:rPr lang="en-US" dirty="0"/>
              <a:t>In our example </a:t>
            </a:r>
            <a:r>
              <a:rPr lang="en-US" dirty="0" err="1"/>
              <a:t>Project_name</a:t>
            </a:r>
            <a:r>
              <a:rPr lang="en-US" dirty="0"/>
              <a:t> is only determined by </a:t>
            </a:r>
            <a:r>
              <a:rPr lang="en-US" dirty="0" err="1"/>
              <a:t>Project_number</a:t>
            </a:r>
            <a:r>
              <a:rPr lang="en-US" dirty="0"/>
              <a:t>. On further scrutinizing the Employee Details table, a certain inconsistency is seen. The attribute Salary is determined by the attribute Grade and not the key attribute </a:t>
            </a:r>
            <a:r>
              <a:rPr lang="en-US" dirty="0" err="1"/>
              <a:t>Emp_no</a:t>
            </a:r>
            <a:r>
              <a:rPr lang="en-US" dirty="0"/>
              <a:t>. Thus, this transitive dependency needs to be removed. The Employee Details table can be split into the Employee Details and Grade Salary Details tables</a:t>
            </a:r>
          </a:p>
        </p:txBody>
      </p:sp>
      <p:pic>
        <p:nvPicPr>
          <p:cNvPr id="12" name="Picture 11"/>
          <p:cNvPicPr>
            <a:picLocks noChangeAspect="1"/>
          </p:cNvPicPr>
          <p:nvPr/>
        </p:nvPicPr>
        <p:blipFill>
          <a:blip r:embed="rId3"/>
          <a:stretch>
            <a:fillRect/>
          </a:stretch>
        </p:blipFill>
        <p:spPr>
          <a:xfrm>
            <a:off x="3959182" y="4570410"/>
            <a:ext cx="5108618" cy="2133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Rectangle 12"/>
          <p:cNvSpPr/>
          <p:nvPr/>
        </p:nvSpPr>
        <p:spPr>
          <a:xfrm>
            <a:off x="1452490" y="3882884"/>
            <a:ext cx="7615310" cy="1754326"/>
          </a:xfrm>
          <a:prstGeom prst="rect">
            <a:avLst/>
          </a:prstGeom>
        </p:spPr>
        <p:txBody>
          <a:bodyPr wrap="square">
            <a:spAutoFit/>
          </a:bodyPr>
          <a:lstStyle/>
          <a:p>
            <a:r>
              <a:rPr lang="en-US" dirty="0"/>
              <a:t>Thus, at the end of the three normalization stages, the initial Employee Project Details table has been reduced to the </a:t>
            </a:r>
          </a:p>
          <a:p>
            <a:r>
              <a:rPr lang="en-US" u="sng" dirty="0"/>
              <a:t>Project Details</a:t>
            </a:r>
          </a:p>
          <a:p>
            <a:r>
              <a:rPr lang="en-US" u="sng" dirty="0"/>
              <a:t>Employee Project Details </a:t>
            </a:r>
          </a:p>
          <a:p>
            <a:r>
              <a:rPr lang="en-US" u="sng" dirty="0"/>
              <a:t>Employee Details </a:t>
            </a:r>
          </a:p>
          <a:p>
            <a:r>
              <a:rPr lang="en-US" u="sng" dirty="0"/>
              <a:t>Grade Salary Details</a:t>
            </a:r>
          </a:p>
        </p:txBody>
      </p:sp>
      <p:sp>
        <p:nvSpPr>
          <p:cNvPr id="14" name="Rectangle 13"/>
          <p:cNvSpPr/>
          <p:nvPr/>
        </p:nvSpPr>
        <p:spPr>
          <a:xfrm>
            <a:off x="1475236" y="3276600"/>
            <a:ext cx="2331664" cy="584775"/>
          </a:xfrm>
          <a:prstGeom prst="rect">
            <a:avLst/>
          </a:prstGeom>
        </p:spPr>
        <p:txBody>
          <a:bodyPr wrap="none">
            <a:spAutoFit/>
          </a:bodyPr>
          <a:lstStyle/>
          <a:p>
            <a:r>
              <a:rPr lang="en-US" sz="3200" b="1" u="sng" dirty="0">
                <a:latin typeface="Times New Roman" pitchFamily="18" charset="0"/>
              </a:rPr>
              <a:t>At The End </a:t>
            </a:r>
          </a:p>
        </p:txBody>
      </p:sp>
    </p:spTree>
    <p:extLst>
      <p:ext uri="{BB962C8B-B14F-4D97-AF65-F5344CB8AC3E}">
        <p14:creationId xmlns:p14="http://schemas.microsoft.com/office/powerpoint/2010/main" val="19373723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0" y="0"/>
            <a:ext cx="4706738" cy="830997"/>
          </a:xfrm>
          <a:prstGeom prst="rect">
            <a:avLst/>
          </a:prstGeom>
        </p:spPr>
        <p:txBody>
          <a:bodyPr wrap="none">
            <a:spAutoFit/>
          </a:bodyPr>
          <a:lstStyle/>
          <a:p>
            <a:r>
              <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De-Normalization</a:t>
            </a:r>
            <a:endParaRPr lang="en-US" dirty="0"/>
          </a:p>
        </p:txBody>
      </p:sp>
      <p:sp>
        <p:nvSpPr>
          <p:cNvPr id="4" name="Rectangle 3"/>
          <p:cNvSpPr/>
          <p:nvPr/>
        </p:nvSpPr>
        <p:spPr>
          <a:xfrm>
            <a:off x="1562669" y="844645"/>
            <a:ext cx="7476431" cy="3693319"/>
          </a:xfrm>
          <a:prstGeom prst="rect">
            <a:avLst/>
          </a:prstGeom>
        </p:spPr>
        <p:txBody>
          <a:bodyPr wrap="square">
            <a:spAutoFit/>
          </a:bodyPr>
          <a:lstStyle/>
          <a:p>
            <a:r>
              <a:rPr lang="en-US" dirty="0"/>
              <a:t>By normalizing a database, redundancy is reduced. This, in turn, reduces the storage requirements for the database and ensures data integrity. However, it has some drawbacks. They are as follows: </a:t>
            </a:r>
          </a:p>
          <a:p>
            <a:pPr marL="285750" indent="-285750">
              <a:buFont typeface="Arial" panose="020B0604020202020204" pitchFamily="34" charset="0"/>
              <a:buChar char="•"/>
            </a:pPr>
            <a:r>
              <a:rPr lang="en-US" dirty="0"/>
              <a:t>Complex join queries may have to be written often to combine the data in multiple tables. </a:t>
            </a:r>
          </a:p>
          <a:p>
            <a:pPr marL="285750" indent="-285750">
              <a:buFont typeface="Arial" panose="020B0604020202020204" pitchFamily="34" charset="0"/>
              <a:buChar char="•"/>
            </a:pPr>
            <a:r>
              <a:rPr lang="en-US" dirty="0"/>
              <a:t>Joins may practically involve more than three tables depending on the need for information</a:t>
            </a:r>
          </a:p>
          <a:p>
            <a:r>
              <a:rPr lang="en-US" dirty="0"/>
              <a:t>If such joins are used very often, the performance of the database will become very poor. The CPU time required to solve such queries will be very large too. In such cases, storing a few fields redundantly can be ignored to increase the performance of the database. The databases that possess such minor redundancies in order to increase performance are called </a:t>
            </a:r>
            <a:r>
              <a:rPr lang="en-US" dirty="0" err="1"/>
              <a:t>denormalized</a:t>
            </a:r>
            <a:r>
              <a:rPr lang="en-US" dirty="0"/>
              <a:t> databases and the process of doing so is called </a:t>
            </a:r>
            <a:r>
              <a:rPr lang="en-US" dirty="0" err="1"/>
              <a:t>denormalization</a:t>
            </a:r>
            <a:endParaRPr lang="en-US" dirty="0"/>
          </a:p>
        </p:txBody>
      </p:sp>
    </p:spTree>
    <p:extLst>
      <p:ext uri="{BB962C8B-B14F-4D97-AF65-F5344CB8AC3E}">
        <p14:creationId xmlns:p14="http://schemas.microsoft.com/office/powerpoint/2010/main" val="10459424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a:gsLst>
            <a:gs pos="0">
              <a:srgbClr val="002060"/>
            </a:gs>
            <a:gs pos="74000">
              <a:schemeClr val="accent1">
                <a:lumMod val="45000"/>
                <a:lumOff val="55000"/>
              </a:schemeClr>
            </a:gs>
            <a:gs pos="83000">
              <a:schemeClr val="accent1">
                <a:lumMod val="45000"/>
                <a:lumOff val="55000"/>
              </a:schemeClr>
            </a:gs>
            <a:gs pos="100000">
              <a:schemeClr val="accent1">
                <a:lumMod val="30000"/>
                <a:lumOff val="70000"/>
              </a:schemeClr>
            </a:gs>
          </a:gsLst>
          <a:lin ang="13800000" scaled="0"/>
        </a:gradFill>
        <a:effectLst/>
      </p:bgPr>
    </p:bg>
    <p:spTree>
      <p:nvGrpSpPr>
        <p:cNvPr id="1" name=""/>
        <p:cNvGrpSpPr/>
        <p:nvPr/>
      </p:nvGrpSpPr>
      <p:grpSpPr>
        <a:xfrm>
          <a:off x="0" y="0"/>
          <a:ext cx="0" cy="0"/>
          <a:chOff x="0" y="0"/>
          <a:chExt cx="0" cy="0"/>
        </a:xfrm>
      </p:grpSpPr>
      <p:sp>
        <p:nvSpPr>
          <p:cNvPr id="4" name="Rectangle 3"/>
          <p:cNvSpPr/>
          <p:nvPr/>
        </p:nvSpPr>
        <p:spPr>
          <a:xfrm>
            <a:off x="1676400" y="228600"/>
            <a:ext cx="5389880" cy="5878532"/>
          </a:xfrm>
          <a:prstGeom prst="rect">
            <a:avLst/>
          </a:prstGeom>
        </p:spPr>
        <p:txBody>
          <a:bodyPr wrap="square">
            <a:spAutoFit/>
          </a:bodyPr>
          <a:lstStyle/>
          <a:p>
            <a:r>
              <a:rPr lang="en-US" sz="8000" dirty="0">
                <a:solidFill>
                  <a:prstClr val="black"/>
                </a:solidFill>
                <a:latin typeface="Adobe Caslon Pro Bold" panose="0205070206050A020403" pitchFamily="18" charset="0"/>
                <a:cs typeface="Andalus" panose="02020603050405020304" pitchFamily="18" charset="-78"/>
              </a:rPr>
              <a:t>SQL</a:t>
            </a:r>
          </a:p>
          <a:p>
            <a:r>
              <a:rPr lang="en-US" sz="7200" dirty="0">
                <a:solidFill>
                  <a:prstClr val="black"/>
                </a:solidFill>
              </a:rPr>
              <a:t>Structured Query Language</a:t>
            </a:r>
            <a:endParaRPr lang="en-US" sz="7200" dirty="0">
              <a:solidFill>
                <a:prstClr val="black"/>
              </a:solidFill>
              <a:latin typeface="Adobe Caslon Pro Bold" panose="0205070206050A020403" pitchFamily="18" charset="0"/>
              <a:cs typeface="Andalus" panose="02020603050405020304" pitchFamily="18" charset="-78"/>
            </a:endParaRPr>
          </a:p>
          <a:p>
            <a:endParaRPr lang="en-US" sz="8000" dirty="0">
              <a:solidFill>
                <a:prstClr val="black"/>
              </a:solidFill>
              <a:latin typeface="Adobe Caslon Pro Bold" panose="0205070206050A020403" pitchFamily="18" charset="0"/>
              <a:cs typeface="Andalus" panose="02020603050405020304" pitchFamily="18" charset="-78"/>
            </a:endParaRPr>
          </a:p>
        </p:txBody>
      </p:sp>
      <p:pic>
        <p:nvPicPr>
          <p:cNvPr id="1024" name="Picture 10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48300" y="4075500"/>
            <a:ext cx="3657600" cy="2362864"/>
          </a:xfrm>
          <a:prstGeom prst="rect">
            <a:avLst/>
          </a:prstGeom>
        </p:spPr>
      </p:pic>
    </p:spTree>
    <p:extLst>
      <p:ext uri="{BB962C8B-B14F-4D97-AF65-F5344CB8AC3E}">
        <p14:creationId xmlns:p14="http://schemas.microsoft.com/office/powerpoint/2010/main" val="36378016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830998"/>
            <a:ext cx="7696200" cy="2739211"/>
          </a:xfrm>
          <a:prstGeom prst="rect">
            <a:avLst/>
          </a:prstGeom>
        </p:spPr>
        <p:txBody>
          <a:bodyPr wrap="square">
            <a:spAutoFit/>
          </a:bodyPr>
          <a:lstStyle/>
          <a:p>
            <a:r>
              <a:rPr lang="en-US" sz="2800" b="1" u="sng" dirty="0">
                <a:solidFill>
                  <a:srgbClr val="0070C0"/>
                </a:solidFill>
                <a:effectLst>
                  <a:outerShdw blurRad="38100" dist="38100" dir="2700000" algn="tl">
                    <a:srgbClr val="000000">
                      <a:alpha val="43137"/>
                    </a:srgbClr>
                  </a:outerShdw>
                </a:effectLst>
              </a:rPr>
              <a:t>Structure Query Language(SQL) </a:t>
            </a:r>
            <a:r>
              <a:rPr lang="en-US" dirty="0"/>
              <a:t>is a</a:t>
            </a:r>
            <a:r>
              <a:rPr lang="en-US" u="sng" dirty="0"/>
              <a:t> </a:t>
            </a:r>
            <a:r>
              <a:rPr lang="en-US" b="1" u="sng" dirty="0"/>
              <a:t>database query language </a:t>
            </a:r>
            <a:r>
              <a:rPr lang="en-US" dirty="0"/>
              <a:t>used for storing and managing data in Relational DBMS (RDBMS).</a:t>
            </a:r>
          </a:p>
          <a:p>
            <a:endParaRPr lang="en-US" dirty="0"/>
          </a:p>
          <a:p>
            <a:r>
              <a:rPr lang="en-US" i="1" dirty="0">
                <a:effectLst>
                  <a:outerShdw blurRad="38100" dist="38100" dir="2700000" algn="tl">
                    <a:srgbClr val="000000">
                      <a:alpha val="43137"/>
                    </a:srgbClr>
                  </a:outerShdw>
                </a:effectLst>
              </a:rPr>
              <a:t>SQL was the first commercial language introduced for E.F </a:t>
            </a:r>
            <a:r>
              <a:rPr lang="en-US" i="1" dirty="0" err="1">
                <a:effectLst>
                  <a:outerShdw blurRad="38100" dist="38100" dir="2700000" algn="tl">
                    <a:srgbClr val="000000">
                      <a:alpha val="43137"/>
                    </a:srgbClr>
                  </a:outerShdw>
                </a:effectLst>
              </a:rPr>
              <a:t>Codd's</a:t>
            </a:r>
            <a:r>
              <a:rPr lang="en-US" i="1" dirty="0">
                <a:effectLst>
                  <a:outerShdw blurRad="38100" dist="38100" dir="2700000" algn="tl">
                    <a:srgbClr val="000000">
                      <a:alpha val="43137"/>
                    </a:srgbClr>
                  </a:outerShdw>
                </a:effectLst>
              </a:rPr>
              <a:t> Relational model of database. </a:t>
            </a:r>
          </a:p>
          <a:p>
            <a:r>
              <a:rPr lang="en-US" i="1" dirty="0">
                <a:effectLst>
                  <a:outerShdw blurRad="38100" dist="38100" dir="2700000" algn="tl">
                    <a:srgbClr val="000000">
                      <a:alpha val="43137"/>
                    </a:srgbClr>
                  </a:outerShdw>
                </a:effectLst>
              </a:rPr>
              <a:t>Today almost all RDBMS(</a:t>
            </a:r>
            <a:r>
              <a:rPr lang="en-US" i="1" dirty="0" err="1">
                <a:effectLst>
                  <a:outerShdw blurRad="38100" dist="38100" dir="2700000" algn="tl">
                    <a:srgbClr val="000000">
                      <a:alpha val="43137"/>
                    </a:srgbClr>
                  </a:outerShdw>
                </a:effectLst>
              </a:rPr>
              <a:t>MySql</a:t>
            </a:r>
            <a:r>
              <a:rPr lang="en-US" i="1" dirty="0">
                <a:effectLst>
                  <a:outerShdw blurRad="38100" dist="38100" dir="2700000" algn="tl">
                    <a:srgbClr val="000000">
                      <a:alpha val="43137"/>
                    </a:srgbClr>
                  </a:outerShdw>
                </a:effectLst>
              </a:rPr>
              <a:t>, Oracle, </a:t>
            </a:r>
            <a:r>
              <a:rPr lang="en-US" i="1" dirty="0" err="1">
                <a:effectLst>
                  <a:outerShdw blurRad="38100" dist="38100" dir="2700000" algn="tl">
                    <a:srgbClr val="000000">
                      <a:alpha val="43137"/>
                    </a:srgbClr>
                  </a:outerShdw>
                </a:effectLst>
              </a:rPr>
              <a:t>Infomix</a:t>
            </a:r>
            <a:r>
              <a:rPr lang="en-US" i="1" dirty="0">
                <a:effectLst>
                  <a:outerShdw blurRad="38100" dist="38100" dir="2700000" algn="tl">
                    <a:srgbClr val="000000">
                      <a:alpha val="43137"/>
                    </a:srgbClr>
                  </a:outerShdw>
                </a:effectLst>
              </a:rPr>
              <a:t>, Sybase, MS Access) use SQL as the standard database query language. </a:t>
            </a:r>
          </a:p>
          <a:p>
            <a:r>
              <a:rPr lang="en-US" i="1" dirty="0">
                <a:effectLst>
                  <a:outerShdw blurRad="38100" dist="38100" dir="2700000" algn="tl">
                    <a:srgbClr val="000000">
                      <a:alpha val="43137"/>
                    </a:srgbClr>
                  </a:outerShdw>
                </a:effectLst>
              </a:rPr>
              <a:t>SQL is used to perform all types of data operations in RDBMS.</a:t>
            </a:r>
            <a:br>
              <a:rPr lang="en-US" i="1" dirty="0">
                <a:effectLst>
                  <a:outerShdw blurRad="38100" dist="38100" dir="2700000" algn="tl">
                    <a:srgbClr val="000000">
                      <a:alpha val="43137"/>
                    </a:srgbClr>
                  </a:outerShdw>
                </a:effectLst>
              </a:rPr>
            </a:br>
            <a:r>
              <a:rPr lang="en-US" i="1" dirty="0">
                <a:solidFill>
                  <a:srgbClr val="00B0F0"/>
                </a:solidFill>
                <a:effectLst>
                  <a:outerShdw blurRad="38100" dist="38100" dir="2700000" algn="tl">
                    <a:srgbClr val="000000">
                      <a:alpha val="43137"/>
                    </a:srgbClr>
                  </a:outerShdw>
                </a:effectLst>
              </a:rPr>
              <a:t>//Read theory from book. Ch:3</a:t>
            </a:r>
          </a:p>
        </p:txBody>
      </p:sp>
      <p:sp>
        <p:nvSpPr>
          <p:cNvPr id="3" name="Rectangle 2"/>
          <p:cNvSpPr/>
          <p:nvPr/>
        </p:nvSpPr>
        <p:spPr>
          <a:xfrm>
            <a:off x="1447800" y="0"/>
            <a:ext cx="1556836" cy="830997"/>
          </a:xfrm>
          <a:prstGeom prst="rect">
            <a:avLst/>
          </a:prstGeom>
        </p:spPr>
        <p:txBody>
          <a:bodyPr wrap="none">
            <a:spAutoFit/>
          </a:bodyPr>
          <a:lstStyle/>
          <a:p>
            <a:r>
              <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SQL </a:t>
            </a:r>
          </a:p>
        </p:txBody>
      </p:sp>
      <p:sp>
        <p:nvSpPr>
          <p:cNvPr id="6" name="Rectangle 5"/>
          <p:cNvSpPr/>
          <p:nvPr/>
        </p:nvSpPr>
        <p:spPr>
          <a:xfrm>
            <a:off x="1447800" y="3810000"/>
            <a:ext cx="6127214" cy="1231106"/>
          </a:xfrm>
          <a:prstGeom prst="rect">
            <a:avLst/>
          </a:prstGeom>
        </p:spPr>
        <p:txBody>
          <a:bodyPr wrap="square">
            <a:spAutoFit/>
          </a:bodyPr>
          <a:lstStyle/>
          <a:p>
            <a:r>
              <a:rPr lang="en-US" sz="2000" b="1" u="sng" dirty="0">
                <a:effectLst>
                  <a:outerShdw blurRad="38100" dist="38100" dir="2700000" algn="tl">
                    <a:srgbClr val="000000">
                      <a:alpha val="43137"/>
                    </a:srgbClr>
                  </a:outerShdw>
                </a:effectLst>
              </a:rPr>
              <a:t>Key Points</a:t>
            </a:r>
          </a:p>
          <a:p>
            <a:pPr marL="285750" indent="-285750">
              <a:buFont typeface="Wingdings" panose="05000000000000000000" pitchFamily="2" charset="2"/>
              <a:buChar char="ü"/>
            </a:pPr>
            <a:r>
              <a:rPr lang="en-US" dirty="0"/>
              <a:t>The basic structure in SQL is the statement.</a:t>
            </a:r>
          </a:p>
          <a:p>
            <a:pPr marL="285750" indent="-285750">
              <a:buFont typeface="Wingdings" panose="05000000000000000000" pitchFamily="2" charset="2"/>
              <a:buChar char="ü"/>
            </a:pPr>
            <a:r>
              <a:rPr lang="en-US" dirty="0"/>
              <a:t>Semicolons separate multiple SQL statements. </a:t>
            </a:r>
          </a:p>
          <a:p>
            <a:pPr marL="285750" indent="-285750">
              <a:buFont typeface="Wingdings" panose="05000000000000000000" pitchFamily="2" charset="2"/>
              <a:buChar char="ü"/>
            </a:pPr>
            <a:r>
              <a:rPr lang="en-US" dirty="0"/>
              <a:t>SQL is not case sensitive</a:t>
            </a:r>
          </a:p>
        </p:txBody>
      </p:sp>
      <p:sp>
        <p:nvSpPr>
          <p:cNvPr id="5" name="Rectangle 4"/>
          <p:cNvSpPr/>
          <p:nvPr/>
        </p:nvSpPr>
        <p:spPr>
          <a:xfrm>
            <a:off x="1600200" y="5410200"/>
            <a:ext cx="6683240" cy="1107996"/>
          </a:xfrm>
          <a:prstGeom prst="rect">
            <a:avLst/>
          </a:prstGeom>
        </p:spPr>
        <p:txBody>
          <a:bodyPr wrap="none">
            <a:spAutoFit/>
          </a:bodyPr>
          <a:lstStyle/>
          <a:p>
            <a:r>
              <a:rPr lang="en-US" sz="2400" b="1" spc="50" dirty="0">
                <a:ln w="9525" cmpd="sng">
                  <a:solidFill>
                    <a:srgbClr val="2DA2BF"/>
                  </a:solidFill>
                  <a:prstDash val="solid"/>
                </a:ln>
                <a:solidFill>
                  <a:srgbClr val="70AD47">
                    <a:tint val="1000"/>
                  </a:srgbClr>
                </a:solidFill>
                <a:effectLst>
                  <a:glow rad="38100">
                    <a:srgbClr val="2DA2BF">
                      <a:alpha val="40000"/>
                    </a:srgbClr>
                  </a:glow>
                </a:effectLst>
                <a:latin typeface="Aharoni" panose="02010803020104030203" pitchFamily="2" charset="-79"/>
                <a:cs typeface="Aharoni" panose="02010803020104030203" pitchFamily="2" charset="-79"/>
              </a:rPr>
              <a:t>Tools/Software's to write SQL</a:t>
            </a:r>
          </a:p>
          <a:p>
            <a:r>
              <a:rPr lang="en-US" sz="2400" b="1" spc="50" dirty="0">
                <a:ln w="9525" cmpd="sng">
                  <a:solidFill>
                    <a:srgbClr val="2DA2BF"/>
                  </a:solidFill>
                  <a:prstDash val="solid"/>
                </a:ln>
                <a:effectLst>
                  <a:glow rad="38100">
                    <a:srgbClr val="2DA2BF">
                      <a:alpha val="40000"/>
                    </a:srgbClr>
                  </a:glow>
                </a:effectLst>
                <a:latin typeface="Aharoni" panose="02010803020104030203" pitchFamily="2" charset="-79"/>
                <a:cs typeface="Aharoni" panose="02010803020104030203" pitchFamily="2" charset="-79"/>
              </a:rPr>
              <a:t>SQL SERVER MANAGEMENT STUDIO (SSMS</a:t>
            </a:r>
            <a:r>
              <a:rPr lang="en-US" sz="2400" b="1" spc="50" dirty="0">
                <a:ln w="9525" cmpd="sng">
                  <a:solidFill>
                    <a:srgbClr val="2DA2BF"/>
                  </a:solidFill>
                  <a:prstDash val="solid"/>
                </a:ln>
                <a:solidFill>
                  <a:srgbClr val="70AD47">
                    <a:tint val="1000"/>
                  </a:srgbClr>
                </a:solidFill>
                <a:effectLst>
                  <a:glow rad="38100">
                    <a:srgbClr val="2DA2BF">
                      <a:alpha val="40000"/>
                    </a:srgbClr>
                  </a:glow>
                </a:effectLst>
                <a:latin typeface="Aharoni" panose="02010803020104030203" pitchFamily="2" charset="-79"/>
                <a:cs typeface="Aharoni" panose="02010803020104030203" pitchFamily="2" charset="-79"/>
              </a:rPr>
              <a:t>)</a:t>
            </a:r>
          </a:p>
          <a:p>
            <a:r>
              <a:rPr lang="en-US" dirty="0"/>
              <a:t>SQL DEVELOPER, SQL WORKBENCH etc.</a:t>
            </a:r>
          </a:p>
        </p:txBody>
      </p:sp>
    </p:spTree>
    <p:extLst>
      <p:ext uri="{BB962C8B-B14F-4D97-AF65-F5344CB8AC3E}">
        <p14:creationId xmlns:p14="http://schemas.microsoft.com/office/powerpoint/2010/main" val="3481837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14901" y="15922"/>
            <a:ext cx="7010400" cy="954107"/>
          </a:xfrm>
          <a:prstGeom prst="rect">
            <a:avLst/>
          </a:prstGeom>
        </p:spPr>
        <p:txBody>
          <a:bodyPr wrap="square">
            <a:spAutoFit/>
          </a:bodyPr>
          <a:lstStyle/>
          <a:p>
            <a:pPr lvl="0"/>
            <a:r>
              <a:rPr lang="en-US" sz="2400" b="1" spc="50" dirty="0">
                <a:ln w="9525" cmpd="sng">
                  <a:solidFill>
                    <a:srgbClr val="2DA2BF"/>
                  </a:solidFill>
                  <a:prstDash val="solid"/>
                </a:ln>
                <a:solidFill>
                  <a:prstClr val="black"/>
                </a:solidFill>
                <a:effectLst>
                  <a:glow rad="38100">
                    <a:srgbClr val="2DA2BF">
                      <a:alpha val="40000"/>
                    </a:srgbClr>
                  </a:glow>
                </a:effectLst>
                <a:latin typeface="Aharoni" panose="02010803020104030203" pitchFamily="2" charset="-79"/>
                <a:cs typeface="Aharoni" panose="02010803020104030203" pitchFamily="2" charset="-79"/>
              </a:rPr>
              <a:t>SQL SERVER MANAGEMENT STUDIO (SSMS</a:t>
            </a:r>
            <a:r>
              <a:rPr lang="en-US" sz="2400" b="1" spc="50" dirty="0">
                <a:ln w="9525" cmpd="sng">
                  <a:solidFill>
                    <a:srgbClr val="2DA2BF"/>
                  </a:solidFill>
                  <a:prstDash val="solid"/>
                </a:ln>
                <a:solidFill>
                  <a:srgbClr val="70AD47">
                    <a:tint val="1000"/>
                  </a:srgbClr>
                </a:solidFill>
                <a:effectLst>
                  <a:glow rad="38100">
                    <a:srgbClr val="2DA2BF">
                      <a:alpha val="40000"/>
                    </a:srgbClr>
                  </a:glow>
                </a:effectLst>
                <a:latin typeface="Aharoni" panose="02010803020104030203" pitchFamily="2" charset="-79"/>
                <a:cs typeface="Aharoni" panose="02010803020104030203" pitchFamily="2" charset="-79"/>
              </a:rPr>
              <a:t>) </a:t>
            </a:r>
            <a:r>
              <a:rPr lang="en-US" sz="3200" b="1" spc="50" dirty="0">
                <a:ln w="9525" cmpd="sng">
                  <a:solidFill>
                    <a:srgbClr val="2DA2BF"/>
                  </a:solidFill>
                  <a:prstDash val="solid"/>
                </a:ln>
                <a:solidFill>
                  <a:srgbClr val="70AD47">
                    <a:tint val="1000"/>
                  </a:srgbClr>
                </a:solidFill>
                <a:effectLst>
                  <a:glow rad="38100">
                    <a:srgbClr val="2DA2BF">
                      <a:alpha val="40000"/>
                    </a:srgbClr>
                  </a:glow>
                </a:effectLst>
                <a:latin typeface="Aharoni" panose="02010803020104030203" pitchFamily="2" charset="-79"/>
                <a:cs typeface="Aharoni" panose="02010803020104030203" pitchFamily="2" charset="-79"/>
              </a:rPr>
              <a:t>Interface:</a:t>
            </a:r>
          </a:p>
        </p:txBody>
      </p:sp>
      <p:pic>
        <p:nvPicPr>
          <p:cNvPr id="7" name="Picture 6"/>
          <p:cNvPicPr>
            <a:picLocks noChangeAspect="1"/>
          </p:cNvPicPr>
          <p:nvPr/>
        </p:nvPicPr>
        <p:blipFill>
          <a:blip r:embed="rId2"/>
          <a:stretch>
            <a:fillRect/>
          </a:stretch>
        </p:blipFill>
        <p:spPr>
          <a:xfrm>
            <a:off x="3936524" y="1080318"/>
            <a:ext cx="4952433" cy="3834141"/>
          </a:xfrm>
          <a:prstGeom prst="rect">
            <a:avLst/>
          </a:prstGeom>
        </p:spPr>
      </p:pic>
      <p:sp>
        <p:nvSpPr>
          <p:cNvPr id="8" name="Rectangle 7"/>
          <p:cNvSpPr/>
          <p:nvPr/>
        </p:nvSpPr>
        <p:spPr>
          <a:xfrm>
            <a:off x="1514901" y="4826675"/>
            <a:ext cx="7379743" cy="2031325"/>
          </a:xfrm>
          <a:prstGeom prst="rect">
            <a:avLst/>
          </a:prstGeom>
        </p:spPr>
        <p:txBody>
          <a:bodyPr wrap="square">
            <a:spAutoFit/>
          </a:bodyPr>
          <a:lstStyle/>
          <a:p>
            <a:r>
              <a:rPr lang="en-US" dirty="0"/>
              <a:t>The two authentication methods provided by SQL Server 2012 are SQL Server Authentication and Windows Authentication. SQL Server Authentication requires a user account for login and password. Hence, multiple user accounts can access the information using their respective usernames and passwords. With Windows Authentication, the operating system credentials can be used to log in to the SQL Server database. This will work only on a single machine and cannot be used in any other computer.</a:t>
            </a:r>
          </a:p>
        </p:txBody>
      </p:sp>
      <p:sp>
        <p:nvSpPr>
          <p:cNvPr id="9" name="Rectangle 8"/>
          <p:cNvSpPr/>
          <p:nvPr/>
        </p:nvSpPr>
        <p:spPr>
          <a:xfrm>
            <a:off x="1514901" y="826065"/>
            <a:ext cx="7171899" cy="369332"/>
          </a:xfrm>
          <a:prstGeom prst="rect">
            <a:avLst/>
          </a:prstGeom>
        </p:spPr>
        <p:txBody>
          <a:bodyPr wrap="square">
            <a:spAutoFit/>
          </a:bodyPr>
          <a:lstStyle/>
          <a:p>
            <a:r>
              <a:rPr lang="en-US" dirty="0"/>
              <a:t>As soon as SSMS will start you’ll see </a:t>
            </a:r>
            <a:r>
              <a:rPr lang="en-US" b="1" dirty="0"/>
              <a:t>“connect to server” </a:t>
            </a:r>
            <a:r>
              <a:rPr lang="en-US" dirty="0"/>
              <a:t>dialog box.</a:t>
            </a:r>
          </a:p>
        </p:txBody>
      </p:sp>
    </p:spTree>
    <p:extLst>
      <p:ext uri="{BB962C8B-B14F-4D97-AF65-F5344CB8AC3E}">
        <p14:creationId xmlns:p14="http://schemas.microsoft.com/office/powerpoint/2010/main" val="4080765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17176" y="152400"/>
            <a:ext cx="7425364" cy="5324475"/>
          </a:xfrm>
          <a:prstGeom prst="rect">
            <a:avLst/>
          </a:prstGeom>
        </p:spPr>
      </p:pic>
      <p:pic>
        <p:nvPicPr>
          <p:cNvPr id="4" name="Picture 3"/>
          <p:cNvPicPr>
            <a:picLocks noChangeAspect="1"/>
          </p:cNvPicPr>
          <p:nvPr/>
        </p:nvPicPr>
        <p:blipFill>
          <a:blip r:embed="rId3"/>
          <a:stretch>
            <a:fillRect/>
          </a:stretch>
        </p:blipFill>
        <p:spPr>
          <a:xfrm>
            <a:off x="4506727" y="1752600"/>
            <a:ext cx="4435813" cy="4267200"/>
          </a:xfrm>
          <a:prstGeom prst="rect">
            <a:avLst/>
          </a:prstGeom>
        </p:spPr>
      </p:pic>
      <p:sp>
        <p:nvSpPr>
          <p:cNvPr id="5" name="Rectangle 4"/>
          <p:cNvSpPr/>
          <p:nvPr/>
        </p:nvSpPr>
        <p:spPr>
          <a:xfrm>
            <a:off x="1371600" y="5791200"/>
            <a:ext cx="7897660" cy="923330"/>
          </a:xfrm>
          <a:prstGeom prst="rect">
            <a:avLst/>
          </a:prstGeom>
        </p:spPr>
        <p:txBody>
          <a:bodyPr wrap="square">
            <a:spAutoFit/>
          </a:bodyPr>
          <a:lstStyle/>
          <a:p>
            <a:pPr lvl="0"/>
            <a:r>
              <a:rPr lang="en-US" dirty="0"/>
              <a:t>--Details from book</a:t>
            </a:r>
          </a:p>
          <a:p>
            <a:pPr lvl="0"/>
            <a:r>
              <a:rPr lang="en-US" dirty="0"/>
              <a:t>https://docs.microsoft.com/en-us/sql/ssms/tutorials/ssms-configuration?view=sql-server-2017</a:t>
            </a:r>
          </a:p>
        </p:txBody>
      </p:sp>
    </p:spTree>
    <p:extLst>
      <p:ext uri="{BB962C8B-B14F-4D97-AF65-F5344CB8AC3E}">
        <p14:creationId xmlns:p14="http://schemas.microsoft.com/office/powerpoint/2010/main" val="18353378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9723" y="4191000"/>
            <a:ext cx="4754277" cy="2676659"/>
          </a:xfrm>
          <a:prstGeom prst="rect">
            <a:avLst/>
          </a:prstGeom>
        </p:spPr>
      </p:pic>
      <p:sp>
        <p:nvSpPr>
          <p:cNvPr id="3" name="Rectangle 2"/>
          <p:cNvSpPr/>
          <p:nvPr/>
        </p:nvSpPr>
        <p:spPr>
          <a:xfrm>
            <a:off x="1501061" y="15717"/>
            <a:ext cx="4956806" cy="830997"/>
          </a:xfrm>
          <a:prstGeom prst="rect">
            <a:avLst/>
          </a:prstGeom>
        </p:spPr>
        <p:txBody>
          <a:bodyPr wrap="none">
            <a:spAutoFit/>
          </a:bodyPr>
          <a:lstStyle/>
          <a:p>
            <a:r>
              <a:rPr lang="en-US" altLang="en-US" sz="4800" b="1" spc="50" dirty="0">
                <a:ln w="9525" cmpd="sng">
                  <a:solidFill>
                    <a:schemeClr val="accent1"/>
                  </a:solidFill>
                  <a:prstDash val="solid"/>
                </a:ln>
                <a:solidFill>
                  <a:srgbClr val="70AD47">
                    <a:tint val="1000"/>
                  </a:srgbClr>
                </a:solidFill>
                <a:effectLst>
                  <a:glow rad="38100">
                    <a:schemeClr val="accent1">
                      <a:alpha val="40000"/>
                    </a:schemeClr>
                  </a:glow>
                </a:effectLst>
                <a:latin typeface="Baskerville Old Face" panose="02020602080505020303" pitchFamily="18" charset="0"/>
              </a:rPr>
              <a:t>File Based Systems</a:t>
            </a:r>
            <a:endParaRPr lang="en-US" sz="4800" b="1" spc="50" dirty="0">
              <a:ln w="9525" cmpd="sng">
                <a:solidFill>
                  <a:schemeClr val="accent1"/>
                </a:solidFill>
                <a:prstDash val="solid"/>
              </a:ln>
              <a:solidFill>
                <a:srgbClr val="70AD47">
                  <a:tint val="1000"/>
                </a:srgbClr>
              </a:solidFill>
              <a:effectLst>
                <a:glow rad="38100">
                  <a:schemeClr val="accent1">
                    <a:alpha val="40000"/>
                  </a:schemeClr>
                </a:glow>
              </a:effectLst>
              <a:latin typeface="Baskerville Old Face" panose="02020602080505020303" pitchFamily="18" charset="0"/>
            </a:endParaRPr>
          </a:p>
        </p:txBody>
      </p:sp>
      <p:sp>
        <p:nvSpPr>
          <p:cNvPr id="4" name="Rectangle 3"/>
          <p:cNvSpPr/>
          <p:nvPr/>
        </p:nvSpPr>
        <p:spPr>
          <a:xfrm>
            <a:off x="1501061" y="685800"/>
            <a:ext cx="7839531" cy="4924425"/>
          </a:xfrm>
          <a:prstGeom prst="rect">
            <a:avLst/>
          </a:prstGeom>
        </p:spPr>
        <p:txBody>
          <a:bodyPr wrap="square">
            <a:spAutoFit/>
          </a:bodyPr>
          <a:lstStyle/>
          <a:p>
            <a:pPr>
              <a:defRPr/>
            </a:pPr>
            <a:r>
              <a:rPr lang="en-US" sz="1600" dirty="0"/>
              <a:t>An early attempt to computerize the manual filing system .</a:t>
            </a:r>
          </a:p>
          <a:p>
            <a:pPr>
              <a:defRPr/>
            </a:pPr>
            <a:r>
              <a:rPr lang="en-US" sz="1600" dirty="0"/>
              <a:t>A collection of records or documents dealing with one organization, person, area or subject. </a:t>
            </a:r>
          </a:p>
          <a:p>
            <a:pPr>
              <a:defRPr/>
            </a:pPr>
            <a:r>
              <a:rPr lang="en-US" sz="3200" dirty="0">
                <a:latin typeface="Elephant" panose="02020904090505020303" pitchFamily="18" charset="0"/>
              </a:rPr>
              <a:t>Manual (paper) files.</a:t>
            </a:r>
          </a:p>
          <a:p>
            <a:pPr lvl="1">
              <a:defRPr/>
            </a:pPr>
            <a:endParaRPr lang="en-US" dirty="0"/>
          </a:p>
          <a:p>
            <a:pPr lvl="1">
              <a:defRPr/>
            </a:pPr>
            <a:endParaRPr lang="en-US" dirty="0"/>
          </a:p>
          <a:p>
            <a:pPr lvl="1">
              <a:defRPr/>
            </a:pPr>
            <a:endParaRPr lang="en-US" dirty="0"/>
          </a:p>
          <a:p>
            <a:pPr lvl="1">
              <a:defRPr/>
            </a:pPr>
            <a:endParaRPr lang="en-US" dirty="0"/>
          </a:p>
          <a:p>
            <a:pPr lvl="1">
              <a:defRPr/>
            </a:pPr>
            <a:endParaRPr lang="en-US" dirty="0"/>
          </a:p>
          <a:p>
            <a:pPr lvl="2">
              <a:defRPr/>
            </a:pPr>
            <a:endParaRPr lang="en-US" sz="3200" dirty="0"/>
          </a:p>
          <a:p>
            <a:pPr lvl="2">
              <a:defRPr/>
            </a:pPr>
            <a:endParaRPr lang="en-US" sz="3200" dirty="0">
              <a:latin typeface="Elephant" panose="02020904090505020303" pitchFamily="18" charset="0"/>
            </a:endParaRPr>
          </a:p>
          <a:p>
            <a:pPr lvl="2">
              <a:defRPr/>
            </a:pPr>
            <a:endParaRPr lang="en-US" sz="3200" dirty="0">
              <a:latin typeface="Elephant" panose="02020904090505020303" pitchFamily="18" charset="0"/>
            </a:endParaRPr>
          </a:p>
          <a:p>
            <a:pPr lvl="2">
              <a:defRPr/>
            </a:pPr>
            <a:endParaRPr lang="en-US" sz="3200" dirty="0">
              <a:latin typeface="Elephant" panose="02020904090505020303" pitchFamily="18" charset="0"/>
            </a:endParaRPr>
          </a:p>
          <a:p>
            <a:pPr>
              <a:defRPr/>
            </a:pPr>
            <a:r>
              <a:rPr lang="en-US" sz="3200" dirty="0">
                <a:latin typeface="Elephant" panose="02020904090505020303" pitchFamily="18" charset="0"/>
              </a:rPr>
              <a:t>Computer files</a:t>
            </a:r>
            <a:r>
              <a:rPr lang="en-US" dirty="0"/>
              <a: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1403" y="1676400"/>
            <a:ext cx="3326174" cy="2994120"/>
          </a:xfrm>
          <a:prstGeom prst="rect">
            <a:avLst/>
          </a:prstGeom>
        </p:spPr>
      </p:pic>
    </p:spTree>
    <p:extLst>
      <p:ext uri="{BB962C8B-B14F-4D97-AF65-F5344CB8AC3E}">
        <p14:creationId xmlns:p14="http://schemas.microsoft.com/office/powerpoint/2010/main" val="23506992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0"/>
            <a:ext cx="7391400" cy="4431983"/>
          </a:xfrm>
          <a:prstGeom prst="rect">
            <a:avLst/>
          </a:prstGeom>
        </p:spPr>
        <p:txBody>
          <a:bodyPr wrap="square">
            <a:spAutoFit/>
          </a:bodyPr>
          <a:lstStyle/>
          <a:p>
            <a:r>
              <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 Comments </a:t>
            </a:r>
          </a:p>
          <a:p>
            <a:r>
              <a:rPr lang="en-US" dirty="0"/>
              <a:t>Microsoft SQL Server supports </a:t>
            </a:r>
            <a:r>
              <a:rPr lang="en-US" b="1" u="sng" dirty="0"/>
              <a:t>two types of commenting styles</a:t>
            </a:r>
            <a:r>
              <a:rPr lang="en-US" dirty="0"/>
              <a:t>:</a:t>
            </a:r>
          </a:p>
          <a:p>
            <a:r>
              <a:rPr lang="en-US" sz="3600" b="1" dirty="0">
                <a:effectLst>
                  <a:outerShdw blurRad="38100" dist="38100" dir="2700000" algn="tl">
                    <a:srgbClr val="000000">
                      <a:alpha val="43137"/>
                    </a:srgbClr>
                  </a:outerShdw>
                </a:effectLst>
              </a:rPr>
              <a:t>1.	Single line comment:</a:t>
            </a:r>
          </a:p>
          <a:p>
            <a:r>
              <a:rPr lang="en-US" dirty="0"/>
              <a:t>-- (double hyphens) A complete line of code or a part of a code can be marked as a comment, if two hyphens (- -) are placed at the beginning. The remainder of the line becomes a comment. </a:t>
            </a:r>
          </a:p>
          <a:p>
            <a:endParaRPr lang="en-US" dirty="0"/>
          </a:p>
          <a:p>
            <a:r>
              <a:rPr lang="en-US" sz="3600" b="1" dirty="0">
                <a:effectLst>
                  <a:outerShdw blurRad="38100" dist="38100" dir="2700000" algn="tl">
                    <a:srgbClr val="000000">
                      <a:alpha val="43137"/>
                    </a:srgbClr>
                  </a:outerShdw>
                </a:effectLst>
              </a:rPr>
              <a:t>2.	Multiline Comment:</a:t>
            </a:r>
          </a:p>
          <a:p>
            <a:r>
              <a:rPr lang="en-US" dirty="0"/>
              <a:t>/* … */ (forward slash-asterisk character pairs) For a multiple-line comment, the open-comment character pair (/*) must begin the comment, and the close-comment character pair (*/) must end the comment.</a:t>
            </a:r>
          </a:p>
          <a:p>
            <a:pPr marL="285750" indent="-285750">
              <a:buFontTx/>
              <a:buChar char="-"/>
            </a:pPr>
            <a:endParaRPr lang="en-US" dirty="0"/>
          </a:p>
        </p:txBody>
      </p:sp>
      <p:sp>
        <p:nvSpPr>
          <p:cNvPr id="3" name="Rectangle 2"/>
          <p:cNvSpPr/>
          <p:nvPr/>
        </p:nvSpPr>
        <p:spPr>
          <a:xfrm>
            <a:off x="1524000" y="5055055"/>
            <a:ext cx="7391400" cy="1661993"/>
          </a:xfrm>
          <a:prstGeom prst="rect">
            <a:avLst/>
          </a:prstGeom>
        </p:spPr>
        <p:txBody>
          <a:bodyPr wrap="square">
            <a:spAutoFit/>
          </a:bodyPr>
          <a:lstStyle/>
          <a:p>
            <a:pPr lvl="0"/>
            <a:r>
              <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Data Types </a:t>
            </a:r>
          </a:p>
          <a:p>
            <a:r>
              <a:rPr lang="en-US" dirty="0">
                <a:hlinkClick r:id="rId2"/>
              </a:rPr>
              <a:t>https://katieandemil.academy/sql-server-2012-data-types</a:t>
            </a:r>
            <a:endParaRPr lang="en-US" dirty="0"/>
          </a:p>
          <a:p>
            <a:r>
              <a:rPr lang="en-US" dirty="0"/>
              <a:t>https://www.w3schools.com/sql/sql_datatypes.asp</a:t>
            </a:r>
          </a:p>
          <a:p>
            <a:r>
              <a:rPr lang="en-US" dirty="0"/>
              <a:t>https://www.youtube.com/watch?v=yCYF3SKd4ko</a:t>
            </a:r>
          </a:p>
        </p:txBody>
      </p:sp>
      <p:sp>
        <p:nvSpPr>
          <p:cNvPr id="4" name="Rectangle 3"/>
          <p:cNvSpPr/>
          <p:nvPr/>
        </p:nvSpPr>
        <p:spPr>
          <a:xfrm>
            <a:off x="5226524" y="4131725"/>
            <a:ext cx="3773606" cy="923330"/>
          </a:xfrm>
          <a:prstGeom prst="rect">
            <a:avLst/>
          </a:prstGeom>
          <a:solidFill>
            <a:schemeClr val="accent1">
              <a:lumMod val="60000"/>
              <a:lumOff val="40000"/>
            </a:schemeClr>
          </a:solidFill>
        </p:spPr>
        <p:txBody>
          <a:bodyPr wrap="square">
            <a:spAutoFit/>
          </a:bodyPr>
          <a:lstStyle/>
          <a:p>
            <a:pPr algn="ctr"/>
            <a:r>
              <a:rPr lang="en-US" b="1" dirty="0">
                <a:solidFill>
                  <a:schemeClr val="bg1"/>
                </a:solidFill>
              </a:rPr>
              <a:t>/* this  is</a:t>
            </a:r>
          </a:p>
          <a:p>
            <a:pPr algn="ctr"/>
            <a:r>
              <a:rPr lang="en-US" b="1" dirty="0">
                <a:solidFill>
                  <a:schemeClr val="bg1"/>
                </a:solidFill>
              </a:rPr>
              <a:t>multi line</a:t>
            </a:r>
          </a:p>
          <a:p>
            <a:pPr algn="ctr"/>
            <a:r>
              <a:rPr lang="en-US" b="1" dirty="0">
                <a:solidFill>
                  <a:schemeClr val="bg1"/>
                </a:solidFill>
              </a:rPr>
              <a:t>comments*/</a:t>
            </a:r>
          </a:p>
        </p:txBody>
      </p:sp>
      <p:sp>
        <p:nvSpPr>
          <p:cNvPr id="5" name="Rectangle 4"/>
          <p:cNvSpPr/>
          <p:nvPr/>
        </p:nvSpPr>
        <p:spPr>
          <a:xfrm>
            <a:off x="5638800" y="2423695"/>
            <a:ext cx="2901692" cy="369332"/>
          </a:xfrm>
          <a:prstGeom prst="rect">
            <a:avLst/>
          </a:prstGeom>
          <a:solidFill>
            <a:schemeClr val="accent1">
              <a:lumMod val="60000"/>
              <a:lumOff val="40000"/>
            </a:schemeClr>
          </a:solidFill>
        </p:spPr>
        <p:txBody>
          <a:bodyPr wrap="none">
            <a:spAutoFit/>
          </a:bodyPr>
          <a:lstStyle/>
          <a:p>
            <a:r>
              <a:rPr lang="en-US" b="1" dirty="0">
                <a:solidFill>
                  <a:schemeClr val="bg1"/>
                </a:solidFill>
              </a:rPr>
              <a:t>-- this is single line comment</a:t>
            </a:r>
          </a:p>
        </p:txBody>
      </p:sp>
    </p:spTree>
    <p:extLst>
      <p:ext uri="{BB962C8B-B14F-4D97-AF65-F5344CB8AC3E}">
        <p14:creationId xmlns:p14="http://schemas.microsoft.com/office/powerpoint/2010/main" val="22714796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47800" y="304800"/>
            <a:ext cx="7696200" cy="5324535"/>
          </a:xfrm>
          <a:prstGeom prst="rect">
            <a:avLst/>
          </a:prstGeom>
        </p:spPr>
        <p:txBody>
          <a:bodyPr wrap="square">
            <a:spAutoFit/>
          </a:bodyPr>
          <a:lstStyle/>
          <a:p>
            <a:pPr algn="ctr"/>
            <a:r>
              <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Transact-SQL</a:t>
            </a:r>
            <a:r>
              <a:rPr lang="en-US" dirty="0"/>
              <a:t> </a:t>
            </a:r>
          </a:p>
          <a:p>
            <a:r>
              <a:rPr lang="en-US" dirty="0"/>
              <a:t>The queries typed in Transact-SQL and saved as </a:t>
            </a:r>
            <a:r>
              <a:rPr lang="en-US" sz="2800" b="1" dirty="0"/>
              <a:t>.</a:t>
            </a:r>
            <a:r>
              <a:rPr lang="en-US" sz="2800" b="1" dirty="0" err="1"/>
              <a:t>sql</a:t>
            </a:r>
            <a:r>
              <a:rPr lang="en-US" sz="2800" b="1" dirty="0"/>
              <a:t> </a:t>
            </a:r>
            <a:r>
              <a:rPr lang="en-US" dirty="0"/>
              <a:t>files can be executed directly in the SSMS query window.</a:t>
            </a:r>
          </a:p>
          <a:p>
            <a:r>
              <a:rPr lang="en-US" dirty="0"/>
              <a:t>Transact-SQL is Microsoft's implementation of the standard SQL. </a:t>
            </a:r>
          </a:p>
          <a:p>
            <a:r>
              <a:rPr lang="en-US" dirty="0"/>
              <a:t>Usually referred to as </a:t>
            </a:r>
            <a:r>
              <a:rPr lang="en-US" b="1" dirty="0">
                <a:effectLst>
                  <a:outerShdw blurRad="38100" dist="38100" dir="2700000" algn="tl">
                    <a:srgbClr val="000000">
                      <a:alpha val="43137"/>
                    </a:srgbClr>
                  </a:outerShdw>
                </a:effectLst>
              </a:rPr>
              <a:t>T-SQL, </a:t>
            </a:r>
            <a:r>
              <a:rPr lang="en-US" dirty="0"/>
              <a:t>this language implements a standardized way to communicate to the database. </a:t>
            </a:r>
          </a:p>
          <a:p>
            <a:r>
              <a:rPr lang="en-US" dirty="0"/>
              <a:t> The Transact-SQL language is an enhancement to SQL, </a:t>
            </a:r>
            <a:r>
              <a:rPr lang="en-US" b="1" dirty="0"/>
              <a:t>the American National Standards Institute (ANSI) </a:t>
            </a:r>
            <a:r>
              <a:rPr lang="en-US" dirty="0"/>
              <a:t>standard relational database language.</a:t>
            </a:r>
          </a:p>
          <a:p>
            <a:endParaRPr lang="en-US" dirty="0"/>
          </a:p>
          <a:p>
            <a:r>
              <a:rPr lang="en-US" dirty="0"/>
              <a:t>SQL Server supports three types of Transact-SQL statements,</a:t>
            </a:r>
          </a:p>
          <a:p>
            <a:r>
              <a:rPr lang="en-US" sz="3200" b="1" u="sng" dirty="0">
                <a:solidFill>
                  <a:srgbClr val="002060"/>
                </a:solidFill>
                <a:latin typeface="Times New Roman" pitchFamily="18" charset="0"/>
              </a:rPr>
              <a:t>Language Statements:</a:t>
            </a:r>
          </a:p>
          <a:p>
            <a:endParaRPr lang="en-US" sz="1600" b="1" u="sng" dirty="0">
              <a:solidFill>
                <a:srgbClr val="002060"/>
              </a:solidFill>
              <a:latin typeface="Times New Roman" pitchFamily="18" charset="0"/>
            </a:endParaRPr>
          </a:p>
          <a:p>
            <a:pPr marL="342900" indent="-342900">
              <a:buFont typeface="+mj-lt"/>
              <a:buAutoNum type="arabicPeriod"/>
            </a:pPr>
            <a:r>
              <a:rPr lang="en-US" dirty="0"/>
              <a:t>Data Definition language(</a:t>
            </a:r>
            <a:r>
              <a:rPr lang="en-US" dirty="0" err="1"/>
              <a:t>DDL</a:t>
            </a:r>
            <a:r>
              <a:rPr lang="en-US" dirty="0"/>
              <a:t>)</a:t>
            </a:r>
          </a:p>
          <a:p>
            <a:pPr marL="342900" indent="-342900">
              <a:buFont typeface="+mj-lt"/>
              <a:buAutoNum type="arabicPeriod"/>
            </a:pPr>
            <a:r>
              <a:rPr lang="en-US" dirty="0"/>
              <a:t>Data Manipulation language(</a:t>
            </a:r>
            <a:r>
              <a:rPr lang="en-US" dirty="0" err="1"/>
              <a:t>DML</a:t>
            </a:r>
            <a:r>
              <a:rPr lang="en-US" dirty="0"/>
              <a:t>)</a:t>
            </a:r>
          </a:p>
          <a:p>
            <a:pPr marL="342900" indent="-342900">
              <a:buFont typeface="+mj-lt"/>
              <a:buAutoNum type="arabicPeriod"/>
            </a:pPr>
            <a:r>
              <a:rPr lang="en-US" dirty="0"/>
              <a:t>Data Control Language(DCL)</a:t>
            </a:r>
          </a:p>
          <a:p>
            <a:endParaRPr lang="en-US" dirty="0"/>
          </a:p>
        </p:txBody>
      </p:sp>
      <p:sp>
        <p:nvSpPr>
          <p:cNvPr id="2" name="Rectangle 1"/>
          <p:cNvSpPr/>
          <p:nvPr/>
        </p:nvSpPr>
        <p:spPr>
          <a:xfrm>
            <a:off x="1600200" y="6019800"/>
            <a:ext cx="5381923" cy="369332"/>
          </a:xfrm>
          <a:prstGeom prst="rect">
            <a:avLst/>
          </a:prstGeom>
        </p:spPr>
        <p:txBody>
          <a:bodyPr wrap="none">
            <a:spAutoFit/>
          </a:bodyPr>
          <a:lstStyle/>
          <a:p>
            <a:r>
              <a:rPr lang="en-US" dirty="0">
                <a:solidFill>
                  <a:schemeClr val="accent1">
                    <a:lumMod val="75000"/>
                  </a:schemeClr>
                </a:solidFill>
              </a:rPr>
              <a:t>--Short cut keys to execute queries F5 or </a:t>
            </a:r>
            <a:r>
              <a:rPr lang="en-US" dirty="0" err="1">
                <a:solidFill>
                  <a:schemeClr val="accent1">
                    <a:lumMod val="75000"/>
                  </a:schemeClr>
                </a:solidFill>
              </a:rPr>
              <a:t>Alt+X</a:t>
            </a:r>
            <a:r>
              <a:rPr lang="en-US" dirty="0">
                <a:solidFill>
                  <a:schemeClr val="accent1">
                    <a:lumMod val="75000"/>
                  </a:schemeClr>
                </a:solidFill>
              </a:rPr>
              <a:t> or </a:t>
            </a:r>
            <a:r>
              <a:rPr lang="en-US" dirty="0" err="1">
                <a:solidFill>
                  <a:schemeClr val="accent1">
                    <a:lumMod val="75000"/>
                  </a:schemeClr>
                </a:solidFill>
              </a:rPr>
              <a:t>Ctrl+E</a:t>
            </a:r>
            <a:endParaRPr lang="en-US" dirty="0">
              <a:solidFill>
                <a:schemeClr val="accent1">
                  <a:lumMod val="75000"/>
                </a:schemeClr>
              </a:solidFill>
            </a:endParaRPr>
          </a:p>
        </p:txBody>
      </p:sp>
    </p:spTree>
    <p:extLst>
      <p:ext uri="{BB962C8B-B14F-4D97-AF65-F5344CB8AC3E}">
        <p14:creationId xmlns:p14="http://schemas.microsoft.com/office/powerpoint/2010/main" val="3973221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830997"/>
            <a:ext cx="7467600" cy="2031325"/>
          </a:xfrm>
          <a:prstGeom prst="rect">
            <a:avLst/>
          </a:prstGeom>
        </p:spPr>
        <p:txBody>
          <a:bodyPr wrap="square">
            <a:spAutoFit/>
          </a:bodyPr>
          <a:lstStyle/>
          <a:p>
            <a:pPr marL="285750" indent="-285750">
              <a:buFont typeface="Arial" panose="020B0604020202020204" pitchFamily="34" charset="0"/>
              <a:buChar char="•"/>
            </a:pPr>
            <a:r>
              <a:rPr lang="en-US" dirty="0"/>
              <a:t>This includes changes to the structure of the table like creation of table, altering table, deleting a table etc.</a:t>
            </a:r>
          </a:p>
          <a:p>
            <a:pPr marL="285750" indent="-285750">
              <a:buFont typeface="Arial" panose="020B0604020202020204" pitchFamily="34" charset="0"/>
              <a:buChar char="•"/>
            </a:pPr>
            <a:r>
              <a:rPr lang="en-US" dirty="0"/>
              <a:t>All DDL commands are </a:t>
            </a:r>
            <a:r>
              <a:rPr lang="en-US" b="1" dirty="0">
                <a:solidFill>
                  <a:srgbClr val="002060"/>
                </a:solidFill>
                <a:effectLst>
                  <a:outerShdw blurRad="38100" dist="38100" dir="2700000" algn="tl">
                    <a:srgbClr val="000000">
                      <a:alpha val="43137"/>
                    </a:srgbClr>
                  </a:outerShdw>
                </a:effectLst>
              </a:rPr>
              <a:t>auto-committed</a:t>
            </a:r>
            <a:r>
              <a:rPr lang="en-US" dirty="0"/>
              <a:t>. That means it saves all the changes permanently in the database.</a:t>
            </a:r>
          </a:p>
          <a:p>
            <a:pPr marL="285750" indent="-285750">
              <a:buFont typeface="Arial" panose="020B0604020202020204" pitchFamily="34" charset="0"/>
              <a:buChar char="•"/>
            </a:pPr>
            <a:r>
              <a:rPr lang="en-US" dirty="0"/>
              <a:t>DDL actions are used to define and manage database objects.</a:t>
            </a:r>
          </a:p>
          <a:p>
            <a:pPr marL="285750" indent="-285750">
              <a:buFont typeface="Arial" panose="020B0604020202020204" pitchFamily="34" charset="0"/>
              <a:buChar char="•"/>
            </a:pPr>
            <a:endParaRPr lang="en-US" dirty="0"/>
          </a:p>
          <a:p>
            <a:r>
              <a:rPr lang="en-US" dirty="0"/>
              <a:t>Following are the </a:t>
            </a:r>
            <a:r>
              <a:rPr lang="en-US" dirty="0" err="1"/>
              <a:t>DDL</a:t>
            </a:r>
            <a:r>
              <a:rPr lang="en-US" dirty="0"/>
              <a:t> actions or commands/statements:</a:t>
            </a:r>
          </a:p>
        </p:txBody>
      </p:sp>
      <p:pic>
        <p:nvPicPr>
          <p:cNvPr id="3" name="Picture 2"/>
          <p:cNvPicPr>
            <a:picLocks noChangeAspect="1"/>
          </p:cNvPicPr>
          <p:nvPr/>
        </p:nvPicPr>
        <p:blipFill>
          <a:blip r:embed="rId2"/>
          <a:stretch>
            <a:fillRect/>
          </a:stretch>
        </p:blipFill>
        <p:spPr>
          <a:xfrm>
            <a:off x="1524000" y="2862322"/>
            <a:ext cx="7631694" cy="2624078"/>
          </a:xfrm>
          <a:prstGeom prst="rect">
            <a:avLst/>
          </a:prstGeom>
        </p:spPr>
      </p:pic>
      <p:sp>
        <p:nvSpPr>
          <p:cNvPr id="4" name="Rectangle 3"/>
          <p:cNvSpPr/>
          <p:nvPr/>
        </p:nvSpPr>
        <p:spPr>
          <a:xfrm>
            <a:off x="1371600" y="0"/>
            <a:ext cx="7431843" cy="830997"/>
          </a:xfrm>
          <a:prstGeom prst="rect">
            <a:avLst/>
          </a:prstGeom>
        </p:spPr>
        <p:txBody>
          <a:bodyPr wrap="none">
            <a:spAutoFit/>
          </a:bodyPr>
          <a:lstStyle/>
          <a:p>
            <a:r>
              <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Data Definition language </a:t>
            </a:r>
            <a:r>
              <a:rPr lang="en-US" sz="24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a:t>
            </a:r>
            <a:r>
              <a:rPr lang="en-US" sz="2400" b="1" spc="50" dirty="0" err="1">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DDL</a:t>
            </a:r>
            <a:r>
              <a:rPr lang="en-US" sz="24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a:t>
            </a:r>
          </a:p>
        </p:txBody>
      </p:sp>
    </p:spTree>
    <p:extLst>
      <p:ext uri="{BB962C8B-B14F-4D97-AF65-F5344CB8AC3E}">
        <p14:creationId xmlns:p14="http://schemas.microsoft.com/office/powerpoint/2010/main" val="20683861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6308" y="896587"/>
            <a:ext cx="6934200" cy="2862322"/>
          </a:xfrm>
          <a:prstGeom prst="rect">
            <a:avLst/>
          </a:prstGeom>
        </p:spPr>
        <p:txBody>
          <a:bodyPr wrap="square">
            <a:spAutoFit/>
          </a:bodyPr>
          <a:lstStyle/>
          <a:p>
            <a:r>
              <a:rPr lang="en-US" sz="2000" b="1" u="sng" dirty="0">
                <a:solidFill>
                  <a:srgbClr val="002060"/>
                </a:solidFill>
                <a:latin typeface="Times New Roman" pitchFamily="18" charset="0"/>
              </a:rPr>
              <a:t>CREATE DATABASE</a:t>
            </a:r>
            <a:br>
              <a:rPr lang="en-US" sz="2000" b="1" u="sng" dirty="0">
                <a:solidFill>
                  <a:srgbClr val="002060"/>
                </a:solidFill>
                <a:latin typeface="Times New Roman" pitchFamily="18" charset="0"/>
              </a:rPr>
            </a:br>
            <a:r>
              <a:rPr lang="en-US" sz="2000" dirty="0"/>
              <a:t>The CREATE DATABASE statement is used to create a database.</a:t>
            </a:r>
          </a:p>
          <a:p>
            <a:endParaRPr lang="en-US" sz="2000" b="1" u="sng" dirty="0">
              <a:solidFill>
                <a:srgbClr val="002060"/>
              </a:solidFill>
              <a:latin typeface="Times New Roman" pitchFamily="18" charset="0"/>
            </a:endParaRPr>
          </a:p>
          <a:p>
            <a:endParaRPr lang="en-US" sz="2000" b="1" u="sng" dirty="0">
              <a:solidFill>
                <a:srgbClr val="002060"/>
              </a:solidFill>
              <a:latin typeface="Times New Roman" pitchFamily="18" charset="0"/>
            </a:endParaRPr>
          </a:p>
          <a:p>
            <a:r>
              <a:rPr lang="en-US" sz="2000" b="1" u="sng" dirty="0">
                <a:solidFill>
                  <a:srgbClr val="002060"/>
                </a:solidFill>
                <a:latin typeface="Times New Roman" pitchFamily="18" charset="0"/>
              </a:rPr>
              <a:t>CREATE TABLE</a:t>
            </a:r>
          </a:p>
          <a:p>
            <a:r>
              <a:rPr lang="en-US" sz="2000" dirty="0"/>
              <a:t>The CREATE TABLE statement is used to create a table in a existing database.</a:t>
            </a:r>
          </a:p>
          <a:p>
            <a:endParaRPr lang="en-US" sz="2000" dirty="0"/>
          </a:p>
          <a:p>
            <a:endParaRPr lang="en-US" sz="2000" b="1" u="sng" dirty="0">
              <a:solidFill>
                <a:srgbClr val="002060"/>
              </a:solidFill>
              <a:latin typeface="Times New Roman" pitchFamily="18" charset="0"/>
            </a:endParaRPr>
          </a:p>
        </p:txBody>
      </p:sp>
      <p:sp>
        <p:nvSpPr>
          <p:cNvPr id="5" name="Rectangle 4"/>
          <p:cNvSpPr/>
          <p:nvPr/>
        </p:nvSpPr>
        <p:spPr>
          <a:xfrm>
            <a:off x="3658344" y="1542918"/>
            <a:ext cx="3510833" cy="369332"/>
          </a:xfrm>
          <a:prstGeom prst="rect">
            <a:avLst/>
          </a:prstGeom>
          <a:solidFill>
            <a:schemeClr val="accent1">
              <a:lumMod val="60000"/>
              <a:lumOff val="40000"/>
            </a:schemeClr>
          </a:solidFill>
        </p:spPr>
        <p:txBody>
          <a:bodyPr wrap="none">
            <a:spAutoFit/>
          </a:bodyPr>
          <a:lstStyle/>
          <a:p>
            <a:r>
              <a:rPr lang="en-US" b="1" dirty="0"/>
              <a:t>CREATE DATABASE </a:t>
            </a:r>
            <a:r>
              <a:rPr lang="en-US" b="1" dirty="0" err="1"/>
              <a:t>database_name</a:t>
            </a:r>
            <a:endParaRPr lang="en-US" b="1" dirty="0"/>
          </a:p>
        </p:txBody>
      </p:sp>
      <p:sp>
        <p:nvSpPr>
          <p:cNvPr id="9" name="Rectangle 8"/>
          <p:cNvSpPr/>
          <p:nvPr/>
        </p:nvSpPr>
        <p:spPr>
          <a:xfrm>
            <a:off x="3652657" y="2885972"/>
            <a:ext cx="4572000" cy="2031325"/>
          </a:xfrm>
          <a:prstGeom prst="rect">
            <a:avLst/>
          </a:prstGeom>
          <a:solidFill>
            <a:schemeClr val="accent1">
              <a:lumMod val="60000"/>
              <a:lumOff val="40000"/>
            </a:schemeClr>
          </a:solidFill>
        </p:spPr>
        <p:txBody>
          <a:bodyPr>
            <a:spAutoFit/>
          </a:bodyPr>
          <a:lstStyle/>
          <a:p>
            <a:r>
              <a:rPr lang="en-US" b="1" dirty="0"/>
              <a:t>CREATE TABLE </a:t>
            </a:r>
            <a:r>
              <a:rPr lang="en-US" b="1" dirty="0" err="1"/>
              <a:t>table_name</a:t>
            </a:r>
            <a:r>
              <a:rPr lang="en-US" b="1" dirty="0"/>
              <a:t/>
            </a:r>
            <a:br>
              <a:rPr lang="en-US" b="1" dirty="0"/>
            </a:br>
            <a:r>
              <a:rPr lang="en-US" b="1" dirty="0"/>
              <a:t>(</a:t>
            </a:r>
            <a:br>
              <a:rPr lang="en-US" b="1" dirty="0"/>
            </a:br>
            <a:r>
              <a:rPr lang="en-US" b="1" dirty="0"/>
              <a:t>column_name1 </a:t>
            </a:r>
            <a:r>
              <a:rPr lang="en-US" b="1" dirty="0" err="1"/>
              <a:t>data_type</a:t>
            </a:r>
            <a:r>
              <a:rPr lang="en-US" b="1" dirty="0"/>
              <a:t>,</a:t>
            </a:r>
            <a:br>
              <a:rPr lang="en-US" b="1" dirty="0"/>
            </a:br>
            <a:r>
              <a:rPr lang="en-US" b="1" dirty="0"/>
              <a:t>column_name2 </a:t>
            </a:r>
            <a:r>
              <a:rPr lang="en-US" b="1" dirty="0" err="1"/>
              <a:t>data_type</a:t>
            </a:r>
            <a:r>
              <a:rPr lang="en-US" b="1" dirty="0"/>
              <a:t>,</a:t>
            </a:r>
            <a:br>
              <a:rPr lang="en-US" b="1" dirty="0"/>
            </a:br>
            <a:r>
              <a:rPr lang="en-US" b="1" dirty="0"/>
              <a:t>column_name3 </a:t>
            </a:r>
            <a:r>
              <a:rPr lang="en-US" b="1" dirty="0" err="1"/>
              <a:t>data_type</a:t>
            </a:r>
            <a:r>
              <a:rPr lang="en-US" b="1" dirty="0"/>
              <a:t>,</a:t>
            </a:r>
            <a:br>
              <a:rPr lang="en-US" b="1" dirty="0"/>
            </a:br>
            <a:r>
              <a:rPr lang="en-US" b="1" dirty="0"/>
              <a:t>....</a:t>
            </a:r>
            <a:br>
              <a:rPr lang="en-US" b="1" dirty="0"/>
            </a:br>
            <a:r>
              <a:rPr lang="en-US" b="1" dirty="0"/>
              <a:t>)</a:t>
            </a:r>
          </a:p>
        </p:txBody>
      </p:sp>
      <p:sp>
        <p:nvSpPr>
          <p:cNvPr id="6" name="Rectangle 5"/>
          <p:cNvSpPr/>
          <p:nvPr/>
        </p:nvSpPr>
        <p:spPr>
          <a:xfrm>
            <a:off x="3888744" y="167640"/>
            <a:ext cx="1673856" cy="584775"/>
          </a:xfrm>
          <a:prstGeom prst="rect">
            <a:avLst/>
          </a:prstGeom>
        </p:spPr>
        <p:txBody>
          <a:bodyPr wrap="none">
            <a:spAutoFit/>
          </a:bodyPr>
          <a:lstStyle/>
          <a:p>
            <a:r>
              <a:rPr lang="en-US" sz="3200" u="sng" dirty="0">
                <a:solidFill>
                  <a:srgbClr val="002060"/>
                </a:solidFill>
                <a:latin typeface="Showcard Gothic" panose="04020904020102020604" pitchFamily="82" charset="0"/>
              </a:rPr>
              <a:t>CREATE</a:t>
            </a:r>
            <a:endParaRPr lang="en-US" sz="3200" dirty="0">
              <a:latin typeface="Showcard Gothic" panose="04020904020102020604" pitchFamily="82" charset="0"/>
            </a:endParaRPr>
          </a:p>
        </p:txBody>
      </p:sp>
    </p:spTree>
    <p:extLst>
      <p:ext uri="{BB962C8B-B14F-4D97-AF65-F5344CB8AC3E}">
        <p14:creationId xmlns:p14="http://schemas.microsoft.com/office/powerpoint/2010/main" val="5598034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94044" y="2379667"/>
            <a:ext cx="4740355" cy="584775"/>
          </a:xfrm>
          <a:prstGeom prst="rect">
            <a:avLst/>
          </a:prstGeom>
          <a:solidFill>
            <a:schemeClr val="accent1">
              <a:lumMod val="60000"/>
              <a:lumOff val="40000"/>
            </a:schemeClr>
          </a:solidFill>
        </p:spPr>
        <p:txBody>
          <a:bodyPr wrap="square">
            <a:spAutoFit/>
          </a:bodyPr>
          <a:lstStyle/>
          <a:p>
            <a:r>
              <a:rPr lang="en-US" sz="1600" b="1" dirty="0"/>
              <a:t>ALTER TABLE </a:t>
            </a:r>
            <a:r>
              <a:rPr lang="en-US" sz="1600" b="1" dirty="0" err="1"/>
              <a:t>table_name</a:t>
            </a:r>
            <a:r>
              <a:rPr lang="en-US" sz="1600" b="1" dirty="0"/>
              <a:t/>
            </a:r>
            <a:br>
              <a:rPr lang="en-US" sz="1600" b="1" dirty="0"/>
            </a:br>
            <a:r>
              <a:rPr lang="en-US" sz="1600" b="1" dirty="0"/>
              <a:t>ALTER COLUMN </a:t>
            </a:r>
            <a:r>
              <a:rPr lang="en-US" sz="1600" b="1" dirty="0" err="1"/>
              <a:t>column_name</a:t>
            </a:r>
            <a:r>
              <a:rPr lang="en-US" sz="1600" b="1" dirty="0"/>
              <a:t> </a:t>
            </a:r>
            <a:r>
              <a:rPr lang="en-US" sz="1600" b="1" dirty="0" err="1"/>
              <a:t>datatype</a:t>
            </a:r>
            <a:endParaRPr lang="en-US" sz="1600" b="1" dirty="0"/>
          </a:p>
        </p:txBody>
      </p:sp>
      <p:sp>
        <p:nvSpPr>
          <p:cNvPr id="3" name="Rectangle 2"/>
          <p:cNvSpPr/>
          <p:nvPr/>
        </p:nvSpPr>
        <p:spPr>
          <a:xfrm>
            <a:off x="3794045" y="3488462"/>
            <a:ext cx="4572000" cy="584775"/>
          </a:xfrm>
          <a:prstGeom prst="rect">
            <a:avLst/>
          </a:prstGeom>
          <a:solidFill>
            <a:schemeClr val="accent1">
              <a:lumMod val="60000"/>
              <a:lumOff val="40000"/>
            </a:schemeClr>
          </a:solidFill>
        </p:spPr>
        <p:txBody>
          <a:bodyPr>
            <a:spAutoFit/>
          </a:bodyPr>
          <a:lstStyle/>
          <a:p>
            <a:r>
              <a:rPr lang="en-US" sz="1600" b="1" dirty="0"/>
              <a:t>ALTER TABLE </a:t>
            </a:r>
            <a:r>
              <a:rPr lang="en-US" sz="1600" b="1" dirty="0" err="1"/>
              <a:t>table</a:t>
            </a:r>
            <a:r>
              <a:rPr lang="en-US" sz="1600" b="1" dirty="0"/>
              <a:t> name</a:t>
            </a:r>
            <a:br>
              <a:rPr lang="en-US" sz="1600" b="1" dirty="0"/>
            </a:br>
            <a:r>
              <a:rPr lang="en-US" sz="1600" b="1" dirty="0"/>
              <a:t>DROP COLUMN </a:t>
            </a:r>
            <a:r>
              <a:rPr lang="en-US" sz="1600" b="1" dirty="0" err="1"/>
              <a:t>column</a:t>
            </a:r>
            <a:r>
              <a:rPr lang="en-US" sz="1600" b="1" dirty="0"/>
              <a:t> name </a:t>
            </a:r>
          </a:p>
        </p:txBody>
      </p:sp>
      <p:sp>
        <p:nvSpPr>
          <p:cNvPr id="4" name="Rectangle 3"/>
          <p:cNvSpPr/>
          <p:nvPr/>
        </p:nvSpPr>
        <p:spPr>
          <a:xfrm>
            <a:off x="3794045" y="4876800"/>
            <a:ext cx="4572000" cy="584775"/>
          </a:xfrm>
          <a:prstGeom prst="rect">
            <a:avLst/>
          </a:prstGeom>
          <a:solidFill>
            <a:schemeClr val="accent1">
              <a:lumMod val="60000"/>
              <a:lumOff val="40000"/>
            </a:schemeClr>
          </a:solidFill>
        </p:spPr>
        <p:txBody>
          <a:bodyPr>
            <a:spAutoFit/>
          </a:bodyPr>
          <a:lstStyle/>
          <a:p>
            <a:r>
              <a:rPr lang="en-US" sz="1600" b="1" dirty="0"/>
              <a:t>ALTER TABLE </a:t>
            </a:r>
            <a:r>
              <a:rPr lang="en-US" sz="1600" b="1" dirty="0" err="1"/>
              <a:t>table_name</a:t>
            </a:r>
            <a:r>
              <a:rPr lang="en-US" sz="1600" b="1" dirty="0"/>
              <a:t/>
            </a:r>
            <a:br>
              <a:rPr lang="en-US" sz="1600" b="1" dirty="0"/>
            </a:br>
            <a:r>
              <a:rPr lang="en-US" sz="1600" b="1" dirty="0"/>
              <a:t>ADD </a:t>
            </a:r>
            <a:r>
              <a:rPr lang="en-US" sz="1600" b="1" dirty="0" err="1"/>
              <a:t>column_name</a:t>
            </a:r>
            <a:r>
              <a:rPr lang="en-US" sz="1600" b="1" dirty="0"/>
              <a:t> datatype </a:t>
            </a:r>
          </a:p>
        </p:txBody>
      </p:sp>
      <p:sp>
        <p:nvSpPr>
          <p:cNvPr id="8" name="Rectangle 7"/>
          <p:cNvSpPr/>
          <p:nvPr/>
        </p:nvSpPr>
        <p:spPr>
          <a:xfrm>
            <a:off x="1563975" y="1143000"/>
            <a:ext cx="7107368" cy="4555093"/>
          </a:xfrm>
          <a:prstGeom prst="rect">
            <a:avLst/>
          </a:prstGeom>
        </p:spPr>
        <p:txBody>
          <a:bodyPr wrap="square">
            <a:spAutoFit/>
          </a:bodyPr>
          <a:lstStyle/>
          <a:p>
            <a:r>
              <a:rPr lang="en-US" sz="2000" b="1" u="sng" dirty="0">
                <a:solidFill>
                  <a:srgbClr val="002060"/>
                </a:solidFill>
                <a:latin typeface="Times New Roman" pitchFamily="18" charset="0"/>
              </a:rPr>
              <a:t>3.ALTER TABLE:</a:t>
            </a:r>
          </a:p>
          <a:p>
            <a:r>
              <a:rPr lang="en-US" dirty="0"/>
              <a:t>The ALTER TABLE statement is used to add, delete, or modify columns in an existing table.</a:t>
            </a:r>
          </a:p>
          <a:p>
            <a:r>
              <a:rPr lang="en-US" b="1" dirty="0"/>
              <a:t>To change the data type of a column in a table:</a:t>
            </a:r>
          </a:p>
          <a:p>
            <a:endParaRPr lang="en-US" b="1" dirty="0"/>
          </a:p>
          <a:p>
            <a:endParaRPr lang="en-US" b="1" dirty="0"/>
          </a:p>
          <a:p>
            <a:endParaRPr lang="en-US" b="1" dirty="0"/>
          </a:p>
          <a:p>
            <a:r>
              <a:rPr lang="en-US" b="1" dirty="0"/>
              <a:t>To delete a column in a table:</a:t>
            </a:r>
          </a:p>
          <a:p>
            <a:endParaRPr lang="en-US" b="1" dirty="0"/>
          </a:p>
          <a:p>
            <a:endParaRPr lang="en-US" b="1" dirty="0"/>
          </a:p>
          <a:p>
            <a:endParaRPr lang="en-US" b="1" dirty="0"/>
          </a:p>
          <a:p>
            <a:endParaRPr lang="en-US" b="1" dirty="0"/>
          </a:p>
          <a:p>
            <a:r>
              <a:rPr lang="en-US" b="1" dirty="0"/>
              <a:t>To add a column in a table:</a:t>
            </a:r>
          </a:p>
          <a:p>
            <a:endParaRPr lang="en-US" b="1" dirty="0"/>
          </a:p>
          <a:p>
            <a:endParaRPr lang="en-US" b="1" dirty="0"/>
          </a:p>
          <a:p>
            <a:endParaRPr lang="en-US" b="1" dirty="0"/>
          </a:p>
        </p:txBody>
      </p:sp>
      <p:sp>
        <p:nvSpPr>
          <p:cNvPr id="6" name="Rectangle 5"/>
          <p:cNvSpPr/>
          <p:nvPr/>
        </p:nvSpPr>
        <p:spPr>
          <a:xfrm>
            <a:off x="3697077" y="155391"/>
            <a:ext cx="1420582" cy="584775"/>
          </a:xfrm>
          <a:prstGeom prst="rect">
            <a:avLst/>
          </a:prstGeom>
        </p:spPr>
        <p:txBody>
          <a:bodyPr wrap="none">
            <a:spAutoFit/>
          </a:bodyPr>
          <a:lstStyle/>
          <a:p>
            <a:pPr lvl="0"/>
            <a:r>
              <a:rPr lang="en-US" sz="3200" u="sng" dirty="0">
                <a:solidFill>
                  <a:srgbClr val="002060"/>
                </a:solidFill>
                <a:latin typeface="Showcard Gothic" panose="04020904020102020604" pitchFamily="82" charset="0"/>
              </a:rPr>
              <a:t>ALTER</a:t>
            </a:r>
            <a:endParaRPr lang="en-US" sz="3200" dirty="0">
              <a:solidFill>
                <a:prstClr val="black"/>
              </a:solidFill>
              <a:latin typeface="Showcard Gothic" panose="04020904020102020604" pitchFamily="82" charset="0"/>
            </a:endParaRPr>
          </a:p>
        </p:txBody>
      </p:sp>
    </p:spTree>
    <p:extLst>
      <p:ext uri="{BB962C8B-B14F-4D97-AF65-F5344CB8AC3E}">
        <p14:creationId xmlns:p14="http://schemas.microsoft.com/office/powerpoint/2010/main" val="40788625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7024" y="814075"/>
            <a:ext cx="4572000" cy="400110"/>
          </a:xfrm>
          <a:prstGeom prst="rect">
            <a:avLst/>
          </a:prstGeom>
        </p:spPr>
        <p:txBody>
          <a:bodyPr>
            <a:spAutoFit/>
          </a:bodyPr>
          <a:lstStyle/>
          <a:p>
            <a:r>
              <a:rPr lang="en-US" sz="2000" b="1" u="sng" dirty="0">
                <a:solidFill>
                  <a:srgbClr val="002060"/>
                </a:solidFill>
                <a:latin typeface="Times New Roman" pitchFamily="18" charset="0"/>
              </a:rPr>
              <a:t>DROP DATABASE:</a:t>
            </a:r>
          </a:p>
        </p:txBody>
      </p:sp>
      <p:sp>
        <p:nvSpPr>
          <p:cNvPr id="3" name="Rectangle 2"/>
          <p:cNvSpPr/>
          <p:nvPr/>
        </p:nvSpPr>
        <p:spPr>
          <a:xfrm>
            <a:off x="1638300" y="1214185"/>
            <a:ext cx="7162800" cy="1200329"/>
          </a:xfrm>
          <a:prstGeom prst="rect">
            <a:avLst/>
          </a:prstGeom>
        </p:spPr>
        <p:txBody>
          <a:bodyPr wrap="square">
            <a:spAutoFit/>
          </a:bodyPr>
          <a:lstStyle/>
          <a:p>
            <a:r>
              <a:rPr lang="en-US" dirty="0"/>
              <a:t>Drop command is used to remove an </a:t>
            </a:r>
            <a:r>
              <a:rPr lang="en-US" u="sng" dirty="0"/>
              <a:t>Object from a database </a:t>
            </a:r>
            <a:r>
              <a:rPr lang="en-US" b="1" dirty="0">
                <a:solidFill>
                  <a:schemeClr val="accent6">
                    <a:lumMod val="50000"/>
                  </a:schemeClr>
                </a:solidFill>
                <a:effectLst>
                  <a:outerShdw blurRad="38100" dist="38100" dir="2700000" algn="tl">
                    <a:srgbClr val="000000">
                      <a:alpha val="43137"/>
                    </a:srgbClr>
                  </a:outerShdw>
                </a:effectLst>
              </a:rPr>
              <a:t>or</a:t>
            </a:r>
            <a:r>
              <a:rPr lang="en-US" dirty="0"/>
              <a:t> used to </a:t>
            </a:r>
            <a:r>
              <a:rPr lang="en-US" u="sng" dirty="0"/>
              <a:t>remove complete database. </a:t>
            </a:r>
          </a:p>
          <a:p>
            <a:endParaRPr lang="en-US" u="sng" dirty="0"/>
          </a:p>
          <a:p>
            <a:endParaRPr lang="en-US" u="sng" dirty="0"/>
          </a:p>
        </p:txBody>
      </p:sp>
      <p:sp>
        <p:nvSpPr>
          <p:cNvPr id="4" name="Rectangle 3"/>
          <p:cNvSpPr/>
          <p:nvPr/>
        </p:nvSpPr>
        <p:spPr>
          <a:xfrm>
            <a:off x="2590800" y="3734559"/>
            <a:ext cx="5867400" cy="923330"/>
          </a:xfrm>
          <a:prstGeom prst="rect">
            <a:avLst/>
          </a:prstGeom>
          <a:solidFill>
            <a:schemeClr val="accent1">
              <a:lumMod val="60000"/>
              <a:lumOff val="40000"/>
            </a:schemeClr>
          </a:solidFill>
        </p:spPr>
        <p:txBody>
          <a:bodyPr wrap="square">
            <a:spAutoFit/>
          </a:bodyPr>
          <a:lstStyle/>
          <a:p>
            <a:r>
              <a:rPr lang="en-US" b="1" dirty="0"/>
              <a:t>Syntax: </a:t>
            </a:r>
          </a:p>
          <a:p>
            <a:r>
              <a:rPr lang="en-US" b="1" dirty="0"/>
              <a:t>DROP TABLE Table_Name</a:t>
            </a:r>
            <a:br>
              <a:rPr lang="en-US" b="1" dirty="0"/>
            </a:br>
            <a:r>
              <a:rPr lang="en-US" b="1" dirty="0"/>
              <a:t>Ex: DROP TABLE Department</a:t>
            </a:r>
          </a:p>
        </p:txBody>
      </p:sp>
      <p:sp>
        <p:nvSpPr>
          <p:cNvPr id="8" name="Rectangle 7"/>
          <p:cNvSpPr/>
          <p:nvPr/>
        </p:nvSpPr>
        <p:spPr>
          <a:xfrm>
            <a:off x="3697077" y="155391"/>
            <a:ext cx="1309974" cy="584775"/>
          </a:xfrm>
          <a:prstGeom prst="rect">
            <a:avLst/>
          </a:prstGeom>
        </p:spPr>
        <p:txBody>
          <a:bodyPr wrap="none">
            <a:spAutoFit/>
          </a:bodyPr>
          <a:lstStyle/>
          <a:p>
            <a:pPr lvl="0"/>
            <a:r>
              <a:rPr lang="en-US" sz="3200" u="sng" dirty="0">
                <a:solidFill>
                  <a:srgbClr val="002060"/>
                </a:solidFill>
                <a:latin typeface="Showcard Gothic" panose="04020904020102020604" pitchFamily="82" charset="0"/>
              </a:rPr>
              <a:t>DROP</a:t>
            </a:r>
            <a:endParaRPr lang="en-US" sz="3200" dirty="0">
              <a:solidFill>
                <a:prstClr val="black"/>
              </a:solidFill>
              <a:latin typeface="Showcard Gothic" panose="04020904020102020604" pitchFamily="82" charset="0"/>
            </a:endParaRPr>
          </a:p>
        </p:txBody>
      </p:sp>
      <p:sp>
        <p:nvSpPr>
          <p:cNvPr id="9" name="Rectangle 8"/>
          <p:cNvSpPr/>
          <p:nvPr/>
        </p:nvSpPr>
        <p:spPr>
          <a:xfrm>
            <a:off x="1612276" y="1889602"/>
            <a:ext cx="7162800" cy="923330"/>
          </a:xfrm>
          <a:prstGeom prst="rect">
            <a:avLst/>
          </a:prstGeom>
        </p:spPr>
        <p:txBody>
          <a:bodyPr wrap="square">
            <a:spAutoFit/>
          </a:bodyPr>
          <a:lstStyle/>
          <a:p>
            <a:r>
              <a:rPr lang="en-US" dirty="0">
                <a:solidFill>
                  <a:schemeClr val="accent1">
                    <a:lumMod val="75000"/>
                  </a:schemeClr>
                </a:solidFill>
              </a:rPr>
              <a:t>//Once a database is dropped, you can check it in the list of databases with the following SQL command: SHOW DATABASES;</a:t>
            </a:r>
          </a:p>
          <a:p>
            <a:endParaRPr lang="en-US" dirty="0">
              <a:solidFill>
                <a:schemeClr val="accent1">
                  <a:lumMod val="75000"/>
                </a:schemeClr>
              </a:solidFill>
            </a:endParaRPr>
          </a:p>
        </p:txBody>
      </p:sp>
      <p:sp>
        <p:nvSpPr>
          <p:cNvPr id="10" name="Rectangle 9"/>
          <p:cNvSpPr/>
          <p:nvPr/>
        </p:nvSpPr>
        <p:spPr>
          <a:xfrm>
            <a:off x="1663321" y="2640647"/>
            <a:ext cx="6400800" cy="923330"/>
          </a:xfrm>
          <a:prstGeom prst="rect">
            <a:avLst/>
          </a:prstGeom>
        </p:spPr>
        <p:txBody>
          <a:bodyPr wrap="square">
            <a:spAutoFit/>
          </a:bodyPr>
          <a:lstStyle/>
          <a:p>
            <a:r>
              <a:rPr lang="en-US" dirty="0"/>
              <a:t>When Drop Table command is used, it deletes all rows from that table, then removes the table from the database and removes all references to that table.</a:t>
            </a:r>
          </a:p>
        </p:txBody>
      </p:sp>
      <p:sp>
        <p:nvSpPr>
          <p:cNvPr id="11" name="Rectangle 10"/>
          <p:cNvSpPr/>
          <p:nvPr/>
        </p:nvSpPr>
        <p:spPr>
          <a:xfrm>
            <a:off x="1819133" y="4841703"/>
            <a:ext cx="6089176" cy="369332"/>
          </a:xfrm>
          <a:prstGeom prst="rect">
            <a:avLst/>
          </a:prstGeom>
        </p:spPr>
        <p:txBody>
          <a:bodyPr wrap="square">
            <a:spAutoFit/>
          </a:bodyPr>
          <a:lstStyle/>
          <a:p>
            <a:r>
              <a:rPr lang="en-US" dirty="0" smtClean="0"/>
              <a:t>to </a:t>
            </a:r>
            <a:r>
              <a:rPr lang="en-US" dirty="0"/>
              <a:t>drop </a:t>
            </a:r>
            <a:r>
              <a:rPr lang="en-US" dirty="0" err="1"/>
              <a:t>databse</a:t>
            </a:r>
            <a:r>
              <a:rPr lang="en-US" dirty="0"/>
              <a:t> first change into master in </a:t>
            </a:r>
            <a:r>
              <a:rPr lang="en-US" dirty="0" smtClean="0"/>
              <a:t>use</a:t>
            </a:r>
            <a:endParaRPr lang="en-US" dirty="0"/>
          </a:p>
        </p:txBody>
      </p:sp>
      <p:sp>
        <p:nvSpPr>
          <p:cNvPr id="12" name="Rectangle 11"/>
          <p:cNvSpPr/>
          <p:nvPr/>
        </p:nvSpPr>
        <p:spPr>
          <a:xfrm>
            <a:off x="3330373" y="5394850"/>
            <a:ext cx="2194127" cy="369332"/>
          </a:xfrm>
          <a:prstGeom prst="rect">
            <a:avLst/>
          </a:prstGeom>
          <a:solidFill>
            <a:schemeClr val="accent1">
              <a:lumMod val="60000"/>
              <a:lumOff val="40000"/>
            </a:schemeClr>
          </a:solidFill>
        </p:spPr>
        <p:txBody>
          <a:bodyPr wrap="none">
            <a:spAutoFit/>
          </a:bodyPr>
          <a:lstStyle/>
          <a:p>
            <a:r>
              <a:rPr lang="en-US" dirty="0"/>
              <a:t>drop database </a:t>
            </a:r>
            <a:r>
              <a:rPr lang="en-US" dirty="0" smtClean="0"/>
              <a:t>record</a:t>
            </a:r>
            <a:endParaRPr lang="en-US" dirty="0"/>
          </a:p>
        </p:txBody>
      </p:sp>
    </p:spTree>
    <p:extLst>
      <p:ext uri="{BB962C8B-B14F-4D97-AF65-F5344CB8AC3E}">
        <p14:creationId xmlns:p14="http://schemas.microsoft.com/office/powerpoint/2010/main" val="42033105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86200" y="0"/>
            <a:ext cx="2254143" cy="584775"/>
          </a:xfrm>
          <a:prstGeom prst="rect">
            <a:avLst/>
          </a:prstGeom>
        </p:spPr>
        <p:txBody>
          <a:bodyPr wrap="none">
            <a:spAutoFit/>
          </a:bodyPr>
          <a:lstStyle/>
          <a:p>
            <a:pPr lvl="0"/>
            <a:r>
              <a:rPr lang="en-US" sz="3200" u="sng" dirty="0">
                <a:solidFill>
                  <a:srgbClr val="002060"/>
                </a:solidFill>
                <a:latin typeface="Showcard Gothic" panose="04020904020102020604" pitchFamily="82" charset="0"/>
              </a:rPr>
              <a:t>truncate</a:t>
            </a:r>
            <a:endParaRPr lang="en-US" sz="3200" dirty="0">
              <a:solidFill>
                <a:prstClr val="black"/>
              </a:solidFill>
              <a:latin typeface="Showcard Gothic" panose="04020904020102020604" pitchFamily="82" charset="0"/>
            </a:endParaRPr>
          </a:p>
        </p:txBody>
      </p:sp>
      <p:sp>
        <p:nvSpPr>
          <p:cNvPr id="4" name="Rectangle 3"/>
          <p:cNvSpPr/>
          <p:nvPr/>
        </p:nvSpPr>
        <p:spPr>
          <a:xfrm>
            <a:off x="1600200" y="685800"/>
            <a:ext cx="7239000" cy="1231106"/>
          </a:xfrm>
          <a:prstGeom prst="rect">
            <a:avLst/>
          </a:prstGeom>
        </p:spPr>
        <p:txBody>
          <a:bodyPr wrap="square">
            <a:spAutoFit/>
          </a:bodyPr>
          <a:lstStyle/>
          <a:p>
            <a:r>
              <a:rPr lang="en-US" sz="2000" b="1" u="sng" dirty="0">
                <a:solidFill>
                  <a:srgbClr val="002060"/>
                </a:solidFill>
                <a:latin typeface="Times New Roman" pitchFamily="18" charset="0"/>
              </a:rPr>
              <a:t>TRUNCATE TABLE:</a:t>
            </a:r>
          </a:p>
          <a:p>
            <a:r>
              <a:rPr lang="en-US" dirty="0"/>
              <a:t>Truncate Command is used to delete all the records from a table and frees the space in disc.</a:t>
            </a:r>
          </a:p>
          <a:p>
            <a:r>
              <a:rPr lang="en-US" dirty="0"/>
              <a:t> </a:t>
            </a:r>
          </a:p>
        </p:txBody>
      </p:sp>
      <p:sp>
        <p:nvSpPr>
          <p:cNvPr id="5" name="Rectangle 4"/>
          <p:cNvSpPr/>
          <p:nvPr/>
        </p:nvSpPr>
        <p:spPr>
          <a:xfrm>
            <a:off x="2590800" y="1694765"/>
            <a:ext cx="4572000" cy="646331"/>
          </a:xfrm>
          <a:prstGeom prst="rect">
            <a:avLst/>
          </a:prstGeom>
          <a:solidFill>
            <a:schemeClr val="accent1">
              <a:lumMod val="60000"/>
              <a:lumOff val="40000"/>
            </a:schemeClr>
          </a:solidFill>
        </p:spPr>
        <p:txBody>
          <a:bodyPr>
            <a:spAutoFit/>
          </a:bodyPr>
          <a:lstStyle/>
          <a:p>
            <a:r>
              <a:rPr lang="en-US" dirty="0"/>
              <a:t>Syntax: TRUNCATE TABLE </a:t>
            </a:r>
            <a:r>
              <a:rPr lang="en-US" dirty="0" err="1"/>
              <a:t>Table_Name</a:t>
            </a:r>
            <a:r>
              <a:rPr lang="en-US" dirty="0"/>
              <a:t/>
            </a:r>
            <a:br>
              <a:rPr lang="en-US" dirty="0"/>
            </a:br>
            <a:r>
              <a:rPr lang="en-US" dirty="0"/>
              <a:t>Ex: TRUNCATE TABLE Department</a:t>
            </a:r>
          </a:p>
        </p:txBody>
      </p:sp>
      <p:sp>
        <p:nvSpPr>
          <p:cNvPr id="8" name="Rectangle 7"/>
          <p:cNvSpPr/>
          <p:nvPr/>
        </p:nvSpPr>
        <p:spPr>
          <a:xfrm>
            <a:off x="2667501" y="3453705"/>
            <a:ext cx="4429226" cy="677108"/>
          </a:xfrm>
          <a:prstGeom prst="rect">
            <a:avLst/>
          </a:prstGeom>
          <a:solidFill>
            <a:schemeClr val="accent1">
              <a:lumMod val="60000"/>
              <a:lumOff val="40000"/>
            </a:schemeClr>
          </a:solidFill>
        </p:spPr>
        <p:txBody>
          <a:bodyPr wrap="none">
            <a:spAutoFit/>
          </a:bodyPr>
          <a:lstStyle/>
          <a:p>
            <a:r>
              <a:rPr lang="en-US" sz="2000" b="1" u="sng" dirty="0" smtClean="0">
                <a:solidFill>
                  <a:srgbClr val="002060"/>
                </a:solidFill>
                <a:latin typeface="Times New Roman" pitchFamily="18" charset="0"/>
              </a:rPr>
              <a:t>TABLE DATA BASE:</a:t>
            </a:r>
          </a:p>
          <a:p>
            <a:r>
              <a:rPr lang="en-US" dirty="0" err="1" smtClean="0"/>
              <a:t>sp_rename</a:t>
            </a:r>
            <a:r>
              <a:rPr lang="en-US" dirty="0" smtClean="0"/>
              <a:t> </a:t>
            </a:r>
            <a:r>
              <a:rPr lang="en-US" dirty="0"/>
              <a:t>'</a:t>
            </a:r>
            <a:r>
              <a:rPr lang="en-US" dirty="0" err="1"/>
              <a:t>table_name</a:t>
            </a:r>
            <a:r>
              <a:rPr lang="en-US" dirty="0"/>
              <a:t>', '</a:t>
            </a:r>
            <a:r>
              <a:rPr lang="en-US" dirty="0" err="1"/>
              <a:t>new_table_name</a:t>
            </a:r>
            <a:r>
              <a:rPr lang="en-US" dirty="0"/>
              <a:t>';</a:t>
            </a:r>
          </a:p>
        </p:txBody>
      </p:sp>
      <p:sp>
        <p:nvSpPr>
          <p:cNvPr id="6" name="Rectangle 5"/>
          <p:cNvSpPr/>
          <p:nvPr/>
        </p:nvSpPr>
        <p:spPr>
          <a:xfrm>
            <a:off x="3925730" y="2605013"/>
            <a:ext cx="1776448" cy="584775"/>
          </a:xfrm>
          <a:prstGeom prst="rect">
            <a:avLst/>
          </a:prstGeom>
        </p:spPr>
        <p:txBody>
          <a:bodyPr wrap="none">
            <a:spAutoFit/>
          </a:bodyPr>
          <a:lstStyle/>
          <a:p>
            <a:pPr lvl="0"/>
            <a:r>
              <a:rPr lang="en-US" sz="3200" u="sng" dirty="0" err="1">
                <a:solidFill>
                  <a:srgbClr val="002060"/>
                </a:solidFill>
                <a:latin typeface="Showcard Gothic" panose="04020904020102020604" pitchFamily="82" charset="0"/>
              </a:rPr>
              <a:t>REname</a:t>
            </a:r>
            <a:endParaRPr lang="en-US" sz="3200" dirty="0">
              <a:solidFill>
                <a:prstClr val="black"/>
              </a:solidFill>
              <a:latin typeface="Showcard Gothic" panose="04020904020102020604" pitchFamily="82" charset="0"/>
            </a:endParaRPr>
          </a:p>
        </p:txBody>
      </p:sp>
      <p:sp>
        <p:nvSpPr>
          <p:cNvPr id="2" name="Rectangle 1"/>
          <p:cNvSpPr/>
          <p:nvPr/>
        </p:nvSpPr>
        <p:spPr>
          <a:xfrm>
            <a:off x="1650330" y="5526881"/>
            <a:ext cx="6725881" cy="677108"/>
          </a:xfrm>
          <a:prstGeom prst="rect">
            <a:avLst/>
          </a:prstGeom>
          <a:solidFill>
            <a:schemeClr val="accent1">
              <a:lumMod val="20000"/>
              <a:lumOff val="80000"/>
            </a:schemeClr>
          </a:solidFill>
        </p:spPr>
        <p:txBody>
          <a:bodyPr wrap="square">
            <a:spAutoFit/>
          </a:bodyPr>
          <a:lstStyle/>
          <a:p>
            <a:pPr lvl="0"/>
            <a:r>
              <a:rPr lang="en-US" sz="2000" b="1" u="sng" dirty="0" smtClean="0">
                <a:solidFill>
                  <a:srgbClr val="002060"/>
                </a:solidFill>
                <a:latin typeface="Times New Roman" pitchFamily="18" charset="0"/>
              </a:rPr>
              <a:t>DUPLICATE TABLE</a:t>
            </a:r>
          </a:p>
          <a:p>
            <a:r>
              <a:rPr lang="en-US" dirty="0" smtClean="0">
                <a:latin typeface="Consolas" panose="020B0609020204030204" pitchFamily="49" charset="0"/>
              </a:rPr>
              <a:t>select </a:t>
            </a:r>
            <a:r>
              <a:rPr lang="en-US" dirty="0">
                <a:latin typeface="Consolas" panose="020B0609020204030204" pitchFamily="49" charset="0"/>
              </a:rPr>
              <a:t>* into </a:t>
            </a:r>
            <a:r>
              <a:rPr lang="en-US" dirty="0" err="1">
                <a:latin typeface="Consolas" panose="020B0609020204030204" pitchFamily="49" charset="0"/>
              </a:rPr>
              <a:t>newtable</a:t>
            </a:r>
            <a:r>
              <a:rPr lang="en-US" dirty="0">
                <a:latin typeface="Consolas" panose="020B0609020204030204" pitchFamily="49" charset="0"/>
              </a:rPr>
              <a:t> from students</a:t>
            </a:r>
          </a:p>
        </p:txBody>
      </p:sp>
      <p:sp>
        <p:nvSpPr>
          <p:cNvPr id="7" name="Rectangle 6"/>
          <p:cNvSpPr/>
          <p:nvPr/>
        </p:nvSpPr>
        <p:spPr>
          <a:xfrm>
            <a:off x="2667501" y="4302397"/>
            <a:ext cx="4572000" cy="954107"/>
          </a:xfrm>
          <a:prstGeom prst="rect">
            <a:avLst/>
          </a:prstGeom>
          <a:solidFill>
            <a:schemeClr val="accent1">
              <a:lumMod val="60000"/>
              <a:lumOff val="40000"/>
            </a:schemeClr>
          </a:solidFill>
        </p:spPr>
        <p:txBody>
          <a:bodyPr>
            <a:spAutoFit/>
          </a:bodyPr>
          <a:lstStyle/>
          <a:p>
            <a:r>
              <a:rPr lang="en-US" sz="2000" b="1" u="sng" dirty="0" smtClean="0">
                <a:solidFill>
                  <a:srgbClr val="002060"/>
                </a:solidFill>
                <a:latin typeface="Times New Roman" pitchFamily="18" charset="0"/>
              </a:rPr>
              <a:t>RENAME DATA BASE:</a:t>
            </a:r>
          </a:p>
          <a:p>
            <a:r>
              <a:rPr lang="en-US" dirty="0" smtClean="0">
                <a:latin typeface="Consolas" panose="020B0609020204030204" pitchFamily="49" charset="0"/>
              </a:rPr>
              <a:t>alter </a:t>
            </a:r>
            <a:r>
              <a:rPr lang="en-US" dirty="0">
                <a:latin typeface="Consolas" panose="020B0609020204030204" pitchFamily="49" charset="0"/>
              </a:rPr>
              <a:t>database </a:t>
            </a:r>
            <a:r>
              <a:rPr lang="en-US" dirty="0" smtClean="0">
                <a:latin typeface="Consolas" panose="020B0609020204030204" pitchFamily="49" charset="0"/>
              </a:rPr>
              <a:t>records</a:t>
            </a:r>
            <a:endParaRPr lang="en-US" dirty="0">
              <a:latin typeface="Consolas" panose="020B0609020204030204" pitchFamily="49" charset="0"/>
            </a:endParaRPr>
          </a:p>
          <a:p>
            <a:r>
              <a:rPr lang="en-US" dirty="0">
                <a:latin typeface="Consolas" panose="020B0609020204030204" pitchFamily="49" charset="0"/>
              </a:rPr>
              <a:t>modify name  = </a:t>
            </a:r>
            <a:r>
              <a:rPr lang="en-US" dirty="0" err="1" smtClean="0">
                <a:latin typeface="Consolas" panose="020B0609020204030204" pitchFamily="49" charset="0"/>
              </a:rPr>
              <a:t>abc</a:t>
            </a:r>
            <a:endParaRPr lang="en-US" dirty="0">
              <a:latin typeface="Consolas" panose="020B0609020204030204" pitchFamily="49" charset="0"/>
            </a:endParaRPr>
          </a:p>
        </p:txBody>
      </p:sp>
    </p:spTree>
    <p:extLst>
      <p:ext uri="{BB962C8B-B14F-4D97-AF65-F5344CB8AC3E}">
        <p14:creationId xmlns:p14="http://schemas.microsoft.com/office/powerpoint/2010/main" val="10761945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4950" y="254492"/>
            <a:ext cx="7967720" cy="369332"/>
          </a:xfrm>
          <a:prstGeom prst="rect">
            <a:avLst/>
          </a:prstGeom>
        </p:spPr>
        <p:txBody>
          <a:bodyPr wrap="square">
            <a:spAutoFit/>
          </a:bodyPr>
          <a:lstStyle/>
          <a:p>
            <a:r>
              <a:rPr lang="en-US" b="1" u="sng" dirty="0">
                <a:solidFill>
                  <a:srgbClr val="0070C0"/>
                </a:solidFill>
                <a:effectLst>
                  <a:outerShdw blurRad="38100" dist="38100" dir="2700000" algn="tl">
                    <a:srgbClr val="000000">
                      <a:alpha val="43137"/>
                    </a:srgbClr>
                  </a:outerShdw>
                </a:effectLst>
              </a:rPr>
              <a:t>Difference between Delete and Truncate Command in SQL:</a:t>
            </a:r>
          </a:p>
        </p:txBody>
      </p:sp>
      <p:sp>
        <p:nvSpPr>
          <p:cNvPr id="4" name="Rectangle 3"/>
          <p:cNvSpPr/>
          <p:nvPr/>
        </p:nvSpPr>
        <p:spPr>
          <a:xfrm>
            <a:off x="1504950" y="3276600"/>
            <a:ext cx="7315200" cy="369332"/>
          </a:xfrm>
          <a:prstGeom prst="rect">
            <a:avLst/>
          </a:prstGeom>
        </p:spPr>
        <p:txBody>
          <a:bodyPr wrap="square">
            <a:spAutoFit/>
          </a:bodyPr>
          <a:lstStyle/>
          <a:p>
            <a:r>
              <a:rPr lang="en-US" b="1" u="sng" dirty="0">
                <a:solidFill>
                  <a:srgbClr val="0070C0"/>
                </a:solidFill>
                <a:effectLst>
                  <a:outerShdw blurRad="38100" dist="38100" dir="2700000" algn="tl">
                    <a:srgbClr val="000000">
                      <a:alpha val="43137"/>
                    </a:srgbClr>
                  </a:outerShdw>
                </a:effectLst>
              </a:rPr>
              <a:t>Difference between Drop and Truncate Command in SQL:</a:t>
            </a:r>
          </a:p>
        </p:txBody>
      </p:sp>
      <p:graphicFrame>
        <p:nvGraphicFramePr>
          <p:cNvPr id="6" name="Table 5"/>
          <p:cNvGraphicFramePr>
            <a:graphicFrameLocks noGrp="1"/>
          </p:cNvGraphicFramePr>
          <p:nvPr>
            <p:extLst>
              <p:ext uri="{D42A27DB-BD31-4B8C-83A1-F6EECF244321}">
                <p14:modId xmlns:p14="http://schemas.microsoft.com/office/powerpoint/2010/main" val="3899277140"/>
              </p:ext>
            </p:extLst>
          </p:nvPr>
        </p:nvGraphicFramePr>
        <p:xfrm>
          <a:off x="1619480" y="670290"/>
          <a:ext cx="6096000" cy="1833880"/>
        </p:xfrm>
        <a:graphic>
          <a:graphicData uri="http://schemas.openxmlformats.org/drawingml/2006/table">
            <a:tbl>
              <a:tblPr firstRow="1" bandRow="1">
                <a:tableStyleId>{5C22544A-7EE6-4342-B048-85BDC9FD1C3A}</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370840">
                <a:tc>
                  <a:txBody>
                    <a:bodyPr/>
                    <a:lstStyle/>
                    <a:p>
                      <a:r>
                        <a:rPr lang="en-US" b="1" u="sng" dirty="0"/>
                        <a:t>Delete Command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Truncate Command</a:t>
                      </a:r>
                      <a:endParaRPr lang="en-US" dirty="0"/>
                    </a:p>
                  </a:txBody>
                  <a:tcPr/>
                </a:tc>
                <a:extLst>
                  <a:ext uri="{0D108BD9-81ED-4DB2-BD59-A6C34878D82A}">
                    <a16:rowId xmlns="" xmlns:a16="http://schemas.microsoft.com/office/drawing/2014/main" val="10000"/>
                  </a:ext>
                </a:extLst>
              </a:tr>
              <a:tr h="370840">
                <a:tc>
                  <a:txBody>
                    <a:bodyPr/>
                    <a:lstStyle/>
                    <a:p>
                      <a:r>
                        <a:rPr lang="en-US" dirty="0"/>
                        <a:t>deletes records from a table based on a condition or deletes all the records if no condition is specified. But it doesn't free the space.</a:t>
                      </a:r>
                    </a:p>
                  </a:txBody>
                  <a:tcPr/>
                </a:tc>
                <a:tc>
                  <a:txBody>
                    <a:bodyPr/>
                    <a:lstStyle/>
                    <a:p>
                      <a:r>
                        <a:rPr lang="en-US" dirty="0"/>
                        <a:t>deletes all the records from a table as well as frees up the space.</a:t>
                      </a:r>
                    </a:p>
                  </a:txBody>
                  <a:tcPr/>
                </a:tc>
                <a:extLst>
                  <a:ext uri="{0D108BD9-81ED-4DB2-BD59-A6C34878D82A}">
                    <a16:rowId xmlns=""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016931428"/>
              </p:ext>
            </p:extLst>
          </p:nvPr>
        </p:nvGraphicFramePr>
        <p:xfrm>
          <a:off x="1619480" y="3691366"/>
          <a:ext cx="6096000" cy="2931160"/>
        </p:xfrm>
        <a:graphic>
          <a:graphicData uri="http://schemas.openxmlformats.org/drawingml/2006/table">
            <a:tbl>
              <a:tblPr firstRow="1" bandRow="1">
                <a:tableStyleId>{5C22544A-7EE6-4342-B048-85BDC9FD1C3A}</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370840">
                <a:tc>
                  <a:txBody>
                    <a:bodyPr/>
                    <a:lstStyle/>
                    <a:p>
                      <a:r>
                        <a:rPr lang="en-US" b="1" u="sng" dirty="0"/>
                        <a:t>Drop Command</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Truncate Command</a:t>
                      </a:r>
                      <a:endParaRPr lang="en-US" dirty="0"/>
                    </a:p>
                  </a:txBody>
                  <a:tcPr/>
                </a:tc>
                <a:extLst>
                  <a:ext uri="{0D108BD9-81ED-4DB2-BD59-A6C34878D82A}">
                    <a16:rowId xmlns="" xmlns:a16="http://schemas.microsoft.com/office/drawing/2014/main" val="10000"/>
                  </a:ext>
                </a:extLst>
              </a:tr>
              <a:tr h="370840">
                <a:tc>
                  <a:txBody>
                    <a:bodyPr/>
                    <a:lstStyle/>
                    <a:p>
                      <a:r>
                        <a:rPr lang="en-US" dirty="0"/>
                        <a:t>removes the entire table, all relationships associated with that table, all constraints in that table. </a:t>
                      </a:r>
                    </a:p>
                    <a:p>
                      <a:endParaRPr lang="en-US" dirty="0"/>
                    </a:p>
                    <a:p>
                      <a:r>
                        <a:rPr lang="en-US" dirty="0"/>
                        <a:t>We can insert new records in a truncated table. But it is not possible when a table is dropped as it doesn't exist. </a:t>
                      </a:r>
                    </a:p>
                  </a:txBody>
                  <a:tcPr/>
                </a:tc>
                <a:tc>
                  <a:txBody>
                    <a:bodyPr/>
                    <a:lstStyle/>
                    <a:p>
                      <a:r>
                        <a:rPr lang="en-US" dirty="0"/>
                        <a:t>removes all rows from a table, but the table structure, all relationships, constraints remain in the Database.</a:t>
                      </a:r>
                    </a:p>
                  </a:txBody>
                  <a:tcPr/>
                </a:tc>
                <a:extLst>
                  <a:ext uri="{0D108BD9-81ED-4DB2-BD59-A6C34878D82A}">
                    <a16:rowId xmlns="" xmlns:a16="http://schemas.microsoft.com/office/drawing/2014/main" val="10001"/>
                  </a:ext>
                </a:extLst>
              </a:tr>
            </a:tbl>
          </a:graphicData>
        </a:graphic>
      </p:graphicFrame>
    </p:spTree>
    <p:extLst>
      <p:ext uri="{BB962C8B-B14F-4D97-AF65-F5344CB8AC3E}">
        <p14:creationId xmlns:p14="http://schemas.microsoft.com/office/powerpoint/2010/main" val="12839336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0"/>
            <a:ext cx="7543800" cy="1200329"/>
          </a:xfrm>
          <a:prstGeom prst="rect">
            <a:avLst/>
          </a:prstGeom>
        </p:spPr>
        <p:txBody>
          <a:bodyPr wrap="square">
            <a:spAutoFit/>
          </a:bodyPr>
          <a:lstStyle/>
          <a:p>
            <a:r>
              <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Data Manipulation language </a:t>
            </a:r>
            <a:r>
              <a:rPr lang="en-US" sz="24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(DML)</a:t>
            </a:r>
          </a:p>
        </p:txBody>
      </p:sp>
      <p:sp>
        <p:nvSpPr>
          <p:cNvPr id="3" name="Rectangle 2"/>
          <p:cNvSpPr/>
          <p:nvPr/>
        </p:nvSpPr>
        <p:spPr>
          <a:xfrm>
            <a:off x="1219200" y="1200329"/>
            <a:ext cx="7848600" cy="1200329"/>
          </a:xfrm>
          <a:prstGeom prst="rect">
            <a:avLst/>
          </a:prstGeom>
        </p:spPr>
        <p:txBody>
          <a:bodyPr wrap="square">
            <a:spAutoFit/>
          </a:bodyPr>
          <a:lstStyle/>
          <a:p>
            <a:pPr marL="438912" indent="-320040" defTabSz="457207">
              <a:spcBef>
                <a:spcPts val="0"/>
              </a:spcBef>
              <a:buClr>
                <a:schemeClr val="bg2">
                  <a:lumMod val="40000"/>
                  <a:lumOff val="60000"/>
                </a:schemeClr>
              </a:buClr>
              <a:buFont typeface="Wingdings 2"/>
              <a:buChar char=""/>
              <a:defRPr/>
            </a:pPr>
            <a:r>
              <a:rPr lang="en-US" dirty="0"/>
              <a:t>DML stands for Data manipulation language.</a:t>
            </a:r>
          </a:p>
          <a:p>
            <a:pPr marL="438912" indent="-320040" defTabSz="457207">
              <a:spcBef>
                <a:spcPts val="0"/>
              </a:spcBef>
              <a:buClr>
                <a:schemeClr val="bg2">
                  <a:lumMod val="40000"/>
                  <a:lumOff val="60000"/>
                </a:schemeClr>
              </a:buClr>
              <a:buFont typeface="Wingdings 2"/>
              <a:buChar char=""/>
              <a:defRPr/>
            </a:pPr>
            <a:r>
              <a:rPr lang="en-US" dirty="0"/>
              <a:t>DML are used for managing data in database.</a:t>
            </a:r>
          </a:p>
          <a:p>
            <a:pPr algn="ctr" defTabSz="457207">
              <a:buClr>
                <a:schemeClr val="bg2">
                  <a:lumMod val="40000"/>
                  <a:lumOff val="60000"/>
                </a:schemeClr>
              </a:buClr>
              <a:defRPr/>
            </a:pPr>
            <a:r>
              <a:rPr lang="en-US" dirty="0"/>
              <a:t>or</a:t>
            </a:r>
          </a:p>
          <a:p>
            <a:pPr marL="438912" indent="-320040" defTabSz="457207">
              <a:spcBef>
                <a:spcPts val="0"/>
              </a:spcBef>
              <a:buClr>
                <a:schemeClr val="bg2">
                  <a:lumMod val="40000"/>
                  <a:lumOff val="60000"/>
                </a:schemeClr>
              </a:buClr>
              <a:buFont typeface="Wingdings 2"/>
              <a:buChar char=""/>
              <a:defRPr/>
            </a:pPr>
            <a:r>
              <a:rPr lang="en-US" dirty="0"/>
              <a:t>DML statements are used to work with the data in tables</a:t>
            </a:r>
          </a:p>
        </p:txBody>
      </p:sp>
      <p:sp>
        <p:nvSpPr>
          <p:cNvPr id="4" name="Rectangle 3"/>
          <p:cNvSpPr/>
          <p:nvPr/>
        </p:nvSpPr>
        <p:spPr>
          <a:xfrm>
            <a:off x="2057400" y="2667000"/>
            <a:ext cx="5867400" cy="1477328"/>
          </a:xfrm>
          <a:prstGeom prst="rect">
            <a:avLst/>
          </a:prstGeom>
          <a:solidFill>
            <a:schemeClr val="accent1">
              <a:lumMod val="60000"/>
              <a:lumOff val="40000"/>
            </a:schemeClr>
          </a:solidFill>
        </p:spPr>
        <p:txBody>
          <a:bodyPr wrap="square">
            <a:spAutoFit/>
          </a:bodyPr>
          <a:lstStyle/>
          <a:p>
            <a:pPr defTabSz="457207">
              <a:buClr>
                <a:schemeClr val="bg2">
                  <a:lumMod val="40000"/>
                  <a:lumOff val="60000"/>
                </a:schemeClr>
              </a:buClr>
              <a:defRPr/>
            </a:pPr>
            <a:r>
              <a:rPr lang="en-US" dirty="0"/>
              <a:t>These are the following DML statements:</a:t>
            </a:r>
          </a:p>
          <a:p>
            <a:pPr marL="438912" indent="-320040" defTabSz="457207">
              <a:buClr>
                <a:schemeClr val="bg2">
                  <a:lumMod val="40000"/>
                  <a:lumOff val="60000"/>
                </a:schemeClr>
              </a:buClr>
              <a:buFont typeface="Wingdings 2"/>
              <a:buChar char=""/>
              <a:defRPr/>
            </a:pPr>
            <a:r>
              <a:rPr lang="en-US" dirty="0"/>
              <a:t>INSERT 		</a:t>
            </a:r>
            <a:r>
              <a:rPr lang="en-US" altLang="en-US" dirty="0"/>
              <a:t>to insert data into a table</a:t>
            </a:r>
            <a:endParaRPr lang="en-US" dirty="0"/>
          </a:p>
          <a:p>
            <a:pPr marL="438912" indent="-320040" defTabSz="457207">
              <a:buClr>
                <a:schemeClr val="bg2">
                  <a:lumMod val="40000"/>
                  <a:lumOff val="60000"/>
                </a:schemeClr>
              </a:buClr>
              <a:buFont typeface="Wingdings 2"/>
              <a:buChar char=""/>
              <a:defRPr/>
            </a:pPr>
            <a:r>
              <a:rPr lang="en-US" dirty="0"/>
              <a:t>UPDATE 		to </a:t>
            </a:r>
            <a:r>
              <a:rPr lang="en-US" altLang="en-US" dirty="0"/>
              <a:t>update data in a table</a:t>
            </a:r>
            <a:endParaRPr lang="en-US" dirty="0"/>
          </a:p>
          <a:p>
            <a:pPr marL="438912" indent="-320040" defTabSz="457207">
              <a:buClr>
                <a:schemeClr val="bg2">
                  <a:lumMod val="40000"/>
                  <a:lumOff val="60000"/>
                </a:schemeClr>
              </a:buClr>
              <a:buFont typeface="Wingdings 2"/>
              <a:buChar char=""/>
              <a:defRPr/>
            </a:pPr>
            <a:r>
              <a:rPr lang="en-US" dirty="0"/>
              <a:t>DELETE 		</a:t>
            </a:r>
            <a:r>
              <a:rPr lang="en-US" altLang="en-US" dirty="0"/>
              <a:t>to delete data from a table</a:t>
            </a:r>
            <a:endParaRPr lang="en-US" dirty="0"/>
          </a:p>
          <a:p>
            <a:pPr marL="438912" indent="-320040" defTabSz="457207">
              <a:spcBef>
                <a:spcPts val="0"/>
              </a:spcBef>
              <a:buClr>
                <a:schemeClr val="bg2">
                  <a:lumMod val="40000"/>
                  <a:lumOff val="60000"/>
                </a:schemeClr>
              </a:buClr>
              <a:buFont typeface="Wingdings 2"/>
              <a:buChar char=""/>
              <a:defRPr/>
            </a:pPr>
            <a:r>
              <a:rPr lang="en-US" dirty="0"/>
              <a:t>SELECT 		</a:t>
            </a:r>
            <a:r>
              <a:rPr lang="en-US" altLang="en-US" dirty="0"/>
              <a:t>to select query data in the database</a:t>
            </a:r>
            <a:endParaRPr lang="en-US" dirty="0"/>
          </a:p>
        </p:txBody>
      </p:sp>
    </p:spTree>
    <p:extLst>
      <p:ext uri="{BB962C8B-B14F-4D97-AF65-F5344CB8AC3E}">
        <p14:creationId xmlns:p14="http://schemas.microsoft.com/office/powerpoint/2010/main" val="13712720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1600200" y="228600"/>
            <a:ext cx="1574470" cy="584775"/>
          </a:xfrm>
          <a:prstGeom prst="rect">
            <a:avLst/>
          </a:prstGeom>
        </p:spPr>
        <p:txBody>
          <a:bodyPr wrap="none">
            <a:spAutoFit/>
          </a:bodyPr>
          <a:lstStyle/>
          <a:p>
            <a:r>
              <a:rPr lang="en-US" sz="3200" u="sng" dirty="0">
                <a:solidFill>
                  <a:srgbClr val="002060"/>
                </a:solidFill>
                <a:latin typeface="Showcard Gothic" panose="04020904020102020604" pitchFamily="82" charset="0"/>
              </a:rPr>
              <a:t>INSERT</a:t>
            </a:r>
          </a:p>
        </p:txBody>
      </p:sp>
      <p:sp>
        <p:nvSpPr>
          <p:cNvPr id="4" name="Rectangle 3"/>
          <p:cNvSpPr/>
          <p:nvPr/>
        </p:nvSpPr>
        <p:spPr>
          <a:xfrm>
            <a:off x="1600200" y="889042"/>
            <a:ext cx="7247105" cy="384721"/>
          </a:xfrm>
          <a:prstGeom prst="rect">
            <a:avLst/>
          </a:prstGeom>
        </p:spPr>
        <p:txBody>
          <a:bodyPr wrap="square">
            <a:spAutoFit/>
          </a:bodyPr>
          <a:lstStyle/>
          <a:p>
            <a:pPr marL="438912" indent="-320040" defTabSz="457207">
              <a:spcBef>
                <a:spcPts val="0"/>
              </a:spcBef>
              <a:buClr>
                <a:schemeClr val="bg2">
                  <a:lumMod val="40000"/>
                  <a:lumOff val="60000"/>
                </a:schemeClr>
              </a:buClr>
              <a:buFont typeface="Arial" panose="020B0604020202020204" pitchFamily="34" charset="0"/>
              <a:buNone/>
              <a:defRPr/>
            </a:pPr>
            <a:r>
              <a:rPr lang="en-US" sz="1900" dirty="0"/>
              <a:t> Insert statement is used to insert data into a table. </a:t>
            </a:r>
            <a:endParaRPr lang="en-US" altLang="en-US" sz="1900" dirty="0"/>
          </a:p>
        </p:txBody>
      </p:sp>
      <p:sp>
        <p:nvSpPr>
          <p:cNvPr id="5" name="Rectangle 4"/>
          <p:cNvSpPr/>
          <p:nvPr/>
        </p:nvSpPr>
        <p:spPr>
          <a:xfrm>
            <a:off x="2743200" y="1278523"/>
            <a:ext cx="4581126" cy="369332"/>
          </a:xfrm>
          <a:prstGeom prst="rect">
            <a:avLst/>
          </a:prstGeom>
          <a:solidFill>
            <a:schemeClr val="accent1">
              <a:lumMod val="60000"/>
              <a:lumOff val="40000"/>
            </a:schemeClr>
          </a:solidFill>
        </p:spPr>
        <p:txBody>
          <a:bodyPr wrap="none">
            <a:spAutoFit/>
          </a:bodyPr>
          <a:lstStyle/>
          <a:p>
            <a:pPr algn="ctr">
              <a:spcBef>
                <a:spcPct val="20000"/>
              </a:spcBef>
              <a:defRPr/>
            </a:pPr>
            <a:r>
              <a:rPr lang="en-US" b="1" dirty="0"/>
              <a:t>INSERT into table-name values(data1,data2,..)</a:t>
            </a:r>
          </a:p>
        </p:txBody>
      </p:sp>
      <p:sp>
        <p:nvSpPr>
          <p:cNvPr id="6" name="Rectangle 5"/>
          <p:cNvSpPr/>
          <p:nvPr/>
        </p:nvSpPr>
        <p:spPr>
          <a:xfrm>
            <a:off x="2133600" y="2057400"/>
            <a:ext cx="6324600" cy="369332"/>
          </a:xfrm>
          <a:prstGeom prst="rect">
            <a:avLst/>
          </a:prstGeom>
          <a:solidFill>
            <a:schemeClr val="accent1">
              <a:lumMod val="60000"/>
              <a:lumOff val="40000"/>
            </a:schemeClr>
          </a:solidFill>
        </p:spPr>
        <p:txBody>
          <a:bodyPr wrap="square">
            <a:spAutoFit/>
          </a:bodyPr>
          <a:lstStyle/>
          <a:p>
            <a:pPr marL="438912" indent="-320040">
              <a:defRPr/>
            </a:pPr>
            <a:r>
              <a:rPr lang="en-US" altLang="en-US" b="1" dirty="0"/>
              <a:t>INSERT INTO </a:t>
            </a:r>
            <a:r>
              <a:rPr lang="en-US" altLang="en-US" b="1" dirty="0" err="1"/>
              <a:t>TableName</a:t>
            </a:r>
            <a:r>
              <a:rPr lang="en-US" altLang="en-US" b="1" dirty="0"/>
              <a:t> [(</a:t>
            </a:r>
            <a:r>
              <a:rPr lang="en-US" altLang="en-US" b="1" dirty="0" err="1"/>
              <a:t>columnList</a:t>
            </a:r>
            <a:r>
              <a:rPr lang="en-US" altLang="en-US" b="1" dirty="0"/>
              <a:t>)] VALUES (</a:t>
            </a:r>
            <a:r>
              <a:rPr lang="en-US" altLang="en-US" b="1" dirty="0" err="1"/>
              <a:t>dataValueList</a:t>
            </a:r>
            <a:r>
              <a:rPr lang="en-US" altLang="en-US" b="1" dirty="0"/>
              <a:t>)</a:t>
            </a:r>
          </a:p>
        </p:txBody>
      </p:sp>
      <p:sp>
        <p:nvSpPr>
          <p:cNvPr id="7" name="Rectangle 6"/>
          <p:cNvSpPr/>
          <p:nvPr/>
        </p:nvSpPr>
        <p:spPr>
          <a:xfrm>
            <a:off x="4563816" y="1688068"/>
            <a:ext cx="461986" cy="369332"/>
          </a:xfrm>
          <a:prstGeom prst="rect">
            <a:avLst/>
          </a:prstGeom>
        </p:spPr>
        <p:txBody>
          <a:bodyPr wrap="none">
            <a:spAutoFit/>
          </a:bodyPr>
          <a:lstStyle/>
          <a:p>
            <a:r>
              <a:rPr lang="en-US" dirty="0"/>
              <a:t>OR</a:t>
            </a:r>
          </a:p>
        </p:txBody>
      </p:sp>
      <p:sp>
        <p:nvSpPr>
          <p:cNvPr id="8" name="Rectangle 7"/>
          <p:cNvSpPr/>
          <p:nvPr/>
        </p:nvSpPr>
        <p:spPr>
          <a:xfrm>
            <a:off x="1714499" y="4764154"/>
            <a:ext cx="7162800" cy="646331"/>
          </a:xfrm>
          <a:prstGeom prst="rect">
            <a:avLst/>
          </a:prstGeom>
        </p:spPr>
        <p:txBody>
          <a:bodyPr wrap="square">
            <a:spAutoFit/>
          </a:bodyPr>
          <a:lstStyle/>
          <a:p>
            <a:r>
              <a:rPr lang="en-US" dirty="0"/>
              <a:t>Select query is used to retrieve data from a tables. It is the most used SQL query.</a:t>
            </a:r>
          </a:p>
        </p:txBody>
      </p:sp>
      <p:sp>
        <p:nvSpPr>
          <p:cNvPr id="9" name="Rectangle 8"/>
          <p:cNvSpPr/>
          <p:nvPr/>
        </p:nvSpPr>
        <p:spPr>
          <a:xfrm>
            <a:off x="1692296" y="4165426"/>
            <a:ext cx="1564852" cy="584775"/>
          </a:xfrm>
          <a:prstGeom prst="rect">
            <a:avLst/>
          </a:prstGeom>
        </p:spPr>
        <p:txBody>
          <a:bodyPr wrap="none">
            <a:spAutoFit/>
          </a:bodyPr>
          <a:lstStyle/>
          <a:p>
            <a:r>
              <a:rPr lang="en-US" sz="3200" u="sng" dirty="0">
                <a:solidFill>
                  <a:srgbClr val="002060"/>
                </a:solidFill>
                <a:latin typeface="Showcard Gothic" panose="04020904020102020604" pitchFamily="82" charset="0"/>
              </a:rPr>
              <a:t>SELECT</a:t>
            </a:r>
          </a:p>
        </p:txBody>
      </p:sp>
      <p:sp>
        <p:nvSpPr>
          <p:cNvPr id="10" name="Rectangle 9"/>
          <p:cNvSpPr/>
          <p:nvPr/>
        </p:nvSpPr>
        <p:spPr>
          <a:xfrm>
            <a:off x="1692296" y="5460832"/>
            <a:ext cx="7207207" cy="369332"/>
          </a:xfrm>
          <a:prstGeom prst="rect">
            <a:avLst/>
          </a:prstGeom>
          <a:solidFill>
            <a:schemeClr val="accent1">
              <a:lumMod val="60000"/>
              <a:lumOff val="40000"/>
            </a:schemeClr>
          </a:solidFill>
        </p:spPr>
        <p:txBody>
          <a:bodyPr wrap="square">
            <a:spAutoFit/>
          </a:bodyPr>
          <a:lstStyle/>
          <a:p>
            <a:r>
              <a:rPr lang="en-US" b="1" dirty="0"/>
              <a:t>SELECT column-name1, column-name2,column-nameN from table-name;</a:t>
            </a:r>
          </a:p>
        </p:txBody>
      </p:sp>
      <p:sp>
        <p:nvSpPr>
          <p:cNvPr id="11" name="Rectangle 10"/>
          <p:cNvSpPr/>
          <p:nvPr/>
        </p:nvSpPr>
        <p:spPr>
          <a:xfrm>
            <a:off x="1741227" y="2668193"/>
            <a:ext cx="6705600" cy="923330"/>
          </a:xfrm>
          <a:prstGeom prst="rect">
            <a:avLst/>
          </a:prstGeom>
          <a:solidFill>
            <a:schemeClr val="accent1">
              <a:lumMod val="60000"/>
              <a:lumOff val="40000"/>
            </a:schemeClr>
          </a:solidFill>
        </p:spPr>
        <p:txBody>
          <a:bodyPr wrap="square">
            <a:spAutoFit/>
          </a:bodyPr>
          <a:lstStyle/>
          <a:p>
            <a:r>
              <a:rPr lang="en-US" b="1" dirty="0">
                <a:latin typeface="Segoe UI" panose="020B0502040204020203" pitchFamily="34" charset="0"/>
              </a:rPr>
              <a:t>Example</a:t>
            </a:r>
          </a:p>
          <a:p>
            <a:r>
              <a:rPr lang="en-US" b="1" dirty="0">
                <a:latin typeface="Consolas" panose="020B0609020204030204" pitchFamily="49" charset="0"/>
              </a:rPr>
              <a:t>INSERT INTO students (name, id, age)</a:t>
            </a:r>
            <a:br>
              <a:rPr lang="en-US" b="1" dirty="0">
                <a:latin typeface="Consolas" panose="020B0609020204030204" pitchFamily="49" charset="0"/>
              </a:rPr>
            </a:br>
            <a:r>
              <a:rPr lang="en-US" b="1" dirty="0">
                <a:latin typeface="Consolas" panose="020B0609020204030204" pitchFamily="49" charset="0"/>
              </a:rPr>
              <a:t>VALUES ('</a:t>
            </a:r>
            <a:r>
              <a:rPr lang="en-US" b="1" dirty="0" err="1">
                <a:latin typeface="Consolas" panose="020B0609020204030204" pitchFamily="49" charset="0"/>
              </a:rPr>
              <a:t>maib</a:t>
            </a:r>
            <a:r>
              <a:rPr lang="en-US" b="1" dirty="0">
                <a:latin typeface="Consolas" panose="020B0609020204030204" pitchFamily="49" charset="0"/>
              </a:rPr>
              <a:t>', '2014', '10');</a:t>
            </a:r>
            <a:endParaRPr lang="en-US" b="1" i="0" dirty="0">
              <a:effectLst/>
              <a:latin typeface="Consolas" panose="020B0609020204030204" pitchFamily="49" charset="0"/>
            </a:endParaRPr>
          </a:p>
        </p:txBody>
      </p:sp>
      <p:sp>
        <p:nvSpPr>
          <p:cNvPr id="3" name="Rectangle 2"/>
          <p:cNvSpPr/>
          <p:nvPr/>
        </p:nvSpPr>
        <p:spPr>
          <a:xfrm>
            <a:off x="2277816" y="6121116"/>
            <a:ext cx="4572000" cy="369332"/>
          </a:xfrm>
          <a:prstGeom prst="rect">
            <a:avLst/>
          </a:prstGeom>
          <a:solidFill>
            <a:schemeClr val="accent1">
              <a:lumMod val="60000"/>
              <a:lumOff val="40000"/>
            </a:schemeClr>
          </a:solidFill>
        </p:spPr>
        <p:txBody>
          <a:bodyPr>
            <a:spAutoFit/>
          </a:bodyPr>
          <a:lstStyle/>
          <a:p>
            <a:r>
              <a:rPr lang="en-US" b="1" dirty="0"/>
              <a:t>SELECT * from table-name;</a:t>
            </a:r>
          </a:p>
        </p:txBody>
      </p:sp>
    </p:spTree>
    <p:extLst>
      <p:ext uri="{BB962C8B-B14F-4D97-AF65-F5344CB8AC3E}">
        <p14:creationId xmlns:p14="http://schemas.microsoft.com/office/powerpoint/2010/main" val="3781813573"/>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228600"/>
            <a:ext cx="5479385" cy="584775"/>
          </a:xfrm>
          <a:prstGeom prst="rect">
            <a:avLst/>
          </a:prstGeom>
        </p:spPr>
        <p:txBody>
          <a:bodyPr wrap="none">
            <a:spAutoFit/>
          </a:bodyPr>
          <a:lstStyle/>
          <a:p>
            <a:r>
              <a:rPr lang="en-US" altLang="en-US" sz="3200" dirty="0">
                <a:latin typeface="Elephant" panose="02020904090505020303" pitchFamily="18" charset="0"/>
              </a:rPr>
              <a:t>Problems with file storage</a:t>
            </a:r>
            <a:endParaRPr lang="en-US" sz="3200" dirty="0">
              <a:latin typeface="Elephant" panose="02020904090505020303" pitchFamily="18" charset="0"/>
            </a:endParaRPr>
          </a:p>
        </p:txBody>
      </p:sp>
      <p:sp>
        <p:nvSpPr>
          <p:cNvPr id="4" name="Rectangle 3"/>
          <p:cNvSpPr/>
          <p:nvPr/>
        </p:nvSpPr>
        <p:spPr>
          <a:xfrm>
            <a:off x="1600200" y="914400"/>
            <a:ext cx="7543800" cy="3634328"/>
          </a:xfrm>
          <a:prstGeom prst="rect">
            <a:avLst/>
          </a:prstGeom>
        </p:spPr>
        <p:txBody>
          <a:bodyPr wrap="square">
            <a:spAutoFit/>
          </a:bodyPr>
          <a:lstStyle/>
          <a:p>
            <a:r>
              <a:rPr lang="en-US" b="1" dirty="0"/>
              <a:t>The process of manually maintaining data through files is </a:t>
            </a:r>
            <a:r>
              <a:rPr lang="en-US" dirty="0"/>
              <a:t>:</a:t>
            </a:r>
          </a:p>
          <a:p>
            <a:pPr marL="285750" indent="-285750">
              <a:buFont typeface="Arial" panose="020B0604020202020204" pitchFamily="34" charset="0"/>
              <a:buChar char="•"/>
            </a:pPr>
            <a:r>
              <a:rPr lang="en-US" dirty="0"/>
              <a:t>Tedious</a:t>
            </a:r>
          </a:p>
          <a:p>
            <a:pPr marL="285750" indent="-285750">
              <a:buFont typeface="Arial" panose="020B0604020202020204" pitchFamily="34" charset="0"/>
              <a:buChar char="•"/>
            </a:pPr>
            <a:r>
              <a:rPr lang="en-US" dirty="0"/>
              <a:t>Time consuming </a:t>
            </a:r>
          </a:p>
          <a:p>
            <a:pPr marL="285750" indent="-285750">
              <a:buFont typeface="Arial" panose="020B0604020202020204" pitchFamily="34" charset="0"/>
              <a:buChar char="•"/>
            </a:pPr>
            <a:r>
              <a:rPr lang="en-US" dirty="0"/>
              <a:t>Error prone.</a:t>
            </a:r>
          </a:p>
          <a:p>
            <a:pPr>
              <a:spcBef>
                <a:spcPts val="1700"/>
              </a:spcBef>
              <a:defRPr/>
            </a:pPr>
            <a:r>
              <a:rPr lang="en-US" b="1" dirty="0"/>
              <a:t>Disadvantages of File-based Systems are:</a:t>
            </a:r>
          </a:p>
          <a:p>
            <a:pPr marL="285750" indent="-285750">
              <a:buFont typeface="Arial" panose="020B0604020202020204" pitchFamily="34" charset="0"/>
              <a:buChar char="•"/>
            </a:pPr>
            <a:r>
              <a:rPr lang="en-US" dirty="0"/>
              <a:t>Data Redundancy and Inconsistency </a:t>
            </a:r>
          </a:p>
          <a:p>
            <a:pPr marL="285750" indent="-285750">
              <a:buFont typeface="Arial" panose="020B0604020202020204" pitchFamily="34" charset="0"/>
              <a:buChar char="•"/>
            </a:pPr>
            <a:r>
              <a:rPr lang="en-US" dirty="0"/>
              <a:t>Unanticipated Queries</a:t>
            </a:r>
          </a:p>
          <a:p>
            <a:pPr marL="285750" indent="-285750">
              <a:buFont typeface="Arial" panose="020B0604020202020204" pitchFamily="34" charset="0"/>
              <a:buChar char="•"/>
            </a:pPr>
            <a:r>
              <a:rPr lang="en-US" dirty="0"/>
              <a:t>Data Isolation</a:t>
            </a:r>
          </a:p>
          <a:p>
            <a:pPr marL="285750" indent="-285750">
              <a:buFont typeface="Arial" panose="020B0604020202020204" pitchFamily="34" charset="0"/>
              <a:buChar char="•"/>
            </a:pPr>
            <a:r>
              <a:rPr lang="en-US" dirty="0"/>
              <a:t>Concurrent Access Anomalies </a:t>
            </a:r>
          </a:p>
          <a:p>
            <a:pPr marL="285750" indent="-285750">
              <a:buFont typeface="Arial" panose="020B0604020202020204" pitchFamily="34" charset="0"/>
              <a:buChar char="•"/>
            </a:pPr>
            <a:r>
              <a:rPr lang="en-US" dirty="0"/>
              <a:t>Security Problems</a:t>
            </a:r>
          </a:p>
          <a:p>
            <a:pPr marL="285750" indent="-285750">
              <a:buFont typeface="Arial" panose="020B0604020202020204" pitchFamily="34" charset="0"/>
              <a:buChar char="•"/>
            </a:pPr>
            <a:r>
              <a:rPr lang="en-US" dirty="0"/>
              <a:t>Integrity Problems</a:t>
            </a:r>
          </a:p>
          <a:p>
            <a:endParaRPr lang="en-US" dirty="0"/>
          </a:p>
        </p:txBody>
      </p:sp>
      <p:pic>
        <p:nvPicPr>
          <p:cNvPr id="5" name="Picture 4" descr="pe03615_[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24012" y="4724400"/>
            <a:ext cx="2224088"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j015702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8388" y="4057739"/>
            <a:ext cx="29718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58742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62668" y="1285271"/>
            <a:ext cx="6400800" cy="369332"/>
          </a:xfrm>
          <a:prstGeom prst="rect">
            <a:avLst/>
          </a:prstGeom>
          <a:solidFill>
            <a:schemeClr val="accent1">
              <a:lumMod val="60000"/>
              <a:lumOff val="40000"/>
            </a:schemeClr>
          </a:solidFill>
        </p:spPr>
        <p:txBody>
          <a:bodyPr wrap="square">
            <a:spAutoFit/>
          </a:bodyPr>
          <a:lstStyle/>
          <a:p>
            <a:r>
              <a:rPr lang="en-US" b="1" dirty="0">
                <a:latin typeface="Consolas" panose="020B0609020204030204" pitchFamily="49" charset="0"/>
              </a:rPr>
              <a:t>SELECT TOP 3 * FROM students;</a:t>
            </a:r>
          </a:p>
        </p:txBody>
      </p:sp>
      <p:sp>
        <p:nvSpPr>
          <p:cNvPr id="5" name="Rectangle 4"/>
          <p:cNvSpPr/>
          <p:nvPr/>
        </p:nvSpPr>
        <p:spPr>
          <a:xfrm>
            <a:off x="1564943" y="1775094"/>
            <a:ext cx="4572000" cy="923330"/>
          </a:xfrm>
          <a:prstGeom prst="rect">
            <a:avLst/>
          </a:prstGeom>
          <a:solidFill>
            <a:schemeClr val="accent1">
              <a:lumMod val="60000"/>
              <a:lumOff val="40000"/>
            </a:schemeClr>
          </a:solidFill>
        </p:spPr>
        <p:txBody>
          <a:bodyPr>
            <a:spAutoFit/>
          </a:bodyPr>
          <a:lstStyle/>
          <a:p>
            <a:r>
              <a:rPr lang="en-US" b="1" dirty="0">
                <a:latin typeface="Segoe UI" panose="020B0502040204020203" pitchFamily="34" charset="0"/>
              </a:rPr>
              <a:t>Example</a:t>
            </a:r>
          </a:p>
          <a:p>
            <a:r>
              <a:rPr lang="en-US" b="1" dirty="0">
                <a:latin typeface="Consolas" panose="020B0609020204030204" pitchFamily="49" charset="0"/>
              </a:rPr>
              <a:t>SELECT * FROM students</a:t>
            </a:r>
            <a:br>
              <a:rPr lang="en-US" b="1" dirty="0">
                <a:latin typeface="Consolas" panose="020B0609020204030204" pitchFamily="49" charset="0"/>
              </a:rPr>
            </a:br>
            <a:r>
              <a:rPr lang="en-US" b="1" dirty="0">
                <a:latin typeface="Consolas" panose="020B0609020204030204" pitchFamily="49" charset="0"/>
              </a:rPr>
              <a:t>LIMIT 3;</a:t>
            </a:r>
            <a:endParaRPr lang="en-US" b="1" i="0" dirty="0">
              <a:effectLst/>
              <a:latin typeface="Consolas" panose="020B0609020204030204" pitchFamily="49" charset="0"/>
            </a:endParaRPr>
          </a:p>
        </p:txBody>
      </p:sp>
      <p:sp>
        <p:nvSpPr>
          <p:cNvPr id="2" name="Rectangle 1"/>
          <p:cNvSpPr/>
          <p:nvPr/>
        </p:nvSpPr>
        <p:spPr>
          <a:xfrm>
            <a:off x="2862618" y="82898"/>
            <a:ext cx="2800767" cy="830997"/>
          </a:xfrm>
          <a:prstGeom prst="rect">
            <a:avLst/>
          </a:prstGeom>
        </p:spPr>
        <p:txBody>
          <a:bodyPr wrap="none">
            <a:spAutoFit/>
          </a:bodyPr>
          <a:lstStyle/>
          <a:p>
            <a:r>
              <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Select top:</a:t>
            </a:r>
          </a:p>
        </p:txBody>
      </p:sp>
      <p:sp>
        <p:nvSpPr>
          <p:cNvPr id="6" name="Rectangle 5"/>
          <p:cNvSpPr/>
          <p:nvPr/>
        </p:nvSpPr>
        <p:spPr>
          <a:xfrm>
            <a:off x="1562668" y="915939"/>
            <a:ext cx="7567684" cy="369332"/>
          </a:xfrm>
          <a:prstGeom prst="rect">
            <a:avLst/>
          </a:prstGeom>
        </p:spPr>
        <p:txBody>
          <a:bodyPr wrap="square">
            <a:spAutoFit/>
          </a:bodyPr>
          <a:lstStyle/>
          <a:p>
            <a:r>
              <a:rPr lang="en-US" dirty="0"/>
              <a:t>The TOP clause is used to specify the number of records to return.</a:t>
            </a:r>
          </a:p>
        </p:txBody>
      </p:sp>
      <p:sp>
        <p:nvSpPr>
          <p:cNvPr id="7" name="Rectangle 6"/>
          <p:cNvSpPr/>
          <p:nvPr/>
        </p:nvSpPr>
        <p:spPr>
          <a:xfrm>
            <a:off x="1534235" y="2818915"/>
            <a:ext cx="3838433" cy="923330"/>
          </a:xfrm>
          <a:prstGeom prst="rect">
            <a:avLst/>
          </a:prstGeom>
          <a:solidFill>
            <a:schemeClr val="accent1">
              <a:lumMod val="60000"/>
              <a:lumOff val="40000"/>
            </a:schemeClr>
          </a:solidFill>
        </p:spPr>
        <p:txBody>
          <a:bodyPr wrap="square">
            <a:spAutoFit/>
          </a:bodyPr>
          <a:lstStyle/>
          <a:p>
            <a:r>
              <a:rPr lang="en-US" b="1" dirty="0">
                <a:latin typeface="Segoe UI" panose="020B0502040204020203" pitchFamily="34" charset="0"/>
              </a:rPr>
              <a:t>Example</a:t>
            </a:r>
          </a:p>
          <a:p>
            <a:r>
              <a:rPr lang="en-US" b="1" dirty="0">
                <a:latin typeface="Consolas" panose="020B0609020204030204" pitchFamily="49" charset="0"/>
              </a:rPr>
              <a:t>SELECT TOP 3 * FROM students</a:t>
            </a:r>
            <a:br>
              <a:rPr lang="en-US" b="1" dirty="0">
                <a:latin typeface="Consolas" panose="020B0609020204030204" pitchFamily="49" charset="0"/>
              </a:rPr>
            </a:br>
            <a:r>
              <a:rPr lang="en-US" b="1" dirty="0">
                <a:latin typeface="Consolas" panose="020B0609020204030204" pitchFamily="49" charset="0"/>
              </a:rPr>
              <a:t>WHERE age=20</a:t>
            </a:r>
            <a:endParaRPr lang="en-US" b="1" i="0" dirty="0">
              <a:effectLst/>
              <a:latin typeface="Consolas" panose="020B0609020204030204" pitchFamily="49" charset="0"/>
            </a:endParaRPr>
          </a:p>
        </p:txBody>
      </p:sp>
      <p:sp>
        <p:nvSpPr>
          <p:cNvPr id="8" name="Rectangle 7"/>
          <p:cNvSpPr/>
          <p:nvPr/>
        </p:nvSpPr>
        <p:spPr>
          <a:xfrm>
            <a:off x="5525068" y="2818915"/>
            <a:ext cx="3505200" cy="923330"/>
          </a:xfrm>
          <a:prstGeom prst="rect">
            <a:avLst/>
          </a:prstGeom>
          <a:solidFill>
            <a:schemeClr val="accent1">
              <a:lumMod val="60000"/>
              <a:lumOff val="40000"/>
            </a:schemeClr>
          </a:solidFill>
        </p:spPr>
        <p:txBody>
          <a:bodyPr wrap="square">
            <a:spAutoFit/>
          </a:bodyPr>
          <a:lstStyle/>
          <a:p>
            <a:r>
              <a:rPr lang="en-US" b="1" dirty="0"/>
              <a:t>SELECT * FROM students</a:t>
            </a:r>
          </a:p>
          <a:p>
            <a:r>
              <a:rPr lang="en-US" b="1" dirty="0"/>
              <a:t>WHERE age=20</a:t>
            </a:r>
          </a:p>
          <a:p>
            <a:r>
              <a:rPr lang="en-US" b="1" dirty="0"/>
              <a:t>LIMIT 3;</a:t>
            </a:r>
          </a:p>
        </p:txBody>
      </p:sp>
      <p:sp>
        <p:nvSpPr>
          <p:cNvPr id="9" name="Rectangle 8"/>
          <p:cNvSpPr/>
          <p:nvPr/>
        </p:nvSpPr>
        <p:spPr>
          <a:xfrm>
            <a:off x="1572904" y="3862736"/>
            <a:ext cx="4572000" cy="923330"/>
          </a:xfrm>
          <a:prstGeom prst="rect">
            <a:avLst/>
          </a:prstGeom>
          <a:solidFill>
            <a:schemeClr val="accent1">
              <a:lumMod val="60000"/>
              <a:lumOff val="40000"/>
            </a:schemeClr>
          </a:solidFill>
        </p:spPr>
        <p:txBody>
          <a:bodyPr>
            <a:spAutoFit/>
          </a:bodyPr>
          <a:lstStyle/>
          <a:p>
            <a:r>
              <a:rPr lang="en-US" b="1" dirty="0">
                <a:latin typeface="Segoe UI" panose="020B0502040204020203" pitchFamily="34" charset="0"/>
              </a:rPr>
              <a:t>Example</a:t>
            </a:r>
          </a:p>
          <a:p>
            <a:r>
              <a:rPr lang="en-US" b="1" dirty="0">
                <a:latin typeface="Consolas" panose="020B0609020204030204" pitchFamily="49" charset="0"/>
              </a:rPr>
              <a:t>SELECT * FROM students</a:t>
            </a:r>
            <a:br>
              <a:rPr lang="en-US" b="1" dirty="0">
                <a:latin typeface="Consolas" panose="020B0609020204030204" pitchFamily="49" charset="0"/>
              </a:rPr>
            </a:br>
            <a:r>
              <a:rPr lang="en-US" b="1" dirty="0">
                <a:latin typeface="Consolas" panose="020B0609020204030204" pitchFamily="49" charset="0"/>
              </a:rPr>
              <a:t>WHERE age=20 AND ROWNUM &lt;= 3;</a:t>
            </a:r>
            <a:endParaRPr lang="en-US" b="1" i="0" dirty="0">
              <a:effectLst/>
              <a:latin typeface="Consolas" panose="020B0609020204030204" pitchFamily="49" charset="0"/>
            </a:endParaRPr>
          </a:p>
        </p:txBody>
      </p:sp>
      <p:sp>
        <p:nvSpPr>
          <p:cNvPr id="10" name="Rectangle 9"/>
          <p:cNvSpPr/>
          <p:nvPr/>
        </p:nvSpPr>
        <p:spPr>
          <a:xfrm>
            <a:off x="3025224" y="5070183"/>
            <a:ext cx="4669868" cy="830997"/>
          </a:xfrm>
          <a:prstGeom prst="rect">
            <a:avLst/>
          </a:prstGeom>
        </p:spPr>
        <p:txBody>
          <a:bodyPr wrap="none">
            <a:spAutoFit/>
          </a:bodyPr>
          <a:lstStyle/>
          <a:p>
            <a:r>
              <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TOP PERCENT </a:t>
            </a:r>
          </a:p>
        </p:txBody>
      </p:sp>
      <p:sp>
        <p:nvSpPr>
          <p:cNvPr id="11" name="Rectangle 10"/>
          <p:cNvSpPr/>
          <p:nvPr/>
        </p:nvSpPr>
        <p:spPr>
          <a:xfrm>
            <a:off x="1547883" y="5943976"/>
            <a:ext cx="7496033" cy="369332"/>
          </a:xfrm>
          <a:prstGeom prst="rect">
            <a:avLst/>
          </a:prstGeom>
        </p:spPr>
        <p:txBody>
          <a:bodyPr wrap="square">
            <a:spAutoFit/>
          </a:bodyPr>
          <a:lstStyle/>
          <a:p>
            <a:r>
              <a:rPr lang="en-US" dirty="0"/>
              <a:t>selects the first n% of the records from the table:</a:t>
            </a:r>
          </a:p>
        </p:txBody>
      </p:sp>
      <p:sp>
        <p:nvSpPr>
          <p:cNvPr id="12" name="Rectangle 11"/>
          <p:cNvSpPr/>
          <p:nvPr/>
        </p:nvSpPr>
        <p:spPr>
          <a:xfrm>
            <a:off x="1572904" y="6342648"/>
            <a:ext cx="6477000" cy="369332"/>
          </a:xfrm>
          <a:prstGeom prst="rect">
            <a:avLst/>
          </a:prstGeom>
          <a:solidFill>
            <a:schemeClr val="accent1">
              <a:lumMod val="60000"/>
              <a:lumOff val="40000"/>
            </a:schemeClr>
          </a:solidFill>
        </p:spPr>
        <p:txBody>
          <a:bodyPr wrap="square">
            <a:spAutoFit/>
          </a:bodyPr>
          <a:lstStyle/>
          <a:p>
            <a:r>
              <a:rPr lang="en-US" b="1" dirty="0">
                <a:latin typeface="Consolas" panose="020B0609020204030204" pitchFamily="49" charset="0"/>
              </a:rPr>
              <a:t>SELECT TOP 50 PERCENT * FROM students;</a:t>
            </a:r>
            <a:endParaRPr lang="en-US" b="1" i="0" dirty="0">
              <a:effectLst/>
              <a:latin typeface="Consolas" panose="020B0609020204030204" pitchFamily="49" charset="0"/>
            </a:endParaRPr>
          </a:p>
        </p:txBody>
      </p:sp>
    </p:spTree>
    <p:extLst>
      <p:ext uri="{BB962C8B-B14F-4D97-AF65-F5344CB8AC3E}">
        <p14:creationId xmlns:p14="http://schemas.microsoft.com/office/powerpoint/2010/main" val="17542003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0557" y="228600"/>
            <a:ext cx="1771639" cy="584775"/>
          </a:xfrm>
          <a:prstGeom prst="rect">
            <a:avLst/>
          </a:prstGeom>
        </p:spPr>
        <p:txBody>
          <a:bodyPr wrap="none">
            <a:spAutoFit/>
          </a:bodyPr>
          <a:lstStyle/>
          <a:p>
            <a:r>
              <a:rPr lang="en-US" sz="3200" u="sng" dirty="0">
                <a:solidFill>
                  <a:srgbClr val="002060"/>
                </a:solidFill>
                <a:latin typeface="Showcard Gothic" panose="04020904020102020604" pitchFamily="82" charset="0"/>
              </a:rPr>
              <a:t>Update</a:t>
            </a:r>
          </a:p>
        </p:txBody>
      </p:sp>
      <p:sp>
        <p:nvSpPr>
          <p:cNvPr id="3" name="Rectangle 2"/>
          <p:cNvSpPr/>
          <p:nvPr/>
        </p:nvSpPr>
        <p:spPr>
          <a:xfrm>
            <a:off x="2079157" y="1752600"/>
            <a:ext cx="6172200" cy="646331"/>
          </a:xfrm>
          <a:prstGeom prst="rect">
            <a:avLst/>
          </a:prstGeom>
          <a:solidFill>
            <a:schemeClr val="accent1">
              <a:lumMod val="60000"/>
              <a:lumOff val="40000"/>
            </a:schemeClr>
          </a:solidFill>
        </p:spPr>
        <p:txBody>
          <a:bodyPr wrap="square">
            <a:spAutoFit/>
          </a:bodyPr>
          <a:lstStyle/>
          <a:p>
            <a:r>
              <a:rPr lang="en-US" b="1" dirty="0"/>
              <a:t>UPDATE </a:t>
            </a:r>
            <a:r>
              <a:rPr lang="en-US" b="1" i="1" dirty="0" err="1"/>
              <a:t>table_name</a:t>
            </a:r>
            <a:r>
              <a:rPr lang="en-US" b="1" dirty="0"/>
              <a:t/>
            </a:r>
            <a:br>
              <a:rPr lang="en-US" b="1" dirty="0"/>
            </a:br>
            <a:r>
              <a:rPr lang="en-US" b="1" dirty="0"/>
              <a:t>SET </a:t>
            </a:r>
            <a:r>
              <a:rPr lang="en-US" b="1" i="1" dirty="0"/>
              <a:t>column1 </a:t>
            </a:r>
            <a:r>
              <a:rPr lang="en-US" b="1" dirty="0"/>
              <a:t>=</a:t>
            </a:r>
            <a:r>
              <a:rPr lang="en-US" b="1" i="1" dirty="0"/>
              <a:t> value1</a:t>
            </a:r>
            <a:r>
              <a:rPr lang="en-US" b="1" dirty="0"/>
              <a:t>,</a:t>
            </a:r>
            <a:r>
              <a:rPr lang="en-US" b="1" i="1" dirty="0"/>
              <a:t> column2 </a:t>
            </a:r>
            <a:r>
              <a:rPr lang="en-US" b="1" dirty="0"/>
              <a:t>=</a:t>
            </a:r>
            <a:r>
              <a:rPr lang="en-US" b="1" i="1" dirty="0"/>
              <a:t> value2</a:t>
            </a:r>
            <a:r>
              <a:rPr lang="en-US" b="1" dirty="0"/>
              <a:t>, ...</a:t>
            </a:r>
          </a:p>
        </p:txBody>
      </p:sp>
      <p:sp>
        <p:nvSpPr>
          <p:cNvPr id="4" name="Rectangle 3"/>
          <p:cNvSpPr/>
          <p:nvPr/>
        </p:nvSpPr>
        <p:spPr>
          <a:xfrm>
            <a:off x="1850557" y="882759"/>
            <a:ext cx="6781800" cy="646331"/>
          </a:xfrm>
          <a:prstGeom prst="rect">
            <a:avLst/>
          </a:prstGeom>
        </p:spPr>
        <p:txBody>
          <a:bodyPr wrap="square">
            <a:spAutoFit/>
          </a:bodyPr>
          <a:lstStyle/>
          <a:p>
            <a:r>
              <a:rPr lang="en-US" dirty="0">
                <a:solidFill>
                  <a:srgbClr val="000000"/>
                </a:solidFill>
                <a:latin typeface="Verdana" panose="020B0604030504040204" pitchFamily="34" charset="0"/>
              </a:rPr>
              <a:t>The UPDATE statement is used to modify the existing records in a table.</a:t>
            </a:r>
            <a:endParaRPr lang="en-US" dirty="0"/>
          </a:p>
        </p:txBody>
      </p:sp>
      <p:sp>
        <p:nvSpPr>
          <p:cNvPr id="5" name="Rectangle 4"/>
          <p:cNvSpPr/>
          <p:nvPr/>
        </p:nvSpPr>
        <p:spPr>
          <a:xfrm>
            <a:off x="2078020" y="4058594"/>
            <a:ext cx="6096000" cy="646331"/>
          </a:xfrm>
          <a:prstGeom prst="rect">
            <a:avLst/>
          </a:prstGeom>
        </p:spPr>
        <p:txBody>
          <a:bodyPr wrap="square">
            <a:spAutoFit/>
          </a:bodyPr>
          <a:lstStyle/>
          <a:p>
            <a:r>
              <a:rPr lang="en-US" dirty="0">
                <a:solidFill>
                  <a:srgbClr val="000000"/>
                </a:solidFill>
                <a:latin typeface="Verdana" panose="020B0604030504040204" pitchFamily="34" charset="0"/>
              </a:rPr>
              <a:t>The DELETE statement is used to delete existing records(rows) in a table.</a:t>
            </a:r>
            <a:endParaRPr lang="en-US" dirty="0"/>
          </a:p>
        </p:txBody>
      </p:sp>
      <p:sp>
        <p:nvSpPr>
          <p:cNvPr id="6" name="Rectangle 5"/>
          <p:cNvSpPr/>
          <p:nvPr/>
        </p:nvSpPr>
        <p:spPr>
          <a:xfrm>
            <a:off x="2971800" y="4902144"/>
            <a:ext cx="2970685" cy="369332"/>
          </a:xfrm>
          <a:prstGeom prst="rect">
            <a:avLst/>
          </a:prstGeom>
          <a:solidFill>
            <a:schemeClr val="accent1">
              <a:lumMod val="60000"/>
              <a:lumOff val="40000"/>
            </a:schemeClr>
          </a:solidFill>
        </p:spPr>
        <p:txBody>
          <a:bodyPr wrap="none">
            <a:spAutoFit/>
          </a:bodyPr>
          <a:lstStyle/>
          <a:p>
            <a:r>
              <a:rPr lang="en-US" b="1" dirty="0">
                <a:latin typeface="Consolas" panose="020B0609020204030204" pitchFamily="49" charset="0"/>
              </a:rPr>
              <a:t>DELETE FROM </a:t>
            </a:r>
            <a:r>
              <a:rPr lang="en-US" b="1" i="1" dirty="0" err="1">
                <a:latin typeface="Consolas" panose="020B0609020204030204" pitchFamily="49" charset="0"/>
              </a:rPr>
              <a:t>table_name</a:t>
            </a:r>
            <a:endParaRPr lang="en-US" b="1" dirty="0"/>
          </a:p>
        </p:txBody>
      </p:sp>
      <p:sp>
        <p:nvSpPr>
          <p:cNvPr id="8" name="Rectangle 7"/>
          <p:cNvSpPr/>
          <p:nvPr/>
        </p:nvSpPr>
        <p:spPr>
          <a:xfrm>
            <a:off x="1850557" y="3276600"/>
            <a:ext cx="1630575" cy="584775"/>
          </a:xfrm>
          <a:prstGeom prst="rect">
            <a:avLst/>
          </a:prstGeom>
        </p:spPr>
        <p:txBody>
          <a:bodyPr wrap="none">
            <a:spAutoFit/>
          </a:bodyPr>
          <a:lstStyle/>
          <a:p>
            <a:pPr lvl="0"/>
            <a:r>
              <a:rPr lang="en-US" sz="3200" u="sng" dirty="0">
                <a:solidFill>
                  <a:srgbClr val="002060"/>
                </a:solidFill>
                <a:latin typeface="Showcard Gothic" panose="04020904020102020604" pitchFamily="82" charset="0"/>
              </a:rPr>
              <a:t>Delete</a:t>
            </a:r>
          </a:p>
        </p:txBody>
      </p:sp>
    </p:spTree>
    <p:extLst>
      <p:ext uri="{BB962C8B-B14F-4D97-AF65-F5344CB8AC3E}">
        <p14:creationId xmlns:p14="http://schemas.microsoft.com/office/powerpoint/2010/main" val="23624632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524000" y="252611"/>
            <a:ext cx="6354625" cy="830997"/>
          </a:xfrm>
          <a:prstGeom prst="rect">
            <a:avLst/>
          </a:prstGeom>
        </p:spPr>
        <p:txBody>
          <a:bodyPr wrap="none">
            <a:spAutoFit/>
          </a:bodyPr>
          <a:lstStyle/>
          <a:p>
            <a:r>
              <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SQL Clauses/Statements</a:t>
            </a:r>
          </a:p>
        </p:txBody>
      </p:sp>
      <p:sp>
        <p:nvSpPr>
          <p:cNvPr id="15" name="Rectangle 14"/>
          <p:cNvSpPr/>
          <p:nvPr/>
        </p:nvSpPr>
        <p:spPr>
          <a:xfrm>
            <a:off x="1752600" y="1337509"/>
            <a:ext cx="2602187" cy="2246769"/>
          </a:xfrm>
          <a:prstGeom prst="rect">
            <a:avLst/>
          </a:prstGeom>
        </p:spPr>
        <p:txBody>
          <a:bodyPr wrap="none">
            <a:spAutoFit/>
          </a:bodyPr>
          <a:lstStyle/>
          <a:p>
            <a:pPr marL="457200" indent="-457200">
              <a:buFont typeface="Wingdings" panose="05000000000000000000" pitchFamily="2" charset="2"/>
              <a:buChar char="§"/>
            </a:pPr>
            <a:r>
              <a:rPr lang="en-US" sz="2800" dirty="0">
                <a:effectLst>
                  <a:outerShdw blurRad="38100" dist="38100" dir="2700000" algn="tl">
                    <a:srgbClr val="000000">
                      <a:alpha val="43137"/>
                    </a:srgbClr>
                  </a:outerShdw>
                </a:effectLst>
              </a:rPr>
              <a:t>DISTINCT</a:t>
            </a:r>
          </a:p>
          <a:p>
            <a:pPr marL="457200" indent="-457200">
              <a:buFont typeface="Wingdings" panose="05000000000000000000" pitchFamily="2" charset="2"/>
              <a:buChar char="§"/>
            </a:pPr>
            <a:r>
              <a:rPr lang="en-US" sz="2800" dirty="0">
                <a:effectLst>
                  <a:outerShdw blurRad="38100" dist="38100" dir="2700000" algn="tl">
                    <a:srgbClr val="000000">
                      <a:alpha val="43137"/>
                    </a:srgbClr>
                  </a:outerShdw>
                </a:effectLst>
              </a:rPr>
              <a:t>WHERE</a:t>
            </a:r>
          </a:p>
          <a:p>
            <a:pPr marL="457200" indent="-457200">
              <a:buFont typeface="Wingdings" panose="05000000000000000000" pitchFamily="2" charset="2"/>
              <a:buChar char="§"/>
            </a:pPr>
            <a:r>
              <a:rPr lang="en-US" sz="2800" dirty="0">
                <a:effectLst>
                  <a:outerShdw blurRad="38100" dist="38100" dir="2700000" algn="tl">
                    <a:srgbClr val="000000">
                      <a:alpha val="43137"/>
                    </a:srgbClr>
                  </a:outerShdw>
                </a:effectLst>
              </a:rPr>
              <a:t>IN Operator</a:t>
            </a:r>
          </a:p>
          <a:p>
            <a:pPr marL="457200" indent="-457200">
              <a:buFont typeface="Wingdings" panose="05000000000000000000" pitchFamily="2" charset="2"/>
              <a:buChar char="§"/>
            </a:pPr>
            <a:r>
              <a:rPr lang="en-US" sz="2800" dirty="0">
                <a:effectLst>
                  <a:outerShdw blurRad="38100" dist="38100" dir="2700000" algn="tl">
                    <a:srgbClr val="000000">
                      <a:alpha val="43137"/>
                    </a:srgbClr>
                  </a:outerShdw>
                </a:effectLst>
              </a:rPr>
              <a:t>ORDER BY </a:t>
            </a:r>
          </a:p>
          <a:p>
            <a:pPr marL="457200" indent="-457200">
              <a:buFont typeface="Wingdings" panose="05000000000000000000" pitchFamily="2" charset="2"/>
              <a:buChar char="§"/>
            </a:pPr>
            <a:r>
              <a:rPr lang="en-US" sz="2800" dirty="0">
                <a:effectLst>
                  <a:outerShdw blurRad="38100" dist="38100" dir="2700000" algn="tl">
                    <a:srgbClr val="000000">
                      <a:alpha val="43137"/>
                    </a:srgbClr>
                  </a:outerShdw>
                </a:effectLst>
              </a:rPr>
              <a:t>LIKE operator</a:t>
            </a:r>
          </a:p>
        </p:txBody>
      </p:sp>
      <p:sp>
        <p:nvSpPr>
          <p:cNvPr id="16" name="Rectangle 15"/>
          <p:cNvSpPr/>
          <p:nvPr/>
        </p:nvSpPr>
        <p:spPr>
          <a:xfrm>
            <a:off x="1985978" y="1415534"/>
            <a:ext cx="184731" cy="369332"/>
          </a:xfrm>
          <a:prstGeom prst="rect">
            <a:avLst/>
          </a:prstGeom>
        </p:spPr>
        <p:txBody>
          <a:bodyPr wrap="none">
            <a:spAutoFit/>
          </a:bodyPr>
          <a:lstStyle/>
          <a:p>
            <a:endParaRPr lang="en-US" dirty="0"/>
          </a:p>
        </p:txBody>
      </p:sp>
      <p:sp>
        <p:nvSpPr>
          <p:cNvPr id="17" name="Rectangle 16"/>
          <p:cNvSpPr/>
          <p:nvPr/>
        </p:nvSpPr>
        <p:spPr>
          <a:xfrm>
            <a:off x="1914965" y="1882549"/>
            <a:ext cx="184731" cy="369332"/>
          </a:xfrm>
          <a:prstGeom prst="rect">
            <a:avLst/>
          </a:prstGeom>
        </p:spPr>
        <p:txBody>
          <a:bodyPr wrap="none">
            <a:spAutoFit/>
          </a:bodyPr>
          <a:lstStyle/>
          <a:p>
            <a:endParaRPr lang="en-US" dirty="0"/>
          </a:p>
        </p:txBody>
      </p:sp>
      <p:sp>
        <p:nvSpPr>
          <p:cNvPr id="18" name="Rectangle 17"/>
          <p:cNvSpPr/>
          <p:nvPr/>
        </p:nvSpPr>
        <p:spPr>
          <a:xfrm>
            <a:off x="1985978" y="2460894"/>
            <a:ext cx="184731" cy="369332"/>
          </a:xfrm>
          <a:prstGeom prst="rect">
            <a:avLst/>
          </a:prstGeom>
        </p:spPr>
        <p:txBody>
          <a:bodyPr wrap="none">
            <a:spAutoFit/>
          </a:bodyPr>
          <a:lstStyle/>
          <a:p>
            <a:endParaRPr lang="en-US" dirty="0"/>
          </a:p>
        </p:txBody>
      </p:sp>
      <p:pic>
        <p:nvPicPr>
          <p:cNvPr id="7" name="Picture 6"/>
          <p:cNvPicPr>
            <a:picLocks noChangeAspect="1"/>
          </p:cNvPicPr>
          <p:nvPr/>
        </p:nvPicPr>
        <p:blipFill>
          <a:blip r:embed="rId2"/>
          <a:stretch>
            <a:fillRect/>
          </a:stretch>
        </p:blipFill>
        <p:spPr>
          <a:xfrm>
            <a:off x="1766248" y="4112680"/>
            <a:ext cx="6505575" cy="2000250"/>
          </a:xfrm>
          <a:prstGeom prst="rect">
            <a:avLst/>
          </a:prstGeom>
        </p:spPr>
      </p:pic>
    </p:spTree>
    <p:extLst>
      <p:ext uri="{BB962C8B-B14F-4D97-AF65-F5344CB8AC3E}">
        <p14:creationId xmlns:p14="http://schemas.microsoft.com/office/powerpoint/2010/main" val="9747157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975836"/>
            <a:ext cx="7543800" cy="1200329"/>
          </a:xfrm>
          <a:prstGeom prst="rect">
            <a:avLst/>
          </a:prstGeom>
        </p:spPr>
        <p:txBody>
          <a:bodyPr wrap="square">
            <a:spAutoFit/>
          </a:bodyPr>
          <a:lstStyle/>
          <a:p>
            <a:pPr marL="285750" indent="-285750">
              <a:buFont typeface="Wingdings" panose="05000000000000000000" pitchFamily="2" charset="2"/>
              <a:buChar char="§"/>
            </a:pPr>
            <a:r>
              <a:rPr lang="en-US" b="1" dirty="0"/>
              <a:t>DISTINCT</a:t>
            </a:r>
            <a:r>
              <a:rPr lang="en-US" dirty="0"/>
              <a:t> clause is used together with the </a:t>
            </a:r>
            <a:r>
              <a:rPr lang="en-US" b="1" dirty="0"/>
              <a:t>SELECT</a:t>
            </a:r>
            <a:r>
              <a:rPr lang="en-US" dirty="0"/>
              <a:t> keyword, to return a dataset with </a:t>
            </a:r>
            <a:r>
              <a:rPr lang="en-US" u="sng" dirty="0"/>
              <a:t>unique entries</a:t>
            </a:r>
            <a:r>
              <a:rPr lang="en-US" dirty="0"/>
              <a:t>.</a:t>
            </a:r>
          </a:p>
          <a:p>
            <a:pPr marL="285750" indent="-285750">
              <a:buFont typeface="Wingdings" panose="05000000000000000000" pitchFamily="2" charset="2"/>
              <a:buChar char="§"/>
            </a:pPr>
            <a:r>
              <a:rPr lang="en-US" dirty="0"/>
              <a:t>SQL </a:t>
            </a:r>
            <a:r>
              <a:rPr lang="en-US" b="1" i="1" dirty="0"/>
              <a:t>SELECT DISTINCT</a:t>
            </a:r>
            <a:r>
              <a:rPr lang="en-US" dirty="0"/>
              <a:t> is a very useful way to eliminate retrieving duplicate data </a:t>
            </a:r>
          </a:p>
        </p:txBody>
      </p:sp>
      <p:sp>
        <p:nvSpPr>
          <p:cNvPr id="3" name="Rectangle 2"/>
          <p:cNvSpPr/>
          <p:nvPr/>
        </p:nvSpPr>
        <p:spPr>
          <a:xfrm>
            <a:off x="2667000" y="2341747"/>
            <a:ext cx="4539063" cy="369332"/>
          </a:xfrm>
          <a:prstGeom prst="rect">
            <a:avLst/>
          </a:prstGeom>
          <a:solidFill>
            <a:schemeClr val="accent1">
              <a:lumMod val="60000"/>
              <a:lumOff val="40000"/>
            </a:schemeClr>
          </a:solidFill>
        </p:spPr>
        <p:txBody>
          <a:bodyPr wrap="none">
            <a:spAutoFit/>
          </a:bodyPr>
          <a:lstStyle/>
          <a:p>
            <a:r>
              <a:rPr lang="en-US" dirty="0"/>
              <a:t>SELECT DISTINCT </a:t>
            </a:r>
            <a:r>
              <a:rPr lang="en-US" dirty="0" err="1"/>
              <a:t>column_name</a:t>
            </a:r>
            <a:r>
              <a:rPr lang="en-US" dirty="0"/>
              <a:t>   FROM table </a:t>
            </a:r>
          </a:p>
        </p:txBody>
      </p:sp>
      <p:sp>
        <p:nvSpPr>
          <p:cNvPr id="4" name="Rectangle 3"/>
          <p:cNvSpPr/>
          <p:nvPr/>
        </p:nvSpPr>
        <p:spPr>
          <a:xfrm>
            <a:off x="1850431" y="3782907"/>
            <a:ext cx="6172200" cy="1200329"/>
          </a:xfrm>
          <a:prstGeom prst="rect">
            <a:avLst/>
          </a:prstGeom>
          <a:solidFill>
            <a:schemeClr val="accent1">
              <a:lumMod val="60000"/>
              <a:lumOff val="40000"/>
            </a:schemeClr>
          </a:solidFill>
        </p:spPr>
        <p:txBody>
          <a:bodyPr wrap="square">
            <a:spAutoFit/>
          </a:bodyPr>
          <a:lstStyle/>
          <a:p>
            <a:r>
              <a:rPr lang="en-US" dirty="0"/>
              <a:t>SELECT COUNT(DISTINCT marks) FROM students;</a:t>
            </a:r>
          </a:p>
          <a:p>
            <a:r>
              <a:rPr lang="en-US" dirty="0"/>
              <a:t>OR</a:t>
            </a:r>
          </a:p>
          <a:p>
            <a:r>
              <a:rPr lang="en-US" dirty="0"/>
              <a:t>SELECT COUNT(DISTINCT marks) AS </a:t>
            </a:r>
            <a:r>
              <a:rPr lang="en-US" dirty="0" err="1"/>
              <a:t>distinctMarks</a:t>
            </a:r>
            <a:r>
              <a:rPr lang="en-US" dirty="0"/>
              <a:t> FROM students</a:t>
            </a:r>
            <a:r>
              <a:rPr lang="en-US" dirty="0" smtClean="0"/>
              <a:t>;</a:t>
            </a:r>
            <a:endParaRPr lang="en-US" dirty="0"/>
          </a:p>
        </p:txBody>
      </p:sp>
      <p:sp>
        <p:nvSpPr>
          <p:cNvPr id="6" name="Rectangle 5"/>
          <p:cNvSpPr/>
          <p:nvPr/>
        </p:nvSpPr>
        <p:spPr>
          <a:xfrm>
            <a:off x="3657600" y="231555"/>
            <a:ext cx="2010487" cy="584775"/>
          </a:xfrm>
          <a:prstGeom prst="rect">
            <a:avLst/>
          </a:prstGeom>
        </p:spPr>
        <p:txBody>
          <a:bodyPr wrap="none">
            <a:spAutoFit/>
          </a:bodyPr>
          <a:lstStyle/>
          <a:p>
            <a:r>
              <a:rPr lang="en-US" sz="3200" u="sng" dirty="0">
                <a:solidFill>
                  <a:srgbClr val="002060"/>
                </a:solidFill>
                <a:latin typeface="Showcard Gothic" panose="04020904020102020604" pitchFamily="82" charset="0"/>
              </a:rPr>
              <a:t>DISTINCT</a:t>
            </a:r>
            <a:endParaRPr lang="en-US" dirty="0"/>
          </a:p>
        </p:txBody>
      </p:sp>
      <p:sp>
        <p:nvSpPr>
          <p:cNvPr id="7" name="Rectangle 6"/>
          <p:cNvSpPr/>
          <p:nvPr/>
        </p:nvSpPr>
        <p:spPr>
          <a:xfrm>
            <a:off x="2667000" y="3053908"/>
            <a:ext cx="4052071" cy="369332"/>
          </a:xfrm>
          <a:prstGeom prst="rect">
            <a:avLst/>
          </a:prstGeom>
          <a:solidFill>
            <a:schemeClr val="accent1">
              <a:lumMod val="60000"/>
              <a:lumOff val="40000"/>
            </a:schemeClr>
          </a:solidFill>
        </p:spPr>
        <p:txBody>
          <a:bodyPr wrap="none">
            <a:spAutoFit/>
          </a:bodyPr>
          <a:lstStyle/>
          <a:p>
            <a:r>
              <a:rPr lang="en-US" dirty="0"/>
              <a:t>SELECT DISTINCT name  FROM students </a:t>
            </a:r>
          </a:p>
        </p:txBody>
      </p:sp>
    </p:spTree>
    <p:extLst>
      <p:ext uri="{BB962C8B-B14F-4D97-AF65-F5344CB8AC3E}">
        <p14:creationId xmlns:p14="http://schemas.microsoft.com/office/powerpoint/2010/main" val="35585062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49188" y="983424"/>
            <a:ext cx="6629400" cy="923330"/>
          </a:xfrm>
          <a:prstGeom prst="rect">
            <a:avLst/>
          </a:prstGeom>
        </p:spPr>
        <p:txBody>
          <a:bodyPr wrap="square">
            <a:spAutoFit/>
          </a:bodyPr>
          <a:lstStyle/>
          <a:p>
            <a:pPr marL="285750" indent="-285750">
              <a:buFont typeface="Wingdings" panose="05000000000000000000" pitchFamily="2" charset="2"/>
              <a:buChar char="§"/>
            </a:pPr>
            <a:r>
              <a:rPr lang="en-US" dirty="0">
                <a:solidFill>
                  <a:srgbClr val="000000"/>
                </a:solidFill>
              </a:rPr>
              <a:t>The WHERE clause is used to filter records.</a:t>
            </a:r>
          </a:p>
          <a:p>
            <a:pPr marL="285750" indent="-285750">
              <a:buFont typeface="Wingdings" panose="05000000000000000000" pitchFamily="2" charset="2"/>
              <a:buChar char="§"/>
            </a:pPr>
            <a:r>
              <a:rPr lang="en-US" dirty="0">
                <a:solidFill>
                  <a:srgbClr val="000000"/>
                </a:solidFill>
              </a:rPr>
              <a:t>The WHERE clause is used to extract only those records that fulfill a </a:t>
            </a:r>
            <a:r>
              <a:rPr lang="en-US" b="1" dirty="0">
                <a:solidFill>
                  <a:srgbClr val="000000"/>
                </a:solidFill>
              </a:rPr>
              <a:t>specified condition.</a:t>
            </a:r>
          </a:p>
        </p:txBody>
      </p:sp>
      <p:sp>
        <p:nvSpPr>
          <p:cNvPr id="6" name="Rectangle 5"/>
          <p:cNvSpPr/>
          <p:nvPr/>
        </p:nvSpPr>
        <p:spPr>
          <a:xfrm>
            <a:off x="2814282" y="3059750"/>
            <a:ext cx="4572000" cy="646331"/>
          </a:xfrm>
          <a:prstGeom prst="rect">
            <a:avLst/>
          </a:prstGeom>
          <a:solidFill>
            <a:schemeClr val="accent1">
              <a:lumMod val="60000"/>
              <a:lumOff val="40000"/>
            </a:schemeClr>
          </a:solidFill>
        </p:spPr>
        <p:txBody>
          <a:bodyPr>
            <a:spAutoFit/>
          </a:bodyPr>
          <a:lstStyle/>
          <a:p>
            <a:r>
              <a:rPr lang="en-US" b="1" dirty="0">
                <a:solidFill>
                  <a:srgbClr val="000000"/>
                </a:solidFill>
              </a:rPr>
              <a:t>SELECT * FROM STUDENTS</a:t>
            </a:r>
          </a:p>
          <a:p>
            <a:r>
              <a:rPr lang="en-US" b="1" dirty="0">
                <a:solidFill>
                  <a:srgbClr val="000000"/>
                </a:solidFill>
              </a:rPr>
              <a:t>WHERE name='</a:t>
            </a:r>
            <a:r>
              <a:rPr lang="en-US" b="1" dirty="0" err="1">
                <a:solidFill>
                  <a:srgbClr val="000000"/>
                </a:solidFill>
              </a:rPr>
              <a:t>hamza</a:t>
            </a:r>
            <a:r>
              <a:rPr lang="en-US" b="1" dirty="0">
                <a:solidFill>
                  <a:srgbClr val="000000"/>
                </a:solidFill>
              </a:rPr>
              <a:t>'</a:t>
            </a:r>
          </a:p>
        </p:txBody>
      </p:sp>
      <p:sp>
        <p:nvSpPr>
          <p:cNvPr id="7" name="Rectangle 6"/>
          <p:cNvSpPr/>
          <p:nvPr/>
        </p:nvSpPr>
        <p:spPr>
          <a:xfrm>
            <a:off x="2802909" y="2099178"/>
            <a:ext cx="4572000" cy="646331"/>
          </a:xfrm>
          <a:prstGeom prst="rect">
            <a:avLst/>
          </a:prstGeom>
          <a:solidFill>
            <a:schemeClr val="accent1">
              <a:lumMod val="60000"/>
              <a:lumOff val="40000"/>
            </a:schemeClr>
          </a:solidFill>
        </p:spPr>
        <p:txBody>
          <a:bodyPr>
            <a:spAutoFit/>
          </a:bodyPr>
          <a:lstStyle/>
          <a:p>
            <a:r>
              <a:rPr lang="en-US" b="1" dirty="0">
                <a:solidFill>
                  <a:srgbClr val="000000"/>
                </a:solidFill>
              </a:rPr>
              <a:t>SELECT * FROM STUDENTS</a:t>
            </a:r>
          </a:p>
          <a:p>
            <a:r>
              <a:rPr lang="en-US" b="1" dirty="0">
                <a:solidFill>
                  <a:srgbClr val="000000"/>
                </a:solidFill>
              </a:rPr>
              <a:t>WHERE age=90;</a:t>
            </a:r>
          </a:p>
        </p:txBody>
      </p:sp>
      <p:sp>
        <p:nvSpPr>
          <p:cNvPr id="2" name="Rectangle 1"/>
          <p:cNvSpPr/>
          <p:nvPr/>
        </p:nvSpPr>
        <p:spPr>
          <a:xfrm>
            <a:off x="2812517" y="4020322"/>
            <a:ext cx="4572000" cy="646331"/>
          </a:xfrm>
          <a:prstGeom prst="rect">
            <a:avLst/>
          </a:prstGeom>
          <a:solidFill>
            <a:schemeClr val="accent1">
              <a:lumMod val="60000"/>
              <a:lumOff val="40000"/>
            </a:schemeClr>
          </a:solidFill>
        </p:spPr>
        <p:txBody>
          <a:bodyPr>
            <a:spAutoFit/>
          </a:bodyPr>
          <a:lstStyle/>
          <a:p>
            <a:r>
              <a:rPr lang="en-US" b="1" dirty="0">
                <a:solidFill>
                  <a:srgbClr val="000000"/>
                </a:solidFill>
              </a:rPr>
              <a:t>DELETE FROM STUDENTS</a:t>
            </a:r>
          </a:p>
          <a:p>
            <a:r>
              <a:rPr lang="en-US" b="1" dirty="0">
                <a:solidFill>
                  <a:srgbClr val="000000"/>
                </a:solidFill>
              </a:rPr>
              <a:t>WHERE name='</a:t>
            </a:r>
            <a:r>
              <a:rPr lang="en-US" b="1" dirty="0" err="1">
                <a:solidFill>
                  <a:srgbClr val="000000"/>
                </a:solidFill>
              </a:rPr>
              <a:t>usama</a:t>
            </a:r>
            <a:r>
              <a:rPr lang="en-US" b="1" dirty="0">
                <a:solidFill>
                  <a:srgbClr val="000000"/>
                </a:solidFill>
              </a:rPr>
              <a:t>';</a:t>
            </a:r>
          </a:p>
        </p:txBody>
      </p:sp>
      <p:sp>
        <p:nvSpPr>
          <p:cNvPr id="8" name="Rectangle 7"/>
          <p:cNvSpPr/>
          <p:nvPr/>
        </p:nvSpPr>
        <p:spPr>
          <a:xfrm>
            <a:off x="2812517" y="4980894"/>
            <a:ext cx="4572000" cy="923330"/>
          </a:xfrm>
          <a:prstGeom prst="rect">
            <a:avLst/>
          </a:prstGeom>
          <a:solidFill>
            <a:schemeClr val="accent1">
              <a:lumMod val="60000"/>
              <a:lumOff val="40000"/>
            </a:schemeClr>
          </a:solidFill>
        </p:spPr>
        <p:txBody>
          <a:bodyPr>
            <a:spAutoFit/>
          </a:bodyPr>
          <a:lstStyle/>
          <a:p>
            <a:r>
              <a:rPr lang="en-US" b="1" dirty="0"/>
              <a:t>UPDATE </a:t>
            </a:r>
            <a:r>
              <a:rPr lang="en-US" b="1" dirty="0">
                <a:solidFill>
                  <a:srgbClr val="000000"/>
                </a:solidFill>
              </a:rPr>
              <a:t>STUDENTS</a:t>
            </a:r>
            <a:r>
              <a:rPr lang="en-US" b="1" dirty="0"/>
              <a:t/>
            </a:r>
            <a:br>
              <a:rPr lang="en-US" b="1" dirty="0"/>
            </a:br>
            <a:r>
              <a:rPr lang="en-US" b="1" dirty="0"/>
              <a:t>SET marks='10'</a:t>
            </a:r>
            <a:br>
              <a:rPr lang="en-US" b="1" dirty="0"/>
            </a:br>
            <a:r>
              <a:rPr lang="en-US" b="1" dirty="0"/>
              <a:t>WHERE name='ALTAMASH';</a:t>
            </a:r>
          </a:p>
        </p:txBody>
      </p:sp>
      <p:sp>
        <p:nvSpPr>
          <p:cNvPr id="3" name="Rectangle 2"/>
          <p:cNvSpPr/>
          <p:nvPr/>
        </p:nvSpPr>
        <p:spPr>
          <a:xfrm>
            <a:off x="4267200" y="136644"/>
            <a:ext cx="1662635" cy="584775"/>
          </a:xfrm>
          <a:prstGeom prst="rect">
            <a:avLst/>
          </a:prstGeom>
        </p:spPr>
        <p:txBody>
          <a:bodyPr wrap="none">
            <a:spAutoFit/>
          </a:bodyPr>
          <a:lstStyle/>
          <a:p>
            <a:r>
              <a:rPr lang="en-US" sz="3200" u="sng" dirty="0">
                <a:solidFill>
                  <a:srgbClr val="002060"/>
                </a:solidFill>
                <a:latin typeface="Showcard Gothic" panose="04020904020102020604" pitchFamily="82" charset="0"/>
              </a:rPr>
              <a:t>WHERE</a:t>
            </a:r>
          </a:p>
        </p:txBody>
      </p:sp>
    </p:spTree>
    <p:extLst>
      <p:ext uri="{BB962C8B-B14F-4D97-AF65-F5344CB8AC3E}">
        <p14:creationId xmlns:p14="http://schemas.microsoft.com/office/powerpoint/2010/main" val="17187498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105186"/>
            <a:ext cx="7848600" cy="369332"/>
          </a:xfrm>
          <a:prstGeom prst="rect">
            <a:avLst/>
          </a:prstGeom>
        </p:spPr>
        <p:txBody>
          <a:bodyPr wrap="square">
            <a:spAutoFit/>
          </a:bodyPr>
          <a:lstStyle/>
          <a:p>
            <a:r>
              <a:rPr lang="en-US" dirty="0"/>
              <a:t>We can use any of the following operators in conjunction with the </a:t>
            </a:r>
            <a:r>
              <a:rPr lang="en-US" b="1" dirty="0"/>
              <a:t>WHERE</a:t>
            </a:r>
            <a:r>
              <a:rPr lang="en-US" dirty="0"/>
              <a:t> clause: </a:t>
            </a:r>
          </a:p>
        </p:txBody>
      </p:sp>
      <p:graphicFrame>
        <p:nvGraphicFramePr>
          <p:cNvPr id="3" name="Table 2"/>
          <p:cNvGraphicFramePr>
            <a:graphicFrameLocks noGrp="1"/>
          </p:cNvGraphicFramePr>
          <p:nvPr>
            <p:extLst>
              <p:ext uri="{D42A27DB-BD31-4B8C-83A1-F6EECF244321}">
                <p14:modId xmlns:p14="http://schemas.microsoft.com/office/powerpoint/2010/main" val="1709892637"/>
              </p:ext>
            </p:extLst>
          </p:nvPr>
        </p:nvGraphicFramePr>
        <p:xfrm>
          <a:off x="1614487" y="690764"/>
          <a:ext cx="7162800" cy="4440794"/>
        </p:xfrm>
        <a:graphic>
          <a:graphicData uri="http://schemas.openxmlformats.org/drawingml/2006/table">
            <a:tbl>
              <a:tblPr firstRow="1" bandRow="1">
                <a:tableStyleId>{7DF18680-E054-41AD-8BC1-D1AEF772440D}</a:tableStyleId>
              </a:tblPr>
              <a:tblGrid>
                <a:gridCol w="2364419">
                  <a:extLst>
                    <a:ext uri="{9D8B030D-6E8A-4147-A177-3AD203B41FA5}">
                      <a16:colId xmlns="" xmlns:a16="http://schemas.microsoft.com/office/drawing/2014/main" val="20000"/>
                    </a:ext>
                  </a:extLst>
                </a:gridCol>
                <a:gridCol w="4798381">
                  <a:extLst>
                    <a:ext uri="{9D8B030D-6E8A-4147-A177-3AD203B41FA5}">
                      <a16:colId xmlns="" xmlns:a16="http://schemas.microsoft.com/office/drawing/2014/main" val="20001"/>
                    </a:ext>
                  </a:extLst>
                </a:gridCol>
              </a:tblGrid>
              <a:tr h="351746">
                <a:tc>
                  <a:txBody>
                    <a:bodyPr/>
                    <a:lstStyle/>
                    <a:p>
                      <a:r>
                        <a:rPr lang="en-US" sz="1400" dirty="0"/>
                        <a:t>Operator</a:t>
                      </a:r>
                    </a:p>
                  </a:txBody>
                  <a:tcPr/>
                </a:tc>
                <a:tc>
                  <a:txBody>
                    <a:bodyPr/>
                    <a:lstStyle/>
                    <a:p>
                      <a:r>
                        <a:rPr lang="en-US" sz="1400" dirty="0"/>
                        <a:t>Description</a:t>
                      </a:r>
                    </a:p>
                  </a:txBody>
                  <a:tcPr anchor="ctr"/>
                </a:tc>
                <a:extLst>
                  <a:ext uri="{0D108BD9-81ED-4DB2-BD59-A6C34878D82A}">
                    <a16:rowId xmlns="" xmlns:a16="http://schemas.microsoft.com/office/drawing/2014/main" val="10000"/>
                  </a:ext>
                </a:extLst>
              </a:tr>
              <a:tr h="351746">
                <a:tc>
                  <a:txBody>
                    <a:bodyPr/>
                    <a:lstStyle/>
                    <a:p>
                      <a:r>
                        <a:rPr lang="en-US" sz="1400" dirty="0"/>
                        <a:t>=</a:t>
                      </a:r>
                    </a:p>
                  </a:txBody>
                  <a:tcPr/>
                </a:tc>
                <a:tc>
                  <a:txBody>
                    <a:bodyPr/>
                    <a:lstStyle/>
                    <a:p>
                      <a:r>
                        <a:rPr lang="en-US" sz="1400"/>
                        <a:t>Equal</a:t>
                      </a:r>
                    </a:p>
                  </a:txBody>
                  <a:tcPr anchor="ctr"/>
                </a:tc>
                <a:extLst>
                  <a:ext uri="{0D108BD9-81ED-4DB2-BD59-A6C34878D82A}">
                    <a16:rowId xmlns="" xmlns:a16="http://schemas.microsoft.com/office/drawing/2014/main" val="10001"/>
                  </a:ext>
                </a:extLst>
              </a:tr>
              <a:tr h="395714">
                <a:tc>
                  <a:txBody>
                    <a:bodyPr/>
                    <a:lstStyle/>
                    <a:p>
                      <a:r>
                        <a:rPr lang="en-US" sz="1400"/>
                        <a:t>&lt;&gt;</a:t>
                      </a:r>
                    </a:p>
                  </a:txBody>
                  <a:tcPr/>
                </a:tc>
                <a:tc>
                  <a:txBody>
                    <a:bodyPr/>
                    <a:lstStyle/>
                    <a:p>
                      <a:r>
                        <a:rPr lang="en-US" sz="1400" dirty="0"/>
                        <a:t>Not equal</a:t>
                      </a:r>
                    </a:p>
                  </a:txBody>
                  <a:tcPr anchor="ctr"/>
                </a:tc>
                <a:extLst>
                  <a:ext uri="{0D108BD9-81ED-4DB2-BD59-A6C34878D82A}">
                    <a16:rowId xmlns="" xmlns:a16="http://schemas.microsoft.com/office/drawing/2014/main" val="10002"/>
                  </a:ext>
                </a:extLst>
              </a:tr>
              <a:tr h="351746">
                <a:tc>
                  <a:txBody>
                    <a:bodyPr/>
                    <a:lstStyle/>
                    <a:p>
                      <a:r>
                        <a:rPr lang="en-US" sz="1400"/>
                        <a:t>&gt;</a:t>
                      </a:r>
                    </a:p>
                  </a:txBody>
                  <a:tcPr/>
                </a:tc>
                <a:tc>
                  <a:txBody>
                    <a:bodyPr/>
                    <a:lstStyle/>
                    <a:p>
                      <a:r>
                        <a:rPr lang="en-US" sz="1400" dirty="0"/>
                        <a:t>Greater than</a:t>
                      </a:r>
                    </a:p>
                  </a:txBody>
                  <a:tcPr anchor="ctr"/>
                </a:tc>
                <a:extLst>
                  <a:ext uri="{0D108BD9-81ED-4DB2-BD59-A6C34878D82A}">
                    <a16:rowId xmlns="" xmlns:a16="http://schemas.microsoft.com/office/drawing/2014/main" val="10003"/>
                  </a:ext>
                </a:extLst>
              </a:tr>
              <a:tr h="351746">
                <a:tc>
                  <a:txBody>
                    <a:bodyPr/>
                    <a:lstStyle/>
                    <a:p>
                      <a:r>
                        <a:rPr lang="en-US" sz="1400"/>
                        <a:t>&lt;</a:t>
                      </a:r>
                    </a:p>
                  </a:txBody>
                  <a:tcPr/>
                </a:tc>
                <a:tc>
                  <a:txBody>
                    <a:bodyPr/>
                    <a:lstStyle/>
                    <a:p>
                      <a:r>
                        <a:rPr lang="en-US" sz="1400" dirty="0"/>
                        <a:t>Less than</a:t>
                      </a:r>
                    </a:p>
                  </a:txBody>
                  <a:tcPr anchor="ctr"/>
                </a:tc>
                <a:extLst>
                  <a:ext uri="{0D108BD9-81ED-4DB2-BD59-A6C34878D82A}">
                    <a16:rowId xmlns="" xmlns:a16="http://schemas.microsoft.com/office/drawing/2014/main" val="10004"/>
                  </a:ext>
                </a:extLst>
              </a:tr>
              <a:tr h="351746">
                <a:tc>
                  <a:txBody>
                    <a:bodyPr/>
                    <a:lstStyle/>
                    <a:p>
                      <a:r>
                        <a:rPr lang="en-US" sz="1400" dirty="0"/>
                        <a:t>&gt;=</a:t>
                      </a:r>
                    </a:p>
                  </a:txBody>
                  <a:tcPr/>
                </a:tc>
                <a:tc>
                  <a:txBody>
                    <a:bodyPr/>
                    <a:lstStyle/>
                    <a:p>
                      <a:r>
                        <a:rPr lang="en-US" sz="1400"/>
                        <a:t>Greater than or equal</a:t>
                      </a:r>
                    </a:p>
                  </a:txBody>
                  <a:tcPr anchor="ctr"/>
                </a:tc>
                <a:extLst>
                  <a:ext uri="{0D108BD9-81ED-4DB2-BD59-A6C34878D82A}">
                    <a16:rowId xmlns="" xmlns:a16="http://schemas.microsoft.com/office/drawing/2014/main" val="10005"/>
                  </a:ext>
                </a:extLst>
              </a:tr>
              <a:tr h="351746">
                <a:tc>
                  <a:txBody>
                    <a:bodyPr/>
                    <a:lstStyle/>
                    <a:p>
                      <a:r>
                        <a:rPr lang="en-US" sz="1400"/>
                        <a:t>&lt;=</a:t>
                      </a:r>
                    </a:p>
                  </a:txBody>
                  <a:tcPr/>
                </a:tc>
                <a:tc>
                  <a:txBody>
                    <a:bodyPr/>
                    <a:lstStyle/>
                    <a:p>
                      <a:r>
                        <a:rPr lang="en-US" sz="1400"/>
                        <a:t>Less than or equal</a:t>
                      </a:r>
                    </a:p>
                  </a:txBody>
                  <a:tcPr anchor="ctr"/>
                </a:tc>
                <a:extLst>
                  <a:ext uri="{0D108BD9-81ED-4DB2-BD59-A6C34878D82A}">
                    <a16:rowId xmlns="" xmlns:a16="http://schemas.microsoft.com/office/drawing/2014/main" val="10006"/>
                  </a:ext>
                </a:extLst>
              </a:tr>
              <a:tr h="351746">
                <a:tc>
                  <a:txBody>
                    <a:bodyPr/>
                    <a:lstStyle/>
                    <a:p>
                      <a:r>
                        <a:rPr lang="en-US" sz="1400"/>
                        <a:t>Logical opertors</a:t>
                      </a:r>
                      <a:endParaRPr lang="en-US" sz="1400" dirty="0"/>
                    </a:p>
                  </a:txBody>
                  <a:tcPr/>
                </a:tc>
                <a:tc>
                  <a:txBody>
                    <a:bodyPr/>
                    <a:lstStyle/>
                    <a:p>
                      <a:r>
                        <a:rPr lang="en-US" sz="1400" dirty="0"/>
                        <a:t>AND OR NOT</a:t>
                      </a:r>
                    </a:p>
                  </a:txBody>
                  <a:tcPr anchor="ctr"/>
                </a:tc>
                <a:extLst>
                  <a:ext uri="{0D108BD9-81ED-4DB2-BD59-A6C34878D82A}">
                    <a16:rowId xmlns="" xmlns:a16="http://schemas.microsoft.com/office/drawing/2014/main" val="10007"/>
                  </a:ext>
                </a:extLst>
              </a:tr>
              <a:tr h="351746">
                <a:tc>
                  <a:txBody>
                    <a:bodyPr/>
                    <a:lstStyle/>
                    <a:p>
                      <a:r>
                        <a:rPr lang="en-US" sz="1400" dirty="0"/>
                        <a:t>BETWEEN</a:t>
                      </a:r>
                    </a:p>
                  </a:txBody>
                  <a:tcPr/>
                </a:tc>
                <a:tc>
                  <a:txBody>
                    <a:bodyPr/>
                    <a:lstStyle/>
                    <a:p>
                      <a:r>
                        <a:rPr lang="en-US" sz="1400" dirty="0"/>
                        <a:t>Between an inclusive range</a:t>
                      </a:r>
                    </a:p>
                  </a:txBody>
                  <a:tcPr anchor="ctr"/>
                </a:tc>
                <a:extLst>
                  <a:ext uri="{0D108BD9-81ED-4DB2-BD59-A6C34878D82A}">
                    <a16:rowId xmlns="" xmlns:a16="http://schemas.microsoft.com/office/drawing/2014/main" val="10008"/>
                  </a:ext>
                </a:extLst>
              </a:tr>
              <a:tr h="615556">
                <a:tc>
                  <a:txBody>
                    <a:bodyPr/>
                    <a:lstStyle/>
                    <a:p>
                      <a:r>
                        <a:rPr lang="en-US" sz="1400" dirty="0"/>
                        <a:t>LIKE</a:t>
                      </a:r>
                    </a:p>
                  </a:txBody>
                  <a:tcPr/>
                </a:tc>
                <a:tc>
                  <a:txBody>
                    <a:bodyPr/>
                    <a:lstStyle/>
                    <a:p>
                      <a:r>
                        <a:rPr lang="en-US" sz="1400" dirty="0"/>
                        <a:t>Search for a pattern</a:t>
                      </a:r>
                    </a:p>
                  </a:txBody>
                  <a:tcPr anchor="ctr"/>
                </a:tc>
                <a:extLst>
                  <a:ext uri="{0D108BD9-81ED-4DB2-BD59-A6C34878D82A}">
                    <a16:rowId xmlns="" xmlns:a16="http://schemas.microsoft.com/office/drawing/2014/main" val="10009"/>
                  </a:ext>
                </a:extLst>
              </a:tr>
              <a:tr h="615556">
                <a:tc>
                  <a:txBody>
                    <a:bodyPr/>
                    <a:lstStyle/>
                    <a:p>
                      <a:r>
                        <a:rPr lang="en-US" sz="1400" dirty="0"/>
                        <a:t>IN</a:t>
                      </a:r>
                    </a:p>
                  </a:txBody>
                  <a:tcPr/>
                </a:tc>
                <a:tc>
                  <a:txBody>
                    <a:bodyPr/>
                    <a:lstStyle/>
                    <a:p>
                      <a:r>
                        <a:rPr lang="en-US" sz="1400" dirty="0"/>
                        <a:t>If you know the exact value you want to return for at least one of the columns</a:t>
                      </a:r>
                    </a:p>
                  </a:txBody>
                  <a:tcPr anchor="ctr"/>
                </a:tc>
                <a:extLst>
                  <a:ext uri="{0D108BD9-81ED-4DB2-BD59-A6C34878D82A}">
                    <a16:rowId xmlns="" xmlns:a16="http://schemas.microsoft.com/office/drawing/2014/main" val="10010"/>
                  </a:ext>
                </a:extLst>
              </a:tr>
            </a:tbl>
          </a:graphicData>
        </a:graphic>
      </p:graphicFrame>
      <p:pic>
        <p:nvPicPr>
          <p:cNvPr id="4" name="Picture 3"/>
          <p:cNvPicPr>
            <a:picLocks noChangeAspect="1"/>
          </p:cNvPicPr>
          <p:nvPr/>
        </p:nvPicPr>
        <p:blipFill>
          <a:blip r:embed="rId2"/>
          <a:stretch>
            <a:fillRect/>
          </a:stretch>
        </p:blipFill>
        <p:spPr>
          <a:xfrm>
            <a:off x="1981200" y="5105400"/>
            <a:ext cx="6429375" cy="1590675"/>
          </a:xfrm>
          <a:prstGeom prst="rect">
            <a:avLst/>
          </a:prstGeom>
        </p:spPr>
      </p:pic>
    </p:spTree>
    <p:extLst>
      <p:ext uri="{BB962C8B-B14F-4D97-AF65-F5344CB8AC3E}">
        <p14:creationId xmlns:p14="http://schemas.microsoft.com/office/powerpoint/2010/main" val="11306275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584775"/>
            <a:ext cx="6858000" cy="923330"/>
          </a:xfrm>
          <a:prstGeom prst="rect">
            <a:avLst/>
          </a:prstGeom>
        </p:spPr>
        <p:txBody>
          <a:bodyPr wrap="square">
            <a:spAutoFit/>
          </a:bodyPr>
          <a:lstStyle/>
          <a:p>
            <a:pPr marL="285750" indent="-285750">
              <a:buFont typeface="Wingdings" panose="05000000000000000000" pitchFamily="2" charset="2"/>
              <a:buChar char="§"/>
            </a:pPr>
            <a:r>
              <a:rPr lang="en-US" dirty="0"/>
              <a:t>A </a:t>
            </a:r>
            <a:r>
              <a:rPr lang="en-US" b="1" i="1" dirty="0"/>
              <a:t>WHERE</a:t>
            </a:r>
            <a:r>
              <a:rPr lang="en-US" dirty="0"/>
              <a:t> statement can accept multiple conditional statements. </a:t>
            </a:r>
          </a:p>
          <a:p>
            <a:pPr marL="285750" indent="-285750">
              <a:buFont typeface="Wingdings" panose="05000000000000000000" pitchFamily="2" charset="2"/>
              <a:buChar char="§"/>
            </a:pPr>
            <a:r>
              <a:rPr lang="en-US" dirty="0"/>
              <a:t>The AND &amp; OR operators are used to filter records based on more than one condition.</a:t>
            </a:r>
          </a:p>
        </p:txBody>
      </p:sp>
      <p:sp>
        <p:nvSpPr>
          <p:cNvPr id="3" name="Rectangle 2"/>
          <p:cNvSpPr/>
          <p:nvPr/>
        </p:nvSpPr>
        <p:spPr>
          <a:xfrm>
            <a:off x="1878814" y="0"/>
            <a:ext cx="6901248" cy="584775"/>
          </a:xfrm>
          <a:prstGeom prst="rect">
            <a:avLst/>
          </a:prstGeom>
        </p:spPr>
        <p:txBody>
          <a:bodyPr wrap="none">
            <a:spAutoFit/>
          </a:bodyPr>
          <a:lstStyle/>
          <a:p>
            <a:r>
              <a:rPr lang="en-US" sz="3200" b="1" dirty="0">
                <a:latin typeface="Stencil" panose="040409050D0802020404" pitchFamily="82" charset="0"/>
              </a:rPr>
              <a:t>Where with logical operators</a:t>
            </a:r>
          </a:p>
        </p:txBody>
      </p:sp>
      <p:sp>
        <p:nvSpPr>
          <p:cNvPr id="4" name="Rectangle 3"/>
          <p:cNvSpPr/>
          <p:nvPr/>
        </p:nvSpPr>
        <p:spPr>
          <a:xfrm>
            <a:off x="1752600" y="1764934"/>
            <a:ext cx="6867123" cy="1200329"/>
          </a:xfrm>
          <a:prstGeom prst="rect">
            <a:avLst/>
          </a:prstGeom>
          <a:solidFill>
            <a:schemeClr val="accent1">
              <a:lumMod val="60000"/>
              <a:lumOff val="40000"/>
            </a:schemeClr>
          </a:solidFill>
        </p:spPr>
        <p:txBody>
          <a:bodyPr wrap="square">
            <a:spAutoFit/>
          </a:bodyPr>
          <a:lstStyle/>
          <a:p>
            <a:r>
              <a:rPr lang="en-US" u="sng" dirty="0">
                <a:latin typeface="Segoe UI" panose="020B0502040204020203" pitchFamily="34" charset="0"/>
              </a:rPr>
              <a:t>AND Syntax</a:t>
            </a:r>
          </a:p>
          <a:p>
            <a:r>
              <a:rPr lang="en-US" dirty="0">
                <a:latin typeface="Consolas" panose="020B0609020204030204" pitchFamily="49" charset="0"/>
              </a:rPr>
              <a:t>SELECT </a:t>
            </a:r>
            <a:r>
              <a:rPr lang="en-US" i="1" dirty="0">
                <a:latin typeface="Consolas" panose="020B0609020204030204" pitchFamily="49" charset="0"/>
              </a:rPr>
              <a:t>column1</a:t>
            </a:r>
            <a:r>
              <a:rPr lang="en-US" dirty="0">
                <a:latin typeface="Consolas" panose="020B0609020204030204" pitchFamily="49" charset="0"/>
              </a:rPr>
              <a:t>,</a:t>
            </a:r>
            <a:r>
              <a:rPr lang="en-US" i="1" dirty="0">
                <a:latin typeface="Consolas" panose="020B0609020204030204" pitchFamily="49" charset="0"/>
              </a:rPr>
              <a:t> column2, ...</a:t>
            </a:r>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FROM </a:t>
            </a:r>
            <a:r>
              <a:rPr lang="en-US" i="1" dirty="0" err="1">
                <a:latin typeface="Consolas" panose="020B0609020204030204" pitchFamily="49" charset="0"/>
              </a:rPr>
              <a:t>table_name</a:t>
            </a:r>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WHERE </a:t>
            </a:r>
            <a:r>
              <a:rPr lang="en-US" i="1" dirty="0">
                <a:latin typeface="Consolas" panose="020B0609020204030204" pitchFamily="49" charset="0"/>
              </a:rPr>
              <a:t>condition1</a:t>
            </a:r>
            <a:r>
              <a:rPr lang="en-US" dirty="0">
                <a:latin typeface="Consolas" panose="020B0609020204030204" pitchFamily="49" charset="0"/>
              </a:rPr>
              <a:t> AND </a:t>
            </a:r>
            <a:r>
              <a:rPr lang="en-US" i="1" dirty="0">
                <a:latin typeface="Consolas" panose="020B0609020204030204" pitchFamily="49" charset="0"/>
              </a:rPr>
              <a:t>condition2</a:t>
            </a:r>
            <a:r>
              <a:rPr lang="en-US" dirty="0">
                <a:latin typeface="Consolas" panose="020B0609020204030204" pitchFamily="49" charset="0"/>
              </a:rPr>
              <a:t> AND </a:t>
            </a:r>
            <a:r>
              <a:rPr lang="en-US" i="1" dirty="0">
                <a:latin typeface="Consolas" panose="020B0609020204030204" pitchFamily="49" charset="0"/>
              </a:rPr>
              <a:t>condition3 ...</a:t>
            </a:r>
            <a:r>
              <a:rPr lang="en-US" dirty="0">
                <a:latin typeface="Consolas" panose="020B0609020204030204" pitchFamily="49" charset="0"/>
              </a:rPr>
              <a:t>;</a:t>
            </a:r>
          </a:p>
        </p:txBody>
      </p:sp>
      <p:sp>
        <p:nvSpPr>
          <p:cNvPr id="5" name="Rectangle 4"/>
          <p:cNvSpPr/>
          <p:nvPr/>
        </p:nvSpPr>
        <p:spPr>
          <a:xfrm>
            <a:off x="1752600" y="3222092"/>
            <a:ext cx="7064527" cy="1200329"/>
          </a:xfrm>
          <a:prstGeom prst="rect">
            <a:avLst/>
          </a:prstGeom>
          <a:solidFill>
            <a:schemeClr val="accent1">
              <a:lumMod val="60000"/>
              <a:lumOff val="40000"/>
            </a:schemeClr>
          </a:solidFill>
        </p:spPr>
        <p:txBody>
          <a:bodyPr wrap="square">
            <a:spAutoFit/>
          </a:bodyPr>
          <a:lstStyle/>
          <a:p>
            <a:r>
              <a:rPr lang="en-US" u="sng" dirty="0">
                <a:latin typeface="Segoe UI" panose="020B0502040204020203" pitchFamily="34" charset="0"/>
              </a:rPr>
              <a:t>OR Syntax</a:t>
            </a:r>
          </a:p>
          <a:p>
            <a:r>
              <a:rPr lang="en-US" dirty="0">
                <a:latin typeface="Consolas" panose="020B0609020204030204" pitchFamily="49" charset="0"/>
              </a:rPr>
              <a:t>SELECT </a:t>
            </a:r>
            <a:r>
              <a:rPr lang="en-US" i="1" dirty="0">
                <a:latin typeface="Consolas" panose="020B0609020204030204" pitchFamily="49" charset="0"/>
              </a:rPr>
              <a:t>column1</a:t>
            </a:r>
            <a:r>
              <a:rPr lang="en-US" dirty="0">
                <a:latin typeface="Consolas" panose="020B0609020204030204" pitchFamily="49" charset="0"/>
              </a:rPr>
              <a:t>,</a:t>
            </a:r>
            <a:r>
              <a:rPr lang="en-US" i="1" dirty="0">
                <a:latin typeface="Consolas" panose="020B0609020204030204" pitchFamily="49" charset="0"/>
              </a:rPr>
              <a:t> column2, ...</a:t>
            </a:r>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FROM </a:t>
            </a:r>
            <a:r>
              <a:rPr lang="en-US" i="1" dirty="0" err="1">
                <a:latin typeface="Consolas" panose="020B0609020204030204" pitchFamily="49" charset="0"/>
              </a:rPr>
              <a:t>table_name</a:t>
            </a:r>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WHERE </a:t>
            </a:r>
            <a:r>
              <a:rPr lang="en-US" i="1" dirty="0">
                <a:latin typeface="Consolas" panose="020B0609020204030204" pitchFamily="49" charset="0"/>
              </a:rPr>
              <a:t>condition1</a:t>
            </a:r>
            <a:r>
              <a:rPr lang="en-US" dirty="0">
                <a:latin typeface="Consolas" panose="020B0609020204030204" pitchFamily="49" charset="0"/>
              </a:rPr>
              <a:t> OR </a:t>
            </a:r>
            <a:r>
              <a:rPr lang="en-US" i="1" dirty="0">
                <a:latin typeface="Consolas" panose="020B0609020204030204" pitchFamily="49" charset="0"/>
              </a:rPr>
              <a:t>condition2</a:t>
            </a:r>
            <a:r>
              <a:rPr lang="en-US" dirty="0">
                <a:latin typeface="Consolas" panose="020B0609020204030204" pitchFamily="49" charset="0"/>
              </a:rPr>
              <a:t> OR </a:t>
            </a:r>
            <a:r>
              <a:rPr lang="en-US" i="1" dirty="0">
                <a:latin typeface="Consolas" panose="020B0609020204030204" pitchFamily="49" charset="0"/>
              </a:rPr>
              <a:t>condition3 ...</a:t>
            </a:r>
            <a:r>
              <a:rPr lang="en-US" dirty="0">
                <a:latin typeface="Consolas" panose="020B0609020204030204" pitchFamily="49" charset="0"/>
              </a:rPr>
              <a:t>;</a:t>
            </a:r>
          </a:p>
        </p:txBody>
      </p:sp>
      <p:sp>
        <p:nvSpPr>
          <p:cNvPr id="6" name="Rectangle 5"/>
          <p:cNvSpPr/>
          <p:nvPr/>
        </p:nvSpPr>
        <p:spPr>
          <a:xfrm>
            <a:off x="1752600" y="4706546"/>
            <a:ext cx="4577366" cy="1242810"/>
          </a:xfrm>
          <a:prstGeom prst="rect">
            <a:avLst/>
          </a:prstGeom>
          <a:solidFill>
            <a:schemeClr val="accent1">
              <a:lumMod val="60000"/>
              <a:lumOff val="40000"/>
            </a:schemeClr>
          </a:solidFill>
        </p:spPr>
        <p:txBody>
          <a:bodyPr wrap="square">
            <a:spAutoFit/>
          </a:bodyPr>
          <a:lstStyle/>
          <a:p>
            <a:r>
              <a:rPr lang="en-US" u="sng" dirty="0">
                <a:latin typeface="Segoe UI" panose="020B0502040204020203" pitchFamily="34" charset="0"/>
              </a:rPr>
              <a:t>NOT Syntax</a:t>
            </a:r>
          </a:p>
          <a:p>
            <a:r>
              <a:rPr lang="en-US" dirty="0">
                <a:latin typeface="Consolas" panose="020B0609020204030204" pitchFamily="49" charset="0"/>
              </a:rPr>
              <a:t>SELECT </a:t>
            </a:r>
            <a:r>
              <a:rPr lang="en-US" i="1" dirty="0">
                <a:latin typeface="Consolas" panose="020B0609020204030204" pitchFamily="49" charset="0"/>
              </a:rPr>
              <a:t>column1</a:t>
            </a:r>
            <a:r>
              <a:rPr lang="en-US" dirty="0">
                <a:latin typeface="Consolas" panose="020B0609020204030204" pitchFamily="49" charset="0"/>
              </a:rPr>
              <a:t>,</a:t>
            </a:r>
            <a:r>
              <a:rPr lang="en-US" i="1" dirty="0">
                <a:latin typeface="Consolas" panose="020B0609020204030204" pitchFamily="49" charset="0"/>
              </a:rPr>
              <a:t> column2, ...</a:t>
            </a:r>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FROM </a:t>
            </a:r>
            <a:r>
              <a:rPr lang="en-US" i="1" dirty="0" err="1">
                <a:latin typeface="Consolas" panose="020B0609020204030204" pitchFamily="49" charset="0"/>
              </a:rPr>
              <a:t>table_name</a:t>
            </a:r>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WHERE NOT </a:t>
            </a:r>
            <a:r>
              <a:rPr lang="en-US" i="1" dirty="0">
                <a:latin typeface="Consolas" panose="020B0609020204030204" pitchFamily="49" charset="0"/>
              </a:rPr>
              <a:t>condition</a:t>
            </a:r>
            <a:r>
              <a:rPr lang="en-US" dirty="0">
                <a:latin typeface="Consolas" panose="020B0609020204030204" pitchFamily="49" charset="0"/>
              </a:rPr>
              <a:t>;</a:t>
            </a:r>
          </a:p>
        </p:txBody>
      </p:sp>
    </p:spTree>
    <p:extLst>
      <p:ext uri="{BB962C8B-B14F-4D97-AF65-F5344CB8AC3E}">
        <p14:creationId xmlns:p14="http://schemas.microsoft.com/office/powerpoint/2010/main" val="6455418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43121" y="536469"/>
            <a:ext cx="7064062" cy="646331"/>
          </a:xfrm>
          <a:prstGeom prst="rect">
            <a:avLst/>
          </a:prstGeom>
          <a:solidFill>
            <a:schemeClr val="accent1">
              <a:lumMod val="60000"/>
              <a:lumOff val="40000"/>
            </a:schemeClr>
          </a:solidFill>
        </p:spPr>
        <p:txBody>
          <a:bodyPr wrap="square">
            <a:spAutoFit/>
          </a:bodyPr>
          <a:lstStyle/>
          <a:p>
            <a:r>
              <a:rPr lang="en-US" dirty="0">
                <a:latin typeface="Consolas" panose="020B0609020204030204" pitchFamily="49" charset="0"/>
              </a:rPr>
              <a:t>SELECT * FROM students</a:t>
            </a:r>
            <a:br>
              <a:rPr lang="en-US" dirty="0">
                <a:latin typeface="Consolas" panose="020B0609020204030204" pitchFamily="49" charset="0"/>
              </a:rPr>
            </a:br>
            <a:r>
              <a:rPr lang="en-US" dirty="0">
                <a:latin typeface="Consolas" panose="020B0609020204030204" pitchFamily="49" charset="0"/>
              </a:rPr>
              <a:t>WHERE NOT name='</a:t>
            </a:r>
            <a:r>
              <a:rPr lang="en-US" dirty="0" err="1">
                <a:latin typeface="Consolas" panose="020B0609020204030204" pitchFamily="49" charset="0"/>
              </a:rPr>
              <a:t>shahzaib</a:t>
            </a:r>
            <a:r>
              <a:rPr lang="en-US" dirty="0">
                <a:latin typeface="Consolas" panose="020B0609020204030204" pitchFamily="49" charset="0"/>
              </a:rPr>
              <a:t>' AND NOT name='</a:t>
            </a:r>
            <a:r>
              <a:rPr lang="en-US" dirty="0" err="1">
                <a:latin typeface="Consolas" panose="020B0609020204030204" pitchFamily="49" charset="0"/>
              </a:rPr>
              <a:t>zain</a:t>
            </a:r>
            <a:r>
              <a:rPr lang="en-US" dirty="0">
                <a:latin typeface="Consolas" panose="020B0609020204030204" pitchFamily="49" charset="0"/>
              </a:rPr>
              <a:t>';</a:t>
            </a:r>
          </a:p>
        </p:txBody>
      </p:sp>
      <p:sp>
        <p:nvSpPr>
          <p:cNvPr id="4" name="Rectangle 3"/>
          <p:cNvSpPr/>
          <p:nvPr/>
        </p:nvSpPr>
        <p:spPr>
          <a:xfrm>
            <a:off x="1662754" y="1310009"/>
            <a:ext cx="7368862" cy="646331"/>
          </a:xfrm>
          <a:prstGeom prst="rect">
            <a:avLst/>
          </a:prstGeom>
          <a:solidFill>
            <a:schemeClr val="accent1">
              <a:lumMod val="60000"/>
              <a:lumOff val="40000"/>
            </a:schemeClr>
          </a:solidFill>
        </p:spPr>
        <p:txBody>
          <a:bodyPr wrap="square">
            <a:spAutoFit/>
          </a:bodyPr>
          <a:lstStyle/>
          <a:p>
            <a:r>
              <a:rPr lang="en-US" dirty="0">
                <a:latin typeface="Consolas" panose="020B0609020204030204" pitchFamily="49" charset="0"/>
              </a:rPr>
              <a:t>SELECT * FROM  students</a:t>
            </a:r>
            <a:r>
              <a:rPr lang="en-US" dirty="0"/>
              <a:t/>
            </a:r>
            <a:br>
              <a:rPr lang="en-US" dirty="0"/>
            </a:br>
            <a:r>
              <a:rPr lang="en-US" dirty="0">
                <a:latin typeface="Consolas" panose="020B0609020204030204" pitchFamily="49" charset="0"/>
              </a:rPr>
              <a:t>WHERE subject= 'C' AND (name='</a:t>
            </a:r>
            <a:r>
              <a:rPr lang="en-US" dirty="0" err="1">
                <a:latin typeface="Consolas" panose="020B0609020204030204" pitchFamily="49" charset="0"/>
              </a:rPr>
              <a:t>hashim</a:t>
            </a:r>
            <a:r>
              <a:rPr lang="en-US" dirty="0">
                <a:latin typeface="Consolas" panose="020B0609020204030204" pitchFamily="49" charset="0"/>
              </a:rPr>
              <a:t>' OR name='</a:t>
            </a:r>
            <a:r>
              <a:rPr lang="en-US" dirty="0" err="1">
                <a:latin typeface="Consolas" panose="020B0609020204030204" pitchFamily="49" charset="0"/>
              </a:rPr>
              <a:t>anas</a:t>
            </a:r>
            <a:r>
              <a:rPr lang="en-US" dirty="0">
                <a:latin typeface="Consolas" panose="020B0609020204030204" pitchFamily="49" charset="0"/>
              </a:rPr>
              <a:t>');</a:t>
            </a:r>
            <a:endParaRPr lang="en-US" dirty="0"/>
          </a:p>
        </p:txBody>
      </p:sp>
      <p:sp>
        <p:nvSpPr>
          <p:cNvPr id="5" name="Rectangle 4"/>
          <p:cNvSpPr/>
          <p:nvPr/>
        </p:nvSpPr>
        <p:spPr>
          <a:xfrm>
            <a:off x="2835572" y="2619994"/>
            <a:ext cx="4572000" cy="646331"/>
          </a:xfrm>
          <a:prstGeom prst="rect">
            <a:avLst/>
          </a:prstGeom>
          <a:solidFill>
            <a:schemeClr val="accent1">
              <a:lumMod val="60000"/>
              <a:lumOff val="40000"/>
            </a:schemeClr>
          </a:solidFill>
        </p:spPr>
        <p:txBody>
          <a:bodyPr>
            <a:spAutoFit/>
          </a:bodyPr>
          <a:lstStyle/>
          <a:p>
            <a:r>
              <a:rPr lang="en-US" dirty="0">
                <a:latin typeface="Consolas" panose="020B0609020204030204" pitchFamily="49" charset="0"/>
              </a:rPr>
              <a:t>SELECT * FROM students</a:t>
            </a:r>
            <a:br>
              <a:rPr lang="en-US" dirty="0">
                <a:latin typeface="Consolas" panose="020B0609020204030204" pitchFamily="49" charset="0"/>
              </a:rPr>
            </a:br>
            <a:r>
              <a:rPr lang="en-US" dirty="0">
                <a:latin typeface="Consolas" panose="020B0609020204030204" pitchFamily="49" charset="0"/>
              </a:rPr>
              <a:t>WHERE marks BETWEEN 10 AND 20;</a:t>
            </a:r>
          </a:p>
        </p:txBody>
      </p:sp>
      <p:sp>
        <p:nvSpPr>
          <p:cNvPr id="6" name="Rectangle 5"/>
          <p:cNvSpPr/>
          <p:nvPr/>
        </p:nvSpPr>
        <p:spPr>
          <a:xfrm>
            <a:off x="2835572" y="3459175"/>
            <a:ext cx="4572000" cy="646331"/>
          </a:xfrm>
          <a:prstGeom prst="rect">
            <a:avLst/>
          </a:prstGeom>
          <a:solidFill>
            <a:schemeClr val="accent1">
              <a:lumMod val="60000"/>
              <a:lumOff val="40000"/>
            </a:schemeClr>
          </a:solidFill>
        </p:spPr>
        <p:txBody>
          <a:bodyPr>
            <a:spAutoFit/>
          </a:bodyPr>
          <a:lstStyle/>
          <a:p>
            <a:r>
              <a:rPr lang="en-US" dirty="0">
                <a:latin typeface="Consolas" panose="020B0609020204030204" pitchFamily="49" charset="0"/>
              </a:rPr>
              <a:t>SELECT * FROM students</a:t>
            </a:r>
            <a:br>
              <a:rPr lang="en-US" dirty="0">
                <a:latin typeface="Consolas" panose="020B0609020204030204" pitchFamily="49" charset="0"/>
              </a:rPr>
            </a:br>
            <a:r>
              <a:rPr lang="en-US" dirty="0">
                <a:latin typeface="Consolas" panose="020B0609020204030204" pitchFamily="49" charset="0"/>
              </a:rPr>
              <a:t>WHERE marks NOT BETWEEN 10 AND 20;</a:t>
            </a:r>
          </a:p>
        </p:txBody>
      </p:sp>
      <p:sp>
        <p:nvSpPr>
          <p:cNvPr id="9" name="Rectangle 8"/>
          <p:cNvSpPr/>
          <p:nvPr/>
        </p:nvSpPr>
        <p:spPr>
          <a:xfrm>
            <a:off x="2590800" y="38515"/>
            <a:ext cx="5867400" cy="584775"/>
          </a:xfrm>
          <a:prstGeom prst="rect">
            <a:avLst/>
          </a:prstGeom>
        </p:spPr>
        <p:txBody>
          <a:bodyPr wrap="square">
            <a:spAutoFit/>
          </a:bodyPr>
          <a:lstStyle/>
          <a:p>
            <a:pPr lvl="0"/>
            <a:r>
              <a:rPr lang="en-US" sz="3200" b="1" dirty="0">
                <a:solidFill>
                  <a:prstClr val="black"/>
                </a:solidFill>
                <a:latin typeface="Stencil" panose="040409050D0802020404" pitchFamily="82" charset="0"/>
              </a:rPr>
              <a:t>Combining operators</a:t>
            </a:r>
          </a:p>
        </p:txBody>
      </p:sp>
      <p:sp>
        <p:nvSpPr>
          <p:cNvPr id="11" name="Rectangle 10"/>
          <p:cNvSpPr/>
          <p:nvPr/>
        </p:nvSpPr>
        <p:spPr>
          <a:xfrm>
            <a:off x="1648434" y="1997751"/>
            <a:ext cx="7383182" cy="584775"/>
          </a:xfrm>
          <a:prstGeom prst="rect">
            <a:avLst/>
          </a:prstGeom>
        </p:spPr>
        <p:txBody>
          <a:bodyPr wrap="square">
            <a:spAutoFit/>
          </a:bodyPr>
          <a:lstStyle/>
          <a:p>
            <a:pPr lvl="0"/>
            <a:r>
              <a:rPr lang="en-US" sz="3200" b="1" dirty="0">
                <a:solidFill>
                  <a:prstClr val="black"/>
                </a:solidFill>
                <a:latin typeface="Stencil" panose="040409050D0802020404" pitchFamily="82" charset="0"/>
              </a:rPr>
              <a:t>logical operator With between</a:t>
            </a:r>
          </a:p>
        </p:txBody>
      </p:sp>
      <p:sp>
        <p:nvSpPr>
          <p:cNvPr id="12" name="Rectangle 11"/>
          <p:cNvSpPr/>
          <p:nvPr/>
        </p:nvSpPr>
        <p:spPr>
          <a:xfrm>
            <a:off x="1540172" y="4298356"/>
            <a:ext cx="7162800" cy="923330"/>
          </a:xfrm>
          <a:prstGeom prst="rect">
            <a:avLst/>
          </a:prstGeom>
          <a:solidFill>
            <a:schemeClr val="accent1">
              <a:lumMod val="60000"/>
              <a:lumOff val="40000"/>
            </a:schemeClr>
          </a:solidFill>
        </p:spPr>
        <p:txBody>
          <a:bodyPr wrap="square">
            <a:spAutoFit/>
          </a:bodyPr>
          <a:lstStyle/>
          <a:p>
            <a:r>
              <a:rPr lang="en-US" dirty="0">
                <a:latin typeface="Consolas" panose="020B0609020204030204" pitchFamily="49" charset="0"/>
              </a:rPr>
              <a:t>SELECT * FROM students</a:t>
            </a:r>
            <a:br>
              <a:rPr lang="en-US" dirty="0">
                <a:latin typeface="Consolas" panose="020B0609020204030204" pitchFamily="49" charset="0"/>
              </a:rPr>
            </a:br>
            <a:r>
              <a:rPr lang="en-US" dirty="0">
                <a:latin typeface="Consolas" panose="020B0609020204030204" pitchFamily="49" charset="0"/>
              </a:rPr>
              <a:t>WHERE name NOT BETWEEN '</a:t>
            </a:r>
            <a:r>
              <a:rPr lang="en-US" dirty="0" err="1">
                <a:latin typeface="Consolas" panose="020B0609020204030204" pitchFamily="49" charset="0"/>
              </a:rPr>
              <a:t>Altamash</a:t>
            </a:r>
            <a:r>
              <a:rPr lang="en-US" dirty="0">
                <a:latin typeface="Consolas" panose="020B0609020204030204" pitchFamily="49" charset="0"/>
              </a:rPr>
              <a:t>' AND  '</a:t>
            </a:r>
            <a:r>
              <a:rPr lang="en-US" dirty="0" err="1">
                <a:latin typeface="Consolas" panose="020B0609020204030204" pitchFamily="49" charset="0"/>
              </a:rPr>
              <a:t>zain</a:t>
            </a:r>
            <a:r>
              <a:rPr lang="en-US" dirty="0">
                <a:latin typeface="Consolas" panose="020B0609020204030204" pitchFamily="49" charset="0"/>
              </a:rPr>
              <a:t>'</a:t>
            </a:r>
            <a:br>
              <a:rPr lang="en-US" dirty="0">
                <a:latin typeface="Consolas" panose="020B0609020204030204" pitchFamily="49" charset="0"/>
              </a:rPr>
            </a:br>
            <a:r>
              <a:rPr lang="en-US" dirty="0">
                <a:latin typeface="Consolas" panose="020B0609020204030204" pitchFamily="49" charset="0"/>
              </a:rPr>
              <a:t>ORDER BY name;</a:t>
            </a:r>
          </a:p>
        </p:txBody>
      </p:sp>
      <p:sp>
        <p:nvSpPr>
          <p:cNvPr id="14" name="Rectangle 13"/>
          <p:cNvSpPr/>
          <p:nvPr/>
        </p:nvSpPr>
        <p:spPr>
          <a:xfrm>
            <a:off x="2035472" y="6053357"/>
            <a:ext cx="6172200" cy="646331"/>
          </a:xfrm>
          <a:prstGeom prst="rect">
            <a:avLst/>
          </a:prstGeom>
          <a:solidFill>
            <a:schemeClr val="accent1">
              <a:lumMod val="60000"/>
              <a:lumOff val="40000"/>
            </a:schemeClr>
          </a:solidFill>
        </p:spPr>
        <p:txBody>
          <a:bodyPr wrap="square">
            <a:spAutoFit/>
          </a:bodyPr>
          <a:lstStyle/>
          <a:p>
            <a:r>
              <a:rPr lang="en-US" b="1" dirty="0"/>
              <a:t>SELECT * FROM students</a:t>
            </a:r>
            <a:br>
              <a:rPr lang="en-US" b="1" dirty="0"/>
            </a:br>
            <a:r>
              <a:rPr lang="en-US" b="1" dirty="0"/>
              <a:t>WHERE date BETWEEN '1996-07-01' AND '1996-07-31';</a:t>
            </a:r>
          </a:p>
        </p:txBody>
      </p:sp>
      <p:sp>
        <p:nvSpPr>
          <p:cNvPr id="15" name="Rectangle 14"/>
          <p:cNvSpPr/>
          <p:nvPr/>
        </p:nvSpPr>
        <p:spPr>
          <a:xfrm>
            <a:off x="3200400" y="5468582"/>
            <a:ext cx="3376245" cy="584775"/>
          </a:xfrm>
          <a:prstGeom prst="rect">
            <a:avLst/>
          </a:prstGeom>
        </p:spPr>
        <p:txBody>
          <a:bodyPr wrap="none">
            <a:spAutoFit/>
          </a:bodyPr>
          <a:lstStyle/>
          <a:p>
            <a:r>
              <a:rPr lang="en-US" sz="3200" b="1" dirty="0">
                <a:solidFill>
                  <a:prstClr val="black"/>
                </a:solidFill>
                <a:latin typeface="Stencil" panose="040409050D0802020404" pitchFamily="82" charset="0"/>
              </a:rPr>
              <a:t>BETWEEN Dates</a:t>
            </a:r>
          </a:p>
        </p:txBody>
      </p:sp>
    </p:spTree>
    <p:extLst>
      <p:ext uri="{BB962C8B-B14F-4D97-AF65-F5344CB8AC3E}">
        <p14:creationId xmlns:p14="http://schemas.microsoft.com/office/powerpoint/2010/main" val="2261331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276600" y="139221"/>
            <a:ext cx="2823209" cy="584775"/>
          </a:xfrm>
          <a:prstGeom prst="rect">
            <a:avLst/>
          </a:prstGeom>
          <a:noFill/>
        </p:spPr>
        <p:txBody>
          <a:bodyPr wrap="none">
            <a:spAutoFit/>
          </a:bodyPr>
          <a:lstStyle/>
          <a:p>
            <a:pPr lvl="0"/>
            <a:r>
              <a:rPr lang="en-US" sz="3200" b="1" dirty="0">
                <a:latin typeface="Stencil" panose="040409050D0802020404" pitchFamily="82" charset="0"/>
              </a:rPr>
              <a:t>IN OPERATOR</a:t>
            </a:r>
          </a:p>
        </p:txBody>
      </p:sp>
      <p:sp>
        <p:nvSpPr>
          <p:cNvPr id="10" name="Rectangle 9"/>
          <p:cNvSpPr/>
          <p:nvPr/>
        </p:nvSpPr>
        <p:spPr>
          <a:xfrm>
            <a:off x="1676400" y="2370450"/>
            <a:ext cx="6858000" cy="2185214"/>
          </a:xfrm>
          <a:prstGeom prst="rect">
            <a:avLst/>
          </a:prstGeom>
        </p:spPr>
        <p:txBody>
          <a:bodyPr wrap="square">
            <a:spAutoFit/>
          </a:bodyPr>
          <a:lstStyle/>
          <a:p>
            <a:r>
              <a:rPr lang="en-US" b="1" dirty="0">
                <a:latin typeface="Consolas" panose="020B0609020204030204" pitchFamily="49" charset="0"/>
              </a:rPr>
              <a:t>SELECT </a:t>
            </a:r>
            <a:r>
              <a:rPr lang="en-US" b="1" i="1" dirty="0" err="1">
                <a:latin typeface="Consolas" panose="020B0609020204030204" pitchFamily="49" charset="0"/>
              </a:rPr>
              <a:t>column_name</a:t>
            </a:r>
            <a:r>
              <a:rPr lang="en-US" b="1" i="1" dirty="0">
                <a:latin typeface="Consolas" panose="020B0609020204030204" pitchFamily="49" charset="0"/>
              </a:rPr>
              <a:t>(s)</a:t>
            </a:r>
            <a:r>
              <a:rPr lang="en-US" b="1" dirty="0">
                <a:latin typeface="Consolas" panose="020B0609020204030204" pitchFamily="49" charset="0"/>
              </a:rPr>
              <a:t/>
            </a:r>
            <a:br>
              <a:rPr lang="en-US" b="1" dirty="0">
                <a:latin typeface="Consolas" panose="020B0609020204030204" pitchFamily="49" charset="0"/>
              </a:rPr>
            </a:br>
            <a:r>
              <a:rPr lang="en-US" b="1" dirty="0">
                <a:latin typeface="Consolas" panose="020B0609020204030204" pitchFamily="49" charset="0"/>
              </a:rPr>
              <a:t>FROM </a:t>
            </a:r>
            <a:r>
              <a:rPr lang="en-US" b="1" i="1" dirty="0" err="1">
                <a:latin typeface="Consolas" panose="020B0609020204030204" pitchFamily="49" charset="0"/>
              </a:rPr>
              <a:t>table_name</a:t>
            </a:r>
            <a:r>
              <a:rPr lang="en-US" b="1" dirty="0">
                <a:latin typeface="Consolas" panose="020B0609020204030204" pitchFamily="49" charset="0"/>
              </a:rPr>
              <a:t/>
            </a:r>
            <a:br>
              <a:rPr lang="en-US" b="1" dirty="0">
                <a:latin typeface="Consolas" panose="020B0609020204030204" pitchFamily="49" charset="0"/>
              </a:rPr>
            </a:br>
            <a:r>
              <a:rPr lang="en-US" b="1" dirty="0">
                <a:latin typeface="Consolas" panose="020B0609020204030204" pitchFamily="49" charset="0"/>
              </a:rPr>
              <a:t>WHERE </a:t>
            </a:r>
            <a:r>
              <a:rPr lang="en-US" b="1" i="1" dirty="0" err="1">
                <a:latin typeface="Consolas" panose="020B0609020204030204" pitchFamily="49" charset="0"/>
              </a:rPr>
              <a:t>column_name</a:t>
            </a:r>
            <a:r>
              <a:rPr lang="en-US" b="1" dirty="0">
                <a:latin typeface="Consolas" panose="020B0609020204030204" pitchFamily="49" charset="0"/>
              </a:rPr>
              <a:t> IN (</a:t>
            </a:r>
            <a:r>
              <a:rPr lang="en-US" b="1" i="1" dirty="0">
                <a:latin typeface="Consolas" panose="020B0609020204030204" pitchFamily="49" charset="0"/>
              </a:rPr>
              <a:t>value1</a:t>
            </a:r>
            <a:r>
              <a:rPr lang="en-US" b="1" dirty="0">
                <a:latin typeface="Consolas" panose="020B0609020204030204" pitchFamily="49" charset="0"/>
              </a:rPr>
              <a:t>,</a:t>
            </a:r>
            <a:r>
              <a:rPr lang="en-US" b="1" i="1" dirty="0">
                <a:latin typeface="Consolas" panose="020B0609020204030204" pitchFamily="49" charset="0"/>
              </a:rPr>
              <a:t> value2</a:t>
            </a:r>
            <a:r>
              <a:rPr lang="en-US" b="1" dirty="0">
                <a:latin typeface="Consolas" panose="020B0609020204030204" pitchFamily="49" charset="0"/>
              </a:rPr>
              <a:t>, ...);</a:t>
            </a:r>
          </a:p>
          <a:p>
            <a:pPr algn="ctr"/>
            <a:r>
              <a:rPr lang="en-US" sz="2800" b="1" dirty="0"/>
              <a:t>OR</a:t>
            </a:r>
          </a:p>
          <a:p>
            <a:r>
              <a:rPr lang="en-US" b="1" dirty="0">
                <a:latin typeface="Consolas" panose="020B0609020204030204" pitchFamily="49" charset="0"/>
              </a:rPr>
              <a:t>SELECT </a:t>
            </a:r>
            <a:r>
              <a:rPr lang="en-US" b="1" i="1" dirty="0" err="1">
                <a:latin typeface="Consolas" panose="020B0609020204030204" pitchFamily="49" charset="0"/>
              </a:rPr>
              <a:t>column_name</a:t>
            </a:r>
            <a:r>
              <a:rPr lang="en-US" b="1" i="1" dirty="0">
                <a:latin typeface="Consolas" panose="020B0609020204030204" pitchFamily="49" charset="0"/>
              </a:rPr>
              <a:t>(s)</a:t>
            </a:r>
            <a:r>
              <a:rPr lang="en-US" b="1" dirty="0">
                <a:latin typeface="Consolas" panose="020B0609020204030204" pitchFamily="49" charset="0"/>
              </a:rPr>
              <a:t/>
            </a:r>
            <a:br>
              <a:rPr lang="en-US" b="1" dirty="0">
                <a:latin typeface="Consolas" panose="020B0609020204030204" pitchFamily="49" charset="0"/>
              </a:rPr>
            </a:br>
            <a:r>
              <a:rPr lang="en-US" b="1" dirty="0">
                <a:latin typeface="Consolas" panose="020B0609020204030204" pitchFamily="49" charset="0"/>
              </a:rPr>
              <a:t>FROM </a:t>
            </a:r>
            <a:r>
              <a:rPr lang="en-US" b="1" i="1" dirty="0" err="1">
                <a:latin typeface="Consolas" panose="020B0609020204030204" pitchFamily="49" charset="0"/>
              </a:rPr>
              <a:t>table_name</a:t>
            </a:r>
            <a:r>
              <a:rPr lang="en-US" b="1" dirty="0">
                <a:latin typeface="Consolas" panose="020B0609020204030204" pitchFamily="49" charset="0"/>
              </a:rPr>
              <a:t/>
            </a:r>
            <a:br>
              <a:rPr lang="en-US" b="1" dirty="0">
                <a:latin typeface="Consolas" panose="020B0609020204030204" pitchFamily="49" charset="0"/>
              </a:rPr>
            </a:br>
            <a:r>
              <a:rPr lang="en-US" b="1" dirty="0">
                <a:latin typeface="Consolas" panose="020B0609020204030204" pitchFamily="49" charset="0"/>
              </a:rPr>
              <a:t>WHERE </a:t>
            </a:r>
            <a:r>
              <a:rPr lang="en-US" b="1" i="1" dirty="0" err="1">
                <a:latin typeface="Consolas" panose="020B0609020204030204" pitchFamily="49" charset="0"/>
              </a:rPr>
              <a:t>column_name</a:t>
            </a:r>
            <a:r>
              <a:rPr lang="en-US" b="1" dirty="0">
                <a:latin typeface="Consolas" panose="020B0609020204030204" pitchFamily="49" charset="0"/>
              </a:rPr>
              <a:t> IN (</a:t>
            </a:r>
            <a:r>
              <a:rPr lang="en-US" b="1" i="1" dirty="0">
                <a:latin typeface="Consolas" panose="020B0609020204030204" pitchFamily="49" charset="0"/>
              </a:rPr>
              <a:t>SELECT STATEMENT</a:t>
            </a:r>
            <a:r>
              <a:rPr lang="en-US" b="1" dirty="0">
                <a:latin typeface="Consolas" panose="020B0609020204030204" pitchFamily="49" charset="0"/>
              </a:rPr>
              <a:t>);</a:t>
            </a:r>
          </a:p>
        </p:txBody>
      </p:sp>
      <p:sp>
        <p:nvSpPr>
          <p:cNvPr id="11" name="Rectangle 10"/>
          <p:cNvSpPr/>
          <p:nvPr/>
        </p:nvSpPr>
        <p:spPr>
          <a:xfrm>
            <a:off x="1485331" y="808559"/>
            <a:ext cx="7658669" cy="1477328"/>
          </a:xfrm>
          <a:prstGeom prst="rect">
            <a:avLst/>
          </a:prstGeom>
        </p:spPr>
        <p:txBody>
          <a:bodyPr wrap="square">
            <a:spAutoFit/>
          </a:bodyPr>
          <a:lstStyle/>
          <a:p>
            <a:r>
              <a:rPr lang="en-US" dirty="0">
                <a:solidFill>
                  <a:srgbClr val="000000"/>
                </a:solidFill>
              </a:rPr>
              <a:t>The IN operator allows you to specify multiple values in a WHERE clause.</a:t>
            </a:r>
          </a:p>
          <a:p>
            <a:r>
              <a:rPr lang="en-US" dirty="0">
                <a:solidFill>
                  <a:srgbClr val="000000"/>
                </a:solidFill>
              </a:rPr>
              <a:t>The IN operator is a shorthand for multiple OR conditions.</a:t>
            </a:r>
          </a:p>
          <a:p>
            <a:r>
              <a:rPr lang="en-US" dirty="0"/>
              <a:t>A scenario where this proves useful would be if we wanted to retrieve customer data for two or more customers. We can use the </a:t>
            </a:r>
            <a:r>
              <a:rPr lang="en-US" b="1" i="1" dirty="0"/>
              <a:t>IN</a:t>
            </a:r>
            <a:r>
              <a:rPr lang="en-US" dirty="0"/>
              <a:t> operator to specify a list of customer names, and SQL will retrieve rows reflecting every customer in the list.</a:t>
            </a:r>
          </a:p>
        </p:txBody>
      </p:sp>
      <p:sp>
        <p:nvSpPr>
          <p:cNvPr id="12" name="Rectangle 11"/>
          <p:cNvSpPr/>
          <p:nvPr/>
        </p:nvSpPr>
        <p:spPr>
          <a:xfrm>
            <a:off x="1954369" y="5638113"/>
            <a:ext cx="6302062" cy="923330"/>
          </a:xfrm>
          <a:prstGeom prst="rect">
            <a:avLst/>
          </a:prstGeom>
          <a:solidFill>
            <a:schemeClr val="accent1">
              <a:lumMod val="60000"/>
              <a:lumOff val="40000"/>
            </a:schemeClr>
          </a:solidFill>
        </p:spPr>
        <p:txBody>
          <a:bodyPr wrap="square">
            <a:spAutoFit/>
          </a:bodyPr>
          <a:lstStyle/>
          <a:p>
            <a:r>
              <a:rPr lang="en-US" b="1" dirty="0">
                <a:latin typeface="Consolas" panose="020B0609020204030204" pitchFamily="49" charset="0"/>
              </a:rPr>
              <a:t>SELECT * FROM students</a:t>
            </a:r>
            <a:br>
              <a:rPr lang="en-US" b="1" dirty="0">
                <a:latin typeface="Consolas" panose="020B0609020204030204" pitchFamily="49" charset="0"/>
              </a:rPr>
            </a:br>
            <a:r>
              <a:rPr lang="en-US" b="1" dirty="0">
                <a:latin typeface="Consolas" panose="020B0609020204030204" pitchFamily="49" charset="0"/>
              </a:rPr>
              <a:t>WHERE (marks BETWEEN 10 AND 20)</a:t>
            </a:r>
            <a:br>
              <a:rPr lang="en-US" b="1" dirty="0">
                <a:latin typeface="Consolas" panose="020B0609020204030204" pitchFamily="49" charset="0"/>
              </a:rPr>
            </a:br>
            <a:r>
              <a:rPr lang="en-US" b="1" dirty="0">
                <a:latin typeface="Consolas" panose="020B0609020204030204" pitchFamily="49" charset="0"/>
              </a:rPr>
              <a:t>AND id IN (1,2,3);</a:t>
            </a:r>
          </a:p>
        </p:txBody>
      </p:sp>
      <p:sp>
        <p:nvSpPr>
          <p:cNvPr id="13" name="Rectangle 12"/>
          <p:cNvSpPr/>
          <p:nvPr/>
        </p:nvSpPr>
        <p:spPr>
          <a:xfrm>
            <a:off x="2819400" y="4684309"/>
            <a:ext cx="4572000" cy="923330"/>
          </a:xfrm>
          <a:prstGeom prst="rect">
            <a:avLst/>
          </a:prstGeom>
          <a:solidFill>
            <a:schemeClr val="accent1">
              <a:lumMod val="60000"/>
              <a:lumOff val="40000"/>
            </a:schemeClr>
          </a:solidFill>
        </p:spPr>
        <p:txBody>
          <a:bodyPr>
            <a:spAutoFit/>
          </a:bodyPr>
          <a:lstStyle/>
          <a:p>
            <a:r>
              <a:rPr lang="en-US" b="1" dirty="0">
                <a:latin typeface="Consolas" panose="020B0609020204030204" pitchFamily="49" charset="0"/>
              </a:rPr>
              <a:t>SELECT * FROM students</a:t>
            </a:r>
            <a:br>
              <a:rPr lang="en-US" b="1" dirty="0">
                <a:latin typeface="Consolas" panose="020B0609020204030204" pitchFamily="49" charset="0"/>
              </a:rPr>
            </a:br>
            <a:r>
              <a:rPr lang="en-US" b="1" dirty="0">
                <a:latin typeface="Consolas" panose="020B0609020204030204" pitchFamily="49" charset="0"/>
              </a:rPr>
              <a:t>WHERE (age BETWEEN 10 AND 20)</a:t>
            </a:r>
            <a:br>
              <a:rPr lang="en-US" b="1" dirty="0">
                <a:latin typeface="Consolas" panose="020B0609020204030204" pitchFamily="49" charset="0"/>
              </a:rPr>
            </a:br>
            <a:r>
              <a:rPr lang="en-US" b="1" dirty="0">
                <a:latin typeface="Consolas" panose="020B0609020204030204" pitchFamily="49" charset="0"/>
              </a:rPr>
              <a:t>AND NOT id IN (1,2,3);</a:t>
            </a:r>
          </a:p>
        </p:txBody>
      </p:sp>
    </p:spTree>
    <p:extLst>
      <p:ext uri="{BB962C8B-B14F-4D97-AF65-F5344CB8AC3E}">
        <p14:creationId xmlns:p14="http://schemas.microsoft.com/office/powerpoint/2010/main" val="26969066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4901" y="1371600"/>
            <a:ext cx="7620000" cy="646331"/>
          </a:xfrm>
          <a:prstGeom prst="rect">
            <a:avLst/>
          </a:prstGeom>
          <a:solidFill>
            <a:schemeClr val="accent1">
              <a:lumMod val="60000"/>
              <a:lumOff val="40000"/>
            </a:schemeClr>
          </a:solidFill>
        </p:spPr>
        <p:txBody>
          <a:bodyPr wrap="square">
            <a:spAutoFit/>
          </a:bodyPr>
          <a:lstStyle/>
          <a:p>
            <a:r>
              <a:rPr lang="en-US" dirty="0" smtClean="0"/>
              <a:t>SELECT</a:t>
            </a:r>
            <a:r>
              <a:rPr lang="en-US" dirty="0"/>
              <a:t> * FROM  students</a:t>
            </a:r>
            <a:br>
              <a:rPr lang="en-US" dirty="0"/>
            </a:br>
            <a:r>
              <a:rPr lang="en-US" dirty="0"/>
              <a:t>WHERE location IN (' </a:t>
            </a:r>
            <a:r>
              <a:rPr lang="en-US" dirty="0" err="1"/>
              <a:t>sadar</a:t>
            </a:r>
            <a:r>
              <a:rPr lang="en-US" dirty="0"/>
              <a:t> ', ' </a:t>
            </a:r>
            <a:r>
              <a:rPr lang="en-US" dirty="0" err="1"/>
              <a:t>nazimabad</a:t>
            </a:r>
            <a:r>
              <a:rPr lang="en-US" dirty="0"/>
              <a:t> ', ' </a:t>
            </a:r>
            <a:r>
              <a:rPr lang="en-US" dirty="0" err="1"/>
              <a:t>hydri</a:t>
            </a:r>
            <a:r>
              <a:rPr lang="en-US" dirty="0"/>
              <a:t> ');</a:t>
            </a:r>
          </a:p>
        </p:txBody>
      </p:sp>
      <p:sp>
        <p:nvSpPr>
          <p:cNvPr id="3" name="Rectangle 2"/>
          <p:cNvSpPr/>
          <p:nvPr/>
        </p:nvSpPr>
        <p:spPr>
          <a:xfrm>
            <a:off x="1514901" y="2971800"/>
            <a:ext cx="7620000" cy="646331"/>
          </a:xfrm>
          <a:prstGeom prst="rect">
            <a:avLst/>
          </a:prstGeom>
          <a:solidFill>
            <a:schemeClr val="accent1">
              <a:lumMod val="60000"/>
              <a:lumOff val="40000"/>
            </a:schemeClr>
          </a:solidFill>
        </p:spPr>
        <p:txBody>
          <a:bodyPr wrap="square">
            <a:spAutoFit/>
          </a:bodyPr>
          <a:lstStyle/>
          <a:p>
            <a:r>
              <a:rPr lang="en-US" dirty="0" smtClean="0"/>
              <a:t>SELECT</a:t>
            </a:r>
            <a:r>
              <a:rPr lang="en-US" dirty="0"/>
              <a:t> * FROM students</a:t>
            </a:r>
            <a:br>
              <a:rPr lang="en-US" dirty="0"/>
            </a:br>
            <a:r>
              <a:rPr lang="en-US" dirty="0"/>
              <a:t>WHERE location NOT IN (' </a:t>
            </a:r>
            <a:r>
              <a:rPr lang="en-US" dirty="0" err="1"/>
              <a:t>sadar</a:t>
            </a:r>
            <a:r>
              <a:rPr lang="en-US" dirty="0"/>
              <a:t> ', ' </a:t>
            </a:r>
            <a:r>
              <a:rPr lang="en-US" dirty="0" err="1"/>
              <a:t>nazimabad</a:t>
            </a:r>
            <a:r>
              <a:rPr lang="en-US" dirty="0"/>
              <a:t> ', ' </a:t>
            </a:r>
            <a:r>
              <a:rPr lang="en-US" dirty="0" err="1"/>
              <a:t>hydri</a:t>
            </a:r>
            <a:r>
              <a:rPr lang="en-US" dirty="0"/>
              <a:t> ');</a:t>
            </a:r>
          </a:p>
        </p:txBody>
      </p:sp>
      <p:sp>
        <p:nvSpPr>
          <p:cNvPr id="4" name="Rectangle 3"/>
          <p:cNvSpPr/>
          <p:nvPr/>
        </p:nvSpPr>
        <p:spPr>
          <a:xfrm>
            <a:off x="1437701" y="5145263"/>
            <a:ext cx="7620000" cy="646331"/>
          </a:xfrm>
          <a:prstGeom prst="rect">
            <a:avLst/>
          </a:prstGeom>
          <a:solidFill>
            <a:schemeClr val="accent1">
              <a:lumMod val="60000"/>
              <a:lumOff val="40000"/>
            </a:schemeClr>
          </a:solidFill>
        </p:spPr>
        <p:txBody>
          <a:bodyPr wrap="square">
            <a:spAutoFit/>
          </a:bodyPr>
          <a:lstStyle/>
          <a:p>
            <a:r>
              <a:rPr lang="en-US" dirty="0" smtClean="0"/>
              <a:t>SELECT</a:t>
            </a:r>
            <a:r>
              <a:rPr lang="en-US" dirty="0"/>
              <a:t> * FROM students</a:t>
            </a:r>
            <a:br>
              <a:rPr lang="en-US" dirty="0"/>
            </a:br>
            <a:r>
              <a:rPr lang="en-US" dirty="0"/>
              <a:t>WHERE students IN (SELECT students FROM </a:t>
            </a:r>
            <a:r>
              <a:rPr lang="en-US" dirty="0" err="1"/>
              <a:t>aptech</a:t>
            </a:r>
            <a:r>
              <a:rPr lang="en-US" dirty="0"/>
              <a:t>);</a:t>
            </a:r>
          </a:p>
        </p:txBody>
      </p:sp>
      <p:sp>
        <p:nvSpPr>
          <p:cNvPr id="5" name="Rectangle 4"/>
          <p:cNvSpPr/>
          <p:nvPr/>
        </p:nvSpPr>
        <p:spPr>
          <a:xfrm>
            <a:off x="1447800" y="2274331"/>
            <a:ext cx="7391400" cy="646331"/>
          </a:xfrm>
          <a:prstGeom prst="rect">
            <a:avLst/>
          </a:prstGeom>
        </p:spPr>
        <p:txBody>
          <a:bodyPr wrap="square">
            <a:spAutoFit/>
          </a:bodyPr>
          <a:lstStyle/>
          <a:p>
            <a:r>
              <a:rPr lang="en-US" b="1" dirty="0"/>
              <a:t>selects all students that are NOT located in </a:t>
            </a:r>
            <a:r>
              <a:rPr lang="en-US" b="1" dirty="0" smtClean="0"/>
              <a:t>" </a:t>
            </a:r>
            <a:r>
              <a:rPr lang="en-US" b="1" dirty="0" err="1" smtClean="0"/>
              <a:t>sadar</a:t>
            </a:r>
            <a:r>
              <a:rPr lang="en-US" b="1" dirty="0" smtClean="0"/>
              <a:t> ", "</a:t>
            </a:r>
            <a:r>
              <a:rPr lang="en-US" b="1" dirty="0" err="1" smtClean="0"/>
              <a:t>nazimabad</a:t>
            </a:r>
            <a:r>
              <a:rPr lang="en-US" b="1" dirty="0" smtClean="0"/>
              <a:t> " or " </a:t>
            </a:r>
            <a:r>
              <a:rPr lang="en-US" b="1" dirty="0" err="1" smtClean="0"/>
              <a:t>hydri</a:t>
            </a:r>
            <a:r>
              <a:rPr lang="en-US" b="1" dirty="0" smtClean="0"/>
              <a:t> ":</a:t>
            </a:r>
          </a:p>
        </p:txBody>
      </p:sp>
      <p:sp>
        <p:nvSpPr>
          <p:cNvPr id="6" name="Rectangle 5"/>
          <p:cNvSpPr/>
          <p:nvPr/>
        </p:nvSpPr>
        <p:spPr>
          <a:xfrm>
            <a:off x="1447800" y="497329"/>
            <a:ext cx="7543800" cy="369332"/>
          </a:xfrm>
          <a:prstGeom prst="rect">
            <a:avLst/>
          </a:prstGeom>
        </p:spPr>
        <p:txBody>
          <a:bodyPr wrap="square">
            <a:spAutoFit/>
          </a:bodyPr>
          <a:lstStyle/>
          <a:p>
            <a:r>
              <a:rPr lang="en-US" b="1" dirty="0"/>
              <a:t>Selects all students that are located in “</a:t>
            </a:r>
            <a:r>
              <a:rPr lang="en-US" b="1" dirty="0" err="1"/>
              <a:t>sadar</a:t>
            </a:r>
            <a:r>
              <a:rPr lang="en-US" b="1" dirty="0"/>
              <a:t>", “</a:t>
            </a:r>
            <a:r>
              <a:rPr lang="en-US" b="1" dirty="0" err="1"/>
              <a:t>nazimabad</a:t>
            </a:r>
            <a:r>
              <a:rPr lang="en-US" b="1" dirty="0"/>
              <a:t>" and “</a:t>
            </a:r>
            <a:r>
              <a:rPr lang="en-US" b="1" dirty="0" err="1"/>
              <a:t>hydri</a:t>
            </a:r>
            <a:r>
              <a:rPr lang="en-US" b="1" dirty="0"/>
              <a:t>":</a:t>
            </a:r>
          </a:p>
        </p:txBody>
      </p:sp>
      <p:sp>
        <p:nvSpPr>
          <p:cNvPr id="7" name="Rectangle 6"/>
          <p:cNvSpPr/>
          <p:nvPr/>
        </p:nvSpPr>
        <p:spPr>
          <a:xfrm>
            <a:off x="1420258" y="4447794"/>
            <a:ext cx="7171899" cy="646331"/>
          </a:xfrm>
          <a:prstGeom prst="rect">
            <a:avLst/>
          </a:prstGeom>
        </p:spPr>
        <p:txBody>
          <a:bodyPr wrap="square">
            <a:spAutoFit/>
          </a:bodyPr>
          <a:lstStyle/>
          <a:p>
            <a:r>
              <a:rPr lang="en-US" b="1" dirty="0"/>
              <a:t>selects all students that are from the same location as the </a:t>
            </a:r>
            <a:r>
              <a:rPr lang="en-US" b="1" dirty="0" err="1"/>
              <a:t>aptech</a:t>
            </a:r>
            <a:r>
              <a:rPr lang="en-US" b="1" dirty="0"/>
              <a:t>(another table):</a:t>
            </a:r>
          </a:p>
        </p:txBody>
      </p:sp>
    </p:spTree>
    <p:extLst>
      <p:ext uri="{BB962C8B-B14F-4D97-AF65-F5344CB8AC3E}">
        <p14:creationId xmlns:p14="http://schemas.microsoft.com/office/powerpoint/2010/main" val="4168341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838200"/>
            <a:ext cx="7620000" cy="2862322"/>
          </a:xfrm>
          <a:prstGeom prst="rect">
            <a:avLst/>
          </a:prstGeom>
        </p:spPr>
        <p:txBody>
          <a:bodyPr wrap="square">
            <a:spAutoFit/>
          </a:bodyPr>
          <a:lstStyle/>
          <a:p>
            <a:pPr>
              <a:defRPr/>
            </a:pPr>
            <a:r>
              <a:rPr lang="en-US" dirty="0"/>
              <a:t>A DBMS is a software that allows creation, definition and manipulation of database, allowing users to store, process and analyze data easily. </a:t>
            </a:r>
          </a:p>
          <a:p>
            <a:pPr>
              <a:defRPr/>
            </a:pPr>
            <a:r>
              <a:rPr lang="en-US" dirty="0"/>
              <a:t>Here are some examples of popular DBMS used these days:</a:t>
            </a:r>
          </a:p>
          <a:p>
            <a:pPr>
              <a:defRPr/>
            </a:pPr>
            <a:r>
              <a:rPr lang="en-US" dirty="0" err="1"/>
              <a:t>MySql</a:t>
            </a:r>
            <a:endParaRPr lang="en-US" dirty="0"/>
          </a:p>
          <a:p>
            <a:pPr>
              <a:defRPr/>
            </a:pPr>
            <a:r>
              <a:rPr lang="en-US" dirty="0"/>
              <a:t>Oracle</a:t>
            </a:r>
          </a:p>
          <a:p>
            <a:pPr>
              <a:defRPr/>
            </a:pPr>
            <a:r>
              <a:rPr lang="en-US" dirty="0"/>
              <a:t>SQL Server</a:t>
            </a:r>
          </a:p>
          <a:p>
            <a:pPr>
              <a:defRPr/>
            </a:pPr>
            <a:r>
              <a:rPr lang="en-US" dirty="0"/>
              <a:t>IBM DB2</a:t>
            </a:r>
          </a:p>
          <a:p>
            <a:pPr>
              <a:defRPr/>
            </a:pPr>
            <a:r>
              <a:rPr lang="en-US" dirty="0"/>
              <a:t>PostgreSQL</a:t>
            </a:r>
          </a:p>
          <a:p>
            <a:pPr>
              <a:defRPr/>
            </a:pPr>
            <a:r>
              <a:rPr lang="en-US" dirty="0"/>
              <a:t>Amazon </a:t>
            </a:r>
            <a:r>
              <a:rPr lang="en-US" dirty="0" err="1"/>
              <a:t>SimpleDB</a:t>
            </a:r>
            <a:r>
              <a:rPr lang="en-US" dirty="0"/>
              <a:t> (cloud based) etc.</a:t>
            </a:r>
          </a:p>
          <a:p>
            <a:pPr>
              <a:defRPr/>
            </a:pPr>
            <a:r>
              <a:rPr lang="en-US" dirty="0">
                <a:solidFill>
                  <a:schemeClr val="accent1">
                    <a:lumMod val="75000"/>
                  </a:schemeClr>
                </a:solidFill>
              </a:rPr>
              <a:t>// We will be studying SQL SERVER</a:t>
            </a:r>
          </a:p>
        </p:txBody>
      </p:sp>
      <p:pic>
        <p:nvPicPr>
          <p:cNvPr id="3" name="Picture 2"/>
          <p:cNvPicPr>
            <a:picLocks noChangeAspect="1"/>
          </p:cNvPicPr>
          <p:nvPr/>
        </p:nvPicPr>
        <p:blipFill>
          <a:blip r:embed="rId2"/>
          <a:stretch>
            <a:fillRect/>
          </a:stretch>
        </p:blipFill>
        <p:spPr>
          <a:xfrm>
            <a:off x="2971800" y="3700522"/>
            <a:ext cx="6076208" cy="3048000"/>
          </a:xfrm>
          <a:prstGeom prst="rect">
            <a:avLst/>
          </a:prstGeom>
        </p:spPr>
      </p:pic>
      <p:sp>
        <p:nvSpPr>
          <p:cNvPr id="5" name="Rectangle 4"/>
          <p:cNvSpPr/>
          <p:nvPr/>
        </p:nvSpPr>
        <p:spPr>
          <a:xfrm>
            <a:off x="1524000" y="141060"/>
            <a:ext cx="7315200" cy="830997"/>
          </a:xfrm>
          <a:prstGeom prst="rect">
            <a:avLst/>
          </a:prstGeom>
        </p:spPr>
        <p:txBody>
          <a:bodyPr wrap="square">
            <a:spAutoFit/>
          </a:bodyPr>
          <a:lstStyle/>
          <a:p>
            <a:pPr lvl="0">
              <a:defRPr/>
            </a:pPr>
            <a:r>
              <a:rPr lang="en-US" alt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Database Systems</a:t>
            </a:r>
            <a:endParaRPr lang="en-US" sz="2400" dirty="0">
              <a:solidFill>
                <a:prstClr val="black"/>
              </a:solidFill>
            </a:endParaRPr>
          </a:p>
        </p:txBody>
      </p:sp>
    </p:spTree>
    <p:extLst>
      <p:ext uri="{BB962C8B-B14F-4D97-AF65-F5344CB8AC3E}">
        <p14:creationId xmlns:p14="http://schemas.microsoft.com/office/powerpoint/2010/main" val="151309548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1219199"/>
            <a:ext cx="7010400" cy="1754326"/>
          </a:xfrm>
          <a:prstGeom prst="rect">
            <a:avLst/>
          </a:prstGeom>
        </p:spPr>
        <p:txBody>
          <a:bodyPr wrap="square">
            <a:spAutoFit/>
          </a:bodyPr>
          <a:lstStyle/>
          <a:p>
            <a:r>
              <a:rPr lang="en-US" dirty="0"/>
              <a:t>ORDER BY is the SQL command used to sort rows as they are returned from a SELECT query.</a:t>
            </a:r>
          </a:p>
          <a:p>
            <a:r>
              <a:rPr lang="en-US" dirty="0"/>
              <a:t>The ORDER BY keyword sort the records in </a:t>
            </a:r>
            <a:r>
              <a:rPr lang="en-US" b="1" u="sng" dirty="0"/>
              <a:t>ascending order by default.</a:t>
            </a:r>
          </a:p>
          <a:p>
            <a:r>
              <a:rPr lang="en-US" dirty="0"/>
              <a:t>If you want to sort the records in a descending order, you can use the DESC keyword.</a:t>
            </a:r>
          </a:p>
          <a:p>
            <a:endParaRPr lang="en-US" dirty="0"/>
          </a:p>
        </p:txBody>
      </p:sp>
      <p:sp>
        <p:nvSpPr>
          <p:cNvPr id="2" name="Rectangle 1"/>
          <p:cNvSpPr/>
          <p:nvPr/>
        </p:nvSpPr>
        <p:spPr>
          <a:xfrm>
            <a:off x="3894113" y="174366"/>
            <a:ext cx="2270173" cy="584775"/>
          </a:xfrm>
          <a:prstGeom prst="rect">
            <a:avLst/>
          </a:prstGeom>
        </p:spPr>
        <p:txBody>
          <a:bodyPr wrap="none">
            <a:spAutoFit/>
          </a:bodyPr>
          <a:lstStyle/>
          <a:p>
            <a:r>
              <a:rPr lang="en-US" sz="3200" u="sng" dirty="0">
                <a:solidFill>
                  <a:srgbClr val="002060"/>
                </a:solidFill>
                <a:latin typeface="Showcard Gothic" panose="04020904020102020604" pitchFamily="82" charset="0"/>
              </a:rPr>
              <a:t>ORDER BY </a:t>
            </a:r>
          </a:p>
        </p:txBody>
      </p:sp>
      <p:sp>
        <p:nvSpPr>
          <p:cNvPr id="5" name="Rectangle 4"/>
          <p:cNvSpPr/>
          <p:nvPr/>
        </p:nvSpPr>
        <p:spPr>
          <a:xfrm>
            <a:off x="1608113" y="4114800"/>
            <a:ext cx="4572000" cy="923330"/>
          </a:xfrm>
          <a:prstGeom prst="rect">
            <a:avLst/>
          </a:prstGeom>
          <a:solidFill>
            <a:schemeClr val="accent1">
              <a:lumMod val="60000"/>
              <a:lumOff val="40000"/>
            </a:schemeClr>
          </a:solidFill>
        </p:spPr>
        <p:txBody>
          <a:bodyPr>
            <a:spAutoFit/>
          </a:bodyPr>
          <a:lstStyle/>
          <a:p>
            <a:r>
              <a:rPr lang="en-US" b="1" dirty="0" smtClean="0">
                <a:latin typeface="Segoe UI" panose="020B0502040204020203" pitchFamily="34" charset="0"/>
              </a:rPr>
              <a:t>Example</a:t>
            </a:r>
            <a:endParaRPr lang="en-US" b="1" dirty="0">
              <a:latin typeface="Segoe UI" panose="020B0502040204020203" pitchFamily="34" charset="0"/>
            </a:endParaRPr>
          </a:p>
          <a:p>
            <a:r>
              <a:rPr lang="en-US" b="1" dirty="0">
                <a:latin typeface="Consolas" panose="020B0609020204030204" pitchFamily="49" charset="0"/>
              </a:rPr>
              <a:t>SELECT * FROM students</a:t>
            </a:r>
          </a:p>
          <a:p>
            <a:r>
              <a:rPr lang="en-US" b="1" dirty="0">
                <a:latin typeface="Consolas" panose="020B0609020204030204" pitchFamily="49" charset="0"/>
              </a:rPr>
              <a:t>ORDER BY name </a:t>
            </a:r>
            <a:r>
              <a:rPr lang="en-US" b="1" dirty="0" err="1">
                <a:latin typeface="Consolas" panose="020B0609020204030204" pitchFamily="49" charset="0"/>
              </a:rPr>
              <a:t>DESC</a:t>
            </a:r>
            <a:r>
              <a:rPr lang="en-US" b="1" dirty="0">
                <a:latin typeface="Consolas" panose="020B0609020204030204" pitchFamily="49" charset="0"/>
              </a:rPr>
              <a:t>;</a:t>
            </a:r>
          </a:p>
        </p:txBody>
      </p:sp>
      <p:sp>
        <p:nvSpPr>
          <p:cNvPr id="4" name="Rectangle 3"/>
          <p:cNvSpPr/>
          <p:nvPr/>
        </p:nvSpPr>
        <p:spPr>
          <a:xfrm>
            <a:off x="1524000" y="2833418"/>
            <a:ext cx="4572000" cy="1200329"/>
          </a:xfrm>
          <a:prstGeom prst="rect">
            <a:avLst/>
          </a:prstGeom>
        </p:spPr>
        <p:txBody>
          <a:bodyPr>
            <a:spAutoFit/>
          </a:bodyPr>
          <a:lstStyle/>
          <a:p>
            <a:r>
              <a:rPr lang="en-US" b="1" dirty="0" smtClean="0"/>
              <a:t>Syntax</a:t>
            </a:r>
            <a:endParaRPr lang="en-US" b="1" dirty="0"/>
          </a:p>
          <a:p>
            <a:r>
              <a:rPr lang="en-US" b="1" dirty="0"/>
              <a:t>SELECT </a:t>
            </a:r>
            <a:r>
              <a:rPr lang="en-US" b="1" dirty="0" err="1"/>
              <a:t>column_name</a:t>
            </a:r>
            <a:r>
              <a:rPr lang="en-US" b="1" dirty="0"/>
              <a:t>(s)</a:t>
            </a:r>
            <a:br>
              <a:rPr lang="en-US" b="1" dirty="0"/>
            </a:br>
            <a:r>
              <a:rPr lang="en-US" b="1" dirty="0"/>
              <a:t>FROM </a:t>
            </a:r>
            <a:r>
              <a:rPr lang="en-US" b="1" dirty="0" err="1"/>
              <a:t>table_name</a:t>
            </a:r>
            <a:r>
              <a:rPr lang="en-US" b="1" dirty="0"/>
              <a:t/>
            </a:r>
            <a:br>
              <a:rPr lang="en-US" b="1" dirty="0"/>
            </a:br>
            <a:r>
              <a:rPr lang="en-US" b="1" dirty="0"/>
              <a:t>ORDER BY </a:t>
            </a:r>
            <a:r>
              <a:rPr lang="en-US" b="1" dirty="0" err="1"/>
              <a:t>column_name</a:t>
            </a:r>
            <a:r>
              <a:rPr lang="en-US" b="1" dirty="0"/>
              <a:t>(s) </a:t>
            </a:r>
            <a:r>
              <a:rPr lang="en-US" b="1" dirty="0" err="1"/>
              <a:t>ASC|DESC</a:t>
            </a:r>
            <a:endParaRPr lang="en-US" b="1" dirty="0"/>
          </a:p>
        </p:txBody>
      </p:sp>
    </p:spTree>
    <p:extLst>
      <p:ext uri="{BB962C8B-B14F-4D97-AF65-F5344CB8AC3E}">
        <p14:creationId xmlns:p14="http://schemas.microsoft.com/office/powerpoint/2010/main" val="197536292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737174"/>
            <a:ext cx="8153400" cy="1508105"/>
          </a:xfrm>
          <a:prstGeom prst="rect">
            <a:avLst/>
          </a:prstGeom>
        </p:spPr>
        <p:txBody>
          <a:bodyPr wrap="square">
            <a:spAutoFit/>
          </a:bodyPr>
          <a:lstStyle/>
          <a:p>
            <a:r>
              <a:rPr lang="en-US" dirty="0">
                <a:solidFill>
                  <a:srgbClr val="000000"/>
                </a:solidFill>
              </a:rPr>
              <a:t>The LIKE operator is used in a </a:t>
            </a:r>
            <a:r>
              <a:rPr lang="en-US" b="1" dirty="0">
                <a:solidFill>
                  <a:srgbClr val="000000"/>
                </a:solidFill>
              </a:rPr>
              <a:t>WHERE</a:t>
            </a:r>
            <a:r>
              <a:rPr lang="en-US" dirty="0">
                <a:solidFill>
                  <a:srgbClr val="000000"/>
                </a:solidFill>
              </a:rPr>
              <a:t> clause to search for a </a:t>
            </a:r>
            <a:r>
              <a:rPr lang="en-US" u="sng" dirty="0">
                <a:solidFill>
                  <a:srgbClr val="000000"/>
                </a:solidFill>
              </a:rPr>
              <a:t>specified pattern </a:t>
            </a:r>
            <a:r>
              <a:rPr lang="en-US" dirty="0">
                <a:solidFill>
                  <a:srgbClr val="000000"/>
                </a:solidFill>
              </a:rPr>
              <a:t>in a column.</a:t>
            </a:r>
          </a:p>
          <a:p>
            <a:r>
              <a:rPr lang="en-US" dirty="0"/>
              <a:t>1. </a:t>
            </a:r>
            <a:r>
              <a:rPr lang="en-US" sz="2400" dirty="0">
                <a:solidFill>
                  <a:srgbClr val="C00000"/>
                </a:solidFill>
              </a:rPr>
              <a:t>%</a:t>
            </a:r>
            <a:r>
              <a:rPr lang="en-US" sz="2400" dirty="0">
                <a:solidFill>
                  <a:srgbClr val="000000"/>
                </a:solidFill>
              </a:rPr>
              <a:t> </a:t>
            </a:r>
            <a:r>
              <a:rPr lang="en-US" dirty="0">
                <a:solidFill>
                  <a:srgbClr val="000000"/>
                </a:solidFill>
              </a:rPr>
              <a:t>The percent sign represents zero, one, or multiple characters</a:t>
            </a:r>
          </a:p>
          <a:p>
            <a:r>
              <a:rPr lang="en-US" dirty="0"/>
              <a:t>2. </a:t>
            </a:r>
            <a:r>
              <a:rPr lang="en-US" sz="3200" dirty="0">
                <a:solidFill>
                  <a:srgbClr val="C00000"/>
                </a:solidFill>
              </a:rPr>
              <a:t>_</a:t>
            </a:r>
            <a:r>
              <a:rPr lang="en-US" dirty="0">
                <a:solidFill>
                  <a:srgbClr val="000000"/>
                </a:solidFill>
              </a:rPr>
              <a:t>The underscore represents a single character</a:t>
            </a:r>
          </a:p>
        </p:txBody>
      </p:sp>
      <p:pic>
        <p:nvPicPr>
          <p:cNvPr id="3" name="Picture 2"/>
          <p:cNvPicPr>
            <a:picLocks noChangeAspect="1"/>
          </p:cNvPicPr>
          <p:nvPr/>
        </p:nvPicPr>
        <p:blipFill>
          <a:blip r:embed="rId2"/>
          <a:stretch>
            <a:fillRect/>
          </a:stretch>
        </p:blipFill>
        <p:spPr>
          <a:xfrm>
            <a:off x="609600" y="2294930"/>
            <a:ext cx="8130245" cy="2514600"/>
          </a:xfrm>
          <a:prstGeom prst="rect">
            <a:avLst/>
          </a:prstGeom>
        </p:spPr>
      </p:pic>
      <p:sp>
        <p:nvSpPr>
          <p:cNvPr id="4" name="Rectangle 3"/>
          <p:cNvSpPr/>
          <p:nvPr/>
        </p:nvSpPr>
        <p:spPr>
          <a:xfrm>
            <a:off x="3490643" y="152400"/>
            <a:ext cx="3305713" cy="584775"/>
          </a:xfrm>
          <a:prstGeom prst="rect">
            <a:avLst/>
          </a:prstGeom>
        </p:spPr>
        <p:txBody>
          <a:bodyPr wrap="none">
            <a:spAutoFit/>
          </a:bodyPr>
          <a:lstStyle/>
          <a:p>
            <a:r>
              <a:rPr lang="en-US" sz="3200" u="sng" dirty="0">
                <a:solidFill>
                  <a:srgbClr val="002060"/>
                </a:solidFill>
                <a:latin typeface="Showcard Gothic" panose="04020904020102020604" pitchFamily="82" charset="0"/>
              </a:rPr>
              <a:t>LIKE Operator</a:t>
            </a:r>
          </a:p>
        </p:txBody>
      </p:sp>
      <p:sp>
        <p:nvSpPr>
          <p:cNvPr id="5" name="Rectangle 4"/>
          <p:cNvSpPr/>
          <p:nvPr/>
        </p:nvSpPr>
        <p:spPr>
          <a:xfrm>
            <a:off x="1593376" y="4953000"/>
            <a:ext cx="4572000" cy="923330"/>
          </a:xfrm>
          <a:prstGeom prst="rect">
            <a:avLst/>
          </a:prstGeom>
          <a:solidFill>
            <a:schemeClr val="accent1">
              <a:lumMod val="60000"/>
              <a:lumOff val="40000"/>
            </a:schemeClr>
          </a:solidFill>
        </p:spPr>
        <p:txBody>
          <a:bodyPr>
            <a:spAutoFit/>
          </a:bodyPr>
          <a:lstStyle/>
          <a:p>
            <a:r>
              <a:rPr lang="en-US" b="1" dirty="0">
                <a:latin typeface="Consolas" panose="020B0609020204030204" pitchFamily="49" charset="0"/>
              </a:rPr>
              <a:t>SELECT </a:t>
            </a:r>
            <a:r>
              <a:rPr lang="en-US" b="1" i="1" dirty="0">
                <a:latin typeface="Consolas" panose="020B0609020204030204" pitchFamily="49" charset="0"/>
              </a:rPr>
              <a:t>column1, column2, ...</a:t>
            </a:r>
            <a:r>
              <a:rPr lang="en-US" b="1" dirty="0"/>
              <a:t/>
            </a:r>
            <a:br>
              <a:rPr lang="en-US" b="1" dirty="0"/>
            </a:br>
            <a:r>
              <a:rPr lang="en-US" b="1" dirty="0">
                <a:latin typeface="Consolas" panose="020B0609020204030204" pitchFamily="49" charset="0"/>
              </a:rPr>
              <a:t>FROM </a:t>
            </a:r>
            <a:r>
              <a:rPr lang="en-US" b="1" i="1" dirty="0" err="1">
                <a:latin typeface="Consolas" panose="020B0609020204030204" pitchFamily="49" charset="0"/>
              </a:rPr>
              <a:t>table_name</a:t>
            </a:r>
            <a:r>
              <a:rPr lang="en-US" b="1" dirty="0"/>
              <a:t/>
            </a:r>
            <a:br>
              <a:rPr lang="en-US" b="1" dirty="0"/>
            </a:br>
            <a:r>
              <a:rPr lang="en-US" b="1" dirty="0">
                <a:latin typeface="Consolas" panose="020B0609020204030204" pitchFamily="49" charset="0"/>
              </a:rPr>
              <a:t>WHERE </a:t>
            </a:r>
            <a:r>
              <a:rPr lang="en-US" b="1" i="1" dirty="0" err="1">
                <a:latin typeface="Consolas" panose="020B0609020204030204" pitchFamily="49" charset="0"/>
              </a:rPr>
              <a:t>columnN</a:t>
            </a:r>
            <a:r>
              <a:rPr lang="en-US" b="1" dirty="0">
                <a:latin typeface="Consolas" panose="020B0609020204030204" pitchFamily="49" charset="0"/>
              </a:rPr>
              <a:t> LIKE </a:t>
            </a:r>
            <a:r>
              <a:rPr lang="en-US" b="1" i="1" dirty="0">
                <a:latin typeface="Consolas" panose="020B0609020204030204" pitchFamily="49" charset="0"/>
              </a:rPr>
              <a:t>pattern</a:t>
            </a:r>
            <a:r>
              <a:rPr lang="en-US" b="1" dirty="0">
                <a:latin typeface="Consolas" panose="020B0609020204030204" pitchFamily="49" charset="0"/>
              </a:rPr>
              <a:t>;</a:t>
            </a:r>
            <a:endParaRPr lang="en-US" b="1" dirty="0"/>
          </a:p>
        </p:txBody>
      </p:sp>
      <p:sp>
        <p:nvSpPr>
          <p:cNvPr id="6" name="Rectangle 5"/>
          <p:cNvSpPr/>
          <p:nvPr/>
        </p:nvSpPr>
        <p:spPr>
          <a:xfrm>
            <a:off x="1599063" y="6019800"/>
            <a:ext cx="4572000" cy="646331"/>
          </a:xfrm>
          <a:prstGeom prst="rect">
            <a:avLst/>
          </a:prstGeom>
          <a:solidFill>
            <a:schemeClr val="accent1">
              <a:lumMod val="60000"/>
              <a:lumOff val="40000"/>
            </a:schemeClr>
          </a:solidFill>
        </p:spPr>
        <p:txBody>
          <a:bodyPr>
            <a:spAutoFit/>
          </a:bodyPr>
          <a:lstStyle/>
          <a:p>
            <a:r>
              <a:rPr lang="en-US" dirty="0"/>
              <a:t>SELECT * FROM students</a:t>
            </a:r>
          </a:p>
          <a:p>
            <a:r>
              <a:rPr lang="en-US" dirty="0"/>
              <a:t>WHERE name LIKE '%a';</a:t>
            </a:r>
          </a:p>
        </p:txBody>
      </p:sp>
    </p:spTree>
    <p:extLst>
      <p:ext uri="{BB962C8B-B14F-4D97-AF65-F5344CB8AC3E}">
        <p14:creationId xmlns:p14="http://schemas.microsoft.com/office/powerpoint/2010/main" val="34360785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00200" y="838200"/>
            <a:ext cx="7162800"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rPr>
              <a:t>A wildcard character is used to substitute any other character(s) in a string.</a:t>
            </a:r>
          </a:p>
          <a:p>
            <a:pPr marL="285750" indent="-285750">
              <a:buFont typeface="Arial" panose="020B0604020202020204" pitchFamily="34" charset="0"/>
              <a:buChar char="•"/>
            </a:pPr>
            <a:r>
              <a:rPr lang="en-US" dirty="0">
                <a:solidFill>
                  <a:srgbClr val="000000"/>
                </a:solidFill>
              </a:rPr>
              <a:t>It is used with the LIKE operator. </a:t>
            </a:r>
          </a:p>
        </p:txBody>
      </p:sp>
      <p:sp>
        <p:nvSpPr>
          <p:cNvPr id="4" name="Rectangle 3"/>
          <p:cNvSpPr/>
          <p:nvPr/>
        </p:nvSpPr>
        <p:spPr>
          <a:xfrm>
            <a:off x="1981200" y="76200"/>
            <a:ext cx="6400800" cy="584775"/>
          </a:xfrm>
          <a:prstGeom prst="rect">
            <a:avLst/>
          </a:prstGeom>
        </p:spPr>
        <p:txBody>
          <a:bodyPr wrap="square">
            <a:spAutoFit/>
          </a:bodyPr>
          <a:lstStyle/>
          <a:p>
            <a:pPr lvl="0"/>
            <a:r>
              <a:rPr lang="en-US" sz="3200" u="sng" dirty="0">
                <a:solidFill>
                  <a:srgbClr val="002060"/>
                </a:solidFill>
                <a:latin typeface="Showcard Gothic" panose="04020904020102020604" pitchFamily="82" charset="0"/>
              </a:rPr>
              <a:t>Wildcard Characters</a:t>
            </a:r>
          </a:p>
        </p:txBody>
      </p:sp>
      <p:graphicFrame>
        <p:nvGraphicFramePr>
          <p:cNvPr id="5" name="Table 4"/>
          <p:cNvGraphicFramePr>
            <a:graphicFrameLocks noGrp="1"/>
          </p:cNvGraphicFramePr>
          <p:nvPr>
            <p:extLst>
              <p:ext uri="{D42A27DB-BD31-4B8C-83A1-F6EECF244321}">
                <p14:modId xmlns:p14="http://schemas.microsoft.com/office/powerpoint/2010/main" val="1774639607"/>
              </p:ext>
            </p:extLst>
          </p:nvPr>
        </p:nvGraphicFramePr>
        <p:xfrm>
          <a:off x="1610436" y="1964913"/>
          <a:ext cx="7315200" cy="2123440"/>
        </p:xfrm>
        <a:graphic>
          <a:graphicData uri="http://schemas.openxmlformats.org/drawingml/2006/table">
            <a:tbl>
              <a:tblPr firstRow="1" bandRow="1">
                <a:tableStyleId>{00A15C55-8517-42AA-B614-E9B94910E393}</a:tableStyleId>
              </a:tblPr>
              <a:tblGrid>
                <a:gridCol w="2895600">
                  <a:extLst>
                    <a:ext uri="{9D8B030D-6E8A-4147-A177-3AD203B41FA5}">
                      <a16:colId xmlns="" xmlns:a16="http://schemas.microsoft.com/office/drawing/2014/main" val="20000"/>
                    </a:ext>
                  </a:extLst>
                </a:gridCol>
                <a:gridCol w="4419600">
                  <a:extLst>
                    <a:ext uri="{9D8B030D-6E8A-4147-A177-3AD203B41FA5}">
                      <a16:colId xmlns="" xmlns:a16="http://schemas.microsoft.com/office/drawing/2014/main" val="20001"/>
                    </a:ext>
                  </a:extLst>
                </a:gridCol>
              </a:tblGrid>
              <a:tr h="370840">
                <a:tc>
                  <a:txBody>
                    <a:bodyPr/>
                    <a:lstStyle/>
                    <a:p>
                      <a:pPr algn="l"/>
                      <a:r>
                        <a:rPr lang="en-US" dirty="0"/>
                        <a:t>Wildcard</a:t>
                      </a:r>
                    </a:p>
                  </a:txBody>
                  <a:tcPr anchor="ctr"/>
                </a:tc>
                <a:tc>
                  <a:txBody>
                    <a:bodyPr/>
                    <a:lstStyle/>
                    <a:p>
                      <a:pPr algn="l"/>
                      <a:r>
                        <a:rPr lang="en-US"/>
                        <a:t>Description</a:t>
                      </a:r>
                    </a:p>
                  </a:txBody>
                  <a:tcPr/>
                </a:tc>
                <a:extLst>
                  <a:ext uri="{0D108BD9-81ED-4DB2-BD59-A6C34878D82A}">
                    <a16:rowId xmlns="" xmlns:a16="http://schemas.microsoft.com/office/drawing/2014/main" val="10000"/>
                  </a:ext>
                </a:extLst>
              </a:tr>
              <a:tr h="370840">
                <a:tc>
                  <a:txBody>
                    <a:bodyPr/>
                    <a:lstStyle/>
                    <a:p>
                      <a:r>
                        <a:rPr lang="en-US" dirty="0"/>
                        <a:t>%</a:t>
                      </a:r>
                    </a:p>
                  </a:txBody>
                  <a:tcPr/>
                </a:tc>
                <a:tc>
                  <a:txBody>
                    <a:bodyPr/>
                    <a:lstStyle/>
                    <a:p>
                      <a:r>
                        <a:rPr lang="en-US" dirty="0"/>
                        <a:t>A substitute for zero or more characters </a:t>
                      </a:r>
                    </a:p>
                  </a:txBody>
                  <a:tcPr/>
                </a:tc>
                <a:extLst>
                  <a:ext uri="{0D108BD9-81ED-4DB2-BD59-A6C34878D82A}">
                    <a16:rowId xmlns="" xmlns:a16="http://schemas.microsoft.com/office/drawing/2014/main" val="10001"/>
                  </a:ext>
                </a:extLst>
              </a:tr>
              <a:tr h="370840">
                <a:tc>
                  <a:txBody>
                    <a:bodyPr/>
                    <a:lstStyle/>
                    <a:p>
                      <a:r>
                        <a:rPr lang="en-US"/>
                        <a:t>_</a:t>
                      </a:r>
                    </a:p>
                  </a:txBody>
                  <a:tcPr/>
                </a:tc>
                <a:tc>
                  <a:txBody>
                    <a:bodyPr/>
                    <a:lstStyle/>
                    <a:p>
                      <a:r>
                        <a:rPr lang="en-US" dirty="0"/>
                        <a:t>A substitute for exactly one character</a:t>
                      </a:r>
                    </a:p>
                  </a:txBody>
                  <a:tcPr/>
                </a:tc>
                <a:extLst>
                  <a:ext uri="{0D108BD9-81ED-4DB2-BD59-A6C34878D82A}">
                    <a16:rowId xmlns="" xmlns:a16="http://schemas.microsoft.com/office/drawing/2014/main" val="10002"/>
                  </a:ext>
                </a:extLst>
              </a:tr>
              <a:tr h="370840">
                <a:tc>
                  <a:txBody>
                    <a:bodyPr/>
                    <a:lstStyle/>
                    <a:p>
                      <a:r>
                        <a:rPr lang="en-US"/>
                        <a:t>[charlist]</a:t>
                      </a:r>
                    </a:p>
                  </a:txBody>
                  <a:tcPr/>
                </a:tc>
                <a:tc>
                  <a:txBody>
                    <a:bodyPr/>
                    <a:lstStyle/>
                    <a:p>
                      <a:r>
                        <a:rPr lang="en-US"/>
                        <a:t>Any single character in charlist</a:t>
                      </a:r>
                    </a:p>
                  </a:txBody>
                  <a:tcPr/>
                </a:tc>
                <a:extLst>
                  <a:ext uri="{0D108BD9-81ED-4DB2-BD59-A6C34878D82A}">
                    <a16:rowId xmlns="" xmlns:a16="http://schemas.microsoft.com/office/drawing/2014/main" val="10003"/>
                  </a:ext>
                </a:extLst>
              </a:tr>
              <a:tr h="370840">
                <a:tc>
                  <a:txBody>
                    <a:bodyPr/>
                    <a:lstStyle/>
                    <a:p>
                      <a:r>
                        <a:rPr lang="en-US" dirty="0"/>
                        <a:t>[^</a:t>
                      </a:r>
                      <a:r>
                        <a:rPr lang="en-US" dirty="0" err="1"/>
                        <a:t>charlist</a:t>
                      </a:r>
                      <a:r>
                        <a:rPr lang="en-US" dirty="0"/>
                        <a:t>]or</a:t>
                      </a:r>
                    </a:p>
                    <a:p>
                      <a:r>
                        <a:rPr lang="en-US" dirty="0"/>
                        <a:t>[!</a:t>
                      </a:r>
                      <a:r>
                        <a:rPr lang="en-US" dirty="0" err="1"/>
                        <a:t>charlist</a:t>
                      </a:r>
                      <a:r>
                        <a:rPr lang="en-US" dirty="0"/>
                        <a:t>]</a:t>
                      </a:r>
                    </a:p>
                  </a:txBody>
                  <a:tcPr/>
                </a:tc>
                <a:tc>
                  <a:txBody>
                    <a:bodyPr/>
                    <a:lstStyle/>
                    <a:p>
                      <a:r>
                        <a:rPr lang="en-US" dirty="0"/>
                        <a:t>Any single character not in </a:t>
                      </a:r>
                      <a:r>
                        <a:rPr lang="en-US" dirty="0" err="1"/>
                        <a:t>charlist</a:t>
                      </a:r>
                      <a:endParaRPr lang="en-US" dirty="0"/>
                    </a:p>
                  </a:txBody>
                  <a:tcPr/>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237926001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54680" y="112735"/>
            <a:ext cx="4628190" cy="830997"/>
          </a:xfrm>
          <a:prstGeom prst="rect">
            <a:avLst/>
          </a:prstGeom>
        </p:spPr>
        <p:txBody>
          <a:bodyPr wrap="none">
            <a:spAutoFit/>
          </a:bodyPr>
          <a:lstStyle/>
          <a:p>
            <a:r>
              <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CONSTRAINTS</a:t>
            </a:r>
          </a:p>
        </p:txBody>
      </p:sp>
      <p:sp>
        <p:nvSpPr>
          <p:cNvPr id="3" name="Rectangle 2"/>
          <p:cNvSpPr/>
          <p:nvPr/>
        </p:nvSpPr>
        <p:spPr>
          <a:xfrm>
            <a:off x="1600200" y="762000"/>
            <a:ext cx="7391400" cy="923330"/>
          </a:xfrm>
          <a:prstGeom prst="rect">
            <a:avLst/>
          </a:prstGeom>
        </p:spPr>
        <p:txBody>
          <a:bodyPr wrap="square">
            <a:spAutoFit/>
          </a:bodyPr>
          <a:lstStyle/>
          <a:p>
            <a:r>
              <a:rPr lang="en-US" dirty="0"/>
              <a:t>SQL constraints are used to specify rules for data in a table.</a:t>
            </a:r>
          </a:p>
          <a:p>
            <a:r>
              <a:rPr lang="en-US" dirty="0"/>
              <a:t>Constraints can be specified when the table is created with the </a:t>
            </a:r>
            <a:r>
              <a:rPr lang="en-US" b="1" dirty="0"/>
              <a:t>CREATE TABLE </a:t>
            </a:r>
            <a:r>
              <a:rPr lang="en-US" dirty="0"/>
              <a:t>statement, or after the table is created with the </a:t>
            </a:r>
            <a:r>
              <a:rPr lang="en-US" b="1" dirty="0"/>
              <a:t>ALTER TABLE </a:t>
            </a:r>
            <a:r>
              <a:rPr lang="en-US" dirty="0"/>
              <a:t>statement.</a:t>
            </a:r>
          </a:p>
        </p:txBody>
      </p:sp>
      <p:sp>
        <p:nvSpPr>
          <p:cNvPr id="5" name="Rectangle 4"/>
          <p:cNvSpPr/>
          <p:nvPr/>
        </p:nvSpPr>
        <p:spPr>
          <a:xfrm>
            <a:off x="1600200" y="1582719"/>
            <a:ext cx="4572000" cy="369332"/>
          </a:xfrm>
          <a:prstGeom prst="rect">
            <a:avLst/>
          </a:prstGeom>
        </p:spPr>
        <p:txBody>
          <a:bodyPr>
            <a:spAutoFit/>
          </a:bodyPr>
          <a:lstStyle/>
          <a:p>
            <a:r>
              <a:rPr lang="en-US" b="1" dirty="0"/>
              <a:t>Syntax</a:t>
            </a:r>
          </a:p>
        </p:txBody>
      </p:sp>
      <p:sp>
        <p:nvSpPr>
          <p:cNvPr id="7" name="Rectangle 6"/>
          <p:cNvSpPr/>
          <p:nvPr/>
        </p:nvSpPr>
        <p:spPr>
          <a:xfrm>
            <a:off x="2710870" y="1713875"/>
            <a:ext cx="4572000" cy="1754326"/>
          </a:xfrm>
          <a:prstGeom prst="rect">
            <a:avLst/>
          </a:prstGeom>
          <a:solidFill>
            <a:schemeClr val="accent1">
              <a:lumMod val="60000"/>
              <a:lumOff val="40000"/>
            </a:schemeClr>
          </a:solidFill>
        </p:spPr>
        <p:txBody>
          <a:bodyPr>
            <a:spAutoFit/>
          </a:bodyPr>
          <a:lstStyle/>
          <a:p>
            <a:r>
              <a:rPr lang="en-US" dirty="0"/>
              <a:t>CREATE TABLE </a:t>
            </a:r>
            <a:r>
              <a:rPr lang="en-US" i="1" dirty="0" err="1"/>
              <a:t>table_name</a:t>
            </a:r>
            <a:r>
              <a:rPr lang="en-US" i="1" dirty="0"/>
              <a:t> </a:t>
            </a:r>
            <a:r>
              <a:rPr lang="en-US" dirty="0"/>
              <a:t>(</a:t>
            </a:r>
            <a:br>
              <a:rPr lang="en-US" dirty="0"/>
            </a:br>
            <a:r>
              <a:rPr lang="en-US" i="1" dirty="0"/>
              <a:t>    column1 datatype</a:t>
            </a:r>
            <a:r>
              <a:rPr lang="en-US" dirty="0"/>
              <a:t> </a:t>
            </a:r>
            <a:r>
              <a:rPr lang="en-US" i="1" dirty="0"/>
              <a:t>constraint</a:t>
            </a:r>
            <a:r>
              <a:rPr lang="en-US" dirty="0"/>
              <a:t>,</a:t>
            </a:r>
            <a:br>
              <a:rPr lang="en-US" dirty="0"/>
            </a:br>
            <a:r>
              <a:rPr lang="en-US" i="1" dirty="0"/>
              <a:t>    column2 datatype</a:t>
            </a:r>
            <a:r>
              <a:rPr lang="en-US" dirty="0"/>
              <a:t> </a:t>
            </a:r>
            <a:r>
              <a:rPr lang="en-US" i="1" dirty="0"/>
              <a:t>constraint</a:t>
            </a:r>
            <a:r>
              <a:rPr lang="en-US" dirty="0"/>
              <a:t>,</a:t>
            </a:r>
            <a:br>
              <a:rPr lang="en-US" dirty="0"/>
            </a:br>
            <a:r>
              <a:rPr lang="en-US" i="1" dirty="0"/>
              <a:t>    column3 datatype</a:t>
            </a:r>
            <a:r>
              <a:rPr lang="en-US" dirty="0"/>
              <a:t> </a:t>
            </a:r>
            <a:r>
              <a:rPr lang="en-US" i="1" dirty="0"/>
              <a:t>constraint</a:t>
            </a:r>
            <a:r>
              <a:rPr lang="en-US" dirty="0"/>
              <a:t>,</a:t>
            </a:r>
            <a:br>
              <a:rPr lang="en-US" dirty="0"/>
            </a:br>
            <a:r>
              <a:rPr lang="en-US" dirty="0"/>
              <a:t>    ....</a:t>
            </a:r>
            <a:br>
              <a:rPr lang="en-US" dirty="0"/>
            </a:br>
            <a:r>
              <a:rPr lang="en-US" dirty="0"/>
              <a:t>);</a:t>
            </a:r>
          </a:p>
        </p:txBody>
      </p:sp>
      <p:sp>
        <p:nvSpPr>
          <p:cNvPr id="9" name="Rectangle 8"/>
          <p:cNvSpPr/>
          <p:nvPr/>
        </p:nvSpPr>
        <p:spPr>
          <a:xfrm>
            <a:off x="1447800" y="3962400"/>
            <a:ext cx="7696200" cy="2585323"/>
          </a:xfrm>
          <a:prstGeom prst="rect">
            <a:avLst/>
          </a:prstGeom>
        </p:spPr>
        <p:txBody>
          <a:bodyPr wrap="square">
            <a:spAutoFit/>
          </a:bodyPr>
          <a:lstStyle/>
          <a:p>
            <a:r>
              <a:rPr lang="en-US" dirty="0">
                <a:solidFill>
                  <a:srgbClr val="002060"/>
                </a:solidFill>
              </a:rPr>
              <a:t>The following constraints are commonly used in SQL:</a:t>
            </a:r>
          </a:p>
          <a:p>
            <a:pPr marL="285750" indent="-285750">
              <a:buFont typeface="Arial" panose="020B0604020202020204" pitchFamily="34" charset="0"/>
              <a:buChar char="•"/>
            </a:pPr>
            <a:r>
              <a:rPr lang="en-US" b="1" dirty="0"/>
              <a:t>NOT NULL</a:t>
            </a:r>
            <a:r>
              <a:rPr lang="en-US" dirty="0"/>
              <a:t> - Ensures that a column cannot have a NULL value</a:t>
            </a:r>
          </a:p>
          <a:p>
            <a:pPr marL="285750" indent="-285750">
              <a:buFont typeface="Arial" panose="020B0604020202020204" pitchFamily="34" charset="0"/>
              <a:buChar char="•"/>
            </a:pPr>
            <a:r>
              <a:rPr lang="en-US" b="1" dirty="0"/>
              <a:t>UNIQUE</a:t>
            </a:r>
            <a:r>
              <a:rPr lang="en-US" dirty="0"/>
              <a:t> - Ensures that all values in a column are different</a:t>
            </a:r>
          </a:p>
          <a:p>
            <a:pPr marL="285750" indent="-285750">
              <a:buFont typeface="Arial" panose="020B0604020202020204" pitchFamily="34" charset="0"/>
              <a:buChar char="•"/>
            </a:pPr>
            <a:r>
              <a:rPr lang="en-US" b="1" dirty="0"/>
              <a:t>PRIMARY KEY</a:t>
            </a:r>
            <a:r>
              <a:rPr lang="en-US" dirty="0"/>
              <a:t> - A combination of a NOT NULL and UNIQUE. Uniquely identifies each row in a table</a:t>
            </a:r>
          </a:p>
          <a:p>
            <a:pPr marL="285750" indent="-285750">
              <a:buFont typeface="Arial" panose="020B0604020202020204" pitchFamily="34" charset="0"/>
              <a:buChar char="•"/>
            </a:pPr>
            <a:r>
              <a:rPr lang="en-US" b="1" dirty="0"/>
              <a:t>FOREIGN KEY</a:t>
            </a:r>
            <a:r>
              <a:rPr lang="en-US" dirty="0"/>
              <a:t> - Uniquely identifies a row/record in another table</a:t>
            </a:r>
          </a:p>
          <a:p>
            <a:pPr marL="285750" indent="-285750">
              <a:buFont typeface="Arial" panose="020B0604020202020204" pitchFamily="34" charset="0"/>
              <a:buChar char="•"/>
            </a:pPr>
            <a:r>
              <a:rPr lang="en-US" b="1" dirty="0"/>
              <a:t>CHECK</a:t>
            </a:r>
            <a:r>
              <a:rPr lang="en-US" dirty="0"/>
              <a:t> - Ensures that all values in a column satisfies a specific condition</a:t>
            </a:r>
          </a:p>
          <a:p>
            <a:pPr marL="285750" indent="-285750">
              <a:buFont typeface="Arial" panose="020B0604020202020204" pitchFamily="34" charset="0"/>
              <a:buChar char="•"/>
            </a:pPr>
            <a:r>
              <a:rPr lang="en-US" b="1" dirty="0"/>
              <a:t>DEFAULT</a:t>
            </a:r>
            <a:r>
              <a:rPr lang="en-US" dirty="0"/>
              <a:t> - Sets a default value for a column when no value is specified</a:t>
            </a:r>
          </a:p>
          <a:p>
            <a:pPr marL="285750" indent="-285750">
              <a:buFont typeface="Arial" panose="020B0604020202020204" pitchFamily="34" charset="0"/>
              <a:buChar char="•"/>
            </a:pPr>
            <a:r>
              <a:rPr lang="en-US" b="1" dirty="0"/>
              <a:t>INDEX</a:t>
            </a:r>
            <a:r>
              <a:rPr lang="en-US" dirty="0"/>
              <a:t> - Used to create and retrieve data from the database very quickly</a:t>
            </a:r>
          </a:p>
        </p:txBody>
      </p:sp>
    </p:spTree>
    <p:extLst>
      <p:ext uri="{BB962C8B-B14F-4D97-AF65-F5344CB8AC3E}">
        <p14:creationId xmlns:p14="http://schemas.microsoft.com/office/powerpoint/2010/main" val="28215991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62016" y="2993865"/>
            <a:ext cx="7467600" cy="1200329"/>
          </a:xfrm>
          <a:prstGeom prst="rect">
            <a:avLst/>
          </a:prstGeom>
        </p:spPr>
        <p:txBody>
          <a:bodyPr wrap="square">
            <a:spAutoFit/>
          </a:bodyPr>
          <a:lstStyle/>
          <a:p>
            <a:r>
              <a:rPr lang="en-US" dirty="0"/>
              <a:t>How to Test for NULL Values?</a:t>
            </a:r>
          </a:p>
          <a:p>
            <a:r>
              <a:rPr lang="en-US" dirty="0"/>
              <a:t>It is not possible to test for NULL values with comparison operators, such as =, &lt;, or &lt;&gt;.</a:t>
            </a:r>
          </a:p>
          <a:p>
            <a:r>
              <a:rPr lang="en-US" dirty="0"/>
              <a:t>We will have to use the IS NULL and IS NOT NULL operators instead.</a:t>
            </a:r>
          </a:p>
        </p:txBody>
      </p:sp>
      <p:sp>
        <p:nvSpPr>
          <p:cNvPr id="4" name="Rectangle 3"/>
          <p:cNvSpPr/>
          <p:nvPr/>
        </p:nvSpPr>
        <p:spPr>
          <a:xfrm>
            <a:off x="1500116" y="4209653"/>
            <a:ext cx="4572000" cy="2031325"/>
          </a:xfrm>
          <a:prstGeom prst="rect">
            <a:avLst/>
          </a:prstGeom>
          <a:solidFill>
            <a:schemeClr val="accent1">
              <a:lumMod val="60000"/>
              <a:lumOff val="40000"/>
            </a:schemeClr>
          </a:solidFill>
        </p:spPr>
        <p:txBody>
          <a:bodyPr>
            <a:spAutoFit/>
          </a:bodyPr>
          <a:lstStyle/>
          <a:p>
            <a:r>
              <a:rPr lang="en-US" b="1" dirty="0">
                <a:latin typeface="Segoe UI" panose="020B0502040204020203" pitchFamily="34" charset="0"/>
              </a:rPr>
              <a:t>IS NULL Syntax</a:t>
            </a:r>
          </a:p>
          <a:p>
            <a:r>
              <a:rPr lang="en-US" b="1" dirty="0">
                <a:latin typeface="Consolas" panose="020B0609020204030204" pitchFamily="49" charset="0"/>
              </a:rPr>
              <a:t>SELECT </a:t>
            </a:r>
            <a:r>
              <a:rPr lang="en-US" b="1" i="1" dirty="0" err="1">
                <a:latin typeface="Consolas" panose="020B0609020204030204" pitchFamily="49" charset="0"/>
              </a:rPr>
              <a:t>column_names</a:t>
            </a:r>
            <a:r>
              <a:rPr lang="en-US" b="1" i="1" dirty="0">
                <a:latin typeface="Consolas" panose="020B0609020204030204" pitchFamily="49" charset="0"/>
              </a:rPr>
              <a:t/>
            </a:r>
            <a:br>
              <a:rPr lang="en-US" b="1" i="1" dirty="0">
                <a:latin typeface="Consolas" panose="020B0609020204030204" pitchFamily="49" charset="0"/>
              </a:rPr>
            </a:br>
            <a:r>
              <a:rPr lang="en-US" b="1" dirty="0">
                <a:latin typeface="Consolas" panose="020B0609020204030204" pitchFamily="49" charset="0"/>
              </a:rPr>
              <a:t>FROM </a:t>
            </a:r>
            <a:r>
              <a:rPr lang="en-US" b="1" i="1" dirty="0" err="1">
                <a:latin typeface="Consolas" panose="020B0609020204030204" pitchFamily="49" charset="0"/>
              </a:rPr>
              <a:t>table_name</a:t>
            </a:r>
            <a:r>
              <a:rPr lang="en-US" b="1" dirty="0">
                <a:latin typeface="Consolas" panose="020B0609020204030204" pitchFamily="49" charset="0"/>
              </a:rPr>
              <a:t/>
            </a:r>
            <a:br>
              <a:rPr lang="en-US" b="1" dirty="0">
                <a:latin typeface="Consolas" panose="020B0609020204030204" pitchFamily="49" charset="0"/>
              </a:rPr>
            </a:br>
            <a:r>
              <a:rPr lang="en-US" b="1" dirty="0">
                <a:latin typeface="Consolas" panose="020B0609020204030204" pitchFamily="49" charset="0"/>
              </a:rPr>
              <a:t>WHERE </a:t>
            </a:r>
            <a:r>
              <a:rPr lang="en-US" b="1" i="1" dirty="0" err="1">
                <a:latin typeface="Consolas" panose="020B0609020204030204" pitchFamily="49" charset="0"/>
              </a:rPr>
              <a:t>column_name</a:t>
            </a:r>
            <a:r>
              <a:rPr lang="en-US" b="1" dirty="0">
                <a:latin typeface="Consolas" panose="020B0609020204030204" pitchFamily="49" charset="0"/>
              </a:rPr>
              <a:t> IS NULL;</a:t>
            </a:r>
          </a:p>
          <a:p>
            <a:r>
              <a:rPr lang="en-US" b="1" u="sng" dirty="0">
                <a:latin typeface="Consolas" panose="020B0609020204030204" pitchFamily="49" charset="0"/>
              </a:rPr>
              <a:t>Example:</a:t>
            </a:r>
          </a:p>
          <a:p>
            <a:r>
              <a:rPr lang="en-US" b="1" dirty="0"/>
              <a:t>SELECT name, age FROM students</a:t>
            </a:r>
            <a:br>
              <a:rPr lang="en-US" b="1" dirty="0"/>
            </a:br>
            <a:r>
              <a:rPr lang="en-US" b="1" dirty="0"/>
              <a:t>WHERE location IS NULL;</a:t>
            </a:r>
          </a:p>
        </p:txBody>
      </p:sp>
      <p:sp>
        <p:nvSpPr>
          <p:cNvPr id="5" name="Rectangle 4"/>
          <p:cNvSpPr/>
          <p:nvPr/>
        </p:nvSpPr>
        <p:spPr>
          <a:xfrm>
            <a:off x="1500116" y="25301"/>
            <a:ext cx="7391400" cy="1785104"/>
          </a:xfrm>
          <a:prstGeom prst="rect">
            <a:avLst/>
          </a:prstGeom>
        </p:spPr>
        <p:txBody>
          <a:bodyPr wrap="square">
            <a:spAutoFit/>
          </a:bodyPr>
          <a:lstStyle/>
          <a:p>
            <a:r>
              <a:rPr lang="en-US" sz="2000" b="1" u="sng" dirty="0">
                <a:solidFill>
                  <a:srgbClr val="002060"/>
                </a:solidFill>
                <a:latin typeface="Times New Roman" pitchFamily="18" charset="0"/>
              </a:rPr>
              <a:t>NOT NULL Constraint</a:t>
            </a:r>
          </a:p>
          <a:p>
            <a:pPr marL="285750" indent="-285750">
              <a:buFont typeface="Wingdings" panose="05000000000000000000" pitchFamily="2" charset="2"/>
              <a:buChar char="ü"/>
            </a:pPr>
            <a:r>
              <a:rPr lang="en-US" dirty="0"/>
              <a:t>By default, a column can hold NULL values.</a:t>
            </a:r>
          </a:p>
          <a:p>
            <a:pPr marL="285750" indent="-285750">
              <a:buFont typeface="Wingdings" panose="05000000000000000000" pitchFamily="2" charset="2"/>
              <a:buChar char="ü"/>
            </a:pPr>
            <a:r>
              <a:rPr lang="en-US" dirty="0"/>
              <a:t>The NOT NULL constraint enforces a column to NOT accept NULL values.</a:t>
            </a:r>
          </a:p>
          <a:p>
            <a:pPr marL="285750" indent="-285750">
              <a:buFont typeface="Wingdings" panose="05000000000000000000" pitchFamily="2" charset="2"/>
              <a:buChar char="ü"/>
            </a:pPr>
            <a:r>
              <a:rPr lang="en-US" dirty="0"/>
              <a:t>This enforces a field to always contain a value, which means that you cannot insert a new record, or update a record without adding a value to this field.</a:t>
            </a:r>
          </a:p>
        </p:txBody>
      </p:sp>
      <p:sp>
        <p:nvSpPr>
          <p:cNvPr id="6" name="Rectangle 5"/>
          <p:cNvSpPr/>
          <p:nvPr/>
        </p:nvSpPr>
        <p:spPr>
          <a:xfrm>
            <a:off x="4952999" y="4826675"/>
            <a:ext cx="4072719" cy="2031325"/>
          </a:xfrm>
          <a:prstGeom prst="rect">
            <a:avLst/>
          </a:prstGeom>
          <a:solidFill>
            <a:schemeClr val="accent1">
              <a:lumMod val="60000"/>
              <a:lumOff val="40000"/>
            </a:schemeClr>
          </a:solidFill>
        </p:spPr>
        <p:txBody>
          <a:bodyPr wrap="square">
            <a:spAutoFit/>
          </a:bodyPr>
          <a:lstStyle/>
          <a:p>
            <a:r>
              <a:rPr lang="en-US" b="1" dirty="0">
                <a:latin typeface="Segoe UI" panose="020B0502040204020203" pitchFamily="34" charset="0"/>
              </a:rPr>
              <a:t>IS NOT NULL Syntax</a:t>
            </a:r>
          </a:p>
          <a:p>
            <a:r>
              <a:rPr lang="en-US" b="1" dirty="0">
                <a:latin typeface="Consolas" panose="020B0609020204030204" pitchFamily="49" charset="0"/>
              </a:rPr>
              <a:t>SELECT </a:t>
            </a:r>
            <a:r>
              <a:rPr lang="en-US" b="1" i="1" dirty="0" err="1">
                <a:latin typeface="Consolas" panose="020B0609020204030204" pitchFamily="49" charset="0"/>
              </a:rPr>
              <a:t>column_names</a:t>
            </a:r>
            <a:r>
              <a:rPr lang="en-US" b="1" i="1" dirty="0">
                <a:latin typeface="Consolas" panose="020B0609020204030204" pitchFamily="49" charset="0"/>
              </a:rPr>
              <a:t/>
            </a:r>
            <a:br>
              <a:rPr lang="en-US" b="1" i="1" dirty="0">
                <a:latin typeface="Consolas" panose="020B0609020204030204" pitchFamily="49" charset="0"/>
              </a:rPr>
            </a:br>
            <a:r>
              <a:rPr lang="en-US" b="1" dirty="0">
                <a:latin typeface="Consolas" panose="020B0609020204030204" pitchFamily="49" charset="0"/>
              </a:rPr>
              <a:t>FROM </a:t>
            </a:r>
            <a:r>
              <a:rPr lang="en-US" b="1" i="1" dirty="0" err="1">
                <a:latin typeface="Consolas" panose="020B0609020204030204" pitchFamily="49" charset="0"/>
              </a:rPr>
              <a:t>table_name</a:t>
            </a:r>
            <a:r>
              <a:rPr lang="en-US" b="1" dirty="0">
                <a:latin typeface="Consolas" panose="020B0609020204030204" pitchFamily="49" charset="0"/>
              </a:rPr>
              <a:t/>
            </a:r>
            <a:br>
              <a:rPr lang="en-US" b="1" dirty="0">
                <a:latin typeface="Consolas" panose="020B0609020204030204" pitchFamily="49" charset="0"/>
              </a:rPr>
            </a:br>
            <a:r>
              <a:rPr lang="en-US" b="1" dirty="0">
                <a:latin typeface="Consolas" panose="020B0609020204030204" pitchFamily="49" charset="0"/>
              </a:rPr>
              <a:t>WHERE </a:t>
            </a:r>
            <a:r>
              <a:rPr lang="en-US" b="1" i="1" dirty="0" err="1">
                <a:latin typeface="Consolas" panose="020B0609020204030204" pitchFamily="49" charset="0"/>
              </a:rPr>
              <a:t>column_name</a:t>
            </a:r>
            <a:r>
              <a:rPr lang="en-US" b="1" dirty="0">
                <a:latin typeface="Consolas" panose="020B0609020204030204" pitchFamily="49" charset="0"/>
              </a:rPr>
              <a:t> IS NOT NULL;</a:t>
            </a:r>
          </a:p>
          <a:p>
            <a:r>
              <a:rPr lang="en-US" b="1" u="sng" dirty="0">
                <a:latin typeface="Consolas" panose="020B0609020204030204" pitchFamily="49" charset="0"/>
              </a:rPr>
              <a:t>Example:</a:t>
            </a:r>
          </a:p>
          <a:p>
            <a:r>
              <a:rPr lang="en-US" b="1" dirty="0"/>
              <a:t>SELECT * FROM students</a:t>
            </a:r>
            <a:br>
              <a:rPr lang="en-US" b="1" dirty="0"/>
            </a:br>
            <a:r>
              <a:rPr lang="en-US" b="1" dirty="0"/>
              <a:t>WHERE location IS NOT NULL;</a:t>
            </a:r>
            <a:endParaRPr lang="en-US" b="1" dirty="0">
              <a:latin typeface="Consolas" panose="020B0609020204030204" pitchFamily="49" charset="0"/>
            </a:endParaRPr>
          </a:p>
        </p:txBody>
      </p:sp>
      <p:sp>
        <p:nvSpPr>
          <p:cNvPr id="7" name="Rectangle 6"/>
          <p:cNvSpPr/>
          <p:nvPr/>
        </p:nvSpPr>
        <p:spPr>
          <a:xfrm>
            <a:off x="4453718" y="1496065"/>
            <a:ext cx="4572000" cy="1477328"/>
          </a:xfrm>
          <a:prstGeom prst="rect">
            <a:avLst/>
          </a:prstGeom>
          <a:solidFill>
            <a:schemeClr val="accent1">
              <a:lumMod val="60000"/>
              <a:lumOff val="40000"/>
            </a:schemeClr>
          </a:solidFill>
        </p:spPr>
        <p:txBody>
          <a:bodyPr>
            <a:spAutoFit/>
          </a:bodyPr>
          <a:lstStyle/>
          <a:p>
            <a:r>
              <a:rPr lang="en-US" dirty="0"/>
              <a:t>CREATE TABLE students (</a:t>
            </a:r>
            <a:br>
              <a:rPr lang="en-US" dirty="0"/>
            </a:br>
            <a:r>
              <a:rPr lang="en-US" dirty="0"/>
              <a:t>    ID int NOT NULL,</a:t>
            </a:r>
            <a:br>
              <a:rPr lang="en-US" dirty="0"/>
            </a:br>
            <a:r>
              <a:rPr lang="en-US" dirty="0"/>
              <a:t>    name varchar(255) NOT NULL,</a:t>
            </a:r>
            <a:br>
              <a:rPr lang="en-US" dirty="0"/>
            </a:br>
            <a:r>
              <a:rPr lang="en-US" dirty="0"/>
              <a:t>    Age int</a:t>
            </a:r>
            <a:br>
              <a:rPr lang="en-US" dirty="0"/>
            </a:br>
            <a:r>
              <a:rPr lang="en-US" dirty="0"/>
              <a:t>);</a:t>
            </a:r>
          </a:p>
        </p:txBody>
      </p:sp>
    </p:spTree>
    <p:extLst>
      <p:ext uri="{BB962C8B-B14F-4D97-AF65-F5344CB8AC3E}">
        <p14:creationId xmlns:p14="http://schemas.microsoft.com/office/powerpoint/2010/main" val="24723294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05803" y="0"/>
            <a:ext cx="7467600" cy="2062103"/>
          </a:xfrm>
          <a:prstGeom prst="rect">
            <a:avLst/>
          </a:prstGeom>
        </p:spPr>
        <p:txBody>
          <a:bodyPr wrap="square">
            <a:spAutoFit/>
          </a:bodyPr>
          <a:lstStyle/>
          <a:p>
            <a:r>
              <a:rPr lang="en-US" sz="2000" b="1" u="sng" dirty="0">
                <a:solidFill>
                  <a:srgbClr val="002060"/>
                </a:solidFill>
                <a:latin typeface="Times New Roman" pitchFamily="18" charset="0"/>
              </a:rPr>
              <a:t>UNIQUE Constraint</a:t>
            </a:r>
          </a:p>
          <a:p>
            <a:pPr marL="285750" indent="-285750">
              <a:buFont typeface="Wingdings" panose="05000000000000000000" pitchFamily="2" charset="2"/>
              <a:buChar char="ü"/>
            </a:pPr>
            <a:r>
              <a:rPr lang="en-US" dirty="0"/>
              <a:t>The UNIQUE constraint ensures that all values in a column are different.</a:t>
            </a:r>
          </a:p>
          <a:p>
            <a:pPr marL="285750" indent="-285750">
              <a:buFont typeface="Wingdings" panose="05000000000000000000" pitchFamily="2" charset="2"/>
              <a:buChar char="ü"/>
            </a:pPr>
            <a:r>
              <a:rPr lang="en-US" dirty="0"/>
              <a:t>Both the UNIQUE and PRIMARY KEY constraints provide a guarantee for uniqueness for a column or set of columns.</a:t>
            </a:r>
          </a:p>
          <a:p>
            <a:pPr marL="285750" indent="-285750">
              <a:buFont typeface="Wingdings" panose="05000000000000000000" pitchFamily="2" charset="2"/>
              <a:buChar char="ü"/>
            </a:pPr>
            <a:r>
              <a:rPr lang="en-US" dirty="0"/>
              <a:t>A PRIMARY KEY constraint automatically has a UNIQUE constraint.</a:t>
            </a:r>
          </a:p>
          <a:p>
            <a:pPr marL="285750" indent="-285750">
              <a:buFont typeface="Wingdings" panose="05000000000000000000" pitchFamily="2" charset="2"/>
              <a:buChar char="ü"/>
            </a:pPr>
            <a:r>
              <a:rPr lang="en-US" dirty="0"/>
              <a:t>However, you can have many UNIQUE constraints per table, but only one PRIMARY KEY constraint per table.</a:t>
            </a:r>
          </a:p>
        </p:txBody>
      </p:sp>
      <p:sp>
        <p:nvSpPr>
          <p:cNvPr id="5" name="Rectangle 4"/>
          <p:cNvSpPr/>
          <p:nvPr/>
        </p:nvSpPr>
        <p:spPr>
          <a:xfrm>
            <a:off x="5000767" y="2062103"/>
            <a:ext cx="3962400" cy="1754326"/>
          </a:xfrm>
          <a:prstGeom prst="rect">
            <a:avLst/>
          </a:prstGeom>
          <a:solidFill>
            <a:schemeClr val="accent1">
              <a:lumMod val="60000"/>
              <a:lumOff val="40000"/>
            </a:schemeClr>
          </a:solidFill>
        </p:spPr>
        <p:txBody>
          <a:bodyPr wrap="square">
            <a:spAutoFit/>
          </a:bodyPr>
          <a:lstStyle/>
          <a:p>
            <a:r>
              <a:rPr lang="en-US" dirty="0"/>
              <a:t>CREATE TABLE Persons (</a:t>
            </a:r>
            <a:br>
              <a:rPr lang="en-US" dirty="0"/>
            </a:br>
            <a:r>
              <a:rPr lang="en-US" dirty="0"/>
              <a:t>    ID int NOT NULL UNIQUE,</a:t>
            </a:r>
            <a:br>
              <a:rPr lang="en-US" dirty="0"/>
            </a:br>
            <a:r>
              <a:rPr lang="en-US" dirty="0"/>
              <a:t>    </a:t>
            </a:r>
            <a:r>
              <a:rPr lang="en-US" dirty="0" err="1"/>
              <a:t>LastName</a:t>
            </a:r>
            <a:r>
              <a:rPr lang="en-US" dirty="0"/>
              <a:t> varchar(255) NOT NULL,</a:t>
            </a:r>
            <a:br>
              <a:rPr lang="en-US" dirty="0"/>
            </a:br>
            <a:r>
              <a:rPr lang="en-US" dirty="0"/>
              <a:t>    </a:t>
            </a:r>
            <a:r>
              <a:rPr lang="en-US" dirty="0" err="1"/>
              <a:t>FirstName</a:t>
            </a:r>
            <a:r>
              <a:rPr lang="en-US" dirty="0"/>
              <a:t> varchar(255),</a:t>
            </a:r>
            <a:br>
              <a:rPr lang="en-US" dirty="0"/>
            </a:br>
            <a:r>
              <a:rPr lang="en-US" dirty="0"/>
              <a:t>    Age int</a:t>
            </a:r>
            <a:br>
              <a:rPr lang="en-US" dirty="0"/>
            </a:br>
            <a:r>
              <a:rPr lang="en-US" dirty="0"/>
              <a:t>);</a:t>
            </a:r>
          </a:p>
        </p:txBody>
      </p:sp>
      <p:sp>
        <p:nvSpPr>
          <p:cNvPr id="6" name="Rectangle 5"/>
          <p:cNvSpPr/>
          <p:nvPr/>
        </p:nvSpPr>
        <p:spPr>
          <a:xfrm>
            <a:off x="1676400" y="3962400"/>
            <a:ext cx="6934200" cy="2355771"/>
          </a:xfrm>
          <a:prstGeom prst="rect">
            <a:avLst/>
          </a:prstGeom>
          <a:solidFill>
            <a:schemeClr val="accent1">
              <a:lumMod val="60000"/>
              <a:lumOff val="40000"/>
            </a:schemeClr>
          </a:solidFill>
        </p:spPr>
        <p:txBody>
          <a:bodyPr wrap="square">
            <a:spAutoFit/>
          </a:bodyPr>
          <a:lstStyle/>
          <a:p>
            <a:r>
              <a:rPr lang="en-US" u="sng" dirty="0"/>
              <a:t>To define a UNIQUE constraint on multiple columns</a:t>
            </a:r>
          </a:p>
          <a:p>
            <a:endParaRPr lang="en-US" dirty="0"/>
          </a:p>
          <a:p>
            <a:r>
              <a:rPr lang="en-US" dirty="0"/>
              <a:t>CREATE TABLE students (</a:t>
            </a:r>
            <a:br>
              <a:rPr lang="en-US" dirty="0"/>
            </a:br>
            <a:r>
              <a:rPr lang="en-US" dirty="0"/>
              <a:t>    ID </a:t>
            </a:r>
            <a:r>
              <a:rPr lang="en-US" dirty="0" err="1"/>
              <a:t>int</a:t>
            </a:r>
            <a:r>
              <a:rPr lang="en-US" dirty="0"/>
              <a:t> NOT NULL,</a:t>
            </a:r>
            <a:br>
              <a:rPr lang="en-US" dirty="0"/>
            </a:br>
            <a:r>
              <a:rPr lang="en-US" dirty="0"/>
              <a:t>    name varchar(255) NOT NULL,</a:t>
            </a:r>
            <a:br>
              <a:rPr lang="en-US" dirty="0"/>
            </a:br>
            <a:r>
              <a:rPr lang="en-US" dirty="0"/>
              <a:t>    Age </a:t>
            </a:r>
            <a:r>
              <a:rPr lang="en-US" dirty="0" err="1"/>
              <a:t>int</a:t>
            </a:r>
            <a:r>
              <a:rPr lang="en-US" dirty="0"/>
              <a:t>,</a:t>
            </a:r>
            <a:br>
              <a:rPr lang="en-US" dirty="0"/>
            </a:br>
            <a:r>
              <a:rPr lang="en-US" dirty="0"/>
              <a:t>    CONSTRAINT students UNIQUE (</a:t>
            </a:r>
            <a:r>
              <a:rPr lang="en-US" dirty="0" err="1"/>
              <a:t>ID,name</a:t>
            </a:r>
            <a:r>
              <a:rPr lang="en-US" dirty="0"/>
              <a:t>)</a:t>
            </a:r>
            <a:br>
              <a:rPr lang="en-US" dirty="0"/>
            </a:br>
            <a:r>
              <a:rPr lang="en-US" dirty="0"/>
              <a:t>);</a:t>
            </a:r>
          </a:p>
        </p:txBody>
      </p:sp>
    </p:spTree>
    <p:extLst>
      <p:ext uri="{BB962C8B-B14F-4D97-AF65-F5344CB8AC3E}">
        <p14:creationId xmlns:p14="http://schemas.microsoft.com/office/powerpoint/2010/main" val="38351968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12065" y="146967"/>
            <a:ext cx="7620000" cy="1508105"/>
          </a:xfrm>
          <a:prstGeom prst="rect">
            <a:avLst/>
          </a:prstGeom>
        </p:spPr>
        <p:txBody>
          <a:bodyPr wrap="square">
            <a:spAutoFit/>
          </a:bodyPr>
          <a:lstStyle/>
          <a:p>
            <a:r>
              <a:rPr lang="en-US" sz="2000" b="1" u="sng" dirty="0">
                <a:solidFill>
                  <a:srgbClr val="002060"/>
                </a:solidFill>
                <a:latin typeface="Times New Roman" pitchFamily="18" charset="0"/>
              </a:rPr>
              <a:t>PRIMARY KEY Constraint</a:t>
            </a:r>
          </a:p>
          <a:p>
            <a:r>
              <a:rPr lang="en-US" dirty="0"/>
              <a:t>The PRIMARY KEY constraint uniquely identifies each record in a database table.</a:t>
            </a:r>
          </a:p>
          <a:p>
            <a:r>
              <a:rPr lang="en-US" dirty="0"/>
              <a:t>Primary keys must contain UNIQUE values, and cannot contain NULL values.</a:t>
            </a:r>
          </a:p>
          <a:p>
            <a:r>
              <a:rPr lang="en-US" dirty="0"/>
              <a:t>A table can have only one primary key, which may consist of single or multiple fields.</a:t>
            </a:r>
          </a:p>
        </p:txBody>
      </p:sp>
      <p:sp>
        <p:nvSpPr>
          <p:cNvPr id="3" name="Rectangle 2"/>
          <p:cNvSpPr/>
          <p:nvPr/>
        </p:nvSpPr>
        <p:spPr>
          <a:xfrm>
            <a:off x="4953000" y="1447800"/>
            <a:ext cx="3810000" cy="1477328"/>
          </a:xfrm>
          <a:prstGeom prst="rect">
            <a:avLst/>
          </a:prstGeom>
          <a:solidFill>
            <a:schemeClr val="accent1">
              <a:lumMod val="60000"/>
              <a:lumOff val="40000"/>
            </a:schemeClr>
          </a:solidFill>
        </p:spPr>
        <p:txBody>
          <a:bodyPr wrap="square">
            <a:spAutoFit/>
          </a:bodyPr>
          <a:lstStyle/>
          <a:p>
            <a:r>
              <a:rPr lang="en-US" dirty="0"/>
              <a:t>CREATE TABLE students(</a:t>
            </a:r>
            <a:br>
              <a:rPr lang="en-US" dirty="0"/>
            </a:br>
            <a:r>
              <a:rPr lang="en-US" dirty="0"/>
              <a:t>    ID int NOT NULL,</a:t>
            </a:r>
            <a:br>
              <a:rPr lang="en-US" dirty="0"/>
            </a:br>
            <a:r>
              <a:rPr lang="en-US" dirty="0"/>
              <a:t>    name varchar(255) NOT NULL,</a:t>
            </a:r>
            <a:br>
              <a:rPr lang="en-US" dirty="0"/>
            </a:br>
            <a:r>
              <a:rPr lang="en-US" dirty="0"/>
              <a:t>    Age int,</a:t>
            </a:r>
            <a:br>
              <a:rPr lang="en-US" dirty="0"/>
            </a:br>
            <a:r>
              <a:rPr lang="en-US" dirty="0"/>
              <a:t>    PRIMARY KEY (ID));</a:t>
            </a:r>
          </a:p>
        </p:txBody>
      </p:sp>
      <p:sp>
        <p:nvSpPr>
          <p:cNvPr id="4" name="Rectangle 3"/>
          <p:cNvSpPr/>
          <p:nvPr/>
        </p:nvSpPr>
        <p:spPr>
          <a:xfrm>
            <a:off x="1512065" y="2897736"/>
            <a:ext cx="7620000" cy="1785104"/>
          </a:xfrm>
          <a:prstGeom prst="rect">
            <a:avLst/>
          </a:prstGeom>
          <a:noFill/>
        </p:spPr>
        <p:txBody>
          <a:bodyPr wrap="square">
            <a:spAutoFit/>
          </a:bodyPr>
          <a:lstStyle/>
          <a:p>
            <a:r>
              <a:rPr lang="en-US" sz="2000" b="1" u="sng" dirty="0">
                <a:solidFill>
                  <a:srgbClr val="002060"/>
                </a:solidFill>
                <a:latin typeface="Times New Roman" pitchFamily="18" charset="0"/>
              </a:rPr>
              <a:t>FOREIGN KEY Constraint</a:t>
            </a:r>
          </a:p>
          <a:p>
            <a:r>
              <a:rPr lang="en-US" dirty="0"/>
              <a:t>A FOREIGN KEY is a key used to link two tables together.</a:t>
            </a:r>
          </a:p>
          <a:p>
            <a:r>
              <a:rPr lang="en-US" dirty="0"/>
              <a:t>A FOREIGN KEY is a field (or collection of fields) in one table that refers to the PRIMARY KEY in another table.</a:t>
            </a:r>
          </a:p>
          <a:p>
            <a:r>
              <a:rPr lang="en-US" dirty="0"/>
              <a:t>The table containing the foreign key is called the child table, and the table containing the candidate key is called the referenced or parent table.</a:t>
            </a:r>
          </a:p>
        </p:txBody>
      </p:sp>
      <p:sp>
        <p:nvSpPr>
          <p:cNvPr id="5" name="Rectangle 4"/>
          <p:cNvSpPr/>
          <p:nvPr/>
        </p:nvSpPr>
        <p:spPr>
          <a:xfrm>
            <a:off x="2438400" y="4920484"/>
            <a:ext cx="6553200" cy="1754326"/>
          </a:xfrm>
          <a:prstGeom prst="rect">
            <a:avLst/>
          </a:prstGeom>
          <a:solidFill>
            <a:schemeClr val="accent1">
              <a:lumMod val="60000"/>
              <a:lumOff val="40000"/>
            </a:schemeClr>
          </a:solidFill>
        </p:spPr>
        <p:txBody>
          <a:bodyPr wrap="square">
            <a:spAutoFit/>
          </a:bodyPr>
          <a:lstStyle/>
          <a:p>
            <a:r>
              <a:rPr lang="en-US" dirty="0"/>
              <a:t>CREATE TABLE </a:t>
            </a:r>
            <a:r>
              <a:rPr lang="en-US" dirty="0" err="1"/>
              <a:t>aptech</a:t>
            </a:r>
            <a:r>
              <a:rPr lang="en-US" dirty="0"/>
              <a:t> (</a:t>
            </a:r>
            <a:br>
              <a:rPr lang="en-US" dirty="0"/>
            </a:br>
            <a:r>
              <a:rPr lang="en-US" dirty="0"/>
              <a:t>    </a:t>
            </a:r>
            <a:r>
              <a:rPr lang="en-US" dirty="0" err="1"/>
              <a:t>brandID</a:t>
            </a:r>
            <a:r>
              <a:rPr lang="en-US" dirty="0"/>
              <a:t> int NOT NULL,</a:t>
            </a:r>
            <a:br>
              <a:rPr lang="en-US" dirty="0"/>
            </a:br>
            <a:r>
              <a:rPr lang="en-US" dirty="0"/>
              <a:t>    location varchar(255)  NOT NULL,</a:t>
            </a:r>
            <a:br>
              <a:rPr lang="en-US" dirty="0"/>
            </a:br>
            <a:r>
              <a:rPr lang="en-US" dirty="0"/>
              <a:t>    </a:t>
            </a:r>
            <a:r>
              <a:rPr lang="en-US" dirty="0" err="1"/>
              <a:t>studentID</a:t>
            </a:r>
            <a:r>
              <a:rPr lang="en-US" dirty="0"/>
              <a:t> int,</a:t>
            </a:r>
            <a:br>
              <a:rPr lang="en-US" dirty="0"/>
            </a:br>
            <a:r>
              <a:rPr lang="en-US" dirty="0"/>
              <a:t>    PRIMARY KEY (</a:t>
            </a:r>
            <a:r>
              <a:rPr lang="en-US" dirty="0" err="1"/>
              <a:t>branchID</a:t>
            </a:r>
            <a:r>
              <a:rPr lang="en-US" dirty="0"/>
              <a:t>),</a:t>
            </a:r>
            <a:br>
              <a:rPr lang="en-US" dirty="0"/>
            </a:br>
            <a:r>
              <a:rPr lang="en-US" dirty="0"/>
              <a:t>    FOREIGN KEY (</a:t>
            </a:r>
            <a:r>
              <a:rPr lang="en-US" dirty="0" err="1"/>
              <a:t>studentID</a:t>
            </a:r>
            <a:r>
              <a:rPr lang="en-US" dirty="0"/>
              <a:t>) REFERENCES students(</a:t>
            </a:r>
            <a:r>
              <a:rPr lang="en-US" dirty="0" err="1"/>
              <a:t>studentID</a:t>
            </a:r>
            <a:r>
              <a:rPr lang="en-US" dirty="0"/>
              <a:t>));</a:t>
            </a:r>
          </a:p>
        </p:txBody>
      </p:sp>
    </p:spTree>
    <p:extLst>
      <p:ext uri="{BB962C8B-B14F-4D97-AF65-F5344CB8AC3E}">
        <p14:creationId xmlns:p14="http://schemas.microsoft.com/office/powerpoint/2010/main" val="17428946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0" y="0"/>
            <a:ext cx="3505200" cy="2862322"/>
          </a:xfrm>
          <a:prstGeom prst="rect">
            <a:avLst/>
          </a:prstGeom>
        </p:spPr>
        <p:txBody>
          <a:bodyPr wrap="square">
            <a:spAutoFit/>
          </a:bodyPr>
          <a:lstStyle/>
          <a:p>
            <a:r>
              <a:rPr lang="en-US" sz="2000" b="1" u="sng" dirty="0">
                <a:solidFill>
                  <a:srgbClr val="002060"/>
                </a:solidFill>
                <a:latin typeface="Times New Roman" pitchFamily="18" charset="0"/>
              </a:rPr>
              <a:t>CHECK Constraint</a:t>
            </a:r>
          </a:p>
          <a:p>
            <a:r>
              <a:rPr lang="en-US" sz="1600" dirty="0"/>
              <a:t>The CHECK constraint is used to limit the value range that can be placed in a column.</a:t>
            </a:r>
          </a:p>
          <a:p>
            <a:r>
              <a:rPr lang="en-US" sz="1600" dirty="0"/>
              <a:t>If you define a CHECK constraint on a single column it allows only certain values for this column.</a:t>
            </a:r>
          </a:p>
          <a:p>
            <a:r>
              <a:rPr lang="en-US" sz="1600" dirty="0"/>
              <a:t>If you define a CHECK constraint on a table it can limit the values in certain columns based on values in other columns in the row.</a:t>
            </a:r>
          </a:p>
        </p:txBody>
      </p:sp>
      <p:sp>
        <p:nvSpPr>
          <p:cNvPr id="2" name="Rectangle 1"/>
          <p:cNvSpPr/>
          <p:nvPr/>
        </p:nvSpPr>
        <p:spPr>
          <a:xfrm>
            <a:off x="5029200" y="914400"/>
            <a:ext cx="3886200" cy="1477328"/>
          </a:xfrm>
          <a:prstGeom prst="rect">
            <a:avLst/>
          </a:prstGeom>
          <a:solidFill>
            <a:schemeClr val="accent1">
              <a:lumMod val="60000"/>
              <a:lumOff val="40000"/>
            </a:schemeClr>
          </a:solidFill>
        </p:spPr>
        <p:txBody>
          <a:bodyPr wrap="square">
            <a:spAutoFit/>
          </a:bodyPr>
          <a:lstStyle/>
          <a:p>
            <a:r>
              <a:rPr lang="en-US" dirty="0"/>
              <a:t>CREATE TABLE students (</a:t>
            </a:r>
            <a:br>
              <a:rPr lang="en-US" dirty="0"/>
            </a:br>
            <a:r>
              <a:rPr lang="en-US" dirty="0"/>
              <a:t>    ID int NOT NULL,</a:t>
            </a:r>
            <a:br>
              <a:rPr lang="en-US" dirty="0"/>
            </a:br>
            <a:r>
              <a:rPr lang="en-US" dirty="0"/>
              <a:t>    name varchar(255) NOT NULL,</a:t>
            </a:r>
            <a:br>
              <a:rPr lang="en-US" dirty="0"/>
            </a:br>
            <a:r>
              <a:rPr lang="en-US" dirty="0"/>
              <a:t>    Age int,</a:t>
            </a:r>
            <a:br>
              <a:rPr lang="en-US" dirty="0"/>
            </a:br>
            <a:r>
              <a:rPr lang="en-US" dirty="0"/>
              <a:t>    CHECK (Age&gt;=18));</a:t>
            </a:r>
          </a:p>
        </p:txBody>
      </p:sp>
      <p:sp>
        <p:nvSpPr>
          <p:cNvPr id="4" name="Rectangle 3"/>
          <p:cNvSpPr/>
          <p:nvPr/>
        </p:nvSpPr>
        <p:spPr>
          <a:xfrm>
            <a:off x="1484523" y="2899559"/>
            <a:ext cx="2971800" cy="1908215"/>
          </a:xfrm>
          <a:prstGeom prst="rect">
            <a:avLst/>
          </a:prstGeom>
          <a:solidFill>
            <a:schemeClr val="bg1"/>
          </a:solidFill>
        </p:spPr>
        <p:txBody>
          <a:bodyPr wrap="square">
            <a:spAutoFit/>
          </a:bodyPr>
          <a:lstStyle/>
          <a:p>
            <a:r>
              <a:rPr lang="en-US" sz="2000" b="1" u="sng" dirty="0">
                <a:solidFill>
                  <a:srgbClr val="002060"/>
                </a:solidFill>
                <a:latin typeface="Times New Roman" pitchFamily="18" charset="0"/>
              </a:rPr>
              <a:t>DEFAULT Constraint</a:t>
            </a:r>
          </a:p>
          <a:p>
            <a:r>
              <a:rPr lang="en-US" sz="1600" dirty="0"/>
              <a:t>The DEFAULT constraint is used to provide a default value for a column.</a:t>
            </a:r>
          </a:p>
          <a:p>
            <a:r>
              <a:rPr lang="en-US" sz="1600" dirty="0"/>
              <a:t>The default value will be added to all new records IF no other value is specified</a:t>
            </a:r>
            <a:r>
              <a:rPr lang="en-US" dirty="0"/>
              <a:t>.</a:t>
            </a:r>
          </a:p>
        </p:txBody>
      </p:sp>
      <p:sp>
        <p:nvSpPr>
          <p:cNvPr id="5" name="Rectangle 4"/>
          <p:cNvSpPr/>
          <p:nvPr/>
        </p:nvSpPr>
        <p:spPr>
          <a:xfrm>
            <a:off x="4432453" y="2899559"/>
            <a:ext cx="4572000" cy="1477328"/>
          </a:xfrm>
          <a:prstGeom prst="rect">
            <a:avLst/>
          </a:prstGeom>
          <a:solidFill>
            <a:schemeClr val="accent1">
              <a:lumMod val="60000"/>
              <a:lumOff val="40000"/>
            </a:schemeClr>
          </a:solidFill>
        </p:spPr>
        <p:txBody>
          <a:bodyPr>
            <a:spAutoFit/>
          </a:bodyPr>
          <a:lstStyle/>
          <a:p>
            <a:r>
              <a:rPr lang="en-US" dirty="0"/>
              <a:t>CREATE TABLE students (</a:t>
            </a:r>
            <a:br>
              <a:rPr lang="en-US" dirty="0"/>
            </a:br>
            <a:r>
              <a:rPr lang="en-US" dirty="0"/>
              <a:t>    ID int NOT NULL,</a:t>
            </a:r>
            <a:br>
              <a:rPr lang="en-US" dirty="0"/>
            </a:br>
            <a:r>
              <a:rPr lang="en-US" dirty="0"/>
              <a:t>    name varchar(255) NOT NULL,</a:t>
            </a:r>
            <a:br>
              <a:rPr lang="en-US" dirty="0"/>
            </a:br>
            <a:r>
              <a:rPr lang="en-US" dirty="0"/>
              <a:t>    Age int,</a:t>
            </a:r>
            <a:br>
              <a:rPr lang="en-US" dirty="0"/>
            </a:br>
            <a:r>
              <a:rPr lang="en-US" dirty="0"/>
              <a:t>    location varchar(255) DEFAULT ‘</a:t>
            </a:r>
            <a:r>
              <a:rPr lang="en-US" dirty="0" err="1"/>
              <a:t>nazimabad</a:t>
            </a:r>
            <a:r>
              <a:rPr lang="en-US" dirty="0"/>
              <a:t>');</a:t>
            </a:r>
          </a:p>
        </p:txBody>
      </p:sp>
      <p:sp>
        <p:nvSpPr>
          <p:cNvPr id="6" name="Rectangle 5"/>
          <p:cNvSpPr/>
          <p:nvPr/>
        </p:nvSpPr>
        <p:spPr>
          <a:xfrm>
            <a:off x="1454227" y="4881969"/>
            <a:ext cx="7620000" cy="1384995"/>
          </a:xfrm>
          <a:prstGeom prst="rect">
            <a:avLst/>
          </a:prstGeom>
          <a:noFill/>
        </p:spPr>
        <p:txBody>
          <a:bodyPr wrap="square">
            <a:spAutoFit/>
          </a:bodyPr>
          <a:lstStyle/>
          <a:p>
            <a:r>
              <a:rPr lang="en-US" sz="2000" b="1" u="sng" dirty="0">
                <a:solidFill>
                  <a:srgbClr val="002060"/>
                </a:solidFill>
                <a:latin typeface="Times New Roman" pitchFamily="18" charset="0"/>
              </a:rPr>
              <a:t>CREATE INDEX Statement</a:t>
            </a:r>
          </a:p>
          <a:p>
            <a:r>
              <a:rPr lang="en-US" sz="1600" dirty="0"/>
              <a:t>The CREATE INDEX statement is used to create indexes in tables.</a:t>
            </a:r>
          </a:p>
          <a:p>
            <a:r>
              <a:rPr lang="en-US" sz="1600" dirty="0"/>
              <a:t>Indexes are used to retrieve data from the database very fast. The users cannot see the indexes, they are just used to speed up searches/queries.</a:t>
            </a:r>
          </a:p>
          <a:p>
            <a:r>
              <a:rPr lang="en-US" sz="1600" b="1" dirty="0"/>
              <a:t>Syntax</a:t>
            </a:r>
          </a:p>
        </p:txBody>
      </p:sp>
      <p:sp>
        <p:nvSpPr>
          <p:cNvPr id="7" name="Rectangle 6"/>
          <p:cNvSpPr/>
          <p:nvPr/>
        </p:nvSpPr>
        <p:spPr>
          <a:xfrm>
            <a:off x="2400300" y="6017993"/>
            <a:ext cx="4572000" cy="646331"/>
          </a:xfrm>
          <a:prstGeom prst="rect">
            <a:avLst/>
          </a:prstGeom>
          <a:solidFill>
            <a:schemeClr val="accent1">
              <a:lumMod val="60000"/>
              <a:lumOff val="40000"/>
            </a:schemeClr>
          </a:solidFill>
        </p:spPr>
        <p:txBody>
          <a:bodyPr>
            <a:spAutoFit/>
          </a:bodyPr>
          <a:lstStyle/>
          <a:p>
            <a:r>
              <a:rPr lang="en-US" dirty="0"/>
              <a:t>CREATE INDEX </a:t>
            </a:r>
            <a:r>
              <a:rPr lang="en-US" dirty="0" err="1"/>
              <a:t>index_name</a:t>
            </a:r>
            <a:r>
              <a:rPr lang="en-US" dirty="0"/>
              <a:t/>
            </a:r>
            <a:br>
              <a:rPr lang="en-US" dirty="0"/>
            </a:br>
            <a:r>
              <a:rPr lang="en-US" dirty="0"/>
              <a:t>ON </a:t>
            </a:r>
            <a:r>
              <a:rPr lang="en-US" dirty="0" err="1"/>
              <a:t>table_name</a:t>
            </a:r>
            <a:r>
              <a:rPr lang="en-US" dirty="0"/>
              <a:t> (column1, column2, ...);</a:t>
            </a:r>
          </a:p>
        </p:txBody>
      </p:sp>
    </p:spTree>
    <p:extLst>
      <p:ext uri="{BB962C8B-B14F-4D97-AF65-F5344CB8AC3E}">
        <p14:creationId xmlns:p14="http://schemas.microsoft.com/office/powerpoint/2010/main" val="28691071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0"/>
            <a:ext cx="7543800" cy="6445098"/>
          </a:xfrm>
          <a:prstGeom prst="rect">
            <a:avLst/>
          </a:prstGeom>
        </p:spPr>
        <p:txBody>
          <a:bodyPr wrap="square">
            <a:spAutoFit/>
          </a:bodyPr>
          <a:lstStyle/>
          <a:p>
            <a:pPr marL="109728" algn="ctr"/>
            <a:r>
              <a:rPr lang="en-US" sz="2800" b="1" u="sng" dirty="0">
                <a:solidFill>
                  <a:srgbClr val="002060"/>
                </a:solidFill>
                <a:latin typeface="Times New Roman" pitchFamily="18" charset="0"/>
              </a:rPr>
              <a:t>INDEX</a:t>
            </a:r>
            <a:endParaRPr lang="en-US" sz="2800" b="1" dirty="0" smtClean="0"/>
          </a:p>
          <a:p>
            <a:pPr marL="109728"/>
            <a:r>
              <a:rPr lang="en-US" sz="1600" b="1" dirty="0" smtClean="0"/>
              <a:t>Explanation:</a:t>
            </a:r>
            <a:endParaRPr lang="en-US" sz="1600" dirty="0"/>
          </a:p>
          <a:p>
            <a:r>
              <a:rPr lang="en-US" sz="1600" dirty="0"/>
              <a:t>Every organization has its database and each and every day with the increase in the data volume these organizations has to deal with the problems relating to data retrieval and accessing of data. </a:t>
            </a:r>
          </a:p>
          <a:p>
            <a:r>
              <a:rPr lang="en-US" sz="1600" dirty="0"/>
              <a:t>There is need of system which will results into increase in the data access speed. </a:t>
            </a:r>
          </a:p>
          <a:p>
            <a:pPr marL="285750" indent="-285750">
              <a:buFont typeface="Wingdings" panose="05000000000000000000" pitchFamily="2" charset="2"/>
              <a:buChar char="Ø"/>
            </a:pPr>
            <a:r>
              <a:rPr lang="en-US" sz="1600" dirty="0"/>
              <a:t>An index (in simple words it like index of any book </a:t>
            </a:r>
            <a:r>
              <a:rPr lang="en-US" sz="1600" dirty="0" err="1"/>
              <a:t>eg</a:t>
            </a:r>
            <a:r>
              <a:rPr lang="en-US" sz="1600" dirty="0"/>
              <a:t>. While searching a word in Book we use index back of book to find the occurrence of that word and its relevant page numbers), which makes it easier for us to retrieval and presentation of the data. </a:t>
            </a:r>
          </a:p>
          <a:p>
            <a:pPr marL="285750" indent="-285750">
              <a:buFont typeface="Wingdings" panose="05000000000000000000" pitchFamily="2" charset="2"/>
              <a:buChar char="Ø"/>
            </a:pPr>
            <a:r>
              <a:rPr lang="en-US" sz="1600" dirty="0"/>
              <a:t>An Index is a system which provides faster access to rows and for enforcing constraints</a:t>
            </a:r>
            <a:r>
              <a:rPr lang="en-US" sz="1600" dirty="0" smtClean="0"/>
              <a:t>.</a:t>
            </a:r>
          </a:p>
          <a:p>
            <a:pPr marL="342900" marR="0" lvl="0" indent="-342900">
              <a:lnSpc>
                <a:spcPct val="107000"/>
              </a:lnSpc>
              <a:spcBef>
                <a:spcPts val="0"/>
              </a:spcBef>
              <a:spcAft>
                <a:spcPts val="0"/>
              </a:spcAft>
              <a:buFont typeface="Wingdings" panose="05000000000000000000" pitchFamily="2" charset="2"/>
              <a:buChar char=""/>
            </a:pPr>
            <a:r>
              <a:rPr lang="en-US" sz="1600" dirty="0">
                <a:solidFill>
                  <a:srgbClr val="000000"/>
                </a:solidFill>
                <a:ea typeface="Corbel" panose="020B0503020204020204" pitchFamily="34" charset="0"/>
                <a:cs typeface="Times New Roman" panose="02020603050405020304" pitchFamily="18" charset="0"/>
              </a:rPr>
              <a:t>Indexes are </a:t>
            </a:r>
            <a:r>
              <a:rPr lang="en-US" sz="1600" b="1" dirty="0">
                <a:solidFill>
                  <a:srgbClr val="000000"/>
                </a:solidFill>
                <a:ea typeface="Corbel" panose="020B0503020204020204" pitchFamily="34" charset="0"/>
                <a:cs typeface="Times New Roman" panose="02020603050405020304" pitchFamily="18" charset="0"/>
              </a:rPr>
              <a:t>special lookup tables</a:t>
            </a:r>
            <a:r>
              <a:rPr lang="en-US" sz="1600" dirty="0">
                <a:solidFill>
                  <a:srgbClr val="000000"/>
                </a:solidFill>
                <a:ea typeface="Corbel" panose="020B0503020204020204" pitchFamily="34" charset="0"/>
                <a:cs typeface="Times New Roman" panose="02020603050405020304" pitchFamily="18" charset="0"/>
              </a:rPr>
              <a:t> that the database search engine can use to speed up data retrieval.</a:t>
            </a:r>
            <a:endParaRPr lang="en-US" sz="1600" dirty="0">
              <a:ea typeface="Corbel" panose="020B0503020204020204" pitchFamily="34" charset="0"/>
              <a:cs typeface="Times New Roman" panose="02020603050405020304" pitchFamily="18" charset="0"/>
            </a:endParaRPr>
          </a:p>
          <a:p>
            <a:pPr marL="342900" marR="0" lvl="0" indent="-342900">
              <a:lnSpc>
                <a:spcPct val="107000"/>
              </a:lnSpc>
              <a:spcBef>
                <a:spcPts val="0"/>
              </a:spcBef>
              <a:spcAft>
                <a:spcPts val="0"/>
              </a:spcAft>
              <a:buFont typeface="Wingdings" panose="05000000000000000000" pitchFamily="2" charset="2"/>
              <a:buChar char=""/>
            </a:pPr>
            <a:r>
              <a:rPr lang="en-US" sz="1600" dirty="0">
                <a:solidFill>
                  <a:srgbClr val="000000"/>
                </a:solidFill>
                <a:ea typeface="Corbel" panose="020B0503020204020204" pitchFamily="34" charset="0"/>
                <a:cs typeface="Times New Roman" panose="02020603050405020304" pitchFamily="18" charset="0"/>
              </a:rPr>
              <a:t>An index is a pointer to data in a table. </a:t>
            </a:r>
            <a:endParaRPr lang="en-US" sz="1600" dirty="0">
              <a:ea typeface="Corbel" panose="020B0503020204020204" pitchFamily="34" charset="0"/>
              <a:cs typeface="Times New Roman" panose="02020603050405020304" pitchFamily="18" charset="0"/>
            </a:endParaRPr>
          </a:p>
          <a:p>
            <a:pPr marL="342900" marR="0" lvl="0" indent="-342900">
              <a:lnSpc>
                <a:spcPct val="107000"/>
              </a:lnSpc>
              <a:spcBef>
                <a:spcPts val="0"/>
              </a:spcBef>
              <a:spcAft>
                <a:spcPts val="800"/>
              </a:spcAft>
              <a:buFont typeface="Wingdings" panose="05000000000000000000" pitchFamily="2" charset="2"/>
              <a:buChar char=""/>
            </a:pPr>
            <a:r>
              <a:rPr lang="en-US" sz="1600" dirty="0">
                <a:solidFill>
                  <a:srgbClr val="000000"/>
                </a:solidFill>
                <a:ea typeface="Corbel" panose="020B0503020204020204" pitchFamily="34" charset="0"/>
                <a:cs typeface="Times New Roman" panose="02020603050405020304" pitchFamily="18" charset="0"/>
              </a:rPr>
              <a:t>An index in a database is very similar to an index in the back of a book.</a:t>
            </a:r>
            <a:endParaRPr lang="en-US" sz="1600" dirty="0">
              <a:ea typeface="Corbel" panose="020B0503020204020204" pitchFamily="34" charset="0"/>
              <a:cs typeface="Times New Roman" panose="02020603050405020304" pitchFamily="18" charset="0"/>
            </a:endParaRPr>
          </a:p>
          <a:p>
            <a:pPr marL="342900" marR="30480" lvl="0" indent="-342900" algn="just">
              <a:lnSpc>
                <a:spcPts val="1800"/>
              </a:lnSpc>
              <a:spcBef>
                <a:spcPts val="0"/>
              </a:spcBef>
              <a:spcAft>
                <a:spcPts val="720"/>
              </a:spcAft>
              <a:buFont typeface="Wingdings" panose="05000000000000000000" pitchFamily="2" charset="2"/>
              <a:buChar char=""/>
            </a:pPr>
            <a:r>
              <a:rPr lang="en-US" sz="1600" dirty="0">
                <a:solidFill>
                  <a:srgbClr val="000000"/>
                </a:solidFill>
                <a:ea typeface="Times New Roman" panose="02020603050405020304" pitchFamily="18" charset="0"/>
              </a:rPr>
              <a:t>An index helps to speed up </a:t>
            </a:r>
            <a:r>
              <a:rPr lang="en-US" sz="1600" b="1" dirty="0">
                <a:solidFill>
                  <a:srgbClr val="000000"/>
                </a:solidFill>
                <a:ea typeface="Times New Roman" panose="02020603050405020304" pitchFamily="18" charset="0"/>
              </a:rPr>
              <a:t>SELECT</a:t>
            </a:r>
            <a:r>
              <a:rPr lang="en-US" sz="1600" dirty="0">
                <a:solidFill>
                  <a:srgbClr val="000000"/>
                </a:solidFill>
                <a:ea typeface="Times New Roman" panose="02020603050405020304" pitchFamily="18" charset="0"/>
              </a:rPr>
              <a:t> queries and </a:t>
            </a:r>
            <a:r>
              <a:rPr lang="en-US" sz="1600" b="1" dirty="0">
                <a:solidFill>
                  <a:srgbClr val="000000"/>
                </a:solidFill>
                <a:ea typeface="Times New Roman" panose="02020603050405020304" pitchFamily="18" charset="0"/>
              </a:rPr>
              <a:t>WHERE</a:t>
            </a:r>
            <a:r>
              <a:rPr lang="en-US" sz="1600" dirty="0">
                <a:solidFill>
                  <a:srgbClr val="000000"/>
                </a:solidFill>
                <a:ea typeface="Times New Roman" panose="02020603050405020304" pitchFamily="18" charset="0"/>
              </a:rPr>
              <a:t> clauses, but it slows down data input, with the </a:t>
            </a:r>
            <a:r>
              <a:rPr lang="en-US" sz="1600" b="1" dirty="0">
                <a:solidFill>
                  <a:srgbClr val="000000"/>
                </a:solidFill>
                <a:ea typeface="Times New Roman" panose="02020603050405020304" pitchFamily="18" charset="0"/>
              </a:rPr>
              <a:t>UPDATE</a:t>
            </a:r>
            <a:r>
              <a:rPr lang="en-US" sz="1600" dirty="0">
                <a:solidFill>
                  <a:srgbClr val="000000"/>
                </a:solidFill>
                <a:ea typeface="Times New Roman" panose="02020603050405020304" pitchFamily="18" charset="0"/>
              </a:rPr>
              <a:t> and the </a:t>
            </a:r>
            <a:r>
              <a:rPr lang="en-US" sz="1600" b="1" dirty="0">
                <a:solidFill>
                  <a:srgbClr val="000000"/>
                </a:solidFill>
                <a:ea typeface="Times New Roman" panose="02020603050405020304" pitchFamily="18" charset="0"/>
              </a:rPr>
              <a:t>INSERT</a:t>
            </a:r>
            <a:r>
              <a:rPr lang="en-US" sz="1600" dirty="0">
                <a:solidFill>
                  <a:srgbClr val="000000"/>
                </a:solidFill>
                <a:ea typeface="Times New Roman" panose="02020603050405020304" pitchFamily="18" charset="0"/>
              </a:rPr>
              <a:t> statements. Indexes can be created or dropped with no effect on the data.</a:t>
            </a:r>
            <a:endParaRPr lang="en-US" sz="1600" dirty="0">
              <a:ea typeface="Times New Roman" panose="02020603050405020304" pitchFamily="18" charset="0"/>
            </a:endParaRPr>
          </a:p>
          <a:p>
            <a:pPr marL="342900" marR="30480" lvl="0" indent="-342900" algn="just">
              <a:lnSpc>
                <a:spcPts val="1800"/>
              </a:lnSpc>
              <a:spcBef>
                <a:spcPts val="0"/>
              </a:spcBef>
              <a:spcAft>
                <a:spcPts val="720"/>
              </a:spcAft>
              <a:buFont typeface="Wingdings" panose="05000000000000000000" pitchFamily="2" charset="2"/>
              <a:buChar char=""/>
            </a:pPr>
            <a:r>
              <a:rPr lang="en-US" sz="1600" dirty="0"/>
              <a:t>Updating a table with indexes takes more time than updating a table without (because the indexes also need an update). So, only create indexes on columns that will be frequently searched against</a:t>
            </a:r>
          </a:p>
          <a:p>
            <a:r>
              <a:rPr lang="en-US" sz="1600" dirty="0">
                <a:solidFill>
                  <a:schemeClr val="accent1">
                    <a:lumMod val="50000"/>
                  </a:schemeClr>
                </a:solidFill>
              </a:rPr>
              <a:t>If we don't create any indexes then the SQL engine searches every row in table (also called as table scan). As the table data grows to thousand, millions of rows and further then searching without indexing becomes much slower and becomes expensive. </a:t>
            </a:r>
          </a:p>
        </p:txBody>
      </p:sp>
    </p:spTree>
    <p:extLst>
      <p:ext uri="{BB962C8B-B14F-4D97-AF65-F5344CB8AC3E}">
        <p14:creationId xmlns:p14="http://schemas.microsoft.com/office/powerpoint/2010/main" val="26731570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152400"/>
            <a:ext cx="6781800" cy="4001095"/>
          </a:xfrm>
          <a:prstGeom prst="rect">
            <a:avLst/>
          </a:prstGeom>
        </p:spPr>
        <p:txBody>
          <a:bodyPr wrap="square">
            <a:spAutoFit/>
          </a:bodyPr>
          <a:lstStyle/>
          <a:p>
            <a:pPr algn="ctr">
              <a:buNone/>
            </a:pPr>
            <a:r>
              <a:rPr lang="en-US" sz="2000" b="1" u="sng" dirty="0">
                <a:solidFill>
                  <a:srgbClr val="002060"/>
                </a:solidFill>
                <a:latin typeface="Times New Roman" pitchFamily="18" charset="0"/>
              </a:rPr>
              <a:t>Types of Indexes</a:t>
            </a:r>
          </a:p>
          <a:p>
            <a:pPr marL="285750" indent="-285750">
              <a:buFont typeface="Arial" panose="020B0604020202020204" pitchFamily="34" charset="0"/>
              <a:buChar char="•"/>
            </a:pPr>
            <a:r>
              <a:rPr lang="en-US" dirty="0"/>
              <a:t>UNIQUE INDEX</a:t>
            </a:r>
          </a:p>
          <a:p>
            <a:pPr marL="285750" indent="-285750">
              <a:buFont typeface="Arial" panose="020B0604020202020204" pitchFamily="34" charset="0"/>
              <a:buChar char="•"/>
            </a:pPr>
            <a:r>
              <a:rPr lang="en-US" dirty="0"/>
              <a:t>Clustered INDEX</a:t>
            </a:r>
          </a:p>
          <a:p>
            <a:pPr marL="285750" indent="-285750">
              <a:buFont typeface="Arial" panose="020B0604020202020204" pitchFamily="34" charset="0"/>
              <a:buChar char="•"/>
            </a:pPr>
            <a:r>
              <a:rPr lang="en-US" dirty="0"/>
              <a:t>Non Clustered Index</a:t>
            </a:r>
          </a:p>
          <a:p>
            <a:endParaRPr lang="en-US" dirty="0"/>
          </a:p>
          <a:p>
            <a:pPr marL="109728" indent="0">
              <a:buNone/>
            </a:pPr>
            <a:r>
              <a:rPr lang="en-US" b="1" dirty="0"/>
              <a:t>UNIQUE INDEX:</a:t>
            </a:r>
          </a:p>
          <a:p>
            <a:r>
              <a:rPr lang="en-US" dirty="0"/>
              <a:t>A unique index does not allow any duplicate values in the index field of a table.</a:t>
            </a:r>
          </a:p>
          <a:p>
            <a:r>
              <a:rPr lang="en-US" dirty="0"/>
              <a:t>It ensures that every row in the table is unique.</a:t>
            </a:r>
          </a:p>
          <a:p>
            <a:r>
              <a:rPr lang="en-US" dirty="0"/>
              <a:t>While designing a unique index, consider the following guidelines:</a:t>
            </a:r>
          </a:p>
          <a:p>
            <a:pPr marL="742950" lvl="1" indent="-285750">
              <a:buFont typeface="Arial" panose="020B0604020202020204" pitchFamily="34" charset="0"/>
              <a:buChar char="•"/>
            </a:pPr>
            <a:r>
              <a:rPr lang="en-US" dirty="0"/>
              <a:t>A unique index cannot be created if duplicate key values exists in the table.</a:t>
            </a:r>
          </a:p>
          <a:p>
            <a:pPr marL="742950" lvl="1" indent="-285750">
              <a:buFont typeface="Arial" panose="020B0604020202020204" pitchFamily="34" charset="0"/>
              <a:buChar char="•"/>
            </a:pPr>
            <a:r>
              <a:rPr lang="en-US" dirty="0"/>
              <a:t>Non-key columns can be included in a unique non-clustered index.</a:t>
            </a:r>
          </a:p>
        </p:txBody>
      </p:sp>
      <p:sp>
        <p:nvSpPr>
          <p:cNvPr id="3" name="Rectangle 2"/>
          <p:cNvSpPr/>
          <p:nvPr/>
        </p:nvSpPr>
        <p:spPr>
          <a:xfrm>
            <a:off x="1676400" y="4267200"/>
            <a:ext cx="6858000" cy="1477328"/>
          </a:xfrm>
          <a:prstGeom prst="rect">
            <a:avLst/>
          </a:prstGeom>
        </p:spPr>
        <p:txBody>
          <a:bodyPr wrap="square">
            <a:spAutoFit/>
          </a:bodyPr>
          <a:lstStyle/>
          <a:p>
            <a:r>
              <a:rPr lang="en-US" dirty="0" smtClean="0">
                <a:solidFill>
                  <a:srgbClr val="002060"/>
                </a:solidFill>
              </a:rPr>
              <a:t>Note: </a:t>
            </a:r>
            <a:r>
              <a:rPr lang="en-US" dirty="0">
                <a:solidFill>
                  <a:srgbClr val="002060"/>
                </a:solidFill>
              </a:rPr>
              <a:t>that unique indexes cannot be created on a single column if the column contains NULL in more than one row. Similarly indexes cannot be created on multiple columns if the combination of the columns contains NULL in some rows. The NULL values are treated as duplicate values.</a:t>
            </a:r>
          </a:p>
        </p:txBody>
      </p:sp>
    </p:spTree>
    <p:extLst>
      <p:ext uri="{BB962C8B-B14F-4D97-AF65-F5344CB8AC3E}">
        <p14:creationId xmlns:p14="http://schemas.microsoft.com/office/powerpoint/2010/main" val="447166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00200" y="304800"/>
            <a:ext cx="7373155" cy="6063198"/>
          </a:xfrm>
          <a:prstGeom prst="rect">
            <a:avLst/>
          </a:prstGeom>
        </p:spPr>
        <p:txBody>
          <a:bodyPr wrap="square">
            <a:spAutoFit/>
          </a:bodyPr>
          <a:lstStyle/>
          <a:p>
            <a:pPr>
              <a:buFontTx/>
              <a:buNone/>
              <a:defRPr/>
            </a:pPr>
            <a:r>
              <a:rPr lang="en-US" sz="3200" dirty="0">
                <a:latin typeface="Elephant" panose="02020904090505020303" pitchFamily="18" charset="0"/>
              </a:rPr>
              <a:t>Advantages of database systems:</a:t>
            </a:r>
          </a:p>
          <a:p>
            <a:pPr marL="285750" indent="-285750">
              <a:buFont typeface="Arial" panose="020B0604020202020204" pitchFamily="34" charset="0"/>
              <a:buChar char="•"/>
              <a:defRPr/>
            </a:pPr>
            <a:r>
              <a:rPr lang="en-US" dirty="0"/>
              <a:t>The amount of redundancy in the stored data can be reduced.</a:t>
            </a:r>
          </a:p>
          <a:p>
            <a:pPr marL="285750" indent="-285750">
              <a:buFont typeface="Arial" panose="020B0604020202020204" pitchFamily="34" charset="0"/>
              <a:buChar char="•"/>
              <a:defRPr/>
            </a:pPr>
            <a:r>
              <a:rPr lang="en-US" dirty="0"/>
              <a:t>No more inconsistent data.</a:t>
            </a:r>
          </a:p>
          <a:p>
            <a:pPr marL="285750" indent="-285750">
              <a:buFont typeface="Arial" panose="020B0604020202020204" pitchFamily="34" charset="0"/>
              <a:buChar char="•"/>
              <a:defRPr/>
            </a:pPr>
            <a:r>
              <a:rPr lang="en-US" dirty="0"/>
              <a:t>The stored data can be shared.</a:t>
            </a:r>
          </a:p>
          <a:p>
            <a:pPr marL="285750" indent="-285750">
              <a:buFont typeface="Arial" panose="020B0604020202020204" pitchFamily="34" charset="0"/>
              <a:buChar char="•"/>
              <a:defRPr/>
            </a:pPr>
            <a:r>
              <a:rPr lang="en-US" dirty="0"/>
              <a:t>Standard can be set and followed.</a:t>
            </a:r>
          </a:p>
          <a:p>
            <a:pPr marL="285750" indent="-285750">
              <a:buFont typeface="Arial" panose="020B0604020202020204" pitchFamily="34" charset="0"/>
              <a:buChar char="•"/>
              <a:defRPr/>
            </a:pPr>
            <a:r>
              <a:rPr lang="en-US" dirty="0"/>
              <a:t>Data integrity can be maintained.</a:t>
            </a:r>
          </a:p>
          <a:p>
            <a:pPr marL="285750" indent="-285750">
              <a:buFont typeface="Arial" panose="020B0604020202020204" pitchFamily="34" charset="0"/>
              <a:buChar char="•"/>
              <a:defRPr/>
            </a:pPr>
            <a:r>
              <a:rPr lang="en-US" dirty="0"/>
              <a:t>Security of data can be implemented.</a:t>
            </a:r>
          </a:p>
          <a:p>
            <a:pPr marL="285750" indent="-285750">
              <a:buFont typeface="Arial" panose="020B0604020202020204" pitchFamily="34" charset="0"/>
              <a:buChar char="•"/>
            </a:pPr>
            <a:r>
              <a:rPr lang="en-US" dirty="0"/>
              <a:t>Solved issues of handling large volume of data.</a:t>
            </a:r>
          </a:p>
          <a:p>
            <a:pPr marL="285750" indent="-285750">
              <a:buFont typeface="Arial" panose="020B0604020202020204" pitchFamily="34" charset="0"/>
              <a:buChar char="•"/>
            </a:pPr>
            <a:r>
              <a:rPr lang="en-US" dirty="0"/>
              <a:t>Used to store data in an efficient and organize manner.</a:t>
            </a:r>
          </a:p>
          <a:p>
            <a:pPr marL="285750" indent="-285750">
              <a:buFont typeface="Arial" panose="020B0604020202020204" pitchFamily="34" charset="0"/>
              <a:buChar char="•"/>
            </a:pPr>
            <a:r>
              <a:rPr lang="en-US" dirty="0"/>
              <a:t>Allows quick and easy management of data.</a:t>
            </a:r>
          </a:p>
          <a:p>
            <a:pPr marL="285750" indent="-285750">
              <a:buFont typeface="Arial" panose="020B0604020202020204" pitchFamily="34" charset="0"/>
              <a:buChar char="•"/>
            </a:pPr>
            <a:r>
              <a:rPr lang="en-US" dirty="0"/>
              <a:t>Data is more permanent and long-lasting.</a:t>
            </a:r>
          </a:p>
          <a:p>
            <a:pPr marL="285750" indent="-285750">
              <a:buFont typeface="Arial" panose="020B0604020202020204" pitchFamily="34" charset="0"/>
              <a:buChar char="•"/>
              <a:defRPr/>
            </a:pPr>
            <a:endParaRPr lang="en-US" dirty="0"/>
          </a:p>
          <a:p>
            <a:pPr>
              <a:defRPr/>
            </a:pPr>
            <a:endParaRPr lang="en-US" dirty="0"/>
          </a:p>
          <a:p>
            <a:pPr>
              <a:defRPr/>
            </a:pPr>
            <a:r>
              <a:rPr lang="en-US" sz="3200" dirty="0">
                <a:latin typeface="Elephant" panose="02020904090505020303" pitchFamily="18" charset="0"/>
              </a:rPr>
              <a:t>Disadvantages of DBMS</a:t>
            </a:r>
          </a:p>
          <a:p>
            <a:pPr marL="285750" indent="-285750">
              <a:buFont typeface="Arial" panose="020B0604020202020204" pitchFamily="34" charset="0"/>
              <a:buChar char="•"/>
              <a:defRPr/>
            </a:pPr>
            <a:r>
              <a:rPr lang="en-US" dirty="0"/>
              <a:t>It's Complexity</a:t>
            </a:r>
          </a:p>
          <a:p>
            <a:pPr marL="285750" indent="-285750">
              <a:buFont typeface="Arial" panose="020B0604020202020204" pitchFamily="34" charset="0"/>
              <a:buChar char="•"/>
              <a:defRPr/>
            </a:pPr>
            <a:r>
              <a:rPr lang="en-US" dirty="0"/>
              <a:t>Except MySQL, which is open source, licensed DBMSs are generally costly.</a:t>
            </a:r>
          </a:p>
          <a:p>
            <a:pPr>
              <a:defRPr/>
            </a:pPr>
            <a:r>
              <a:rPr lang="en-US" dirty="0"/>
              <a:t>They are large in size</a:t>
            </a:r>
          </a:p>
          <a:p>
            <a:pPr>
              <a:defRPr/>
            </a:pPr>
            <a:endParaRPr lang="en-US" dirty="0"/>
          </a:p>
          <a:p>
            <a:pPr marL="285750" indent="-285750">
              <a:buFont typeface="Arial" panose="020B0604020202020204" pitchFamily="34" charset="0"/>
              <a:buChar char="•"/>
              <a:defRPr/>
            </a:pPr>
            <a:endParaRPr lang="en-US" dirty="0"/>
          </a:p>
          <a:p>
            <a:endParaRPr lang="en-US" dirty="0"/>
          </a:p>
        </p:txBody>
      </p:sp>
    </p:spTree>
    <p:extLst>
      <p:ext uri="{BB962C8B-B14F-4D97-AF65-F5344CB8AC3E}">
        <p14:creationId xmlns:p14="http://schemas.microsoft.com/office/powerpoint/2010/main" val="13330067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76200"/>
            <a:ext cx="7620000" cy="3539430"/>
          </a:xfrm>
          <a:prstGeom prst="rect">
            <a:avLst/>
          </a:prstGeom>
        </p:spPr>
        <p:txBody>
          <a:bodyPr wrap="square">
            <a:spAutoFit/>
          </a:bodyPr>
          <a:lstStyle/>
          <a:p>
            <a:pPr marL="109728" indent="0">
              <a:buNone/>
            </a:pPr>
            <a:r>
              <a:rPr lang="en-US" sz="1600" b="1" dirty="0"/>
              <a:t>Clustered Index</a:t>
            </a:r>
            <a:endParaRPr lang="en-US" sz="1600" dirty="0"/>
          </a:p>
          <a:p>
            <a:r>
              <a:rPr lang="en-US" sz="1600" dirty="0"/>
              <a:t> A clustered index stores data rows in the table based on their key values. Each table can have only one clustered index as the key values in the data rows are unique and the index is built on the unique key column. When a table has a clustered index, it is known as a clustered table.</a:t>
            </a:r>
          </a:p>
          <a:p>
            <a:r>
              <a:rPr lang="en-US" sz="1600" dirty="0"/>
              <a:t> A table can have only one clustered index.</a:t>
            </a:r>
          </a:p>
          <a:p>
            <a:r>
              <a:rPr lang="en-US" sz="1600" dirty="0"/>
              <a:t>PRIMARY KEY constraints create clustered indexes automatically if no clustered index already exists on the table.</a:t>
            </a:r>
          </a:p>
          <a:p>
            <a:r>
              <a:rPr lang="en-US" sz="1600" dirty="0"/>
              <a:t>A clustered index rearranges the data in a sequential manner.</a:t>
            </a:r>
          </a:p>
          <a:p>
            <a:r>
              <a:rPr lang="en-US" sz="1600" dirty="0"/>
              <a:t>Example: Telephone </a:t>
            </a:r>
            <a:r>
              <a:rPr lang="en-US" sz="1600" dirty="0" smtClean="0"/>
              <a:t>directory</a:t>
            </a:r>
          </a:p>
          <a:p>
            <a:r>
              <a:rPr lang="en-US" sz="1600" b="1" dirty="0" smtClean="0"/>
              <a:t>OR</a:t>
            </a:r>
            <a:endParaRPr lang="en-US" sz="1600" b="1" dirty="0"/>
          </a:p>
          <a:p>
            <a:r>
              <a:rPr lang="en-US" sz="1600" dirty="0" smtClean="0"/>
              <a:t>Clustered </a:t>
            </a:r>
            <a:r>
              <a:rPr lang="en-US" sz="1600" dirty="0"/>
              <a:t>indexes can be created in SQL Server databases. In such cases the logical order of the index key values will be the same as the physical order of rows in the table. A table can have only one clustered index</a:t>
            </a:r>
            <a:r>
              <a:rPr lang="en-US" sz="1600" dirty="0" smtClean="0"/>
              <a:t>.</a:t>
            </a:r>
            <a:endParaRPr lang="en-US" sz="1600" dirty="0"/>
          </a:p>
        </p:txBody>
      </p:sp>
      <p:pic>
        <p:nvPicPr>
          <p:cNvPr id="3"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3808056"/>
            <a:ext cx="5060950" cy="302240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438619" y="3677951"/>
            <a:ext cx="2514600" cy="3046988"/>
          </a:xfrm>
          <a:prstGeom prst="rect">
            <a:avLst/>
          </a:prstGeom>
        </p:spPr>
        <p:txBody>
          <a:bodyPr wrap="square">
            <a:spAutoFit/>
          </a:bodyPr>
          <a:lstStyle/>
          <a:p>
            <a:r>
              <a:rPr lang="en-US" sz="1600" b="1" dirty="0"/>
              <a:t>Non-Clustered</a:t>
            </a:r>
            <a:r>
              <a:rPr lang="en-US" sz="1600" dirty="0"/>
              <a:t> indexes have structures that are different from the data rows. A non clustered index key value is used to point to data rows that contain the key value. This value is known as row locator.</a:t>
            </a:r>
          </a:p>
          <a:p>
            <a:r>
              <a:rPr lang="en-US" sz="1600" dirty="0"/>
              <a:t>Typically created on non-primary key columns used in JOIN, WHERE, and ORDER BY clause.</a:t>
            </a:r>
          </a:p>
        </p:txBody>
      </p:sp>
    </p:spTree>
    <p:extLst>
      <p:ext uri="{BB962C8B-B14F-4D97-AF65-F5344CB8AC3E}">
        <p14:creationId xmlns:p14="http://schemas.microsoft.com/office/powerpoint/2010/main" val="47670294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228600"/>
            <a:ext cx="7315200" cy="6063198"/>
          </a:xfrm>
          <a:prstGeom prst="rect">
            <a:avLst/>
          </a:prstGeom>
        </p:spPr>
        <p:txBody>
          <a:bodyPr wrap="square">
            <a:spAutoFit/>
          </a:bodyPr>
          <a:lstStyle/>
          <a:p>
            <a:pPr marL="109728"/>
            <a:r>
              <a:rPr lang="en-US" sz="3200" u="sng" dirty="0">
                <a:solidFill>
                  <a:srgbClr val="002060"/>
                </a:solidFill>
                <a:latin typeface="Showcard Gothic" panose="04020904020102020604" pitchFamily="82" charset="0"/>
              </a:rPr>
              <a:t>Relevant Information</a:t>
            </a:r>
            <a:r>
              <a:rPr lang="en-US" sz="3200" u="sng" dirty="0" smtClean="0">
                <a:solidFill>
                  <a:srgbClr val="002060"/>
                </a:solidFill>
                <a:latin typeface="Showcard Gothic" panose="04020904020102020604" pitchFamily="82" charset="0"/>
              </a:rPr>
              <a:t>:</a:t>
            </a:r>
          </a:p>
          <a:p>
            <a:pPr marL="109728"/>
            <a:endParaRPr lang="en-US" sz="3200" u="sng" dirty="0">
              <a:solidFill>
                <a:srgbClr val="002060"/>
              </a:solidFill>
              <a:latin typeface="Showcard Gothic" panose="04020904020102020604" pitchFamily="82" charset="0"/>
            </a:endParaRPr>
          </a:p>
          <a:p>
            <a:pPr marL="109728" indent="0">
              <a:buNone/>
            </a:pPr>
            <a:r>
              <a:rPr lang="en-US" b="1" dirty="0"/>
              <a:t>Data Pages</a:t>
            </a:r>
            <a:endParaRPr lang="en-US" dirty="0"/>
          </a:p>
          <a:p>
            <a:pPr marL="285750" indent="-285750">
              <a:buFont typeface="Arial" panose="020B0604020202020204" pitchFamily="34" charset="0"/>
              <a:buChar char="•"/>
            </a:pPr>
            <a:r>
              <a:rPr lang="en-US" dirty="0"/>
              <a:t>The actual data in your table is stored in </a:t>
            </a:r>
            <a:r>
              <a:rPr lang="en-US" b="1" dirty="0"/>
              <a:t>Pages.</a:t>
            </a:r>
            <a:endParaRPr lang="en-US" dirty="0"/>
          </a:p>
          <a:p>
            <a:pPr marL="285750" indent="-285750">
              <a:buFont typeface="Arial" panose="020B0604020202020204" pitchFamily="34" charset="0"/>
              <a:buChar char="•"/>
            </a:pPr>
            <a:r>
              <a:rPr lang="en-US" dirty="0"/>
              <a:t>SQL server stores the row of a table in data pages.</a:t>
            </a:r>
          </a:p>
          <a:p>
            <a:pPr marL="285750" indent="-285750">
              <a:buFont typeface="Arial" panose="020B0604020202020204" pitchFamily="34" charset="0"/>
              <a:buChar char="•"/>
            </a:pPr>
            <a:r>
              <a:rPr lang="en-US" dirty="0"/>
              <a:t>A data pages is the smallest unit of data storage.</a:t>
            </a:r>
          </a:p>
          <a:p>
            <a:pPr marL="285750" indent="-285750">
              <a:buFont typeface="Arial" panose="020B0604020202020204" pitchFamily="34" charset="0"/>
              <a:buChar char="•"/>
            </a:pPr>
            <a:r>
              <a:rPr lang="en-US" dirty="0"/>
              <a:t>Each Page can contain 8KB of information.</a:t>
            </a:r>
          </a:p>
          <a:p>
            <a:endParaRPr lang="en-US" dirty="0"/>
          </a:p>
          <a:p>
            <a:pPr marL="109728" indent="0">
              <a:buNone/>
            </a:pPr>
            <a:r>
              <a:rPr lang="en-US" b="1" dirty="0"/>
              <a:t>Extents</a:t>
            </a:r>
            <a:endParaRPr lang="en-US" dirty="0"/>
          </a:p>
          <a:p>
            <a:pPr marL="285750" indent="-285750">
              <a:buFont typeface="Arial" panose="020B0604020202020204" pitchFamily="34" charset="0"/>
              <a:buChar char="•"/>
            </a:pPr>
            <a:r>
              <a:rPr lang="en-US" dirty="0"/>
              <a:t>A group of 8 adjacent data pages is called an </a:t>
            </a:r>
            <a:r>
              <a:rPr lang="en-US" b="1" dirty="0"/>
              <a:t>extent.</a:t>
            </a:r>
          </a:p>
          <a:p>
            <a:pPr marL="285750" indent="-285750">
              <a:buFont typeface="Arial" panose="020B0604020202020204" pitchFamily="34" charset="0"/>
              <a:buChar char="•"/>
            </a:pPr>
            <a:r>
              <a:rPr lang="en-US" dirty="0"/>
              <a:t>extents are the basic units used to manages space in a database. </a:t>
            </a:r>
          </a:p>
          <a:p>
            <a:pPr marL="285750" indent="-285750">
              <a:buFont typeface="Arial" panose="020B0604020202020204" pitchFamily="34" charset="0"/>
              <a:buChar char="•"/>
            </a:pPr>
            <a:r>
              <a:rPr lang="en-US" dirty="0"/>
              <a:t>Extents are used to efficiently manages the data pages.</a:t>
            </a:r>
          </a:p>
          <a:p>
            <a:pPr marL="285750" indent="-285750">
              <a:buFont typeface="Arial" panose="020B0604020202020204" pitchFamily="34" charset="0"/>
              <a:buChar char="•"/>
            </a:pPr>
            <a:r>
              <a:rPr lang="en-US" dirty="0"/>
              <a:t>The size of an extents is 64 KB.</a:t>
            </a:r>
          </a:p>
          <a:p>
            <a:pPr marL="109728" indent="0" algn="ctr">
              <a:buNone/>
            </a:pPr>
            <a:r>
              <a:rPr lang="en-US" b="1" dirty="0"/>
              <a:t>Two type of extents</a:t>
            </a:r>
          </a:p>
          <a:p>
            <a:r>
              <a:rPr lang="en-US" b="1" dirty="0"/>
              <a:t>Uniform extents</a:t>
            </a:r>
          </a:p>
          <a:p>
            <a:pPr lvl="1"/>
            <a:r>
              <a:rPr lang="en-US" dirty="0"/>
              <a:t>Extents owned by single object( single table)</a:t>
            </a:r>
          </a:p>
          <a:p>
            <a:r>
              <a:rPr lang="en-US" b="1" dirty="0"/>
              <a:t>Mixed extents</a:t>
            </a:r>
          </a:p>
          <a:p>
            <a:pPr lvl="1"/>
            <a:r>
              <a:rPr lang="en-US" dirty="0"/>
              <a:t>Extents shared by multiple objects(multiple tables)</a:t>
            </a:r>
          </a:p>
          <a:p>
            <a:endParaRPr lang="en-US" dirty="0"/>
          </a:p>
          <a:p>
            <a:endParaRPr lang="en-US" dirty="0"/>
          </a:p>
        </p:txBody>
      </p:sp>
    </p:spTree>
    <p:extLst>
      <p:ext uri="{BB962C8B-B14F-4D97-AF65-F5344CB8AC3E}">
        <p14:creationId xmlns:p14="http://schemas.microsoft.com/office/powerpoint/2010/main" val="7044314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 xmlns:a16="http://schemas.microsoft.com/office/drawing/2014/main" id="{56CFF4C3-CB6A-4C5A-A6BA-9B79AF3721CB}"/>
              </a:ext>
            </a:extLst>
          </p:cNvPr>
          <p:cNvSpPr/>
          <p:nvPr/>
        </p:nvSpPr>
        <p:spPr>
          <a:xfrm>
            <a:off x="1600200" y="1143000"/>
            <a:ext cx="5181600" cy="2308324"/>
          </a:xfrm>
          <a:prstGeom prst="rect">
            <a:avLst/>
          </a:prstGeom>
        </p:spPr>
        <p:txBody>
          <a:bodyPr wrap="square">
            <a:spAutoFit/>
          </a:bodyPr>
          <a:lstStyle/>
          <a:p>
            <a:r>
              <a:rPr lang="en-US" b="1" u="sng" dirty="0"/>
              <a:t>AUTO INCREMENT Field</a:t>
            </a:r>
          </a:p>
          <a:p>
            <a:r>
              <a:rPr lang="en-US" dirty="0"/>
              <a:t>Auto-increment allows a unique number to be generated automatically when a new record is inserted into a table.</a:t>
            </a:r>
          </a:p>
          <a:p>
            <a:endParaRPr lang="en-US" dirty="0"/>
          </a:p>
          <a:p>
            <a:r>
              <a:rPr lang="en-US" dirty="0"/>
              <a:t>Often this is the primary key field that we would like to be created automatically every time a new record is inserted</a:t>
            </a:r>
          </a:p>
        </p:txBody>
      </p:sp>
      <p:sp>
        <p:nvSpPr>
          <p:cNvPr id="3" name="Rectangle 2">
            <a:extLst>
              <a:ext uri="{FF2B5EF4-FFF2-40B4-BE49-F238E27FC236}">
                <a16:creationId xmlns="" xmlns:a16="http://schemas.microsoft.com/office/drawing/2014/main" id="{5AD7D8EA-C649-496C-A321-EAFD4F0EAEE8}"/>
              </a:ext>
            </a:extLst>
          </p:cNvPr>
          <p:cNvSpPr/>
          <p:nvPr/>
        </p:nvSpPr>
        <p:spPr>
          <a:xfrm>
            <a:off x="1600200" y="228600"/>
            <a:ext cx="3625993" cy="646331"/>
          </a:xfrm>
          <a:prstGeom prst="rect">
            <a:avLst/>
          </a:prstGeom>
        </p:spPr>
        <p:txBody>
          <a:bodyPr wrap="none">
            <a:spAutoFit/>
          </a:bodyPr>
          <a:lstStyle/>
          <a:p>
            <a:r>
              <a:rPr lang="en-US" sz="3600" b="1" u="sng" dirty="0">
                <a:solidFill>
                  <a:srgbClr val="002060"/>
                </a:solidFill>
                <a:latin typeface="Times New Roman" pitchFamily="18" charset="0"/>
              </a:rPr>
              <a:t>Identity Property</a:t>
            </a:r>
          </a:p>
        </p:txBody>
      </p:sp>
      <p:sp>
        <p:nvSpPr>
          <p:cNvPr id="4" name="Rectangle 3">
            <a:extLst>
              <a:ext uri="{FF2B5EF4-FFF2-40B4-BE49-F238E27FC236}">
                <a16:creationId xmlns="" xmlns:a16="http://schemas.microsoft.com/office/drawing/2014/main" id="{71FBB014-6E00-454D-9472-512DAC559597}"/>
              </a:ext>
            </a:extLst>
          </p:cNvPr>
          <p:cNvSpPr/>
          <p:nvPr/>
        </p:nvSpPr>
        <p:spPr>
          <a:xfrm>
            <a:off x="3276600" y="4038600"/>
            <a:ext cx="5334000" cy="2308324"/>
          </a:xfrm>
          <a:prstGeom prst="rect">
            <a:avLst/>
          </a:prstGeom>
          <a:solidFill>
            <a:schemeClr val="bg2">
              <a:lumMod val="75000"/>
            </a:schemeClr>
          </a:solidFill>
        </p:spPr>
        <p:txBody>
          <a:bodyPr wrap="square">
            <a:spAutoFit/>
          </a:bodyPr>
          <a:lstStyle/>
          <a:p>
            <a:r>
              <a:rPr lang="en-US" dirty="0">
                <a:latin typeface="Consolas" panose="020B0609020204030204" pitchFamily="49" charset="0"/>
              </a:rPr>
              <a:t> create table learner2</a:t>
            </a:r>
          </a:p>
          <a:p>
            <a:r>
              <a:rPr lang="en-US" dirty="0">
                <a:latin typeface="Consolas" panose="020B0609020204030204" pitchFamily="49" charset="0"/>
              </a:rPr>
              <a:t>(</a:t>
            </a:r>
          </a:p>
          <a:p>
            <a:r>
              <a:rPr lang="en-US" dirty="0">
                <a:latin typeface="Consolas" panose="020B0609020204030204" pitchFamily="49" charset="0"/>
              </a:rPr>
              <a:t>id int identity(1,5),</a:t>
            </a:r>
          </a:p>
          <a:p>
            <a:r>
              <a:rPr lang="en-US" dirty="0">
                <a:latin typeface="Consolas" panose="020B0609020204030204" pitchFamily="49" charset="0"/>
              </a:rPr>
              <a:t>name varchar(50) ,</a:t>
            </a:r>
          </a:p>
          <a:p>
            <a:r>
              <a:rPr lang="en-US" dirty="0">
                <a:latin typeface="Consolas" panose="020B0609020204030204" pitchFamily="49" charset="0"/>
              </a:rPr>
              <a:t>roll int </a:t>
            </a:r>
          </a:p>
          <a:p>
            <a:r>
              <a:rPr lang="en-US" dirty="0">
                <a:latin typeface="Consolas" panose="020B0609020204030204" pitchFamily="49" charset="0"/>
              </a:rPr>
              <a:t>)  </a:t>
            </a:r>
          </a:p>
          <a:p>
            <a:r>
              <a:rPr lang="en-US" dirty="0">
                <a:latin typeface="Consolas" panose="020B0609020204030204" pitchFamily="49" charset="0"/>
              </a:rPr>
              <a:t>insert into learner2 values ('</a:t>
            </a:r>
            <a:r>
              <a:rPr lang="en-US" dirty="0" err="1">
                <a:latin typeface="Consolas" panose="020B0609020204030204" pitchFamily="49" charset="0"/>
              </a:rPr>
              <a:t>zain</a:t>
            </a:r>
            <a:r>
              <a:rPr lang="en-US" dirty="0">
                <a:latin typeface="Consolas" panose="020B0609020204030204" pitchFamily="49" charset="0"/>
              </a:rPr>
              <a:t>' , 62)</a:t>
            </a:r>
          </a:p>
          <a:p>
            <a:r>
              <a:rPr lang="en-US" dirty="0">
                <a:latin typeface="Consolas" panose="020B0609020204030204" pitchFamily="49" charset="0"/>
              </a:rPr>
              <a:t>select * from learner2</a:t>
            </a:r>
          </a:p>
        </p:txBody>
      </p:sp>
    </p:spTree>
    <p:extLst>
      <p:ext uri="{BB962C8B-B14F-4D97-AF65-F5344CB8AC3E}">
        <p14:creationId xmlns:p14="http://schemas.microsoft.com/office/powerpoint/2010/main" val="3797034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14800" y="2275"/>
            <a:ext cx="1930337" cy="830997"/>
          </a:xfrm>
          <a:prstGeom prst="rect">
            <a:avLst/>
          </a:prstGeom>
        </p:spPr>
        <p:txBody>
          <a:bodyPr wrap="none">
            <a:spAutoFit/>
          </a:bodyPr>
          <a:lstStyle/>
          <a:p>
            <a:r>
              <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Aliases</a:t>
            </a:r>
          </a:p>
        </p:txBody>
      </p:sp>
      <p:sp>
        <p:nvSpPr>
          <p:cNvPr id="3" name="Rectangle 2"/>
          <p:cNvSpPr/>
          <p:nvPr/>
        </p:nvSpPr>
        <p:spPr>
          <a:xfrm>
            <a:off x="1473136" y="809388"/>
            <a:ext cx="7442263"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0000"/>
                </a:solidFill>
                <a:latin typeface="Verdana" panose="020B0604030504040204" pitchFamily="34" charset="0"/>
              </a:rPr>
              <a:t>aliases are used to give a table, or a column in a table, a temporary name.</a:t>
            </a:r>
          </a:p>
          <a:p>
            <a:pPr marL="285750" indent="-285750">
              <a:buFont typeface="Arial" panose="020B0604020202020204" pitchFamily="34" charset="0"/>
              <a:buChar char="•"/>
            </a:pPr>
            <a:r>
              <a:rPr lang="en-US" dirty="0">
                <a:solidFill>
                  <a:srgbClr val="000000"/>
                </a:solidFill>
                <a:latin typeface="Verdana" panose="020B0604030504040204" pitchFamily="34" charset="0"/>
              </a:rPr>
              <a:t>Aliases are often used to make column names more readable.</a:t>
            </a:r>
          </a:p>
          <a:p>
            <a:pPr marL="285750" indent="-285750">
              <a:buFont typeface="Arial" panose="020B0604020202020204" pitchFamily="34" charset="0"/>
              <a:buChar char="•"/>
            </a:pPr>
            <a:r>
              <a:rPr lang="en-US" dirty="0">
                <a:solidFill>
                  <a:srgbClr val="000000"/>
                </a:solidFill>
                <a:latin typeface="Verdana" panose="020B0604030504040204" pitchFamily="34" charset="0"/>
              </a:rPr>
              <a:t>An alias only exists for the duration of the query.</a:t>
            </a:r>
          </a:p>
        </p:txBody>
      </p:sp>
      <p:sp>
        <p:nvSpPr>
          <p:cNvPr id="4" name="Rectangle 3"/>
          <p:cNvSpPr/>
          <p:nvPr/>
        </p:nvSpPr>
        <p:spPr>
          <a:xfrm>
            <a:off x="1828800" y="2514600"/>
            <a:ext cx="4572000" cy="646331"/>
          </a:xfrm>
          <a:prstGeom prst="rect">
            <a:avLst/>
          </a:prstGeom>
          <a:solidFill>
            <a:schemeClr val="accent1">
              <a:lumMod val="60000"/>
              <a:lumOff val="40000"/>
            </a:schemeClr>
          </a:solidFill>
        </p:spPr>
        <p:txBody>
          <a:bodyPr>
            <a:spAutoFit/>
          </a:bodyPr>
          <a:lstStyle/>
          <a:p>
            <a:r>
              <a:rPr lang="en-US" b="1" u="sng" dirty="0"/>
              <a:t>Alias Table Syntax</a:t>
            </a:r>
          </a:p>
          <a:p>
            <a:r>
              <a:rPr lang="en-US" dirty="0"/>
              <a:t>SELECT </a:t>
            </a:r>
            <a:r>
              <a:rPr lang="en-US" dirty="0" err="1"/>
              <a:t>age,marksFROM</a:t>
            </a:r>
            <a:r>
              <a:rPr lang="en-US" dirty="0"/>
              <a:t> students AS </a:t>
            </a:r>
            <a:r>
              <a:rPr lang="en-US" dirty="0" err="1"/>
              <a:t>abc</a:t>
            </a:r>
            <a:endParaRPr lang="en-US" dirty="0"/>
          </a:p>
        </p:txBody>
      </p:sp>
      <p:sp>
        <p:nvSpPr>
          <p:cNvPr id="5" name="Rectangle 4"/>
          <p:cNvSpPr/>
          <p:nvPr/>
        </p:nvSpPr>
        <p:spPr>
          <a:xfrm>
            <a:off x="1828800" y="4495800"/>
            <a:ext cx="6737445" cy="646331"/>
          </a:xfrm>
          <a:prstGeom prst="rect">
            <a:avLst/>
          </a:prstGeom>
          <a:solidFill>
            <a:schemeClr val="accent1">
              <a:lumMod val="60000"/>
              <a:lumOff val="40000"/>
            </a:schemeClr>
          </a:solidFill>
        </p:spPr>
        <p:txBody>
          <a:bodyPr wrap="square">
            <a:spAutoFit/>
          </a:bodyPr>
          <a:lstStyle/>
          <a:p>
            <a:r>
              <a:rPr lang="en-US" b="1" dirty="0" smtClean="0"/>
              <a:t>Example</a:t>
            </a:r>
            <a:endParaRPr lang="en-US" b="1" dirty="0"/>
          </a:p>
          <a:p>
            <a:r>
              <a:rPr lang="en-US" dirty="0"/>
              <a:t>SELECT age AS b03age, name AS b03nameFROM students;</a:t>
            </a:r>
          </a:p>
        </p:txBody>
      </p:sp>
      <p:sp>
        <p:nvSpPr>
          <p:cNvPr id="6" name="Rectangle 5"/>
          <p:cNvSpPr/>
          <p:nvPr/>
        </p:nvSpPr>
        <p:spPr>
          <a:xfrm>
            <a:off x="1807684" y="3366700"/>
            <a:ext cx="4572000" cy="923330"/>
          </a:xfrm>
          <a:prstGeom prst="rect">
            <a:avLst/>
          </a:prstGeom>
        </p:spPr>
        <p:txBody>
          <a:bodyPr>
            <a:spAutoFit/>
          </a:bodyPr>
          <a:lstStyle/>
          <a:p>
            <a:r>
              <a:rPr lang="en-US" b="1" u="sng" dirty="0"/>
              <a:t>Alias Column Syntax</a:t>
            </a:r>
          </a:p>
          <a:p>
            <a:r>
              <a:rPr lang="en-US" b="1" dirty="0"/>
              <a:t>SELECT </a:t>
            </a:r>
            <a:r>
              <a:rPr lang="en-US" b="1" i="1" dirty="0" err="1"/>
              <a:t>column_name</a:t>
            </a:r>
            <a:r>
              <a:rPr lang="en-US" b="1" dirty="0"/>
              <a:t> AS </a:t>
            </a:r>
            <a:r>
              <a:rPr lang="en-US" b="1" i="1" dirty="0" err="1"/>
              <a:t>alias_name</a:t>
            </a:r>
            <a:r>
              <a:rPr lang="en-US" b="1" dirty="0"/>
              <a:t/>
            </a:r>
            <a:br>
              <a:rPr lang="en-US" b="1" dirty="0"/>
            </a:br>
            <a:r>
              <a:rPr lang="en-US" b="1" dirty="0"/>
              <a:t>FROM </a:t>
            </a:r>
            <a:r>
              <a:rPr lang="en-US" b="1" i="1" dirty="0" err="1"/>
              <a:t>table_name</a:t>
            </a:r>
            <a:r>
              <a:rPr lang="en-US" b="1" i="1" dirty="0"/>
              <a:t>;</a:t>
            </a:r>
          </a:p>
        </p:txBody>
      </p:sp>
    </p:spTree>
    <p:extLst>
      <p:ext uri="{BB962C8B-B14F-4D97-AF65-F5344CB8AC3E}">
        <p14:creationId xmlns:p14="http://schemas.microsoft.com/office/powerpoint/2010/main" val="122326305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7066" y="457200"/>
            <a:ext cx="7331122" cy="646331"/>
          </a:xfrm>
          <a:prstGeom prst="rect">
            <a:avLst/>
          </a:prstGeom>
        </p:spPr>
        <p:txBody>
          <a:bodyPr wrap="square">
            <a:spAutoFit/>
          </a:bodyPr>
          <a:lstStyle/>
          <a:p>
            <a:r>
              <a:rPr lang="en-US" dirty="0">
                <a:solidFill>
                  <a:srgbClr val="000000"/>
                </a:solidFill>
                <a:latin typeface="Verdana" panose="020B0604030504040204" pitchFamily="34" charset="0"/>
              </a:rPr>
              <a:t>statement creates an alias named "Address" that combine four columns (Address, </a:t>
            </a:r>
            <a:r>
              <a:rPr lang="en-US" dirty="0" err="1">
                <a:solidFill>
                  <a:srgbClr val="000000"/>
                </a:solidFill>
                <a:latin typeface="Verdana" panose="020B0604030504040204" pitchFamily="34" charset="0"/>
              </a:rPr>
              <a:t>PostalCode</a:t>
            </a:r>
            <a:r>
              <a:rPr lang="en-US" dirty="0">
                <a:solidFill>
                  <a:srgbClr val="000000"/>
                </a:solidFill>
                <a:latin typeface="Verdana" panose="020B0604030504040204" pitchFamily="34" charset="0"/>
              </a:rPr>
              <a:t>, City and Country):</a:t>
            </a:r>
          </a:p>
        </p:txBody>
      </p:sp>
      <p:sp>
        <p:nvSpPr>
          <p:cNvPr id="3" name="Rectangle 2"/>
          <p:cNvSpPr/>
          <p:nvPr/>
        </p:nvSpPr>
        <p:spPr>
          <a:xfrm>
            <a:off x="1444388" y="1103531"/>
            <a:ext cx="7543800" cy="646331"/>
          </a:xfrm>
          <a:prstGeom prst="rect">
            <a:avLst/>
          </a:prstGeom>
          <a:solidFill>
            <a:schemeClr val="accent1">
              <a:lumMod val="60000"/>
              <a:lumOff val="40000"/>
            </a:schemeClr>
          </a:solidFill>
        </p:spPr>
        <p:txBody>
          <a:bodyPr wrap="square">
            <a:spAutoFit/>
          </a:bodyPr>
          <a:lstStyle/>
          <a:p>
            <a:r>
              <a:rPr lang="en-US" dirty="0"/>
              <a:t>SELECT  </a:t>
            </a:r>
            <a:r>
              <a:rPr lang="en-US" dirty="0" err="1"/>
              <a:t>CONCAT</a:t>
            </a:r>
            <a:r>
              <a:rPr lang="en-US" dirty="0"/>
              <a:t>(name,', ',age) AS </a:t>
            </a:r>
            <a:r>
              <a:rPr lang="en-US" dirty="0" err="1"/>
              <a:t>info,marks</a:t>
            </a:r>
            <a:r>
              <a:rPr lang="en-US" dirty="0"/>
              <a:t> </a:t>
            </a:r>
          </a:p>
          <a:p>
            <a:r>
              <a:rPr lang="en-US" dirty="0"/>
              <a:t>FROM students;</a:t>
            </a:r>
          </a:p>
        </p:txBody>
      </p:sp>
      <p:sp>
        <p:nvSpPr>
          <p:cNvPr id="4" name="Rectangle 3"/>
          <p:cNvSpPr/>
          <p:nvPr/>
        </p:nvSpPr>
        <p:spPr>
          <a:xfrm>
            <a:off x="1505803" y="1981199"/>
            <a:ext cx="7391400" cy="1200329"/>
          </a:xfrm>
          <a:prstGeom prst="rect">
            <a:avLst/>
          </a:prstGeom>
        </p:spPr>
        <p:txBody>
          <a:bodyPr wrap="square">
            <a:spAutoFit/>
          </a:bodyPr>
          <a:lstStyle/>
          <a:p>
            <a:r>
              <a:rPr lang="en-US" dirty="0">
                <a:solidFill>
                  <a:srgbClr val="000000"/>
                </a:solidFill>
                <a:latin typeface="Segoe UI" panose="020B0502040204020203" pitchFamily="34" charset="0"/>
              </a:rPr>
              <a:t>Alias for Tables Example</a:t>
            </a:r>
          </a:p>
          <a:p>
            <a:r>
              <a:rPr lang="en-US" dirty="0">
                <a:solidFill>
                  <a:srgbClr val="000000"/>
                </a:solidFill>
                <a:latin typeface="Verdana" panose="020B0604030504040204" pitchFamily="34" charset="0"/>
              </a:rPr>
              <a:t>We use the “students" and “</a:t>
            </a:r>
            <a:r>
              <a:rPr lang="en-US" dirty="0" err="1">
                <a:solidFill>
                  <a:srgbClr val="000000"/>
                </a:solidFill>
                <a:latin typeface="Verdana" panose="020B0604030504040204" pitchFamily="34" charset="0"/>
              </a:rPr>
              <a:t>aptecg</a:t>
            </a:r>
            <a:r>
              <a:rPr lang="en-US" dirty="0">
                <a:solidFill>
                  <a:srgbClr val="000000"/>
                </a:solidFill>
                <a:latin typeface="Verdana" panose="020B0604030504040204" pitchFamily="34" charset="0"/>
              </a:rPr>
              <a:t>" tables, and give them the table aliases of “s" and “a" respectively (Here we use aliases to make the SQL shorter)</a:t>
            </a:r>
          </a:p>
        </p:txBody>
      </p:sp>
      <p:sp>
        <p:nvSpPr>
          <p:cNvPr id="5" name="Rectangle 4"/>
          <p:cNvSpPr/>
          <p:nvPr/>
        </p:nvSpPr>
        <p:spPr>
          <a:xfrm>
            <a:off x="1505803" y="3181528"/>
            <a:ext cx="7162800" cy="1200329"/>
          </a:xfrm>
          <a:prstGeom prst="rect">
            <a:avLst/>
          </a:prstGeom>
          <a:solidFill>
            <a:schemeClr val="accent1">
              <a:lumMod val="60000"/>
              <a:lumOff val="40000"/>
            </a:schemeClr>
          </a:solidFill>
        </p:spPr>
        <p:txBody>
          <a:bodyPr wrap="square">
            <a:spAutoFit/>
          </a:bodyPr>
          <a:lstStyle/>
          <a:p>
            <a:r>
              <a:rPr lang="en-US" dirty="0"/>
              <a:t>SELECT p.name, </a:t>
            </a:r>
            <a:r>
              <a:rPr lang="en-US" dirty="0" err="1"/>
              <a:t>s.age</a:t>
            </a:r>
            <a:r>
              <a:rPr lang="en-US" dirty="0"/>
              <a:t>, </a:t>
            </a:r>
            <a:r>
              <a:rPr lang="en-US" dirty="0" err="1"/>
              <a:t>s.marks</a:t>
            </a:r>
            <a:r>
              <a:rPr lang="en-US" dirty="0"/>
              <a:t> FROM students AS s, pupil AS p WHERE s.name=p.name;</a:t>
            </a:r>
          </a:p>
          <a:p>
            <a:r>
              <a:rPr lang="en-US" dirty="0"/>
              <a:t>Or</a:t>
            </a:r>
          </a:p>
          <a:p>
            <a:r>
              <a:rPr lang="en-US" dirty="0"/>
              <a:t>SELECT * FROM students AS s, pupil AS </a:t>
            </a:r>
            <a:r>
              <a:rPr lang="en-US" dirty="0" err="1"/>
              <a:t>pWHERE</a:t>
            </a:r>
            <a:r>
              <a:rPr lang="en-US" dirty="0"/>
              <a:t> s.name=p.name;</a:t>
            </a:r>
          </a:p>
        </p:txBody>
      </p:sp>
      <p:sp>
        <p:nvSpPr>
          <p:cNvPr id="6" name="Rectangle 5"/>
          <p:cNvSpPr/>
          <p:nvPr/>
        </p:nvSpPr>
        <p:spPr>
          <a:xfrm>
            <a:off x="1505803" y="4381857"/>
            <a:ext cx="7420970" cy="923330"/>
          </a:xfrm>
          <a:prstGeom prst="rect">
            <a:avLst/>
          </a:prstGeom>
        </p:spPr>
        <p:txBody>
          <a:bodyPr wrap="square">
            <a:spAutoFit/>
          </a:bodyPr>
          <a:lstStyle/>
          <a:p>
            <a:pPr algn="ctr"/>
            <a:r>
              <a:rPr lang="en-US" dirty="0">
                <a:solidFill>
                  <a:srgbClr val="000000"/>
                </a:solidFill>
                <a:latin typeface="Verdana" panose="020B0604030504040204" pitchFamily="34" charset="0"/>
              </a:rPr>
              <a:t>OR</a:t>
            </a:r>
          </a:p>
          <a:p>
            <a:r>
              <a:rPr lang="en-US" dirty="0">
                <a:solidFill>
                  <a:srgbClr val="000000"/>
                </a:solidFill>
                <a:latin typeface="Verdana" panose="020B0604030504040204" pitchFamily="34" charset="0"/>
              </a:rPr>
              <a:t>The following SQL statement is the same as above, but without aliases:</a:t>
            </a:r>
          </a:p>
        </p:txBody>
      </p:sp>
      <p:sp>
        <p:nvSpPr>
          <p:cNvPr id="7" name="Rectangle 6"/>
          <p:cNvSpPr/>
          <p:nvPr/>
        </p:nvSpPr>
        <p:spPr>
          <a:xfrm>
            <a:off x="-3412" y="5305187"/>
            <a:ext cx="9144000" cy="1477328"/>
          </a:xfrm>
          <a:prstGeom prst="rect">
            <a:avLst/>
          </a:prstGeom>
          <a:solidFill>
            <a:schemeClr val="accent1">
              <a:lumMod val="60000"/>
              <a:lumOff val="40000"/>
            </a:schemeClr>
          </a:solidFill>
        </p:spPr>
        <p:txBody>
          <a:bodyPr wrap="square">
            <a:spAutoFit/>
          </a:bodyPr>
          <a:lstStyle/>
          <a:p>
            <a:r>
              <a:rPr lang="en-US" dirty="0"/>
              <a:t>SELECT *FROM students, pupil;</a:t>
            </a:r>
          </a:p>
          <a:p>
            <a:r>
              <a:rPr lang="en-US" dirty="0"/>
              <a:t>OR</a:t>
            </a:r>
          </a:p>
          <a:p>
            <a:r>
              <a:rPr lang="en-US" dirty="0"/>
              <a:t>SELECT students.name, </a:t>
            </a:r>
            <a:r>
              <a:rPr lang="en-US" dirty="0" err="1"/>
              <a:t>students.age</a:t>
            </a:r>
            <a:r>
              <a:rPr lang="en-US" dirty="0"/>
              <a:t>, </a:t>
            </a:r>
            <a:r>
              <a:rPr lang="en-US" dirty="0" err="1"/>
              <a:t>pupil.nameFROM</a:t>
            </a:r>
            <a:r>
              <a:rPr lang="en-US" dirty="0"/>
              <a:t> students, </a:t>
            </a:r>
            <a:r>
              <a:rPr lang="en-US" dirty="0" err="1"/>
              <a:t>pupilWHERE</a:t>
            </a:r>
            <a:r>
              <a:rPr lang="en-US" dirty="0"/>
              <a:t>  students.name=pupil.name;</a:t>
            </a:r>
          </a:p>
          <a:p>
            <a:endParaRPr lang="en-US" b="1" dirty="0">
              <a:latin typeface="Consolas" panose="020B0609020204030204" pitchFamily="49" charset="0"/>
            </a:endParaRPr>
          </a:p>
        </p:txBody>
      </p:sp>
    </p:spTree>
    <p:extLst>
      <p:ext uri="{BB962C8B-B14F-4D97-AF65-F5344CB8AC3E}">
        <p14:creationId xmlns:p14="http://schemas.microsoft.com/office/powerpoint/2010/main" val="23265707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152400"/>
            <a:ext cx="2962671" cy="830997"/>
          </a:xfrm>
          <a:prstGeom prst="rect">
            <a:avLst/>
          </a:prstGeom>
        </p:spPr>
        <p:txBody>
          <a:bodyPr wrap="none">
            <a:spAutoFit/>
          </a:bodyPr>
          <a:lstStyle/>
          <a:p>
            <a:r>
              <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SQL Joins </a:t>
            </a:r>
            <a:endParaRPr lang="en-US" dirty="0"/>
          </a:p>
        </p:txBody>
      </p:sp>
      <p:sp>
        <p:nvSpPr>
          <p:cNvPr id="4" name="Rectangle 3"/>
          <p:cNvSpPr/>
          <p:nvPr/>
        </p:nvSpPr>
        <p:spPr>
          <a:xfrm>
            <a:off x="1532484" y="995907"/>
            <a:ext cx="7611516" cy="1477328"/>
          </a:xfrm>
          <a:prstGeom prst="rect">
            <a:avLst/>
          </a:prstGeom>
        </p:spPr>
        <p:txBody>
          <a:bodyPr wrap="square">
            <a:spAutoFit/>
          </a:bodyPr>
          <a:lstStyle/>
          <a:p>
            <a:r>
              <a:rPr lang="en-US" dirty="0">
                <a:solidFill>
                  <a:srgbClr val="000000"/>
                </a:solidFill>
              </a:rPr>
              <a:t>A JOIN clause is used to combine rows from two or more tables, based on a related column between them.</a:t>
            </a:r>
          </a:p>
          <a:p>
            <a:pPr algn="ctr"/>
            <a:r>
              <a:rPr lang="en-US" dirty="0">
                <a:solidFill>
                  <a:srgbClr val="000000"/>
                </a:solidFill>
              </a:rPr>
              <a:t>Or</a:t>
            </a:r>
          </a:p>
          <a:p>
            <a:r>
              <a:rPr lang="en-US" dirty="0"/>
              <a:t>The JOIN keyword is used in a SQL statement to query data from two or more tables based on a relationship between certain columns in these tables.</a:t>
            </a:r>
          </a:p>
        </p:txBody>
      </p:sp>
      <p:sp>
        <p:nvSpPr>
          <p:cNvPr id="5" name="Rectangle 4"/>
          <p:cNvSpPr/>
          <p:nvPr/>
        </p:nvSpPr>
        <p:spPr>
          <a:xfrm>
            <a:off x="1532484" y="2505079"/>
            <a:ext cx="7543800" cy="1200329"/>
          </a:xfrm>
          <a:prstGeom prst="rect">
            <a:avLst/>
          </a:prstGeom>
        </p:spPr>
        <p:txBody>
          <a:bodyPr wrap="square">
            <a:spAutoFit/>
          </a:bodyPr>
          <a:lstStyle/>
          <a:p>
            <a:r>
              <a:rPr lang="en-US" dirty="0"/>
              <a:t>To join data from two tables you write </a:t>
            </a:r>
          </a:p>
          <a:p>
            <a:pPr marL="285750" indent="-285750">
              <a:buFont typeface="Wingdings" panose="05000000000000000000" pitchFamily="2" charset="2"/>
              <a:buChar char="Ø"/>
            </a:pPr>
            <a:r>
              <a:rPr lang="en-US" dirty="0"/>
              <a:t>the names of two tables in the FROM clause </a:t>
            </a:r>
          </a:p>
          <a:p>
            <a:pPr marL="285750" indent="-285750">
              <a:buFont typeface="Wingdings" panose="05000000000000000000" pitchFamily="2" charset="2"/>
              <a:buChar char="Ø"/>
            </a:pPr>
            <a:r>
              <a:rPr lang="en-US" dirty="0"/>
              <a:t>along with JOIN keyword and </a:t>
            </a:r>
          </a:p>
          <a:p>
            <a:pPr marL="285750" indent="-285750">
              <a:buFont typeface="Wingdings" panose="05000000000000000000" pitchFamily="2" charset="2"/>
              <a:buChar char="Ø"/>
            </a:pPr>
            <a:r>
              <a:rPr lang="en-US" dirty="0"/>
              <a:t>an ON phrase that specifies the join condition</a:t>
            </a:r>
          </a:p>
        </p:txBody>
      </p:sp>
      <p:sp>
        <p:nvSpPr>
          <p:cNvPr id="6" name="Rectangle 5"/>
          <p:cNvSpPr/>
          <p:nvPr/>
        </p:nvSpPr>
        <p:spPr>
          <a:xfrm>
            <a:off x="1676400" y="3705408"/>
            <a:ext cx="7239000" cy="2339102"/>
          </a:xfrm>
          <a:prstGeom prst="rect">
            <a:avLst/>
          </a:prstGeom>
        </p:spPr>
        <p:txBody>
          <a:bodyPr wrap="square">
            <a:spAutoFit/>
          </a:bodyPr>
          <a:lstStyle/>
          <a:p>
            <a:pPr algn="ctr"/>
            <a:r>
              <a:rPr lang="en-US" sz="2000" b="1" u="sng" dirty="0">
                <a:solidFill>
                  <a:srgbClr val="002060"/>
                </a:solidFill>
                <a:latin typeface="Times New Roman" pitchFamily="18" charset="0"/>
              </a:rPr>
              <a:t>Join conditions</a:t>
            </a:r>
          </a:p>
          <a:p>
            <a:r>
              <a:rPr lang="en-US" dirty="0"/>
              <a:t>The join condition indicates how two tables should be compared.</a:t>
            </a:r>
          </a:p>
          <a:p>
            <a:pPr marL="742950" lvl="1" indent="-285750">
              <a:buFont typeface="Wingdings" panose="05000000000000000000" pitchFamily="2" charset="2"/>
              <a:buChar char="ü"/>
            </a:pPr>
            <a:r>
              <a:rPr lang="fr-FR" b="1" dirty="0"/>
              <a:t> </a:t>
            </a:r>
            <a:r>
              <a:rPr lang="fr-FR" b="1" dirty="0" err="1"/>
              <a:t>Inner</a:t>
            </a:r>
            <a:r>
              <a:rPr lang="fr-FR" b="1" dirty="0"/>
              <a:t> </a:t>
            </a:r>
            <a:r>
              <a:rPr lang="fr-FR" b="1" dirty="0" err="1"/>
              <a:t>Join</a:t>
            </a:r>
            <a:endParaRPr lang="fr-FR" dirty="0"/>
          </a:p>
          <a:p>
            <a:pPr marL="742950" lvl="1" indent="-285750">
              <a:buFont typeface="Wingdings" panose="05000000000000000000" pitchFamily="2" charset="2"/>
              <a:buChar char="ü"/>
            </a:pPr>
            <a:r>
              <a:rPr lang="fr-FR" b="1" dirty="0"/>
              <a:t> Outer </a:t>
            </a:r>
            <a:r>
              <a:rPr lang="fr-FR" b="1" dirty="0" err="1"/>
              <a:t>Join</a:t>
            </a:r>
            <a:endParaRPr lang="fr-FR" b="1" dirty="0"/>
          </a:p>
          <a:p>
            <a:pPr marL="1200150" lvl="2" indent="-285750">
              <a:buFont typeface="Wingdings" panose="05000000000000000000" pitchFamily="2" charset="2"/>
              <a:buChar char="ü"/>
            </a:pPr>
            <a:r>
              <a:rPr lang="fr-FR" b="1" dirty="0"/>
              <a:t>Full Outer </a:t>
            </a:r>
            <a:r>
              <a:rPr lang="fr-FR" b="1" dirty="0" err="1"/>
              <a:t>Join</a:t>
            </a:r>
            <a:endParaRPr lang="fr-FR" b="1" dirty="0"/>
          </a:p>
          <a:p>
            <a:pPr marL="1200150" lvl="2" indent="-285750">
              <a:buFont typeface="Wingdings" panose="05000000000000000000" pitchFamily="2" charset="2"/>
              <a:buChar char="ü"/>
            </a:pPr>
            <a:r>
              <a:rPr lang="fr-FR" b="1" dirty="0" err="1"/>
              <a:t>Left</a:t>
            </a:r>
            <a:r>
              <a:rPr lang="fr-FR" b="1" dirty="0"/>
              <a:t> Outer </a:t>
            </a:r>
            <a:r>
              <a:rPr lang="fr-FR" b="1" dirty="0" err="1"/>
              <a:t>Join</a:t>
            </a:r>
            <a:endParaRPr lang="fr-FR" b="1" dirty="0"/>
          </a:p>
          <a:p>
            <a:pPr marL="1200150" lvl="2" indent="-285750">
              <a:buFont typeface="Wingdings" panose="05000000000000000000" pitchFamily="2" charset="2"/>
              <a:buChar char="ü"/>
            </a:pPr>
            <a:r>
              <a:rPr lang="fr-FR" b="1" dirty="0"/>
              <a:t>Right Outer </a:t>
            </a:r>
            <a:r>
              <a:rPr lang="fr-FR" b="1" dirty="0" err="1"/>
              <a:t>Join</a:t>
            </a:r>
            <a:endParaRPr lang="fr-FR" b="1" dirty="0"/>
          </a:p>
          <a:p>
            <a:pPr marL="742950" lvl="1" indent="-285750">
              <a:buFont typeface="Wingdings" panose="05000000000000000000" pitchFamily="2" charset="2"/>
              <a:buChar char="ü"/>
            </a:pPr>
            <a:r>
              <a:rPr lang="fr-FR" b="1" dirty="0"/>
              <a:t>Self </a:t>
            </a:r>
            <a:r>
              <a:rPr lang="fr-FR" b="1" dirty="0" err="1"/>
              <a:t>Join</a:t>
            </a:r>
            <a:endParaRPr lang="en-US" dirty="0"/>
          </a:p>
        </p:txBody>
      </p:sp>
      <p:sp>
        <p:nvSpPr>
          <p:cNvPr id="7" name="Rectangle 6"/>
          <p:cNvSpPr/>
          <p:nvPr/>
        </p:nvSpPr>
        <p:spPr>
          <a:xfrm>
            <a:off x="1490142" y="6044510"/>
            <a:ext cx="7611516" cy="646331"/>
          </a:xfrm>
          <a:prstGeom prst="rect">
            <a:avLst/>
          </a:prstGeom>
        </p:spPr>
        <p:txBody>
          <a:bodyPr wrap="square">
            <a:spAutoFit/>
          </a:bodyPr>
          <a:lstStyle/>
          <a:p>
            <a:r>
              <a:rPr lang="en-US" dirty="0">
                <a:solidFill>
                  <a:schemeClr val="accent1">
                    <a:lumMod val="50000"/>
                  </a:schemeClr>
                </a:solidFill>
              </a:rPr>
              <a:t>/*In most cases they are compares on the base on the relationship of primary key of the first table and foreign key of the second table. */</a:t>
            </a:r>
          </a:p>
        </p:txBody>
      </p:sp>
    </p:spTree>
    <p:extLst>
      <p:ext uri="{BB962C8B-B14F-4D97-AF65-F5344CB8AC3E}">
        <p14:creationId xmlns:p14="http://schemas.microsoft.com/office/powerpoint/2010/main" val="265620565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81400" y="0"/>
            <a:ext cx="2343911" cy="584775"/>
          </a:xfrm>
          <a:prstGeom prst="rect">
            <a:avLst/>
          </a:prstGeom>
        </p:spPr>
        <p:txBody>
          <a:bodyPr wrap="none">
            <a:spAutoFit/>
          </a:bodyPr>
          <a:lstStyle/>
          <a:p>
            <a:pPr lvl="0"/>
            <a:r>
              <a:rPr lang="en-US" sz="3200" u="sng" dirty="0">
                <a:solidFill>
                  <a:srgbClr val="002060"/>
                </a:solidFill>
                <a:latin typeface="Showcard Gothic" panose="04020904020102020604" pitchFamily="82" charset="0"/>
              </a:rPr>
              <a:t>Inner Join</a:t>
            </a:r>
          </a:p>
        </p:txBody>
      </p:sp>
      <p:sp>
        <p:nvSpPr>
          <p:cNvPr id="4" name="Rectangle 3"/>
          <p:cNvSpPr/>
          <p:nvPr/>
        </p:nvSpPr>
        <p:spPr>
          <a:xfrm>
            <a:off x="1447800" y="584775"/>
            <a:ext cx="7467600" cy="1477328"/>
          </a:xfrm>
          <a:prstGeom prst="rect">
            <a:avLst/>
          </a:prstGeom>
        </p:spPr>
        <p:txBody>
          <a:bodyPr wrap="square">
            <a:spAutoFit/>
          </a:bodyPr>
          <a:lstStyle/>
          <a:p>
            <a:r>
              <a:rPr lang="en-US" dirty="0">
                <a:solidFill>
                  <a:srgbClr val="000000"/>
                </a:solidFill>
              </a:rPr>
              <a:t>The INNER JOIN keyword selects records that have matching values in both tables.</a:t>
            </a:r>
          </a:p>
          <a:p>
            <a:pPr algn="ctr"/>
            <a:r>
              <a:rPr lang="en-US" dirty="0">
                <a:solidFill>
                  <a:srgbClr val="000000"/>
                </a:solidFill>
              </a:rPr>
              <a:t>OR</a:t>
            </a:r>
          </a:p>
          <a:p>
            <a:r>
              <a:rPr lang="en-US" dirty="0"/>
              <a:t>The INNER JOIN is formed when records from two tables are combined only if the rows from both the tables are matched based on a common column.</a:t>
            </a:r>
            <a:endParaRPr lang="en-US" dirty="0">
              <a:solidFill>
                <a:srgbClr val="000000"/>
              </a:solidFill>
            </a:endParaRPr>
          </a:p>
        </p:txBody>
      </p:sp>
      <p:sp>
        <p:nvSpPr>
          <p:cNvPr id="5" name="Rectangle 4"/>
          <p:cNvSpPr/>
          <p:nvPr/>
        </p:nvSpPr>
        <p:spPr>
          <a:xfrm>
            <a:off x="1066800" y="2133600"/>
            <a:ext cx="8077200" cy="923330"/>
          </a:xfrm>
          <a:prstGeom prst="rect">
            <a:avLst/>
          </a:prstGeom>
          <a:solidFill>
            <a:schemeClr val="accent1">
              <a:lumMod val="60000"/>
              <a:lumOff val="40000"/>
            </a:schemeClr>
          </a:solidFill>
        </p:spPr>
        <p:txBody>
          <a:bodyPr wrap="square">
            <a:spAutoFit/>
          </a:bodyPr>
          <a:lstStyle/>
          <a:p>
            <a:r>
              <a:rPr lang="en-US" dirty="0">
                <a:latin typeface="Consolas" panose="020B0609020204030204" pitchFamily="49" charset="0"/>
              </a:rPr>
              <a:t>SELECT </a:t>
            </a:r>
            <a:r>
              <a:rPr lang="en-US" i="1" dirty="0" err="1">
                <a:latin typeface="Consolas" panose="020B0609020204030204" pitchFamily="49" charset="0"/>
              </a:rPr>
              <a:t>column_name</a:t>
            </a:r>
            <a:r>
              <a:rPr lang="en-US" i="1" dirty="0">
                <a:latin typeface="Consolas" panose="020B0609020204030204" pitchFamily="49" charset="0"/>
              </a:rPr>
              <a:t>(s)</a:t>
            </a:r>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FROM </a:t>
            </a:r>
            <a:r>
              <a:rPr lang="en-US" i="1" dirty="0">
                <a:latin typeface="Consolas" panose="020B0609020204030204" pitchFamily="49" charset="0"/>
              </a:rPr>
              <a:t>table1</a:t>
            </a:r>
            <a:r>
              <a:rPr lang="en-US" dirty="0">
                <a:latin typeface="Consolas" panose="020B0609020204030204" pitchFamily="49" charset="0"/>
              </a:rPr>
              <a:t/>
            </a:r>
            <a:br>
              <a:rPr lang="en-US" dirty="0">
                <a:latin typeface="Consolas" panose="020B0609020204030204" pitchFamily="49" charset="0"/>
              </a:rPr>
            </a:br>
            <a:r>
              <a:rPr lang="en-US" dirty="0">
                <a:latin typeface="Consolas" panose="020B0609020204030204" pitchFamily="49" charset="0"/>
              </a:rPr>
              <a:t>INNER JOIN </a:t>
            </a:r>
            <a:r>
              <a:rPr lang="en-US" i="1" dirty="0">
                <a:latin typeface="Consolas" panose="020B0609020204030204" pitchFamily="49" charset="0"/>
              </a:rPr>
              <a:t>table2 </a:t>
            </a:r>
            <a:r>
              <a:rPr lang="en-US" dirty="0">
                <a:latin typeface="Consolas" panose="020B0609020204030204" pitchFamily="49" charset="0"/>
              </a:rPr>
              <a:t>ON </a:t>
            </a:r>
            <a:r>
              <a:rPr lang="en-US" i="1" dirty="0">
                <a:latin typeface="Consolas" panose="020B0609020204030204" pitchFamily="49" charset="0"/>
              </a:rPr>
              <a:t>table1.column_name </a:t>
            </a:r>
            <a:r>
              <a:rPr lang="en-US" dirty="0">
                <a:latin typeface="Consolas" panose="020B0609020204030204" pitchFamily="49" charset="0"/>
              </a:rPr>
              <a:t>=</a:t>
            </a:r>
            <a:r>
              <a:rPr lang="en-US" i="1" dirty="0">
                <a:latin typeface="Consolas" panose="020B0609020204030204" pitchFamily="49" charset="0"/>
              </a:rPr>
              <a:t> table2.column_name</a:t>
            </a:r>
            <a:r>
              <a:rPr lang="en-US" dirty="0">
                <a:latin typeface="Consolas" panose="020B0609020204030204" pitchFamily="49" charset="0"/>
              </a:rPr>
              <a:t>;</a:t>
            </a:r>
          </a:p>
        </p:txBody>
      </p:sp>
      <p:sp>
        <p:nvSpPr>
          <p:cNvPr id="7" name="Rectangle 6"/>
          <p:cNvSpPr/>
          <p:nvPr/>
        </p:nvSpPr>
        <p:spPr>
          <a:xfrm>
            <a:off x="1600200" y="5732820"/>
            <a:ext cx="4572000" cy="646331"/>
          </a:xfrm>
          <a:prstGeom prst="rect">
            <a:avLst/>
          </a:prstGeom>
          <a:solidFill>
            <a:schemeClr val="accent1">
              <a:lumMod val="60000"/>
              <a:lumOff val="40000"/>
            </a:schemeClr>
          </a:solidFill>
        </p:spPr>
        <p:txBody>
          <a:bodyPr>
            <a:spAutoFit/>
          </a:bodyPr>
          <a:lstStyle/>
          <a:p>
            <a:r>
              <a:rPr lang="en-US" dirty="0"/>
              <a:t>SELECT * FROM </a:t>
            </a:r>
            <a:r>
              <a:rPr lang="en-US" dirty="0" smtClean="0"/>
              <a:t>STUDENTS INNER </a:t>
            </a:r>
            <a:r>
              <a:rPr lang="en-US" dirty="0"/>
              <a:t>JOIN </a:t>
            </a:r>
            <a:r>
              <a:rPr lang="en-US" dirty="0" smtClean="0"/>
              <a:t>pupil ON </a:t>
            </a:r>
            <a:r>
              <a:rPr lang="en-US" dirty="0"/>
              <a:t>students.name=pupil.name</a:t>
            </a:r>
          </a:p>
        </p:txBody>
      </p:sp>
      <p:pic>
        <p:nvPicPr>
          <p:cNvPr id="8" name="Picture 7"/>
          <p:cNvPicPr>
            <a:picLocks noChangeAspect="1"/>
          </p:cNvPicPr>
          <p:nvPr/>
        </p:nvPicPr>
        <p:blipFill>
          <a:blip r:embed="rId2"/>
          <a:stretch>
            <a:fillRect/>
          </a:stretch>
        </p:blipFill>
        <p:spPr>
          <a:xfrm>
            <a:off x="5334000" y="3823593"/>
            <a:ext cx="2760453" cy="1828800"/>
          </a:xfrm>
          <a:prstGeom prst="rect">
            <a:avLst/>
          </a:prstGeom>
        </p:spPr>
      </p:pic>
    </p:spTree>
    <p:extLst>
      <p:ext uri="{BB962C8B-B14F-4D97-AF65-F5344CB8AC3E}">
        <p14:creationId xmlns:p14="http://schemas.microsoft.com/office/powerpoint/2010/main" val="103264352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685800"/>
            <a:ext cx="7543800" cy="1200329"/>
          </a:xfrm>
          <a:prstGeom prst="rect">
            <a:avLst/>
          </a:prstGeom>
        </p:spPr>
        <p:txBody>
          <a:bodyPr wrap="square">
            <a:spAutoFit/>
          </a:bodyPr>
          <a:lstStyle/>
          <a:p>
            <a:r>
              <a:rPr lang="en-US" dirty="0">
                <a:solidFill>
                  <a:srgbClr val="000000"/>
                </a:solidFill>
                <a:latin typeface="Verdana" panose="020B0604030504040204" pitchFamily="34" charset="0"/>
              </a:rPr>
              <a:t>The LEFT JOIN keyword returns all records from the left table (table1), and the matched records from the right table (table2). The result is NULL from the right side, if there is no match.</a:t>
            </a:r>
            <a:endParaRPr lang="en-US" dirty="0"/>
          </a:p>
        </p:txBody>
      </p:sp>
      <p:sp>
        <p:nvSpPr>
          <p:cNvPr id="4" name="Rectangle 3"/>
          <p:cNvSpPr/>
          <p:nvPr/>
        </p:nvSpPr>
        <p:spPr>
          <a:xfrm>
            <a:off x="3505200" y="12510"/>
            <a:ext cx="2081019" cy="584775"/>
          </a:xfrm>
          <a:prstGeom prst="rect">
            <a:avLst/>
          </a:prstGeom>
        </p:spPr>
        <p:txBody>
          <a:bodyPr wrap="none">
            <a:spAutoFit/>
          </a:bodyPr>
          <a:lstStyle/>
          <a:p>
            <a:pPr lvl="0"/>
            <a:r>
              <a:rPr lang="en-US" sz="3200" u="sng" dirty="0">
                <a:solidFill>
                  <a:srgbClr val="002060"/>
                </a:solidFill>
                <a:latin typeface="Showcard Gothic" panose="04020904020102020604" pitchFamily="82" charset="0"/>
              </a:rPr>
              <a:t>LEFT Join</a:t>
            </a:r>
          </a:p>
        </p:txBody>
      </p:sp>
      <p:sp>
        <p:nvSpPr>
          <p:cNvPr id="5" name="Rectangle 4"/>
          <p:cNvSpPr/>
          <p:nvPr/>
        </p:nvSpPr>
        <p:spPr>
          <a:xfrm>
            <a:off x="1600200" y="1886129"/>
            <a:ext cx="6172200" cy="1200329"/>
          </a:xfrm>
          <a:prstGeom prst="rect">
            <a:avLst/>
          </a:prstGeom>
          <a:solidFill>
            <a:schemeClr val="accent1">
              <a:lumMod val="60000"/>
              <a:lumOff val="40000"/>
            </a:schemeClr>
          </a:solidFill>
        </p:spPr>
        <p:txBody>
          <a:bodyPr wrap="square">
            <a:spAutoFit/>
          </a:bodyPr>
          <a:lstStyle/>
          <a:p>
            <a:r>
              <a:rPr lang="en-US" dirty="0"/>
              <a:t>SELECT </a:t>
            </a:r>
            <a:r>
              <a:rPr lang="en-US" dirty="0" err="1"/>
              <a:t>column_name</a:t>
            </a:r>
            <a:r>
              <a:rPr lang="en-US" dirty="0"/>
              <a:t>(s)</a:t>
            </a:r>
            <a:br>
              <a:rPr lang="en-US" dirty="0"/>
            </a:br>
            <a:r>
              <a:rPr lang="en-US" dirty="0"/>
              <a:t>FROM table_name1</a:t>
            </a:r>
            <a:br>
              <a:rPr lang="en-US" dirty="0"/>
            </a:br>
            <a:r>
              <a:rPr lang="en-US" dirty="0"/>
              <a:t>LEFT JOIN table_name2</a:t>
            </a:r>
            <a:br>
              <a:rPr lang="en-US" dirty="0"/>
            </a:br>
            <a:r>
              <a:rPr lang="en-US" dirty="0"/>
              <a:t>ON table_name1.column_name=table_name2.column_name</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3334287"/>
            <a:ext cx="3059546" cy="1905000"/>
          </a:xfrm>
          <a:prstGeom prst="rect">
            <a:avLst/>
          </a:prstGeom>
        </p:spPr>
      </p:pic>
      <p:sp>
        <p:nvSpPr>
          <p:cNvPr id="3" name="Rectangle 2"/>
          <p:cNvSpPr/>
          <p:nvPr/>
        </p:nvSpPr>
        <p:spPr>
          <a:xfrm>
            <a:off x="1609381" y="5497215"/>
            <a:ext cx="4572000" cy="646331"/>
          </a:xfrm>
          <a:prstGeom prst="rect">
            <a:avLst/>
          </a:prstGeom>
          <a:solidFill>
            <a:schemeClr val="accent1">
              <a:lumMod val="60000"/>
              <a:lumOff val="40000"/>
            </a:schemeClr>
          </a:solidFill>
        </p:spPr>
        <p:txBody>
          <a:bodyPr>
            <a:spAutoFit/>
          </a:bodyPr>
          <a:lstStyle/>
          <a:p>
            <a:r>
              <a:rPr lang="en-US" dirty="0">
                <a:latin typeface="Consolas" panose="020B0609020204030204" pitchFamily="49" charset="0"/>
              </a:rPr>
              <a:t>SELECT *FROM </a:t>
            </a:r>
            <a:r>
              <a:rPr lang="en-US" dirty="0" err="1">
                <a:latin typeface="Consolas" panose="020B0609020204030204" pitchFamily="49" charset="0"/>
              </a:rPr>
              <a:t>studentsLEFT</a:t>
            </a:r>
            <a:r>
              <a:rPr lang="en-US" dirty="0">
                <a:latin typeface="Consolas" panose="020B0609020204030204" pitchFamily="49" charset="0"/>
              </a:rPr>
              <a:t> JOIN pupil ON  students.name=pupil.name</a:t>
            </a:r>
          </a:p>
        </p:txBody>
      </p:sp>
    </p:spTree>
    <p:extLst>
      <p:ext uri="{BB962C8B-B14F-4D97-AF65-F5344CB8AC3E}">
        <p14:creationId xmlns:p14="http://schemas.microsoft.com/office/powerpoint/2010/main" val="36536556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762000"/>
            <a:ext cx="7848600" cy="923330"/>
          </a:xfrm>
          <a:prstGeom prst="rect">
            <a:avLst/>
          </a:prstGeom>
        </p:spPr>
        <p:txBody>
          <a:bodyPr wrap="square">
            <a:spAutoFit/>
          </a:bodyPr>
          <a:lstStyle/>
          <a:p>
            <a:r>
              <a:rPr lang="en-US" dirty="0">
                <a:solidFill>
                  <a:srgbClr val="000000"/>
                </a:solidFill>
                <a:latin typeface="Verdana" panose="020B0604030504040204" pitchFamily="34" charset="0"/>
              </a:rPr>
              <a:t>The RIGHT JOIN keyword returns all records from the right table (table2), and the matched records from the left table (table1). The result is NULL from the left side, when there is no match.</a:t>
            </a:r>
            <a:endParaRPr lang="en-US" dirty="0"/>
          </a:p>
        </p:txBody>
      </p:sp>
      <p:sp>
        <p:nvSpPr>
          <p:cNvPr id="4" name="Rectangle 3"/>
          <p:cNvSpPr/>
          <p:nvPr/>
        </p:nvSpPr>
        <p:spPr>
          <a:xfrm>
            <a:off x="3505200" y="148792"/>
            <a:ext cx="2444900" cy="584775"/>
          </a:xfrm>
          <a:prstGeom prst="rect">
            <a:avLst/>
          </a:prstGeom>
        </p:spPr>
        <p:txBody>
          <a:bodyPr wrap="none">
            <a:spAutoFit/>
          </a:bodyPr>
          <a:lstStyle/>
          <a:p>
            <a:pPr lvl="0"/>
            <a:r>
              <a:rPr lang="en-US" sz="3200" u="sng" dirty="0">
                <a:solidFill>
                  <a:srgbClr val="002060"/>
                </a:solidFill>
                <a:latin typeface="Showcard Gothic" panose="04020904020102020604" pitchFamily="82" charset="0"/>
              </a:rPr>
              <a:t>Right Join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2100" y="3683210"/>
            <a:ext cx="3009900" cy="2149929"/>
          </a:xfrm>
          <a:prstGeom prst="rect">
            <a:avLst/>
          </a:prstGeom>
        </p:spPr>
      </p:pic>
      <p:sp>
        <p:nvSpPr>
          <p:cNvPr id="6" name="Rectangle 5"/>
          <p:cNvSpPr/>
          <p:nvPr/>
        </p:nvSpPr>
        <p:spPr>
          <a:xfrm>
            <a:off x="1600200" y="1928884"/>
            <a:ext cx="6019800" cy="1200329"/>
          </a:xfrm>
          <a:prstGeom prst="rect">
            <a:avLst/>
          </a:prstGeom>
          <a:solidFill>
            <a:schemeClr val="accent1">
              <a:lumMod val="60000"/>
              <a:lumOff val="40000"/>
            </a:schemeClr>
          </a:solidFill>
        </p:spPr>
        <p:txBody>
          <a:bodyPr wrap="square">
            <a:spAutoFit/>
          </a:bodyPr>
          <a:lstStyle/>
          <a:p>
            <a:r>
              <a:rPr lang="en-US" dirty="0"/>
              <a:t>SELECT </a:t>
            </a:r>
            <a:r>
              <a:rPr lang="en-US" dirty="0" err="1"/>
              <a:t>column_name</a:t>
            </a:r>
            <a:r>
              <a:rPr lang="en-US" dirty="0"/>
              <a:t>(s)</a:t>
            </a:r>
            <a:br>
              <a:rPr lang="en-US" dirty="0"/>
            </a:br>
            <a:r>
              <a:rPr lang="en-US" dirty="0"/>
              <a:t>FROM table_name1</a:t>
            </a:r>
            <a:br>
              <a:rPr lang="en-US" dirty="0"/>
            </a:br>
            <a:r>
              <a:rPr lang="en-US" dirty="0"/>
              <a:t>RIGHT JOIN table_name2</a:t>
            </a:r>
            <a:br>
              <a:rPr lang="en-US" dirty="0"/>
            </a:br>
            <a:r>
              <a:rPr lang="en-US" dirty="0"/>
              <a:t>ON table_name1.column_name=table_name2.column_name</a:t>
            </a:r>
          </a:p>
        </p:txBody>
      </p:sp>
      <p:sp>
        <p:nvSpPr>
          <p:cNvPr id="3" name="Rectangle 2"/>
          <p:cNvSpPr/>
          <p:nvPr/>
        </p:nvSpPr>
        <p:spPr>
          <a:xfrm>
            <a:off x="1464325" y="5740805"/>
            <a:ext cx="4572000" cy="646331"/>
          </a:xfrm>
          <a:prstGeom prst="rect">
            <a:avLst/>
          </a:prstGeom>
          <a:solidFill>
            <a:schemeClr val="accent1">
              <a:lumMod val="60000"/>
              <a:lumOff val="40000"/>
            </a:schemeClr>
          </a:solidFill>
        </p:spPr>
        <p:txBody>
          <a:bodyPr>
            <a:spAutoFit/>
          </a:bodyPr>
          <a:lstStyle/>
          <a:p>
            <a:r>
              <a:rPr lang="en-US" dirty="0">
                <a:latin typeface="Consolas" panose="020B0609020204030204" pitchFamily="49" charset="0"/>
              </a:rPr>
              <a:t>SELECT * FROM </a:t>
            </a:r>
            <a:r>
              <a:rPr lang="en-US" dirty="0" smtClean="0">
                <a:latin typeface="Consolas" panose="020B0609020204030204" pitchFamily="49" charset="0"/>
              </a:rPr>
              <a:t>students RIGHT </a:t>
            </a:r>
            <a:r>
              <a:rPr lang="en-US" dirty="0">
                <a:latin typeface="Consolas" panose="020B0609020204030204" pitchFamily="49" charset="0"/>
              </a:rPr>
              <a:t>JOIN </a:t>
            </a:r>
            <a:r>
              <a:rPr lang="en-US" dirty="0" smtClean="0">
                <a:latin typeface="Consolas" panose="020B0609020204030204" pitchFamily="49" charset="0"/>
              </a:rPr>
              <a:t>pupil ON </a:t>
            </a:r>
            <a:r>
              <a:rPr lang="en-US" dirty="0">
                <a:latin typeface="Consolas" panose="020B0609020204030204" pitchFamily="49" charset="0"/>
              </a:rPr>
              <a:t>students.name=pupil.name</a:t>
            </a:r>
          </a:p>
        </p:txBody>
      </p:sp>
    </p:spTree>
    <p:extLst>
      <p:ext uri="{BB962C8B-B14F-4D97-AF65-F5344CB8AC3E}">
        <p14:creationId xmlns:p14="http://schemas.microsoft.com/office/powerpoint/2010/main" val="35412141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5803" y="628471"/>
            <a:ext cx="7620000" cy="1200329"/>
          </a:xfrm>
          <a:prstGeom prst="rect">
            <a:avLst/>
          </a:prstGeom>
        </p:spPr>
        <p:txBody>
          <a:bodyPr wrap="square">
            <a:spAutoFit/>
          </a:bodyPr>
          <a:lstStyle/>
          <a:p>
            <a:r>
              <a:rPr lang="en-US" dirty="0"/>
              <a:t>The FULL JOIN keyword return rows when there is a match in one of the tables.</a:t>
            </a:r>
          </a:p>
          <a:p>
            <a:pPr algn="ctr"/>
            <a:r>
              <a:rPr lang="en-US" dirty="0">
                <a:solidFill>
                  <a:srgbClr val="000000"/>
                </a:solidFill>
              </a:rPr>
              <a:t>OR</a:t>
            </a:r>
          </a:p>
          <a:p>
            <a:r>
              <a:rPr lang="en-US" dirty="0">
                <a:solidFill>
                  <a:srgbClr val="000000"/>
                </a:solidFill>
              </a:rPr>
              <a:t>The FULL OUTER JOIN keyword return all records when there is a match in either left (table1) or right (table2) table records.</a:t>
            </a:r>
            <a:endParaRPr lang="en-US" dirty="0"/>
          </a:p>
        </p:txBody>
      </p:sp>
      <p:sp>
        <p:nvSpPr>
          <p:cNvPr id="3" name="Rectangle 2"/>
          <p:cNvSpPr/>
          <p:nvPr/>
        </p:nvSpPr>
        <p:spPr>
          <a:xfrm>
            <a:off x="1524000" y="1828800"/>
            <a:ext cx="5562600" cy="1477328"/>
          </a:xfrm>
          <a:prstGeom prst="rect">
            <a:avLst/>
          </a:prstGeom>
          <a:solidFill>
            <a:schemeClr val="accent1">
              <a:lumMod val="60000"/>
              <a:lumOff val="40000"/>
            </a:schemeClr>
          </a:solidFill>
        </p:spPr>
        <p:txBody>
          <a:bodyPr wrap="square">
            <a:spAutoFit/>
          </a:bodyPr>
          <a:lstStyle/>
          <a:p>
            <a:r>
              <a:rPr lang="en-US" dirty="0"/>
              <a:t>SELECT </a:t>
            </a:r>
            <a:r>
              <a:rPr lang="en-US" dirty="0" err="1"/>
              <a:t>column_name</a:t>
            </a:r>
            <a:r>
              <a:rPr lang="en-US" dirty="0"/>
              <a:t>(s)</a:t>
            </a:r>
            <a:br>
              <a:rPr lang="en-US" dirty="0"/>
            </a:br>
            <a:r>
              <a:rPr lang="en-US" dirty="0"/>
              <a:t>FROM table_name1</a:t>
            </a:r>
            <a:br>
              <a:rPr lang="en-US" dirty="0"/>
            </a:br>
            <a:r>
              <a:rPr lang="en-US" dirty="0"/>
              <a:t>FULL JOIN table_name2</a:t>
            </a:r>
            <a:br>
              <a:rPr lang="en-US" dirty="0"/>
            </a:br>
            <a:r>
              <a:rPr lang="en-US" dirty="0"/>
              <a:t>ON table_name1.column_name=table_name2.column_name</a:t>
            </a:r>
          </a:p>
        </p:txBody>
      </p:sp>
      <p:sp>
        <p:nvSpPr>
          <p:cNvPr id="5" name="Rectangle 4"/>
          <p:cNvSpPr/>
          <p:nvPr/>
        </p:nvSpPr>
        <p:spPr>
          <a:xfrm>
            <a:off x="3505200" y="43696"/>
            <a:ext cx="2103461" cy="584775"/>
          </a:xfrm>
          <a:prstGeom prst="rect">
            <a:avLst/>
          </a:prstGeom>
        </p:spPr>
        <p:txBody>
          <a:bodyPr wrap="none">
            <a:spAutoFit/>
          </a:bodyPr>
          <a:lstStyle/>
          <a:p>
            <a:pPr lvl="0"/>
            <a:r>
              <a:rPr lang="en-US" sz="3200" u="sng" dirty="0">
                <a:solidFill>
                  <a:srgbClr val="002060"/>
                </a:solidFill>
                <a:latin typeface="Showcard Gothic" panose="04020904020102020604" pitchFamily="82" charset="0"/>
              </a:rPr>
              <a:t>FULL Join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3363457"/>
            <a:ext cx="3200400" cy="2286000"/>
          </a:xfrm>
          <a:prstGeom prst="rect">
            <a:avLst/>
          </a:prstGeom>
        </p:spPr>
      </p:pic>
      <p:sp>
        <p:nvSpPr>
          <p:cNvPr id="4" name="Rectangle 3"/>
          <p:cNvSpPr/>
          <p:nvPr/>
        </p:nvSpPr>
        <p:spPr>
          <a:xfrm>
            <a:off x="1600200" y="5867400"/>
            <a:ext cx="4572000" cy="646331"/>
          </a:xfrm>
          <a:prstGeom prst="rect">
            <a:avLst/>
          </a:prstGeom>
          <a:solidFill>
            <a:schemeClr val="accent1">
              <a:lumMod val="60000"/>
              <a:lumOff val="40000"/>
            </a:schemeClr>
          </a:solidFill>
        </p:spPr>
        <p:txBody>
          <a:bodyPr>
            <a:spAutoFit/>
          </a:bodyPr>
          <a:lstStyle/>
          <a:p>
            <a:r>
              <a:rPr lang="en-US" dirty="0">
                <a:latin typeface="Consolas" panose="020B0609020204030204" pitchFamily="49" charset="0"/>
              </a:rPr>
              <a:t>SELECT *FROM </a:t>
            </a:r>
            <a:r>
              <a:rPr lang="en-US" dirty="0" smtClean="0">
                <a:latin typeface="Consolas" panose="020B0609020204030204" pitchFamily="49" charset="0"/>
              </a:rPr>
              <a:t>students FULL </a:t>
            </a:r>
            <a:r>
              <a:rPr lang="en-US" dirty="0">
                <a:latin typeface="Consolas" panose="020B0609020204030204" pitchFamily="49" charset="0"/>
              </a:rPr>
              <a:t>JOIN </a:t>
            </a:r>
            <a:r>
              <a:rPr lang="en-US" dirty="0" smtClean="0">
                <a:latin typeface="Consolas" panose="020B0609020204030204" pitchFamily="49" charset="0"/>
              </a:rPr>
              <a:t>pupil ON </a:t>
            </a:r>
            <a:r>
              <a:rPr lang="en-US" dirty="0">
                <a:latin typeface="Consolas" panose="020B0609020204030204" pitchFamily="49" charset="0"/>
              </a:rPr>
              <a:t>students.name=pupil.name</a:t>
            </a:r>
          </a:p>
        </p:txBody>
      </p:sp>
    </p:spTree>
    <p:extLst>
      <p:ext uri="{BB962C8B-B14F-4D97-AF65-F5344CB8AC3E}">
        <p14:creationId xmlns:p14="http://schemas.microsoft.com/office/powerpoint/2010/main" val="2792661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Rectangle 2"/>
          <p:cNvSpPr/>
          <p:nvPr/>
        </p:nvSpPr>
        <p:spPr>
          <a:xfrm>
            <a:off x="1591101" y="304800"/>
            <a:ext cx="7543800" cy="5078313"/>
          </a:xfrm>
          <a:prstGeom prst="rect">
            <a:avLst/>
          </a:prstGeom>
        </p:spPr>
        <p:txBody>
          <a:bodyPr wrap="square">
            <a:spAutoFit/>
          </a:bodyPr>
          <a:lstStyle/>
          <a:p>
            <a:r>
              <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DBMS Models</a:t>
            </a:r>
          </a:p>
          <a:p>
            <a:r>
              <a:rPr lang="en-US" dirty="0"/>
              <a:t>A Database model defines the logical design and structure of a database and defines how data will be stored, accessed and updated in a database management system. </a:t>
            </a:r>
          </a:p>
          <a:p>
            <a:pPr algn="ctr"/>
            <a:r>
              <a:rPr lang="en-US" sz="2800" b="1" dirty="0"/>
              <a:t>Or</a:t>
            </a:r>
          </a:p>
          <a:p>
            <a:r>
              <a:rPr lang="en-US" dirty="0"/>
              <a:t>you can say  Databases can be differentiated based on functions and model of the data. A data model describes a container for storing data, and the process of storing and retrieving data from that container.</a:t>
            </a:r>
          </a:p>
          <a:p>
            <a:pPr marL="285750" indent="-285750">
              <a:buFont typeface="Arial" panose="020B0604020202020204" pitchFamily="34" charset="0"/>
              <a:buChar char="•"/>
            </a:pPr>
            <a:endParaRPr lang="en-US" dirty="0"/>
          </a:p>
          <a:p>
            <a:r>
              <a:rPr lang="en-US" sz="3200" dirty="0">
                <a:latin typeface="Elephant" panose="02020904090505020303" pitchFamily="18" charset="0"/>
              </a:rPr>
              <a:t>Models of Data-Base:</a:t>
            </a:r>
          </a:p>
          <a:p>
            <a:pPr marL="285750" indent="-285750">
              <a:buFont typeface="Arial" panose="020B0604020202020204" pitchFamily="34" charset="0"/>
              <a:buChar char="•"/>
            </a:pPr>
            <a:r>
              <a:rPr lang="en-US" dirty="0"/>
              <a:t>Flat File Data Model</a:t>
            </a:r>
          </a:p>
          <a:p>
            <a:pPr marL="285750" indent="-285750">
              <a:buFont typeface="Arial" panose="020B0604020202020204" pitchFamily="34" charset="0"/>
              <a:buChar char="•"/>
            </a:pPr>
            <a:r>
              <a:rPr lang="en-US" dirty="0"/>
              <a:t>Hierarchical Model</a:t>
            </a:r>
          </a:p>
          <a:p>
            <a:pPr marL="285750" indent="-285750">
              <a:buFont typeface="Arial" panose="020B0604020202020204" pitchFamily="34" charset="0"/>
              <a:buChar char="•"/>
            </a:pPr>
            <a:r>
              <a:rPr lang="en-US" dirty="0"/>
              <a:t>Network Model</a:t>
            </a:r>
          </a:p>
          <a:p>
            <a:pPr marL="285750" indent="-285750">
              <a:buFont typeface="Arial" panose="020B0604020202020204" pitchFamily="34" charset="0"/>
              <a:buChar char="•"/>
            </a:pPr>
            <a:r>
              <a:rPr lang="en-US" dirty="0"/>
              <a:t>Entity-relationship Model</a:t>
            </a:r>
          </a:p>
          <a:p>
            <a:pPr marL="285750" indent="-285750">
              <a:buFont typeface="Arial" panose="020B0604020202020204" pitchFamily="34" charset="0"/>
              <a:buChar char="•"/>
            </a:pPr>
            <a:r>
              <a:rPr lang="en-US" dirty="0"/>
              <a:t>Relational Model</a:t>
            </a:r>
          </a:p>
        </p:txBody>
      </p:sp>
    </p:spTree>
    <p:extLst>
      <p:ext uri="{BB962C8B-B14F-4D97-AF65-F5344CB8AC3E}">
        <p14:creationId xmlns:p14="http://schemas.microsoft.com/office/powerpoint/2010/main" val="1358880062"/>
      </p:ext>
    </p:extLst>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5803" y="628471"/>
            <a:ext cx="7620000" cy="1477328"/>
          </a:xfrm>
          <a:prstGeom prst="rect">
            <a:avLst/>
          </a:prstGeom>
        </p:spPr>
        <p:txBody>
          <a:bodyPr wrap="square">
            <a:spAutoFit/>
          </a:bodyPr>
          <a:lstStyle/>
          <a:p>
            <a:r>
              <a:rPr lang="en-US" dirty="0"/>
              <a:t>A self JOIN is a regular join, but the table is joined with itself.</a:t>
            </a:r>
          </a:p>
          <a:p>
            <a:pPr algn="ctr"/>
            <a:r>
              <a:rPr lang="en-US" dirty="0">
                <a:solidFill>
                  <a:srgbClr val="000000"/>
                </a:solidFill>
              </a:rPr>
              <a:t>OR</a:t>
            </a:r>
          </a:p>
          <a:p>
            <a:r>
              <a:rPr lang="en-US" dirty="0"/>
              <a:t>A SELF JOIN is used to find records in a table that are related to other records in the same table.</a:t>
            </a:r>
          </a:p>
          <a:p>
            <a:r>
              <a:rPr lang="en-US" dirty="0">
                <a:solidFill>
                  <a:srgbClr val="000000"/>
                </a:solidFill>
              </a:rPr>
              <a:t>.</a:t>
            </a:r>
            <a:endParaRPr lang="en-US" dirty="0"/>
          </a:p>
        </p:txBody>
      </p:sp>
      <p:sp>
        <p:nvSpPr>
          <p:cNvPr id="3" name="Rectangle 2"/>
          <p:cNvSpPr/>
          <p:nvPr/>
        </p:nvSpPr>
        <p:spPr>
          <a:xfrm>
            <a:off x="1505802" y="1981200"/>
            <a:ext cx="5885597" cy="1219200"/>
          </a:xfrm>
          <a:prstGeom prst="rect">
            <a:avLst/>
          </a:prstGeom>
          <a:solidFill>
            <a:schemeClr val="accent1">
              <a:lumMod val="60000"/>
              <a:lumOff val="40000"/>
            </a:schemeClr>
          </a:solidFill>
        </p:spPr>
        <p:txBody>
          <a:bodyPr wrap="square">
            <a:spAutoFit/>
          </a:bodyPr>
          <a:lstStyle/>
          <a:p>
            <a:r>
              <a:rPr lang="en-US" dirty="0"/>
              <a:t>SELECT </a:t>
            </a:r>
            <a:r>
              <a:rPr lang="en-US" dirty="0" err="1"/>
              <a:t>column_name</a:t>
            </a:r>
            <a:r>
              <a:rPr lang="en-US" dirty="0"/>
              <a:t>(s)</a:t>
            </a:r>
            <a:br>
              <a:rPr lang="en-US" dirty="0"/>
            </a:br>
            <a:r>
              <a:rPr lang="en-US" dirty="0"/>
              <a:t>FROM table_name1</a:t>
            </a:r>
            <a:br>
              <a:rPr lang="en-US" dirty="0"/>
            </a:br>
            <a:r>
              <a:rPr lang="en-US" dirty="0"/>
              <a:t>INNER JOIN table_name2</a:t>
            </a:r>
            <a:br>
              <a:rPr lang="en-US" dirty="0"/>
            </a:br>
            <a:r>
              <a:rPr lang="en-US" dirty="0"/>
              <a:t>ON table_name1.column_name=table_name2.column_name</a:t>
            </a:r>
          </a:p>
        </p:txBody>
      </p:sp>
      <p:sp>
        <p:nvSpPr>
          <p:cNvPr id="5" name="Rectangle 4"/>
          <p:cNvSpPr/>
          <p:nvPr/>
        </p:nvSpPr>
        <p:spPr>
          <a:xfrm>
            <a:off x="3505200" y="43696"/>
            <a:ext cx="2031325" cy="584775"/>
          </a:xfrm>
          <a:prstGeom prst="rect">
            <a:avLst/>
          </a:prstGeom>
        </p:spPr>
        <p:txBody>
          <a:bodyPr wrap="none">
            <a:spAutoFit/>
          </a:bodyPr>
          <a:lstStyle/>
          <a:p>
            <a:pPr lvl="0"/>
            <a:r>
              <a:rPr lang="en-US" sz="3200" u="sng" dirty="0">
                <a:solidFill>
                  <a:srgbClr val="002060"/>
                </a:solidFill>
                <a:latin typeface="Showcard Gothic" panose="04020904020102020604" pitchFamily="82" charset="0"/>
              </a:rPr>
              <a:t>SELF Join</a:t>
            </a:r>
          </a:p>
        </p:txBody>
      </p:sp>
      <p:sp>
        <p:nvSpPr>
          <p:cNvPr id="4" name="Rectangle 3"/>
          <p:cNvSpPr/>
          <p:nvPr/>
        </p:nvSpPr>
        <p:spPr>
          <a:xfrm>
            <a:off x="3733800" y="3657600"/>
            <a:ext cx="4572000" cy="646331"/>
          </a:xfrm>
          <a:prstGeom prst="rect">
            <a:avLst/>
          </a:prstGeom>
          <a:solidFill>
            <a:schemeClr val="accent1">
              <a:lumMod val="60000"/>
              <a:lumOff val="40000"/>
            </a:schemeClr>
          </a:solidFill>
        </p:spPr>
        <p:txBody>
          <a:bodyPr>
            <a:spAutoFit/>
          </a:bodyPr>
          <a:lstStyle/>
          <a:p>
            <a:r>
              <a:rPr lang="en-US" dirty="0">
                <a:latin typeface="Consolas" panose="020B0609020204030204" pitchFamily="49" charset="0"/>
              </a:rPr>
              <a:t>SELECT * FROM STUDENTS T1, STUDENTS T2 where t1.age=t2.marks</a:t>
            </a:r>
          </a:p>
        </p:txBody>
      </p:sp>
    </p:spTree>
    <p:extLst>
      <p:ext uri="{BB962C8B-B14F-4D97-AF65-F5344CB8AC3E}">
        <p14:creationId xmlns:p14="http://schemas.microsoft.com/office/powerpoint/2010/main" val="17623398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1612" y="990600"/>
            <a:ext cx="7315200" cy="2523768"/>
          </a:xfrm>
          <a:prstGeom prst="rect">
            <a:avLst/>
          </a:prstGeom>
        </p:spPr>
        <p:txBody>
          <a:bodyPr wrap="square">
            <a:spAutoFit/>
          </a:bodyPr>
          <a:lstStyle/>
          <a:p>
            <a:r>
              <a:rPr lang="en-US" dirty="0"/>
              <a:t>SQL has many built-in functions for performing calculations on data</a:t>
            </a:r>
            <a:r>
              <a:rPr lang="en-US" dirty="0" smtClean="0"/>
              <a:t>.</a:t>
            </a:r>
            <a:endParaRPr lang="en-US" dirty="0"/>
          </a:p>
          <a:p>
            <a:pPr marL="342900" indent="-342900">
              <a:buFont typeface="Arial" panose="020B0604020202020204" pitchFamily="34" charset="0"/>
              <a:buChar char="•"/>
            </a:pPr>
            <a:r>
              <a:rPr lang="en-US" sz="2000" b="1" u="sng" dirty="0" smtClean="0">
                <a:solidFill>
                  <a:srgbClr val="002060"/>
                </a:solidFill>
                <a:latin typeface="Times New Roman" pitchFamily="18" charset="0"/>
              </a:rPr>
              <a:t>Aggregate functions.</a:t>
            </a:r>
          </a:p>
          <a:p>
            <a:pPr marL="342900" indent="-342900">
              <a:buFont typeface="Arial" panose="020B0604020202020204" pitchFamily="34" charset="0"/>
              <a:buChar char="•"/>
            </a:pPr>
            <a:r>
              <a:rPr lang="en-US" sz="2000" b="1" u="sng" dirty="0" smtClean="0">
                <a:solidFill>
                  <a:srgbClr val="002060"/>
                </a:solidFill>
                <a:latin typeface="Times New Roman" pitchFamily="18" charset="0"/>
              </a:rPr>
              <a:t>String functions</a:t>
            </a:r>
          </a:p>
          <a:p>
            <a:pPr marL="342900" indent="-342900">
              <a:buFont typeface="Arial" panose="020B0604020202020204" pitchFamily="34" charset="0"/>
              <a:buChar char="•"/>
            </a:pPr>
            <a:r>
              <a:rPr lang="en-US" sz="2000" b="1" u="sng" dirty="0" smtClean="0">
                <a:solidFill>
                  <a:srgbClr val="002060"/>
                </a:solidFill>
                <a:latin typeface="Times New Roman" pitchFamily="18" charset="0"/>
              </a:rPr>
              <a:t>Math/numeric functions</a:t>
            </a:r>
          </a:p>
          <a:p>
            <a:pPr marL="342900" indent="-342900">
              <a:buFont typeface="Arial" panose="020B0604020202020204" pitchFamily="34" charset="0"/>
              <a:buChar char="•"/>
            </a:pPr>
            <a:r>
              <a:rPr lang="en-US" sz="2000" b="1" u="sng" dirty="0" smtClean="0">
                <a:solidFill>
                  <a:srgbClr val="002060"/>
                </a:solidFill>
                <a:latin typeface="Times New Roman" pitchFamily="18" charset="0"/>
              </a:rPr>
              <a:t>Date functions</a:t>
            </a:r>
          </a:p>
          <a:p>
            <a:pPr marL="342900" indent="-342900">
              <a:buFont typeface="Arial" panose="020B0604020202020204" pitchFamily="34" charset="0"/>
              <a:buChar char="•"/>
            </a:pPr>
            <a:endParaRPr lang="en-US" sz="2000" b="1" u="sng" dirty="0">
              <a:solidFill>
                <a:srgbClr val="002060"/>
              </a:solidFill>
              <a:latin typeface="Times New Roman" pitchFamily="18" charset="0"/>
            </a:endParaRPr>
          </a:p>
          <a:p>
            <a:r>
              <a:rPr lang="en-US" dirty="0"/>
              <a:t>For more functions visit:</a:t>
            </a:r>
          </a:p>
          <a:p>
            <a:r>
              <a:rPr lang="en-US" u="sng" dirty="0"/>
              <a:t>https://www.w3schools.com/sql/sql_ref_sqlserver.asp</a:t>
            </a:r>
          </a:p>
        </p:txBody>
      </p:sp>
      <p:sp>
        <p:nvSpPr>
          <p:cNvPr id="4" name="Rectangle 3"/>
          <p:cNvSpPr/>
          <p:nvPr/>
        </p:nvSpPr>
        <p:spPr>
          <a:xfrm>
            <a:off x="2438400" y="0"/>
            <a:ext cx="6553200" cy="830997"/>
          </a:xfrm>
          <a:prstGeom prst="rect">
            <a:avLst/>
          </a:prstGeom>
        </p:spPr>
        <p:txBody>
          <a:bodyPr wrap="square">
            <a:spAutoFit/>
          </a:bodyPr>
          <a:lstStyle/>
          <a:p>
            <a:pPr lvl="0"/>
            <a:r>
              <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SQL FUNCTIONS</a:t>
            </a:r>
            <a:endParaRPr lang="en-US" dirty="0">
              <a:solidFill>
                <a:prstClr val="black"/>
              </a:solidFill>
            </a:endParaRPr>
          </a:p>
        </p:txBody>
      </p:sp>
      <p:pic>
        <p:nvPicPr>
          <p:cNvPr id="1026" name="Picture 2" descr="Image result for sql fun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3886200"/>
            <a:ext cx="2857500" cy="2828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219502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24200" y="-3412"/>
            <a:ext cx="3390672" cy="830997"/>
          </a:xfrm>
          <a:prstGeom prst="rect">
            <a:avLst/>
          </a:prstGeom>
        </p:spPr>
        <p:txBody>
          <a:bodyPr wrap="none">
            <a:spAutoFit/>
          </a:bodyPr>
          <a:lstStyle/>
          <a:p>
            <a:pPr lvl="0"/>
            <a:r>
              <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GROUP BY</a:t>
            </a:r>
            <a:endParaRPr lang="en-US" dirty="0">
              <a:solidFill>
                <a:prstClr val="black"/>
              </a:solidFill>
            </a:endParaRPr>
          </a:p>
        </p:txBody>
      </p:sp>
      <p:sp>
        <p:nvSpPr>
          <p:cNvPr id="4" name="Rectangle 3"/>
          <p:cNvSpPr/>
          <p:nvPr/>
        </p:nvSpPr>
        <p:spPr>
          <a:xfrm>
            <a:off x="1600200" y="685800"/>
            <a:ext cx="7391400" cy="1754326"/>
          </a:xfrm>
          <a:prstGeom prst="rect">
            <a:avLst/>
          </a:prstGeom>
        </p:spPr>
        <p:txBody>
          <a:bodyPr wrap="square">
            <a:spAutoFit/>
          </a:bodyPr>
          <a:lstStyle/>
          <a:p>
            <a:r>
              <a:rPr lang="en-US" dirty="0"/>
              <a:t>The GROUP BY clause is used to organize output rows into groups.</a:t>
            </a:r>
          </a:p>
          <a:p>
            <a:r>
              <a:rPr lang="en-US" dirty="0"/>
              <a:t>Group by clause can be used with different clauses.:</a:t>
            </a:r>
          </a:p>
          <a:p>
            <a:pPr marL="742950" lvl="1" indent="-285750">
              <a:buFont typeface="Wingdings" panose="05000000000000000000" pitchFamily="2" charset="2"/>
              <a:buChar char="§"/>
            </a:pPr>
            <a:r>
              <a:rPr lang="en-US" dirty="0"/>
              <a:t>Group by with where</a:t>
            </a:r>
          </a:p>
          <a:p>
            <a:pPr marL="742950" lvl="1" indent="-285750">
              <a:buFont typeface="Wingdings" panose="05000000000000000000" pitchFamily="2" charset="2"/>
              <a:buChar char="§"/>
            </a:pPr>
            <a:r>
              <a:rPr lang="en-US" dirty="0"/>
              <a:t>Group by with null </a:t>
            </a:r>
          </a:p>
          <a:p>
            <a:pPr marL="742950" lvl="1" indent="-285750">
              <a:buFont typeface="Wingdings" panose="05000000000000000000" pitchFamily="2" charset="2"/>
              <a:buChar char="§"/>
            </a:pPr>
            <a:r>
              <a:rPr lang="en-US" dirty="0"/>
              <a:t>Group by with all</a:t>
            </a:r>
          </a:p>
          <a:p>
            <a:pPr marL="742950" lvl="1" indent="-285750">
              <a:buFont typeface="Wingdings" panose="05000000000000000000" pitchFamily="2" charset="2"/>
              <a:buChar char="§"/>
            </a:pPr>
            <a:r>
              <a:rPr lang="en-US" dirty="0"/>
              <a:t>Group by with having</a:t>
            </a:r>
          </a:p>
        </p:txBody>
      </p:sp>
      <p:sp>
        <p:nvSpPr>
          <p:cNvPr id="8" name="Rectangle 7"/>
          <p:cNvSpPr/>
          <p:nvPr/>
        </p:nvSpPr>
        <p:spPr>
          <a:xfrm>
            <a:off x="1608463" y="2505588"/>
            <a:ext cx="4572000" cy="646331"/>
          </a:xfrm>
          <a:prstGeom prst="rect">
            <a:avLst/>
          </a:prstGeom>
        </p:spPr>
        <p:txBody>
          <a:bodyPr>
            <a:spAutoFit/>
          </a:bodyPr>
          <a:lstStyle/>
          <a:p>
            <a:r>
              <a:rPr lang="en-US" dirty="0">
                <a:solidFill>
                  <a:srgbClr val="002060"/>
                </a:solidFill>
                <a:latin typeface="Showcard Gothic" panose="04020904020102020604" pitchFamily="82" charset="0"/>
              </a:rPr>
              <a:t>GROUP BY WITH </a:t>
            </a:r>
            <a:r>
              <a:rPr lang="en-US" u="sng" dirty="0">
                <a:solidFill>
                  <a:srgbClr val="002060"/>
                </a:solidFill>
                <a:latin typeface="Showcard Gothic" panose="04020904020102020604" pitchFamily="82" charset="0"/>
              </a:rPr>
              <a:t>WHERE</a:t>
            </a:r>
            <a:br>
              <a:rPr lang="en-US" u="sng" dirty="0">
                <a:solidFill>
                  <a:srgbClr val="002060"/>
                </a:solidFill>
                <a:latin typeface="Showcard Gothic" panose="04020904020102020604" pitchFamily="82" charset="0"/>
              </a:rPr>
            </a:br>
            <a:endParaRPr lang="en-US" u="sng" dirty="0">
              <a:solidFill>
                <a:srgbClr val="002060"/>
              </a:solidFill>
              <a:latin typeface="Showcard Gothic" panose="04020904020102020604" pitchFamily="82" charset="0"/>
            </a:endParaRPr>
          </a:p>
        </p:txBody>
      </p:sp>
      <p:sp>
        <p:nvSpPr>
          <p:cNvPr id="9" name="Rectangle 8"/>
          <p:cNvSpPr/>
          <p:nvPr/>
        </p:nvSpPr>
        <p:spPr>
          <a:xfrm>
            <a:off x="1583674" y="2828753"/>
            <a:ext cx="7560325" cy="923330"/>
          </a:xfrm>
          <a:prstGeom prst="rect">
            <a:avLst/>
          </a:prstGeom>
        </p:spPr>
        <p:txBody>
          <a:bodyPr wrap="square">
            <a:spAutoFit/>
          </a:bodyPr>
          <a:lstStyle/>
          <a:p>
            <a:r>
              <a:rPr lang="en-US" dirty="0"/>
              <a:t>The where clause can be used with group by clause to restrict the row for grouping.</a:t>
            </a:r>
          </a:p>
          <a:p>
            <a:r>
              <a:rPr lang="en-US" dirty="0"/>
              <a:t>The rows that satisfy the search condition are considered for grouping</a:t>
            </a:r>
          </a:p>
        </p:txBody>
      </p:sp>
      <p:sp>
        <p:nvSpPr>
          <p:cNvPr id="10" name="Rectangle 9"/>
          <p:cNvSpPr/>
          <p:nvPr/>
        </p:nvSpPr>
        <p:spPr>
          <a:xfrm>
            <a:off x="2209800" y="3856543"/>
            <a:ext cx="4572000" cy="646331"/>
          </a:xfrm>
          <a:prstGeom prst="rect">
            <a:avLst/>
          </a:prstGeom>
          <a:solidFill>
            <a:schemeClr val="accent1">
              <a:lumMod val="60000"/>
              <a:lumOff val="40000"/>
            </a:schemeClr>
          </a:solidFill>
        </p:spPr>
        <p:txBody>
          <a:bodyPr>
            <a:spAutoFit/>
          </a:bodyPr>
          <a:lstStyle/>
          <a:p>
            <a:pPr marL="109728"/>
            <a:r>
              <a:rPr lang="en-US" dirty="0"/>
              <a:t>Select </a:t>
            </a:r>
            <a:r>
              <a:rPr lang="en-US" dirty="0" err="1"/>
              <a:t>name,avg</a:t>
            </a:r>
            <a:r>
              <a:rPr lang="en-US" dirty="0"/>
              <a:t>(age) as </a:t>
            </a:r>
            <a:r>
              <a:rPr lang="en-US" dirty="0" err="1"/>
              <a:t>averageAge</a:t>
            </a:r>
            <a:r>
              <a:rPr lang="en-US" dirty="0"/>
              <a:t> from pupil where name like '%a%' group by </a:t>
            </a:r>
            <a:r>
              <a:rPr lang="en-US" dirty="0" smtClean="0"/>
              <a:t>name</a:t>
            </a:r>
            <a:endParaRPr lang="en-US" dirty="0"/>
          </a:p>
        </p:txBody>
      </p:sp>
      <p:sp>
        <p:nvSpPr>
          <p:cNvPr id="11" name="Rectangle 10"/>
          <p:cNvSpPr/>
          <p:nvPr/>
        </p:nvSpPr>
        <p:spPr>
          <a:xfrm>
            <a:off x="1600200" y="4666648"/>
            <a:ext cx="2678938" cy="369332"/>
          </a:xfrm>
          <a:prstGeom prst="rect">
            <a:avLst/>
          </a:prstGeom>
        </p:spPr>
        <p:txBody>
          <a:bodyPr wrap="none">
            <a:spAutoFit/>
          </a:bodyPr>
          <a:lstStyle/>
          <a:p>
            <a:r>
              <a:rPr lang="en-US" dirty="0">
                <a:solidFill>
                  <a:srgbClr val="002060"/>
                </a:solidFill>
                <a:latin typeface="Showcard Gothic" panose="04020904020102020604" pitchFamily="82" charset="0"/>
              </a:rPr>
              <a:t>GROUP BY WITH </a:t>
            </a:r>
            <a:r>
              <a:rPr lang="en-US" u="sng" dirty="0">
                <a:solidFill>
                  <a:srgbClr val="002060"/>
                </a:solidFill>
                <a:latin typeface="Showcard Gothic" panose="04020904020102020604" pitchFamily="82" charset="0"/>
              </a:rPr>
              <a:t>NULL </a:t>
            </a:r>
          </a:p>
        </p:txBody>
      </p:sp>
      <p:sp>
        <p:nvSpPr>
          <p:cNvPr id="12" name="Rectangle 11"/>
          <p:cNvSpPr/>
          <p:nvPr/>
        </p:nvSpPr>
        <p:spPr>
          <a:xfrm>
            <a:off x="1558885" y="4985431"/>
            <a:ext cx="7585113" cy="646331"/>
          </a:xfrm>
          <a:prstGeom prst="rect">
            <a:avLst/>
          </a:prstGeom>
        </p:spPr>
        <p:txBody>
          <a:bodyPr wrap="square">
            <a:spAutoFit/>
          </a:bodyPr>
          <a:lstStyle/>
          <a:p>
            <a:r>
              <a:rPr lang="en-US" dirty="0"/>
              <a:t>If the grouping column contain a null value, that row become a separate group in the result set</a:t>
            </a:r>
          </a:p>
        </p:txBody>
      </p:sp>
      <p:sp>
        <p:nvSpPr>
          <p:cNvPr id="13" name="Rectangle 12"/>
          <p:cNvSpPr/>
          <p:nvPr/>
        </p:nvSpPr>
        <p:spPr>
          <a:xfrm>
            <a:off x="2209800" y="5641358"/>
            <a:ext cx="4572000" cy="646331"/>
          </a:xfrm>
          <a:prstGeom prst="rect">
            <a:avLst/>
          </a:prstGeom>
          <a:solidFill>
            <a:schemeClr val="accent1">
              <a:lumMod val="60000"/>
              <a:lumOff val="40000"/>
            </a:schemeClr>
          </a:solidFill>
        </p:spPr>
        <p:txBody>
          <a:bodyPr>
            <a:spAutoFit/>
          </a:bodyPr>
          <a:lstStyle/>
          <a:p>
            <a:pPr marL="109728"/>
            <a:r>
              <a:rPr lang="en-US" dirty="0"/>
              <a:t>select </a:t>
            </a:r>
            <a:r>
              <a:rPr lang="en-US" dirty="0" err="1"/>
              <a:t>location,count</a:t>
            </a:r>
            <a:r>
              <a:rPr lang="en-US" dirty="0"/>
              <a:t>(name) from pupil where location is NULL group by </a:t>
            </a:r>
            <a:r>
              <a:rPr lang="en-US" dirty="0" smtClean="0"/>
              <a:t>location</a:t>
            </a:r>
            <a:endParaRPr lang="en-US" dirty="0"/>
          </a:p>
        </p:txBody>
      </p:sp>
    </p:spTree>
    <p:extLst>
      <p:ext uri="{BB962C8B-B14F-4D97-AF65-F5344CB8AC3E}">
        <p14:creationId xmlns:p14="http://schemas.microsoft.com/office/powerpoint/2010/main" val="30645433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89357"/>
            <a:ext cx="3084499" cy="584775"/>
          </a:xfrm>
          <a:prstGeom prst="rect">
            <a:avLst/>
          </a:prstGeom>
        </p:spPr>
        <p:txBody>
          <a:bodyPr wrap="none">
            <a:spAutoFit/>
          </a:bodyPr>
          <a:lstStyle/>
          <a:p>
            <a:r>
              <a:rPr lang="en-US" sz="3200" dirty="0">
                <a:solidFill>
                  <a:srgbClr val="002060"/>
                </a:solidFill>
                <a:latin typeface="Showcard Gothic" panose="04020904020102020604" pitchFamily="82" charset="0"/>
              </a:rPr>
              <a:t>GROUP </a:t>
            </a:r>
            <a:r>
              <a:rPr lang="en-US" sz="3200" dirty="0" smtClean="0">
                <a:solidFill>
                  <a:srgbClr val="002060"/>
                </a:solidFill>
                <a:latin typeface="Showcard Gothic" panose="04020904020102020604" pitchFamily="82" charset="0"/>
              </a:rPr>
              <a:t>BY </a:t>
            </a:r>
            <a:r>
              <a:rPr lang="en-US" sz="3200" u="sng" dirty="0">
                <a:solidFill>
                  <a:srgbClr val="002060"/>
                </a:solidFill>
                <a:latin typeface="Showcard Gothic" panose="04020904020102020604" pitchFamily="82" charset="0"/>
              </a:rPr>
              <a:t>ALL</a:t>
            </a:r>
          </a:p>
        </p:txBody>
      </p:sp>
      <p:sp>
        <p:nvSpPr>
          <p:cNvPr id="3" name="Rectangle 2"/>
          <p:cNvSpPr/>
          <p:nvPr/>
        </p:nvSpPr>
        <p:spPr>
          <a:xfrm>
            <a:off x="1671851" y="674132"/>
            <a:ext cx="4572000" cy="1477328"/>
          </a:xfrm>
          <a:prstGeom prst="rect">
            <a:avLst/>
          </a:prstGeom>
        </p:spPr>
        <p:txBody>
          <a:bodyPr>
            <a:spAutoFit/>
          </a:bodyPr>
          <a:lstStyle/>
          <a:p>
            <a:r>
              <a:rPr lang="en-US" dirty="0"/>
              <a:t>ALL is significant only when the SELECT has a WHERE clause. When ALL is used. It includes all the group by clause produces. It even includes those groups which do not meet the search conditions.</a:t>
            </a:r>
          </a:p>
        </p:txBody>
      </p:sp>
      <p:sp>
        <p:nvSpPr>
          <p:cNvPr id="4" name="Rectangle 3"/>
          <p:cNvSpPr/>
          <p:nvPr/>
        </p:nvSpPr>
        <p:spPr>
          <a:xfrm>
            <a:off x="1752600" y="2197626"/>
            <a:ext cx="6324600" cy="646331"/>
          </a:xfrm>
          <a:prstGeom prst="rect">
            <a:avLst/>
          </a:prstGeom>
          <a:solidFill>
            <a:schemeClr val="accent1">
              <a:lumMod val="60000"/>
              <a:lumOff val="40000"/>
            </a:schemeClr>
          </a:solidFill>
        </p:spPr>
        <p:txBody>
          <a:bodyPr wrap="square">
            <a:spAutoFit/>
          </a:bodyPr>
          <a:lstStyle/>
          <a:p>
            <a:pPr marL="109728"/>
            <a:r>
              <a:rPr lang="en-US" dirty="0"/>
              <a:t>Select </a:t>
            </a:r>
            <a:r>
              <a:rPr lang="en-US" dirty="0" err="1"/>
              <a:t>name,sum</a:t>
            </a:r>
            <a:r>
              <a:rPr lang="en-US" dirty="0"/>
              <a:t>(age) from pupil where name like 'a%' or name like 'c% 'group by all </a:t>
            </a:r>
            <a:r>
              <a:rPr lang="en-US" dirty="0" smtClean="0"/>
              <a:t>name</a:t>
            </a:r>
            <a:endParaRPr lang="en-US" dirty="0"/>
          </a:p>
        </p:txBody>
      </p:sp>
      <p:sp>
        <p:nvSpPr>
          <p:cNvPr id="6" name="Rectangle 5"/>
          <p:cNvSpPr/>
          <p:nvPr/>
        </p:nvSpPr>
        <p:spPr>
          <a:xfrm>
            <a:off x="1671851" y="3660099"/>
            <a:ext cx="7391400" cy="1692771"/>
          </a:xfrm>
          <a:prstGeom prst="rect">
            <a:avLst/>
          </a:prstGeom>
        </p:spPr>
        <p:txBody>
          <a:bodyPr wrap="square">
            <a:spAutoFit/>
          </a:bodyPr>
          <a:lstStyle/>
          <a:p>
            <a:r>
              <a:rPr lang="en-US" sz="3200" dirty="0">
                <a:solidFill>
                  <a:srgbClr val="002060"/>
                </a:solidFill>
                <a:latin typeface="Showcard Gothic" panose="04020904020102020604" pitchFamily="82" charset="0"/>
              </a:rPr>
              <a:t>GROUP BY </a:t>
            </a:r>
            <a:r>
              <a:rPr lang="en-US" sz="3200" u="sng" dirty="0" smtClean="0">
                <a:solidFill>
                  <a:srgbClr val="002060"/>
                </a:solidFill>
                <a:latin typeface="Showcard Gothic" panose="04020904020102020604" pitchFamily="82" charset="0"/>
              </a:rPr>
              <a:t>HAVING</a:t>
            </a:r>
            <a:endParaRPr lang="en-US" sz="3200" u="sng" dirty="0">
              <a:solidFill>
                <a:srgbClr val="002060"/>
              </a:solidFill>
              <a:latin typeface="Showcard Gothic" panose="04020904020102020604" pitchFamily="82" charset="0"/>
            </a:endParaRPr>
          </a:p>
          <a:p>
            <a:r>
              <a:rPr lang="en-US" dirty="0"/>
              <a:t>The difference between the having and where clause in </a:t>
            </a:r>
            <a:r>
              <a:rPr lang="en-US" dirty="0" err="1"/>
              <a:t>sql</a:t>
            </a:r>
            <a:r>
              <a:rPr lang="en-US" dirty="0"/>
              <a:t> </a:t>
            </a:r>
          </a:p>
          <a:p>
            <a:r>
              <a:rPr lang="en-US" dirty="0"/>
              <a:t>is that the where clause can not be used with aggregates, </a:t>
            </a:r>
          </a:p>
          <a:p>
            <a:r>
              <a:rPr lang="en-US" dirty="0"/>
              <a:t>but the having clause </a:t>
            </a:r>
            <a:r>
              <a:rPr lang="en-US" dirty="0" smtClean="0"/>
              <a:t>can.</a:t>
            </a:r>
            <a:endParaRPr lang="en-US" dirty="0"/>
          </a:p>
          <a:p>
            <a:endParaRPr lang="en-US" dirty="0">
              <a:solidFill>
                <a:prstClr val="black"/>
              </a:solidFill>
              <a:latin typeface="Consolas" panose="020B0609020204030204" pitchFamily="49" charset="0"/>
            </a:endParaRPr>
          </a:p>
        </p:txBody>
      </p:sp>
      <p:sp>
        <p:nvSpPr>
          <p:cNvPr id="7" name="Rectangle 6"/>
          <p:cNvSpPr/>
          <p:nvPr/>
        </p:nvSpPr>
        <p:spPr>
          <a:xfrm>
            <a:off x="1752600" y="5198983"/>
            <a:ext cx="7010400" cy="369332"/>
          </a:xfrm>
          <a:prstGeom prst="rect">
            <a:avLst/>
          </a:prstGeom>
          <a:solidFill>
            <a:schemeClr val="accent1">
              <a:lumMod val="60000"/>
              <a:lumOff val="40000"/>
            </a:schemeClr>
          </a:solidFill>
        </p:spPr>
        <p:txBody>
          <a:bodyPr wrap="square">
            <a:spAutoFit/>
          </a:bodyPr>
          <a:lstStyle/>
          <a:p>
            <a:r>
              <a:rPr lang="en-US" dirty="0"/>
              <a:t>select name, SUM(age) from pupil group by name having SUM(age) &lt; </a:t>
            </a:r>
            <a:r>
              <a:rPr lang="en-US" dirty="0" smtClean="0"/>
              <a:t>3</a:t>
            </a:r>
            <a:endParaRPr lang="en-US" dirty="0"/>
          </a:p>
        </p:txBody>
      </p:sp>
    </p:spTree>
    <p:extLst>
      <p:ext uri="{BB962C8B-B14F-4D97-AF65-F5344CB8AC3E}">
        <p14:creationId xmlns:p14="http://schemas.microsoft.com/office/powerpoint/2010/main" val="336824588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7000" y="0"/>
            <a:ext cx="4572000" cy="584775"/>
          </a:xfrm>
          <a:prstGeom prst="rect">
            <a:avLst/>
          </a:prstGeom>
        </p:spPr>
        <p:txBody>
          <a:bodyPr>
            <a:spAutoFit/>
          </a:bodyPr>
          <a:lstStyle/>
          <a:p>
            <a:r>
              <a:rPr lang="en-US" sz="3200" u="sng" dirty="0">
                <a:solidFill>
                  <a:srgbClr val="002060"/>
                </a:solidFill>
                <a:latin typeface="Showcard Gothic" panose="04020904020102020604" pitchFamily="82" charset="0"/>
              </a:rPr>
              <a:t>SUMMARIZING DATA</a:t>
            </a:r>
          </a:p>
        </p:txBody>
      </p:sp>
      <p:sp>
        <p:nvSpPr>
          <p:cNvPr id="3" name="Rectangle 2"/>
          <p:cNvSpPr/>
          <p:nvPr/>
        </p:nvSpPr>
        <p:spPr>
          <a:xfrm>
            <a:off x="1513901" y="458174"/>
            <a:ext cx="4572000" cy="923330"/>
          </a:xfrm>
          <a:prstGeom prst="rect">
            <a:avLst/>
          </a:prstGeom>
        </p:spPr>
        <p:txBody>
          <a:bodyPr>
            <a:spAutoFit/>
          </a:bodyPr>
          <a:lstStyle/>
          <a:p>
            <a:r>
              <a:rPr lang="en-US" dirty="0"/>
              <a:t>Group by clause also uses operator like</a:t>
            </a:r>
          </a:p>
          <a:p>
            <a:pPr marL="624078" indent="-514350">
              <a:buFont typeface="+mj-lt"/>
              <a:buAutoNum type="arabicPeriod"/>
            </a:pPr>
            <a:r>
              <a:rPr lang="en-US" dirty="0"/>
              <a:t>Rollup</a:t>
            </a:r>
          </a:p>
          <a:p>
            <a:pPr marL="624078" indent="-514350">
              <a:buFont typeface="+mj-lt"/>
              <a:buAutoNum type="arabicPeriod"/>
            </a:pPr>
            <a:r>
              <a:rPr lang="en-US" dirty="0"/>
              <a:t>Cube</a:t>
            </a:r>
          </a:p>
        </p:txBody>
      </p:sp>
      <p:sp>
        <p:nvSpPr>
          <p:cNvPr id="4" name="Rectangle 3"/>
          <p:cNvSpPr/>
          <p:nvPr/>
        </p:nvSpPr>
        <p:spPr>
          <a:xfrm>
            <a:off x="2717494" y="1630254"/>
            <a:ext cx="6172200" cy="369332"/>
          </a:xfrm>
          <a:prstGeom prst="rect">
            <a:avLst/>
          </a:prstGeom>
        </p:spPr>
        <p:txBody>
          <a:bodyPr wrap="square">
            <a:spAutoFit/>
          </a:bodyPr>
          <a:lstStyle/>
          <a:p>
            <a:r>
              <a:rPr lang="en-US" dirty="0"/>
              <a:t>Differences between CUBE and ROLLUP:</a:t>
            </a:r>
          </a:p>
        </p:txBody>
      </p:sp>
      <p:graphicFrame>
        <p:nvGraphicFramePr>
          <p:cNvPr id="5" name="Table 4"/>
          <p:cNvGraphicFramePr>
            <a:graphicFrameLocks noGrp="1"/>
          </p:cNvGraphicFramePr>
          <p:nvPr>
            <p:extLst>
              <p:ext uri="{D42A27DB-BD31-4B8C-83A1-F6EECF244321}">
                <p14:modId xmlns:p14="http://schemas.microsoft.com/office/powerpoint/2010/main" val="3846637593"/>
              </p:ext>
            </p:extLst>
          </p:nvPr>
        </p:nvGraphicFramePr>
        <p:xfrm>
          <a:off x="1905000" y="2040095"/>
          <a:ext cx="6096000" cy="1559560"/>
        </p:xfrm>
        <a:graphic>
          <a:graphicData uri="http://schemas.openxmlformats.org/drawingml/2006/table">
            <a:tbl>
              <a:tblPr firstRow="1" bandRow="1">
                <a:tableStyleId>{5C22544A-7EE6-4342-B048-85BDC9FD1C3A}</a:tableStyleId>
              </a:tblPr>
              <a:tblGrid>
                <a:gridCol w="3048000">
                  <a:extLst>
                    <a:ext uri="{9D8B030D-6E8A-4147-A177-3AD203B41FA5}">
                      <a16:colId xmlns="" xmlns:a16="http://schemas.microsoft.com/office/drawing/2014/main" val="20000"/>
                    </a:ext>
                  </a:extLst>
                </a:gridCol>
                <a:gridCol w="3048000">
                  <a:extLst>
                    <a:ext uri="{9D8B030D-6E8A-4147-A177-3AD203B41FA5}">
                      <a16:colId xmlns="" xmlns:a16="http://schemas.microsoft.com/office/drawing/2014/main" val="20001"/>
                    </a:ext>
                  </a:extLst>
                </a:gridCol>
              </a:tblGrid>
              <a:tr h="370840">
                <a:tc>
                  <a:txBody>
                    <a:bodyPr/>
                    <a:lstStyle/>
                    <a:p>
                      <a:pPr algn="ctr"/>
                      <a:r>
                        <a:rPr lang="en-US" dirty="0"/>
                        <a:t>ROLLUP</a:t>
                      </a:r>
                    </a:p>
                  </a:txBody>
                  <a:tcPr/>
                </a:tc>
                <a:tc>
                  <a:txBody>
                    <a:bodyPr/>
                    <a:lstStyle/>
                    <a:p>
                      <a:pPr algn="ctr"/>
                      <a:r>
                        <a:rPr lang="en-US" dirty="0"/>
                        <a:t>CUBE</a:t>
                      </a:r>
                    </a:p>
                  </a:txBody>
                  <a:tcPr/>
                </a:tc>
                <a:extLst>
                  <a:ext uri="{0D108BD9-81ED-4DB2-BD59-A6C34878D82A}">
                    <a16:rowId xmlns=""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ROLLUP generates a result set that shows aggregates for a hierarchy of values in the selected columns.</a:t>
                      </a:r>
                    </a:p>
                  </a:txBody>
                  <a:tcPr/>
                </a:tc>
                <a:tc>
                  <a:txBody>
                    <a:bodyPr/>
                    <a:lstStyle/>
                    <a:p>
                      <a:r>
                        <a:rPr lang="en-US" dirty="0"/>
                        <a:t>CUBE generates a result set that shows aggregates for all combinations of values in the selected columns</a:t>
                      </a:r>
                    </a:p>
                  </a:txBody>
                  <a:tcPr/>
                </a:tc>
                <a:extLst>
                  <a:ext uri="{0D108BD9-81ED-4DB2-BD59-A6C34878D82A}">
                    <a16:rowId xmlns="" xmlns:a16="http://schemas.microsoft.com/office/drawing/2014/main" val="10001"/>
                  </a:ext>
                </a:extLst>
              </a:tr>
            </a:tbl>
          </a:graphicData>
        </a:graphic>
      </p:graphicFrame>
      <p:sp>
        <p:nvSpPr>
          <p:cNvPr id="8" name="Rectangle 7"/>
          <p:cNvSpPr/>
          <p:nvPr/>
        </p:nvSpPr>
        <p:spPr>
          <a:xfrm>
            <a:off x="1565677" y="3825672"/>
            <a:ext cx="909223" cy="369332"/>
          </a:xfrm>
          <a:prstGeom prst="rect">
            <a:avLst/>
          </a:prstGeom>
        </p:spPr>
        <p:txBody>
          <a:bodyPr wrap="none">
            <a:spAutoFit/>
          </a:bodyPr>
          <a:lstStyle/>
          <a:p>
            <a:r>
              <a:rPr lang="en-US" b="1" u="sng" dirty="0">
                <a:solidFill>
                  <a:srgbClr val="002060"/>
                </a:solidFill>
                <a:latin typeface="Times New Roman" pitchFamily="18" charset="0"/>
              </a:rPr>
              <a:t>Rollup </a:t>
            </a:r>
          </a:p>
        </p:txBody>
      </p:sp>
      <p:sp>
        <p:nvSpPr>
          <p:cNvPr id="10" name="Rectangle 9"/>
          <p:cNvSpPr/>
          <p:nvPr/>
        </p:nvSpPr>
        <p:spPr>
          <a:xfrm>
            <a:off x="1644443" y="5073373"/>
            <a:ext cx="825867" cy="369332"/>
          </a:xfrm>
          <a:prstGeom prst="rect">
            <a:avLst/>
          </a:prstGeom>
        </p:spPr>
        <p:txBody>
          <a:bodyPr wrap="none">
            <a:spAutoFit/>
          </a:bodyPr>
          <a:lstStyle/>
          <a:p>
            <a:r>
              <a:rPr lang="en-US" b="1" u="sng" dirty="0">
                <a:solidFill>
                  <a:srgbClr val="002060"/>
                </a:solidFill>
                <a:latin typeface="Times New Roman" pitchFamily="18" charset="0"/>
              </a:rPr>
              <a:t>CUBE</a:t>
            </a:r>
            <a:endParaRPr lang="en-US" dirty="0"/>
          </a:p>
        </p:txBody>
      </p:sp>
      <p:sp>
        <p:nvSpPr>
          <p:cNvPr id="12" name="Rectangle 11"/>
          <p:cNvSpPr/>
          <p:nvPr/>
        </p:nvSpPr>
        <p:spPr>
          <a:xfrm>
            <a:off x="1653907" y="4149751"/>
            <a:ext cx="7086600" cy="646331"/>
          </a:xfrm>
          <a:prstGeom prst="rect">
            <a:avLst/>
          </a:prstGeom>
        </p:spPr>
        <p:txBody>
          <a:bodyPr wrap="square">
            <a:spAutoFit/>
          </a:bodyPr>
          <a:lstStyle/>
          <a:p>
            <a:r>
              <a:rPr lang="en-US" dirty="0" smtClean="0"/>
              <a:t>The </a:t>
            </a:r>
            <a:r>
              <a:rPr lang="en-US" dirty="0"/>
              <a:t>ROLLUP extension produces group subtotals from right to left and a grand total. </a:t>
            </a:r>
          </a:p>
        </p:txBody>
      </p:sp>
      <p:sp>
        <p:nvSpPr>
          <p:cNvPr id="15" name="Rectangle 14"/>
          <p:cNvSpPr/>
          <p:nvPr/>
        </p:nvSpPr>
        <p:spPr>
          <a:xfrm>
            <a:off x="1577612" y="5217359"/>
            <a:ext cx="7106163" cy="1200329"/>
          </a:xfrm>
          <a:prstGeom prst="rect">
            <a:avLst/>
          </a:prstGeom>
        </p:spPr>
        <p:txBody>
          <a:bodyPr wrap="square">
            <a:spAutoFit/>
          </a:bodyPr>
          <a:lstStyle/>
          <a:p>
            <a:r>
              <a:rPr lang="en-US" dirty="0"/>
              <a:t> </a:t>
            </a:r>
          </a:p>
          <a:p>
            <a:r>
              <a:rPr lang="en-US" dirty="0"/>
              <a:t>In addition to the subtotals generated by the ROLLUP extension, the CUBE extension will generate subtotals for all combinations of the dimensions </a:t>
            </a:r>
            <a:r>
              <a:rPr lang="en-US" dirty="0" smtClean="0"/>
              <a:t>specified.</a:t>
            </a:r>
            <a:endParaRPr lang="en-US" dirty="0"/>
          </a:p>
        </p:txBody>
      </p:sp>
    </p:spTree>
    <p:extLst>
      <p:ext uri="{BB962C8B-B14F-4D97-AF65-F5344CB8AC3E}">
        <p14:creationId xmlns:p14="http://schemas.microsoft.com/office/powerpoint/2010/main" val="269647877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91CDD727-6AE2-40E2-A6AC-8BDC1C2AF131}"/>
              </a:ext>
            </a:extLst>
          </p:cNvPr>
          <p:cNvSpPr/>
          <p:nvPr/>
        </p:nvSpPr>
        <p:spPr>
          <a:xfrm>
            <a:off x="1607139" y="657746"/>
            <a:ext cx="6858000" cy="923330"/>
          </a:xfrm>
          <a:prstGeom prst="rect">
            <a:avLst/>
          </a:prstGeom>
        </p:spPr>
        <p:txBody>
          <a:bodyPr wrap="square">
            <a:spAutoFit/>
          </a:bodyPr>
          <a:lstStyle/>
          <a:p>
            <a:r>
              <a:rPr lang="en-US" dirty="0">
                <a:solidFill>
                  <a:srgbClr val="000000"/>
                </a:solidFill>
                <a:latin typeface="Verdana" panose="020B0604030504040204" pitchFamily="34" charset="0"/>
              </a:rPr>
              <a:t>A </a:t>
            </a:r>
            <a:r>
              <a:rPr lang="en-US" u="sng" dirty="0">
                <a:solidFill>
                  <a:srgbClr val="000000"/>
                </a:solidFill>
                <a:latin typeface="Verdana" panose="020B0604030504040204" pitchFamily="34" charset="0"/>
              </a:rPr>
              <a:t>Subquery</a:t>
            </a:r>
            <a:r>
              <a:rPr lang="en-US" dirty="0">
                <a:solidFill>
                  <a:srgbClr val="000000"/>
                </a:solidFill>
                <a:latin typeface="Verdana" panose="020B0604030504040204" pitchFamily="34" charset="0"/>
              </a:rPr>
              <a:t> or </a:t>
            </a:r>
            <a:r>
              <a:rPr lang="en-US" u="sng" dirty="0">
                <a:solidFill>
                  <a:srgbClr val="000000"/>
                </a:solidFill>
                <a:latin typeface="Verdana" panose="020B0604030504040204" pitchFamily="34" charset="0"/>
              </a:rPr>
              <a:t>Inner query</a:t>
            </a:r>
            <a:r>
              <a:rPr lang="en-US" dirty="0">
                <a:solidFill>
                  <a:srgbClr val="000000"/>
                </a:solidFill>
                <a:latin typeface="Verdana" panose="020B0604030504040204" pitchFamily="34" charset="0"/>
              </a:rPr>
              <a:t> or a </a:t>
            </a:r>
            <a:r>
              <a:rPr lang="en-US" u="sng" dirty="0">
                <a:solidFill>
                  <a:srgbClr val="000000"/>
                </a:solidFill>
                <a:latin typeface="Verdana" panose="020B0604030504040204" pitchFamily="34" charset="0"/>
              </a:rPr>
              <a:t>Nested query </a:t>
            </a:r>
            <a:r>
              <a:rPr lang="en-US" dirty="0">
                <a:solidFill>
                  <a:srgbClr val="000000"/>
                </a:solidFill>
                <a:latin typeface="Verdana" panose="020B0604030504040204" pitchFamily="34" charset="0"/>
              </a:rPr>
              <a:t>is a query within another SQL query and embedded within the WHERE clause.</a:t>
            </a:r>
            <a:endParaRPr lang="en-US" dirty="0"/>
          </a:p>
        </p:txBody>
      </p:sp>
      <p:sp>
        <p:nvSpPr>
          <p:cNvPr id="3" name="Rectangle 2">
            <a:extLst>
              <a:ext uri="{FF2B5EF4-FFF2-40B4-BE49-F238E27FC236}">
                <a16:creationId xmlns:a16="http://schemas.microsoft.com/office/drawing/2014/main" xmlns="" id="{9CE8CB95-89E9-49AC-99E1-263987A1A554}"/>
              </a:ext>
            </a:extLst>
          </p:cNvPr>
          <p:cNvSpPr/>
          <p:nvPr/>
        </p:nvSpPr>
        <p:spPr>
          <a:xfrm>
            <a:off x="1634399" y="1581076"/>
            <a:ext cx="5775642" cy="1477328"/>
          </a:xfrm>
          <a:prstGeom prst="rect">
            <a:avLst/>
          </a:prstGeom>
        </p:spPr>
        <p:txBody>
          <a:bodyPr wrap="square">
            <a:spAutoFit/>
          </a:bodyPr>
          <a:lstStyle/>
          <a:p>
            <a:pPr>
              <a:spcBef>
                <a:spcPct val="50000"/>
              </a:spcBef>
            </a:pPr>
            <a:r>
              <a:rPr lang="en-US" altLang="en-US" dirty="0">
                <a:latin typeface="Arial" panose="020B0604020202020204" pitchFamily="34" charset="0"/>
                <a:cs typeface="Times New Roman" panose="02020603050405020304" pitchFamily="18" charset="0"/>
              </a:rPr>
              <a:t>The basic concept is to pass a single value or many</a:t>
            </a:r>
          </a:p>
          <a:p>
            <a:pPr>
              <a:spcBef>
                <a:spcPct val="0"/>
              </a:spcBef>
            </a:pPr>
            <a:r>
              <a:rPr lang="en-US" altLang="en-US" dirty="0">
                <a:latin typeface="Arial" panose="020B0604020202020204" pitchFamily="34" charset="0"/>
                <a:cs typeface="Times New Roman" panose="02020603050405020304" pitchFamily="18" charset="0"/>
              </a:rPr>
              <a:t>values from the subquery to the next query and so on.</a:t>
            </a:r>
          </a:p>
          <a:p>
            <a:pPr>
              <a:spcBef>
                <a:spcPct val="0"/>
              </a:spcBef>
              <a:buNone/>
            </a:pPr>
            <a:r>
              <a:rPr lang="en-GB" altLang="en-US" dirty="0">
                <a:latin typeface="Arial" panose="020B0604020202020204" pitchFamily="34" charset="0"/>
              </a:rPr>
              <a:t>When reading or writing SQL subqueries, you should start from the bottom upwards, working out which data is to be passed to the next query up.</a:t>
            </a:r>
          </a:p>
        </p:txBody>
      </p:sp>
      <p:sp>
        <p:nvSpPr>
          <p:cNvPr id="4" name="Rectangle 3">
            <a:extLst>
              <a:ext uri="{FF2B5EF4-FFF2-40B4-BE49-F238E27FC236}">
                <a16:creationId xmlns:a16="http://schemas.microsoft.com/office/drawing/2014/main" xmlns="" id="{065C114D-1E9C-46E6-ADF9-0DD3CCB85203}"/>
              </a:ext>
            </a:extLst>
          </p:cNvPr>
          <p:cNvSpPr/>
          <p:nvPr/>
        </p:nvSpPr>
        <p:spPr>
          <a:xfrm>
            <a:off x="1553897" y="3591280"/>
            <a:ext cx="7002734" cy="1200329"/>
          </a:xfrm>
          <a:prstGeom prst="rect">
            <a:avLst/>
          </a:prstGeom>
          <a:solidFill>
            <a:schemeClr val="accent1">
              <a:lumMod val="60000"/>
              <a:lumOff val="40000"/>
            </a:schemeClr>
          </a:solidFill>
        </p:spPr>
        <p:txBody>
          <a:bodyPr wrap="square">
            <a:spAutoFit/>
          </a:bodyPr>
          <a:lstStyle/>
          <a:p>
            <a:pPr>
              <a:spcBef>
                <a:spcPct val="0"/>
              </a:spcBef>
              <a:buFontTx/>
              <a:buNone/>
            </a:pPr>
            <a:r>
              <a:rPr lang="en-US" altLang="en-US" dirty="0">
                <a:solidFill>
                  <a:srgbClr val="000000"/>
                </a:solidFill>
                <a:latin typeface="Courier New" panose="02070309020205020404" pitchFamily="49" charset="0"/>
              </a:rPr>
              <a:t>SELECT	</a:t>
            </a:r>
            <a:r>
              <a:rPr lang="en-US" altLang="en-US" i="1" dirty="0" err="1">
                <a:solidFill>
                  <a:srgbClr val="000000"/>
                </a:solidFill>
                <a:latin typeface="Courier New" panose="02070309020205020404" pitchFamily="49" charset="0"/>
              </a:rPr>
              <a:t>select_list</a:t>
            </a:r>
            <a:endParaRPr lang="en-US" altLang="en-US" dirty="0">
              <a:solidFill>
                <a:srgbClr val="000000"/>
              </a:solidFill>
              <a:latin typeface="Courier New" panose="02070309020205020404" pitchFamily="49" charset="0"/>
            </a:endParaRPr>
          </a:p>
          <a:p>
            <a:pPr>
              <a:spcBef>
                <a:spcPct val="0"/>
              </a:spcBef>
              <a:buFontTx/>
              <a:buNone/>
            </a:pPr>
            <a:r>
              <a:rPr lang="en-US" altLang="en-US" dirty="0">
                <a:solidFill>
                  <a:srgbClr val="000000"/>
                </a:solidFill>
                <a:latin typeface="Courier New" panose="02070309020205020404" pitchFamily="49" charset="0"/>
              </a:rPr>
              <a:t>FROM	</a:t>
            </a:r>
            <a:r>
              <a:rPr lang="en-US" altLang="en-US" i="1" dirty="0">
                <a:solidFill>
                  <a:srgbClr val="000000"/>
                </a:solidFill>
                <a:latin typeface="Courier New" panose="02070309020205020404" pitchFamily="49" charset="0"/>
              </a:rPr>
              <a:t>table</a:t>
            </a:r>
            <a:endParaRPr lang="en-US" altLang="en-US" dirty="0">
              <a:solidFill>
                <a:srgbClr val="000000"/>
              </a:solidFill>
              <a:latin typeface="Courier New" panose="02070309020205020404" pitchFamily="49" charset="0"/>
            </a:endParaRPr>
          </a:p>
          <a:p>
            <a:pPr>
              <a:spcBef>
                <a:spcPct val="0"/>
              </a:spcBef>
              <a:buFontTx/>
              <a:buNone/>
            </a:pPr>
            <a:r>
              <a:rPr lang="en-US" altLang="en-US" dirty="0">
                <a:solidFill>
                  <a:srgbClr val="000000"/>
                </a:solidFill>
                <a:latin typeface="Courier New" panose="02070309020205020404" pitchFamily="49" charset="0"/>
              </a:rPr>
              <a:t>WHERE	</a:t>
            </a:r>
            <a:r>
              <a:rPr lang="en-US" altLang="en-US" i="1" dirty="0">
                <a:solidFill>
                  <a:srgbClr val="000000"/>
                </a:solidFill>
                <a:latin typeface="Courier New" panose="02070309020205020404" pitchFamily="49" charset="0"/>
              </a:rPr>
              <a:t>expr operator</a:t>
            </a:r>
          </a:p>
          <a:p>
            <a:pPr>
              <a:spcBef>
                <a:spcPct val="0"/>
              </a:spcBef>
              <a:buFontTx/>
              <a:buNone/>
            </a:pPr>
            <a:r>
              <a:rPr lang="en-US" altLang="en-US" dirty="0">
                <a:solidFill>
                  <a:srgbClr val="000000"/>
                </a:solidFill>
                <a:latin typeface="Courier New" panose="02070309020205020404" pitchFamily="49" charset="0"/>
              </a:rPr>
              <a:t>		</a:t>
            </a:r>
          </a:p>
        </p:txBody>
      </p:sp>
      <p:pic>
        <p:nvPicPr>
          <p:cNvPr id="5" name="Picture 4">
            <a:extLst>
              <a:ext uri="{FF2B5EF4-FFF2-40B4-BE49-F238E27FC236}">
                <a16:creationId xmlns:a16="http://schemas.microsoft.com/office/drawing/2014/main" xmlns="" id="{D4EDB3FF-D7F1-4250-BD88-B6E342B46CAD}"/>
              </a:ext>
            </a:extLst>
          </p:cNvPr>
          <p:cNvPicPr>
            <a:picLocks noChangeAspect="1"/>
          </p:cNvPicPr>
          <p:nvPr/>
        </p:nvPicPr>
        <p:blipFill>
          <a:blip r:embed="rId2"/>
          <a:stretch>
            <a:fillRect/>
          </a:stretch>
        </p:blipFill>
        <p:spPr>
          <a:xfrm>
            <a:off x="1715780" y="4845495"/>
            <a:ext cx="6334125" cy="1781175"/>
          </a:xfrm>
          <a:prstGeom prst="rect">
            <a:avLst/>
          </a:prstGeom>
        </p:spPr>
      </p:pic>
      <p:sp>
        <p:nvSpPr>
          <p:cNvPr id="6" name="Rectangle 5">
            <a:extLst>
              <a:ext uri="{FF2B5EF4-FFF2-40B4-BE49-F238E27FC236}">
                <a16:creationId xmlns:a16="http://schemas.microsoft.com/office/drawing/2014/main" xmlns="" id="{AF2067AD-E393-4B70-8A65-1A3E29AE8D9A}"/>
              </a:ext>
            </a:extLst>
          </p:cNvPr>
          <p:cNvSpPr/>
          <p:nvPr/>
        </p:nvSpPr>
        <p:spPr>
          <a:xfrm>
            <a:off x="3586689" y="4401286"/>
            <a:ext cx="4596130" cy="369332"/>
          </a:xfrm>
          <a:prstGeom prst="rect">
            <a:avLst/>
          </a:prstGeom>
          <a:ln>
            <a:solidFill>
              <a:schemeClr val="accent4">
                <a:lumMod val="50000"/>
              </a:schemeClr>
            </a:solidFill>
          </a:ln>
        </p:spPr>
        <p:txBody>
          <a:bodyPr wrap="none">
            <a:spAutoFit/>
          </a:bodyPr>
          <a:lstStyle/>
          <a:p>
            <a:r>
              <a:rPr lang="en-US" altLang="en-US" dirty="0">
                <a:solidFill>
                  <a:srgbClr val="000000"/>
                </a:solidFill>
                <a:latin typeface="Courier New" panose="02070309020205020404" pitchFamily="49" charset="0"/>
              </a:rPr>
              <a:t>(SELECT </a:t>
            </a:r>
            <a:r>
              <a:rPr lang="en-US" altLang="en-US" i="1" dirty="0" err="1">
                <a:solidFill>
                  <a:srgbClr val="000000"/>
                </a:solidFill>
                <a:latin typeface="Courier New" panose="02070309020205020404" pitchFamily="49" charset="0"/>
              </a:rPr>
              <a:t>select_list</a:t>
            </a:r>
            <a:r>
              <a:rPr lang="en-US" altLang="en-US" i="1" dirty="0">
                <a:solidFill>
                  <a:srgbClr val="000000"/>
                </a:solidFill>
                <a:latin typeface="Courier New" panose="02070309020205020404" pitchFamily="49" charset="0"/>
              </a:rPr>
              <a:t> </a:t>
            </a:r>
            <a:r>
              <a:rPr lang="en-US" altLang="en-US" dirty="0">
                <a:solidFill>
                  <a:srgbClr val="000000"/>
                </a:solidFill>
                <a:latin typeface="Courier New" panose="02070309020205020404" pitchFamily="49" charset="0"/>
              </a:rPr>
              <a:t>FROM </a:t>
            </a:r>
            <a:r>
              <a:rPr lang="en-US" altLang="en-US" i="1" dirty="0">
                <a:solidFill>
                  <a:srgbClr val="000000"/>
                </a:solidFill>
                <a:latin typeface="Courier New" panose="02070309020205020404" pitchFamily="49" charset="0"/>
              </a:rPr>
              <a:t>table</a:t>
            </a:r>
            <a:r>
              <a:rPr lang="en-US" altLang="en-US" dirty="0">
                <a:solidFill>
                  <a:srgbClr val="000000"/>
                </a:solidFill>
                <a:latin typeface="Courier New" panose="02070309020205020404" pitchFamily="49" charset="0"/>
              </a:rPr>
              <a:t>);</a:t>
            </a:r>
            <a:endParaRPr lang="en-US" dirty="0"/>
          </a:p>
        </p:txBody>
      </p:sp>
      <p:grpSp>
        <p:nvGrpSpPr>
          <p:cNvPr id="7" name="Group 3">
            <a:extLst>
              <a:ext uri="{FF2B5EF4-FFF2-40B4-BE49-F238E27FC236}">
                <a16:creationId xmlns:a16="http://schemas.microsoft.com/office/drawing/2014/main" xmlns="" id="{8518C9A9-F627-4F0B-B305-93AA06AC3710}"/>
              </a:ext>
            </a:extLst>
          </p:cNvPr>
          <p:cNvGrpSpPr>
            <a:grpSpLocks/>
          </p:cNvGrpSpPr>
          <p:nvPr/>
        </p:nvGrpSpPr>
        <p:grpSpPr bwMode="auto">
          <a:xfrm>
            <a:off x="7352531" y="1337932"/>
            <a:ext cx="1524000" cy="1981200"/>
            <a:chOff x="1008" y="1536"/>
            <a:chExt cx="2544" cy="2496"/>
          </a:xfrm>
        </p:grpSpPr>
        <p:sp>
          <p:nvSpPr>
            <p:cNvPr id="8" name="Rectangle 4">
              <a:extLst>
                <a:ext uri="{FF2B5EF4-FFF2-40B4-BE49-F238E27FC236}">
                  <a16:creationId xmlns:a16="http://schemas.microsoft.com/office/drawing/2014/main" xmlns="" id="{BFB172A6-E0B5-42E4-83E7-B9773909AF28}"/>
                </a:ext>
              </a:extLst>
            </p:cNvPr>
            <p:cNvSpPr>
              <a:spLocks noChangeArrowheads="1"/>
            </p:cNvSpPr>
            <p:nvPr/>
          </p:nvSpPr>
          <p:spPr bwMode="auto">
            <a:xfrm>
              <a:off x="1008" y="1536"/>
              <a:ext cx="720" cy="528"/>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Wingdings" panose="05000000000000000000" pitchFamily="2" charset="2"/>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9" name="AutoShape 5">
              <a:extLst>
                <a:ext uri="{FF2B5EF4-FFF2-40B4-BE49-F238E27FC236}">
                  <a16:creationId xmlns:a16="http://schemas.microsoft.com/office/drawing/2014/main" xmlns="" id="{6B73DD20-4CE0-4416-8ABE-FDE97BB6EA32}"/>
                </a:ext>
              </a:extLst>
            </p:cNvPr>
            <p:cNvSpPr>
              <a:spLocks noChangeArrowheads="1"/>
            </p:cNvSpPr>
            <p:nvPr/>
          </p:nvSpPr>
          <p:spPr bwMode="auto">
            <a:xfrm flipH="1">
              <a:off x="1824" y="1680"/>
              <a:ext cx="336" cy="38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07 w 21600"/>
                <a:gd name="T13" fmla="*/ 2925 h 21600"/>
                <a:gd name="T14" fmla="*/ 18257 w 21600"/>
                <a:gd name="T15" fmla="*/ 9225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tx1"/>
            </a:solidFill>
            <a:ln w="9525">
              <a:solidFill>
                <a:schemeClr val="tx1"/>
              </a:solidFill>
              <a:miter lim="800000"/>
              <a:headEnd/>
              <a:tailEnd/>
            </a:ln>
          </p:spPr>
          <p:txBody>
            <a:bodyPr wrap="none" anchor="ctr"/>
            <a:lstStyle/>
            <a:p>
              <a:endParaRPr lang="en-US"/>
            </a:p>
          </p:txBody>
        </p:sp>
        <p:sp>
          <p:nvSpPr>
            <p:cNvPr id="10" name="Rectangle 6">
              <a:extLst>
                <a:ext uri="{FF2B5EF4-FFF2-40B4-BE49-F238E27FC236}">
                  <a16:creationId xmlns:a16="http://schemas.microsoft.com/office/drawing/2014/main" xmlns="" id="{93387294-353F-46E7-97A7-7595F0C5B4B2}"/>
                </a:ext>
              </a:extLst>
            </p:cNvPr>
            <p:cNvSpPr>
              <a:spLocks noChangeArrowheads="1"/>
            </p:cNvSpPr>
            <p:nvPr/>
          </p:nvSpPr>
          <p:spPr bwMode="auto">
            <a:xfrm>
              <a:off x="1584" y="2208"/>
              <a:ext cx="720" cy="528"/>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Wingdings" panose="05000000000000000000" pitchFamily="2" charset="2"/>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1" name="AutoShape 7">
              <a:extLst>
                <a:ext uri="{FF2B5EF4-FFF2-40B4-BE49-F238E27FC236}">
                  <a16:creationId xmlns:a16="http://schemas.microsoft.com/office/drawing/2014/main" xmlns="" id="{C5DF6BFC-790A-49CE-9C23-337FB77DB067}"/>
                </a:ext>
              </a:extLst>
            </p:cNvPr>
            <p:cNvSpPr>
              <a:spLocks noChangeArrowheads="1"/>
            </p:cNvSpPr>
            <p:nvPr/>
          </p:nvSpPr>
          <p:spPr bwMode="auto">
            <a:xfrm flipH="1">
              <a:off x="2448" y="2352"/>
              <a:ext cx="336" cy="38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07 w 21600"/>
                <a:gd name="T13" fmla="*/ 2925 h 21600"/>
                <a:gd name="T14" fmla="*/ 18257 w 21600"/>
                <a:gd name="T15" fmla="*/ 9225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tx1"/>
            </a:solidFill>
            <a:ln w="9525">
              <a:solidFill>
                <a:schemeClr val="tx1"/>
              </a:solidFill>
              <a:miter lim="800000"/>
              <a:headEnd/>
              <a:tailEnd/>
            </a:ln>
          </p:spPr>
          <p:txBody>
            <a:bodyPr wrap="none" anchor="ctr"/>
            <a:lstStyle/>
            <a:p>
              <a:endParaRPr lang="en-US"/>
            </a:p>
          </p:txBody>
        </p:sp>
        <p:sp>
          <p:nvSpPr>
            <p:cNvPr id="12" name="Rectangle 8">
              <a:extLst>
                <a:ext uri="{FF2B5EF4-FFF2-40B4-BE49-F238E27FC236}">
                  <a16:creationId xmlns:a16="http://schemas.microsoft.com/office/drawing/2014/main" xmlns="" id="{423599D9-E36A-4170-B2F9-E19B5BDB14E1}"/>
                </a:ext>
              </a:extLst>
            </p:cNvPr>
            <p:cNvSpPr>
              <a:spLocks noChangeArrowheads="1"/>
            </p:cNvSpPr>
            <p:nvPr/>
          </p:nvSpPr>
          <p:spPr bwMode="auto">
            <a:xfrm>
              <a:off x="2208" y="2832"/>
              <a:ext cx="720" cy="528"/>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Wingdings" panose="05000000000000000000" pitchFamily="2" charset="2"/>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3" name="AutoShape 9">
              <a:extLst>
                <a:ext uri="{FF2B5EF4-FFF2-40B4-BE49-F238E27FC236}">
                  <a16:creationId xmlns:a16="http://schemas.microsoft.com/office/drawing/2014/main" xmlns="" id="{2DA52CF9-A05B-442F-85F8-60EF23E6CF5E}"/>
                </a:ext>
              </a:extLst>
            </p:cNvPr>
            <p:cNvSpPr>
              <a:spLocks noChangeArrowheads="1"/>
            </p:cNvSpPr>
            <p:nvPr/>
          </p:nvSpPr>
          <p:spPr bwMode="auto">
            <a:xfrm flipH="1">
              <a:off x="3120" y="2976"/>
              <a:ext cx="336" cy="384"/>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5898240 60000 65536"/>
                <a:gd name="T10" fmla="*/ 5898240 60000 65536"/>
                <a:gd name="T11" fmla="*/ 0 60000 65536"/>
                <a:gd name="T12" fmla="*/ 12407 w 21600"/>
                <a:gd name="T13" fmla="*/ 2925 h 21600"/>
                <a:gd name="T14" fmla="*/ 18257 w 21600"/>
                <a:gd name="T15" fmla="*/ 9225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tx1"/>
            </a:solidFill>
            <a:ln w="9525">
              <a:solidFill>
                <a:schemeClr val="tx1"/>
              </a:solidFill>
              <a:miter lim="800000"/>
              <a:headEnd/>
              <a:tailEnd/>
            </a:ln>
          </p:spPr>
          <p:txBody>
            <a:bodyPr wrap="none" anchor="ctr"/>
            <a:lstStyle/>
            <a:p>
              <a:endParaRPr lang="en-US"/>
            </a:p>
          </p:txBody>
        </p:sp>
        <p:sp>
          <p:nvSpPr>
            <p:cNvPr id="14" name="Rectangle 10">
              <a:extLst>
                <a:ext uri="{FF2B5EF4-FFF2-40B4-BE49-F238E27FC236}">
                  <a16:creationId xmlns:a16="http://schemas.microsoft.com/office/drawing/2014/main" xmlns="" id="{6B3840C2-09F0-43E7-A4DD-85E135BFDB19}"/>
                </a:ext>
              </a:extLst>
            </p:cNvPr>
            <p:cNvSpPr>
              <a:spLocks noChangeArrowheads="1"/>
            </p:cNvSpPr>
            <p:nvPr/>
          </p:nvSpPr>
          <p:spPr bwMode="auto">
            <a:xfrm>
              <a:off x="2832" y="3504"/>
              <a:ext cx="720" cy="528"/>
            </a:xfrm>
            <a:prstGeom prst="rect">
              <a:avLst/>
            </a:prstGeom>
            <a:solidFill>
              <a:schemeClr val="accent1"/>
            </a:solidFill>
            <a:ln w="9525">
              <a:solidFill>
                <a:schemeClr val="tx1"/>
              </a:solidFill>
              <a:miter lim="800000"/>
              <a:headEnd/>
              <a:tailEnd/>
            </a:ln>
          </p:spPr>
          <p:txBody>
            <a:bodyPr wrap="none" anchor="ctr"/>
            <a:lstStyle>
              <a:lvl1pPr>
                <a:spcBef>
                  <a:spcPct val="20000"/>
                </a:spcBef>
                <a:buFont typeface="Wingdings" panose="05000000000000000000" pitchFamily="2" charset="2"/>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endParaRPr lang="en-US" altLang="en-US" sz="1800"/>
            </a:p>
          </p:txBody>
        </p:sp>
        <p:sp>
          <p:nvSpPr>
            <p:cNvPr id="15" name="Text Box 11">
              <a:extLst>
                <a:ext uri="{FF2B5EF4-FFF2-40B4-BE49-F238E27FC236}">
                  <a16:creationId xmlns:a16="http://schemas.microsoft.com/office/drawing/2014/main" xmlns="" id="{87D9C03B-C1AD-4106-B77B-2DA8FB25D829}"/>
                </a:ext>
              </a:extLst>
            </p:cNvPr>
            <p:cNvSpPr txBox="1">
              <a:spLocks noChangeArrowheads="1"/>
            </p:cNvSpPr>
            <p:nvPr/>
          </p:nvSpPr>
          <p:spPr bwMode="auto">
            <a:xfrm>
              <a:off x="1248" y="1631"/>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800" b="1">
                  <a:latin typeface="Arial" panose="020B0604020202020204" pitchFamily="34" charset="0"/>
                  <a:cs typeface="Times New Roman" panose="02020603050405020304" pitchFamily="18" charset="0"/>
                </a:rPr>
                <a:t>4</a:t>
              </a:r>
              <a:endParaRPr lang="en-GB" altLang="en-US" sz="1800" b="1">
                <a:latin typeface="Arial" panose="020B0604020202020204" pitchFamily="34" charset="0"/>
                <a:cs typeface="Times New Roman" panose="02020603050405020304" pitchFamily="18" charset="0"/>
              </a:endParaRPr>
            </a:p>
          </p:txBody>
        </p:sp>
        <p:sp>
          <p:nvSpPr>
            <p:cNvPr id="16" name="Text Box 12">
              <a:extLst>
                <a:ext uri="{FF2B5EF4-FFF2-40B4-BE49-F238E27FC236}">
                  <a16:creationId xmlns:a16="http://schemas.microsoft.com/office/drawing/2014/main" xmlns="" id="{FF819FC1-84B8-4FEE-B482-3A0E7A847BDA}"/>
                </a:ext>
              </a:extLst>
            </p:cNvPr>
            <p:cNvSpPr txBox="1">
              <a:spLocks noChangeArrowheads="1"/>
            </p:cNvSpPr>
            <p:nvPr/>
          </p:nvSpPr>
          <p:spPr bwMode="auto">
            <a:xfrm>
              <a:off x="1824" y="2303"/>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800" b="1">
                  <a:latin typeface="Arial" panose="020B0604020202020204" pitchFamily="34" charset="0"/>
                  <a:cs typeface="Times New Roman" panose="02020603050405020304" pitchFamily="18" charset="0"/>
                </a:rPr>
                <a:t>3</a:t>
              </a:r>
              <a:endParaRPr lang="en-GB" altLang="en-US" sz="1800" b="1">
                <a:latin typeface="Arial" panose="020B0604020202020204" pitchFamily="34" charset="0"/>
                <a:cs typeface="Times New Roman" panose="02020603050405020304" pitchFamily="18" charset="0"/>
              </a:endParaRPr>
            </a:p>
          </p:txBody>
        </p:sp>
        <p:sp>
          <p:nvSpPr>
            <p:cNvPr id="17" name="Text Box 13">
              <a:extLst>
                <a:ext uri="{FF2B5EF4-FFF2-40B4-BE49-F238E27FC236}">
                  <a16:creationId xmlns:a16="http://schemas.microsoft.com/office/drawing/2014/main" xmlns="" id="{7AFDB2A5-1077-4942-A8C2-EF7531DDD897}"/>
                </a:ext>
              </a:extLst>
            </p:cNvPr>
            <p:cNvSpPr txBox="1">
              <a:spLocks noChangeArrowheads="1"/>
            </p:cNvSpPr>
            <p:nvPr/>
          </p:nvSpPr>
          <p:spPr bwMode="auto">
            <a:xfrm>
              <a:off x="2448" y="2927"/>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800" b="1" dirty="0">
                  <a:latin typeface="Arial" panose="020B0604020202020204" pitchFamily="34" charset="0"/>
                  <a:cs typeface="Times New Roman" panose="02020603050405020304" pitchFamily="18" charset="0"/>
                </a:rPr>
                <a:t>2</a:t>
              </a:r>
              <a:endParaRPr lang="en-GB" altLang="en-US" sz="1800" b="1" dirty="0">
                <a:latin typeface="Arial" panose="020B0604020202020204" pitchFamily="34" charset="0"/>
                <a:cs typeface="Times New Roman" panose="02020603050405020304" pitchFamily="18" charset="0"/>
              </a:endParaRPr>
            </a:p>
          </p:txBody>
        </p:sp>
        <p:sp>
          <p:nvSpPr>
            <p:cNvPr id="18" name="Text Box 14">
              <a:extLst>
                <a:ext uri="{FF2B5EF4-FFF2-40B4-BE49-F238E27FC236}">
                  <a16:creationId xmlns:a16="http://schemas.microsoft.com/office/drawing/2014/main" xmlns="" id="{A432ECC8-93EB-49E4-A3E3-3BE4168CBBA6}"/>
                </a:ext>
              </a:extLst>
            </p:cNvPr>
            <p:cNvSpPr txBox="1">
              <a:spLocks noChangeArrowheads="1"/>
            </p:cNvSpPr>
            <p:nvPr/>
          </p:nvSpPr>
          <p:spPr bwMode="auto">
            <a:xfrm>
              <a:off x="3072" y="3599"/>
              <a:ext cx="19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Wingdings" panose="05000000000000000000" pitchFamily="2" charset="2"/>
                <a:buChar char="§"/>
                <a:defRPr sz="3200">
                  <a:solidFill>
                    <a:schemeClr val="tx1"/>
                  </a:solidFill>
                  <a:latin typeface="Times New Roman" panose="02020603050405020304" pitchFamily="18" charset="0"/>
                  <a:ea typeface="ＭＳ Ｐゴシック" panose="020B0600070205080204" pitchFamily="34" charset="-128"/>
                </a:defRPr>
              </a:lvl1pPr>
              <a:lvl2pPr marL="742950" indent="-285750">
                <a:spcBef>
                  <a:spcPct val="20000"/>
                </a:spcBef>
                <a:buFont typeface="Wingdings" panose="05000000000000000000" pitchFamily="2" charset="2"/>
                <a:buChar char="§"/>
                <a:defRPr sz="2800">
                  <a:solidFill>
                    <a:schemeClr val="tx1"/>
                  </a:solidFill>
                  <a:latin typeface="Times New Roman" panose="02020603050405020304" pitchFamily="18" charset="0"/>
                  <a:ea typeface="ＭＳ Ｐゴシック" panose="020B0600070205080204" pitchFamily="34" charset="-128"/>
                </a:defRPr>
              </a:lvl2pPr>
              <a:lvl3pPr marL="1143000" indent="-228600">
                <a:spcBef>
                  <a:spcPct val="20000"/>
                </a:spcBef>
                <a:buFont typeface="Wingdings" panose="05000000000000000000" pitchFamily="2" charset="2"/>
                <a:buChar char="§"/>
                <a:defRPr sz="2400">
                  <a:solidFill>
                    <a:schemeClr val="tx1"/>
                  </a:solidFill>
                  <a:latin typeface="Times New Roman" panose="02020603050405020304" pitchFamily="18" charset="0"/>
                  <a:ea typeface="ＭＳ Ｐゴシック" panose="020B0600070205080204" pitchFamily="34" charset="-128"/>
                </a:defRPr>
              </a:lvl3pPr>
              <a:lvl4pPr marL="16002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Font typeface="Wingdings" panose="05000000000000000000" pitchFamily="2" charset="2"/>
                <a:buChar char="§"/>
                <a:defRPr sz="20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0"/>
                </a:spcBef>
                <a:buFontTx/>
                <a:buNone/>
              </a:pPr>
              <a:r>
                <a:rPr lang="en-US" altLang="en-US" sz="1800" b="1">
                  <a:latin typeface="Arial" panose="020B0604020202020204" pitchFamily="34" charset="0"/>
                  <a:cs typeface="Times New Roman" panose="02020603050405020304" pitchFamily="18" charset="0"/>
                </a:rPr>
                <a:t>1</a:t>
              </a:r>
              <a:endParaRPr lang="en-GB" altLang="en-US" sz="1800" b="1">
                <a:latin typeface="Arial" panose="020B0604020202020204" pitchFamily="34" charset="0"/>
                <a:cs typeface="Times New Roman" panose="02020603050405020304" pitchFamily="18" charset="0"/>
              </a:endParaRPr>
            </a:p>
          </p:txBody>
        </p:sp>
      </p:grpSp>
      <p:sp>
        <p:nvSpPr>
          <p:cNvPr id="19" name="Rectangle 18">
            <a:extLst>
              <a:ext uri="{FF2B5EF4-FFF2-40B4-BE49-F238E27FC236}">
                <a16:creationId xmlns:a16="http://schemas.microsoft.com/office/drawing/2014/main" xmlns="" id="{25A6C97D-4321-45C7-B609-EE18E423CAA2}"/>
              </a:ext>
            </a:extLst>
          </p:cNvPr>
          <p:cNvSpPr/>
          <p:nvPr/>
        </p:nvSpPr>
        <p:spPr>
          <a:xfrm>
            <a:off x="1553897" y="3195005"/>
            <a:ext cx="1941557" cy="369332"/>
          </a:xfrm>
          <a:prstGeom prst="rect">
            <a:avLst/>
          </a:prstGeom>
        </p:spPr>
        <p:txBody>
          <a:bodyPr wrap="none">
            <a:spAutoFit/>
          </a:bodyPr>
          <a:lstStyle/>
          <a:p>
            <a:pPr lvl="0"/>
            <a:r>
              <a:rPr lang="en-US" altLang="en-US" u="sng" dirty="0">
                <a:effectLst>
                  <a:outerShdw blurRad="38100" dist="38100" dir="2700000" algn="tl">
                    <a:srgbClr val="000000">
                      <a:alpha val="43137"/>
                    </a:srgbClr>
                  </a:outerShdw>
                </a:effectLst>
                <a:latin typeface="Arial" panose="020B0604020202020204" pitchFamily="34" charset="0"/>
                <a:cs typeface="Times New Roman" panose="02020603050405020304" pitchFamily="18" charset="0"/>
              </a:rPr>
              <a:t>Subquery Syntax</a:t>
            </a:r>
          </a:p>
        </p:txBody>
      </p:sp>
      <p:sp>
        <p:nvSpPr>
          <p:cNvPr id="20" name="Rectangle 19">
            <a:extLst>
              <a:ext uri="{FF2B5EF4-FFF2-40B4-BE49-F238E27FC236}">
                <a16:creationId xmlns:a16="http://schemas.microsoft.com/office/drawing/2014/main" xmlns="" id="{33CAD474-7934-4191-A35B-CB1164605D1C}"/>
              </a:ext>
            </a:extLst>
          </p:cNvPr>
          <p:cNvSpPr/>
          <p:nvPr/>
        </p:nvSpPr>
        <p:spPr>
          <a:xfrm>
            <a:off x="1607139" y="25355"/>
            <a:ext cx="2321469" cy="584775"/>
          </a:xfrm>
          <a:prstGeom prst="rect">
            <a:avLst/>
          </a:prstGeom>
        </p:spPr>
        <p:txBody>
          <a:bodyPr wrap="none">
            <a:spAutoFit/>
          </a:bodyPr>
          <a:lstStyle/>
          <a:p>
            <a:pPr lvl="0"/>
            <a:r>
              <a:rPr lang="en-US" altLang="en-US" sz="3200" u="sng" dirty="0">
                <a:solidFill>
                  <a:srgbClr val="002060"/>
                </a:solidFill>
                <a:latin typeface="Showcard Gothic" panose="04020904020102020604" pitchFamily="82" charset="0"/>
              </a:rPr>
              <a:t>Subquery</a:t>
            </a:r>
          </a:p>
        </p:txBody>
      </p:sp>
    </p:spTree>
    <p:extLst>
      <p:ext uri="{BB962C8B-B14F-4D97-AF65-F5344CB8AC3E}">
        <p14:creationId xmlns:p14="http://schemas.microsoft.com/office/powerpoint/2010/main" val="31038268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014B1C5B-BC91-4FC0-9551-6DF7382885AA}"/>
              </a:ext>
            </a:extLst>
          </p:cNvPr>
          <p:cNvSpPr/>
          <p:nvPr/>
        </p:nvSpPr>
        <p:spPr>
          <a:xfrm>
            <a:off x="1478310" y="152400"/>
            <a:ext cx="4031873" cy="369332"/>
          </a:xfrm>
          <a:prstGeom prst="rect">
            <a:avLst/>
          </a:prstGeom>
        </p:spPr>
        <p:txBody>
          <a:bodyPr wrap="none">
            <a:spAutoFit/>
          </a:bodyPr>
          <a:lstStyle/>
          <a:p>
            <a:pPr>
              <a:defRPr/>
            </a:pPr>
            <a:r>
              <a:rPr lang="en-US" dirty="0">
                <a:latin typeface="Arial" panose="020B0604020202020204" pitchFamily="34" charset="0"/>
                <a:cs typeface="Times New Roman" panose="02020603050405020304" pitchFamily="18" charset="0"/>
              </a:rPr>
              <a:t>Using a Subquery to Solve a Problem</a:t>
            </a:r>
          </a:p>
        </p:txBody>
      </p:sp>
      <p:sp>
        <p:nvSpPr>
          <p:cNvPr id="3" name="Rectangle 2">
            <a:extLst>
              <a:ext uri="{FF2B5EF4-FFF2-40B4-BE49-F238E27FC236}">
                <a16:creationId xmlns:a16="http://schemas.microsoft.com/office/drawing/2014/main" xmlns="" id="{7E174F07-46F9-41C4-9126-CF50B6E502D4}"/>
              </a:ext>
            </a:extLst>
          </p:cNvPr>
          <p:cNvSpPr/>
          <p:nvPr/>
        </p:nvSpPr>
        <p:spPr>
          <a:xfrm>
            <a:off x="1508357" y="2057400"/>
            <a:ext cx="7620000" cy="923330"/>
          </a:xfrm>
          <a:prstGeom prst="rect">
            <a:avLst/>
          </a:prstGeom>
          <a:solidFill>
            <a:schemeClr val="accent1">
              <a:lumMod val="60000"/>
              <a:lumOff val="40000"/>
            </a:schemeClr>
          </a:solidFill>
        </p:spPr>
        <p:txBody>
          <a:bodyPr wrap="square">
            <a:spAutoFit/>
          </a:bodyPr>
          <a:lstStyle/>
          <a:p>
            <a:pPr>
              <a:spcBef>
                <a:spcPct val="0"/>
              </a:spcBef>
              <a:buFontTx/>
              <a:buNone/>
            </a:pPr>
            <a:r>
              <a:rPr lang="en-US" altLang="en-US" dirty="0">
                <a:solidFill>
                  <a:srgbClr val="000000"/>
                </a:solidFill>
                <a:latin typeface="Courier New" panose="02070309020205020404" pitchFamily="49" charset="0"/>
              </a:rPr>
              <a:t>SELECT name, marks FROM students</a:t>
            </a:r>
          </a:p>
          <a:p>
            <a:pPr>
              <a:spcBef>
                <a:spcPct val="0"/>
              </a:spcBef>
              <a:buFontTx/>
              <a:buNone/>
            </a:pPr>
            <a:r>
              <a:rPr lang="en-US" altLang="en-US" dirty="0">
                <a:solidFill>
                  <a:srgbClr val="000000"/>
                </a:solidFill>
                <a:latin typeface="Courier New" panose="02070309020205020404" pitchFamily="49" charset="0"/>
              </a:rPr>
              <a:t>WHERE  marks &gt;</a:t>
            </a:r>
          </a:p>
          <a:p>
            <a:pPr>
              <a:spcBef>
                <a:spcPct val="0"/>
              </a:spcBef>
              <a:buFontTx/>
              <a:buNone/>
            </a:pPr>
            <a:r>
              <a:rPr lang="en-US" altLang="en-US" dirty="0">
                <a:solidFill>
                  <a:srgbClr val="000000"/>
                </a:solidFill>
                <a:latin typeface="Courier New" panose="02070309020205020404" pitchFamily="49" charset="0"/>
              </a:rPr>
              <a:t>   (SELECT marks  FROM students WHERE name='Sameer');</a:t>
            </a:r>
          </a:p>
        </p:txBody>
      </p:sp>
      <p:pic>
        <p:nvPicPr>
          <p:cNvPr id="4" name="Picture 3">
            <a:extLst>
              <a:ext uri="{FF2B5EF4-FFF2-40B4-BE49-F238E27FC236}">
                <a16:creationId xmlns:a16="http://schemas.microsoft.com/office/drawing/2014/main" xmlns="" id="{9239B47C-24E4-466B-ABC6-5BBD5795995A}"/>
              </a:ext>
            </a:extLst>
          </p:cNvPr>
          <p:cNvPicPr>
            <a:picLocks noChangeAspect="1"/>
          </p:cNvPicPr>
          <p:nvPr/>
        </p:nvPicPr>
        <p:blipFill>
          <a:blip r:embed="rId2"/>
          <a:stretch>
            <a:fillRect/>
          </a:stretch>
        </p:blipFill>
        <p:spPr>
          <a:xfrm>
            <a:off x="5506666" y="148883"/>
            <a:ext cx="3566513" cy="1835352"/>
          </a:xfrm>
          <a:prstGeom prst="rect">
            <a:avLst/>
          </a:prstGeom>
        </p:spPr>
      </p:pic>
      <p:sp>
        <p:nvSpPr>
          <p:cNvPr id="5" name="Rectangle 4">
            <a:extLst>
              <a:ext uri="{FF2B5EF4-FFF2-40B4-BE49-F238E27FC236}">
                <a16:creationId xmlns:a16="http://schemas.microsoft.com/office/drawing/2014/main" xmlns="" id="{0E424C23-DE89-4D4B-AD10-FB459C37E1E4}"/>
              </a:ext>
            </a:extLst>
          </p:cNvPr>
          <p:cNvSpPr/>
          <p:nvPr/>
        </p:nvSpPr>
        <p:spPr>
          <a:xfrm>
            <a:off x="1508357" y="3289280"/>
            <a:ext cx="7010400" cy="3416320"/>
          </a:xfrm>
          <a:prstGeom prst="rect">
            <a:avLst/>
          </a:prstGeom>
        </p:spPr>
        <p:txBody>
          <a:bodyPr wrap="square">
            <a:spAutoFit/>
          </a:bodyPr>
          <a:lstStyle/>
          <a:p>
            <a:pPr algn="just"/>
            <a:r>
              <a:rPr lang="en-US" b="1" dirty="0">
                <a:solidFill>
                  <a:srgbClr val="000000"/>
                </a:solidFill>
              </a:rPr>
              <a:t>There are a few rules that subqueries must follow −</a:t>
            </a:r>
          </a:p>
          <a:p>
            <a:pPr marL="285750" indent="-285750" algn="just">
              <a:buFont typeface="Arial" panose="020B0604020202020204" pitchFamily="34" charset="0"/>
              <a:buChar char="•"/>
            </a:pPr>
            <a:r>
              <a:rPr lang="en-US" dirty="0">
                <a:solidFill>
                  <a:srgbClr val="000000"/>
                </a:solidFill>
              </a:rPr>
              <a:t>Subqueries must be enclosed within parentheses.</a:t>
            </a:r>
          </a:p>
          <a:p>
            <a:pPr marL="285750" indent="-285750" algn="just">
              <a:buFont typeface="Arial" panose="020B0604020202020204" pitchFamily="34" charset="0"/>
              <a:buChar char="•"/>
            </a:pPr>
            <a:r>
              <a:rPr lang="en-US" dirty="0">
                <a:solidFill>
                  <a:srgbClr val="000000"/>
                </a:solidFill>
              </a:rPr>
              <a:t>A subquery can have only one column in the SELECT clause, unless multiple columns are in the main query for the subquery to compare its selected columns.</a:t>
            </a:r>
          </a:p>
          <a:p>
            <a:pPr marL="285750" indent="-285750" algn="just">
              <a:buFont typeface="Arial" panose="020B0604020202020204" pitchFamily="34" charset="0"/>
              <a:buChar char="•"/>
            </a:pPr>
            <a:r>
              <a:rPr lang="en-US" dirty="0">
                <a:solidFill>
                  <a:srgbClr val="000000"/>
                </a:solidFill>
              </a:rPr>
              <a:t>An ORDER BY command cannot be used in a subquery, although the main query can use an ORDER BY. The GROUP BY command can be used to perform the same function as the ORDER BY in a subquery.</a:t>
            </a:r>
          </a:p>
          <a:p>
            <a:pPr marL="285750" indent="-285750" algn="just">
              <a:buFont typeface="Arial" panose="020B0604020202020204" pitchFamily="34" charset="0"/>
              <a:buChar char="•"/>
            </a:pPr>
            <a:r>
              <a:rPr lang="en-US" dirty="0">
                <a:solidFill>
                  <a:srgbClr val="000000"/>
                </a:solidFill>
              </a:rPr>
              <a:t>Subqueries that return more than one row can only be used with multiple value operators such as the IN operator.</a:t>
            </a:r>
          </a:p>
          <a:p>
            <a:pPr marL="285750" indent="-285750" algn="just">
              <a:buFont typeface="Arial" panose="020B0604020202020204" pitchFamily="34" charset="0"/>
              <a:buChar char="•"/>
            </a:pPr>
            <a:r>
              <a:rPr lang="en-US" dirty="0"/>
              <a:t>The BETWEEN operator cannot be used with a subquery. However, the BETWEEN operator can be used within the subquery.</a:t>
            </a:r>
            <a:endParaRPr lang="en-US" b="0" i="0" dirty="0">
              <a:solidFill>
                <a:srgbClr val="000000"/>
              </a:solidFill>
              <a:effectLst/>
            </a:endParaRPr>
          </a:p>
        </p:txBody>
      </p:sp>
    </p:spTree>
    <p:extLst>
      <p:ext uri="{BB962C8B-B14F-4D97-AF65-F5344CB8AC3E}">
        <p14:creationId xmlns:p14="http://schemas.microsoft.com/office/powerpoint/2010/main" val="163349528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a:spLocks noChangeArrowheads="1"/>
          </p:cNvSpPr>
          <p:nvPr/>
        </p:nvSpPr>
        <p:spPr bwMode="auto">
          <a:xfrm>
            <a:off x="5932629" y="2268537"/>
            <a:ext cx="367088" cy="523862"/>
          </a:xfrm>
          <a:prstGeom prst="rect">
            <a:avLst/>
          </a:prstGeom>
          <a:extLst>
            <a:ext uri="{909E8E84-426E-40dd-AFC4-6F175D3DCCD1}"/>
            <a:ext uri="{91240B29-F687-4f45-9708-019B960494DF}"/>
            <a:ext uri="{AF507438-7753-43e0-B8FC-AC1667EBCBE1}"/>
          </a:extLst>
        </p:spPr>
        <p:txBody>
          <a:bodyPr wrap="none" lIns="92075" tIns="46038" rIns="92075" bIns="46038">
            <a:spAutoFit/>
          </a:bodyPr>
          <a:lstStyle/>
          <a:p>
            <a:pPr defTabSz="822325">
              <a:spcBef>
                <a:spcPct val="50000"/>
              </a:spcBef>
              <a:defRPr/>
            </a:pPr>
            <a:r>
              <a:rPr lang="en-US" sz="2800">
                <a:solidFill>
                  <a:srgbClr val="D3EAF8"/>
                </a:solidFill>
                <a:effectLst>
                  <a:outerShdw blurRad="38100" dist="38100" dir="2700000" algn="tl">
                    <a:srgbClr val="C0C0C0"/>
                  </a:outerShdw>
                </a:effectLst>
                <a:ea typeface="ＭＳ Ｐゴシック" pitchFamily="28" charset="-128"/>
              </a:rPr>
              <a:t> </a:t>
            </a:r>
          </a:p>
        </p:txBody>
      </p:sp>
      <p:sp>
        <p:nvSpPr>
          <p:cNvPr id="3" name="Rectangle 2">
            <a:extLst>
              <a:ext uri="{FF2B5EF4-FFF2-40B4-BE49-F238E27FC236}">
                <a16:creationId xmlns:a16="http://schemas.microsoft.com/office/drawing/2014/main" xmlns="" id="{2DD36CBF-4537-48CF-A292-DDDF1C682964}"/>
              </a:ext>
            </a:extLst>
          </p:cNvPr>
          <p:cNvSpPr/>
          <p:nvPr/>
        </p:nvSpPr>
        <p:spPr>
          <a:xfrm>
            <a:off x="2549063" y="39184"/>
            <a:ext cx="4546437" cy="584775"/>
          </a:xfrm>
          <a:prstGeom prst="rect">
            <a:avLst/>
          </a:prstGeom>
        </p:spPr>
        <p:txBody>
          <a:bodyPr wrap="none">
            <a:spAutoFit/>
          </a:bodyPr>
          <a:lstStyle/>
          <a:p>
            <a:r>
              <a:rPr lang="en-US" altLang="en-US" sz="3200" u="sng" dirty="0">
                <a:solidFill>
                  <a:srgbClr val="002060"/>
                </a:solidFill>
                <a:latin typeface="Showcard Gothic" panose="04020904020102020604" pitchFamily="82" charset="0"/>
              </a:rPr>
              <a:t>Types of Subqueries</a:t>
            </a:r>
          </a:p>
        </p:txBody>
      </p:sp>
      <p:graphicFrame>
        <p:nvGraphicFramePr>
          <p:cNvPr id="4" name="Table 3">
            <a:extLst>
              <a:ext uri="{FF2B5EF4-FFF2-40B4-BE49-F238E27FC236}">
                <a16:creationId xmlns:a16="http://schemas.microsoft.com/office/drawing/2014/main" xmlns="" id="{9BA4B75D-6485-4E31-9A6B-0C35B8E0A95E}"/>
              </a:ext>
            </a:extLst>
          </p:cNvPr>
          <p:cNvGraphicFramePr>
            <a:graphicFrameLocks noGrp="1"/>
          </p:cNvGraphicFramePr>
          <p:nvPr>
            <p:extLst>
              <p:ext uri="{D42A27DB-BD31-4B8C-83A1-F6EECF244321}">
                <p14:modId xmlns:p14="http://schemas.microsoft.com/office/powerpoint/2010/main" val="3399486033"/>
              </p:ext>
            </p:extLst>
          </p:nvPr>
        </p:nvGraphicFramePr>
        <p:xfrm>
          <a:off x="468448" y="2624229"/>
          <a:ext cx="8530880" cy="3817320"/>
        </p:xfrm>
        <a:graphic>
          <a:graphicData uri="http://schemas.openxmlformats.org/drawingml/2006/table">
            <a:tbl>
              <a:tblPr firstRow="1" bandRow="1">
                <a:tableStyleId>{5C22544A-7EE6-4342-B048-85BDC9FD1C3A}</a:tableStyleId>
              </a:tblPr>
              <a:tblGrid>
                <a:gridCol w="1139483">
                  <a:extLst>
                    <a:ext uri="{9D8B030D-6E8A-4147-A177-3AD203B41FA5}">
                      <a16:colId xmlns:a16="http://schemas.microsoft.com/office/drawing/2014/main" xmlns="" val="1360506051"/>
                    </a:ext>
                  </a:extLst>
                </a:gridCol>
                <a:gridCol w="7391397">
                  <a:extLst>
                    <a:ext uri="{9D8B030D-6E8A-4147-A177-3AD203B41FA5}">
                      <a16:colId xmlns:a16="http://schemas.microsoft.com/office/drawing/2014/main" xmlns="" val="4210291184"/>
                    </a:ext>
                  </a:extLst>
                </a:gridCol>
              </a:tblGrid>
              <a:tr h="637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solidFill>
                            <a:schemeClr val="bg1"/>
                          </a:solidFill>
                        </a:rPr>
                        <a:t>Operator</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solidFill>
                            <a:schemeClr val="bg1"/>
                          </a:solidFill>
                        </a:rPr>
                        <a:t>Meaning</a:t>
                      </a:r>
                    </a:p>
                    <a:p>
                      <a:endParaRPr lang="en-US" dirty="0"/>
                    </a:p>
                  </a:txBody>
                  <a:tcPr/>
                </a:tc>
                <a:extLst>
                  <a:ext uri="{0D108BD9-81ED-4DB2-BD59-A6C34878D82A}">
                    <a16:rowId xmlns:a16="http://schemas.microsoft.com/office/drawing/2014/main" xmlns="" val="4231014949"/>
                  </a:ext>
                </a:extLst>
              </a:tr>
              <a:tr h="6375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solidFill>
                            <a:srgbClr val="000000"/>
                          </a:solidFill>
                          <a:latin typeface="Courier New" panose="02070309020205020404" pitchFamily="49" charset="0"/>
                        </a:rPr>
                        <a:t>IN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solidFill>
                            <a:srgbClr val="000000"/>
                          </a:solidFill>
                        </a:rPr>
                        <a:t>Equal to any member in the list</a:t>
                      </a:r>
                    </a:p>
                    <a:p>
                      <a:endParaRPr lang="en-US" dirty="0"/>
                    </a:p>
                  </a:txBody>
                  <a:tcPr/>
                </a:tc>
                <a:extLst>
                  <a:ext uri="{0D108BD9-81ED-4DB2-BD59-A6C34878D82A}">
                    <a16:rowId xmlns:a16="http://schemas.microsoft.com/office/drawing/2014/main" xmlns="" val="225136495"/>
                  </a:ext>
                </a:extLst>
              </a:tr>
              <a:tr h="12685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solidFill>
                            <a:srgbClr val="000000"/>
                          </a:solidFill>
                          <a:latin typeface="Courier New" panose="02070309020205020404" pitchFamily="49" charset="0"/>
                        </a:rPr>
                        <a:t>ANY</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solidFill>
                            <a:srgbClr val="000000"/>
                          </a:solidFill>
                        </a:rPr>
                        <a:t>Must be preceded by </a:t>
                      </a:r>
                      <a:r>
                        <a:rPr lang="en-US" altLang="en-US" sz="1800" dirty="0">
                          <a:solidFill>
                            <a:srgbClr val="000000"/>
                          </a:solidFill>
                          <a:latin typeface="Courier New" panose="02070309020205020404" pitchFamily="49" charset="0"/>
                        </a:rPr>
                        <a:t>=</a:t>
                      </a:r>
                      <a:r>
                        <a:rPr lang="en-US" altLang="en-US" sz="1800" dirty="0">
                          <a:solidFill>
                            <a:srgbClr val="000000"/>
                          </a:solidFill>
                        </a:rPr>
                        <a:t>, </a:t>
                      </a:r>
                      <a:r>
                        <a:rPr lang="en-US" altLang="en-US" sz="1800" dirty="0">
                          <a:solidFill>
                            <a:srgbClr val="000000"/>
                          </a:solidFill>
                          <a:latin typeface="Courier New" panose="02070309020205020404" pitchFamily="49" charset="0"/>
                        </a:rPr>
                        <a:t>!=</a:t>
                      </a:r>
                      <a:r>
                        <a:rPr lang="en-US" altLang="en-US" sz="1800" dirty="0">
                          <a:solidFill>
                            <a:srgbClr val="000000"/>
                          </a:solidFill>
                        </a:rPr>
                        <a:t>, </a:t>
                      </a:r>
                      <a:r>
                        <a:rPr lang="en-US" altLang="en-US" sz="1800" dirty="0">
                          <a:solidFill>
                            <a:srgbClr val="000000"/>
                          </a:solidFill>
                          <a:latin typeface="Courier New" panose="02070309020205020404" pitchFamily="49" charset="0"/>
                        </a:rPr>
                        <a:t>&gt;</a:t>
                      </a:r>
                      <a:r>
                        <a:rPr lang="en-US" altLang="en-US" sz="1800" dirty="0">
                          <a:solidFill>
                            <a:srgbClr val="000000"/>
                          </a:solidFill>
                        </a:rPr>
                        <a:t>, </a:t>
                      </a:r>
                      <a:r>
                        <a:rPr lang="en-US" altLang="en-US" sz="1800" dirty="0">
                          <a:solidFill>
                            <a:srgbClr val="000000"/>
                          </a:solidFill>
                          <a:latin typeface="Courier New" panose="02070309020205020404" pitchFamily="49" charset="0"/>
                        </a:rPr>
                        <a:t>&lt;</a:t>
                      </a:r>
                      <a:r>
                        <a:rPr lang="en-US" altLang="en-US" sz="1800" dirty="0">
                          <a:solidFill>
                            <a:srgbClr val="000000"/>
                          </a:solidFill>
                        </a:rPr>
                        <a:t>, </a:t>
                      </a:r>
                      <a:r>
                        <a:rPr lang="en-US" altLang="en-US" sz="1800" dirty="0">
                          <a:solidFill>
                            <a:srgbClr val="000000"/>
                          </a:solidFill>
                          <a:latin typeface="Courier New" panose="02070309020205020404" pitchFamily="49" charset="0"/>
                        </a:rPr>
                        <a:t>&lt;=</a:t>
                      </a:r>
                      <a:r>
                        <a:rPr lang="en-US" altLang="en-US" sz="1800" dirty="0">
                          <a:solidFill>
                            <a:srgbClr val="000000"/>
                          </a:solidFill>
                        </a:rPr>
                        <a:t>, </a:t>
                      </a:r>
                      <a:r>
                        <a:rPr lang="en-US" altLang="en-US" sz="1800" dirty="0">
                          <a:solidFill>
                            <a:srgbClr val="000000"/>
                          </a:solidFill>
                          <a:latin typeface="Courier New" panose="02070309020205020404" pitchFamily="49" charset="0"/>
                        </a:rPr>
                        <a:t>&gt;=</a:t>
                      </a:r>
                      <a:r>
                        <a:rPr lang="en-US" altLang="en-US" sz="1800" dirty="0">
                          <a:solidFill>
                            <a:srgbClr val="000000"/>
                          </a:solidFill>
                        </a:rPr>
                        <a:t>. Compares a value to each value in a list or returned by a query. Evaluates to </a:t>
                      </a:r>
                      <a:r>
                        <a:rPr lang="en-US" altLang="en-US" sz="1800" dirty="0">
                          <a:solidFill>
                            <a:srgbClr val="000000"/>
                          </a:solidFill>
                          <a:latin typeface="Courier New" panose="02070309020205020404" pitchFamily="49" charset="0"/>
                          <a:cs typeface="Courier New" panose="02070309020205020404" pitchFamily="49" charset="0"/>
                        </a:rPr>
                        <a:t>FALSE</a:t>
                      </a:r>
                      <a:r>
                        <a:rPr lang="en-US" altLang="en-US" sz="1800" dirty="0">
                          <a:solidFill>
                            <a:srgbClr val="000000"/>
                          </a:solidFill>
                        </a:rPr>
                        <a:t> if the query returns no rows.</a:t>
                      </a:r>
                    </a:p>
                  </a:txBody>
                  <a:tcPr/>
                </a:tc>
                <a:extLst>
                  <a:ext uri="{0D108BD9-81ED-4DB2-BD59-A6C34878D82A}">
                    <a16:rowId xmlns:a16="http://schemas.microsoft.com/office/drawing/2014/main" xmlns="" val="1912384591"/>
                  </a:ext>
                </a:extLst>
              </a:tr>
              <a:tr h="12685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solidFill>
                            <a:srgbClr val="000000"/>
                          </a:solidFill>
                          <a:latin typeface="Courier New" panose="02070309020205020404" pitchFamily="49" charset="0"/>
                        </a:rPr>
                        <a:t>ALL</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a:solidFill>
                            <a:srgbClr val="000000"/>
                          </a:solidFill>
                        </a:rPr>
                        <a:t>Must be preceded by </a:t>
                      </a:r>
                      <a:r>
                        <a:rPr lang="en-US" altLang="en-US" sz="1800" dirty="0">
                          <a:solidFill>
                            <a:srgbClr val="000000"/>
                          </a:solidFill>
                          <a:latin typeface="Courier New" panose="02070309020205020404" pitchFamily="49" charset="0"/>
                        </a:rPr>
                        <a:t>=</a:t>
                      </a:r>
                      <a:r>
                        <a:rPr lang="en-US" altLang="en-US" sz="1800" dirty="0">
                          <a:solidFill>
                            <a:srgbClr val="000000"/>
                          </a:solidFill>
                        </a:rPr>
                        <a:t>, </a:t>
                      </a:r>
                      <a:r>
                        <a:rPr lang="en-US" altLang="en-US" sz="1800" dirty="0">
                          <a:solidFill>
                            <a:srgbClr val="000000"/>
                          </a:solidFill>
                          <a:latin typeface="Courier New" panose="02070309020205020404" pitchFamily="49" charset="0"/>
                        </a:rPr>
                        <a:t>!=</a:t>
                      </a:r>
                      <a:r>
                        <a:rPr lang="en-US" altLang="en-US" sz="1800" dirty="0">
                          <a:solidFill>
                            <a:srgbClr val="000000"/>
                          </a:solidFill>
                        </a:rPr>
                        <a:t>, </a:t>
                      </a:r>
                      <a:r>
                        <a:rPr lang="en-US" altLang="en-US" sz="1800" dirty="0">
                          <a:solidFill>
                            <a:srgbClr val="000000"/>
                          </a:solidFill>
                          <a:latin typeface="Courier New" panose="02070309020205020404" pitchFamily="49" charset="0"/>
                        </a:rPr>
                        <a:t>&gt;</a:t>
                      </a:r>
                      <a:r>
                        <a:rPr lang="en-US" altLang="en-US" sz="1800" dirty="0">
                          <a:solidFill>
                            <a:srgbClr val="000000"/>
                          </a:solidFill>
                        </a:rPr>
                        <a:t>, </a:t>
                      </a:r>
                      <a:r>
                        <a:rPr lang="en-US" altLang="en-US" sz="1800" dirty="0">
                          <a:solidFill>
                            <a:srgbClr val="000000"/>
                          </a:solidFill>
                          <a:latin typeface="Courier New" panose="02070309020205020404" pitchFamily="49" charset="0"/>
                        </a:rPr>
                        <a:t>&lt;</a:t>
                      </a:r>
                      <a:r>
                        <a:rPr lang="en-US" altLang="en-US" sz="1800" dirty="0">
                          <a:solidFill>
                            <a:srgbClr val="000000"/>
                          </a:solidFill>
                        </a:rPr>
                        <a:t>, </a:t>
                      </a:r>
                      <a:r>
                        <a:rPr lang="en-US" altLang="en-US" sz="1800" dirty="0">
                          <a:solidFill>
                            <a:srgbClr val="000000"/>
                          </a:solidFill>
                          <a:latin typeface="Courier New" panose="02070309020205020404" pitchFamily="49" charset="0"/>
                        </a:rPr>
                        <a:t>&lt;=</a:t>
                      </a:r>
                      <a:r>
                        <a:rPr lang="en-US" altLang="en-US" sz="1800" dirty="0">
                          <a:solidFill>
                            <a:srgbClr val="000000"/>
                          </a:solidFill>
                        </a:rPr>
                        <a:t>, </a:t>
                      </a:r>
                      <a:r>
                        <a:rPr lang="en-US" altLang="en-US" sz="1800" dirty="0">
                          <a:solidFill>
                            <a:srgbClr val="000000"/>
                          </a:solidFill>
                          <a:latin typeface="Courier New" panose="02070309020205020404" pitchFamily="49" charset="0"/>
                        </a:rPr>
                        <a:t>&gt;=</a:t>
                      </a:r>
                      <a:r>
                        <a:rPr lang="en-US" altLang="en-US" sz="1800" dirty="0">
                          <a:solidFill>
                            <a:srgbClr val="000000"/>
                          </a:solidFill>
                        </a:rPr>
                        <a:t>. Compares a value to every value in a list or returned by a query. Evaluates to </a:t>
                      </a:r>
                      <a:r>
                        <a:rPr lang="en-US" altLang="en-US" sz="1800" dirty="0">
                          <a:solidFill>
                            <a:srgbClr val="000000"/>
                          </a:solidFill>
                          <a:latin typeface="Courier New" panose="02070309020205020404" pitchFamily="49" charset="0"/>
                          <a:cs typeface="Courier New" panose="02070309020205020404" pitchFamily="49" charset="0"/>
                        </a:rPr>
                        <a:t>TRUE</a:t>
                      </a:r>
                      <a:r>
                        <a:rPr lang="en-US" altLang="en-US" sz="1800" dirty="0">
                          <a:solidFill>
                            <a:srgbClr val="000000"/>
                          </a:solidFill>
                        </a:rPr>
                        <a:t> if the query returns no rows.</a:t>
                      </a:r>
                    </a:p>
                  </a:txBody>
                  <a:tcPr/>
                </a:tc>
                <a:extLst>
                  <a:ext uri="{0D108BD9-81ED-4DB2-BD59-A6C34878D82A}">
                    <a16:rowId xmlns:a16="http://schemas.microsoft.com/office/drawing/2014/main" xmlns="" val="2608828693"/>
                  </a:ext>
                </a:extLst>
              </a:tr>
            </a:tbl>
          </a:graphicData>
        </a:graphic>
      </p:graphicFrame>
      <p:sp>
        <p:nvSpPr>
          <p:cNvPr id="5" name="Rectangle 4">
            <a:extLst>
              <a:ext uri="{FF2B5EF4-FFF2-40B4-BE49-F238E27FC236}">
                <a16:creationId xmlns:a16="http://schemas.microsoft.com/office/drawing/2014/main" xmlns="" id="{43B3CB11-C883-4615-820D-AA551D9A4312}"/>
              </a:ext>
            </a:extLst>
          </p:cNvPr>
          <p:cNvSpPr/>
          <p:nvPr/>
        </p:nvSpPr>
        <p:spPr>
          <a:xfrm>
            <a:off x="1219200" y="595580"/>
            <a:ext cx="4572000" cy="646331"/>
          </a:xfrm>
          <a:prstGeom prst="rect">
            <a:avLst/>
          </a:prstGeom>
        </p:spPr>
        <p:txBody>
          <a:bodyPr>
            <a:spAutoFit/>
          </a:bodyPr>
          <a:lstStyle/>
          <a:p>
            <a:pPr lvl="1">
              <a:defRPr/>
            </a:pPr>
            <a:r>
              <a:rPr lang="en-US" b="1" dirty="0">
                <a:solidFill>
                  <a:srgbClr val="000000"/>
                </a:solidFill>
              </a:rPr>
              <a:t>Single-row subquery</a:t>
            </a:r>
          </a:p>
          <a:p>
            <a:pPr lvl="1">
              <a:defRPr/>
            </a:pPr>
            <a:r>
              <a:rPr lang="en-US" b="1" dirty="0">
                <a:solidFill>
                  <a:srgbClr val="000000"/>
                </a:solidFill>
              </a:rPr>
              <a:t>Multiple-row subquery</a:t>
            </a:r>
          </a:p>
        </p:txBody>
      </p:sp>
      <p:sp>
        <p:nvSpPr>
          <p:cNvPr id="6" name="Rectangle 5">
            <a:extLst>
              <a:ext uri="{FF2B5EF4-FFF2-40B4-BE49-F238E27FC236}">
                <a16:creationId xmlns:a16="http://schemas.microsoft.com/office/drawing/2014/main" xmlns="" id="{53C59C14-1788-4331-A85B-C9074A828293}"/>
              </a:ext>
            </a:extLst>
          </p:cNvPr>
          <p:cNvSpPr/>
          <p:nvPr/>
        </p:nvSpPr>
        <p:spPr>
          <a:xfrm>
            <a:off x="1066800" y="1977897"/>
            <a:ext cx="6551440" cy="646331"/>
          </a:xfrm>
          <a:prstGeom prst="rect">
            <a:avLst/>
          </a:prstGeom>
        </p:spPr>
        <p:txBody>
          <a:bodyPr wrap="square">
            <a:spAutoFit/>
          </a:bodyPr>
          <a:lstStyle/>
          <a:p>
            <a:pPr marL="742950" lvl="1" indent="-285750">
              <a:buFont typeface="Arial" panose="020B0604020202020204" pitchFamily="34" charset="0"/>
              <a:buChar char="•"/>
            </a:pPr>
            <a:r>
              <a:rPr lang="en-US" altLang="en-US" dirty="0">
                <a:latin typeface="Arial" panose="020B0604020202020204" pitchFamily="34" charset="0"/>
                <a:cs typeface="Arial" panose="020B0604020202020204" pitchFamily="34" charset="0"/>
              </a:rPr>
              <a:t>Return more than one row</a:t>
            </a:r>
          </a:p>
          <a:p>
            <a:pPr marL="742950" lvl="1" indent="-285750">
              <a:buFont typeface="Arial" panose="020B0604020202020204" pitchFamily="34" charset="0"/>
              <a:buChar char="•"/>
            </a:pPr>
            <a:r>
              <a:rPr lang="en-US" altLang="en-US" dirty="0">
                <a:latin typeface="Arial" panose="020B0604020202020204" pitchFamily="34" charset="0"/>
                <a:cs typeface="Arial" panose="020B0604020202020204" pitchFamily="34" charset="0"/>
              </a:rPr>
              <a:t>Use multiple-row comparison operators</a:t>
            </a:r>
          </a:p>
        </p:txBody>
      </p:sp>
      <p:sp>
        <p:nvSpPr>
          <p:cNvPr id="7" name="Rectangle 6">
            <a:extLst>
              <a:ext uri="{FF2B5EF4-FFF2-40B4-BE49-F238E27FC236}">
                <a16:creationId xmlns:a16="http://schemas.microsoft.com/office/drawing/2014/main" xmlns="" id="{C8C68614-82E9-4F2E-8232-EA8F42FA1BDC}"/>
              </a:ext>
            </a:extLst>
          </p:cNvPr>
          <p:cNvSpPr/>
          <p:nvPr/>
        </p:nvSpPr>
        <p:spPr>
          <a:xfrm>
            <a:off x="2209800" y="1301254"/>
            <a:ext cx="5048177" cy="584775"/>
          </a:xfrm>
          <a:prstGeom prst="rect">
            <a:avLst/>
          </a:prstGeom>
        </p:spPr>
        <p:txBody>
          <a:bodyPr wrap="none">
            <a:spAutoFit/>
          </a:bodyPr>
          <a:lstStyle/>
          <a:p>
            <a:r>
              <a:rPr lang="en-US" altLang="en-US" sz="3200" u="sng" dirty="0">
                <a:solidFill>
                  <a:srgbClr val="002060"/>
                </a:solidFill>
                <a:latin typeface="Aharoni" panose="02010803020104030203" pitchFamily="2" charset="-79"/>
                <a:cs typeface="Aharoni" panose="02010803020104030203" pitchFamily="2" charset="-79"/>
              </a:rPr>
              <a:t>Multiple-Row Subqueries</a:t>
            </a:r>
          </a:p>
        </p:txBody>
      </p:sp>
    </p:spTree>
    <p:extLst>
      <p:ext uri="{BB962C8B-B14F-4D97-AF65-F5344CB8AC3E}">
        <p14:creationId xmlns:p14="http://schemas.microsoft.com/office/powerpoint/2010/main" val="41633430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33800" y="23125"/>
            <a:ext cx="2204450" cy="830997"/>
          </a:xfrm>
          <a:prstGeom prst="rect">
            <a:avLst/>
          </a:prstGeom>
        </p:spPr>
        <p:txBody>
          <a:bodyPr wrap="none">
            <a:spAutoFit/>
          </a:bodyPr>
          <a:lstStyle/>
          <a:p>
            <a:r>
              <a:rPr lang="en-US" sz="4800" b="1" spc="50" dirty="0">
                <a:ln w="9525" cmpd="sng">
                  <a:solidFill>
                    <a:srgbClr val="2DA2BF"/>
                  </a:solidFill>
                  <a:prstDash val="solid"/>
                </a:ln>
                <a:solidFill>
                  <a:srgbClr val="70AD47">
                    <a:tint val="1000"/>
                  </a:srgbClr>
                </a:solidFill>
                <a:effectLst>
                  <a:glow rad="38100">
                    <a:srgbClr val="2DA2BF">
                      <a:alpha val="40000"/>
                    </a:srgbClr>
                  </a:glow>
                </a:effectLst>
                <a:latin typeface="Baskerville Old Face" panose="02020602080505020303" pitchFamily="18" charset="0"/>
              </a:rPr>
              <a:t>VIEWS</a:t>
            </a:r>
          </a:p>
        </p:txBody>
      </p:sp>
      <p:sp>
        <p:nvSpPr>
          <p:cNvPr id="6" name="Rectangle 5"/>
          <p:cNvSpPr/>
          <p:nvPr/>
        </p:nvSpPr>
        <p:spPr>
          <a:xfrm>
            <a:off x="1447800" y="762000"/>
            <a:ext cx="7543800" cy="2585323"/>
          </a:xfrm>
          <a:prstGeom prst="rect">
            <a:avLst/>
          </a:prstGeom>
        </p:spPr>
        <p:txBody>
          <a:bodyPr wrap="square">
            <a:spAutoFit/>
          </a:bodyPr>
          <a:lstStyle/>
          <a:p>
            <a:pPr marL="285750" indent="-285750">
              <a:buFont typeface="Wingdings" panose="05000000000000000000" pitchFamily="2" charset="2"/>
              <a:buChar char="§"/>
            </a:pPr>
            <a:r>
              <a:rPr lang="en-US" dirty="0"/>
              <a:t>A view is an "Virtual Table".</a:t>
            </a:r>
          </a:p>
          <a:p>
            <a:pPr marL="285750" indent="-285750">
              <a:buFont typeface="Wingdings" panose="05000000000000000000" pitchFamily="2" charset="2"/>
              <a:buChar char="§"/>
            </a:pPr>
            <a:r>
              <a:rPr lang="en-US" dirty="0"/>
              <a:t>It can have  multiple columns and rows  from the one or more table.</a:t>
            </a:r>
          </a:p>
          <a:p>
            <a:pPr marL="285750" indent="-285750">
              <a:buFont typeface="Wingdings" panose="05000000000000000000" pitchFamily="2" charset="2"/>
              <a:buChar char="§"/>
            </a:pPr>
            <a:r>
              <a:rPr lang="en-US" dirty="0"/>
              <a:t>Normally view cannot store the data permanently in the table.</a:t>
            </a:r>
          </a:p>
          <a:p>
            <a:pPr marL="285750" indent="-285750">
              <a:buFont typeface="Wingdings" panose="05000000000000000000" pitchFamily="2" charset="2"/>
              <a:buChar char="§"/>
            </a:pPr>
            <a:r>
              <a:rPr lang="en-US" dirty="0"/>
              <a:t>Views display only those data which are mentioned in the query.</a:t>
            </a:r>
          </a:p>
          <a:p>
            <a:pPr marL="285750" indent="-285750">
              <a:buFont typeface="Wingdings" panose="05000000000000000000" pitchFamily="2" charset="2"/>
              <a:buChar char="§"/>
            </a:pPr>
            <a:r>
              <a:rPr lang="en-US" dirty="0"/>
              <a:t>A </a:t>
            </a:r>
            <a:r>
              <a:rPr lang="en-US" b="1" dirty="0"/>
              <a:t>view</a:t>
            </a:r>
            <a:r>
              <a:rPr lang="en-US" dirty="0"/>
              <a:t> contains rows and columns, just like a real table. The fields in a view are fields from one or more real tables in the database.</a:t>
            </a:r>
          </a:p>
          <a:p>
            <a:pPr marL="285750" indent="-285750">
              <a:buFont typeface="Wingdings" panose="05000000000000000000" pitchFamily="2" charset="2"/>
              <a:buChar char="§"/>
            </a:pPr>
            <a:r>
              <a:rPr lang="en-US" dirty="0"/>
              <a:t>A view can also be called as a saved SELECT query or you can say A view consists of a </a:t>
            </a:r>
            <a:r>
              <a:rPr lang="en-US" u="sng" dirty="0"/>
              <a:t>SELECT</a:t>
            </a:r>
            <a:r>
              <a:rPr lang="en-US" dirty="0"/>
              <a:t> statement.</a:t>
            </a:r>
          </a:p>
          <a:p>
            <a:pPr marL="285750" indent="-285750">
              <a:buFont typeface="Wingdings" panose="05000000000000000000" pitchFamily="2" charset="2"/>
              <a:buChar char="§"/>
            </a:pPr>
            <a:r>
              <a:rPr lang="en-US" dirty="0"/>
              <a:t> A view can have a maximum of </a:t>
            </a:r>
            <a:r>
              <a:rPr lang="en-US" u="sng" dirty="0"/>
              <a:t>1024 columns.</a:t>
            </a:r>
          </a:p>
        </p:txBody>
      </p:sp>
      <p:pic>
        <p:nvPicPr>
          <p:cNvPr id="7" name="Picture 2"/>
          <p:cNvPicPr>
            <a:picLocks noChangeAspect="1" noChangeArrowheads="1"/>
          </p:cNvPicPr>
          <p:nvPr/>
        </p:nvPicPr>
        <p:blipFill>
          <a:blip r:embed="rId2"/>
          <a:srcRect/>
          <a:stretch>
            <a:fillRect/>
          </a:stretch>
        </p:blipFill>
        <p:spPr bwMode="auto">
          <a:xfrm>
            <a:off x="2979420" y="3657600"/>
            <a:ext cx="5212080" cy="3200400"/>
          </a:xfrm>
          <a:prstGeom prst="rect">
            <a:avLst/>
          </a:prstGeom>
          <a:noFill/>
          <a:ln w="9525">
            <a:noFill/>
            <a:miter lim="800000"/>
            <a:headEnd/>
            <a:tailEnd/>
          </a:ln>
          <a:effectLst/>
        </p:spPr>
      </p:pic>
    </p:spTree>
    <p:extLst>
      <p:ext uri="{BB962C8B-B14F-4D97-AF65-F5344CB8AC3E}">
        <p14:creationId xmlns:p14="http://schemas.microsoft.com/office/powerpoint/2010/main" val="104016542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52400"/>
            <a:ext cx="2860078" cy="584775"/>
          </a:xfrm>
          <a:prstGeom prst="rect">
            <a:avLst/>
          </a:prstGeom>
        </p:spPr>
        <p:txBody>
          <a:bodyPr wrap="none">
            <a:spAutoFit/>
          </a:bodyPr>
          <a:lstStyle/>
          <a:p>
            <a:pPr lvl="0"/>
            <a:r>
              <a:rPr lang="en-US" sz="3200" u="sng" dirty="0">
                <a:solidFill>
                  <a:srgbClr val="002060"/>
                </a:solidFill>
                <a:latin typeface="Showcard Gothic" panose="04020904020102020604" pitchFamily="82" charset="0"/>
              </a:rPr>
              <a:t>USE Of VIEWS</a:t>
            </a:r>
          </a:p>
        </p:txBody>
      </p:sp>
      <p:sp>
        <p:nvSpPr>
          <p:cNvPr id="6" name="Rectangle 5"/>
          <p:cNvSpPr/>
          <p:nvPr/>
        </p:nvSpPr>
        <p:spPr>
          <a:xfrm>
            <a:off x="1524000" y="838200"/>
            <a:ext cx="7620000" cy="3477875"/>
          </a:xfrm>
          <a:prstGeom prst="rect">
            <a:avLst/>
          </a:prstGeom>
        </p:spPr>
        <p:txBody>
          <a:bodyPr wrap="square">
            <a:spAutoFit/>
          </a:bodyPr>
          <a:lstStyle/>
          <a:p>
            <a:pPr marL="342900" indent="-342900">
              <a:buFont typeface="Arial" panose="020B0604020202020204" pitchFamily="34" charset="0"/>
              <a:buChar char="•"/>
            </a:pPr>
            <a:r>
              <a:rPr lang="en-US" sz="2000" dirty="0"/>
              <a:t>Views are used as </a:t>
            </a:r>
            <a:r>
              <a:rPr lang="en-US" sz="2000" i="1" dirty="0"/>
              <a:t>Security Mechanism</a:t>
            </a:r>
            <a:r>
              <a:rPr lang="en-US" sz="2000" dirty="0"/>
              <a:t> of Database.</a:t>
            </a:r>
          </a:p>
          <a:p>
            <a:pPr marL="342900" indent="-342900">
              <a:buFont typeface="Arial" panose="020B0604020202020204" pitchFamily="34" charset="0"/>
              <a:buChar char="•"/>
            </a:pPr>
            <a:r>
              <a:rPr lang="en-US" sz="2000" dirty="0"/>
              <a:t>A view can be useful when there are multiple users with different levels of access, who all need to see portions of the data in the database. </a:t>
            </a:r>
          </a:p>
          <a:p>
            <a:pPr marL="342900" indent="-342900">
              <a:buFont typeface="Arial" panose="020B0604020202020204" pitchFamily="34" charset="0"/>
              <a:buChar char="•"/>
            </a:pPr>
            <a:r>
              <a:rPr lang="en-US" sz="2000" dirty="0"/>
              <a:t>Views can do the following:</a:t>
            </a:r>
          </a:p>
          <a:p>
            <a:pPr marL="800100" lvl="1" indent="-342900">
              <a:buFont typeface="Courier New" panose="02070309020205020404" pitchFamily="49" charset="0"/>
              <a:buChar char="o"/>
            </a:pPr>
            <a:r>
              <a:rPr lang="en-US" sz="2000" dirty="0"/>
              <a:t>Restrict access to specific rows in a table</a:t>
            </a:r>
          </a:p>
          <a:p>
            <a:pPr marL="800100" lvl="1" indent="-342900">
              <a:buFont typeface="Courier New" panose="02070309020205020404" pitchFamily="49" charset="0"/>
              <a:buChar char="o"/>
            </a:pPr>
            <a:r>
              <a:rPr lang="en-US" sz="2000" dirty="0"/>
              <a:t>Restrict access to specific columns in a table</a:t>
            </a:r>
          </a:p>
          <a:p>
            <a:pPr marL="800100" lvl="1" indent="-342900">
              <a:buFont typeface="Courier New" panose="02070309020205020404" pitchFamily="49" charset="0"/>
              <a:buChar char="o"/>
            </a:pPr>
            <a:r>
              <a:rPr lang="en-US" sz="2000" dirty="0"/>
              <a:t>Join columns from multiple tables and present them as though they are part of a single table</a:t>
            </a:r>
          </a:p>
          <a:p>
            <a:pPr marL="800100" lvl="1" indent="-342900">
              <a:buFont typeface="Courier New" panose="02070309020205020404" pitchFamily="49" charset="0"/>
              <a:buChar char="o"/>
            </a:pPr>
            <a:r>
              <a:rPr lang="en-US" sz="2000" dirty="0"/>
              <a:t>Present aggregate information (such as the results of the COUNT function).</a:t>
            </a:r>
          </a:p>
        </p:txBody>
      </p:sp>
    </p:spTree>
    <p:extLst>
      <p:ext uri="{BB962C8B-B14F-4D97-AF65-F5344CB8AC3E}">
        <p14:creationId xmlns:p14="http://schemas.microsoft.com/office/powerpoint/2010/main" val="2336674396"/>
      </p:ext>
    </p:extLst>
  </p:cSld>
  <p:clrMapOvr>
    <a:masterClrMapping/>
  </p:clrMapOvr>
</p:sld>
</file>

<file path=ppt/theme/theme1.xml><?xml version="1.0" encoding="utf-8"?>
<a:theme xmlns:a="http://schemas.openxmlformats.org/drawingml/2006/main" name="Theme1">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2366</TotalTime>
  <Words>9009</Words>
  <Application>Microsoft Office PowerPoint</Application>
  <PresentationFormat>On-screen Show (4:3)</PresentationFormat>
  <Paragraphs>1218</Paragraphs>
  <Slides>115</Slides>
  <Notes>14</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115</vt:i4>
      </vt:variant>
    </vt:vector>
  </HeadingPairs>
  <TitlesOfParts>
    <vt:vector size="136" baseType="lpstr">
      <vt:lpstr>ＭＳ Ｐゴシック</vt:lpstr>
      <vt:lpstr>Adobe Caslon Pro Bold</vt:lpstr>
      <vt:lpstr>Aharoni</vt:lpstr>
      <vt:lpstr>Andalus</vt:lpstr>
      <vt:lpstr>Arial</vt:lpstr>
      <vt:lpstr>Baskerville Old Face</vt:lpstr>
      <vt:lpstr>Calibri</vt:lpstr>
      <vt:lpstr>Consolas</vt:lpstr>
      <vt:lpstr>Corbel</vt:lpstr>
      <vt:lpstr>Courier New</vt:lpstr>
      <vt:lpstr>Elephant</vt:lpstr>
      <vt:lpstr>Georgia</vt:lpstr>
      <vt:lpstr>Helvetica</vt:lpstr>
      <vt:lpstr>Segoe UI</vt:lpstr>
      <vt:lpstr>Showcard Gothic</vt:lpstr>
      <vt:lpstr>Stencil</vt:lpstr>
      <vt:lpstr>Times New Roman</vt:lpstr>
      <vt:lpstr>Verdana</vt:lpstr>
      <vt:lpstr>Wingdings</vt:lpstr>
      <vt:lpstr>Wingdings 2</vt:lpstr>
      <vt:lpstr>Theme1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Syed Liaquat Ali</dc:creator>
  <cp:lastModifiedBy>Aatika Liaquat</cp:lastModifiedBy>
  <cp:revision>615</cp:revision>
  <dcterms:created xsi:type="dcterms:W3CDTF">2016-05-11T05:45:00Z</dcterms:created>
  <dcterms:modified xsi:type="dcterms:W3CDTF">2018-10-22T11:46:41Z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1033-10.2.0.7456</vt:lpwstr>
  </property>
</Properties>
</file>