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78" r:id="rId5"/>
    <p:sldId id="265" r:id="rId6"/>
    <p:sldId id="279" r:id="rId7"/>
    <p:sldId id="271" r:id="rId8"/>
    <p:sldId id="261" r:id="rId9"/>
    <p:sldId id="262" r:id="rId10"/>
    <p:sldId id="276" r:id="rId11"/>
    <p:sldId id="274" r:id="rId12"/>
    <p:sldId id="259" r:id="rId13"/>
    <p:sldId id="275" r:id="rId14"/>
    <p:sldId id="260" r:id="rId15"/>
    <p:sldId id="266" r:id="rId16"/>
    <p:sldId id="277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23DE-77B5-434D-AD7D-C94BA7D62D6D}"/>
              </a:ext>
            </a:extLst>
          </p:cNvPr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32870-C3AF-4437-9843-D22BDFA6076E}"/>
              </a:ext>
            </a:extLst>
          </p:cNvPr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F9466-E14E-4807-A22A-E00C71AB7E55}"/>
              </a:ext>
            </a:extLst>
          </p:cNvPr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D519BC0A-A369-4361-A7F2-BF7B8A8AEF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4238" y="4106863"/>
            <a:ext cx="914400" cy="914400"/>
            <a:chOff x="9685338" y="4460675"/>
            <a:chExt cx="1080904" cy="108090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B4A85-ECCE-4727-8BFB-B10834A780D7}"/>
                </a:ext>
              </a:extLst>
            </p:cNvPr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4B815C04-F5CB-4DCE-9A05-E6DEDD0D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6391A0A-D2F2-4279-A021-4BD8F8A9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26905BE-4FDC-4F84-A018-328EA715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DFA4F9C-C90F-4B2B-B175-A3D5915C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3763" y="4227513"/>
            <a:ext cx="895350" cy="639762"/>
          </a:xfrm>
        </p:spPr>
        <p:txBody>
          <a:bodyPr/>
          <a:lstStyle>
            <a:lvl1pPr>
              <a:defRPr sz="2800" b="1" smtClean="0"/>
            </a:lvl1pPr>
          </a:lstStyle>
          <a:p>
            <a:pPr>
              <a:defRPr/>
            </a:pPr>
            <a:fld id="{7F37A7F2-DE43-4FE9-B971-EF43D38AE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67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75C28-AE5E-4BAC-9426-E4D7660D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BC8C-3843-4636-99F0-7C70A97E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6B3D-18F8-4D55-ACE2-1BF6A69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95B9-7C7B-4BA7-901B-02F31AE37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89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F5D5-74F8-47FB-84C9-9094C6C0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E808-50E2-4082-BEAC-C42266BA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8225-CB09-422A-B3C6-9BA08862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2680A-E1AF-428D-9D4C-580003BC7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8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068F-5CEB-4509-8EBC-5DAFDEA4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D967-00F5-43A4-90EE-220C89F0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AF63-E273-4632-9E82-E7905B7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EC051-EF1B-44D7-A342-8738CE4EC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50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4FC5F2-ED0B-4C86-B29B-540EDD604A1D}"/>
              </a:ext>
            </a:extLst>
          </p:cNvPr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F843E907-870B-4D45-8F1B-05BED39AD3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413" y="2430463"/>
            <a:ext cx="914400" cy="914400"/>
            <a:chOff x="9685338" y="4460675"/>
            <a:chExt cx="1080904" cy="108090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D4799E-5950-47EE-A319-68C69D1BBD6A}"/>
                </a:ext>
              </a:extLst>
            </p:cNvPr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CC3DCA89-908C-4E50-B556-1BF8CD889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/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527750D-9AC1-4078-832E-46DC7591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45250" y="6272213"/>
            <a:ext cx="1982788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F0AD9E-A60B-4ACB-BD11-E067B28A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4013" y="6281738"/>
            <a:ext cx="4745037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EB8A95-A184-486A-B9B0-E885BB6B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113" y="2508250"/>
            <a:ext cx="890587" cy="720725"/>
          </a:xfrm>
        </p:spPr>
        <p:txBody>
          <a:bodyPr/>
          <a:lstStyle>
            <a:lvl1pPr>
              <a:defRPr sz="2800" smtClean="0"/>
            </a:lvl1pPr>
          </a:lstStyle>
          <a:p>
            <a:pPr>
              <a:defRPr/>
            </a:pPr>
            <a:fld id="{F7CE93F6-7810-48B5-9BF7-0E7ED6E901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67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CC9782-43B2-4E67-94A8-6A00C5F0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A2FE6A-D145-4E4D-BE25-343623BD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808DF5-E4A3-4867-931B-79CB0565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5BF4E-9FEB-4546-98C7-71CFCAD8E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26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74041DE-AC2E-4030-AEAE-087F6D48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3BBC2B-0FA9-4FB8-844B-33C425DD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A8829F-F07A-4151-8731-63451680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FE89D-0B88-4A7D-94AF-3DB92824F9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95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FCD4F7B-D132-4B61-B216-3ECCB04C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7B6D2EE-FA39-4386-BAAC-EB34081D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4CB1F28-4B5F-4ED8-A42D-F87963F4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328B6-070D-4E1B-87AF-6D9EDCE5B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2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BF82690-AEE4-485C-A97E-A47C4EBF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83888FB-4051-41E0-8050-738E7E5E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3693A3B-E7DF-40D5-8D9D-AC413B9E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6BBF6-DBDB-4F25-9703-D89A4E2D2F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2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7D2048-30B1-4F1B-AA8F-400381804C9F}"/>
              </a:ext>
            </a:extLst>
          </p:cNvPr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6F60659F-F58B-46C0-8E8A-35F6CA757045}"/>
              </a:ext>
            </a:extLst>
          </p:cNvPr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E9AD895-A3EF-484B-90AD-2CF349054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9D528076-AB18-4134-9C9C-D7546A0BCA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80BBC7-ABE9-4FA0-BC4A-0BDFAF5C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A4262D-7D7D-42CB-A902-64B6F33A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9F8E54-3511-4D44-BE08-3E952E00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3E379-8F89-4A96-9D40-CD226E685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1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1B788-D3B0-4B6C-9F65-959D6F392FB2}"/>
              </a:ext>
            </a:extLst>
          </p:cNvPr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5158F7DD-05C2-4844-AAC6-9F4373B29AA8}"/>
              </a:ext>
            </a:extLst>
          </p:cNvPr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B81AE2-30A0-4A37-A934-83324EDA8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71DFD69F-B178-4124-B096-694C118D16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7">
            <a:extLst>
              <a:ext uri="{FF2B5EF4-FFF2-40B4-BE49-F238E27FC236}">
                <a16:creationId xmlns:a16="http://schemas.microsoft.com/office/drawing/2014/main" id="{55044C87-051C-4403-9F67-1D909631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4B8413-7A07-4A16-813D-A4C09321A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2FB57-AA50-4360-BD59-F5023E951E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">
            <a:extLst>
              <a:ext uri="{FF2B5EF4-FFF2-40B4-BE49-F238E27FC236}">
                <a16:creationId xmlns:a16="http://schemas.microsoft.com/office/drawing/2014/main" id="{9FEB4D19-8775-497A-AD02-0FCECD83627B}"/>
              </a:ext>
            </a:extLst>
          </p:cNvPr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173027-1BEC-46A8-947E-18DDC1F10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5" name="Oval 8">
              <a:extLst>
                <a:ext uri="{FF2B5EF4-FFF2-40B4-BE49-F238E27FC236}">
                  <a16:creationId xmlns:a16="http://schemas.microsoft.com/office/drawing/2014/main" id="{69F5A463-7A9A-4E6F-9ED0-D2B1916D0A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73D4E-121F-4B7D-B956-50E2C2EF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5CE7C3B-F5C7-4B09-8518-8385737A7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B5F8-A86A-43CE-8EF7-E14079F5F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500B-CA85-4C93-8958-6F63D73CF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1251F-4796-4CC1-AC59-90B097A7E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3600" y="6272213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b="1" spc="-70" baseline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C3BC8BE3-57C7-482E-B406-26B7C4ADC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2" r:id="rId2"/>
    <p:sldLayoutId id="2147483750" r:id="rId3"/>
    <p:sldLayoutId id="2147483743" r:id="rId4"/>
    <p:sldLayoutId id="2147483744" r:id="rId5"/>
    <p:sldLayoutId id="2147483745" r:id="rId6"/>
    <p:sldLayoutId id="2147483746" r:id="rId7"/>
    <p:sldLayoutId id="2147483751" r:id="rId8"/>
    <p:sldLayoutId id="2147483752" r:id="rId9"/>
    <p:sldLayoutId id="2147483747" r:id="rId10"/>
    <p:sldLayoutId id="2147483748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 kern="1200">
          <a:blipFill>
            <a:blip r:embed="rId14"/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Georgia" panose="02040502050405020303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Georgia" panose="02040502050405020303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Georgia" panose="02040502050405020303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Georgia" panose="02040502050405020303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Georgia" panose="02040502050405020303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Georgia" panose="02040502050405020303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Georgia" panose="02040502050405020303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Georgia" panose="02040502050405020303" pitchFamily="18" charset="0"/>
        </a:defRPr>
      </a:lvl9pPr>
    </p:titleStyle>
    <p:bodyStyle>
      <a:lvl1pPr marL="182563" indent="-182563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fontAlgn="base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Owaiskhan9654@gmail.com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6216876-373A-4D63-A588-89D58DF4BE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583930" cy="192057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600" dirty="0"/>
              <a:t>R.I.S.E. – Research. Innovate. Solve. Excel.</a:t>
            </a:r>
            <a:br>
              <a:rPr lang="en-US" altLang="en-US" sz="3600" dirty="0"/>
            </a:br>
            <a:r>
              <a:rPr lang="en-US" altLang="en-US" sz="2600" dirty="0"/>
              <a:t>Hybrid Recommender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7AAA707-7115-40BB-86D9-A6DEF14657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48377" y="5257800"/>
            <a:ext cx="3095623" cy="914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1600" b="1" dirty="0"/>
              <a:t>OWAIS AHMAD</a:t>
            </a:r>
          </a:p>
          <a:p>
            <a:r>
              <a:rPr lang="en-US" altLang="en-US" sz="1600" b="1" dirty="0"/>
              <a:t>E. </a:t>
            </a:r>
            <a:r>
              <a:rPr lang="en-US" altLang="en-US" sz="1600" b="1" dirty="0">
                <a:hlinkClick r:id="rId2"/>
              </a:rPr>
              <a:t>Owaiskhan9654@gmail.com</a:t>
            </a:r>
            <a:endParaRPr lang="en-US" altLang="en-US" sz="1600" b="1" dirty="0"/>
          </a:p>
          <a:p>
            <a:r>
              <a:rPr lang="en-US" altLang="en-US" sz="1600" b="1" dirty="0"/>
              <a:t>Phone- +91-9515884381</a:t>
            </a:r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EEE7D23C-6048-48D7-9993-3401BBB15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2562225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Age Range Count Plot in Different Locations&#10;">
            <a:extLst>
              <a:ext uri="{FF2B5EF4-FFF2-40B4-BE49-F238E27FC236}">
                <a16:creationId xmlns:a16="http://schemas.microsoft.com/office/drawing/2014/main" id="{4247EC9F-6E50-4DB9-9930-63744ED03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0" y="484632"/>
            <a:ext cx="2743200" cy="545896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dirty="0"/>
              <a:t>Age Range Count Plot in Different Locations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BCF4FA2C-D45A-447F-8CD8-DAF5797A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33338"/>
            <a:ext cx="5253037" cy="682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9E605ED-E469-4190-8789-75E6ACFAE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72400" cy="103936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000" dirty="0"/>
              <a:t>Genre Based user watched Content for our systems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65B1D732-D6F7-498A-AD66-488DCD37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19225"/>
            <a:ext cx="561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02FEBC9-E716-4D28-BCFB-384869528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400" dirty="0"/>
              <a:t>Ratings Mean Kernel Density Estimation Plot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97828611-6844-4041-AA87-10F333A3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676400"/>
            <a:ext cx="72390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EFFBB44-C950-4A9C-9F3C-DBCF5BD44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400" dirty="0"/>
              <a:t>Percentage Watched Density Distribution of Different States</a:t>
            </a:r>
          </a:p>
        </p:txBody>
      </p:sp>
      <p:pic>
        <p:nvPicPr>
          <p:cNvPr id="16387" name="Picture 6">
            <a:extLst>
              <a:ext uri="{FF2B5EF4-FFF2-40B4-BE49-F238E27FC236}">
                <a16:creationId xmlns:a16="http://schemas.microsoft.com/office/drawing/2014/main" id="{7C74BD35-7B8E-4031-8691-947FA8EBC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2534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7770C03-870D-4B3A-AF07-1D081E468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3"/>
            <a:ext cx="8001000" cy="73456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400" dirty="0"/>
              <a:t>Top 10 Content Count watched in 4 Different states</a:t>
            </a:r>
          </a:p>
        </p:txBody>
      </p:sp>
      <p:pic>
        <p:nvPicPr>
          <p:cNvPr id="17411" name="Picture 5">
            <a:extLst>
              <a:ext uri="{FF2B5EF4-FFF2-40B4-BE49-F238E27FC236}">
                <a16:creationId xmlns:a16="http://schemas.microsoft.com/office/drawing/2014/main" id="{46AF1424-920B-4587-81D4-0312F5E9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452563"/>
            <a:ext cx="8305800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D44DAE4-4C9B-46F4-9857-ACD3924FD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12271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/>
              <a:t>Content-based Collaborative Hybrid Information Filtering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7A8E44A-7DFC-4FD5-8328-6800CE141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248901"/>
            <a:ext cx="8116888" cy="4114800"/>
          </a:xfrm>
        </p:spPr>
        <p:txBody>
          <a:bodyPr/>
          <a:lstStyle/>
          <a:p>
            <a:r>
              <a:rPr lang="en-IN" altLang="en-US" dirty="0">
                <a:solidFill>
                  <a:schemeClr val="hlink"/>
                </a:solidFill>
              </a:rPr>
              <a:t>Percentage watched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– Out of Total Size of movie how much Percentage user has watched.</a:t>
            </a:r>
          </a:p>
          <a:p>
            <a:r>
              <a:rPr lang="en-IN" dirty="0">
                <a:solidFill>
                  <a:schemeClr val="hlink"/>
                </a:solidFill>
              </a:rPr>
              <a:t>User Joined Days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–How much days ago User has joined the OTT Platform.</a:t>
            </a:r>
          </a:p>
          <a:p>
            <a:r>
              <a:rPr lang="en-IN" dirty="0">
                <a:solidFill>
                  <a:schemeClr val="hlink"/>
                </a:solidFill>
              </a:rPr>
              <a:t>Movie Old Days – </a:t>
            </a:r>
            <a:r>
              <a:rPr lang="en-IN" dirty="0"/>
              <a:t>From the day movie has been Launched the user is watching the content</a:t>
            </a:r>
          </a:p>
          <a:p>
            <a:r>
              <a:rPr lang="en-IN" altLang="en-US" dirty="0">
                <a:solidFill>
                  <a:schemeClr val="hlink"/>
                </a:solidFill>
              </a:rPr>
              <a:t>Age Range </a:t>
            </a:r>
            <a:r>
              <a:rPr lang="en-IN" altLang="en-US" dirty="0"/>
              <a:t>– In which range of Age user belongs to the category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hlink"/>
                </a:solidFill>
              </a:rPr>
              <a:t>Learning to Rank/Recommend Model</a:t>
            </a:r>
            <a:r>
              <a:rPr lang="en-US" altLang="en-US" dirty="0"/>
              <a:t> –Based on the State Location and the Top most Rated movie what are the most watched Content watched by most user is to be Recommended to the New User.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4B059-551C-439D-9106-743E95E88BED}"/>
              </a:ext>
            </a:extLst>
          </p:cNvPr>
          <p:cNvSpPr txBox="1"/>
          <p:nvPr/>
        </p:nvSpPr>
        <p:spPr>
          <a:xfrm>
            <a:off x="1066800" y="1648381"/>
            <a:ext cx="6781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hlink"/>
                </a:solidFill>
              </a:rPr>
              <a:t>Feature Extractions and Selection</a:t>
            </a:r>
            <a:endParaRPr lang="en-IN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F68D-27A5-4098-AB6A-6FF918C0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48512"/>
            <a:ext cx="8153400" cy="1255713"/>
          </a:xfrm>
        </p:spPr>
        <p:txBody>
          <a:bodyPr>
            <a:normAutofit/>
          </a:bodyPr>
          <a:lstStyle/>
          <a:p>
            <a:r>
              <a:rPr lang="en-IN" sz="2800" dirty="0"/>
              <a:t>Sample Recommended Content Ids for Different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3D178-B2D3-454E-A5D9-6D63623E6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19471"/>
            <a:ext cx="7772400" cy="2399374"/>
          </a:xfrm>
        </p:spPr>
      </p:pic>
    </p:spTree>
    <p:extLst>
      <p:ext uri="{BB962C8B-B14F-4D97-AF65-F5344CB8AC3E}">
        <p14:creationId xmlns:p14="http://schemas.microsoft.com/office/powerpoint/2010/main" val="254577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A6481CC-3B71-4B2E-9177-F57BF582A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/>
              <a:t>Contents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15E6DA8-0021-4085-8E40-FC65FC723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Definition</a:t>
            </a:r>
          </a:p>
          <a:p>
            <a:r>
              <a:rPr lang="en-US" altLang="en-US" dirty="0"/>
              <a:t>Problem Statement</a:t>
            </a:r>
          </a:p>
          <a:p>
            <a:r>
              <a:rPr lang="en-US" altLang="en-US" dirty="0"/>
              <a:t>Ways its can be Build</a:t>
            </a:r>
          </a:p>
          <a:p>
            <a:r>
              <a:rPr lang="en-US" altLang="en-US" dirty="0"/>
              <a:t>Data Description</a:t>
            </a:r>
          </a:p>
          <a:p>
            <a:r>
              <a:rPr lang="en-US" altLang="en-US" dirty="0"/>
              <a:t>Exploratory Data Analysis</a:t>
            </a:r>
          </a:p>
          <a:p>
            <a:r>
              <a:rPr lang="en-US" altLang="en-US" dirty="0"/>
              <a:t>The final Solution Approach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7CCA74-F906-4BA4-9BD2-0E39141B1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/>
              <a:t>What is it?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54BCD94-7ED0-47C1-9846-7EED413CE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defRPr/>
            </a:pPr>
            <a:r>
              <a:rPr lang="en-US" altLang="en-US" sz="2400" dirty="0"/>
              <a:t>Recommender systems are a technological proxy for a social process.</a:t>
            </a:r>
          </a:p>
          <a:p>
            <a:pPr marL="182880" indent="-182880" fontAlgn="auto">
              <a:spcAft>
                <a:spcPts val="0"/>
              </a:spcAft>
              <a:defRPr/>
            </a:pPr>
            <a:r>
              <a:rPr lang="en-US" altLang="en-US" sz="2400" dirty="0"/>
              <a:t>Recommender systems are a way of suggesting like or similar items and ideas to a users specific way of thinking.</a:t>
            </a:r>
          </a:p>
          <a:p>
            <a:pPr marL="182880" indent="-182880" fontAlgn="auto">
              <a:spcAft>
                <a:spcPts val="0"/>
              </a:spcAft>
              <a:defRPr/>
            </a:pPr>
            <a:r>
              <a:rPr lang="en-US" altLang="en-US" sz="2400" dirty="0"/>
              <a:t>Recommender systems try to automate aspects of a completely different information discovery model where people try to find other people with similar tastes and then ask them to suggest new things.</a:t>
            </a:r>
          </a:p>
          <a:p>
            <a:pPr marL="182880" indent="-182880" fontAlgn="auto">
              <a:spcAft>
                <a:spcPts val="0"/>
              </a:spcAft>
              <a:defRPr/>
            </a:pPr>
            <a:endParaRPr lang="en-US" altLang="en-US" sz="2800" dirty="0"/>
          </a:p>
          <a:p>
            <a:pPr marL="182880" indent="-182880" fontAlgn="auto">
              <a:spcAft>
                <a:spcPts val="0"/>
              </a:spcAft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6E6D-6448-4821-A00A-99862B21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Problem Statement in R.I.S.E Sony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EF2E-BDB6-4B51-969A-DEA6DD3C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XYZ company has recently started its own OTT platform. The platform is getting a lot of user attention.</a:t>
            </a:r>
          </a:p>
          <a:p>
            <a:r>
              <a:rPr lang="en-US" dirty="0"/>
              <a:t>Now, in order to increase user engagement and provide them with a personalized content experience, the company is looking for bright minds who can help them develop an advanced content recommendation system.</a:t>
            </a:r>
          </a:p>
          <a:p>
            <a:r>
              <a:rPr lang="en-US" dirty="0"/>
              <a:t>Your task is to develop a content recommendation system that can give the top 10 recommendations for each user in the test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23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1C69E0F-869B-4B18-B2AB-538927BF5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000" dirty="0"/>
              <a:t>Recommender System Can be Build using Three Ways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09F0DD-91E5-4450-851A-8C01D7254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hlink"/>
                </a:solidFill>
              </a:rPr>
              <a:t>Collaborative/Social-filtering system</a:t>
            </a:r>
            <a:r>
              <a:rPr lang="en-US" altLang="en-US" dirty="0"/>
              <a:t> – Aggregation of consumers’ preferences and recommendations to other users based on similarity in behavioral patterns</a:t>
            </a:r>
          </a:p>
          <a:p>
            <a:pPr marL="182880" indent="-182880" fontAlgn="auto">
              <a:spcAft>
                <a:spcPts val="0"/>
              </a:spcAft>
              <a:defRPr/>
            </a:pPr>
            <a:endParaRPr lang="en-US" altLang="en-US" sz="1100" dirty="0"/>
          </a:p>
          <a:p>
            <a:pPr marL="182880" indent="-182880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hlink"/>
                </a:solidFill>
              </a:rPr>
              <a:t>Content-based system</a:t>
            </a:r>
            <a:r>
              <a:rPr lang="en-US" altLang="en-US" dirty="0"/>
              <a:t> – Supervised machine learning used to induce a classifier to discriminate between interesting and uninteresting items for the user</a:t>
            </a:r>
          </a:p>
          <a:p>
            <a:pPr marL="182880" indent="-182880" fontAlgn="auto">
              <a:spcAft>
                <a:spcPts val="0"/>
              </a:spcAft>
              <a:defRPr/>
            </a:pPr>
            <a:endParaRPr lang="en-US" altLang="en-US" sz="1100" dirty="0"/>
          </a:p>
          <a:p>
            <a:pPr marL="182880" indent="-182880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hlink"/>
                </a:solidFill>
              </a:rPr>
              <a:t>Knowledge-based system (Hybrid)</a:t>
            </a:r>
            <a:r>
              <a:rPr lang="en-US" altLang="en-US" dirty="0"/>
              <a:t> – Knowledge about users and products used to reason what meets the user’s requirements, using discrimination tree, decision support tools, case-based reasoning (CBR)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2913-FBB7-4947-AD41-B4B89EF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Data Description and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6338-068C-47BC-910E-0A623344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Comma Separated Values are provided in this challenge and using those only I have build this recommender System.</a:t>
            </a:r>
          </a:p>
          <a:p>
            <a:r>
              <a:rPr lang="en-IN" dirty="0"/>
              <a:t>Users CSV contains 13843 x 5 cells.</a:t>
            </a:r>
          </a:p>
          <a:p>
            <a:r>
              <a:rPr lang="en-IN" dirty="0"/>
              <a:t>Content CSV contains 48645 X 9 cells.</a:t>
            </a:r>
          </a:p>
          <a:p>
            <a:r>
              <a:rPr lang="en-IN" dirty="0"/>
              <a:t>Relationship CSV contains 1654450 X 6 cells.</a:t>
            </a:r>
          </a:p>
          <a:p>
            <a:endParaRPr lang="en-IN" dirty="0"/>
          </a:p>
          <a:p>
            <a:r>
              <a:rPr lang="en-IN" dirty="0"/>
              <a:t>In next few Slides I have presented some Exploratory Data Analysis Which I have performed.</a:t>
            </a:r>
          </a:p>
        </p:txBody>
      </p:sp>
    </p:spTree>
    <p:extLst>
      <p:ext uri="{BB962C8B-B14F-4D97-AF65-F5344CB8AC3E}">
        <p14:creationId xmlns:p14="http://schemas.microsoft.com/office/powerpoint/2010/main" val="336289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>
            <a:extLst>
              <a:ext uri="{FF2B5EF4-FFF2-40B4-BE49-F238E27FC236}">
                <a16:creationId xmlns:a16="http://schemas.microsoft.com/office/drawing/2014/main" id="{7C8ABE39-E539-4D77-A73F-E9BF7927B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dirty="0"/>
              <a:t>Gender Distribution of Age Range Users on OTT Platform</a:t>
            </a:r>
          </a:p>
        </p:txBody>
      </p:sp>
      <p:pic>
        <p:nvPicPr>
          <p:cNvPr id="10243" name="Picture 10">
            <a:extLst>
              <a:ext uri="{FF2B5EF4-FFF2-40B4-BE49-F238E27FC236}">
                <a16:creationId xmlns:a16="http://schemas.microsoft.com/office/drawing/2014/main" id="{3A04F819-1970-47EE-93BA-24D9898F2B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963" y="1752600"/>
            <a:ext cx="8077200" cy="441007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848D9F8-0360-4420-AF32-7B101B41A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dirty="0"/>
              <a:t>Content Type User Watched History for different Locations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A5E76049-3EA1-4B9E-8B00-B76BC2342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1013"/>
            <a:ext cx="75882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CAC04EF-0F1F-439B-AF0B-F10C0F04A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103936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000" dirty="0"/>
              <a:t>Language Based user watched Content for our systems</a:t>
            </a:r>
          </a:p>
        </p:txBody>
      </p:sp>
      <p:pic>
        <p:nvPicPr>
          <p:cNvPr id="12291" name="Picture 5">
            <a:extLst>
              <a:ext uri="{FF2B5EF4-FFF2-40B4-BE49-F238E27FC236}">
                <a16:creationId xmlns:a16="http://schemas.microsoft.com/office/drawing/2014/main" id="{9FDF22B8-35DE-42FF-A4A9-5DB76C0A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5715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1049</TotalTime>
  <Words>537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Georgia</vt:lpstr>
      <vt:lpstr>Trebuchet MS</vt:lpstr>
      <vt:lpstr>Wingdings</vt:lpstr>
      <vt:lpstr>Wood Type</vt:lpstr>
      <vt:lpstr>R.I.S.E. – Research. Innovate. Solve. Excel. Hybrid Recommender systems</vt:lpstr>
      <vt:lpstr>Contents</vt:lpstr>
      <vt:lpstr>What is it?</vt:lpstr>
      <vt:lpstr>Problem Statement in R.I.S.E Sony Challenge</vt:lpstr>
      <vt:lpstr>Recommender System Can be Build using Three Ways</vt:lpstr>
      <vt:lpstr>Data Description and Exploratory Data Analysis</vt:lpstr>
      <vt:lpstr>Gender Distribution of Age Range Users on OTT Platform</vt:lpstr>
      <vt:lpstr>Content Type User Watched History for different Locations</vt:lpstr>
      <vt:lpstr>Language Based user watched Content for our systems</vt:lpstr>
      <vt:lpstr>Age Range Count Plot in Different Locations</vt:lpstr>
      <vt:lpstr>Genre Based user watched Content for our systems</vt:lpstr>
      <vt:lpstr>Ratings Mean Kernel Density Estimation Plot</vt:lpstr>
      <vt:lpstr>Percentage Watched Density Distribution of Different States</vt:lpstr>
      <vt:lpstr>Top 10 Content Count watched in 4 Different states</vt:lpstr>
      <vt:lpstr>Content-based Collaborative Hybrid Information Filtering</vt:lpstr>
      <vt:lpstr>Sample Recommended Content Ids for Different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Owais Ahmad-Data Scientist</dc:creator>
  <cp:keywords>R.I.S.E. – Research. Innovate. Solve. Excel.</cp:keywords>
  <cp:lastModifiedBy>Owais Ahmed</cp:lastModifiedBy>
  <cp:revision>38</cp:revision>
  <dcterms:created xsi:type="dcterms:W3CDTF">2002-12-12T05:14:45Z</dcterms:created>
  <dcterms:modified xsi:type="dcterms:W3CDTF">2022-03-25T14:15:17Z</dcterms:modified>
</cp:coreProperties>
</file>