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Alegreya Sans S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9D64EA-908E-4773-9606-C93ADDA1F60F}">
  <a:tblStyle styleId="{039D64EA-908E-4773-9606-C93ADDA1F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egreyaSansSC-bold.fntdata"/><Relationship Id="rId30" Type="http://schemas.openxmlformats.org/officeDocument/2006/relationships/font" Target="fonts/AlegreyaSansSC-regular.fntdata"/><Relationship Id="rId11" Type="http://schemas.openxmlformats.org/officeDocument/2006/relationships/slide" Target="slides/slide5.xml"/><Relationship Id="rId33" Type="http://schemas.openxmlformats.org/officeDocument/2006/relationships/font" Target="fonts/AlegreyaSansSC-boldItalic.fntdata"/><Relationship Id="rId10" Type="http://schemas.openxmlformats.org/officeDocument/2006/relationships/slide" Target="slides/slide4.xml"/><Relationship Id="rId32" Type="http://schemas.openxmlformats.org/officeDocument/2006/relationships/font" Target="fonts/AlegreyaSansS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43fcbdb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43fcbdb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3fcbdb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43fcbdb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b16db7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b16db7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bea1c108_4_578:notes"/>
          <p:cNvSpPr/>
          <p:nvPr>
            <p:ph idx="2" type="sldImg"/>
          </p:nvPr>
        </p:nvSpPr>
        <p:spPr>
          <a:xfrm>
            <a:off x="430629" y="686405"/>
            <a:ext cx="59967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d6bea1c108_4_578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6bea1c108_4_578:notes"/>
          <p:cNvSpPr txBox="1"/>
          <p:nvPr>
            <p:ph idx="12" type="sldNum"/>
          </p:nvPr>
        </p:nvSpPr>
        <p:spPr>
          <a:xfrm>
            <a:off x="3884615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00" spcFirstLastPara="1" rIns="92800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b16db7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6b16db7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Characteristics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Gallup World Poll, World Bank and World Happiness Report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Countries: 145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12 variables x 1559 rows x 13 years = 180,804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years: 13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Period: 2006 - 2018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Information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data obtained from the Gallup World Poll and World bank, who acquired the data from surveys and statistical systems of member countries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with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215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but had to cut down to 145 due to missing values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a9cb071c_0_43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6a9cb071c_0_436:notes"/>
          <p:cNvSpPr/>
          <p:nvPr>
            <p:ph idx="2" type="sldImg"/>
          </p:nvPr>
        </p:nvSpPr>
        <p:spPr>
          <a:xfrm>
            <a:off x="430629" y="686405"/>
            <a:ext cx="59967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d81e595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d81e595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6d9ac20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6d9ac20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d9ac20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6d9ac20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fcbdb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fcbdb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396000" y="488700"/>
            <a:ext cx="8352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396000" y="221762"/>
            <a:ext cx="8352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ctrTitle"/>
          </p:nvPr>
        </p:nvSpPr>
        <p:spPr>
          <a:xfrm>
            <a:off x="317750" y="1618750"/>
            <a:ext cx="8443200" cy="9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he Correlation Between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Countries’ Financial Indicators and their Happiness Level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1858700" y="2808551"/>
            <a:ext cx="5361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Jiacheng Zhang, Yue Wang, Anuja Apte, Muhammad Faiq Nasir, Owakhela Kankhwende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19150" y="61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819150" y="1564875"/>
            <a:ext cx="75057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87500"/>
              <a:buChar char="●"/>
            </a:pPr>
            <a:r>
              <a:rPr lang="en" sz="6400"/>
              <a:t>There was a positive correlation between the GDP per capita and the Happiness Ladder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87500"/>
              <a:buChar char="●"/>
            </a:pPr>
            <a:r>
              <a:rPr lang="en" sz="6400"/>
              <a:t>GNI has a </a:t>
            </a:r>
            <a:r>
              <a:rPr lang="en" sz="6400"/>
              <a:t>negative correlation</a:t>
            </a:r>
            <a:r>
              <a:rPr lang="en" sz="6400"/>
              <a:t> with the happiness Ladder ,however the observed </a:t>
            </a:r>
            <a:r>
              <a:rPr lang="en" sz="6400"/>
              <a:t>correlation </a:t>
            </a:r>
            <a:r>
              <a:rPr lang="en" sz="6400"/>
              <a:t>wasn’t </a:t>
            </a:r>
            <a:r>
              <a:rPr lang="en" sz="6400"/>
              <a:t>significant with coefficient &lt;0.5</a:t>
            </a:r>
            <a:endParaRPr sz="6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87500"/>
              <a:buChar char="●"/>
            </a:pPr>
            <a:r>
              <a:rPr lang="en" sz="6400"/>
              <a:t>Another interesting finding of the study suggests a strong positive correlation between the Healthy Life Expectancy at Birth and the Happiness Ladder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</a:t>
            </a:r>
            <a:r>
              <a:rPr lang="en"/>
              <a:t>Implications 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Financial freedom of a country impacts the </a:t>
            </a:r>
            <a:r>
              <a:rPr lang="en" sz="1600"/>
              <a:t>happiness</a:t>
            </a:r>
            <a:r>
              <a:rPr lang="en" sz="1600"/>
              <a:t> level </a:t>
            </a:r>
            <a:endParaRPr sz="16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300"/>
              <a:t>If a country aims at improving its happiness level, it should introduce initiatives that work towards promoting economic d</a:t>
            </a:r>
            <a:r>
              <a:rPr lang="en" sz="1300"/>
              <a:t>evelopment as that would lead to higher GDP per capita, hence improving the happiness level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Life expectancy at birth promotes the </a:t>
            </a:r>
            <a:r>
              <a:rPr lang="en" sz="1600"/>
              <a:t>happiness</a:t>
            </a:r>
            <a:r>
              <a:rPr lang="en" sz="1600"/>
              <a:t> level of a country</a:t>
            </a:r>
            <a:endParaRPr sz="16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300"/>
              <a:t>Policy makers </a:t>
            </a:r>
            <a:r>
              <a:rPr lang="en" sz="1300"/>
              <a:t>should</a:t>
            </a:r>
            <a:r>
              <a:rPr lang="en" sz="1300"/>
              <a:t> invest in health programs to improve the country’s life expectancy as it would help increase the happiness level for the country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819150" y="62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19150" y="1635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Problem Statement</a:t>
            </a:r>
            <a:endParaRPr sz="20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Data Descriptio</a:t>
            </a:r>
            <a:r>
              <a:rPr lang="en" sz="2200">
                <a:solidFill>
                  <a:srgbClr val="000000"/>
                </a:solidFill>
              </a:rPr>
              <a:t>n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Data Preprocessing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Descriptive Figures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Logistic Regression Model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Results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2200">
                <a:solidFill>
                  <a:srgbClr val="000000"/>
                </a:solidFill>
              </a:rPr>
              <a:t>Conclusion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287725" y="255187"/>
            <a:ext cx="8352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023725" y="3699350"/>
            <a:ext cx="21501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happiness level and financial indicators?</a:t>
            </a:r>
            <a:endParaRPr sz="1200"/>
          </a:p>
        </p:txBody>
      </p:sp>
      <p:sp>
        <p:nvSpPr>
          <p:cNvPr id="146" name="Google Shape;146;p16"/>
          <p:cNvSpPr txBox="1"/>
          <p:nvPr/>
        </p:nvSpPr>
        <p:spPr>
          <a:xfrm>
            <a:off x="1733268" y="2830205"/>
            <a:ext cx="385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400"/>
          </a:p>
        </p:txBody>
      </p:sp>
      <p:sp>
        <p:nvSpPr>
          <p:cNvPr id="147" name="Google Shape;147;p16"/>
          <p:cNvSpPr/>
          <p:nvPr/>
        </p:nvSpPr>
        <p:spPr>
          <a:xfrm>
            <a:off x="4226497" y="3734321"/>
            <a:ext cx="1645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are the happy countries to live in the world?</a:t>
            </a:r>
            <a:endParaRPr sz="1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924975" y="3648650"/>
            <a:ext cx="1920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things government could do to increase happiness level for public?</a:t>
            </a:r>
            <a:endParaRPr sz="1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856488" y="2889380"/>
            <a:ext cx="385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3000"/>
          </a:p>
        </p:txBody>
      </p:sp>
      <p:sp>
        <p:nvSpPr>
          <p:cNvPr id="150" name="Google Shape;150;p16"/>
          <p:cNvSpPr txBox="1"/>
          <p:nvPr/>
        </p:nvSpPr>
        <p:spPr>
          <a:xfrm>
            <a:off x="7517807" y="2830205"/>
            <a:ext cx="385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400"/>
          </a:p>
        </p:txBody>
      </p:sp>
      <p:sp>
        <p:nvSpPr>
          <p:cNvPr id="151" name="Google Shape;151;p16"/>
          <p:cNvSpPr/>
          <p:nvPr/>
        </p:nvSpPr>
        <p:spPr>
          <a:xfrm>
            <a:off x="529000" y="3134325"/>
            <a:ext cx="989400" cy="807900"/>
          </a:xfrm>
          <a:prstGeom prst="diagStrip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6"/>
          <p:cNvSpPr/>
          <p:nvPr/>
        </p:nvSpPr>
        <p:spPr>
          <a:xfrm flipH="1" rot="10800000">
            <a:off x="529000" y="2129025"/>
            <a:ext cx="989400" cy="10053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172325" y="3194025"/>
            <a:ext cx="1142700" cy="807900"/>
          </a:xfrm>
          <a:prstGeom prst="diagStrip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6"/>
          <p:cNvSpPr/>
          <p:nvPr/>
        </p:nvSpPr>
        <p:spPr>
          <a:xfrm flipH="1" rot="10800000">
            <a:off x="6217925" y="2212350"/>
            <a:ext cx="1080900" cy="976500"/>
          </a:xfrm>
          <a:prstGeom prst="diagStrip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474300" y="3194025"/>
            <a:ext cx="1142700" cy="7482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6"/>
          <p:cNvSpPr/>
          <p:nvPr/>
        </p:nvSpPr>
        <p:spPr>
          <a:xfrm flipH="1" rot="10800000">
            <a:off x="3511050" y="2262450"/>
            <a:ext cx="1100400" cy="9264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35225" y="797225"/>
            <a:ext cx="8459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Our business problem is to understand the relationship between the financial indications and the happiness level of a country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Times New Roman"/>
                <a:ea typeface="Times New Roman"/>
                <a:cs typeface="Times New Roman"/>
                <a:sym typeface="Times New Roman"/>
              </a:rPr>
              <a:t>Data Descriptio</a:t>
            </a:r>
            <a:r>
              <a:rPr lang="en" sz="292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11700" y="880125"/>
            <a:ext cx="8784900" cy="21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Characteristics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Gallup World Poll, World Bank and World Happiness Report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Countries: 145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12 variables x 1559 rows x 13 years = 180,804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years: 13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Period: 2006 - 2018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Information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data obtained from the Gallup World Poll and World bank, who acquired the data from surveys and statistical systems of member countries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with 215 countries but had to cut down to 145 due to missing values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96000" y="221762"/>
            <a:ext cx="8352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914525" y="1905289"/>
            <a:ext cx="5294268" cy="1668092"/>
          </a:xfrm>
          <a:custGeom>
            <a:rect b="b" l="l" r="r" t="t"/>
            <a:pathLst>
              <a:path extrusionOk="0" fill="none" h="21715" w="43200">
                <a:moveTo>
                  <a:pt x="0" y="21714"/>
                </a:moveTo>
                <a:cubicBezTo>
                  <a:pt x="0" y="21676"/>
                  <a:pt x="0" y="216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extrusionOk="0" h="21715" w="43200">
                <a:moveTo>
                  <a:pt x="0" y="21714"/>
                </a:moveTo>
                <a:cubicBezTo>
                  <a:pt x="0" y="21676"/>
                  <a:pt x="0" y="216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cap="flat" cmpd="sng" w="6350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8"/>
          <p:cNvSpPr/>
          <p:nvPr/>
        </p:nvSpPr>
        <p:spPr>
          <a:xfrm flipH="1" rot="10800000">
            <a:off x="3322638" y="3407933"/>
            <a:ext cx="2473200" cy="180900"/>
          </a:xfrm>
          <a:prstGeom prst="triangl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847725" y="2820880"/>
            <a:ext cx="1738200" cy="65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 the libraries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765300" y="2151749"/>
            <a:ext cx="1738200" cy="65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 the data-set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681288" y="1482617"/>
            <a:ext cx="1738200" cy="65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the missing value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6556488" y="2820880"/>
            <a:ext cx="1738200" cy="65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 scaling and building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flipH="1">
            <a:off x="5630975" y="2151749"/>
            <a:ext cx="1738200" cy="65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Split the data-set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flipH="1">
            <a:off x="4705463" y="1482617"/>
            <a:ext cx="1738200" cy="65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Categorical and numerical 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477963" y="3556686"/>
            <a:ext cx="890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800850" y="3556686"/>
            <a:ext cx="857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930275" y="3633072"/>
            <a:ext cx="7257900" cy="478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Preprocessing in machine learning about </a:t>
            </a: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happiness level ranking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3429000" y="2734727"/>
            <a:ext cx="2286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96200" y="16600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GDP per Capita vs Life Ladder Score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916050" y="804875"/>
            <a:ext cx="2971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legreya Sans SC"/>
                <a:ea typeface="Alegreya Sans SC"/>
                <a:cs typeface="Alegreya Sans SC"/>
                <a:sym typeface="Alegreya Sans SC"/>
              </a:rPr>
              <a:t>Relationship</a:t>
            </a:r>
            <a:endParaRPr b="1" sz="24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900300" y="1260724"/>
            <a:ext cx="29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strong positive relationship defined by trendline formula of 0.748265*Log GDP per capita + -1.451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916050" y="3600325"/>
            <a:ext cx="297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Model </a:t>
            </a:r>
            <a:endParaRPr b="1" sz="25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916050" y="4032025"/>
            <a:ext cx="2877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regression model has good value given R-Squared measure of 0.600911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5916050" y="2419200"/>
            <a:ext cx="334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Variable</a:t>
            </a:r>
            <a:endParaRPr b="1" sz="25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938250" y="2693250"/>
            <a:ext cx="2877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Log GDP per capita has great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as a predictor given p-value &lt; 0.0001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10618"/>
          <a:stretch/>
        </p:blipFill>
        <p:spPr>
          <a:xfrm>
            <a:off x="278775" y="1062250"/>
            <a:ext cx="5659476" cy="27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82175" y="16210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GNI per Capita vs Life Ladder Grouping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5916050" y="804875"/>
            <a:ext cx="2971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legreya Sans SC"/>
                <a:ea typeface="Alegreya Sans SC"/>
                <a:cs typeface="Alegreya Sans SC"/>
                <a:sym typeface="Alegreya Sans SC"/>
              </a:rPr>
              <a:t>Relationship</a:t>
            </a:r>
            <a:endParaRPr b="1" sz="24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900300" y="1260725"/>
            <a:ext cx="30453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“Yes” group exhibits higher Average GNI per Capita often. There appears to be some positive correlation on large scale.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916050" y="3600325"/>
            <a:ext cx="297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Graph</a:t>
            </a:r>
            <a:endParaRPr b="1" sz="25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916050" y="4032025"/>
            <a:ext cx="3165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There is quite a clear delineation between the two groups as well very strong Geographical trends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5916050" y="2419200"/>
            <a:ext cx="334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Variable</a:t>
            </a:r>
            <a:endParaRPr b="1" sz="25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938250" y="2693250"/>
            <a:ext cx="3045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Average GNI per Capita has decent descriptive importance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990525"/>
            <a:ext cx="5671976" cy="31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54150" y="11290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Healthy Life Expectancy at Birth</a:t>
            </a:r>
            <a:r>
              <a:rPr lang="en"/>
              <a:t> vs Life Ladder Grouping by Year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5916050" y="804875"/>
            <a:ext cx="2971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legreya Sans SC"/>
                <a:ea typeface="Alegreya Sans SC"/>
                <a:cs typeface="Alegreya Sans SC"/>
                <a:sym typeface="Alegreya Sans SC"/>
              </a:rPr>
              <a:t>Relationship</a:t>
            </a:r>
            <a:endParaRPr b="1" sz="24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900300" y="1260725"/>
            <a:ext cx="3341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“Yes” group which is Life Ladder Scores of &gt; 0.5 has notably higher Average Healthy Life Expectancy. It appears to be a positive relationship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916050" y="3676525"/>
            <a:ext cx="297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Graph</a:t>
            </a: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 </a:t>
            </a:r>
            <a:endParaRPr b="1" sz="25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900300" y="4057825"/>
            <a:ext cx="3341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graph details a steady average increase in year to year Average Healthy Life Expectancy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5916050" y="2419200"/>
            <a:ext cx="334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legreya Sans SC"/>
                <a:ea typeface="Alegreya Sans SC"/>
                <a:cs typeface="Alegreya Sans SC"/>
                <a:sym typeface="Alegreya Sans SC"/>
              </a:rPr>
              <a:t>Variable</a:t>
            </a:r>
            <a:endParaRPr b="1" sz="2500"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5938250" y="2845650"/>
            <a:ext cx="2949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Average Healthy Life Expectancy has decent descriptive importance as per the graph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8642"/>
          <a:stretch/>
        </p:blipFill>
        <p:spPr>
          <a:xfrm>
            <a:off x="242350" y="1083500"/>
            <a:ext cx="5695899" cy="28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78300" y="40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728275" y="1038250"/>
            <a:ext cx="37038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8"/>
              <a:t>According to the finalized test result, we choose logistic regression model as our predictive approach to better predict our goal based on its high accuracy rate. </a:t>
            </a:r>
            <a:endParaRPr sz="1258"/>
          </a:p>
          <a:p>
            <a:pPr indent="-31843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15"/>
              <a:buChar char="●"/>
            </a:pPr>
            <a:r>
              <a:rPr lang="en" sz="1114"/>
              <a:t>Provides a measure of a coefficient size is, as well as its direction of association</a:t>
            </a:r>
            <a:endParaRPr sz="1114"/>
          </a:p>
          <a:p>
            <a:pPr indent="-3184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en" sz="1114"/>
              <a:t>According to the feature selection, we also calculate the coefficient of each feature</a:t>
            </a:r>
            <a:endParaRPr sz="1114"/>
          </a:p>
          <a:p>
            <a:pPr indent="-3184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en" sz="1114"/>
              <a:t>In the results chart and coefficient table, log GDP per capita became the most vital factor that will affect the happiness level of citizen in the country around the world.</a:t>
            </a:r>
            <a:endParaRPr sz="1114"/>
          </a:p>
        </p:txBody>
      </p:sp>
      <p:graphicFrame>
        <p:nvGraphicFramePr>
          <p:cNvPr id="224" name="Google Shape;224;p22"/>
          <p:cNvGraphicFramePr/>
          <p:nvPr/>
        </p:nvGraphicFramePr>
        <p:xfrm>
          <a:off x="565250" y="980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{039D64EA-908E-4773-9606-C93ADDA1F60F}</a:tableStyleId>
              </a:tblPr>
              <a:tblGrid>
                <a:gridCol w="1930525"/>
                <a:gridCol w="1773275"/>
              </a:tblGrid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Log GDP per capita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0.948133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Social support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0.296414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Healthy life expectancy at birth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0.619485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Freedom to make life choices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0.208649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Generosity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0.140581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Perceptions of corruption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- 0.005017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GNI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- 0.242595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Total_reserve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0.007173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669" y="3764578"/>
            <a:ext cx="1969071" cy="84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