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we’re team 4 and today we’re going to speak a little about how we’re trying to help banks find better partners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6ed039f1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6ed039f1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created a ranking algorithm to rank the top models. [Talk about algorithm]. We conducted a confusion matrix to understand where the false positive and false negatives. Neural network has the fewest false negatives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account for both variables: Ranking Algorithm that adjusts for a predetermined weight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-concluded 5 models based on such ranking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f6ed039f1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f6ed039f1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recommendation is for untreated neural network since it performs the best. It has a very low false negative prediction which is important for banks when determining who is going to go bankrupt.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Plan B would be decision tree on oversampled data because it has a very low false negative prediction total.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-executed a confusion matrix to get more in depth analysis of the predictors</a:t>
            </a:r>
            <a:endParaRPr>
              <a:solidFill>
                <a:schemeClr val="dk1"/>
              </a:solidFill>
            </a:endParaRPr>
          </a:p>
          <a:p>
            <a:pPr indent="0" lvl="0" marL="0" rtl="0" algn="l">
              <a:spcBef>
                <a:spcPts val="0"/>
              </a:spcBef>
              <a:spcAft>
                <a:spcPts val="0"/>
              </a:spcAft>
              <a:buNone/>
            </a:pPr>
            <a:r>
              <a:rPr lang="en">
                <a:solidFill>
                  <a:schemeClr val="dk1"/>
                </a:solidFill>
              </a:rPr>
              <a:t>-False Positive: companies the model predicts will go bankrupt, but actually did not</a:t>
            </a:r>
            <a:endParaRPr>
              <a:solidFill>
                <a:schemeClr val="dk1"/>
              </a:solidFill>
            </a:endParaRPr>
          </a:p>
          <a:p>
            <a:pPr indent="0" lvl="0" marL="0" rtl="0" algn="l">
              <a:spcBef>
                <a:spcPts val="0"/>
              </a:spcBef>
              <a:spcAft>
                <a:spcPts val="0"/>
              </a:spcAft>
              <a:buNone/>
            </a:pPr>
            <a:r>
              <a:rPr lang="en">
                <a:solidFill>
                  <a:schemeClr val="dk1"/>
                </a:solidFill>
              </a:rPr>
              <a:t>-False Negative: companies the model predicts will not go bankrupt, but actually do → EMPHASIZE (try to minimize - we don’t want model to support such an investment)</a:t>
            </a:r>
            <a:endParaRPr>
              <a:solidFill>
                <a:schemeClr val="dk1"/>
              </a:solidFill>
            </a:endParaRPr>
          </a:p>
          <a:p>
            <a:pPr indent="0" lvl="0" marL="0" rtl="0" algn="l">
              <a:spcBef>
                <a:spcPts val="0"/>
              </a:spcBef>
              <a:spcAft>
                <a:spcPts val="0"/>
              </a:spcAft>
              <a:buNone/>
            </a:pPr>
            <a:r>
              <a:rPr lang="en">
                <a:solidFill>
                  <a:schemeClr val="dk1"/>
                </a:solidFill>
              </a:rPr>
              <a:t>-with specific knowledge on the return for each investment, we would be able to give more accurate predictions</a:t>
            </a:r>
            <a:endParaRPr>
              <a:solidFill>
                <a:schemeClr val="dk1"/>
              </a:solidFill>
            </a:endParaRPr>
          </a:p>
          <a:p>
            <a:pPr indent="0" lvl="0" marL="0" rtl="0" algn="l">
              <a:spcBef>
                <a:spcPts val="0"/>
              </a:spcBef>
              <a:spcAft>
                <a:spcPts val="0"/>
              </a:spcAft>
              <a:buNone/>
            </a:pPr>
            <a:r>
              <a:rPr lang="en">
                <a:solidFill>
                  <a:schemeClr val="dk1"/>
                </a:solidFill>
              </a:rPr>
              <a:t>-so far: Neural Network (based on performance and low false negative) or Decision Tree Model (based on a conservative investment approach - minimizes risk)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f6ed039f1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f6ed039f1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recommendation is for untreated neural network since it performs the best. It has a very low false negative prediction which is important for banks when determining who is going to go bankrupt.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Plan B would be decision tree on oversampled data because it has a very low false negative prediction total.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-executed a confusion matrix to get more in depth analysis of the predictors</a:t>
            </a:r>
            <a:endParaRPr>
              <a:solidFill>
                <a:schemeClr val="dk1"/>
              </a:solidFill>
            </a:endParaRPr>
          </a:p>
          <a:p>
            <a:pPr indent="0" lvl="0" marL="0" rtl="0" algn="l">
              <a:spcBef>
                <a:spcPts val="0"/>
              </a:spcBef>
              <a:spcAft>
                <a:spcPts val="0"/>
              </a:spcAft>
              <a:buNone/>
            </a:pPr>
            <a:r>
              <a:rPr lang="en">
                <a:solidFill>
                  <a:schemeClr val="dk1"/>
                </a:solidFill>
              </a:rPr>
              <a:t>-False Positive: companies the model predicts will go bankrupt, but actually did not</a:t>
            </a:r>
            <a:endParaRPr>
              <a:solidFill>
                <a:schemeClr val="dk1"/>
              </a:solidFill>
            </a:endParaRPr>
          </a:p>
          <a:p>
            <a:pPr indent="0" lvl="0" marL="0" rtl="0" algn="l">
              <a:spcBef>
                <a:spcPts val="0"/>
              </a:spcBef>
              <a:spcAft>
                <a:spcPts val="0"/>
              </a:spcAft>
              <a:buNone/>
            </a:pPr>
            <a:r>
              <a:rPr lang="en">
                <a:solidFill>
                  <a:schemeClr val="dk1"/>
                </a:solidFill>
              </a:rPr>
              <a:t>-False Negative: companies the model predicts will not go bankrupt, but actually do → EMPHASIZE (try to minimize - we don’t want model to support such an investment)</a:t>
            </a:r>
            <a:endParaRPr>
              <a:solidFill>
                <a:schemeClr val="dk1"/>
              </a:solidFill>
            </a:endParaRPr>
          </a:p>
          <a:p>
            <a:pPr indent="0" lvl="0" marL="0" rtl="0" algn="l">
              <a:spcBef>
                <a:spcPts val="0"/>
              </a:spcBef>
              <a:spcAft>
                <a:spcPts val="0"/>
              </a:spcAft>
              <a:buNone/>
            </a:pPr>
            <a:r>
              <a:rPr lang="en">
                <a:solidFill>
                  <a:schemeClr val="dk1"/>
                </a:solidFill>
              </a:rPr>
              <a:t>-with specific knowledge on the return for each investment, we would be able to give more accurate predictions</a:t>
            </a:r>
            <a:endParaRPr>
              <a:solidFill>
                <a:schemeClr val="dk1"/>
              </a:solidFill>
            </a:endParaRPr>
          </a:p>
          <a:p>
            <a:pPr indent="0" lvl="0" marL="0" rtl="0" algn="l">
              <a:spcBef>
                <a:spcPts val="0"/>
              </a:spcBef>
              <a:spcAft>
                <a:spcPts val="0"/>
              </a:spcAft>
              <a:buNone/>
            </a:pPr>
            <a:r>
              <a:rPr lang="en">
                <a:solidFill>
                  <a:schemeClr val="dk1"/>
                </a:solidFill>
              </a:rPr>
              <a:t>-so far: Neural Network (based on performance and low false negative) or Decision Tree Model (based on a conservative investment approach - minimizes risk)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e76de9a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e76de9a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title of our presentation is helping banks find better partners. The beauty of this approach to predicting bankruptcy is its universality. By bringing in more global data, more </a:t>
            </a:r>
            <a:r>
              <a:rPr lang="en"/>
              <a:t>macroeconomic</a:t>
            </a:r>
            <a:r>
              <a:rPr lang="en"/>
              <a:t> data we will hopefully be able to predict bankruptcy with higher accuracy during tough times.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e76de9a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e76de9a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The industry boasts a robust lending system to corporate debtors and is stringent on healthy returns. On average, in 2019, corporate loans made up close to 30% of bank loans in Poland and almost 20% of Polish bank assets. With the advent of modern data analysis techniques, PKO wanted us to develop a way to predict their clients' potential financial distress. </a:t>
            </a:r>
            <a:r>
              <a:rPr lang="en">
                <a:solidFill>
                  <a:schemeClr val="dk1"/>
                </a:solidFill>
                <a:latin typeface="Times New Roman"/>
                <a:ea typeface="Times New Roman"/>
                <a:cs typeface="Times New Roman"/>
                <a:sym typeface="Times New Roman"/>
              </a:rPr>
              <a:t>Corporate</a:t>
            </a:r>
            <a:r>
              <a:rPr lang="en">
                <a:solidFill>
                  <a:schemeClr val="dk1"/>
                </a:solidFill>
                <a:latin typeface="Times New Roman"/>
                <a:ea typeface="Times New Roman"/>
                <a:cs typeface="Times New Roman"/>
                <a:sym typeface="Times New Roman"/>
              </a:rPr>
              <a:t> bankruptcy can put around 383,000 zloty or $100,000 at risk for PKO so minimizing risk is important to their bottom line.</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rgbClr val="70757A"/>
                </a:solidFill>
                <a:highlight>
                  <a:srgbClr val="FFFFFF"/>
                </a:highlight>
                <a:latin typeface="Roboto"/>
                <a:ea typeface="Roboto"/>
                <a:cs typeface="Roboto"/>
                <a:sym typeface="Roboto"/>
              </a:rPr>
              <a:t>383,000 Poland złoty equals</a:t>
            </a:r>
            <a:endParaRPr>
              <a:solidFill>
                <a:srgbClr val="70757A"/>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02124"/>
                </a:solidFill>
                <a:highlight>
                  <a:srgbClr val="FFFFFF"/>
                </a:highlight>
              </a:rPr>
              <a:t>104,076.31 United States Dollar</a:t>
            </a:r>
            <a:endParaRPr>
              <a:solidFill>
                <a:srgbClr val="202124"/>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e76de9a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e76de9a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efd147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efd147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C0791B"/>
                </a:solidFill>
                <a:highlight>
                  <a:srgbClr val="FFFFFF"/>
                </a:highlight>
              </a:rPr>
              <a:t> The data was collected from Emerging Markets Information Service (EMIS), which is a database containing information on emerging markets around the world. The data covers companies from 2000 - 2013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efd147b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efd147b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large amount of variables so we’re looking to cull that data. So we used mean analysis. So first we take the mean of all the attributes, then we took the correlation of those attributes. The ones that have a correlation of .8 or more will drop.the lower one. Reduces to 38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6a78b820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6a78b820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added PCA to add another comparison, we drilled down to 15 15 attributes and then drilled down further to the top 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ed3a6b5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ed3a6b5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ed3a6b5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ed3a6b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very hard for our model to learn what exact </a:t>
            </a:r>
            <a:r>
              <a:rPr lang="en"/>
              <a:t>attributes</a:t>
            </a:r>
            <a:r>
              <a:rPr lang="en"/>
              <a:t> make a change when the dependent variable is so small.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f6a78b8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f6a78b8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one dataset we did oversample the data and on the other we did no such treatment.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[Leo] These two attributes are going to be the most important to check because we need AUC_ROC of course, but run time needs to be considered when deploying a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 each model with both untreated/oversampled datasets and mean/PCA analyses, results are as follows:</a:t>
            </a:r>
            <a:endParaRPr/>
          </a:p>
          <a:p>
            <a:pPr indent="0" lvl="0" marL="0" rtl="0" algn="l">
              <a:spcBef>
                <a:spcPts val="0"/>
              </a:spcBef>
              <a:spcAft>
                <a:spcPts val="0"/>
              </a:spcAft>
              <a:buNone/>
            </a:pPr>
            <a:r>
              <a:rPr lang="en"/>
              <a:t>-main performance indicators: AUC_ROC &amp; Runtime Program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13"/>
          <p:cNvCxnSpPr/>
          <p:nvPr/>
        </p:nvCxnSpPr>
        <p:spPr>
          <a:xfrm>
            <a:off x="311700" y="312013"/>
            <a:ext cx="670500" cy="670200"/>
          </a:xfrm>
          <a:prstGeom prst="straightConnector1">
            <a:avLst/>
          </a:prstGeom>
          <a:noFill/>
          <a:ln cap="flat" cmpd="sng" w="9525">
            <a:solidFill>
              <a:srgbClr val="F6F2D2"/>
            </a:solidFill>
            <a:prstDash val="solid"/>
            <a:round/>
            <a:headEnd len="sm" w="sm" type="none"/>
            <a:tailEnd len="sm" w="sm" type="none"/>
          </a:ln>
        </p:spPr>
      </p:cxnSp>
      <p:sp>
        <p:nvSpPr>
          <p:cNvPr id="276" name="Google Shape;276;p13"/>
          <p:cNvSpPr txBox="1"/>
          <p:nvPr>
            <p:ph type="title"/>
          </p:nvPr>
        </p:nvSpPr>
        <p:spPr>
          <a:xfrm>
            <a:off x="311700" y="1153900"/>
            <a:ext cx="2655000" cy="858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277" name="Google Shape;277;p13"/>
          <p:cNvSpPr txBox="1"/>
          <p:nvPr>
            <p:ph idx="1" type="body"/>
          </p:nvPr>
        </p:nvSpPr>
        <p:spPr>
          <a:xfrm>
            <a:off x="311700" y="2022050"/>
            <a:ext cx="2655000" cy="2928300"/>
          </a:xfrm>
          <a:prstGeom prst="rect">
            <a:avLst/>
          </a:prstGeom>
          <a:noFill/>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F6F2D2"/>
              </a:buClr>
              <a:buSzPts val="1000"/>
              <a:buChar char="●"/>
              <a:defRPr sz="1000">
                <a:solidFill>
                  <a:srgbClr val="F6F2D2"/>
                </a:solidFill>
              </a:defRPr>
            </a:lvl1pPr>
            <a:lvl2pPr indent="-292100" lvl="1" marL="914400" algn="l">
              <a:lnSpc>
                <a:spcPct val="115000"/>
              </a:lnSpc>
              <a:spcBef>
                <a:spcPts val="1600"/>
              </a:spcBef>
              <a:spcAft>
                <a:spcPts val="0"/>
              </a:spcAft>
              <a:buClr>
                <a:srgbClr val="F6F2D2"/>
              </a:buClr>
              <a:buSzPts val="1000"/>
              <a:buChar char="○"/>
              <a:defRPr sz="1000">
                <a:solidFill>
                  <a:srgbClr val="F6F2D2"/>
                </a:solidFill>
              </a:defRPr>
            </a:lvl2pPr>
            <a:lvl3pPr indent="-292100" lvl="2" marL="1371600" algn="l">
              <a:lnSpc>
                <a:spcPct val="115000"/>
              </a:lnSpc>
              <a:spcBef>
                <a:spcPts val="1600"/>
              </a:spcBef>
              <a:spcAft>
                <a:spcPts val="0"/>
              </a:spcAft>
              <a:buClr>
                <a:srgbClr val="F6F2D2"/>
              </a:buClr>
              <a:buSzPts val="1000"/>
              <a:buChar char="■"/>
              <a:defRPr sz="1000">
                <a:solidFill>
                  <a:srgbClr val="F6F2D2"/>
                </a:solidFill>
              </a:defRPr>
            </a:lvl3pPr>
            <a:lvl4pPr indent="-292100" lvl="3" marL="1828800" algn="l">
              <a:lnSpc>
                <a:spcPct val="115000"/>
              </a:lnSpc>
              <a:spcBef>
                <a:spcPts val="1600"/>
              </a:spcBef>
              <a:spcAft>
                <a:spcPts val="0"/>
              </a:spcAft>
              <a:buClr>
                <a:srgbClr val="F6F2D2"/>
              </a:buClr>
              <a:buSzPts val="1000"/>
              <a:buChar char="●"/>
              <a:defRPr sz="1000">
                <a:solidFill>
                  <a:srgbClr val="F6F2D2"/>
                </a:solidFill>
              </a:defRPr>
            </a:lvl4pPr>
            <a:lvl5pPr indent="-292100" lvl="4" marL="2286000" algn="l">
              <a:lnSpc>
                <a:spcPct val="115000"/>
              </a:lnSpc>
              <a:spcBef>
                <a:spcPts val="1600"/>
              </a:spcBef>
              <a:spcAft>
                <a:spcPts val="0"/>
              </a:spcAft>
              <a:buClr>
                <a:srgbClr val="F6F2D2"/>
              </a:buClr>
              <a:buSzPts val="1000"/>
              <a:buChar char="○"/>
              <a:defRPr sz="1000">
                <a:solidFill>
                  <a:srgbClr val="F6F2D2"/>
                </a:solidFill>
              </a:defRPr>
            </a:lvl5pPr>
            <a:lvl6pPr indent="-292100" lvl="5" marL="2743200" algn="l">
              <a:lnSpc>
                <a:spcPct val="115000"/>
              </a:lnSpc>
              <a:spcBef>
                <a:spcPts val="1600"/>
              </a:spcBef>
              <a:spcAft>
                <a:spcPts val="0"/>
              </a:spcAft>
              <a:buClr>
                <a:srgbClr val="F6F2D2"/>
              </a:buClr>
              <a:buSzPts val="1000"/>
              <a:buChar char="■"/>
              <a:defRPr sz="1000">
                <a:solidFill>
                  <a:srgbClr val="F6F2D2"/>
                </a:solidFill>
              </a:defRPr>
            </a:lvl6pPr>
            <a:lvl7pPr indent="-292100" lvl="6" marL="3200400" algn="l">
              <a:lnSpc>
                <a:spcPct val="115000"/>
              </a:lnSpc>
              <a:spcBef>
                <a:spcPts val="1600"/>
              </a:spcBef>
              <a:spcAft>
                <a:spcPts val="0"/>
              </a:spcAft>
              <a:buClr>
                <a:srgbClr val="F6F2D2"/>
              </a:buClr>
              <a:buSzPts val="1000"/>
              <a:buChar char="●"/>
              <a:defRPr sz="1000">
                <a:solidFill>
                  <a:srgbClr val="F6F2D2"/>
                </a:solidFill>
              </a:defRPr>
            </a:lvl7pPr>
            <a:lvl8pPr indent="-292100" lvl="7" marL="3657600" algn="l">
              <a:lnSpc>
                <a:spcPct val="115000"/>
              </a:lnSpc>
              <a:spcBef>
                <a:spcPts val="1600"/>
              </a:spcBef>
              <a:spcAft>
                <a:spcPts val="0"/>
              </a:spcAft>
              <a:buClr>
                <a:srgbClr val="F6F2D2"/>
              </a:buClr>
              <a:buSzPts val="1000"/>
              <a:buChar char="○"/>
              <a:defRPr sz="1000">
                <a:solidFill>
                  <a:srgbClr val="F6F2D2"/>
                </a:solidFill>
              </a:defRPr>
            </a:lvl8pPr>
            <a:lvl9pPr indent="-292100" lvl="8" marL="4114800" algn="l">
              <a:lnSpc>
                <a:spcPct val="115000"/>
              </a:lnSpc>
              <a:spcBef>
                <a:spcPts val="1600"/>
              </a:spcBef>
              <a:spcAft>
                <a:spcPts val="1600"/>
              </a:spcAft>
              <a:buClr>
                <a:srgbClr val="F6F2D2"/>
              </a:buClr>
              <a:buSzPts val="1000"/>
              <a:buChar char="■"/>
              <a:defRPr sz="1000">
                <a:solidFill>
                  <a:srgbClr val="F6F2D2"/>
                </a:solidFill>
              </a:defRPr>
            </a:lvl9pPr>
          </a:lstStyle>
          <a:p/>
        </p:txBody>
      </p:sp>
      <p:sp>
        <p:nvSpPr>
          <p:cNvPr id="278" name="Google Shape;27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279" name="Shape 279"/>
        <p:cNvGrpSpPr/>
        <p:nvPr/>
      </p:nvGrpSpPr>
      <p:grpSpPr>
        <a:xfrm>
          <a:off x="0" y="0"/>
          <a:ext cx="0" cy="0"/>
          <a:chOff x="0" y="0"/>
          <a:chExt cx="0" cy="0"/>
        </a:xfrm>
      </p:grpSpPr>
      <p:sp>
        <p:nvSpPr>
          <p:cNvPr id="280" name="Google Shape;280;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341300" y="314875"/>
            <a:ext cx="5486400" cy="11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85" name="Google Shape;285;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86" name="Google Shape;286;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148600" y="854700"/>
            <a:ext cx="56832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Bankruptcy Bets</a:t>
            </a:r>
            <a:endParaRPr sz="4700"/>
          </a:p>
        </p:txBody>
      </p:sp>
      <p:sp>
        <p:nvSpPr>
          <p:cNvPr id="292" name="Google Shape;292;p15"/>
          <p:cNvSpPr txBox="1"/>
          <p:nvPr>
            <p:ph idx="1" type="subTitle"/>
          </p:nvPr>
        </p:nvSpPr>
        <p:spPr>
          <a:xfrm>
            <a:off x="200575" y="20322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Helping Banks Find Better Partners</a:t>
            </a:r>
            <a:endParaRPr/>
          </a:p>
        </p:txBody>
      </p:sp>
      <p:sp>
        <p:nvSpPr>
          <p:cNvPr id="293" name="Google Shape;293;p15"/>
          <p:cNvSpPr txBox="1"/>
          <p:nvPr>
            <p:ph idx="1" type="subTitle"/>
          </p:nvPr>
        </p:nvSpPr>
        <p:spPr>
          <a:xfrm>
            <a:off x="0" y="4603950"/>
            <a:ext cx="7208700" cy="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Chloe B. Platek, Dovid Zev Rosenbaum, Jonkheer David G. Graafland, Leonardo G. Luchetti,</a:t>
            </a:r>
            <a:endParaRPr sz="11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FFFFFF"/>
                </a:solidFill>
                <a:latin typeface="Times New Roman"/>
                <a:ea typeface="Times New Roman"/>
                <a:cs typeface="Times New Roman"/>
                <a:sym typeface="Times New Roman"/>
              </a:rPr>
              <a:t>Owakhela Kankhwende, Sruthi Mudunuri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88550" y="4220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Model Selection - Top 5 Performers</a:t>
            </a:r>
            <a:endParaRPr/>
          </a:p>
        </p:txBody>
      </p:sp>
      <p:pic>
        <p:nvPicPr>
          <p:cNvPr id="351" name="Google Shape;351;p24"/>
          <p:cNvPicPr preferRelativeResize="0"/>
          <p:nvPr/>
        </p:nvPicPr>
        <p:blipFill>
          <a:blip r:embed="rId3">
            <a:alphaModFix/>
          </a:blip>
          <a:stretch>
            <a:fillRect/>
          </a:stretch>
        </p:blipFill>
        <p:spPr>
          <a:xfrm>
            <a:off x="795123" y="1786373"/>
            <a:ext cx="7553749" cy="157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284500" y="259775"/>
            <a:ext cx="28977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Model Selection Top 5 Performers</a:t>
            </a:r>
            <a:endParaRPr/>
          </a:p>
        </p:txBody>
      </p:sp>
      <p:pic>
        <p:nvPicPr>
          <p:cNvPr id="357" name="Google Shape;357;p25"/>
          <p:cNvPicPr preferRelativeResize="0"/>
          <p:nvPr/>
        </p:nvPicPr>
        <p:blipFill>
          <a:blip r:embed="rId3">
            <a:alphaModFix/>
          </a:blip>
          <a:stretch>
            <a:fillRect/>
          </a:stretch>
        </p:blipFill>
        <p:spPr>
          <a:xfrm>
            <a:off x="795123" y="2279923"/>
            <a:ext cx="7553749" cy="1570750"/>
          </a:xfrm>
          <a:prstGeom prst="rect">
            <a:avLst/>
          </a:prstGeom>
          <a:noFill/>
          <a:ln>
            <a:noFill/>
          </a:ln>
        </p:spPr>
      </p:pic>
      <p:sp>
        <p:nvSpPr>
          <p:cNvPr id="358" name="Google Shape;358;p25"/>
          <p:cNvSpPr/>
          <p:nvPr/>
        </p:nvSpPr>
        <p:spPr>
          <a:xfrm>
            <a:off x="766350" y="2558075"/>
            <a:ext cx="7611300" cy="22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txBox="1"/>
          <p:nvPr>
            <p:ph idx="1" type="body"/>
          </p:nvPr>
        </p:nvSpPr>
        <p:spPr>
          <a:xfrm>
            <a:off x="3526500" y="818550"/>
            <a:ext cx="5617500" cy="40116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b="1" lang="en" sz="1200">
                <a:solidFill>
                  <a:srgbClr val="FFFFFF"/>
                </a:solidFill>
              </a:rPr>
              <a:t>Neural Networks Model (untreated database with mean analysis)</a:t>
            </a:r>
            <a:endParaRPr b="1" sz="1200">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Best AUC_ROC &amp; Efficient run time</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Low false negative prediction</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457200" rtl="0" algn="l">
              <a:spcBef>
                <a:spcPts val="0"/>
              </a:spcBef>
              <a:spcAft>
                <a:spcPts val="0"/>
              </a:spcAft>
              <a:buNone/>
            </a:pPr>
            <a:r>
              <a:t/>
            </a:r>
            <a:endParaRPr b="1">
              <a:solidFill>
                <a:srgbClr val="FFFFFF"/>
              </a:solidFill>
            </a:endParaRPr>
          </a:p>
          <a:p>
            <a:pPr indent="0" lvl="0" marL="0" rtl="0" algn="ctr">
              <a:lnSpc>
                <a:spcPct val="107916"/>
              </a:lnSpc>
              <a:spcBef>
                <a:spcPts val="1600"/>
              </a:spcBef>
              <a:spcAft>
                <a:spcPts val="8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284500" y="259775"/>
            <a:ext cx="28977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Model Selection Top 5 Performers</a:t>
            </a:r>
            <a:endParaRPr/>
          </a:p>
        </p:txBody>
      </p:sp>
      <p:pic>
        <p:nvPicPr>
          <p:cNvPr id="365" name="Google Shape;365;p26"/>
          <p:cNvPicPr preferRelativeResize="0"/>
          <p:nvPr/>
        </p:nvPicPr>
        <p:blipFill>
          <a:blip r:embed="rId3">
            <a:alphaModFix/>
          </a:blip>
          <a:stretch>
            <a:fillRect/>
          </a:stretch>
        </p:blipFill>
        <p:spPr>
          <a:xfrm>
            <a:off x="795123" y="2279923"/>
            <a:ext cx="7553749" cy="1570750"/>
          </a:xfrm>
          <a:prstGeom prst="rect">
            <a:avLst/>
          </a:prstGeom>
          <a:noFill/>
          <a:ln>
            <a:noFill/>
          </a:ln>
        </p:spPr>
      </p:pic>
      <p:sp>
        <p:nvSpPr>
          <p:cNvPr id="366" name="Google Shape;366;p26"/>
          <p:cNvSpPr/>
          <p:nvPr/>
        </p:nvSpPr>
        <p:spPr>
          <a:xfrm>
            <a:off x="766350" y="2558075"/>
            <a:ext cx="7611300" cy="22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txBox="1"/>
          <p:nvPr>
            <p:ph idx="1" type="body"/>
          </p:nvPr>
        </p:nvSpPr>
        <p:spPr>
          <a:xfrm>
            <a:off x="3526500" y="259775"/>
            <a:ext cx="5617500" cy="40116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b="1" lang="en" sz="1200">
                <a:solidFill>
                  <a:srgbClr val="FFFFFF"/>
                </a:solidFill>
              </a:rPr>
              <a:t>Neural Networks Model (untreated database with mean analysis)</a:t>
            </a:r>
            <a:endParaRPr b="1" sz="1200">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Best AUC_ROC &amp; Efficient run time</a:t>
            </a:r>
            <a:endParaRPr b="1">
              <a:solidFill>
                <a:srgbClr val="FFFFFF"/>
              </a:solidFill>
            </a:endParaRPr>
          </a:p>
          <a:p>
            <a:pPr indent="-298450" lvl="1" marL="914400" rtl="0" algn="l">
              <a:spcBef>
                <a:spcPts val="0"/>
              </a:spcBef>
              <a:spcAft>
                <a:spcPts val="0"/>
              </a:spcAft>
              <a:buClr>
                <a:srgbClr val="FFFFFF"/>
              </a:buClr>
              <a:buSzPts val="1100"/>
              <a:buChar char="○"/>
            </a:pPr>
            <a:r>
              <a:rPr b="1" lang="en">
                <a:solidFill>
                  <a:srgbClr val="FFFFFF"/>
                </a:solidFill>
              </a:rPr>
              <a:t>Low false negative prediction</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Decision Tree Model (oversampled database with mean analysis)</a:t>
            </a:r>
            <a:r>
              <a:rPr b="1" lang="en">
                <a:solidFill>
                  <a:srgbClr val="FFFFFF"/>
                </a:solidFill>
              </a:rPr>
              <a:t> </a:t>
            </a:r>
            <a:endParaRPr b="1">
              <a:solidFill>
                <a:srgbClr val="FFFFFF"/>
              </a:solidFill>
            </a:endParaRPr>
          </a:p>
          <a:p>
            <a:pPr indent="-298450" lvl="1" marL="914400" rtl="0" algn="l">
              <a:lnSpc>
                <a:spcPct val="107916"/>
              </a:lnSpc>
              <a:spcBef>
                <a:spcPts val="0"/>
              </a:spcBef>
              <a:spcAft>
                <a:spcPts val="0"/>
              </a:spcAft>
              <a:buClr>
                <a:srgbClr val="FFFFFF"/>
              </a:buClr>
              <a:buSzPts val="1100"/>
              <a:buChar char="○"/>
            </a:pPr>
            <a:r>
              <a:rPr b="1" lang="en">
                <a:solidFill>
                  <a:srgbClr val="FFFFFF"/>
                </a:solidFill>
              </a:rPr>
              <a:t>3rd AUC_ROC Score</a:t>
            </a:r>
            <a:endParaRPr b="1">
              <a:solidFill>
                <a:srgbClr val="FFFFFF"/>
              </a:solidFill>
            </a:endParaRPr>
          </a:p>
          <a:p>
            <a:pPr indent="-298450" lvl="1" marL="914400" rtl="0" algn="l">
              <a:lnSpc>
                <a:spcPct val="107916"/>
              </a:lnSpc>
              <a:spcBef>
                <a:spcPts val="0"/>
              </a:spcBef>
              <a:spcAft>
                <a:spcPts val="0"/>
              </a:spcAft>
              <a:buClr>
                <a:srgbClr val="FFFFFF"/>
              </a:buClr>
              <a:buSzPts val="1100"/>
              <a:buChar char="○"/>
            </a:pPr>
            <a:r>
              <a:rPr b="1" lang="en">
                <a:solidFill>
                  <a:srgbClr val="FFFFFF"/>
                </a:solidFill>
              </a:rPr>
              <a:t>Lower Runtime</a:t>
            </a:r>
            <a:endParaRPr b="1">
              <a:solidFill>
                <a:srgbClr val="FFFFFF"/>
              </a:solidFill>
            </a:endParaRPr>
          </a:p>
          <a:p>
            <a:pPr indent="-298450" lvl="1" marL="914400" rtl="0" algn="l">
              <a:lnSpc>
                <a:spcPct val="107916"/>
              </a:lnSpc>
              <a:spcBef>
                <a:spcPts val="0"/>
              </a:spcBef>
              <a:spcAft>
                <a:spcPts val="0"/>
              </a:spcAft>
              <a:buClr>
                <a:srgbClr val="FFFFFF"/>
              </a:buClr>
              <a:buSzPts val="1100"/>
              <a:buChar char="○"/>
            </a:pPr>
            <a:r>
              <a:rPr b="1" lang="en">
                <a:solidFill>
                  <a:srgbClr val="FFFFFF"/>
                </a:solidFill>
              </a:rPr>
              <a:t>Minimizes False Negative Predictions</a:t>
            </a:r>
            <a:endParaRPr b="1">
              <a:solidFill>
                <a:srgbClr val="FFFFFF"/>
              </a:solidFill>
            </a:endParaRPr>
          </a:p>
          <a:p>
            <a:pPr indent="0" lvl="0" marL="0" rtl="0" algn="ctr">
              <a:lnSpc>
                <a:spcPct val="107916"/>
              </a:lnSpc>
              <a:spcBef>
                <a:spcPts val="800"/>
              </a:spcBef>
              <a:spcAft>
                <a:spcPts val="800"/>
              </a:spcAft>
              <a:buNone/>
            </a:pPr>
            <a:r>
              <a:t/>
            </a:r>
            <a:endParaRPr sz="1100"/>
          </a:p>
        </p:txBody>
      </p:sp>
      <p:sp>
        <p:nvSpPr>
          <p:cNvPr id="368" name="Google Shape;368;p26"/>
          <p:cNvSpPr/>
          <p:nvPr/>
        </p:nvSpPr>
        <p:spPr>
          <a:xfrm>
            <a:off x="766350" y="3090625"/>
            <a:ext cx="7611300" cy="22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216650" y="1290400"/>
            <a:ext cx="6710700" cy="14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rPr>
              <a:t>Plans For Future Research </a:t>
            </a:r>
            <a:endParaRPr sz="2800">
              <a:solidFill>
                <a:srgbClr val="FFFFFF"/>
              </a:solidFill>
            </a:endParaRPr>
          </a:p>
          <a:p>
            <a:pPr indent="0" lvl="0" marL="0" rtl="0" algn="ctr">
              <a:spcBef>
                <a:spcPts val="0"/>
              </a:spcBef>
              <a:spcAft>
                <a:spcPts val="0"/>
              </a:spcAft>
              <a:buNone/>
            </a:pPr>
            <a:r>
              <a:t/>
            </a:r>
            <a:endParaRPr/>
          </a:p>
        </p:txBody>
      </p:sp>
      <p:sp>
        <p:nvSpPr>
          <p:cNvPr id="374" name="Google Shape;374;p27"/>
          <p:cNvSpPr txBox="1"/>
          <p:nvPr>
            <p:ph idx="1" type="body"/>
          </p:nvPr>
        </p:nvSpPr>
        <p:spPr>
          <a:xfrm>
            <a:off x="1388550" y="2016150"/>
            <a:ext cx="6366900" cy="11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a:solidFill>
                  <a:srgbClr val="FFFFFF"/>
                </a:solidFill>
              </a:rPr>
              <a:t>Breaking down the data further for possibly more comprehensive analysis</a:t>
            </a:r>
            <a:br>
              <a:rPr lang="en">
                <a:solidFill>
                  <a:srgbClr val="FFFFFF"/>
                </a:solidFill>
              </a:rPr>
            </a:b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Expand our database to include countrywide macroeconomic data. </a:t>
            </a:r>
            <a:br>
              <a:rPr lang="en">
                <a:solidFill>
                  <a:srgbClr val="FFFFFF"/>
                </a:solidFill>
              </a:rPr>
            </a:b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Fold in database of global economic metrics to capture multinational entities and global effects on predicting bankruptcy</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257425" y="208175"/>
            <a:ext cx="3653700" cy="8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299" name="Google Shape;299;p16"/>
          <p:cNvSpPr txBox="1"/>
          <p:nvPr>
            <p:ph idx="1" type="body"/>
          </p:nvPr>
        </p:nvSpPr>
        <p:spPr>
          <a:xfrm>
            <a:off x="112575" y="1067075"/>
            <a:ext cx="4143000" cy="357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On average in 2019 corporate loans made up 29.2% of bank loans in Poland and 19.5% of Polish bank assets in the year.</a:t>
            </a:r>
            <a:endParaRPr sz="1400"/>
          </a:p>
          <a:p>
            <a:pPr indent="-317500" lvl="0" marL="457200" rtl="0" algn="l">
              <a:spcBef>
                <a:spcPts val="0"/>
              </a:spcBef>
              <a:spcAft>
                <a:spcPts val="0"/>
              </a:spcAft>
              <a:buSzPts val="1400"/>
              <a:buChar char="●"/>
            </a:pPr>
            <a:r>
              <a:rPr lang="en" sz="1400"/>
              <a:t>Polish Bank, </a:t>
            </a:r>
            <a:r>
              <a:rPr lang="en" sz="1400"/>
              <a:t>PKO</a:t>
            </a:r>
            <a:r>
              <a:rPr lang="en" sz="1400"/>
              <a:t>, is looking for a predictive modelling based solution to mitigate potential client risk of default, protect loan payback and interest profits. This method would assist </a:t>
            </a:r>
            <a:r>
              <a:rPr lang="en" sz="1400"/>
              <a:t>PKO</a:t>
            </a:r>
            <a:r>
              <a:rPr lang="en" sz="1400"/>
              <a:t> in making the best informed decision on who to lend to by predicting bankruptcies amongst their 10,000 clients. </a:t>
            </a:r>
            <a:endParaRPr sz="1400"/>
          </a:p>
          <a:p>
            <a:pPr indent="0" lvl="0" marL="457200" rtl="0" algn="l">
              <a:spcBef>
                <a:spcPts val="1600"/>
              </a:spcBef>
              <a:spcAft>
                <a:spcPts val="1600"/>
              </a:spcAft>
              <a:buNone/>
            </a:pPr>
            <a:r>
              <a:t/>
            </a:r>
            <a:endParaRPr/>
          </a:p>
        </p:txBody>
      </p:sp>
      <p:pic>
        <p:nvPicPr>
          <p:cNvPr id="300" name="Google Shape;300;p16"/>
          <p:cNvPicPr preferRelativeResize="0"/>
          <p:nvPr/>
        </p:nvPicPr>
        <p:blipFill>
          <a:blip r:embed="rId3">
            <a:alphaModFix/>
          </a:blip>
          <a:stretch>
            <a:fillRect/>
          </a:stretch>
        </p:blipFill>
        <p:spPr>
          <a:xfrm>
            <a:off x="4255650" y="1219300"/>
            <a:ext cx="4633625" cy="312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the Prediction Model</a:t>
            </a:r>
            <a:endParaRPr/>
          </a:p>
        </p:txBody>
      </p:sp>
      <p:sp>
        <p:nvSpPr>
          <p:cNvPr id="306" name="Google Shape;306;p17"/>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Data:</a:t>
            </a:r>
            <a:r>
              <a:rPr lang="en"/>
              <a:t> 10,000 rows of 64 financial ratios of Polish corporations, including the class-dependent variable that details whether the corporation went bankrupt (1) or not (0)</a:t>
            </a:r>
            <a:endParaRPr/>
          </a:p>
          <a:p>
            <a:pPr indent="-317500" lvl="0" marL="457200" rtl="0" algn="l">
              <a:spcBef>
                <a:spcPts val="1600"/>
              </a:spcBef>
              <a:spcAft>
                <a:spcPts val="0"/>
              </a:spcAft>
              <a:buSzPts val="1400"/>
              <a:buChar char="●"/>
            </a:pPr>
            <a:r>
              <a:rPr b="1" lang="en"/>
              <a:t>Insights:</a:t>
            </a:r>
            <a:r>
              <a:rPr lang="en"/>
              <a:t> Probability of a corporation going bankrupt and probable profit amongst the most financially viable</a:t>
            </a:r>
            <a:endParaRPr/>
          </a:p>
          <a:p>
            <a:pPr indent="-317500" lvl="0" marL="457200" rtl="0" algn="l">
              <a:spcBef>
                <a:spcPts val="1600"/>
              </a:spcBef>
              <a:spcAft>
                <a:spcPts val="0"/>
              </a:spcAft>
              <a:buSzPts val="1400"/>
              <a:buChar char="●"/>
            </a:pPr>
            <a:r>
              <a:rPr b="1" lang="en"/>
              <a:t>Decision:</a:t>
            </a:r>
            <a:r>
              <a:rPr lang="en"/>
              <a:t> What corporations to supply credit to</a:t>
            </a:r>
            <a:endParaRPr/>
          </a:p>
          <a:p>
            <a:pPr indent="-317500" lvl="0" marL="457200" rtl="0" algn="l">
              <a:spcBef>
                <a:spcPts val="1600"/>
              </a:spcBef>
              <a:spcAft>
                <a:spcPts val="0"/>
              </a:spcAft>
              <a:buSzPts val="1400"/>
              <a:buChar char="●"/>
            </a:pPr>
            <a:r>
              <a:rPr b="1" lang="en"/>
              <a:t>Advantage:</a:t>
            </a:r>
            <a:r>
              <a:rPr lang="en"/>
              <a:t> Minimizing the risk of default of loans underwritten by </a:t>
            </a:r>
            <a:r>
              <a:rPr lang="en"/>
              <a:t>PKO</a:t>
            </a:r>
            <a:r>
              <a:rPr lang="en"/>
              <a:t>, maximize interest income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0" name="Shape 310"/>
        <p:cNvGrpSpPr/>
        <p:nvPr/>
      </p:nvGrpSpPr>
      <p:grpSpPr>
        <a:xfrm>
          <a:off x="0" y="0"/>
          <a:ext cx="0" cy="0"/>
          <a:chOff x="0" y="0"/>
          <a:chExt cx="0" cy="0"/>
        </a:xfrm>
      </p:grpSpPr>
      <p:sp>
        <p:nvSpPr>
          <p:cNvPr id="311" name="Google Shape;311;p1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&amp; Pre</a:t>
            </a:r>
            <a:endParaRPr/>
          </a:p>
          <a:p>
            <a:pPr indent="0" lvl="0" marL="0" rtl="0" algn="l">
              <a:spcBef>
                <a:spcPts val="0"/>
              </a:spcBef>
              <a:spcAft>
                <a:spcPts val="0"/>
              </a:spcAft>
              <a:buNone/>
            </a:pPr>
            <a:r>
              <a:rPr lang="en"/>
              <a:t>processing</a:t>
            </a:r>
            <a:endParaRPr/>
          </a:p>
        </p:txBody>
      </p:sp>
      <p:sp>
        <p:nvSpPr>
          <p:cNvPr id="312" name="Google Shape;312;p18"/>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predictor data is numerical, standardized and does not contain missing values.</a:t>
            </a:r>
            <a:endParaRPr/>
          </a:p>
          <a:p>
            <a:pPr indent="-317500" lvl="0" marL="457200" rtl="0" algn="l">
              <a:spcBef>
                <a:spcPts val="0"/>
              </a:spcBef>
              <a:spcAft>
                <a:spcPts val="0"/>
              </a:spcAft>
              <a:buSzPts val="1400"/>
              <a:buChar char="●"/>
            </a:pPr>
            <a:r>
              <a:rPr lang="en"/>
              <a:t>Before having eliminated any attributes, for probability as per the formula n = 6 x m x (u + 1) we required at minimum 6 x 2 x (64 + 1) = 780. </a:t>
            </a:r>
            <a:r>
              <a:rPr lang="en"/>
              <a:t>As we had 10,000, we opted to assess observations that must be eliminated in data exploration and preprocessing.</a:t>
            </a:r>
            <a:endParaRPr/>
          </a:p>
          <a:p>
            <a:pPr indent="-317500" lvl="0" marL="457200" rtl="0" algn="l">
              <a:spcBef>
                <a:spcPts val="0"/>
              </a:spcBef>
              <a:spcAft>
                <a:spcPts val="0"/>
              </a:spcAft>
              <a:buSzPts val="1400"/>
              <a:buChar char="●"/>
            </a:pPr>
            <a:r>
              <a:rPr lang="en"/>
              <a:t>No need for Categorical variable coding amongst predictors as they are all numerical variables. Only done on class variable.</a:t>
            </a:r>
            <a:endParaRPr/>
          </a:p>
          <a:p>
            <a:pPr indent="-317500" lvl="0" marL="457200" rtl="0" algn="l">
              <a:spcBef>
                <a:spcPts val="0"/>
              </a:spcBef>
              <a:spcAft>
                <a:spcPts val="0"/>
              </a:spcAft>
              <a:buSzPts val="1400"/>
              <a:buChar char="●"/>
            </a:pPr>
            <a:r>
              <a:rPr lang="en"/>
              <a:t>Utilized two methods to cull down the large dataset</a:t>
            </a:r>
            <a:endParaRPr/>
          </a:p>
          <a:p>
            <a:pPr indent="-317500" lvl="0" marL="457200" rtl="0" algn="l">
              <a:spcBef>
                <a:spcPts val="0"/>
              </a:spcBef>
              <a:spcAft>
                <a:spcPts val="0"/>
              </a:spcAft>
              <a:buSzPts val="1400"/>
              <a:buChar char="●"/>
            </a:pPr>
            <a:r>
              <a:rPr lang="en"/>
              <a:t>Mean Analysis</a:t>
            </a:r>
            <a:endParaRPr/>
          </a:p>
          <a:p>
            <a:pPr indent="-317500" lvl="0" marL="457200" rtl="0" algn="l">
              <a:spcBef>
                <a:spcPts val="0"/>
              </a:spcBef>
              <a:spcAft>
                <a:spcPts val="0"/>
              </a:spcAft>
              <a:buSzPts val="1400"/>
              <a:buChar char="●"/>
            </a:pPr>
            <a:r>
              <a:rPr lang="en"/>
              <a:t>Principal Component Analysis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Analysis</a:t>
            </a:r>
            <a:endParaRPr/>
          </a:p>
        </p:txBody>
      </p:sp>
      <p:sp>
        <p:nvSpPr>
          <p:cNvPr id="318" name="Google Shape;318;p19"/>
          <p:cNvSpPr txBox="1"/>
          <p:nvPr>
            <p:ph idx="1" type="body"/>
          </p:nvPr>
        </p:nvSpPr>
        <p:spPr>
          <a:xfrm>
            <a:off x="3568925" y="56595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Split Bankrupt and Non-</a:t>
            </a:r>
            <a:r>
              <a:rPr lang="en"/>
              <a:t>Bankrupt</a:t>
            </a:r>
            <a:r>
              <a:rPr lang="en"/>
              <a:t> set</a:t>
            </a:r>
            <a:endParaRPr/>
          </a:p>
          <a:p>
            <a:pPr indent="-317500" lvl="0" marL="457200" rtl="0" algn="l">
              <a:spcBef>
                <a:spcPts val="0"/>
              </a:spcBef>
              <a:spcAft>
                <a:spcPts val="0"/>
              </a:spcAft>
              <a:buSzPts val="1400"/>
              <a:buChar char="●"/>
            </a:pPr>
            <a:r>
              <a:rPr lang="en"/>
              <a:t>Ranked difference means in the two data sets</a:t>
            </a:r>
            <a:endParaRPr/>
          </a:p>
          <a:p>
            <a:pPr indent="-317500" lvl="0" marL="457200" rtl="0" algn="l">
              <a:spcBef>
                <a:spcPts val="0"/>
              </a:spcBef>
              <a:spcAft>
                <a:spcPts val="0"/>
              </a:spcAft>
              <a:buSzPts val="1400"/>
              <a:buChar char="●"/>
            </a:pPr>
            <a:r>
              <a:rPr lang="en"/>
              <a:t>Attributes paired if correlation higher than +0.8</a:t>
            </a:r>
            <a:endParaRPr/>
          </a:p>
          <a:p>
            <a:pPr indent="-317500" lvl="0" marL="457200" rtl="0" algn="l">
              <a:spcBef>
                <a:spcPts val="0"/>
              </a:spcBef>
              <a:spcAft>
                <a:spcPts val="0"/>
              </a:spcAft>
              <a:buSzPts val="1400"/>
              <a:buChar char="●"/>
            </a:pPr>
            <a:r>
              <a:rPr lang="en"/>
              <a:t>Attribute with lower importance dropped</a:t>
            </a:r>
            <a:endParaRPr/>
          </a:p>
          <a:p>
            <a:pPr indent="-317500" lvl="0" marL="457200" rtl="0" algn="l">
              <a:spcBef>
                <a:spcPts val="0"/>
              </a:spcBef>
              <a:spcAft>
                <a:spcPts val="0"/>
              </a:spcAft>
              <a:buSzPts val="1400"/>
              <a:buChar char="●"/>
            </a:pPr>
            <a:r>
              <a:rPr lang="en"/>
              <a:t>38 attributes left</a:t>
            </a:r>
            <a:endParaRPr/>
          </a:p>
        </p:txBody>
      </p:sp>
      <p:pic>
        <p:nvPicPr>
          <p:cNvPr id="319" name="Google Shape;319;p19"/>
          <p:cNvPicPr preferRelativeResize="0"/>
          <p:nvPr/>
        </p:nvPicPr>
        <p:blipFill>
          <a:blip r:embed="rId3">
            <a:alphaModFix/>
          </a:blip>
          <a:stretch>
            <a:fillRect/>
          </a:stretch>
        </p:blipFill>
        <p:spPr>
          <a:xfrm>
            <a:off x="4156738" y="2048900"/>
            <a:ext cx="3914775" cy="27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a:t>
            </a:r>
            <a:endParaRPr/>
          </a:p>
        </p:txBody>
      </p:sp>
      <p:sp>
        <p:nvSpPr>
          <p:cNvPr id="325" name="Google Shape;325;p20"/>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Reduce data set to it down to its most essential part</a:t>
            </a:r>
            <a:br>
              <a:rPr lang="en"/>
            </a:br>
            <a:endParaRPr/>
          </a:p>
          <a:p>
            <a:pPr indent="-317500" lvl="0" marL="457200" rtl="0" algn="l">
              <a:spcBef>
                <a:spcPts val="0"/>
              </a:spcBef>
              <a:spcAft>
                <a:spcPts val="0"/>
              </a:spcAft>
              <a:buSzPts val="1400"/>
              <a:buChar char="●"/>
            </a:pPr>
            <a:r>
              <a:rPr lang="en"/>
              <a:t>Initial drilling down to top 15 attributes</a:t>
            </a:r>
            <a:br>
              <a:rPr lang="en"/>
            </a:br>
            <a:endParaRPr/>
          </a:p>
          <a:p>
            <a:pPr indent="-317500" lvl="0" marL="457200" rtl="0" algn="l">
              <a:spcBef>
                <a:spcPts val="0"/>
              </a:spcBef>
              <a:spcAft>
                <a:spcPts val="0"/>
              </a:spcAft>
              <a:buSzPts val="1400"/>
              <a:buChar char="●"/>
            </a:pPr>
            <a:r>
              <a:rPr lang="en"/>
              <a:t>The chart below details our final results</a:t>
            </a:r>
            <a:endParaRPr/>
          </a:p>
        </p:txBody>
      </p:sp>
      <p:pic>
        <p:nvPicPr>
          <p:cNvPr id="326" name="Google Shape;326;p20"/>
          <p:cNvPicPr preferRelativeResize="0"/>
          <p:nvPr/>
        </p:nvPicPr>
        <p:blipFill>
          <a:blip r:embed="rId3">
            <a:alphaModFix/>
          </a:blip>
          <a:stretch>
            <a:fillRect/>
          </a:stretch>
        </p:blipFill>
        <p:spPr>
          <a:xfrm>
            <a:off x="4265250" y="1957550"/>
            <a:ext cx="3638550"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332" name="Google Shape;332;p2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Number of top principal components found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t>
            </a:r>
            <a:endParaRPr/>
          </a:p>
          <a:p>
            <a:pPr indent="0" lvl="0" marL="0" rtl="0" algn="l">
              <a:spcBef>
                <a:spcPts val="0"/>
              </a:spcBef>
              <a:spcAft>
                <a:spcPts val="0"/>
              </a:spcAft>
              <a:buNone/>
            </a:pPr>
            <a:r>
              <a:rPr lang="en"/>
              <a:t>Sampling</a:t>
            </a:r>
            <a:endParaRPr/>
          </a:p>
        </p:txBody>
      </p:sp>
      <p:sp>
        <p:nvSpPr>
          <p:cNvPr id="338" name="Google Shape;338;p22"/>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600"/>
              </a:spcBef>
              <a:spcAft>
                <a:spcPts val="0"/>
              </a:spcAft>
              <a:buSzPts val="1400"/>
              <a:buChar char="●"/>
            </a:pPr>
            <a:r>
              <a:rPr lang="en"/>
              <a:t>Large data set containing 10,000 observations</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Small percentage of clients that actually go bankrupt, less than 3% - class imbalance</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Oversampling would benefit certain models and not others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Execution</a:t>
            </a:r>
            <a:endParaRPr/>
          </a:p>
        </p:txBody>
      </p:sp>
      <p:sp>
        <p:nvSpPr>
          <p:cNvPr id="344" name="Google Shape;344;p23"/>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0" rtl="0" algn="l">
              <a:lnSpc>
                <a:spcPct val="107916"/>
              </a:lnSpc>
              <a:spcBef>
                <a:spcPts val="800"/>
              </a:spcBef>
              <a:spcAft>
                <a:spcPts val="0"/>
              </a:spcAft>
              <a:buNone/>
            </a:pPr>
            <a:r>
              <a:t/>
            </a:r>
            <a:endParaRPr>
              <a:solidFill>
                <a:srgbClr val="000000"/>
              </a:solidFill>
            </a:endParaRPr>
          </a:p>
          <a:p>
            <a:pPr indent="0" lvl="0" marL="457200" rtl="0" algn="l">
              <a:lnSpc>
                <a:spcPct val="107916"/>
              </a:lnSpc>
              <a:spcBef>
                <a:spcPts val="800"/>
              </a:spcBef>
              <a:spcAft>
                <a:spcPts val="800"/>
              </a:spcAft>
              <a:buNone/>
            </a:pPr>
            <a:r>
              <a:t/>
            </a:r>
            <a:endParaRPr/>
          </a:p>
        </p:txBody>
      </p:sp>
      <p:pic>
        <p:nvPicPr>
          <p:cNvPr id="345" name="Google Shape;345;p23"/>
          <p:cNvPicPr preferRelativeResize="0"/>
          <p:nvPr/>
        </p:nvPicPr>
        <p:blipFill>
          <a:blip r:embed="rId3">
            <a:alphaModFix/>
          </a:blip>
          <a:stretch>
            <a:fillRect/>
          </a:stretch>
        </p:blipFill>
        <p:spPr>
          <a:xfrm>
            <a:off x="4186850" y="497075"/>
            <a:ext cx="3795350" cy="426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