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136607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136607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3660710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13660710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13660710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13660710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3660710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3660710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13660710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13660710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UN sustainable development goals such as poverty, inequality and education.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growth of Internet and other advances in communication technology is essential for growing the global economies by better achieving the UN sustainable economic development goals.</a:t>
            </a:r>
            <a:endParaRPr sz="2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13660710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13660710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13660710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13660710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input with missing values ,combine with other data sources, no more than 10% (</a:t>
            </a:r>
            <a:r>
              <a:rPr lang="en"/>
              <a:t>average</a:t>
            </a: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13660710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13660710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13660710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13660710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13660710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13660710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13660710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13660710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13660710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13660710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4975" y="678975"/>
            <a:ext cx="90009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5483"/>
              <a:buFont typeface="Arial"/>
              <a:buNone/>
            </a:pPr>
            <a:r>
              <a:rPr lang="en" sz="3100">
                <a:solidFill>
                  <a:srgbClr val="000000"/>
                </a:solidFill>
                <a:latin typeface="Times New Roman"/>
                <a:ea typeface="Times New Roman"/>
                <a:cs typeface="Times New Roman"/>
                <a:sym typeface="Times New Roman"/>
              </a:rPr>
              <a:t>Exploring Associations between Internet Access and Sustainable Economic Development Indicators: A Country Level Study</a:t>
            </a:r>
            <a:endParaRPr sz="3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74700" y="2408975"/>
            <a:ext cx="8520600" cy="792600"/>
          </a:xfrm>
          <a:prstGeom prst="rect">
            <a:avLst/>
          </a:prstGeom>
        </p:spPr>
        <p:txBody>
          <a:bodyPr anchorCtr="0" anchor="t" bIns="91425" lIns="91425" spcFirstLastPara="1" rIns="91425" wrap="square" tIns="91425">
            <a:noAutofit/>
          </a:bodyPr>
          <a:lstStyle/>
          <a:p>
            <a:pPr indent="0" lvl="0" marL="0" rtl="0" algn="ctr">
              <a:lnSpc>
                <a:spcPct val="140000"/>
              </a:lnSpc>
              <a:spcBef>
                <a:spcPts val="0"/>
              </a:spcBef>
              <a:spcAft>
                <a:spcPts val="0"/>
              </a:spcAft>
              <a:buClr>
                <a:schemeClr val="dk1"/>
              </a:buClr>
              <a:buSzPts val="275"/>
              <a:buFont typeface="Arial"/>
              <a:buNone/>
            </a:pPr>
            <a:r>
              <a:rPr lang="en" sz="1800">
                <a:solidFill>
                  <a:srgbClr val="000000"/>
                </a:solidFill>
                <a:latin typeface="Times New Roman"/>
                <a:ea typeface="Times New Roman"/>
                <a:cs typeface="Times New Roman"/>
                <a:sym typeface="Times New Roman"/>
              </a:rPr>
              <a:t>May 2021</a:t>
            </a:r>
            <a:endParaRPr sz="1800">
              <a:solidFill>
                <a:srgbClr val="000000"/>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rgbClr val="000000"/>
                </a:solidFill>
                <a:latin typeface="Times New Roman"/>
                <a:ea typeface="Times New Roman"/>
                <a:cs typeface="Times New Roman"/>
                <a:sym typeface="Times New Roman"/>
              </a:rPr>
              <a:t>Bus Analytics for Managers (BYGB-7975-V01)  </a:t>
            </a:r>
            <a:endParaRPr sz="1800">
              <a:solidFill>
                <a:srgbClr val="000000"/>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800">
                <a:solidFill>
                  <a:srgbClr val="000000"/>
                </a:solidFill>
                <a:latin typeface="Times New Roman"/>
                <a:ea typeface="Times New Roman"/>
                <a:cs typeface="Times New Roman"/>
                <a:sym typeface="Times New Roman"/>
              </a:rPr>
              <a:t>Team Wolverine:</a:t>
            </a:r>
            <a:endParaRPr sz="1800">
              <a:solidFill>
                <a:srgbClr val="000000"/>
              </a:solidFill>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275"/>
              <a:buFont typeface="Arial"/>
              <a:buNone/>
            </a:pPr>
            <a:r>
              <a:rPr lang="en" sz="1800">
                <a:solidFill>
                  <a:srgbClr val="000000"/>
                </a:solidFill>
                <a:latin typeface="Times New Roman"/>
                <a:ea typeface="Times New Roman"/>
                <a:cs typeface="Times New Roman"/>
                <a:sym typeface="Times New Roman"/>
              </a:rPr>
              <a:t>                            Yuge Ma, Wanshan Mao, </a:t>
            </a:r>
            <a:r>
              <a:rPr lang="en" sz="1800">
                <a:solidFill>
                  <a:schemeClr val="dk1"/>
                </a:solidFill>
                <a:latin typeface="Times New Roman"/>
                <a:ea typeface="Times New Roman"/>
                <a:cs typeface="Times New Roman"/>
                <a:sym typeface="Times New Roman"/>
              </a:rPr>
              <a:t>Mayila Muhetaer, Owakhela Kankhwende </a:t>
            </a:r>
            <a:endParaRPr sz="1800">
              <a:solidFill>
                <a:schemeClr val="dk1"/>
              </a:solidFill>
              <a:latin typeface="Times New Roman"/>
              <a:ea typeface="Times New Roman"/>
              <a:cs typeface="Times New Roman"/>
              <a:sym typeface="Times New Roman"/>
            </a:endParaRPr>
          </a:p>
          <a:p>
            <a:pPr indent="0" lvl="0" marL="0" rtl="0" algn="l">
              <a:lnSpc>
                <a:spcPct val="140000"/>
              </a:lnSpc>
              <a:spcBef>
                <a:spcPts val="0"/>
              </a:spcBef>
              <a:spcAft>
                <a:spcPts val="0"/>
              </a:spcAft>
              <a:buClr>
                <a:schemeClr val="dk1"/>
              </a:buClr>
              <a:buSzPts val="275"/>
              <a:buFont typeface="Arial"/>
              <a:buNone/>
            </a:pPr>
            <a:r>
              <a:t/>
            </a:r>
            <a:endParaRPr sz="1450">
              <a:solidFill>
                <a:srgbClr val="000000"/>
              </a:solidFill>
              <a:latin typeface="Times New Roman"/>
              <a:ea typeface="Times New Roman"/>
              <a:cs typeface="Times New Roman"/>
              <a:sym typeface="Times New Roman"/>
            </a:endParaRPr>
          </a:p>
          <a:p>
            <a:pPr indent="0" lvl="0" marL="0" rtl="0" algn="ctr">
              <a:lnSpc>
                <a:spcPct val="140000"/>
              </a:lnSpc>
              <a:spcBef>
                <a:spcPts val="0"/>
              </a:spcBef>
              <a:spcAft>
                <a:spcPts val="0"/>
              </a:spcAft>
              <a:buClr>
                <a:schemeClr val="dk1"/>
              </a:buClr>
              <a:buSzPts val="275"/>
              <a:buFont typeface="Arial"/>
              <a:buNone/>
            </a:pPr>
            <a:r>
              <a:rPr lang="en" sz="1450">
                <a:solidFill>
                  <a:srgbClr val="000000"/>
                </a:solidFill>
                <a:latin typeface="Times New Roman"/>
                <a:ea typeface="Times New Roman"/>
                <a:cs typeface="Times New Roman"/>
                <a:sym typeface="Times New Roman"/>
              </a:rPr>
              <a:t>    </a:t>
            </a:r>
            <a:endParaRPr sz="1450">
              <a:solidFill>
                <a:srgbClr val="0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275"/>
              <a:buNone/>
            </a:pPr>
            <a:r>
              <a:t/>
            </a:r>
            <a:endParaRPr sz="700">
              <a:solidFill>
                <a:srgbClr val="000000"/>
              </a:solidFill>
              <a:latin typeface="Times New Roman"/>
              <a:ea typeface="Times New Roman"/>
              <a:cs typeface="Times New Roman"/>
              <a:sym typeface="Times New Roman"/>
            </a:endParaRPr>
          </a:p>
        </p:txBody>
      </p:sp>
      <p:sp>
        <p:nvSpPr>
          <p:cNvPr id="56" name="Google Shape;56;p13"/>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1017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
        <p:nvSpPr>
          <p:cNvPr id="128" name="Google Shape;128;p22"/>
          <p:cNvSpPr txBox="1"/>
          <p:nvPr>
            <p:ph idx="1" type="body"/>
          </p:nvPr>
        </p:nvSpPr>
        <p:spPr>
          <a:xfrm>
            <a:off x="0" y="402336"/>
            <a:ext cx="91710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reference to Hypothesis 1: I</a:t>
            </a:r>
            <a:r>
              <a:rPr lang="en" sz="2000">
                <a:solidFill>
                  <a:schemeClr val="dk1"/>
                </a:solidFill>
                <a:latin typeface="Times New Roman"/>
                <a:ea typeface="Times New Roman"/>
                <a:cs typeface="Times New Roman"/>
                <a:sym typeface="Times New Roman"/>
              </a:rPr>
              <a:t>nternet access is positively correlated with Healthcare expenditure </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There was no clear association between M</a:t>
            </a:r>
            <a:r>
              <a:rPr lang="en" sz="2000">
                <a:solidFill>
                  <a:schemeClr val="dk1"/>
                </a:solidFill>
                <a:latin typeface="Times New Roman"/>
                <a:ea typeface="Times New Roman"/>
                <a:cs typeface="Times New Roman"/>
                <a:sym typeface="Times New Roman"/>
              </a:rPr>
              <a:t>obile Cellular Subscriptions and Current Health Expenditures, but there was a positive association between the Individuals using the Internet and Current Health Expenditure.</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reference to Hypothesis 2: Internet access is positively correlated with Macroeconomic indicators</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Internet access has some positive association with GNI per capita in some countries but the association is not prevalent in all. However there is a positive relationship between Individual using Internet and GDP per capita. </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reference to Hypothesis 3: Internet access is positively correlated with education level</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Individuals using the Internet is positively associated with School Enrollment.</a:t>
            </a:r>
            <a:endParaRPr sz="2000"/>
          </a:p>
        </p:txBody>
      </p:sp>
      <p:sp>
        <p:nvSpPr>
          <p:cNvPr id="129" name="Google Shape;129;p22"/>
          <p:cNvSpPr txBox="1"/>
          <p:nvPr>
            <p:ph idx="12" type="sldNum"/>
          </p:nvPr>
        </p:nvSpPr>
        <p:spPr>
          <a:xfrm>
            <a:off x="862235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918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Scope &amp; Limitations</a:t>
            </a:r>
            <a:endParaRPr>
              <a:latin typeface="Times New Roman"/>
              <a:ea typeface="Times New Roman"/>
              <a:cs typeface="Times New Roman"/>
              <a:sym typeface="Times New Roman"/>
            </a:endParaRPr>
          </a:p>
        </p:txBody>
      </p:sp>
      <p:sp>
        <p:nvSpPr>
          <p:cNvPr id="135" name="Google Shape;135;p23"/>
          <p:cNvSpPr txBox="1"/>
          <p:nvPr>
            <p:ph idx="1" type="body"/>
          </p:nvPr>
        </p:nvSpPr>
        <p:spPr>
          <a:xfrm>
            <a:off x="0" y="402336"/>
            <a:ext cx="91440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 quality:</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Secondary source data - have some missing values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study only uses a subset of variables from the World Bank website</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study is limited to examining </a:t>
            </a:r>
            <a:r>
              <a:rPr lang="en" sz="2000">
                <a:solidFill>
                  <a:schemeClr val="dk1"/>
                </a:solidFill>
                <a:latin typeface="Times New Roman"/>
                <a:ea typeface="Times New Roman"/>
                <a:cs typeface="Times New Roman"/>
                <a:sym typeface="Times New Roman"/>
              </a:rPr>
              <a:t>association</a:t>
            </a:r>
            <a:r>
              <a:rPr lang="en" sz="2000">
                <a:solidFill>
                  <a:schemeClr val="dk1"/>
                </a:solidFill>
                <a:latin typeface="Times New Roman"/>
                <a:ea typeface="Times New Roman"/>
                <a:cs typeface="Times New Roman"/>
                <a:sym typeface="Times New Roman"/>
              </a:rPr>
              <a:t> and correlations and does not investigate causality</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Could have more control variables </a:t>
            </a:r>
            <a:endParaRPr sz="2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solidFill>
                <a:schemeClr val="dk1"/>
              </a:solidFill>
              <a:latin typeface="Times New Roman"/>
              <a:ea typeface="Times New Roman"/>
              <a:cs typeface="Times New Roman"/>
              <a:sym typeface="Times New Roman"/>
            </a:endParaRPr>
          </a:p>
        </p:txBody>
      </p:sp>
      <p:sp>
        <p:nvSpPr>
          <p:cNvPr id="136" name="Google Shape;136;p23"/>
          <p:cNvSpPr txBox="1"/>
          <p:nvPr>
            <p:ph idx="12" type="sldNum"/>
          </p:nvPr>
        </p:nvSpPr>
        <p:spPr>
          <a:xfrm>
            <a:off x="861245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918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Implications &amp; Recommendations</a:t>
            </a:r>
            <a:endParaRPr>
              <a:latin typeface="Times New Roman"/>
              <a:ea typeface="Times New Roman"/>
              <a:cs typeface="Times New Roman"/>
              <a:sym typeface="Times New Roman"/>
            </a:endParaRPr>
          </a:p>
        </p:txBody>
      </p:sp>
      <p:sp>
        <p:nvSpPr>
          <p:cNvPr id="142" name="Google Shape;142;p24"/>
          <p:cNvSpPr txBox="1"/>
          <p:nvPr>
            <p:ph idx="1" type="body"/>
          </p:nvPr>
        </p:nvSpPr>
        <p:spPr>
          <a:xfrm>
            <a:off x="0" y="402336"/>
            <a:ext cx="91440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Promoting the expansion of Internet access likely will correlate with a conducive environment for the betterment of Healthcare, Productivity and School Enrollment.</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Outside of Internet Access, we found many countries could invest more in healthcare.</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Governments should focus on Education, Technology and Communications development as in order to achieve strong improvement.</a:t>
            </a:r>
            <a:endParaRPr sz="2000">
              <a:latin typeface="Times New Roman"/>
              <a:ea typeface="Times New Roman"/>
              <a:cs typeface="Times New Roman"/>
              <a:sym typeface="Times New Roman"/>
            </a:endParaRPr>
          </a:p>
          <a:p>
            <a:pPr indent="0" lvl="0" marL="0" rtl="0" algn="l">
              <a:lnSpc>
                <a:spcPct val="80000"/>
              </a:lnSpc>
              <a:spcBef>
                <a:spcPts val="0"/>
              </a:spcBef>
              <a:spcAft>
                <a:spcPts val="0"/>
              </a:spcAft>
              <a:buSzPts val="935"/>
              <a:buNone/>
            </a:pPr>
            <a:r>
              <a:t/>
            </a:r>
            <a:endParaRPr sz="20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2000"/>
          </a:p>
        </p:txBody>
      </p:sp>
      <p:sp>
        <p:nvSpPr>
          <p:cNvPr id="143" name="Google Shape;143;p24"/>
          <p:cNvSpPr txBox="1"/>
          <p:nvPr>
            <p:ph idx="12" type="sldNum"/>
          </p:nvPr>
        </p:nvSpPr>
        <p:spPr>
          <a:xfrm>
            <a:off x="861245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787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a:t>
            </a:r>
            <a:r>
              <a:rPr lang="en">
                <a:latin typeface="Times New Roman"/>
                <a:ea typeface="Times New Roman"/>
                <a:cs typeface="Times New Roman"/>
                <a:sym typeface="Times New Roman"/>
              </a:rPr>
              <a:t> Statement and Project Importance</a:t>
            </a:r>
            <a:endParaRPr>
              <a:latin typeface="Times New Roman"/>
              <a:ea typeface="Times New Roman"/>
              <a:cs typeface="Times New Roman"/>
              <a:sym typeface="Times New Roman"/>
            </a:endParaRPr>
          </a:p>
        </p:txBody>
      </p:sp>
      <p:sp>
        <p:nvSpPr>
          <p:cNvPr id="62" name="Google Shape;62;p14"/>
          <p:cNvSpPr txBox="1"/>
          <p:nvPr>
            <p:ph idx="1" type="body"/>
          </p:nvPr>
        </p:nvSpPr>
        <p:spPr>
          <a:xfrm>
            <a:off x="0" y="402336"/>
            <a:ext cx="9147900" cy="4332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Research Question</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chemeClr val="dk1"/>
                </a:solidFill>
                <a:latin typeface="Times New Roman"/>
                <a:ea typeface="Times New Roman"/>
                <a:cs typeface="Times New Roman"/>
                <a:sym typeface="Times New Roman"/>
              </a:rPr>
              <a:t>Does an increase of internet access result in a country’s better sustainable economic development?</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Importance</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growth of Internet technologies have in some countries hastened </a:t>
            </a:r>
            <a:r>
              <a:rPr lang="en" sz="2000">
                <a:solidFill>
                  <a:srgbClr val="000000"/>
                </a:solidFill>
                <a:latin typeface="Times New Roman"/>
                <a:ea typeface="Times New Roman"/>
                <a:cs typeface="Times New Roman"/>
                <a:sym typeface="Times New Roman"/>
              </a:rPr>
              <a:t>development</a:t>
            </a:r>
            <a:r>
              <a:rPr lang="en" sz="2000">
                <a:solidFill>
                  <a:srgbClr val="000000"/>
                </a:solidFill>
                <a:latin typeface="Times New Roman"/>
                <a:ea typeface="Times New Roman"/>
                <a:cs typeface="Times New Roman"/>
                <a:sym typeface="Times New Roman"/>
              </a:rPr>
              <a:t> factors aligned with UN sustainable development goals. It is crucial to define these associations for possible active use. </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Rationale</a:t>
            </a:r>
            <a:endParaRPr sz="2000">
              <a:solidFill>
                <a:schemeClr val="dk1"/>
              </a:solidFill>
              <a:latin typeface="Times New Roman"/>
              <a:ea typeface="Times New Roman"/>
              <a:cs typeface="Times New Roman"/>
              <a:sym typeface="Times New Roman"/>
            </a:endParaRPr>
          </a:p>
          <a:p>
            <a:pPr indent="-355600" lvl="1" marL="914400" rtl="0" algn="l">
              <a:lnSpc>
                <a:spcPct val="110000"/>
              </a:lnSpc>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Internet Access is a crucial key to Sustainable Development</a:t>
            </a:r>
            <a:r>
              <a:rPr lang="en" sz="20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Internet has proven to be a successful catalyst for economic and social development around much of the world </a:t>
            </a:r>
            <a:r>
              <a:rPr lang="en" sz="1200">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Internet provides broadly-shared connections that are essential for modern economies to be able to grow </a:t>
            </a:r>
            <a:r>
              <a:rPr lang="en" sz="1200">
                <a:solidFill>
                  <a:schemeClr val="dk1"/>
                </a:solidFill>
                <a:latin typeface="Times New Roman"/>
                <a:ea typeface="Times New Roman"/>
                <a:cs typeface="Times New Roman"/>
                <a:sym typeface="Times New Roman"/>
              </a:rPr>
              <a:t>[3]</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63" name="Google Shape;63;p14"/>
          <p:cNvSpPr txBox="1"/>
          <p:nvPr>
            <p:ph idx="12" type="sldNum"/>
          </p:nvPr>
        </p:nvSpPr>
        <p:spPr>
          <a:xfrm>
            <a:off x="8599333"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918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Key Hypothesis and Variables</a:t>
            </a:r>
            <a:endParaRPr>
              <a:latin typeface="Times New Roman"/>
              <a:ea typeface="Times New Roman"/>
              <a:cs typeface="Times New Roman"/>
              <a:sym typeface="Times New Roman"/>
            </a:endParaRPr>
          </a:p>
        </p:txBody>
      </p:sp>
      <p:sp>
        <p:nvSpPr>
          <p:cNvPr id="69" name="Google Shape;69;p15"/>
          <p:cNvSpPr txBox="1"/>
          <p:nvPr>
            <p:ph idx="1" type="body"/>
          </p:nvPr>
        </p:nvSpPr>
        <p:spPr>
          <a:xfrm>
            <a:off x="0" y="402336"/>
            <a:ext cx="9144000" cy="44487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Key Hypothesis</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Hypothesis</a:t>
            </a:r>
            <a:r>
              <a:rPr lang="en" sz="2000">
                <a:solidFill>
                  <a:srgbClr val="000000"/>
                </a:solidFill>
                <a:latin typeface="Times New Roman"/>
                <a:ea typeface="Times New Roman"/>
                <a:cs typeface="Times New Roman"/>
                <a:sym typeface="Times New Roman"/>
              </a:rPr>
              <a:t> 1: Internet access is positively correlated with Healthcare expenditure</a:t>
            </a: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Hypothesis 2: Internet access is positively </a:t>
            </a:r>
            <a:r>
              <a:rPr lang="en" sz="2000">
                <a:solidFill>
                  <a:srgbClr val="000000"/>
                </a:solidFill>
                <a:latin typeface="Times New Roman"/>
                <a:ea typeface="Times New Roman"/>
                <a:cs typeface="Times New Roman"/>
                <a:sym typeface="Times New Roman"/>
              </a:rPr>
              <a:t>correlated</a:t>
            </a:r>
            <a:r>
              <a:rPr lang="en" sz="2000">
                <a:solidFill>
                  <a:srgbClr val="000000"/>
                </a:solidFill>
                <a:latin typeface="Times New Roman"/>
                <a:ea typeface="Times New Roman"/>
                <a:cs typeface="Times New Roman"/>
                <a:sym typeface="Times New Roman"/>
              </a:rPr>
              <a:t> with Macroeconomic indicators</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Hypothesis 3: I</a:t>
            </a:r>
            <a:r>
              <a:rPr lang="en" sz="2000">
                <a:solidFill>
                  <a:srgbClr val="000000"/>
                </a:solidFill>
                <a:latin typeface="Times New Roman"/>
                <a:ea typeface="Times New Roman"/>
                <a:cs typeface="Times New Roman"/>
                <a:sym typeface="Times New Roman"/>
              </a:rPr>
              <a:t>nternet access is positively correlated with e</a:t>
            </a:r>
            <a:r>
              <a:rPr lang="en" sz="2000">
                <a:solidFill>
                  <a:srgbClr val="000000"/>
                </a:solidFill>
                <a:latin typeface="Times New Roman"/>
                <a:ea typeface="Times New Roman"/>
                <a:cs typeface="Times New Roman"/>
                <a:sym typeface="Times New Roman"/>
              </a:rPr>
              <a:t>ducation level</a:t>
            </a:r>
            <a:endParaRPr sz="2000">
              <a:solidFill>
                <a:srgbClr val="000000"/>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Key Variables</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chemeClr val="dk1"/>
                </a:solidFill>
                <a:latin typeface="Times New Roman"/>
                <a:ea typeface="Times New Roman"/>
                <a:cs typeface="Times New Roman"/>
                <a:sym typeface="Times New Roman"/>
              </a:rPr>
              <a:t>Independent Variables: Percentage of Individuals Using the Internet, Mobile cellular subscriptions, Fixed Telephone Subscriptions</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Dependent Variables: </a:t>
            </a:r>
            <a:r>
              <a:rPr lang="en" sz="2000">
                <a:solidFill>
                  <a:schemeClr val="dk1"/>
                </a:solidFill>
                <a:latin typeface="Times New Roman"/>
                <a:ea typeface="Times New Roman"/>
                <a:cs typeface="Times New Roman"/>
                <a:sym typeface="Times New Roman"/>
              </a:rPr>
              <a:t>GDP per capita, GNI per capita, Current health expenditure per capita, School enrollment</a:t>
            </a:r>
            <a:endParaRPr sz="2000">
              <a:solidFill>
                <a:srgbClr val="000000"/>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Control Variables: </a:t>
            </a:r>
            <a:r>
              <a:rPr lang="en" sz="2000">
                <a:solidFill>
                  <a:schemeClr val="dk1"/>
                </a:solidFill>
                <a:latin typeface="Times New Roman"/>
                <a:ea typeface="Times New Roman"/>
                <a:cs typeface="Times New Roman"/>
                <a:sym typeface="Times New Roman"/>
              </a:rPr>
              <a:t>Year</a:t>
            </a:r>
            <a:endParaRPr sz="2000">
              <a:solidFill>
                <a:srgbClr val="000000"/>
              </a:solidFill>
              <a:highlight>
                <a:srgbClr val="FFFF00"/>
              </a:highlight>
              <a:latin typeface="Times New Roman"/>
              <a:ea typeface="Times New Roman"/>
              <a:cs typeface="Times New Roman"/>
              <a:sym typeface="Times New Roman"/>
            </a:endParaRPr>
          </a:p>
        </p:txBody>
      </p:sp>
      <p:sp>
        <p:nvSpPr>
          <p:cNvPr id="70" name="Google Shape;70;p15"/>
          <p:cNvSpPr txBox="1"/>
          <p:nvPr>
            <p:ph idx="12" type="sldNum"/>
          </p:nvPr>
        </p:nvSpPr>
        <p:spPr>
          <a:xfrm>
            <a:off x="861245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0177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p:txBody>
      </p:sp>
      <p:sp>
        <p:nvSpPr>
          <p:cNvPr id="76" name="Google Shape;76;p16"/>
          <p:cNvSpPr txBox="1"/>
          <p:nvPr>
            <p:ph idx="1" type="body"/>
          </p:nvPr>
        </p:nvSpPr>
        <p:spPr>
          <a:xfrm>
            <a:off x="0" y="402336"/>
            <a:ext cx="91440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Data </a:t>
            </a:r>
            <a:r>
              <a:rPr lang="en" sz="2000">
                <a:solidFill>
                  <a:schemeClr val="dk1"/>
                </a:solidFill>
                <a:latin typeface="Times New Roman"/>
                <a:ea typeface="Times New Roman"/>
                <a:cs typeface="Times New Roman"/>
                <a:sym typeface="Times New Roman"/>
              </a:rPr>
              <a:t>Characteristics</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Type: Numeric</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Scale: Ratio - GDP per capita</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Numbers of years: 10 years </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Period: 2010 - 2019</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Size: 10 years x 12 variables  x 1831 rows =  219,720</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Additional</a:t>
            </a:r>
            <a:r>
              <a:rPr lang="en" sz="2000">
                <a:solidFill>
                  <a:schemeClr val="dk1"/>
                </a:solidFill>
                <a:latin typeface="Times New Roman"/>
                <a:ea typeface="Times New Roman"/>
                <a:cs typeface="Times New Roman"/>
                <a:sym typeface="Times New Roman"/>
              </a:rPr>
              <a:t> Information</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Secondary data obtained from the World Bank - bought it from country’s specific institutions. </a:t>
            </a:r>
            <a:endParaRPr sz="2000">
              <a:solidFill>
                <a:schemeClr val="dk1"/>
              </a:solidFill>
              <a:latin typeface="Times New Roman"/>
              <a:ea typeface="Times New Roman"/>
              <a:cs typeface="Times New Roman"/>
              <a:sym typeface="Times New Roman"/>
            </a:endParaRPr>
          </a:p>
          <a:p>
            <a:pPr indent="-355600" lvl="1" marL="914400" rtl="0" algn="l">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dataset provides high quality data from key internet access, productivity, poverty, and health statistics from an international and national sources.</a:t>
            </a:r>
            <a:endParaRPr sz="2000">
              <a:solidFill>
                <a:schemeClr val="dk1"/>
              </a:solidFill>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a:p>
        </p:txBody>
      </p:sp>
      <p:sp>
        <p:nvSpPr>
          <p:cNvPr id="77" name="Google Shape;77;p16"/>
          <p:cNvSpPr txBox="1"/>
          <p:nvPr>
            <p:ph idx="12" type="sldNum"/>
          </p:nvPr>
        </p:nvSpPr>
        <p:spPr>
          <a:xfrm>
            <a:off x="8622383"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Figure 1: Bar Chart of </a:t>
            </a:r>
            <a:r>
              <a:rPr lang="en" sz="2000">
                <a:latin typeface="Times New Roman"/>
                <a:ea typeface="Times New Roman"/>
                <a:cs typeface="Times New Roman"/>
                <a:sym typeface="Times New Roman"/>
              </a:rPr>
              <a:t>the number of Mobile cellular subscriptions and the Current health expenditures per capita</a:t>
            </a:r>
            <a:endParaRPr sz="2000">
              <a:latin typeface="Times New Roman"/>
              <a:ea typeface="Times New Roman"/>
              <a:cs typeface="Times New Roman"/>
              <a:sym typeface="Times New Roman"/>
            </a:endParaRPr>
          </a:p>
        </p:txBody>
      </p:sp>
      <p:sp>
        <p:nvSpPr>
          <p:cNvPr id="83" name="Google Shape;83;p17"/>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
        <p:nvSpPr>
          <p:cNvPr id="84" name="Google Shape;84;p17"/>
          <p:cNvSpPr txBox="1"/>
          <p:nvPr/>
        </p:nvSpPr>
        <p:spPr>
          <a:xfrm>
            <a:off x="1257900" y="3098675"/>
            <a:ext cx="733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1: Bar Chart of the number of Mobile cellular subscriptions and the Current health expenditures per capita</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85" name="Google Shape;85;p17"/>
          <p:cNvSpPr txBox="1"/>
          <p:nvPr/>
        </p:nvSpPr>
        <p:spPr>
          <a:xfrm>
            <a:off x="0" y="3525525"/>
            <a:ext cx="91440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1 displays a bar chart where the x-axis represents the </a:t>
            </a:r>
            <a:r>
              <a:rPr lang="en" sz="1200">
                <a:solidFill>
                  <a:schemeClr val="dk1"/>
                </a:solidFill>
                <a:latin typeface="Times New Roman"/>
                <a:ea typeface="Times New Roman"/>
                <a:cs typeface="Times New Roman"/>
                <a:sym typeface="Times New Roman"/>
              </a:rPr>
              <a:t>number of mobile cellular subscriptions </a:t>
            </a:r>
            <a:r>
              <a:rPr lang="en" sz="1200">
                <a:solidFill>
                  <a:schemeClr val="dk1"/>
                </a:solidFill>
                <a:latin typeface="Times New Roman"/>
                <a:ea typeface="Times New Roman"/>
                <a:cs typeface="Times New Roman"/>
                <a:sym typeface="Times New Roman"/>
              </a:rPr>
              <a:t>and the y-axis represents the </a:t>
            </a:r>
            <a:r>
              <a:rPr lang="en" sz="1200">
                <a:solidFill>
                  <a:schemeClr val="dk1"/>
                </a:solidFill>
                <a:latin typeface="Times New Roman"/>
                <a:ea typeface="Times New Roman"/>
                <a:cs typeface="Times New Roman"/>
                <a:sym typeface="Times New Roman"/>
              </a:rPr>
              <a:t>current health expenditures per capita.</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chart does not indicate a clear association between the two variables. For example, United States and China’s mobile cellular subscriptions increased when their current health expenditures increased. But Brazil and Japan’s mobile cellular subscriptions increased when their current health expenditures decreased.</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findings suggest that World Leaders should not only focus on the growth of internet technologies, but could invest their resources more in health care area. </a:t>
            </a:r>
            <a:endParaRPr sz="1200">
              <a:solidFill>
                <a:schemeClr val="dk1"/>
              </a:solidFill>
              <a:latin typeface="Times New Roman"/>
              <a:ea typeface="Times New Roman"/>
              <a:cs typeface="Times New Roman"/>
              <a:sym typeface="Times New Roman"/>
            </a:endParaRPr>
          </a:p>
        </p:txBody>
      </p:sp>
      <p:pic>
        <p:nvPicPr>
          <p:cNvPr id="86" name="Google Shape;86;p17"/>
          <p:cNvPicPr preferRelativeResize="0"/>
          <p:nvPr/>
        </p:nvPicPr>
        <p:blipFill>
          <a:blip r:embed="rId3">
            <a:alphaModFix/>
          </a:blip>
          <a:stretch>
            <a:fillRect/>
          </a:stretch>
        </p:blipFill>
        <p:spPr>
          <a:xfrm>
            <a:off x="1943699" y="725125"/>
            <a:ext cx="4945198" cy="237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85206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Figure 2: Scatter Plot of percentage of individuals using the Internet and Current health expenditure</a:t>
            </a:r>
            <a:endParaRPr sz="2000">
              <a:latin typeface="Times New Roman"/>
              <a:ea typeface="Times New Roman"/>
              <a:cs typeface="Times New Roman"/>
              <a:sym typeface="Times New Roman"/>
            </a:endParaRPr>
          </a:p>
        </p:txBody>
      </p:sp>
      <p:sp>
        <p:nvSpPr>
          <p:cNvPr id="92" name="Google Shape;92;p18"/>
          <p:cNvSpPr txBox="1"/>
          <p:nvPr>
            <p:ph idx="1" type="body"/>
          </p:nvPr>
        </p:nvSpPr>
        <p:spPr>
          <a:xfrm>
            <a:off x="0" y="3529584"/>
            <a:ext cx="9144000" cy="13986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1200"/>
              </a:spcBef>
              <a:spcAft>
                <a:spcPts val="0"/>
              </a:spcAft>
              <a:buClr>
                <a:schemeClr val="dk1"/>
              </a:buClr>
              <a:buSzPts val="1210"/>
              <a:buFont typeface="Times New Roman"/>
              <a:buChar char="●"/>
            </a:pPr>
            <a:r>
              <a:rPr lang="en" sz="1210">
                <a:solidFill>
                  <a:schemeClr val="dk1"/>
                </a:solidFill>
                <a:latin typeface="Times New Roman"/>
                <a:ea typeface="Times New Roman"/>
                <a:cs typeface="Times New Roman"/>
                <a:sym typeface="Times New Roman"/>
              </a:rPr>
              <a:t>Figure 2 displays a Scatter Plot chart where the x-axis shows the percentage of individuals using the Internet in population, and the y-axis shows the current health expenditure per capita.</a:t>
            </a:r>
            <a:endParaRPr sz="1210">
              <a:solidFill>
                <a:schemeClr val="dk1"/>
              </a:solidFill>
              <a:latin typeface="Times New Roman"/>
              <a:ea typeface="Times New Roman"/>
              <a:cs typeface="Times New Roman"/>
              <a:sym typeface="Times New Roman"/>
            </a:endParaRPr>
          </a:p>
          <a:p>
            <a:pPr indent="-305435" lvl="0" marL="457200" rtl="0" algn="l">
              <a:lnSpc>
                <a:spcPct val="95000"/>
              </a:lnSpc>
              <a:spcBef>
                <a:spcPts val="0"/>
              </a:spcBef>
              <a:spcAft>
                <a:spcPts val="0"/>
              </a:spcAft>
              <a:buClr>
                <a:schemeClr val="dk1"/>
              </a:buClr>
              <a:buSzPts val="1210"/>
              <a:buFont typeface="Times New Roman"/>
              <a:buChar char="●"/>
            </a:pPr>
            <a:r>
              <a:rPr lang="en" sz="1210">
                <a:solidFill>
                  <a:schemeClr val="dk1"/>
                </a:solidFill>
                <a:latin typeface="Times New Roman"/>
                <a:ea typeface="Times New Roman"/>
                <a:cs typeface="Times New Roman"/>
                <a:sym typeface="Times New Roman"/>
              </a:rPr>
              <a:t>The chart shows a positive relationship between the variables, with the increased percentage of individuals using the internet, the current health expenditure increases as well. </a:t>
            </a:r>
            <a:endParaRPr sz="1210">
              <a:solidFill>
                <a:schemeClr val="dk1"/>
              </a:solidFill>
              <a:latin typeface="Times New Roman"/>
              <a:ea typeface="Times New Roman"/>
              <a:cs typeface="Times New Roman"/>
              <a:sym typeface="Times New Roman"/>
            </a:endParaRPr>
          </a:p>
          <a:p>
            <a:pPr indent="-305435" lvl="1" marL="914400" rtl="0" algn="l">
              <a:lnSpc>
                <a:spcPct val="95000"/>
              </a:lnSpc>
              <a:spcBef>
                <a:spcPts val="0"/>
              </a:spcBef>
              <a:spcAft>
                <a:spcPts val="0"/>
              </a:spcAft>
              <a:buClr>
                <a:schemeClr val="dk1"/>
              </a:buClr>
              <a:buSzPts val="1210"/>
              <a:buFont typeface="Times New Roman"/>
              <a:buChar char="○"/>
            </a:pPr>
            <a:r>
              <a:rPr lang="en" sz="1210">
                <a:solidFill>
                  <a:schemeClr val="dk1"/>
                </a:solidFill>
                <a:latin typeface="Times New Roman"/>
                <a:ea typeface="Times New Roman"/>
                <a:cs typeface="Times New Roman"/>
                <a:sym typeface="Times New Roman"/>
              </a:rPr>
              <a:t>It also has a exponential relationship between the two variables, the r-squared is 0.75, the P value is less than 0.0001.</a:t>
            </a:r>
            <a:endParaRPr sz="1210">
              <a:solidFill>
                <a:schemeClr val="dk1"/>
              </a:solidFill>
              <a:latin typeface="Times New Roman"/>
              <a:ea typeface="Times New Roman"/>
              <a:cs typeface="Times New Roman"/>
              <a:sym typeface="Times New Roman"/>
            </a:endParaRPr>
          </a:p>
          <a:p>
            <a:pPr indent="-305435" lvl="0" marL="457200" rtl="0" algn="l">
              <a:lnSpc>
                <a:spcPct val="95000"/>
              </a:lnSpc>
              <a:spcBef>
                <a:spcPts val="0"/>
              </a:spcBef>
              <a:spcAft>
                <a:spcPts val="0"/>
              </a:spcAft>
              <a:buClr>
                <a:srgbClr val="000000"/>
              </a:buClr>
              <a:buSzPts val="1210"/>
              <a:buFont typeface="Times New Roman"/>
              <a:buChar char="●"/>
            </a:pPr>
            <a:r>
              <a:rPr lang="en" sz="1210">
                <a:solidFill>
                  <a:srgbClr val="000000"/>
                </a:solidFill>
                <a:latin typeface="Times New Roman"/>
                <a:ea typeface="Times New Roman"/>
                <a:cs typeface="Times New Roman"/>
                <a:sym typeface="Times New Roman"/>
              </a:rPr>
              <a:t>This chart </a:t>
            </a:r>
            <a:r>
              <a:rPr lang="en" sz="1210">
                <a:solidFill>
                  <a:srgbClr val="000000"/>
                </a:solidFill>
                <a:latin typeface="Times New Roman"/>
                <a:ea typeface="Times New Roman"/>
                <a:cs typeface="Times New Roman"/>
                <a:sym typeface="Times New Roman"/>
              </a:rPr>
              <a:t>indicates</a:t>
            </a:r>
            <a:r>
              <a:rPr lang="en" sz="1210">
                <a:solidFill>
                  <a:srgbClr val="000000"/>
                </a:solidFill>
                <a:latin typeface="Times New Roman"/>
                <a:ea typeface="Times New Roman"/>
                <a:cs typeface="Times New Roman"/>
                <a:sym typeface="Times New Roman"/>
              </a:rPr>
              <a:t> that if the government </a:t>
            </a:r>
            <a:r>
              <a:rPr lang="en" sz="1210">
                <a:solidFill>
                  <a:srgbClr val="000000"/>
                </a:solidFill>
                <a:latin typeface="Times New Roman"/>
                <a:ea typeface="Times New Roman"/>
                <a:cs typeface="Times New Roman"/>
                <a:sym typeface="Times New Roman"/>
              </a:rPr>
              <a:t>spends</a:t>
            </a:r>
            <a:r>
              <a:rPr lang="en" sz="1210">
                <a:solidFill>
                  <a:srgbClr val="000000"/>
                </a:solidFill>
                <a:latin typeface="Times New Roman"/>
                <a:ea typeface="Times New Roman"/>
                <a:cs typeface="Times New Roman"/>
                <a:sym typeface="Times New Roman"/>
              </a:rPr>
              <a:t> more money on health expenditure for their citizens, the </a:t>
            </a:r>
            <a:r>
              <a:rPr lang="en" sz="1210">
                <a:solidFill>
                  <a:srgbClr val="000000"/>
                </a:solidFill>
                <a:latin typeface="Times New Roman"/>
                <a:ea typeface="Times New Roman"/>
                <a:cs typeface="Times New Roman"/>
                <a:sym typeface="Times New Roman"/>
              </a:rPr>
              <a:t>percentage</a:t>
            </a:r>
            <a:r>
              <a:rPr lang="en" sz="1210">
                <a:solidFill>
                  <a:srgbClr val="000000"/>
                </a:solidFill>
                <a:latin typeface="Times New Roman"/>
                <a:ea typeface="Times New Roman"/>
                <a:cs typeface="Times New Roman"/>
                <a:sym typeface="Times New Roman"/>
              </a:rPr>
              <a:t> of individuals using the Internet is high as well. </a:t>
            </a:r>
            <a:endParaRPr sz="1210">
              <a:solidFill>
                <a:srgbClr val="000000"/>
              </a:solidFill>
              <a:latin typeface="Times New Roman"/>
              <a:ea typeface="Times New Roman"/>
              <a:cs typeface="Times New Roman"/>
              <a:sym typeface="Times New Roman"/>
            </a:endParaRPr>
          </a:p>
        </p:txBody>
      </p:sp>
      <p:sp>
        <p:nvSpPr>
          <p:cNvPr id="93" name="Google Shape;93;p18"/>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
        <p:nvSpPr>
          <p:cNvPr id="94" name="Google Shape;94;p18"/>
          <p:cNvSpPr txBox="1"/>
          <p:nvPr/>
        </p:nvSpPr>
        <p:spPr>
          <a:xfrm>
            <a:off x="1131025" y="3027225"/>
            <a:ext cx="695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2: Scatter Plot of percentage of individuals using the Internet and Current health expenditure per capita</a:t>
            </a:r>
            <a:endParaRPr sz="1200">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1328838" y="722376"/>
            <a:ext cx="6486327" cy="23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Figure 3: </a:t>
            </a:r>
            <a:r>
              <a:rPr lang="en" sz="2000">
                <a:latin typeface="Times New Roman"/>
                <a:ea typeface="Times New Roman"/>
                <a:cs typeface="Times New Roman"/>
                <a:sym typeface="Times New Roman"/>
              </a:rPr>
              <a:t>Tree Map of Fixed telephone subscriptions vs GNI per capita</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01" name="Google Shape;101;p19"/>
          <p:cNvSpPr txBox="1"/>
          <p:nvPr>
            <p:ph idx="1" type="body"/>
          </p:nvPr>
        </p:nvSpPr>
        <p:spPr>
          <a:xfrm>
            <a:off x="0" y="3529575"/>
            <a:ext cx="9144000" cy="15654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120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Figure 3 displays a Tree Map where the </a:t>
            </a:r>
            <a:r>
              <a:rPr lang="en" sz="4800">
                <a:solidFill>
                  <a:schemeClr val="dk1"/>
                </a:solidFill>
                <a:latin typeface="Times New Roman"/>
                <a:ea typeface="Times New Roman"/>
                <a:cs typeface="Times New Roman"/>
                <a:sym typeface="Times New Roman"/>
              </a:rPr>
              <a:t>Size of the block represents Fixed telephone subscriptions and Color represents GNI per capita. Each block represents the average Fixed Telephone Subscription and average GNI per capita for each country over the ten years of the dataset. </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The chart </a:t>
            </a:r>
            <a:r>
              <a:rPr lang="en" sz="4800">
                <a:solidFill>
                  <a:schemeClr val="dk1"/>
                </a:solidFill>
                <a:latin typeface="Times New Roman"/>
                <a:ea typeface="Times New Roman"/>
                <a:cs typeface="Times New Roman"/>
                <a:sym typeface="Times New Roman"/>
              </a:rPr>
              <a:t>shows some positive correlation between the two variables, but this is disrupted by some major instances where the correlation is not so strong. </a:t>
            </a:r>
            <a:r>
              <a:rPr lang="en" sz="4800">
                <a:solidFill>
                  <a:schemeClr val="dk1"/>
                </a:solidFill>
                <a:latin typeface="Times New Roman"/>
                <a:ea typeface="Times New Roman"/>
                <a:cs typeface="Times New Roman"/>
                <a:sym typeface="Times New Roman"/>
              </a:rPr>
              <a:t>Therefore, there may be a strong link between the two variables, but GNI per capita explanatory forces can vary so wildly that the link may not hold true in most cases. </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The mixed nature of the results means governments should focus on the link between internet access and GDP for economics rather than GNI. They should seek other factors that more directly associate with GNI for affecting GNI.</a:t>
            </a:r>
            <a:endParaRPr sz="4800">
              <a:solidFill>
                <a:schemeClr val="dk1"/>
              </a:solidFill>
              <a:latin typeface="Times New Roman"/>
              <a:ea typeface="Times New Roman"/>
              <a:cs typeface="Times New Roman"/>
              <a:sym typeface="Times New Roman"/>
            </a:endParaRPr>
          </a:p>
        </p:txBody>
      </p:sp>
      <p:sp>
        <p:nvSpPr>
          <p:cNvPr id="102" name="Google Shape;102;p19"/>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
        <p:nvSpPr>
          <p:cNvPr id="103" name="Google Shape;103;p19"/>
          <p:cNvSpPr txBox="1"/>
          <p:nvPr/>
        </p:nvSpPr>
        <p:spPr>
          <a:xfrm>
            <a:off x="1906200" y="3281075"/>
            <a:ext cx="4708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3 Tree Map of Fixed telephone subscriptions vs GNI per capita</a:t>
            </a:r>
            <a:endParaRPr sz="1200"/>
          </a:p>
        </p:txBody>
      </p:sp>
      <p:pic>
        <p:nvPicPr>
          <p:cNvPr id="104" name="Google Shape;104;p19"/>
          <p:cNvPicPr preferRelativeResize="0"/>
          <p:nvPr/>
        </p:nvPicPr>
        <p:blipFill>
          <a:blip r:embed="rId3">
            <a:alphaModFix/>
          </a:blip>
          <a:stretch>
            <a:fillRect/>
          </a:stretch>
        </p:blipFill>
        <p:spPr>
          <a:xfrm>
            <a:off x="1795950" y="722376"/>
            <a:ext cx="5061910" cy="255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Figure 4: Dual Combination of Individual using the internet and </a:t>
            </a:r>
            <a:r>
              <a:rPr lang="en" sz="2000">
                <a:latin typeface="Times New Roman"/>
                <a:ea typeface="Times New Roman"/>
                <a:cs typeface="Times New Roman"/>
                <a:sym typeface="Times New Roman"/>
              </a:rPr>
              <a:t>GDP per capita</a:t>
            </a:r>
            <a:endParaRPr sz="2000">
              <a:latin typeface="Times New Roman"/>
              <a:ea typeface="Times New Roman"/>
              <a:cs typeface="Times New Roman"/>
              <a:sym typeface="Times New Roman"/>
            </a:endParaRPr>
          </a:p>
        </p:txBody>
      </p:sp>
      <p:sp>
        <p:nvSpPr>
          <p:cNvPr id="110" name="Google Shape;110;p20"/>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
        <p:nvSpPr>
          <p:cNvPr id="111" name="Google Shape;111;p20"/>
          <p:cNvSpPr txBox="1"/>
          <p:nvPr/>
        </p:nvSpPr>
        <p:spPr>
          <a:xfrm>
            <a:off x="0" y="3529575"/>
            <a:ext cx="91965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4 displays a dual combination chart showing the relationship between </a:t>
            </a:r>
            <a:r>
              <a:rPr lang="en" sz="1200">
                <a:solidFill>
                  <a:schemeClr val="dk1"/>
                </a:solidFill>
                <a:latin typeface="Times New Roman"/>
                <a:ea typeface="Times New Roman"/>
                <a:cs typeface="Times New Roman"/>
                <a:sym typeface="Times New Roman"/>
              </a:rPr>
              <a:t>individual using Internet and </a:t>
            </a:r>
            <a:r>
              <a:rPr lang="en" sz="1200">
                <a:solidFill>
                  <a:schemeClr val="dk1"/>
                </a:solidFill>
                <a:latin typeface="Times New Roman"/>
                <a:ea typeface="Times New Roman"/>
                <a:cs typeface="Times New Roman"/>
                <a:sym typeface="Times New Roman"/>
              </a:rPr>
              <a:t>GDP per capita by year, where x-axis represents year and y-axis represents values.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chart show</a:t>
            </a:r>
            <a:r>
              <a:rPr lang="en" sz="1200">
                <a:solidFill>
                  <a:schemeClr val="dk1"/>
                </a:solidFill>
                <a:latin typeface="Times New Roman"/>
                <a:ea typeface="Times New Roman"/>
                <a:cs typeface="Times New Roman"/>
                <a:sym typeface="Times New Roman"/>
              </a:rPr>
              <a:t>s that there is a positive relationship between individual using Internet and GDP per capita, as percentage of individual using Internet increase, GDP per capita increases as correspondingly.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findings suggest that there is a strong correlation between percentage of individual using Internet and GDP per capita, so if a country wants to increase GDP per capita, they could encourage people using Internet more actively.</a:t>
            </a:r>
            <a:endParaRPr sz="1200">
              <a:solidFill>
                <a:schemeClr val="dk1"/>
              </a:solidFill>
              <a:latin typeface="Times New Roman"/>
              <a:ea typeface="Times New Roman"/>
              <a:cs typeface="Times New Roman"/>
              <a:sym typeface="Times New Roman"/>
            </a:endParaRPr>
          </a:p>
        </p:txBody>
      </p:sp>
      <p:sp>
        <p:nvSpPr>
          <p:cNvPr id="112" name="Google Shape;112;p20"/>
          <p:cNvSpPr txBox="1"/>
          <p:nvPr/>
        </p:nvSpPr>
        <p:spPr>
          <a:xfrm>
            <a:off x="1914750" y="3219350"/>
            <a:ext cx="594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4: Dual Combination of individual using Internet</a:t>
            </a:r>
            <a:r>
              <a:rPr lang="en" sz="10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and GDP per capita</a:t>
            </a:r>
            <a:endParaRPr sz="1000">
              <a:solidFill>
                <a:schemeClr val="dk1"/>
              </a:solidFill>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571975" y="722375"/>
            <a:ext cx="6000050" cy="249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0" y="0"/>
            <a:ext cx="8520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Figure 5: Symbol map of </a:t>
            </a:r>
            <a:r>
              <a:rPr lang="en" sz="2000">
                <a:latin typeface="Times New Roman"/>
                <a:ea typeface="Times New Roman"/>
                <a:cs typeface="Times New Roman"/>
                <a:sym typeface="Times New Roman"/>
              </a:rPr>
              <a:t>average percentage of individuals using the Internet and </a:t>
            </a:r>
            <a:r>
              <a:rPr lang="en" sz="2000">
                <a:latin typeface="Times New Roman"/>
                <a:ea typeface="Times New Roman"/>
                <a:cs typeface="Times New Roman"/>
                <a:sym typeface="Times New Roman"/>
              </a:rPr>
              <a:t>average percentage of school enrollment</a:t>
            </a:r>
            <a:endParaRPr sz="2000">
              <a:latin typeface="Times New Roman"/>
              <a:ea typeface="Times New Roman"/>
              <a:cs typeface="Times New Roman"/>
              <a:sym typeface="Times New Roman"/>
            </a:endParaRPr>
          </a:p>
        </p:txBody>
      </p:sp>
      <p:sp>
        <p:nvSpPr>
          <p:cNvPr id="119" name="Google Shape;119;p21"/>
          <p:cNvSpPr txBox="1"/>
          <p:nvPr>
            <p:ph idx="12" type="sldNum"/>
          </p:nvPr>
        </p:nvSpPr>
        <p:spPr>
          <a:xfrm>
            <a:off x="8595308" y="-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000000"/>
                </a:solidFill>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sp>
        <p:nvSpPr>
          <p:cNvPr id="120" name="Google Shape;120;p21"/>
          <p:cNvSpPr txBox="1"/>
          <p:nvPr>
            <p:ph idx="1" type="body"/>
          </p:nvPr>
        </p:nvSpPr>
        <p:spPr>
          <a:xfrm>
            <a:off x="0" y="3529584"/>
            <a:ext cx="9144000" cy="13986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Figure 5 displays </a:t>
            </a:r>
            <a:r>
              <a:rPr lang="en" sz="1200">
                <a:solidFill>
                  <a:schemeClr val="dk1"/>
                </a:solidFill>
                <a:latin typeface="Times New Roman"/>
                <a:ea typeface="Times New Roman"/>
                <a:cs typeface="Times New Roman"/>
                <a:sym typeface="Times New Roman"/>
              </a:rPr>
              <a:t>a Symbol Map chart where it shows each country’s real </a:t>
            </a:r>
            <a:r>
              <a:rPr lang="en" sz="1200">
                <a:solidFill>
                  <a:schemeClr val="dk1"/>
                </a:solidFill>
                <a:latin typeface="Times New Roman"/>
                <a:ea typeface="Times New Roman"/>
                <a:cs typeface="Times New Roman"/>
                <a:sym typeface="Times New Roman"/>
              </a:rPr>
              <a:t>longitude</a:t>
            </a:r>
            <a:r>
              <a:rPr lang="en" sz="1200">
                <a:solidFill>
                  <a:schemeClr val="dk1"/>
                </a:solidFill>
                <a:latin typeface="Times New Roman"/>
                <a:ea typeface="Times New Roman"/>
                <a:cs typeface="Times New Roman"/>
                <a:sym typeface="Times New Roman"/>
              </a:rPr>
              <a:t> and latitude in the map: the size of each circle represents average school enrollment, the color represents average individuals using the Internet.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chart on </a:t>
            </a:r>
            <a:r>
              <a:rPr lang="en" sz="1200">
                <a:solidFill>
                  <a:schemeClr val="dk1"/>
                </a:solidFill>
                <a:latin typeface="Times New Roman"/>
                <a:ea typeface="Times New Roman"/>
                <a:cs typeface="Times New Roman"/>
                <a:sym typeface="Times New Roman"/>
              </a:rPr>
              <a:t>average</a:t>
            </a:r>
            <a:r>
              <a:rPr lang="en" sz="1200">
                <a:solidFill>
                  <a:schemeClr val="dk1"/>
                </a:solidFill>
                <a:latin typeface="Times New Roman"/>
                <a:ea typeface="Times New Roman"/>
                <a:cs typeface="Times New Roman"/>
                <a:sym typeface="Times New Roman"/>
              </a:rPr>
              <a:t>, it shows a positive correlation between the </a:t>
            </a:r>
            <a:r>
              <a:rPr lang="en" sz="1200">
                <a:solidFill>
                  <a:schemeClr val="dk1"/>
                </a:solidFill>
                <a:latin typeface="Times New Roman"/>
                <a:ea typeface="Times New Roman"/>
                <a:cs typeface="Times New Roman"/>
                <a:sym typeface="Times New Roman"/>
              </a:rPr>
              <a:t>average individuals using the Internet</a:t>
            </a:r>
            <a:r>
              <a:rPr lang="en" sz="1200">
                <a:solidFill>
                  <a:schemeClr val="dk1"/>
                </a:solidFill>
                <a:latin typeface="Times New Roman"/>
                <a:ea typeface="Times New Roman"/>
                <a:cs typeface="Times New Roman"/>
                <a:sym typeface="Times New Roman"/>
              </a:rPr>
              <a:t> and </a:t>
            </a:r>
            <a:r>
              <a:rPr lang="en" sz="1200">
                <a:solidFill>
                  <a:schemeClr val="dk1"/>
                </a:solidFill>
                <a:latin typeface="Times New Roman"/>
                <a:ea typeface="Times New Roman"/>
                <a:cs typeface="Times New Roman"/>
                <a:sym typeface="Times New Roman"/>
              </a:rPr>
              <a:t>percentage of school enrollment.</a:t>
            </a:r>
            <a:r>
              <a:rPr lang="en" sz="1200">
                <a:solidFill>
                  <a:schemeClr val="dk1"/>
                </a:solidFill>
                <a:latin typeface="Times New Roman"/>
                <a:ea typeface="Times New Roman"/>
                <a:cs typeface="Times New Roman"/>
                <a:sym typeface="Times New Roman"/>
              </a:rPr>
              <a:t> In other words, as average individuals using the Internet increases, the school enrollment increases.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indicates that education is strongly linked to technology development. The government should focus on both education and technology development in order to achieve both </a:t>
            </a:r>
            <a:r>
              <a:rPr lang="en" sz="1200">
                <a:solidFill>
                  <a:schemeClr val="dk1"/>
                </a:solidFill>
                <a:latin typeface="Times New Roman"/>
                <a:ea typeface="Times New Roman"/>
                <a:cs typeface="Times New Roman"/>
                <a:sym typeface="Times New Roman"/>
              </a:rPr>
              <a:t>improvement</a:t>
            </a:r>
            <a:r>
              <a:rPr lang="en" sz="1200">
                <a:solidFill>
                  <a:schemeClr val="dk1"/>
                </a:solidFill>
                <a:latin typeface="Times New Roman"/>
                <a:ea typeface="Times New Roman"/>
                <a:cs typeface="Times New Roman"/>
                <a:sym typeface="Times New Roman"/>
              </a:rPr>
              <a:t>.</a:t>
            </a:r>
            <a:endParaRPr sz="1200"/>
          </a:p>
        </p:txBody>
      </p:sp>
      <p:sp>
        <p:nvSpPr>
          <p:cNvPr id="121" name="Google Shape;121;p21"/>
          <p:cNvSpPr txBox="1"/>
          <p:nvPr/>
        </p:nvSpPr>
        <p:spPr>
          <a:xfrm>
            <a:off x="722400" y="3085138"/>
            <a:ext cx="769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5: Symbol map of average percentage of individuals using the Internet and average percentage of school enrollment </a:t>
            </a:r>
            <a:endParaRPr sz="1200">
              <a:latin typeface="Times New Roman"/>
              <a:ea typeface="Times New Roman"/>
              <a:cs typeface="Times New Roman"/>
              <a:sym typeface="Times New Roman"/>
            </a:endParaRPr>
          </a:p>
        </p:txBody>
      </p:sp>
      <p:pic>
        <p:nvPicPr>
          <p:cNvPr id="122" name="Google Shape;122;p21"/>
          <p:cNvPicPr preferRelativeResize="0"/>
          <p:nvPr/>
        </p:nvPicPr>
        <p:blipFill>
          <a:blip r:embed="rId3">
            <a:alphaModFix/>
          </a:blip>
          <a:stretch>
            <a:fillRect/>
          </a:stretch>
        </p:blipFill>
        <p:spPr>
          <a:xfrm>
            <a:off x="1632325" y="722376"/>
            <a:ext cx="5879358" cy="211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