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Fira Sans Extra Condensed Medium"/>
      <p:regular r:id="rId28"/>
      <p:bold r:id="rId29"/>
      <p:italic r:id="rId30"/>
      <p:boldItalic r:id="rId31"/>
    </p:embeddedFont>
    <p:embeddedFont>
      <p:font typeface="Exo 2"/>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A3F2F0-2C85-49FF-9008-73323884BCC1}">
  <a:tblStyle styleId="{6BA3F2F0-2C85-49FF-9008-73323884BC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FiraSansExtraCondensedMedium-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ExtraCondensed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5.xml"/><Relationship Id="rId33" Type="http://schemas.openxmlformats.org/officeDocument/2006/relationships/font" Target="fonts/Exo2-bold.fntdata"/><Relationship Id="rId10" Type="http://schemas.openxmlformats.org/officeDocument/2006/relationships/slide" Target="slides/slide4.xml"/><Relationship Id="rId32" Type="http://schemas.openxmlformats.org/officeDocument/2006/relationships/font" Target="fonts/Exo2-regular.fntdata"/><Relationship Id="rId13" Type="http://schemas.openxmlformats.org/officeDocument/2006/relationships/slide" Target="slides/slide7.xml"/><Relationship Id="rId35" Type="http://schemas.openxmlformats.org/officeDocument/2006/relationships/font" Target="fonts/Exo2-boldItalic.fntdata"/><Relationship Id="rId12" Type="http://schemas.openxmlformats.org/officeDocument/2006/relationships/slide" Target="slides/slide6.xml"/><Relationship Id="rId34" Type="http://schemas.openxmlformats.org/officeDocument/2006/relationships/font" Target="fonts/Exo2-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b19db4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ceb19db43b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092057a7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092057a7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6d5c006e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6d5c006e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f7694a74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cf7694a745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eb19db4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ceb19db43b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717c9af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d717c9af8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092057a7d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092057a7d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6d5c006e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6d5c006e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eb19db43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ceb19db43b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6d5c006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d6d5c006e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f7694a7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cf7694a74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717c9af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d717c9af8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717c9af87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717c9af87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f7694a7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cf7694a74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092057a7d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d092057a7d_3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eb19db4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ceb19db43b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eb19db43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ceb19db43b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eb19db4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ceb19db43b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eb19db43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ceb19db43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f7694a74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cf7694a745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870650" y="1144200"/>
            <a:ext cx="6919200" cy="3510600"/>
          </a:xfrm>
          <a:prstGeom prst="rect">
            <a:avLst/>
          </a:prstGeom>
          <a:noFill/>
          <a:ln>
            <a:noFill/>
          </a:ln>
        </p:spPr>
        <p:txBody>
          <a:bodyPr anchorCtr="0" anchor="t" bIns="91425" lIns="91425" spcFirstLastPara="1" rIns="91425" wrap="square" tIns="91425">
            <a:noAutofit/>
          </a:bodyPr>
          <a:lstStyle>
            <a:lvl1pPr indent="-279400" lvl="0" marL="457200" rtl="0" algn="l">
              <a:lnSpc>
                <a:spcPct val="115000"/>
              </a:lnSpc>
              <a:spcBef>
                <a:spcPts val="0"/>
              </a:spcBef>
              <a:spcAft>
                <a:spcPts val="0"/>
              </a:spcAft>
              <a:buClr>
                <a:srgbClr val="434343"/>
              </a:buClr>
              <a:buSzPts val="800"/>
              <a:buFont typeface="Nunito Light"/>
              <a:buAutoNum type="arabicPeriod"/>
              <a:defRPr>
                <a:solidFill>
                  <a:srgbClr val="000000"/>
                </a:solidFill>
              </a:defRPr>
            </a:lvl1pPr>
            <a:lvl2pPr indent="-304800" lvl="1" marL="914400" rtl="0" algn="l">
              <a:lnSpc>
                <a:spcPct val="115000"/>
              </a:lnSpc>
              <a:spcBef>
                <a:spcPts val="1600"/>
              </a:spcBef>
              <a:spcAft>
                <a:spcPts val="0"/>
              </a:spcAft>
              <a:buClr>
                <a:srgbClr val="434343"/>
              </a:buClr>
              <a:buSzPts val="1200"/>
              <a:buFont typeface="Nunito Light"/>
              <a:buAutoNum type="alphaLcPeriod"/>
              <a:defRPr>
                <a:solidFill>
                  <a:srgbClr val="000000"/>
                </a:solidFill>
              </a:defRPr>
            </a:lvl2pPr>
            <a:lvl3pPr indent="-304800" lvl="2" marL="1371600" rtl="0" algn="l">
              <a:lnSpc>
                <a:spcPct val="115000"/>
              </a:lnSpc>
              <a:spcBef>
                <a:spcPts val="1600"/>
              </a:spcBef>
              <a:spcAft>
                <a:spcPts val="0"/>
              </a:spcAft>
              <a:buClr>
                <a:srgbClr val="434343"/>
              </a:buClr>
              <a:buSzPts val="1200"/>
              <a:buFont typeface="Nunito Light"/>
              <a:buAutoNum type="romanLcPeriod"/>
              <a:defRPr>
                <a:solidFill>
                  <a:srgbClr val="000000"/>
                </a:solidFill>
              </a:defRPr>
            </a:lvl3pPr>
            <a:lvl4pPr indent="-304800" lvl="3" marL="1828800" rtl="0" algn="l">
              <a:lnSpc>
                <a:spcPct val="115000"/>
              </a:lnSpc>
              <a:spcBef>
                <a:spcPts val="1600"/>
              </a:spcBef>
              <a:spcAft>
                <a:spcPts val="0"/>
              </a:spcAft>
              <a:buClr>
                <a:srgbClr val="434343"/>
              </a:buClr>
              <a:buSzPts val="1200"/>
              <a:buFont typeface="Nunito Light"/>
              <a:buAutoNum type="arabicPeriod"/>
              <a:defRPr>
                <a:solidFill>
                  <a:srgbClr val="000000"/>
                </a:solidFill>
              </a:defRPr>
            </a:lvl4pPr>
            <a:lvl5pPr indent="-304800" lvl="4" marL="2286000" rtl="0" algn="l">
              <a:lnSpc>
                <a:spcPct val="115000"/>
              </a:lnSpc>
              <a:spcBef>
                <a:spcPts val="1600"/>
              </a:spcBef>
              <a:spcAft>
                <a:spcPts val="0"/>
              </a:spcAft>
              <a:buClr>
                <a:srgbClr val="434343"/>
              </a:buClr>
              <a:buSzPts val="1200"/>
              <a:buFont typeface="Nunito Light"/>
              <a:buAutoNum type="alphaLcPeriod"/>
              <a:defRPr>
                <a:solidFill>
                  <a:srgbClr val="000000"/>
                </a:solidFill>
              </a:defRPr>
            </a:lvl5pPr>
            <a:lvl6pPr indent="-304800" lvl="5" marL="2743200" rtl="0" algn="l">
              <a:lnSpc>
                <a:spcPct val="115000"/>
              </a:lnSpc>
              <a:spcBef>
                <a:spcPts val="1600"/>
              </a:spcBef>
              <a:spcAft>
                <a:spcPts val="0"/>
              </a:spcAft>
              <a:buClr>
                <a:srgbClr val="434343"/>
              </a:buClr>
              <a:buSzPts val="1200"/>
              <a:buFont typeface="Nunito Light"/>
              <a:buAutoNum type="romanLcPeriod"/>
              <a:defRPr>
                <a:solidFill>
                  <a:srgbClr val="000000"/>
                </a:solidFill>
              </a:defRPr>
            </a:lvl6pPr>
            <a:lvl7pPr indent="-304800" lvl="6" marL="3200400" rtl="0" algn="l">
              <a:lnSpc>
                <a:spcPct val="115000"/>
              </a:lnSpc>
              <a:spcBef>
                <a:spcPts val="1600"/>
              </a:spcBef>
              <a:spcAft>
                <a:spcPts val="0"/>
              </a:spcAft>
              <a:buClr>
                <a:srgbClr val="434343"/>
              </a:buClr>
              <a:buSzPts val="1200"/>
              <a:buFont typeface="Nunito Light"/>
              <a:buAutoNum type="arabicPeriod"/>
              <a:defRPr>
                <a:solidFill>
                  <a:srgbClr val="000000"/>
                </a:solidFill>
              </a:defRPr>
            </a:lvl7pPr>
            <a:lvl8pPr indent="-304800" lvl="7" marL="3657600" rtl="0" algn="l">
              <a:lnSpc>
                <a:spcPct val="115000"/>
              </a:lnSpc>
              <a:spcBef>
                <a:spcPts val="1600"/>
              </a:spcBef>
              <a:spcAft>
                <a:spcPts val="0"/>
              </a:spcAft>
              <a:buClr>
                <a:srgbClr val="434343"/>
              </a:buClr>
              <a:buSzPts val="1200"/>
              <a:buFont typeface="Nunito Light"/>
              <a:buAutoNum type="alphaLcPeriod"/>
              <a:defRPr>
                <a:solidFill>
                  <a:srgbClr val="000000"/>
                </a:solidFill>
              </a:defRPr>
            </a:lvl8pPr>
            <a:lvl9pPr indent="-304800" lvl="8" marL="4114800" rtl="0" algn="l">
              <a:lnSpc>
                <a:spcPct val="115000"/>
              </a:lnSpc>
              <a:spcBef>
                <a:spcPts val="1600"/>
              </a:spcBef>
              <a:spcAft>
                <a:spcPts val="1600"/>
              </a:spcAft>
              <a:buClr>
                <a:srgbClr val="434343"/>
              </a:buClr>
              <a:buSzPts val="1200"/>
              <a:buFont typeface="Nunito Light"/>
              <a:buAutoNum type="romanLcPeriod"/>
              <a:defRPr>
                <a:solidFill>
                  <a:srgbClr val="000000"/>
                </a:solidFill>
              </a:defRPr>
            </a:lvl9pPr>
          </a:lstStyle>
          <a:p/>
        </p:txBody>
      </p:sp>
      <p:sp>
        <p:nvSpPr>
          <p:cNvPr id="52" name="Google Shape;52;p13"/>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53" name="Google Shape;53;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385875" y="2098650"/>
            <a:ext cx="2372400" cy="946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0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56" name="Google Shape;56;p14"/>
          <p:cNvSpPr txBox="1"/>
          <p:nvPr>
            <p:ph idx="2" type="ctrTitle"/>
          </p:nvPr>
        </p:nvSpPr>
        <p:spPr>
          <a:xfrm>
            <a:off x="390296" y="201653"/>
            <a:ext cx="19743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57" name="Google Shape;57;p14"/>
          <p:cNvSpPr txBox="1"/>
          <p:nvPr>
            <p:ph idx="1" type="subTitle"/>
          </p:nvPr>
        </p:nvSpPr>
        <p:spPr>
          <a:xfrm>
            <a:off x="690446" y="580278"/>
            <a:ext cx="16743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58" name="Google Shape;58;p14"/>
          <p:cNvSpPr txBox="1"/>
          <p:nvPr>
            <p:ph idx="3" type="title"/>
          </p:nvPr>
        </p:nvSpPr>
        <p:spPr>
          <a:xfrm>
            <a:off x="2118448" y="544448"/>
            <a:ext cx="11076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3600"/>
            </a:lvl1pPr>
            <a:lvl2pPr lvl="1"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59" name="Google Shape;59;p14"/>
          <p:cNvSpPr txBox="1"/>
          <p:nvPr>
            <p:ph idx="4" type="title"/>
          </p:nvPr>
        </p:nvSpPr>
        <p:spPr>
          <a:xfrm>
            <a:off x="2105406" y="1515808"/>
            <a:ext cx="11076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3600"/>
            </a:lvl1pPr>
            <a:lvl2pPr lvl="1"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0" name="Google Shape;60;p14"/>
          <p:cNvSpPr txBox="1"/>
          <p:nvPr>
            <p:ph idx="5" type="title"/>
          </p:nvPr>
        </p:nvSpPr>
        <p:spPr>
          <a:xfrm>
            <a:off x="2105406" y="2487168"/>
            <a:ext cx="11076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3600"/>
            </a:lvl1pPr>
            <a:lvl2pPr lvl="1"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1" name="Google Shape;61;p14"/>
          <p:cNvSpPr txBox="1"/>
          <p:nvPr>
            <p:ph idx="6" type="title"/>
          </p:nvPr>
        </p:nvSpPr>
        <p:spPr>
          <a:xfrm>
            <a:off x="5922008" y="2092638"/>
            <a:ext cx="10722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3600"/>
            </a:lvl1pPr>
            <a:lvl2pPr lvl="1"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2" name="Google Shape;62;p14"/>
          <p:cNvSpPr txBox="1"/>
          <p:nvPr>
            <p:ph idx="7" type="title"/>
          </p:nvPr>
        </p:nvSpPr>
        <p:spPr>
          <a:xfrm>
            <a:off x="5922008" y="3112336"/>
            <a:ext cx="10722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3600"/>
            </a:lvl1pPr>
            <a:lvl2pPr lvl="1"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3" name="Google Shape;63;p14"/>
          <p:cNvSpPr txBox="1"/>
          <p:nvPr>
            <p:ph idx="8" type="title"/>
          </p:nvPr>
        </p:nvSpPr>
        <p:spPr>
          <a:xfrm>
            <a:off x="5922008" y="4132033"/>
            <a:ext cx="10722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3600"/>
            </a:lvl1pPr>
            <a:lvl2pPr lvl="1"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4" name="Google Shape;64;p14"/>
          <p:cNvSpPr txBox="1"/>
          <p:nvPr>
            <p:ph idx="9" type="ctrTitle"/>
          </p:nvPr>
        </p:nvSpPr>
        <p:spPr>
          <a:xfrm>
            <a:off x="390296" y="1167854"/>
            <a:ext cx="19743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65" name="Google Shape;65;p14"/>
          <p:cNvSpPr txBox="1"/>
          <p:nvPr>
            <p:ph idx="13" type="subTitle"/>
          </p:nvPr>
        </p:nvSpPr>
        <p:spPr>
          <a:xfrm>
            <a:off x="690446" y="1546477"/>
            <a:ext cx="16743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66" name="Google Shape;66;p14"/>
          <p:cNvSpPr txBox="1"/>
          <p:nvPr>
            <p:ph idx="14" type="ctrTitle"/>
          </p:nvPr>
        </p:nvSpPr>
        <p:spPr>
          <a:xfrm>
            <a:off x="390296" y="2141336"/>
            <a:ext cx="19743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67" name="Google Shape;67;p14"/>
          <p:cNvSpPr txBox="1"/>
          <p:nvPr>
            <p:ph idx="15" type="subTitle"/>
          </p:nvPr>
        </p:nvSpPr>
        <p:spPr>
          <a:xfrm>
            <a:off x="690446" y="2519956"/>
            <a:ext cx="1674300" cy="57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68" name="Google Shape;68;p14"/>
          <p:cNvSpPr txBox="1"/>
          <p:nvPr>
            <p:ph idx="16" type="ctrTitle"/>
          </p:nvPr>
        </p:nvSpPr>
        <p:spPr>
          <a:xfrm>
            <a:off x="6811558" y="1775180"/>
            <a:ext cx="19743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69" name="Google Shape;69;p14"/>
          <p:cNvSpPr txBox="1"/>
          <p:nvPr>
            <p:ph idx="17" type="subTitle"/>
          </p:nvPr>
        </p:nvSpPr>
        <p:spPr>
          <a:xfrm>
            <a:off x="6811558" y="2153805"/>
            <a:ext cx="16743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900"/>
              <a:buNone/>
              <a:defRPr/>
            </a:lvl1pPr>
            <a:lvl2pPr lvl="1" rtl="0" algn="l">
              <a:lnSpc>
                <a:spcPct val="100000"/>
              </a:lnSpc>
              <a:spcBef>
                <a:spcPts val="0"/>
              </a:spcBef>
              <a:spcAft>
                <a:spcPts val="0"/>
              </a:spcAft>
              <a:buSzPts val="900"/>
              <a:buNone/>
              <a:defRPr sz="900"/>
            </a:lvl2pPr>
            <a:lvl3pPr lvl="2" rtl="0" algn="l">
              <a:lnSpc>
                <a:spcPct val="100000"/>
              </a:lnSpc>
              <a:spcBef>
                <a:spcPts val="0"/>
              </a:spcBef>
              <a:spcAft>
                <a:spcPts val="0"/>
              </a:spcAft>
              <a:buSzPts val="900"/>
              <a:buNone/>
              <a:defRPr sz="900"/>
            </a:lvl3pPr>
            <a:lvl4pPr lvl="3" rtl="0" algn="l">
              <a:lnSpc>
                <a:spcPct val="100000"/>
              </a:lnSpc>
              <a:spcBef>
                <a:spcPts val="0"/>
              </a:spcBef>
              <a:spcAft>
                <a:spcPts val="0"/>
              </a:spcAft>
              <a:buSzPts val="900"/>
              <a:buNone/>
              <a:defRPr sz="900"/>
            </a:lvl4pPr>
            <a:lvl5pPr lvl="4" rtl="0" algn="l">
              <a:lnSpc>
                <a:spcPct val="100000"/>
              </a:lnSpc>
              <a:spcBef>
                <a:spcPts val="0"/>
              </a:spcBef>
              <a:spcAft>
                <a:spcPts val="0"/>
              </a:spcAft>
              <a:buSzPts val="900"/>
              <a:buNone/>
              <a:defRPr sz="900"/>
            </a:lvl5pPr>
            <a:lvl6pPr lvl="5" rtl="0" algn="l">
              <a:lnSpc>
                <a:spcPct val="100000"/>
              </a:lnSpc>
              <a:spcBef>
                <a:spcPts val="0"/>
              </a:spcBef>
              <a:spcAft>
                <a:spcPts val="0"/>
              </a:spcAft>
              <a:buSzPts val="900"/>
              <a:buNone/>
              <a:defRPr sz="900"/>
            </a:lvl6pPr>
            <a:lvl7pPr lvl="6" rtl="0" algn="l">
              <a:lnSpc>
                <a:spcPct val="100000"/>
              </a:lnSpc>
              <a:spcBef>
                <a:spcPts val="0"/>
              </a:spcBef>
              <a:spcAft>
                <a:spcPts val="0"/>
              </a:spcAft>
              <a:buSzPts val="900"/>
              <a:buNone/>
              <a:defRPr sz="900"/>
            </a:lvl7pPr>
            <a:lvl8pPr lvl="7" rtl="0" algn="l">
              <a:lnSpc>
                <a:spcPct val="100000"/>
              </a:lnSpc>
              <a:spcBef>
                <a:spcPts val="0"/>
              </a:spcBef>
              <a:spcAft>
                <a:spcPts val="0"/>
              </a:spcAft>
              <a:buSzPts val="900"/>
              <a:buNone/>
              <a:defRPr sz="900"/>
            </a:lvl8pPr>
            <a:lvl9pPr lvl="8" rtl="0" algn="l">
              <a:lnSpc>
                <a:spcPct val="100000"/>
              </a:lnSpc>
              <a:spcBef>
                <a:spcPts val="0"/>
              </a:spcBef>
              <a:spcAft>
                <a:spcPts val="0"/>
              </a:spcAft>
              <a:buSzPts val="900"/>
              <a:buNone/>
              <a:defRPr sz="900"/>
            </a:lvl9pPr>
          </a:lstStyle>
          <a:p/>
        </p:txBody>
      </p:sp>
      <p:sp>
        <p:nvSpPr>
          <p:cNvPr id="70" name="Google Shape;70;p14"/>
          <p:cNvSpPr txBox="1"/>
          <p:nvPr>
            <p:ph idx="18" type="ctrTitle"/>
          </p:nvPr>
        </p:nvSpPr>
        <p:spPr>
          <a:xfrm>
            <a:off x="6811558" y="2799095"/>
            <a:ext cx="19743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71" name="Google Shape;71;p14"/>
          <p:cNvSpPr txBox="1"/>
          <p:nvPr>
            <p:ph idx="19" type="subTitle"/>
          </p:nvPr>
        </p:nvSpPr>
        <p:spPr>
          <a:xfrm>
            <a:off x="6811558" y="3177717"/>
            <a:ext cx="16743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900"/>
              <a:buNone/>
              <a:defRPr/>
            </a:lvl1pPr>
            <a:lvl2pPr lvl="1" rtl="0" algn="l">
              <a:lnSpc>
                <a:spcPct val="100000"/>
              </a:lnSpc>
              <a:spcBef>
                <a:spcPts val="0"/>
              </a:spcBef>
              <a:spcAft>
                <a:spcPts val="0"/>
              </a:spcAft>
              <a:buSzPts val="900"/>
              <a:buNone/>
              <a:defRPr sz="900"/>
            </a:lvl2pPr>
            <a:lvl3pPr lvl="2" rtl="0" algn="l">
              <a:lnSpc>
                <a:spcPct val="100000"/>
              </a:lnSpc>
              <a:spcBef>
                <a:spcPts val="0"/>
              </a:spcBef>
              <a:spcAft>
                <a:spcPts val="0"/>
              </a:spcAft>
              <a:buSzPts val="900"/>
              <a:buNone/>
              <a:defRPr sz="900"/>
            </a:lvl3pPr>
            <a:lvl4pPr lvl="3" rtl="0" algn="l">
              <a:lnSpc>
                <a:spcPct val="100000"/>
              </a:lnSpc>
              <a:spcBef>
                <a:spcPts val="0"/>
              </a:spcBef>
              <a:spcAft>
                <a:spcPts val="0"/>
              </a:spcAft>
              <a:buSzPts val="900"/>
              <a:buNone/>
              <a:defRPr sz="900"/>
            </a:lvl4pPr>
            <a:lvl5pPr lvl="4" rtl="0" algn="l">
              <a:lnSpc>
                <a:spcPct val="100000"/>
              </a:lnSpc>
              <a:spcBef>
                <a:spcPts val="0"/>
              </a:spcBef>
              <a:spcAft>
                <a:spcPts val="0"/>
              </a:spcAft>
              <a:buSzPts val="900"/>
              <a:buNone/>
              <a:defRPr sz="900"/>
            </a:lvl5pPr>
            <a:lvl6pPr lvl="5" rtl="0" algn="l">
              <a:lnSpc>
                <a:spcPct val="100000"/>
              </a:lnSpc>
              <a:spcBef>
                <a:spcPts val="0"/>
              </a:spcBef>
              <a:spcAft>
                <a:spcPts val="0"/>
              </a:spcAft>
              <a:buSzPts val="900"/>
              <a:buNone/>
              <a:defRPr sz="900"/>
            </a:lvl6pPr>
            <a:lvl7pPr lvl="6" rtl="0" algn="l">
              <a:lnSpc>
                <a:spcPct val="100000"/>
              </a:lnSpc>
              <a:spcBef>
                <a:spcPts val="0"/>
              </a:spcBef>
              <a:spcAft>
                <a:spcPts val="0"/>
              </a:spcAft>
              <a:buSzPts val="900"/>
              <a:buNone/>
              <a:defRPr sz="900"/>
            </a:lvl7pPr>
            <a:lvl8pPr lvl="7" rtl="0" algn="l">
              <a:lnSpc>
                <a:spcPct val="100000"/>
              </a:lnSpc>
              <a:spcBef>
                <a:spcPts val="0"/>
              </a:spcBef>
              <a:spcAft>
                <a:spcPts val="0"/>
              </a:spcAft>
              <a:buSzPts val="900"/>
              <a:buNone/>
              <a:defRPr sz="900"/>
            </a:lvl8pPr>
            <a:lvl9pPr lvl="8" rtl="0" algn="l">
              <a:lnSpc>
                <a:spcPct val="100000"/>
              </a:lnSpc>
              <a:spcBef>
                <a:spcPts val="0"/>
              </a:spcBef>
              <a:spcAft>
                <a:spcPts val="0"/>
              </a:spcAft>
              <a:buSzPts val="900"/>
              <a:buNone/>
              <a:defRPr sz="900"/>
            </a:lvl9pPr>
          </a:lstStyle>
          <a:p/>
        </p:txBody>
      </p:sp>
      <p:sp>
        <p:nvSpPr>
          <p:cNvPr id="72" name="Google Shape;72;p14"/>
          <p:cNvSpPr txBox="1"/>
          <p:nvPr>
            <p:ph idx="20" type="ctrTitle"/>
          </p:nvPr>
        </p:nvSpPr>
        <p:spPr>
          <a:xfrm>
            <a:off x="6811558" y="3811353"/>
            <a:ext cx="19743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
        <p:nvSpPr>
          <p:cNvPr id="73" name="Google Shape;73;p14"/>
          <p:cNvSpPr txBox="1"/>
          <p:nvPr>
            <p:ph idx="21" type="subTitle"/>
          </p:nvPr>
        </p:nvSpPr>
        <p:spPr>
          <a:xfrm>
            <a:off x="6811558" y="4189973"/>
            <a:ext cx="16743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900"/>
              <a:buNone/>
              <a:defRPr/>
            </a:lvl1pPr>
            <a:lvl2pPr lvl="1" rtl="0" algn="l">
              <a:lnSpc>
                <a:spcPct val="100000"/>
              </a:lnSpc>
              <a:spcBef>
                <a:spcPts val="0"/>
              </a:spcBef>
              <a:spcAft>
                <a:spcPts val="0"/>
              </a:spcAft>
              <a:buSzPts val="900"/>
              <a:buNone/>
              <a:defRPr sz="900"/>
            </a:lvl2pPr>
            <a:lvl3pPr lvl="2" rtl="0" algn="l">
              <a:lnSpc>
                <a:spcPct val="100000"/>
              </a:lnSpc>
              <a:spcBef>
                <a:spcPts val="0"/>
              </a:spcBef>
              <a:spcAft>
                <a:spcPts val="0"/>
              </a:spcAft>
              <a:buSzPts val="900"/>
              <a:buNone/>
              <a:defRPr sz="900"/>
            </a:lvl3pPr>
            <a:lvl4pPr lvl="3" rtl="0" algn="l">
              <a:lnSpc>
                <a:spcPct val="100000"/>
              </a:lnSpc>
              <a:spcBef>
                <a:spcPts val="0"/>
              </a:spcBef>
              <a:spcAft>
                <a:spcPts val="0"/>
              </a:spcAft>
              <a:buSzPts val="900"/>
              <a:buNone/>
              <a:defRPr sz="900"/>
            </a:lvl4pPr>
            <a:lvl5pPr lvl="4" rtl="0" algn="l">
              <a:lnSpc>
                <a:spcPct val="100000"/>
              </a:lnSpc>
              <a:spcBef>
                <a:spcPts val="0"/>
              </a:spcBef>
              <a:spcAft>
                <a:spcPts val="0"/>
              </a:spcAft>
              <a:buSzPts val="900"/>
              <a:buNone/>
              <a:defRPr sz="900"/>
            </a:lvl5pPr>
            <a:lvl6pPr lvl="5" rtl="0" algn="l">
              <a:lnSpc>
                <a:spcPct val="100000"/>
              </a:lnSpc>
              <a:spcBef>
                <a:spcPts val="0"/>
              </a:spcBef>
              <a:spcAft>
                <a:spcPts val="0"/>
              </a:spcAft>
              <a:buSzPts val="900"/>
              <a:buNone/>
              <a:defRPr sz="900"/>
            </a:lvl6pPr>
            <a:lvl7pPr lvl="6" rtl="0" algn="l">
              <a:lnSpc>
                <a:spcPct val="100000"/>
              </a:lnSpc>
              <a:spcBef>
                <a:spcPts val="0"/>
              </a:spcBef>
              <a:spcAft>
                <a:spcPts val="0"/>
              </a:spcAft>
              <a:buSzPts val="900"/>
              <a:buNone/>
              <a:defRPr sz="900"/>
            </a:lvl7pPr>
            <a:lvl8pPr lvl="7" rtl="0" algn="l">
              <a:lnSpc>
                <a:spcPct val="100000"/>
              </a:lnSpc>
              <a:spcBef>
                <a:spcPts val="0"/>
              </a:spcBef>
              <a:spcAft>
                <a:spcPts val="0"/>
              </a:spcAft>
              <a:buSzPts val="900"/>
              <a:buNone/>
              <a:defRPr sz="900"/>
            </a:lvl8pPr>
            <a:lvl9pPr lvl="8" rtl="0" algn="l">
              <a:lnSpc>
                <a:spcPct val="100000"/>
              </a:lnSpc>
              <a:spcBef>
                <a:spcPts val="0"/>
              </a:spcBef>
              <a:spcAft>
                <a:spcPts val="0"/>
              </a:spcAft>
              <a:buSzPts val="900"/>
              <a:buNone/>
              <a:defRPr sz="900"/>
            </a:lvl9pPr>
          </a:lstStyle>
          <a:p/>
        </p:txBody>
      </p:sp>
      <p:sp>
        <p:nvSpPr>
          <p:cNvPr id="74" name="Google Shape;74;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5"/>
          <p:cNvSpPr txBox="1"/>
          <p:nvPr>
            <p:ph type="ctrTitle"/>
          </p:nvPr>
        </p:nvSpPr>
        <p:spPr>
          <a:xfrm>
            <a:off x="2638350" y="376498"/>
            <a:ext cx="3867300" cy="2054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rgbClr val="000000"/>
              </a:buClr>
              <a:buSzPts val="1600"/>
              <a:buNone/>
              <a:defRPr sz="1600">
                <a:solidFill>
                  <a:srgbClr val="000000"/>
                </a:solidFill>
              </a:defRPr>
            </a:lvl2pPr>
            <a:lvl3pPr lvl="2" rtl="0" algn="l">
              <a:lnSpc>
                <a:spcPct val="100000"/>
              </a:lnSpc>
              <a:spcBef>
                <a:spcPts val="0"/>
              </a:spcBef>
              <a:spcAft>
                <a:spcPts val="0"/>
              </a:spcAft>
              <a:buClr>
                <a:srgbClr val="000000"/>
              </a:buClr>
              <a:buSzPts val="1600"/>
              <a:buNone/>
              <a:defRPr sz="1600">
                <a:solidFill>
                  <a:srgbClr val="000000"/>
                </a:solidFill>
              </a:defRPr>
            </a:lvl3pPr>
            <a:lvl4pPr lvl="3" rtl="0" algn="l">
              <a:lnSpc>
                <a:spcPct val="100000"/>
              </a:lnSpc>
              <a:spcBef>
                <a:spcPts val="0"/>
              </a:spcBef>
              <a:spcAft>
                <a:spcPts val="0"/>
              </a:spcAft>
              <a:buClr>
                <a:srgbClr val="000000"/>
              </a:buClr>
              <a:buSzPts val="1600"/>
              <a:buNone/>
              <a:defRPr sz="1600">
                <a:solidFill>
                  <a:srgbClr val="000000"/>
                </a:solidFill>
              </a:defRPr>
            </a:lvl4pPr>
            <a:lvl5pPr lvl="4" rtl="0" algn="l">
              <a:lnSpc>
                <a:spcPct val="100000"/>
              </a:lnSpc>
              <a:spcBef>
                <a:spcPts val="0"/>
              </a:spcBef>
              <a:spcAft>
                <a:spcPts val="0"/>
              </a:spcAft>
              <a:buClr>
                <a:srgbClr val="000000"/>
              </a:buClr>
              <a:buSzPts val="1600"/>
              <a:buNone/>
              <a:defRPr sz="1600">
                <a:solidFill>
                  <a:srgbClr val="000000"/>
                </a:solidFill>
              </a:defRPr>
            </a:lvl5pPr>
            <a:lvl6pPr lvl="5" rtl="0" algn="l">
              <a:lnSpc>
                <a:spcPct val="100000"/>
              </a:lnSpc>
              <a:spcBef>
                <a:spcPts val="0"/>
              </a:spcBef>
              <a:spcAft>
                <a:spcPts val="0"/>
              </a:spcAft>
              <a:buClr>
                <a:srgbClr val="000000"/>
              </a:buClr>
              <a:buSzPts val="1600"/>
              <a:buNone/>
              <a:defRPr sz="1600">
                <a:solidFill>
                  <a:srgbClr val="000000"/>
                </a:solidFill>
              </a:defRPr>
            </a:lvl6pPr>
            <a:lvl7pPr lvl="6" rtl="0" algn="l">
              <a:lnSpc>
                <a:spcPct val="100000"/>
              </a:lnSpc>
              <a:spcBef>
                <a:spcPts val="0"/>
              </a:spcBef>
              <a:spcAft>
                <a:spcPts val="0"/>
              </a:spcAft>
              <a:buClr>
                <a:srgbClr val="000000"/>
              </a:buClr>
              <a:buSzPts val="1600"/>
              <a:buNone/>
              <a:defRPr sz="1600">
                <a:solidFill>
                  <a:srgbClr val="000000"/>
                </a:solidFill>
              </a:defRPr>
            </a:lvl7pPr>
            <a:lvl8pPr lvl="7" rtl="0" algn="l">
              <a:lnSpc>
                <a:spcPct val="100000"/>
              </a:lnSpc>
              <a:spcBef>
                <a:spcPts val="0"/>
              </a:spcBef>
              <a:spcAft>
                <a:spcPts val="0"/>
              </a:spcAft>
              <a:buClr>
                <a:srgbClr val="000000"/>
              </a:buClr>
              <a:buSzPts val="1600"/>
              <a:buNone/>
              <a:defRPr sz="1600">
                <a:solidFill>
                  <a:srgbClr val="000000"/>
                </a:solidFill>
              </a:defRPr>
            </a:lvl8pPr>
            <a:lvl9pPr lvl="8" rtl="0" algn="l">
              <a:lnSpc>
                <a:spcPct val="100000"/>
              </a:lnSpc>
              <a:spcBef>
                <a:spcPts val="0"/>
              </a:spcBef>
              <a:spcAft>
                <a:spcPts val="0"/>
              </a:spcAft>
              <a:buClr>
                <a:srgbClr val="000000"/>
              </a:buClr>
              <a:buSzPts val="1600"/>
              <a:buNone/>
              <a:defRPr sz="1600">
                <a:solidFill>
                  <a:srgbClr val="000000"/>
                </a:solidFill>
              </a:defRPr>
            </a:lvl9pPr>
          </a:lstStyle>
          <a:p/>
        </p:txBody>
      </p:sp>
      <p:sp>
        <p:nvSpPr>
          <p:cNvPr id="77" name="Google Shape;77;p15"/>
          <p:cNvSpPr txBox="1"/>
          <p:nvPr>
            <p:ph idx="1" type="subTitle"/>
          </p:nvPr>
        </p:nvSpPr>
        <p:spPr>
          <a:xfrm>
            <a:off x="2580225" y="2314225"/>
            <a:ext cx="3983400" cy="107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78" name="Google Shape;78;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6"/>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81" name="Google Shape;81;p1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8">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84" name="Google Shape;84;p17"/>
          <p:cNvSpPr txBox="1"/>
          <p:nvPr>
            <p:ph idx="2" type="title"/>
          </p:nvPr>
        </p:nvSpPr>
        <p:spPr>
          <a:xfrm>
            <a:off x="1086651" y="1475125"/>
            <a:ext cx="1795200" cy="754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000000"/>
              </a:buClr>
              <a:buSzPts val="4800"/>
              <a:buNone/>
              <a:defRPr sz="6000"/>
            </a:lvl1pPr>
            <a:lvl2pPr lvl="1"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85" name="Google Shape;85;p17"/>
          <p:cNvSpPr txBox="1"/>
          <p:nvPr>
            <p:ph idx="1" type="subTitle"/>
          </p:nvPr>
        </p:nvSpPr>
        <p:spPr>
          <a:xfrm flipH="1">
            <a:off x="3481677" y="1666454"/>
            <a:ext cx="3264900" cy="336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100"/>
              <a:buNone/>
              <a:defRPr>
                <a:solidFill>
                  <a:schemeClr val="lt1"/>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86" name="Google Shape;86;p17"/>
          <p:cNvSpPr txBox="1"/>
          <p:nvPr>
            <p:ph idx="3" type="title"/>
          </p:nvPr>
        </p:nvSpPr>
        <p:spPr>
          <a:xfrm>
            <a:off x="2298451" y="2475350"/>
            <a:ext cx="1763700" cy="754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000000"/>
              </a:buClr>
              <a:buSzPts val="4800"/>
              <a:buNone/>
              <a:defRPr sz="6000"/>
            </a:lvl1pPr>
            <a:lvl2pPr lvl="1"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87" name="Google Shape;87;p17"/>
          <p:cNvSpPr txBox="1"/>
          <p:nvPr>
            <p:ph idx="4" type="subTitle"/>
          </p:nvPr>
        </p:nvSpPr>
        <p:spPr>
          <a:xfrm flipH="1">
            <a:off x="4568051" y="2688425"/>
            <a:ext cx="3264900" cy="336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100"/>
              <a:buNone/>
              <a:defRPr>
                <a:solidFill>
                  <a:schemeClr val="lt1"/>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88" name="Google Shape;88;p17"/>
          <p:cNvSpPr txBox="1"/>
          <p:nvPr>
            <p:ph idx="5" type="title"/>
          </p:nvPr>
        </p:nvSpPr>
        <p:spPr>
          <a:xfrm>
            <a:off x="3353176" y="3513625"/>
            <a:ext cx="1795200" cy="754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rgbClr val="000000"/>
              </a:buClr>
              <a:buSzPts val="4800"/>
              <a:buNone/>
              <a:defRPr sz="6000"/>
            </a:lvl1pPr>
            <a:lvl2pPr lvl="1"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89" name="Google Shape;89;p17"/>
          <p:cNvSpPr txBox="1"/>
          <p:nvPr>
            <p:ph idx="6" type="subTitle"/>
          </p:nvPr>
        </p:nvSpPr>
        <p:spPr>
          <a:xfrm flipH="1">
            <a:off x="5671490" y="3709941"/>
            <a:ext cx="3264900" cy="336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100"/>
              <a:buNone/>
              <a:defRPr>
                <a:solidFill>
                  <a:schemeClr val="lt1"/>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90" name="Google Shape;90;p1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8"/>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93" name="Google Shape;93;p18"/>
          <p:cNvSpPr txBox="1"/>
          <p:nvPr>
            <p:ph idx="2" type="ctrTitle"/>
          </p:nvPr>
        </p:nvSpPr>
        <p:spPr>
          <a:xfrm>
            <a:off x="464478" y="1806500"/>
            <a:ext cx="1780500" cy="427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Clr>
                <a:srgbClr val="000000"/>
              </a:buClr>
              <a:buSzPts val="1400"/>
              <a:buNone/>
              <a:defRPr sz="1400">
                <a:solidFill>
                  <a:srgbClr val="000000"/>
                </a:solidFill>
              </a:defRPr>
            </a:lvl2pPr>
            <a:lvl3pPr lvl="2" rtl="0" algn="l">
              <a:lnSpc>
                <a:spcPct val="100000"/>
              </a:lnSpc>
              <a:spcBef>
                <a:spcPts val="0"/>
              </a:spcBef>
              <a:spcAft>
                <a:spcPts val="0"/>
              </a:spcAft>
              <a:buClr>
                <a:srgbClr val="000000"/>
              </a:buClr>
              <a:buSzPts val="1400"/>
              <a:buNone/>
              <a:defRPr sz="1400">
                <a:solidFill>
                  <a:srgbClr val="000000"/>
                </a:solidFill>
              </a:defRPr>
            </a:lvl3pPr>
            <a:lvl4pPr lvl="3" rtl="0" algn="l">
              <a:lnSpc>
                <a:spcPct val="100000"/>
              </a:lnSpc>
              <a:spcBef>
                <a:spcPts val="0"/>
              </a:spcBef>
              <a:spcAft>
                <a:spcPts val="0"/>
              </a:spcAft>
              <a:buClr>
                <a:srgbClr val="000000"/>
              </a:buClr>
              <a:buSzPts val="1400"/>
              <a:buNone/>
              <a:defRPr sz="1400">
                <a:solidFill>
                  <a:srgbClr val="000000"/>
                </a:solidFill>
              </a:defRPr>
            </a:lvl4pPr>
            <a:lvl5pPr lvl="4" rtl="0" algn="l">
              <a:lnSpc>
                <a:spcPct val="100000"/>
              </a:lnSpc>
              <a:spcBef>
                <a:spcPts val="0"/>
              </a:spcBef>
              <a:spcAft>
                <a:spcPts val="0"/>
              </a:spcAft>
              <a:buClr>
                <a:srgbClr val="000000"/>
              </a:buClr>
              <a:buSzPts val="1400"/>
              <a:buNone/>
              <a:defRPr sz="1400">
                <a:solidFill>
                  <a:srgbClr val="000000"/>
                </a:solidFill>
              </a:defRPr>
            </a:lvl5pPr>
            <a:lvl6pPr lvl="5" rtl="0" algn="l">
              <a:lnSpc>
                <a:spcPct val="100000"/>
              </a:lnSpc>
              <a:spcBef>
                <a:spcPts val="0"/>
              </a:spcBef>
              <a:spcAft>
                <a:spcPts val="0"/>
              </a:spcAft>
              <a:buClr>
                <a:srgbClr val="000000"/>
              </a:buClr>
              <a:buSzPts val="1400"/>
              <a:buNone/>
              <a:defRPr sz="1400">
                <a:solidFill>
                  <a:srgbClr val="000000"/>
                </a:solidFill>
              </a:defRPr>
            </a:lvl6pPr>
            <a:lvl7pPr lvl="6" rtl="0" algn="l">
              <a:lnSpc>
                <a:spcPct val="100000"/>
              </a:lnSpc>
              <a:spcBef>
                <a:spcPts val="0"/>
              </a:spcBef>
              <a:spcAft>
                <a:spcPts val="0"/>
              </a:spcAft>
              <a:buClr>
                <a:srgbClr val="000000"/>
              </a:buClr>
              <a:buSzPts val="1400"/>
              <a:buNone/>
              <a:defRPr sz="1400">
                <a:solidFill>
                  <a:srgbClr val="000000"/>
                </a:solidFill>
              </a:defRPr>
            </a:lvl7pPr>
            <a:lvl8pPr lvl="7" rtl="0" algn="l">
              <a:lnSpc>
                <a:spcPct val="100000"/>
              </a:lnSpc>
              <a:spcBef>
                <a:spcPts val="0"/>
              </a:spcBef>
              <a:spcAft>
                <a:spcPts val="0"/>
              </a:spcAft>
              <a:buClr>
                <a:srgbClr val="000000"/>
              </a:buClr>
              <a:buSzPts val="1400"/>
              <a:buNone/>
              <a:defRPr sz="1400">
                <a:solidFill>
                  <a:srgbClr val="000000"/>
                </a:solidFill>
              </a:defRPr>
            </a:lvl8pPr>
            <a:lvl9pPr lvl="8" rtl="0" algn="l">
              <a:lnSpc>
                <a:spcPct val="100000"/>
              </a:lnSpc>
              <a:spcBef>
                <a:spcPts val="0"/>
              </a:spcBef>
              <a:spcAft>
                <a:spcPts val="0"/>
              </a:spcAft>
              <a:buClr>
                <a:srgbClr val="000000"/>
              </a:buClr>
              <a:buSzPts val="1400"/>
              <a:buNone/>
              <a:defRPr sz="1400">
                <a:solidFill>
                  <a:srgbClr val="000000"/>
                </a:solidFill>
              </a:defRPr>
            </a:lvl9pPr>
          </a:lstStyle>
          <a:p/>
        </p:txBody>
      </p:sp>
      <p:sp>
        <p:nvSpPr>
          <p:cNvPr id="94" name="Google Shape;94;p18"/>
          <p:cNvSpPr txBox="1"/>
          <p:nvPr>
            <p:ph idx="1" type="subTitle"/>
          </p:nvPr>
        </p:nvSpPr>
        <p:spPr>
          <a:xfrm>
            <a:off x="616128" y="2100749"/>
            <a:ext cx="1477200" cy="100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95" name="Google Shape;95;p18"/>
          <p:cNvSpPr txBox="1"/>
          <p:nvPr>
            <p:ph idx="3" type="ctrTitle"/>
          </p:nvPr>
        </p:nvSpPr>
        <p:spPr>
          <a:xfrm>
            <a:off x="2077426" y="1806500"/>
            <a:ext cx="1780500" cy="427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Clr>
                <a:srgbClr val="000000"/>
              </a:buClr>
              <a:buSzPts val="1400"/>
              <a:buNone/>
              <a:defRPr sz="1400">
                <a:solidFill>
                  <a:srgbClr val="000000"/>
                </a:solidFill>
              </a:defRPr>
            </a:lvl2pPr>
            <a:lvl3pPr lvl="2" rtl="0" algn="l">
              <a:lnSpc>
                <a:spcPct val="100000"/>
              </a:lnSpc>
              <a:spcBef>
                <a:spcPts val="0"/>
              </a:spcBef>
              <a:spcAft>
                <a:spcPts val="0"/>
              </a:spcAft>
              <a:buClr>
                <a:srgbClr val="000000"/>
              </a:buClr>
              <a:buSzPts val="1400"/>
              <a:buNone/>
              <a:defRPr sz="1400">
                <a:solidFill>
                  <a:srgbClr val="000000"/>
                </a:solidFill>
              </a:defRPr>
            </a:lvl3pPr>
            <a:lvl4pPr lvl="3" rtl="0" algn="l">
              <a:lnSpc>
                <a:spcPct val="100000"/>
              </a:lnSpc>
              <a:spcBef>
                <a:spcPts val="0"/>
              </a:spcBef>
              <a:spcAft>
                <a:spcPts val="0"/>
              </a:spcAft>
              <a:buClr>
                <a:srgbClr val="000000"/>
              </a:buClr>
              <a:buSzPts val="1400"/>
              <a:buNone/>
              <a:defRPr sz="1400">
                <a:solidFill>
                  <a:srgbClr val="000000"/>
                </a:solidFill>
              </a:defRPr>
            </a:lvl4pPr>
            <a:lvl5pPr lvl="4" rtl="0" algn="l">
              <a:lnSpc>
                <a:spcPct val="100000"/>
              </a:lnSpc>
              <a:spcBef>
                <a:spcPts val="0"/>
              </a:spcBef>
              <a:spcAft>
                <a:spcPts val="0"/>
              </a:spcAft>
              <a:buClr>
                <a:srgbClr val="000000"/>
              </a:buClr>
              <a:buSzPts val="1400"/>
              <a:buNone/>
              <a:defRPr sz="1400">
                <a:solidFill>
                  <a:srgbClr val="000000"/>
                </a:solidFill>
              </a:defRPr>
            </a:lvl5pPr>
            <a:lvl6pPr lvl="5" rtl="0" algn="l">
              <a:lnSpc>
                <a:spcPct val="100000"/>
              </a:lnSpc>
              <a:spcBef>
                <a:spcPts val="0"/>
              </a:spcBef>
              <a:spcAft>
                <a:spcPts val="0"/>
              </a:spcAft>
              <a:buClr>
                <a:srgbClr val="000000"/>
              </a:buClr>
              <a:buSzPts val="1400"/>
              <a:buNone/>
              <a:defRPr sz="1400">
                <a:solidFill>
                  <a:srgbClr val="000000"/>
                </a:solidFill>
              </a:defRPr>
            </a:lvl6pPr>
            <a:lvl7pPr lvl="6" rtl="0" algn="l">
              <a:lnSpc>
                <a:spcPct val="100000"/>
              </a:lnSpc>
              <a:spcBef>
                <a:spcPts val="0"/>
              </a:spcBef>
              <a:spcAft>
                <a:spcPts val="0"/>
              </a:spcAft>
              <a:buClr>
                <a:srgbClr val="000000"/>
              </a:buClr>
              <a:buSzPts val="1400"/>
              <a:buNone/>
              <a:defRPr sz="1400">
                <a:solidFill>
                  <a:srgbClr val="000000"/>
                </a:solidFill>
              </a:defRPr>
            </a:lvl7pPr>
            <a:lvl8pPr lvl="7" rtl="0" algn="l">
              <a:lnSpc>
                <a:spcPct val="100000"/>
              </a:lnSpc>
              <a:spcBef>
                <a:spcPts val="0"/>
              </a:spcBef>
              <a:spcAft>
                <a:spcPts val="0"/>
              </a:spcAft>
              <a:buClr>
                <a:srgbClr val="000000"/>
              </a:buClr>
              <a:buSzPts val="1400"/>
              <a:buNone/>
              <a:defRPr sz="1400">
                <a:solidFill>
                  <a:srgbClr val="000000"/>
                </a:solidFill>
              </a:defRPr>
            </a:lvl8pPr>
            <a:lvl9pPr lvl="8" rtl="0" algn="l">
              <a:lnSpc>
                <a:spcPct val="100000"/>
              </a:lnSpc>
              <a:spcBef>
                <a:spcPts val="0"/>
              </a:spcBef>
              <a:spcAft>
                <a:spcPts val="0"/>
              </a:spcAft>
              <a:buClr>
                <a:srgbClr val="000000"/>
              </a:buClr>
              <a:buSzPts val="1400"/>
              <a:buNone/>
              <a:defRPr sz="1400">
                <a:solidFill>
                  <a:srgbClr val="000000"/>
                </a:solidFill>
              </a:defRPr>
            </a:lvl9pPr>
          </a:lstStyle>
          <a:p/>
        </p:txBody>
      </p:sp>
      <p:sp>
        <p:nvSpPr>
          <p:cNvPr id="96" name="Google Shape;96;p18"/>
          <p:cNvSpPr txBox="1"/>
          <p:nvPr>
            <p:ph idx="4" type="subTitle"/>
          </p:nvPr>
        </p:nvSpPr>
        <p:spPr>
          <a:xfrm>
            <a:off x="2229076" y="2100749"/>
            <a:ext cx="1477200" cy="100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97" name="Google Shape;97;p18"/>
          <p:cNvSpPr txBox="1"/>
          <p:nvPr>
            <p:ph idx="5" type="ctrTitle"/>
          </p:nvPr>
        </p:nvSpPr>
        <p:spPr>
          <a:xfrm>
            <a:off x="3690375" y="1806500"/>
            <a:ext cx="1780500" cy="427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Clr>
                <a:srgbClr val="000000"/>
              </a:buClr>
              <a:buSzPts val="1400"/>
              <a:buNone/>
              <a:defRPr sz="1400">
                <a:solidFill>
                  <a:srgbClr val="000000"/>
                </a:solidFill>
              </a:defRPr>
            </a:lvl2pPr>
            <a:lvl3pPr lvl="2" rtl="0" algn="l">
              <a:lnSpc>
                <a:spcPct val="100000"/>
              </a:lnSpc>
              <a:spcBef>
                <a:spcPts val="0"/>
              </a:spcBef>
              <a:spcAft>
                <a:spcPts val="0"/>
              </a:spcAft>
              <a:buClr>
                <a:srgbClr val="000000"/>
              </a:buClr>
              <a:buSzPts val="1400"/>
              <a:buNone/>
              <a:defRPr sz="1400">
                <a:solidFill>
                  <a:srgbClr val="000000"/>
                </a:solidFill>
              </a:defRPr>
            </a:lvl3pPr>
            <a:lvl4pPr lvl="3" rtl="0" algn="l">
              <a:lnSpc>
                <a:spcPct val="100000"/>
              </a:lnSpc>
              <a:spcBef>
                <a:spcPts val="0"/>
              </a:spcBef>
              <a:spcAft>
                <a:spcPts val="0"/>
              </a:spcAft>
              <a:buClr>
                <a:srgbClr val="000000"/>
              </a:buClr>
              <a:buSzPts val="1400"/>
              <a:buNone/>
              <a:defRPr sz="1400">
                <a:solidFill>
                  <a:srgbClr val="000000"/>
                </a:solidFill>
              </a:defRPr>
            </a:lvl4pPr>
            <a:lvl5pPr lvl="4" rtl="0" algn="l">
              <a:lnSpc>
                <a:spcPct val="100000"/>
              </a:lnSpc>
              <a:spcBef>
                <a:spcPts val="0"/>
              </a:spcBef>
              <a:spcAft>
                <a:spcPts val="0"/>
              </a:spcAft>
              <a:buClr>
                <a:srgbClr val="000000"/>
              </a:buClr>
              <a:buSzPts val="1400"/>
              <a:buNone/>
              <a:defRPr sz="1400">
                <a:solidFill>
                  <a:srgbClr val="000000"/>
                </a:solidFill>
              </a:defRPr>
            </a:lvl5pPr>
            <a:lvl6pPr lvl="5" rtl="0" algn="l">
              <a:lnSpc>
                <a:spcPct val="100000"/>
              </a:lnSpc>
              <a:spcBef>
                <a:spcPts val="0"/>
              </a:spcBef>
              <a:spcAft>
                <a:spcPts val="0"/>
              </a:spcAft>
              <a:buClr>
                <a:srgbClr val="000000"/>
              </a:buClr>
              <a:buSzPts val="1400"/>
              <a:buNone/>
              <a:defRPr sz="1400">
                <a:solidFill>
                  <a:srgbClr val="000000"/>
                </a:solidFill>
              </a:defRPr>
            </a:lvl6pPr>
            <a:lvl7pPr lvl="6" rtl="0" algn="l">
              <a:lnSpc>
                <a:spcPct val="100000"/>
              </a:lnSpc>
              <a:spcBef>
                <a:spcPts val="0"/>
              </a:spcBef>
              <a:spcAft>
                <a:spcPts val="0"/>
              </a:spcAft>
              <a:buClr>
                <a:srgbClr val="000000"/>
              </a:buClr>
              <a:buSzPts val="1400"/>
              <a:buNone/>
              <a:defRPr sz="1400">
                <a:solidFill>
                  <a:srgbClr val="000000"/>
                </a:solidFill>
              </a:defRPr>
            </a:lvl7pPr>
            <a:lvl8pPr lvl="7" rtl="0" algn="l">
              <a:lnSpc>
                <a:spcPct val="100000"/>
              </a:lnSpc>
              <a:spcBef>
                <a:spcPts val="0"/>
              </a:spcBef>
              <a:spcAft>
                <a:spcPts val="0"/>
              </a:spcAft>
              <a:buClr>
                <a:srgbClr val="000000"/>
              </a:buClr>
              <a:buSzPts val="1400"/>
              <a:buNone/>
              <a:defRPr sz="1400">
                <a:solidFill>
                  <a:srgbClr val="000000"/>
                </a:solidFill>
              </a:defRPr>
            </a:lvl8pPr>
            <a:lvl9pPr lvl="8" rtl="0" algn="l">
              <a:lnSpc>
                <a:spcPct val="100000"/>
              </a:lnSpc>
              <a:spcBef>
                <a:spcPts val="0"/>
              </a:spcBef>
              <a:spcAft>
                <a:spcPts val="0"/>
              </a:spcAft>
              <a:buClr>
                <a:srgbClr val="000000"/>
              </a:buClr>
              <a:buSzPts val="1400"/>
              <a:buNone/>
              <a:defRPr sz="1400">
                <a:solidFill>
                  <a:srgbClr val="000000"/>
                </a:solidFill>
              </a:defRPr>
            </a:lvl9pPr>
          </a:lstStyle>
          <a:p/>
        </p:txBody>
      </p:sp>
      <p:sp>
        <p:nvSpPr>
          <p:cNvPr id="98" name="Google Shape;98;p18"/>
          <p:cNvSpPr txBox="1"/>
          <p:nvPr>
            <p:ph idx="6" type="subTitle"/>
          </p:nvPr>
        </p:nvSpPr>
        <p:spPr>
          <a:xfrm>
            <a:off x="3842025" y="2100749"/>
            <a:ext cx="1477200" cy="100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99" name="Google Shape;99;p18"/>
          <p:cNvSpPr txBox="1"/>
          <p:nvPr>
            <p:ph idx="7" type="ctrTitle"/>
          </p:nvPr>
        </p:nvSpPr>
        <p:spPr>
          <a:xfrm>
            <a:off x="3707117" y="3549862"/>
            <a:ext cx="1780500" cy="427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Clr>
                <a:srgbClr val="000000"/>
              </a:buClr>
              <a:buSzPts val="1400"/>
              <a:buNone/>
              <a:defRPr sz="1400">
                <a:solidFill>
                  <a:srgbClr val="000000"/>
                </a:solidFill>
              </a:defRPr>
            </a:lvl2pPr>
            <a:lvl3pPr lvl="2" rtl="0" algn="l">
              <a:lnSpc>
                <a:spcPct val="100000"/>
              </a:lnSpc>
              <a:spcBef>
                <a:spcPts val="0"/>
              </a:spcBef>
              <a:spcAft>
                <a:spcPts val="0"/>
              </a:spcAft>
              <a:buClr>
                <a:srgbClr val="000000"/>
              </a:buClr>
              <a:buSzPts val="1400"/>
              <a:buNone/>
              <a:defRPr sz="1400">
                <a:solidFill>
                  <a:srgbClr val="000000"/>
                </a:solidFill>
              </a:defRPr>
            </a:lvl3pPr>
            <a:lvl4pPr lvl="3" rtl="0" algn="l">
              <a:lnSpc>
                <a:spcPct val="100000"/>
              </a:lnSpc>
              <a:spcBef>
                <a:spcPts val="0"/>
              </a:spcBef>
              <a:spcAft>
                <a:spcPts val="0"/>
              </a:spcAft>
              <a:buClr>
                <a:srgbClr val="000000"/>
              </a:buClr>
              <a:buSzPts val="1400"/>
              <a:buNone/>
              <a:defRPr sz="1400">
                <a:solidFill>
                  <a:srgbClr val="000000"/>
                </a:solidFill>
              </a:defRPr>
            </a:lvl4pPr>
            <a:lvl5pPr lvl="4" rtl="0" algn="l">
              <a:lnSpc>
                <a:spcPct val="100000"/>
              </a:lnSpc>
              <a:spcBef>
                <a:spcPts val="0"/>
              </a:spcBef>
              <a:spcAft>
                <a:spcPts val="0"/>
              </a:spcAft>
              <a:buClr>
                <a:srgbClr val="000000"/>
              </a:buClr>
              <a:buSzPts val="1400"/>
              <a:buNone/>
              <a:defRPr sz="1400">
                <a:solidFill>
                  <a:srgbClr val="000000"/>
                </a:solidFill>
              </a:defRPr>
            </a:lvl5pPr>
            <a:lvl6pPr lvl="5" rtl="0" algn="l">
              <a:lnSpc>
                <a:spcPct val="100000"/>
              </a:lnSpc>
              <a:spcBef>
                <a:spcPts val="0"/>
              </a:spcBef>
              <a:spcAft>
                <a:spcPts val="0"/>
              </a:spcAft>
              <a:buClr>
                <a:srgbClr val="000000"/>
              </a:buClr>
              <a:buSzPts val="1400"/>
              <a:buNone/>
              <a:defRPr sz="1400">
                <a:solidFill>
                  <a:srgbClr val="000000"/>
                </a:solidFill>
              </a:defRPr>
            </a:lvl6pPr>
            <a:lvl7pPr lvl="6" rtl="0" algn="l">
              <a:lnSpc>
                <a:spcPct val="100000"/>
              </a:lnSpc>
              <a:spcBef>
                <a:spcPts val="0"/>
              </a:spcBef>
              <a:spcAft>
                <a:spcPts val="0"/>
              </a:spcAft>
              <a:buClr>
                <a:srgbClr val="000000"/>
              </a:buClr>
              <a:buSzPts val="1400"/>
              <a:buNone/>
              <a:defRPr sz="1400">
                <a:solidFill>
                  <a:srgbClr val="000000"/>
                </a:solidFill>
              </a:defRPr>
            </a:lvl7pPr>
            <a:lvl8pPr lvl="7" rtl="0" algn="l">
              <a:lnSpc>
                <a:spcPct val="100000"/>
              </a:lnSpc>
              <a:spcBef>
                <a:spcPts val="0"/>
              </a:spcBef>
              <a:spcAft>
                <a:spcPts val="0"/>
              </a:spcAft>
              <a:buClr>
                <a:srgbClr val="000000"/>
              </a:buClr>
              <a:buSzPts val="1400"/>
              <a:buNone/>
              <a:defRPr sz="1400">
                <a:solidFill>
                  <a:srgbClr val="000000"/>
                </a:solidFill>
              </a:defRPr>
            </a:lvl8pPr>
            <a:lvl9pPr lvl="8" rtl="0" algn="l">
              <a:lnSpc>
                <a:spcPct val="100000"/>
              </a:lnSpc>
              <a:spcBef>
                <a:spcPts val="0"/>
              </a:spcBef>
              <a:spcAft>
                <a:spcPts val="0"/>
              </a:spcAft>
              <a:buClr>
                <a:srgbClr val="000000"/>
              </a:buClr>
              <a:buSzPts val="1400"/>
              <a:buNone/>
              <a:defRPr sz="1400">
                <a:solidFill>
                  <a:srgbClr val="000000"/>
                </a:solidFill>
              </a:defRPr>
            </a:lvl9pPr>
          </a:lstStyle>
          <a:p/>
        </p:txBody>
      </p:sp>
      <p:sp>
        <p:nvSpPr>
          <p:cNvPr id="100" name="Google Shape;100;p18"/>
          <p:cNvSpPr txBox="1"/>
          <p:nvPr>
            <p:ph idx="8" type="subTitle"/>
          </p:nvPr>
        </p:nvSpPr>
        <p:spPr>
          <a:xfrm>
            <a:off x="3858772" y="3890201"/>
            <a:ext cx="1477200" cy="100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01" name="Google Shape;101;p18"/>
          <p:cNvSpPr txBox="1"/>
          <p:nvPr>
            <p:ph idx="9" type="ctrTitle"/>
          </p:nvPr>
        </p:nvSpPr>
        <p:spPr>
          <a:xfrm>
            <a:off x="5343519" y="3549862"/>
            <a:ext cx="1780500" cy="427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Clr>
                <a:srgbClr val="000000"/>
              </a:buClr>
              <a:buSzPts val="1400"/>
              <a:buNone/>
              <a:defRPr sz="1400">
                <a:solidFill>
                  <a:srgbClr val="000000"/>
                </a:solidFill>
              </a:defRPr>
            </a:lvl2pPr>
            <a:lvl3pPr lvl="2" rtl="0" algn="l">
              <a:lnSpc>
                <a:spcPct val="100000"/>
              </a:lnSpc>
              <a:spcBef>
                <a:spcPts val="0"/>
              </a:spcBef>
              <a:spcAft>
                <a:spcPts val="0"/>
              </a:spcAft>
              <a:buClr>
                <a:srgbClr val="000000"/>
              </a:buClr>
              <a:buSzPts val="1400"/>
              <a:buNone/>
              <a:defRPr sz="1400">
                <a:solidFill>
                  <a:srgbClr val="000000"/>
                </a:solidFill>
              </a:defRPr>
            </a:lvl3pPr>
            <a:lvl4pPr lvl="3" rtl="0" algn="l">
              <a:lnSpc>
                <a:spcPct val="100000"/>
              </a:lnSpc>
              <a:spcBef>
                <a:spcPts val="0"/>
              </a:spcBef>
              <a:spcAft>
                <a:spcPts val="0"/>
              </a:spcAft>
              <a:buClr>
                <a:srgbClr val="000000"/>
              </a:buClr>
              <a:buSzPts val="1400"/>
              <a:buNone/>
              <a:defRPr sz="1400">
                <a:solidFill>
                  <a:srgbClr val="000000"/>
                </a:solidFill>
              </a:defRPr>
            </a:lvl4pPr>
            <a:lvl5pPr lvl="4" rtl="0" algn="l">
              <a:lnSpc>
                <a:spcPct val="100000"/>
              </a:lnSpc>
              <a:spcBef>
                <a:spcPts val="0"/>
              </a:spcBef>
              <a:spcAft>
                <a:spcPts val="0"/>
              </a:spcAft>
              <a:buClr>
                <a:srgbClr val="000000"/>
              </a:buClr>
              <a:buSzPts val="1400"/>
              <a:buNone/>
              <a:defRPr sz="1400">
                <a:solidFill>
                  <a:srgbClr val="000000"/>
                </a:solidFill>
              </a:defRPr>
            </a:lvl5pPr>
            <a:lvl6pPr lvl="5" rtl="0" algn="l">
              <a:lnSpc>
                <a:spcPct val="100000"/>
              </a:lnSpc>
              <a:spcBef>
                <a:spcPts val="0"/>
              </a:spcBef>
              <a:spcAft>
                <a:spcPts val="0"/>
              </a:spcAft>
              <a:buClr>
                <a:srgbClr val="000000"/>
              </a:buClr>
              <a:buSzPts val="1400"/>
              <a:buNone/>
              <a:defRPr sz="1400">
                <a:solidFill>
                  <a:srgbClr val="000000"/>
                </a:solidFill>
              </a:defRPr>
            </a:lvl6pPr>
            <a:lvl7pPr lvl="6" rtl="0" algn="l">
              <a:lnSpc>
                <a:spcPct val="100000"/>
              </a:lnSpc>
              <a:spcBef>
                <a:spcPts val="0"/>
              </a:spcBef>
              <a:spcAft>
                <a:spcPts val="0"/>
              </a:spcAft>
              <a:buClr>
                <a:srgbClr val="000000"/>
              </a:buClr>
              <a:buSzPts val="1400"/>
              <a:buNone/>
              <a:defRPr sz="1400">
                <a:solidFill>
                  <a:srgbClr val="000000"/>
                </a:solidFill>
              </a:defRPr>
            </a:lvl7pPr>
            <a:lvl8pPr lvl="7" rtl="0" algn="l">
              <a:lnSpc>
                <a:spcPct val="100000"/>
              </a:lnSpc>
              <a:spcBef>
                <a:spcPts val="0"/>
              </a:spcBef>
              <a:spcAft>
                <a:spcPts val="0"/>
              </a:spcAft>
              <a:buClr>
                <a:srgbClr val="000000"/>
              </a:buClr>
              <a:buSzPts val="1400"/>
              <a:buNone/>
              <a:defRPr sz="1400">
                <a:solidFill>
                  <a:srgbClr val="000000"/>
                </a:solidFill>
              </a:defRPr>
            </a:lvl8pPr>
            <a:lvl9pPr lvl="8" rtl="0" algn="l">
              <a:lnSpc>
                <a:spcPct val="100000"/>
              </a:lnSpc>
              <a:spcBef>
                <a:spcPts val="0"/>
              </a:spcBef>
              <a:spcAft>
                <a:spcPts val="0"/>
              </a:spcAft>
              <a:buClr>
                <a:srgbClr val="000000"/>
              </a:buClr>
              <a:buSzPts val="1400"/>
              <a:buNone/>
              <a:defRPr sz="1400">
                <a:solidFill>
                  <a:srgbClr val="000000"/>
                </a:solidFill>
              </a:defRPr>
            </a:lvl9pPr>
          </a:lstStyle>
          <a:p/>
        </p:txBody>
      </p:sp>
      <p:sp>
        <p:nvSpPr>
          <p:cNvPr id="102" name="Google Shape;102;p18"/>
          <p:cNvSpPr txBox="1"/>
          <p:nvPr>
            <p:ph idx="13" type="subTitle"/>
          </p:nvPr>
        </p:nvSpPr>
        <p:spPr>
          <a:xfrm>
            <a:off x="5500261" y="3890201"/>
            <a:ext cx="1477200" cy="100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03" name="Google Shape;103;p18"/>
          <p:cNvSpPr txBox="1"/>
          <p:nvPr>
            <p:ph idx="14" type="ctrTitle"/>
          </p:nvPr>
        </p:nvSpPr>
        <p:spPr>
          <a:xfrm>
            <a:off x="6979921" y="3549862"/>
            <a:ext cx="1780500" cy="427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Clr>
                <a:srgbClr val="000000"/>
              </a:buClr>
              <a:buSzPts val="1400"/>
              <a:buNone/>
              <a:defRPr sz="1400">
                <a:solidFill>
                  <a:srgbClr val="000000"/>
                </a:solidFill>
              </a:defRPr>
            </a:lvl2pPr>
            <a:lvl3pPr lvl="2" rtl="0" algn="l">
              <a:lnSpc>
                <a:spcPct val="100000"/>
              </a:lnSpc>
              <a:spcBef>
                <a:spcPts val="0"/>
              </a:spcBef>
              <a:spcAft>
                <a:spcPts val="0"/>
              </a:spcAft>
              <a:buClr>
                <a:srgbClr val="000000"/>
              </a:buClr>
              <a:buSzPts val="1400"/>
              <a:buNone/>
              <a:defRPr sz="1400">
                <a:solidFill>
                  <a:srgbClr val="000000"/>
                </a:solidFill>
              </a:defRPr>
            </a:lvl3pPr>
            <a:lvl4pPr lvl="3" rtl="0" algn="l">
              <a:lnSpc>
                <a:spcPct val="100000"/>
              </a:lnSpc>
              <a:spcBef>
                <a:spcPts val="0"/>
              </a:spcBef>
              <a:spcAft>
                <a:spcPts val="0"/>
              </a:spcAft>
              <a:buClr>
                <a:srgbClr val="000000"/>
              </a:buClr>
              <a:buSzPts val="1400"/>
              <a:buNone/>
              <a:defRPr sz="1400">
                <a:solidFill>
                  <a:srgbClr val="000000"/>
                </a:solidFill>
              </a:defRPr>
            </a:lvl4pPr>
            <a:lvl5pPr lvl="4" rtl="0" algn="l">
              <a:lnSpc>
                <a:spcPct val="100000"/>
              </a:lnSpc>
              <a:spcBef>
                <a:spcPts val="0"/>
              </a:spcBef>
              <a:spcAft>
                <a:spcPts val="0"/>
              </a:spcAft>
              <a:buClr>
                <a:srgbClr val="000000"/>
              </a:buClr>
              <a:buSzPts val="1400"/>
              <a:buNone/>
              <a:defRPr sz="1400">
                <a:solidFill>
                  <a:srgbClr val="000000"/>
                </a:solidFill>
              </a:defRPr>
            </a:lvl5pPr>
            <a:lvl6pPr lvl="5" rtl="0" algn="l">
              <a:lnSpc>
                <a:spcPct val="100000"/>
              </a:lnSpc>
              <a:spcBef>
                <a:spcPts val="0"/>
              </a:spcBef>
              <a:spcAft>
                <a:spcPts val="0"/>
              </a:spcAft>
              <a:buClr>
                <a:srgbClr val="000000"/>
              </a:buClr>
              <a:buSzPts val="1400"/>
              <a:buNone/>
              <a:defRPr sz="1400">
                <a:solidFill>
                  <a:srgbClr val="000000"/>
                </a:solidFill>
              </a:defRPr>
            </a:lvl6pPr>
            <a:lvl7pPr lvl="6" rtl="0" algn="l">
              <a:lnSpc>
                <a:spcPct val="100000"/>
              </a:lnSpc>
              <a:spcBef>
                <a:spcPts val="0"/>
              </a:spcBef>
              <a:spcAft>
                <a:spcPts val="0"/>
              </a:spcAft>
              <a:buClr>
                <a:srgbClr val="000000"/>
              </a:buClr>
              <a:buSzPts val="1400"/>
              <a:buNone/>
              <a:defRPr sz="1400">
                <a:solidFill>
                  <a:srgbClr val="000000"/>
                </a:solidFill>
              </a:defRPr>
            </a:lvl7pPr>
            <a:lvl8pPr lvl="7" rtl="0" algn="l">
              <a:lnSpc>
                <a:spcPct val="100000"/>
              </a:lnSpc>
              <a:spcBef>
                <a:spcPts val="0"/>
              </a:spcBef>
              <a:spcAft>
                <a:spcPts val="0"/>
              </a:spcAft>
              <a:buClr>
                <a:srgbClr val="000000"/>
              </a:buClr>
              <a:buSzPts val="1400"/>
              <a:buNone/>
              <a:defRPr sz="1400">
                <a:solidFill>
                  <a:srgbClr val="000000"/>
                </a:solidFill>
              </a:defRPr>
            </a:lvl8pPr>
            <a:lvl9pPr lvl="8" rtl="0" algn="l">
              <a:lnSpc>
                <a:spcPct val="100000"/>
              </a:lnSpc>
              <a:spcBef>
                <a:spcPts val="0"/>
              </a:spcBef>
              <a:spcAft>
                <a:spcPts val="0"/>
              </a:spcAft>
              <a:buClr>
                <a:srgbClr val="000000"/>
              </a:buClr>
              <a:buSzPts val="1400"/>
              <a:buNone/>
              <a:defRPr sz="1400">
                <a:solidFill>
                  <a:srgbClr val="000000"/>
                </a:solidFill>
              </a:defRPr>
            </a:lvl9pPr>
          </a:lstStyle>
          <a:p/>
        </p:txBody>
      </p:sp>
      <p:sp>
        <p:nvSpPr>
          <p:cNvPr id="104" name="Google Shape;104;p18"/>
          <p:cNvSpPr txBox="1"/>
          <p:nvPr>
            <p:ph idx="15" type="subTitle"/>
          </p:nvPr>
        </p:nvSpPr>
        <p:spPr>
          <a:xfrm>
            <a:off x="7141750" y="3890201"/>
            <a:ext cx="1456800" cy="100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05" name="Google Shape;105;p1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hyperlink" Target="https://databank.worldbank.org/source/world-development-indicators" TargetMode="External"/><Relationship Id="rId4" Type="http://schemas.openxmlformats.org/officeDocument/2006/relationships/hyperlink" Target="https://www.itu.int/en/ITU-D/Statistics/Pages/stat/default.asp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hyperlink" Target="https://www.internetsociety.org/resources/doc/2015/the-internet-and-sustainable-development/" TargetMode="External"/><Relationship Id="rId4" Type="http://schemas.openxmlformats.org/officeDocument/2006/relationships/hyperlink" Target="https://www2.deloitte.com/content/dam/Deloitte/br/Documents/technology-media-telecommunications/ICT-insights-report-eng.pdf" TargetMode="External"/><Relationship Id="rId5" Type="http://schemas.openxmlformats.org/officeDocument/2006/relationships/hyperlink" Target="https://www.dotmagazine.online/the-iot-r-evolution/internet-access-is-the-key-to-sustainable-development" TargetMode="External"/><Relationship Id="rId6" Type="http://schemas.openxmlformats.org/officeDocument/2006/relationships/hyperlink" Target="https://www.oecd-ilibrary.org/docserver/5jlwqf2r97g5-en.pdf?expires=1620075485&amp;id=id&amp;accname=guest&amp;checksum=464D23BA376B158053AB547473E73C9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hyperlink" Target="https://2009-2017.state.gov/documents/organization/255011.pdf" TargetMode="External"/><Relationship Id="rId4" Type="http://schemas.openxmlformats.org/officeDocument/2006/relationships/hyperlink" Target="https://www.researchgate.net/profile/Olaniyi-Evans/publication/331407717_Digital_health_ICT_and_health_in_Africa/links/5c7d9624299bf1268d3911ec/Digital-health-ICT-and-health-in-Africa.pdf" TargetMode="External"/><Relationship Id="rId5" Type="http://schemas.openxmlformats.org/officeDocument/2006/relationships/hyperlink" Target="https://sciprofiles.com/profile/846524" TargetMode="External"/><Relationship Id="rId6" Type="http://schemas.openxmlformats.org/officeDocument/2006/relationships/hyperlink" Target="https://www.mdpi.com/2071-1050/11/22/6307/htm" TargetMode="External"/><Relationship Id="rId7" Type="http://schemas.openxmlformats.org/officeDocument/2006/relationships/hyperlink" Target="https://milkeninstitute.org/sites/default/files/reports-pdf/Internet-Usage-and-Educational-Attainment-FINAL.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hyperlink" Target="https://www.brookings.edu/author/alice-m-rivlin/" TargetMode="External"/><Relationship Id="rId4" Type="http://schemas.openxmlformats.org/officeDocument/2006/relationships/hyperlink" Target="https://www.brookings.edu/research/the-economy-and-the-internet-what-lies-ahead/" TargetMode="External"/><Relationship Id="rId5" Type="http://schemas.openxmlformats.org/officeDocument/2006/relationships/hyperlink" Target="https://www.internetsociety.org/resources/doc/2017/internet-access-and-education/" TargetMode="External"/><Relationship Id="rId6" Type="http://schemas.openxmlformats.org/officeDocument/2006/relationships/hyperlink" Target="https://sciprofiles.com/profile/846524" TargetMode="External"/><Relationship Id="rId7" Type="http://schemas.openxmlformats.org/officeDocument/2006/relationships/hyperlink" Target="https://www.mdpi.com/2071-1050/11/22/6307/htm" TargetMode="External"/><Relationship Id="rId8" Type="http://schemas.openxmlformats.org/officeDocument/2006/relationships/hyperlink" Target="https://milkeninstitute.org/sites/default/files/reports-pdf/Internet-Usage-and-Educational-Attainment-FINAL.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2.deloitte.com/content/dam/Deloitte/br/Documents/technology-media-telecommunications/ICT-insights-report-e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200">
                <a:solidFill>
                  <a:srgbClr val="000000"/>
                </a:solidFill>
                <a:latin typeface="Times New Roman"/>
                <a:ea typeface="Times New Roman"/>
                <a:cs typeface="Times New Roman"/>
                <a:sym typeface="Times New Roman"/>
              </a:rPr>
              <a:t>Exploring Associations Between </a:t>
            </a:r>
            <a:r>
              <a:rPr b="1" lang="en" sz="2200">
                <a:solidFill>
                  <a:srgbClr val="000000"/>
                </a:solidFill>
                <a:latin typeface="Times New Roman"/>
                <a:ea typeface="Times New Roman"/>
                <a:cs typeface="Times New Roman"/>
                <a:sym typeface="Times New Roman"/>
              </a:rPr>
              <a:t>Internet Access</a:t>
            </a:r>
            <a:r>
              <a:rPr b="1" lang="en" sz="2200">
                <a:solidFill>
                  <a:srgbClr val="000000"/>
                </a:solidFill>
                <a:latin typeface="Times New Roman"/>
                <a:ea typeface="Times New Roman"/>
                <a:cs typeface="Times New Roman"/>
                <a:sym typeface="Times New Roman"/>
              </a:rPr>
              <a:t> and Sustainable Economic Development Indicators: A Country Level Study</a:t>
            </a:r>
            <a:endParaRPr b="1" sz="2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000000"/>
              </a:solidFill>
            </a:endParaRPr>
          </a:p>
        </p:txBody>
      </p:sp>
      <p:sp>
        <p:nvSpPr>
          <p:cNvPr id="111" name="Google Shape;111;p19"/>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12" name="Google Shape;112;p19"/>
          <p:cNvSpPr txBox="1"/>
          <p:nvPr/>
        </p:nvSpPr>
        <p:spPr>
          <a:xfrm>
            <a:off x="2483400" y="2229300"/>
            <a:ext cx="4177200" cy="27615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Clr>
                <a:schemeClr val="dk1"/>
              </a:buClr>
              <a:buSzPts val="275"/>
              <a:buFont typeface="Arial"/>
              <a:buNone/>
            </a:pPr>
            <a:r>
              <a:rPr lang="en" sz="1800">
                <a:solidFill>
                  <a:schemeClr val="dk1"/>
                </a:solidFill>
                <a:latin typeface="Times New Roman"/>
                <a:ea typeface="Times New Roman"/>
                <a:cs typeface="Times New Roman"/>
                <a:sym typeface="Times New Roman"/>
              </a:rPr>
              <a:t>Bus Analytics for Managers</a:t>
            </a:r>
            <a:endParaRPr sz="1800">
              <a:solidFill>
                <a:schemeClr val="dk1"/>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chemeClr val="dk1"/>
              </a:buClr>
              <a:buSzPts val="275"/>
              <a:buFont typeface="Arial"/>
              <a:buNone/>
            </a:pPr>
            <a:r>
              <a:rPr lang="en" sz="1800">
                <a:solidFill>
                  <a:schemeClr val="dk1"/>
                </a:solidFill>
                <a:latin typeface="Times New Roman"/>
                <a:ea typeface="Times New Roman"/>
                <a:cs typeface="Times New Roman"/>
                <a:sym typeface="Times New Roman"/>
              </a:rPr>
              <a:t>Section V01   </a:t>
            </a:r>
            <a:endParaRPr sz="1800">
              <a:solidFill>
                <a:schemeClr val="dk1"/>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chemeClr val="dk1"/>
              </a:buClr>
              <a:buSzPts val="275"/>
              <a:buFont typeface="Arial"/>
              <a:buNone/>
            </a:pPr>
            <a:r>
              <a:rPr lang="en" sz="1800">
                <a:solidFill>
                  <a:schemeClr val="dk1"/>
                </a:solidFill>
                <a:latin typeface="Times New Roman"/>
                <a:ea typeface="Times New Roman"/>
                <a:cs typeface="Times New Roman"/>
                <a:sym typeface="Times New Roman"/>
              </a:rPr>
              <a:t>Team Wolverine:</a:t>
            </a:r>
            <a:endParaRPr sz="1800">
              <a:solidFill>
                <a:schemeClr val="dk1"/>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chemeClr val="dk1"/>
              </a:buClr>
              <a:buSzPts val="275"/>
              <a:buFont typeface="Arial"/>
              <a:buNone/>
            </a:pPr>
            <a:r>
              <a:rPr lang="en" sz="1800">
                <a:solidFill>
                  <a:schemeClr val="dk1"/>
                </a:solidFill>
                <a:latin typeface="Times New Roman"/>
                <a:ea typeface="Times New Roman"/>
                <a:cs typeface="Times New Roman"/>
                <a:sym typeface="Times New Roman"/>
              </a:rPr>
              <a:t>Yuge Ma </a:t>
            </a:r>
            <a:endParaRPr sz="1800">
              <a:solidFill>
                <a:schemeClr val="dk1"/>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chemeClr val="dk1"/>
              </a:buClr>
              <a:buSzPts val="275"/>
              <a:buFont typeface="Arial"/>
              <a:buNone/>
            </a:pPr>
            <a:r>
              <a:rPr lang="en" sz="1800">
                <a:solidFill>
                  <a:schemeClr val="dk1"/>
                </a:solidFill>
                <a:latin typeface="Times New Roman"/>
                <a:ea typeface="Times New Roman"/>
                <a:cs typeface="Times New Roman"/>
                <a:sym typeface="Times New Roman"/>
              </a:rPr>
              <a:t>  Wanshan Mao </a:t>
            </a:r>
            <a:endParaRPr sz="1800">
              <a:solidFill>
                <a:schemeClr val="dk1"/>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chemeClr val="dk1"/>
              </a:buClr>
              <a:buSzPts val="275"/>
              <a:buFont typeface="Arial"/>
              <a:buNone/>
            </a:pPr>
            <a:r>
              <a:rPr lang="en" sz="1800">
                <a:solidFill>
                  <a:schemeClr val="dk1"/>
                </a:solidFill>
                <a:latin typeface="Times New Roman"/>
                <a:ea typeface="Times New Roman"/>
                <a:cs typeface="Times New Roman"/>
                <a:sym typeface="Times New Roman"/>
              </a:rPr>
              <a:t>    Muhetaer Mayila</a:t>
            </a:r>
            <a:endParaRPr sz="180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75"/>
              <a:buFont typeface="Arial"/>
              <a:buNone/>
            </a:pPr>
            <a:r>
              <a:rPr lang="en" sz="1800">
                <a:solidFill>
                  <a:schemeClr val="dk1"/>
                </a:solidFill>
                <a:latin typeface="Times New Roman"/>
                <a:ea typeface="Times New Roman"/>
                <a:cs typeface="Times New Roman"/>
                <a:sym typeface="Times New Roman"/>
              </a:rPr>
              <a:t>      Owakhela Kankhwende </a:t>
            </a:r>
            <a:r>
              <a:rPr lang="en" sz="145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8"/>
          <p:cNvSpPr txBox="1"/>
          <p:nvPr/>
        </p:nvSpPr>
        <p:spPr>
          <a:xfrm>
            <a:off x="0" y="548650"/>
            <a:ext cx="9144000" cy="46176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Data Type: Numeric - Current Health Expenditures</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Data Scale: Ratio - GDP per capita(543.303), GNI per capita(544.260)</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Numbers of years: 10 years; Period: 2010 - 2019</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Data Size: 10 years x 12 variables  x 1831 rows =  219,720</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Narrative: This dataset provides key internet access, productivity, poverty, and health statistics from an international and national sources.</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Data Sources: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https://databank.worldbank.org/source/world-development-indicators#</a:t>
            </a:r>
            <a:r>
              <a:rPr lang="en" sz="1800">
                <a:solidFill>
                  <a:schemeClr val="dk1"/>
                </a:solidFill>
                <a:latin typeface="Times New Roman"/>
                <a:ea typeface="Times New Roman"/>
                <a:cs typeface="Times New Roman"/>
                <a:sym typeface="Times New Roman"/>
              </a:rPr>
              <a:t>       </a:t>
            </a:r>
            <a:r>
              <a:rPr lang="en" sz="18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https://www.itu.int/en/ITU-D/Statistics/Pages/stat/default.aspx</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Tool </a:t>
            </a:r>
            <a:r>
              <a:rPr lang="en" sz="1800">
                <a:solidFill>
                  <a:schemeClr val="dk1"/>
                </a:solidFill>
                <a:latin typeface="Times New Roman"/>
                <a:ea typeface="Times New Roman"/>
                <a:cs typeface="Times New Roman"/>
                <a:sym typeface="Times New Roman"/>
              </a:rPr>
              <a:t>Selection</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Excel - statistical model - easy to implement</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Tableau -visualization - make analysis intuitive</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SPSS - machine learning model - </a:t>
            </a:r>
            <a:r>
              <a:rPr lang="en" sz="1800">
                <a:solidFill>
                  <a:srgbClr val="4D5156"/>
                </a:solidFill>
                <a:highlight>
                  <a:srgbClr val="FFFFFF"/>
                </a:highlight>
                <a:latin typeface="Times New Roman"/>
                <a:ea typeface="Times New Roman"/>
                <a:cs typeface="Times New Roman"/>
                <a:sym typeface="Times New Roman"/>
              </a:rPr>
              <a:t> </a:t>
            </a:r>
            <a:r>
              <a:rPr lang="en" sz="1800">
                <a:latin typeface="Times New Roman"/>
                <a:ea typeface="Times New Roman"/>
                <a:cs typeface="Times New Roman"/>
                <a:sym typeface="Times New Roman"/>
              </a:rPr>
              <a:t>ability to deploy results across multiple models</a:t>
            </a:r>
            <a:endParaRPr sz="1800">
              <a:latin typeface="Times New Roman"/>
              <a:ea typeface="Times New Roman"/>
              <a:cs typeface="Times New Roman"/>
              <a:sym typeface="Times New Roman"/>
            </a:endParaRPr>
          </a:p>
        </p:txBody>
      </p:sp>
      <p:sp>
        <p:nvSpPr>
          <p:cNvPr id="175" name="Google Shape;175;p28"/>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76" name="Google Shape;176;p28"/>
          <p:cNvSpPr txBox="1"/>
          <p:nvPr/>
        </p:nvSpPr>
        <p:spPr>
          <a:xfrm>
            <a:off x="74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Data Description</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9527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Key Results</a:t>
            </a:r>
            <a:endParaRPr b="1" sz="2220">
              <a:latin typeface="Times New Roman"/>
              <a:ea typeface="Times New Roman"/>
              <a:cs typeface="Times New Roman"/>
              <a:sym typeface="Times New Roman"/>
            </a:endParaRPr>
          </a:p>
        </p:txBody>
      </p:sp>
      <p:sp>
        <p:nvSpPr>
          <p:cNvPr id="182" name="Google Shape;182;p29"/>
          <p:cNvSpPr txBox="1"/>
          <p:nvPr>
            <p:ph idx="1" type="body"/>
          </p:nvPr>
        </p:nvSpPr>
        <p:spPr>
          <a:xfrm>
            <a:off x="0" y="548652"/>
            <a:ext cx="9144000" cy="41838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reference to Hypothesis 1: </a:t>
            </a:r>
            <a:r>
              <a:rPr lang="en">
                <a:solidFill>
                  <a:srgbClr val="000000"/>
                </a:solidFill>
                <a:latin typeface="Times New Roman"/>
                <a:ea typeface="Times New Roman"/>
                <a:cs typeface="Times New Roman"/>
                <a:sym typeface="Times New Roman"/>
              </a:rPr>
              <a:t>Internet access is positively correlated with Healthcare expenditure</a:t>
            </a:r>
            <a:endParaRPr>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There was no clear association between Mobile Cellular Subscriptions and Current Health Expenditures. Because the total amount of people using mobile cellular subscription and </a:t>
            </a:r>
            <a:r>
              <a:rPr lang="en" sz="1800">
                <a:solidFill>
                  <a:srgbClr val="000000"/>
                </a:solidFill>
                <a:latin typeface="Times New Roman"/>
                <a:ea typeface="Times New Roman"/>
                <a:cs typeface="Times New Roman"/>
                <a:sym typeface="Times New Roman"/>
              </a:rPr>
              <a:t>country’s corresponding current health expenditures was</a:t>
            </a:r>
            <a:r>
              <a:rPr lang="en" sz="1800">
                <a:solidFill>
                  <a:srgbClr val="000000"/>
                </a:solidFill>
                <a:latin typeface="Times New Roman"/>
                <a:ea typeface="Times New Roman"/>
                <a:cs typeface="Times New Roman"/>
                <a:sym typeface="Times New Roman"/>
              </a:rPr>
              <a:t> varied across </a:t>
            </a:r>
            <a:r>
              <a:rPr lang="en" sz="1800">
                <a:solidFill>
                  <a:srgbClr val="000000"/>
                </a:solidFill>
                <a:latin typeface="Times New Roman"/>
                <a:ea typeface="Times New Roman"/>
                <a:cs typeface="Times New Roman"/>
                <a:sym typeface="Times New Roman"/>
              </a:rPr>
              <a:t>countries.</a:t>
            </a:r>
            <a:endParaRPr sz="1800">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There was a positive correlation between the Individuals using the Internet and Current Health Expenditure. Because the use of internet could increase people’s </a:t>
            </a:r>
            <a:r>
              <a:rPr lang="en" sz="1800">
                <a:solidFill>
                  <a:srgbClr val="000000"/>
                </a:solidFill>
                <a:latin typeface="Times New Roman"/>
                <a:ea typeface="Times New Roman"/>
                <a:cs typeface="Times New Roman"/>
                <a:sym typeface="Times New Roman"/>
              </a:rPr>
              <a:t>awareness on healthcare information</a:t>
            </a:r>
            <a:r>
              <a:rPr lang="en" sz="1800">
                <a:solidFill>
                  <a:srgbClr val="000000"/>
                </a:solidFill>
                <a:latin typeface="Times New Roman"/>
                <a:ea typeface="Times New Roman"/>
                <a:cs typeface="Times New Roman"/>
                <a:sym typeface="Times New Roman"/>
              </a:rPr>
              <a:t> and resources.</a:t>
            </a:r>
            <a:endParaRPr sz="1800">
              <a:solidFill>
                <a:srgbClr val="000000"/>
              </a:solidFill>
              <a:latin typeface="Times New Roman"/>
              <a:ea typeface="Times New Roman"/>
              <a:cs typeface="Times New Roman"/>
              <a:sym typeface="Times New Roman"/>
            </a:endParaRPr>
          </a:p>
          <a:p>
            <a:pPr indent="0" lvl="0" marL="914400" rtl="0" algn="l">
              <a:lnSpc>
                <a:spcPct val="8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lnSpc>
                <a:spcPct val="8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800">
              <a:latin typeface="Times New Roman"/>
              <a:ea typeface="Times New Roman"/>
              <a:cs typeface="Times New Roman"/>
              <a:sym typeface="Times New Roman"/>
            </a:endParaRPr>
          </a:p>
        </p:txBody>
      </p:sp>
      <p:sp>
        <p:nvSpPr>
          <p:cNvPr id="183" name="Google Shape;183;p29"/>
          <p:cNvSpPr txBox="1"/>
          <p:nvPr>
            <p:ph idx="12" type="sldNum"/>
          </p:nvPr>
        </p:nvSpPr>
        <p:spPr>
          <a:xfrm>
            <a:off x="8615883"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Key Results</a:t>
            </a:r>
            <a:endParaRPr b="1" sz="2220">
              <a:latin typeface="Times New Roman"/>
              <a:ea typeface="Times New Roman"/>
              <a:cs typeface="Times New Roman"/>
              <a:sym typeface="Times New Roman"/>
            </a:endParaRPr>
          </a:p>
        </p:txBody>
      </p:sp>
      <p:sp>
        <p:nvSpPr>
          <p:cNvPr id="189" name="Google Shape;189;p30"/>
          <p:cNvSpPr txBox="1"/>
          <p:nvPr>
            <p:ph idx="12" type="sldNum"/>
          </p:nvPr>
        </p:nvSpPr>
        <p:spPr>
          <a:xfrm>
            <a:off x="8615883"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0"/>
          <p:cNvSpPr txBox="1"/>
          <p:nvPr/>
        </p:nvSpPr>
        <p:spPr>
          <a:xfrm>
            <a:off x="0" y="548640"/>
            <a:ext cx="9144000" cy="4340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 reference to Hypothesis 2: Internet access is positively correlated with Macroeconomic indicators</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GNI per capita had some positive association with internet access in some countries but the association was not prevalent in all. </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There was a positive relationship between GDP per capita and Individual using Internet. Because using internet increased efficiency in communication, reduced transaction cost and expanded markets for both buyer and seller which contributed to the GDP per capita.[10]</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 reference to Hypothesis 3: Internet access is positively correlated with education level</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Individuals using the Internet was positively associated with School Enrollment. Because using internet would improve the quality of education and provide more learning opportunities for students.[11</a:t>
            </a:r>
            <a:r>
              <a:rPr lang="en"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1"/>
          <p:cNvSpPr txBox="1"/>
          <p:nvPr>
            <p:ph idx="12" type="sldNum"/>
          </p:nvPr>
        </p:nvSpPr>
        <p:spPr>
          <a:xfrm>
            <a:off x="8595309" y="5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96" name="Google Shape;196;p31"/>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Scope and Limitations</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
        <p:nvSpPr>
          <p:cNvPr id="197" name="Google Shape;197;p31"/>
          <p:cNvSpPr txBox="1"/>
          <p:nvPr/>
        </p:nvSpPr>
        <p:spPr>
          <a:xfrm>
            <a:off x="0" y="548640"/>
            <a:ext cx="91440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Data quality:</a:t>
            </a:r>
            <a:endParaRPr sz="1800">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Secondary source data </a:t>
            </a:r>
            <a:endParaRPr sz="1800">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L</a:t>
            </a:r>
            <a:r>
              <a:rPr lang="en" sz="1800">
                <a:solidFill>
                  <a:srgbClr val="000000"/>
                </a:solidFill>
                <a:latin typeface="Times New Roman"/>
                <a:ea typeface="Times New Roman"/>
                <a:cs typeface="Times New Roman"/>
                <a:sym typeface="Times New Roman"/>
              </a:rPr>
              <a:t>acked of recent data</a:t>
            </a:r>
            <a:endParaRPr sz="1800">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H</a:t>
            </a:r>
            <a:r>
              <a:rPr lang="en" sz="1800">
                <a:solidFill>
                  <a:srgbClr val="000000"/>
                </a:solidFill>
                <a:latin typeface="Times New Roman"/>
                <a:ea typeface="Times New Roman"/>
                <a:cs typeface="Times New Roman"/>
                <a:sym typeface="Times New Roman"/>
              </a:rPr>
              <a:t>a</a:t>
            </a:r>
            <a:r>
              <a:rPr lang="en" sz="1800">
                <a:latin typeface="Times New Roman"/>
                <a:ea typeface="Times New Roman"/>
                <a:cs typeface="Times New Roman"/>
                <a:sym typeface="Times New Roman"/>
              </a:rPr>
              <a:t>d</a:t>
            </a:r>
            <a:r>
              <a:rPr lang="en" sz="1800">
                <a:solidFill>
                  <a:srgbClr val="000000"/>
                </a:solidFill>
                <a:latin typeface="Times New Roman"/>
                <a:ea typeface="Times New Roman"/>
                <a:cs typeface="Times New Roman"/>
                <a:sym typeface="Times New Roman"/>
              </a:rPr>
              <a:t> some missing values </a:t>
            </a:r>
            <a:r>
              <a:rPr lang="en" sz="1800">
                <a:latin typeface="Times New Roman"/>
                <a:ea typeface="Times New Roman"/>
                <a:cs typeface="Times New Roman"/>
                <a:sym typeface="Times New Roman"/>
              </a:rPr>
              <a:t>need to remove</a:t>
            </a: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This study only use</a:t>
            </a:r>
            <a:r>
              <a:rPr lang="en" sz="1800">
                <a:latin typeface="Times New Roman"/>
                <a:ea typeface="Times New Roman"/>
                <a:cs typeface="Times New Roman"/>
                <a:sym typeface="Times New Roman"/>
              </a:rPr>
              <a:t>d</a:t>
            </a:r>
            <a:r>
              <a:rPr lang="en" sz="1800">
                <a:solidFill>
                  <a:srgbClr val="000000"/>
                </a:solidFill>
                <a:latin typeface="Times New Roman"/>
                <a:ea typeface="Times New Roman"/>
                <a:cs typeface="Times New Roman"/>
                <a:sym typeface="Times New Roman"/>
              </a:rPr>
              <a:t> a subset of variables from the World Bank website</a:t>
            </a:r>
            <a:endParaRPr sz="18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This study </a:t>
            </a:r>
            <a:r>
              <a:rPr lang="en" sz="1800">
                <a:latin typeface="Times New Roman"/>
                <a:ea typeface="Times New Roman"/>
                <a:cs typeface="Times New Roman"/>
                <a:sym typeface="Times New Roman"/>
              </a:rPr>
              <a:t>was</a:t>
            </a:r>
            <a:r>
              <a:rPr lang="en" sz="1800">
                <a:solidFill>
                  <a:srgbClr val="000000"/>
                </a:solidFill>
                <a:latin typeface="Times New Roman"/>
                <a:ea typeface="Times New Roman"/>
                <a:cs typeface="Times New Roman"/>
                <a:sym typeface="Times New Roman"/>
              </a:rPr>
              <a:t> limited to examining association and correlations an</a:t>
            </a:r>
            <a:r>
              <a:rPr lang="en" sz="1800">
                <a:latin typeface="Times New Roman"/>
                <a:ea typeface="Times New Roman"/>
                <a:cs typeface="Times New Roman"/>
                <a:sym typeface="Times New Roman"/>
              </a:rPr>
              <a:t>d</a:t>
            </a:r>
            <a:r>
              <a:rPr lang="en" sz="1800">
                <a:solidFill>
                  <a:srgbClr val="000000"/>
                </a:solidFill>
                <a:latin typeface="Times New Roman"/>
                <a:ea typeface="Times New Roman"/>
                <a:cs typeface="Times New Roman"/>
                <a:sym typeface="Times New Roman"/>
              </a:rPr>
              <a:t> d</a:t>
            </a:r>
            <a:r>
              <a:rPr lang="en" sz="1800">
                <a:latin typeface="Times New Roman"/>
                <a:ea typeface="Times New Roman"/>
                <a:cs typeface="Times New Roman"/>
                <a:sym typeface="Times New Roman"/>
              </a:rPr>
              <a:t>id</a:t>
            </a:r>
            <a:r>
              <a:rPr lang="en" sz="1800">
                <a:solidFill>
                  <a:srgbClr val="000000"/>
                </a:solidFill>
                <a:latin typeface="Times New Roman"/>
                <a:ea typeface="Times New Roman"/>
                <a:cs typeface="Times New Roman"/>
                <a:sym typeface="Times New Roman"/>
              </a:rPr>
              <a:t> not investigate causality</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Could had m</a:t>
            </a:r>
            <a:r>
              <a:rPr lang="en" sz="1800">
                <a:solidFill>
                  <a:srgbClr val="000000"/>
                </a:solidFill>
                <a:latin typeface="Times New Roman"/>
                <a:ea typeface="Times New Roman"/>
                <a:cs typeface="Times New Roman"/>
                <a:sym typeface="Times New Roman"/>
              </a:rPr>
              <a:t>ore control variables </a:t>
            </a:r>
            <a:endParaRPr sz="18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32"/>
          <p:cNvSpPr txBox="1"/>
          <p:nvPr/>
        </p:nvSpPr>
        <p:spPr>
          <a:xfrm>
            <a:off x="0" y="548640"/>
            <a:ext cx="9144000" cy="40635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Facilitating increased internet access can foster a stronger educational environment</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Increased imports of computer, communications and other service products indicated more availability of “IoT” devices and an increasingly healthy amount of financial resources amongst citizens</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Increased Fixed telephone subscriptions involves increasing internet access and associated costs, indicating a stronger economic environment reflected in GNI per capita</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More individuals using computers reflected a stronger economic environment shown in a lower employment rate</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More mobile cellular  subscriptions reflected a stronger economic environment that was reflected in a lower current health expenditures </a:t>
            </a:r>
            <a:endParaRPr sz="1800">
              <a:solidFill>
                <a:schemeClr val="dk1"/>
              </a:solidFill>
              <a:latin typeface="Times New Roman"/>
              <a:ea typeface="Times New Roman"/>
              <a:cs typeface="Times New Roman"/>
              <a:sym typeface="Times New Roman"/>
            </a:endParaRPr>
          </a:p>
        </p:txBody>
      </p:sp>
      <p:sp>
        <p:nvSpPr>
          <p:cNvPr id="203" name="Google Shape;203;p32"/>
          <p:cNvSpPr txBox="1"/>
          <p:nvPr>
            <p:ph idx="12" type="sldNum"/>
          </p:nvPr>
        </p:nvSpPr>
        <p:spPr>
          <a:xfrm>
            <a:off x="8595309" y="5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204" name="Google Shape;204;p32"/>
          <p:cNvSpPr txBox="1"/>
          <p:nvPr/>
        </p:nvSpPr>
        <p:spPr>
          <a:xfrm>
            <a:off x="0" y="5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Conclusions &amp; Future Research</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33"/>
          <p:cNvSpPr txBox="1"/>
          <p:nvPr/>
        </p:nvSpPr>
        <p:spPr>
          <a:xfrm>
            <a:off x="0" y="548640"/>
            <a:ext cx="9144000" cy="24012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a:t>
            </a:r>
            <a:r>
              <a:rPr lang="en" sz="1800">
                <a:solidFill>
                  <a:schemeClr val="dk1"/>
                </a:solidFill>
                <a:latin typeface="Times New Roman"/>
                <a:ea typeface="Times New Roman"/>
                <a:cs typeface="Times New Roman"/>
                <a:sym typeface="Times New Roman"/>
              </a:rPr>
              <a:t>future</a:t>
            </a:r>
            <a:r>
              <a:rPr lang="en" sz="1800">
                <a:solidFill>
                  <a:schemeClr val="dk1"/>
                </a:solidFill>
                <a:latin typeface="Times New Roman"/>
                <a:ea typeface="Times New Roman"/>
                <a:cs typeface="Times New Roman"/>
                <a:sym typeface="Times New Roman"/>
              </a:rPr>
              <a:t> study could focus on health care access to better evaluate a country’s health care level.</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future study could contain more control variables, for example: initial income level, </a:t>
            </a:r>
            <a:r>
              <a:rPr lang="en" sz="1800">
                <a:solidFill>
                  <a:schemeClr val="dk1"/>
                </a:solidFill>
                <a:latin typeface="Times New Roman"/>
                <a:ea typeface="Times New Roman"/>
                <a:cs typeface="Times New Roman"/>
                <a:sym typeface="Times New Roman"/>
              </a:rPr>
              <a:t>initial</a:t>
            </a:r>
            <a:r>
              <a:rPr lang="en" sz="1800">
                <a:solidFill>
                  <a:schemeClr val="dk1"/>
                </a:solidFill>
                <a:latin typeface="Times New Roman"/>
                <a:ea typeface="Times New Roman"/>
                <a:cs typeface="Times New Roman"/>
                <a:sym typeface="Times New Roman"/>
              </a:rPr>
              <a:t> unemployment level and etc.</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future study could analyze other variables in the healthcare industry rather than current health expenditures.</a:t>
            </a:r>
            <a:endParaRPr sz="1800">
              <a:solidFill>
                <a:schemeClr val="dk1"/>
              </a:solidFill>
              <a:latin typeface="Times New Roman"/>
              <a:ea typeface="Times New Roman"/>
              <a:cs typeface="Times New Roman"/>
              <a:sym typeface="Times New Roman"/>
            </a:endParaRPr>
          </a:p>
        </p:txBody>
      </p:sp>
      <p:sp>
        <p:nvSpPr>
          <p:cNvPr id="210" name="Google Shape;210;p33"/>
          <p:cNvSpPr txBox="1"/>
          <p:nvPr>
            <p:ph idx="12" type="sldNum"/>
          </p:nvPr>
        </p:nvSpPr>
        <p:spPr>
          <a:xfrm>
            <a:off x="8595309" y="5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211" name="Google Shape;211;p33"/>
          <p:cNvSpPr txBox="1"/>
          <p:nvPr/>
        </p:nvSpPr>
        <p:spPr>
          <a:xfrm>
            <a:off x="0" y="5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Conclusions &amp; Future Research</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Managerial Implications &amp; Recommendations</a:t>
            </a:r>
            <a:endParaRPr b="1" sz="2220">
              <a:latin typeface="Times New Roman"/>
              <a:ea typeface="Times New Roman"/>
              <a:cs typeface="Times New Roman"/>
              <a:sym typeface="Times New Roman"/>
            </a:endParaRPr>
          </a:p>
        </p:txBody>
      </p:sp>
      <p:sp>
        <p:nvSpPr>
          <p:cNvPr id="217" name="Google Shape;217;p34"/>
          <p:cNvSpPr txBox="1"/>
          <p:nvPr>
            <p:ph idx="1" type="body"/>
          </p:nvPr>
        </p:nvSpPr>
        <p:spPr>
          <a:xfrm>
            <a:off x="0" y="548650"/>
            <a:ext cx="9144000" cy="45948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000000"/>
              </a:buClr>
              <a:buSzPts val="1800"/>
              <a:buFont typeface="Times New Roman"/>
              <a:buChar char="●"/>
            </a:pPr>
            <a:r>
              <a:rPr lang="en">
                <a:solidFill>
                  <a:schemeClr val="dk1"/>
                </a:solidFill>
                <a:latin typeface="Times New Roman"/>
                <a:ea typeface="Times New Roman"/>
                <a:cs typeface="Times New Roman"/>
                <a:sym typeface="Times New Roman"/>
              </a:rPr>
              <a:t>Promoting the expansion of Internet access likely will correlate with a conducive environment for the betterment of Healthcare, Productivity and School Enrollment. Individuals using the Internet, Fixed Broadband Subscriptions, Secure Internet Servers and Fixed Telephone Subscriptions appear to be stronger in better developing countries. </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chemeClr val="dk1"/>
                </a:solidFill>
                <a:latin typeface="Times New Roman"/>
                <a:ea typeface="Times New Roman"/>
                <a:cs typeface="Times New Roman"/>
                <a:sym typeface="Times New Roman"/>
              </a:rPr>
              <a:t>Outside of Internet Access, many countries could invest more in healthcare. If the government spends more money on health expenditure for their citizens, the percentage of individuals using the Internet is high as well. </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a:solidFill>
                  <a:schemeClr val="dk1"/>
                </a:solidFill>
                <a:latin typeface="Times New Roman"/>
                <a:ea typeface="Times New Roman"/>
                <a:cs typeface="Times New Roman"/>
                <a:sym typeface="Times New Roman"/>
              </a:rPr>
              <a:t>Governments should focus on Education, Technology and Communications development as in order to achieve strong improvement.</a:t>
            </a:r>
            <a:endParaRPr>
              <a:solidFill>
                <a:schemeClr val="dk1"/>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Governments could require a minimum level of education which they could finance by giving parents vouchers redeemable for a specified maximum sum per child in order to increase the school enrollment. [14]</a:t>
            </a:r>
            <a:endParaRPr sz="1800">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218" name="Google Shape;218;p34"/>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idx="1" type="body"/>
          </p:nvPr>
        </p:nvSpPr>
        <p:spPr>
          <a:xfrm>
            <a:off x="0" y="548640"/>
            <a:ext cx="9144000" cy="4463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findings suggested that GNI per capita strongest associations lied beyond the scope of our study. GDP per capita should be a more useful macroeconomic development indicator as per Internet Access metric associations. </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Countries should increase more secure internet servers in the nation, so that the online transactions would be faster, more information would be transferred, and more job opportunities would be available. It would leads to an increase in the productivity of a nation which would bring positive economic development.</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Computers, communication and other services could bring more job opportunities to a country. So world leaders should encourage more computer, communications and other services, which would bring down the unemployment rate. </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224" name="Google Shape;224;p35"/>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5"/>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Managerial Implications &amp; Recommendations</a:t>
            </a:r>
            <a:endParaRPr b="1" sz="222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6"/>
          <p:cNvSpPr txBox="1"/>
          <p:nvPr/>
        </p:nvSpPr>
        <p:spPr>
          <a:xfrm>
            <a:off x="0" y="548640"/>
            <a:ext cx="914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1</a:t>
            </a:r>
            <a:r>
              <a:rPr lang="en" sz="1800">
                <a:solidFill>
                  <a:schemeClr val="dk1"/>
                </a:solidFill>
                <a:latin typeface="Times New Roman"/>
                <a:ea typeface="Times New Roman"/>
                <a:cs typeface="Times New Roman"/>
                <a:sym typeface="Times New Roman"/>
              </a:rPr>
              <a:t>. “The Internet and Sustainable Development”, Internet Society, </a:t>
            </a:r>
            <a:r>
              <a:rPr lang="en"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https://www.internetsociety.org/resources/doc/2015/the-internet-and-sustainable-development/</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latin typeface="Times New Roman"/>
                <a:ea typeface="Times New Roman"/>
                <a:cs typeface="Times New Roman"/>
                <a:sym typeface="Times New Roman"/>
              </a:rPr>
              <a:t>2.“Insights about Digital Transformation and ICT Opportunities for Brazil</a:t>
            </a:r>
            <a:r>
              <a:rPr lang="en" sz="1800">
                <a:latin typeface="Times New Roman"/>
                <a:ea typeface="Times New Roman"/>
                <a:cs typeface="Times New Roman"/>
                <a:sym typeface="Times New Roman"/>
              </a:rPr>
              <a:t>”, Deloitte,</a:t>
            </a:r>
            <a:r>
              <a:rPr lang="en"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https://www2.deloitte.com/content/dam/Deloitte/br/Documents/technology-media-telecommunications/ICT-insights-report-eng.pdf</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3. “</a:t>
            </a:r>
            <a:r>
              <a:rPr lang="en" sz="1800">
                <a:solidFill>
                  <a:schemeClr val="dk1"/>
                </a:solidFill>
                <a:highlight>
                  <a:schemeClr val="lt1"/>
                </a:highlight>
                <a:latin typeface="Times New Roman"/>
                <a:ea typeface="Times New Roman"/>
                <a:cs typeface="Times New Roman"/>
                <a:sym typeface="Times New Roman"/>
              </a:rPr>
              <a:t>Internet Access Is Key to Sustainable Development” </a:t>
            </a:r>
            <a:r>
              <a:rPr lang="en" sz="1800" u="sng">
                <a:latin typeface="Times New Roman"/>
                <a:ea typeface="Times New Roman"/>
                <a:cs typeface="Times New Roman"/>
                <a:sym typeface="Times New Roman"/>
                <a:hlinkClick r:id="rId5"/>
              </a:rPr>
              <a:t>https://www.dotmagazine.online/the-iot-r-evolution/internet-access-is-the-key-to-sustainable-development</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4. “Economic And Social Benefits of Internet Openness”, </a:t>
            </a:r>
            <a:r>
              <a:rPr lang="en" sz="1800" u="sng">
                <a:latin typeface="Times New Roman"/>
                <a:ea typeface="Times New Roman"/>
                <a:cs typeface="Times New Roman"/>
                <a:sym typeface="Times New Roman"/>
                <a:hlinkClick r:id="rId6"/>
              </a:rPr>
              <a:t>https://www.oecd-ilibrary.org/docserver/5jlwqf2r97g5-en.pdf?expires=1620075485&amp;id=id&amp;accname=guest&amp;checksum=464D23BA376B158053AB547473E73C93</a:t>
            </a:r>
            <a:r>
              <a:rPr lang="en" sz="1800">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231" name="Google Shape;231;p36"/>
          <p:cNvSpPr txBox="1"/>
          <p:nvPr>
            <p:ph idx="12" type="sldNum"/>
          </p:nvPr>
        </p:nvSpPr>
        <p:spPr>
          <a:xfrm>
            <a:off x="8595309" y="6826"/>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232" name="Google Shape;232;p36"/>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References </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200" u="none" cap="none" strike="noStrike">
              <a:solidFill>
                <a:srgbClr val="434343"/>
              </a:solidFill>
              <a:latin typeface="Exo 2"/>
              <a:ea typeface="Exo 2"/>
              <a:cs typeface="Exo 2"/>
              <a:sym typeface="Exo 2"/>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37"/>
          <p:cNvSpPr txBox="1"/>
          <p:nvPr/>
        </p:nvSpPr>
        <p:spPr>
          <a:xfrm>
            <a:off x="0" y="548640"/>
            <a:ext cx="914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5. “The Internet And ICTs for Economic Growth” </a:t>
            </a:r>
            <a:r>
              <a:rPr lang="en"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https://2009-2017.state.gov/documents/organization/255011.pdf</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6.</a:t>
            </a:r>
            <a:r>
              <a:rPr lang="en" sz="1800">
                <a:solidFill>
                  <a:schemeClr val="dk1"/>
                </a:solidFill>
                <a:latin typeface="Times New Roman"/>
                <a:ea typeface="Times New Roman"/>
                <a:cs typeface="Times New Roman"/>
                <a:sym typeface="Times New Roman"/>
              </a:rPr>
              <a:t>“Digital Health: ICT and Health in Africa”,Ogechi Adeola, Olaniyi Evans, </a:t>
            </a:r>
            <a:r>
              <a:rPr lang="en"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https://www.researchgate.net/profile/Olaniyi-Evans/publication/331407717_Digital_health_ICT_and_health_in_Africa/links/5c7d9624299bf1268d3911ec/Digital-health-ICT-and-health-in-Africa.pdf</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7.“Is Sustainable Economic Development Possible Thanks to the Deployment of ICT?”, </a:t>
            </a:r>
            <a:r>
              <a:rPr lang="en" sz="1800">
                <a:solidFill>
                  <a:schemeClr val="dk1"/>
                </a:solidFill>
                <a:highlight>
                  <a:schemeClr val="lt1"/>
                </a:highlight>
                <a:uFill>
                  <a:noFill/>
                </a:uFill>
                <a:latin typeface="Times New Roman"/>
                <a:ea typeface="Times New Roman"/>
                <a:cs typeface="Times New Roman"/>
                <a:sym typeface="Times New Roman"/>
                <a:hlinkClick r:id="rId5">
                  <a:extLst>
                    <a:ext uri="{A12FA001-AC4F-418D-AE19-62706E023703}">
                      <ahyp:hlinkClr val="tx"/>
                    </a:ext>
                  </a:extLst>
                </a:hlinkClick>
              </a:rPr>
              <a:t>Antonio Fernández-Portillo</a:t>
            </a:r>
            <a:r>
              <a:rPr lang="en" sz="1800">
                <a:solidFill>
                  <a:schemeClr val="dk1"/>
                </a:solidFill>
                <a:latin typeface="Times New Roman"/>
                <a:ea typeface="Times New Roman"/>
                <a:cs typeface="Times New Roman"/>
                <a:sym typeface="Times New Roman"/>
              </a:rPr>
              <a:t>, Manuel Almodóvar-González, José Luís Coca-Pérez, Héctor Valentín Jiménez-Naranjo, </a:t>
            </a:r>
            <a:r>
              <a:rPr lang="en" sz="18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https://www.mdpi.com/2071-1050/11/22/6307/htm</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8.“Internet Usage Effect on Educational Attainment: Evidence of Benefits”, Joe Lee,</a:t>
            </a:r>
            <a:r>
              <a:rPr lang="en" sz="18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https://milkeninstitute.org/sites/default/files/reports-pdf/Internet-Usage-and-Educational-Attainment-FINAL.pdf</a:t>
            </a:r>
            <a:endParaRPr sz="1800">
              <a:latin typeface="Times New Roman"/>
              <a:ea typeface="Times New Roman"/>
              <a:cs typeface="Times New Roman"/>
              <a:sym typeface="Times New Roman"/>
            </a:endParaRPr>
          </a:p>
        </p:txBody>
      </p:sp>
      <p:sp>
        <p:nvSpPr>
          <p:cNvPr id="238" name="Google Shape;238;p37"/>
          <p:cNvSpPr txBox="1"/>
          <p:nvPr>
            <p:ph idx="12" type="sldNum"/>
          </p:nvPr>
        </p:nvSpPr>
        <p:spPr>
          <a:xfrm>
            <a:off x="8595309" y="6826"/>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239" name="Google Shape;239;p37"/>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References </a:t>
            </a:r>
            <a:endParaRPr b="1" i="0" sz="2800" u="none" cap="none" strike="noStrike">
              <a:solidFill>
                <a:srgbClr val="434343"/>
              </a:solidFill>
              <a:latin typeface="Exo 2"/>
              <a:ea typeface="Exo 2"/>
              <a:cs typeface="Exo 2"/>
              <a:sym typeface="Exo 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0"/>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i="0" lang="en" sz="2200" u="none" cap="none" strike="noStrike">
                <a:latin typeface="Times New Roman"/>
                <a:ea typeface="Times New Roman"/>
                <a:cs typeface="Times New Roman"/>
                <a:sym typeface="Times New Roman"/>
              </a:rPr>
              <a:t>Title and </a:t>
            </a:r>
            <a:r>
              <a:rPr b="1" lang="en" sz="2200">
                <a:latin typeface="Times New Roman"/>
                <a:ea typeface="Times New Roman"/>
                <a:cs typeface="Times New Roman"/>
                <a:sym typeface="Times New Roman"/>
              </a:rPr>
              <a:t>Abstract</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
        <p:nvSpPr>
          <p:cNvPr id="118" name="Google Shape;118;p20"/>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19" name="Google Shape;119;p20"/>
          <p:cNvSpPr txBox="1"/>
          <p:nvPr/>
        </p:nvSpPr>
        <p:spPr>
          <a:xfrm>
            <a:off x="0" y="548640"/>
            <a:ext cx="91440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Title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Is increasing Internet Access Expansion associated with a country’s improved Sustainable Economic Development?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Abstract</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project goal was to gain valuable insights into how the internet influences country’s sustainable economic development by analyzing relationship to Education, Productivity, Healthcare and Employment.</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hypotheses were exploring internet access and technology development variables’ relationship with sustainable economic development indicators by implementing Tableau charts.</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insights would provide explanatory information, countries' strategic development decisions and development suggestions to world leaders.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8"/>
          <p:cNvSpPr txBox="1"/>
          <p:nvPr/>
        </p:nvSpPr>
        <p:spPr>
          <a:xfrm>
            <a:off x="0" y="548640"/>
            <a:ext cx="9144000" cy="544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9</a:t>
            </a:r>
            <a:r>
              <a:rPr lang="en" sz="1800">
                <a:solidFill>
                  <a:schemeClr val="dk1"/>
                </a:solidFill>
                <a:latin typeface="Times New Roman"/>
                <a:ea typeface="Times New Roman"/>
                <a:cs typeface="Times New Roman"/>
                <a:sym typeface="Times New Roman"/>
              </a:rPr>
              <a:t>.“World Development Indicators.” DataBank, databank.worldbank.org/source/world-development-indicators.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10.“The Economy and the Internet: What Lies Ahead? ”</a:t>
            </a:r>
            <a:r>
              <a:rPr lang="en" sz="18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Alice M. Rivlin</a:t>
            </a:r>
            <a:r>
              <a:rPr lang="en" sz="1800">
                <a:solidFill>
                  <a:schemeClr val="dk1"/>
                </a:solidFill>
                <a:latin typeface="Times New Roman"/>
                <a:ea typeface="Times New Roman"/>
                <a:cs typeface="Times New Roman"/>
                <a:sym typeface="Times New Roman"/>
              </a:rPr>
              <a:t> and Robert E. Litan, </a:t>
            </a:r>
            <a:r>
              <a:rPr lang="en" sz="1800" u="sng">
                <a:solidFill>
                  <a:schemeClr val="hlink"/>
                </a:solidFill>
                <a:latin typeface="Times New Roman"/>
                <a:ea typeface="Times New Roman"/>
                <a:cs typeface="Times New Roman"/>
                <a:sym typeface="Times New Roman"/>
                <a:hlinkClick r:id="rId4"/>
              </a:rPr>
              <a:t>https://www.brookings.edu/research/the-economy-and-the-internet-what-lies-ahead/</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11.“Internet Access and Education: Key considerations for policy makers.” Public Policy, </a:t>
            </a:r>
            <a:r>
              <a:rPr lang="en" sz="1800" u="sng">
                <a:solidFill>
                  <a:schemeClr val="hlink"/>
                </a:solidFill>
                <a:latin typeface="Times New Roman"/>
                <a:ea typeface="Times New Roman"/>
                <a:cs typeface="Times New Roman"/>
                <a:sym typeface="Times New Roman"/>
                <a:hlinkClick r:id="rId5"/>
              </a:rPr>
              <a:t>https://www.internetsociety.org/resources/doc/2017/internet-access-and-education/</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12</a:t>
            </a:r>
            <a:r>
              <a:rPr lang="en" sz="1800">
                <a:solidFill>
                  <a:schemeClr val="dk1"/>
                </a:solidFill>
                <a:latin typeface="Times New Roman"/>
                <a:ea typeface="Times New Roman"/>
                <a:cs typeface="Times New Roman"/>
                <a:sym typeface="Times New Roman"/>
              </a:rPr>
              <a:t>.“Is Sustainable Economic Development Possible Thanks to the Deployment of ICT?”, </a:t>
            </a:r>
            <a:r>
              <a:rPr lang="en" sz="18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Antonio Fernández-Portillo</a:t>
            </a:r>
            <a:r>
              <a:rPr lang="en" sz="1800">
                <a:solidFill>
                  <a:schemeClr val="dk1"/>
                </a:solidFill>
                <a:latin typeface="Times New Roman"/>
                <a:ea typeface="Times New Roman"/>
                <a:cs typeface="Times New Roman"/>
                <a:sym typeface="Times New Roman"/>
              </a:rPr>
              <a:t>, Manuel Almodóvar-González, José Luís Coca-Pérez, Héctor Valentín Jiménez-Naranjo, </a:t>
            </a:r>
            <a:r>
              <a:rPr lang="en" sz="18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https://www.mdpi.com/2071-1050/11/22/6307/htm</a:t>
            </a:r>
            <a:r>
              <a:rPr lang="en" sz="1800" u="sng">
                <a:solidFill>
                  <a:schemeClr val="dk1"/>
                </a:solidFill>
                <a:latin typeface="Times New Roman"/>
                <a:ea typeface="Times New Roman"/>
                <a:cs typeface="Times New Roman"/>
                <a:sym typeface="Times New Roman"/>
              </a:rPr>
              <a:t> </a:t>
            </a:r>
            <a:endParaRPr sz="1800" u="sng">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13.“Internet Usage Effect on Educational Attainment: Evidence of Benefits”, Joe Lee,</a:t>
            </a:r>
            <a:r>
              <a:rPr lang="en" sz="1800" u="sng">
                <a:solidFill>
                  <a:schemeClr val="dk1"/>
                </a:solidFill>
                <a:latin typeface="Times New Roman"/>
                <a:ea typeface="Times New Roman"/>
                <a:cs typeface="Times New Roman"/>
                <a:sym typeface="Times New Roman"/>
                <a:hlinkClick r:id="rId8">
                  <a:extLst>
                    <a:ext uri="{A12FA001-AC4F-418D-AE19-62706E023703}">
                      <ahyp:hlinkClr val="tx"/>
                    </a:ext>
                  </a:extLst>
                </a:hlinkClick>
              </a:rPr>
              <a:t>https://milkeninstitute.org/sites/default/files/reports-pdf/Internet-Usage-and-Educational-Attainment-FINAL.pdf</a:t>
            </a:r>
            <a:endParaRPr sz="1800" u="sng">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5" name="Google Shape;245;p38"/>
          <p:cNvSpPr txBox="1"/>
          <p:nvPr>
            <p:ph idx="12" type="sldNum"/>
          </p:nvPr>
        </p:nvSpPr>
        <p:spPr>
          <a:xfrm>
            <a:off x="8595309" y="6826"/>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246" name="Google Shape;246;p38"/>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References </a:t>
            </a:r>
            <a:endParaRPr b="1" i="0" sz="2800" u="none" cap="none" strike="noStrike">
              <a:solidFill>
                <a:srgbClr val="434343"/>
              </a:solidFill>
              <a:latin typeface="Exo 2"/>
              <a:ea typeface="Exo 2"/>
              <a:cs typeface="Exo 2"/>
              <a:sym typeface="Exo 2"/>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600"/>
              <a:buFont typeface="Arial"/>
              <a:buNone/>
            </a:pPr>
            <a:r>
              <a:rPr b="1" lang="en" sz="2200">
                <a:latin typeface="Times New Roman"/>
                <a:ea typeface="Times New Roman"/>
                <a:cs typeface="Times New Roman"/>
                <a:sym typeface="Times New Roman"/>
              </a:rPr>
              <a:t>References </a:t>
            </a:r>
            <a:endParaRPr sz="2400"/>
          </a:p>
        </p:txBody>
      </p:sp>
      <p:sp>
        <p:nvSpPr>
          <p:cNvPr id="252" name="Google Shape;252;p39"/>
          <p:cNvSpPr txBox="1"/>
          <p:nvPr>
            <p:ph idx="1" type="body"/>
          </p:nvPr>
        </p:nvSpPr>
        <p:spPr>
          <a:xfrm>
            <a:off x="101775" y="6276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14. “</a:t>
            </a:r>
            <a:r>
              <a:rPr lang="en">
                <a:solidFill>
                  <a:schemeClr val="dk1"/>
                </a:solidFill>
                <a:latin typeface="Times New Roman"/>
                <a:ea typeface="Times New Roman"/>
                <a:cs typeface="Times New Roman"/>
                <a:sym typeface="Times New Roman"/>
              </a:rPr>
              <a:t>Governments could require a minimum level of education” </a:t>
            </a:r>
            <a:r>
              <a:rPr lang="en" u="sng">
                <a:solidFill>
                  <a:schemeClr val="dk1"/>
                </a:solidFill>
                <a:latin typeface="Times New Roman"/>
                <a:ea typeface="Times New Roman"/>
                <a:cs typeface="Times New Roman"/>
                <a:sym typeface="Times New Roman"/>
              </a:rPr>
              <a:t>https://www.edchoice.org/who-we-are/our-founders/the-friedmans-on-school-choice/article/the-role-of-government-in-education/</a:t>
            </a:r>
            <a:endParaRPr/>
          </a:p>
        </p:txBody>
      </p:sp>
      <p:sp>
        <p:nvSpPr>
          <p:cNvPr id="253" name="Google Shape;25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1"/>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25" name="Google Shape;125;p21"/>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Introduction</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
        <p:nvSpPr>
          <p:cNvPr id="126" name="Google Shape;126;p21"/>
          <p:cNvSpPr txBox="1"/>
          <p:nvPr/>
        </p:nvSpPr>
        <p:spPr>
          <a:xfrm>
            <a:off x="0" y="548640"/>
            <a:ext cx="9144000" cy="47100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Topic</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project aimed to explore whether there is a strong linkage between internet access expansion and sustainable economic development on Productivity, Education, Employment and Healthcare.</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1800">
                <a:solidFill>
                  <a:schemeClr val="dk1"/>
                </a:solidFill>
                <a:latin typeface="Times New Roman"/>
                <a:ea typeface="Times New Roman"/>
                <a:cs typeface="Times New Roman"/>
                <a:sym typeface="Times New Roman"/>
              </a:rPr>
              <a:t>Importance &amp; Rationale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Internet has enabled new products and services, improved economic efficiency, transformed access to information, and facilitated greater collaboration between governments, businesses and citizens.[1]</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Internet provides the underpinning platform for an emerging digital economy, in which production, distribution and consumption depend on broadband networks and services. It will, therefore, be a critical enabler of sustainable development.[1]</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68300" lvl="1" marL="914400" rtl="0" algn="l">
              <a:spcBef>
                <a:spcPts val="0"/>
              </a:spcBef>
              <a:spcAft>
                <a:spcPts val="0"/>
              </a:spcAft>
              <a:buClr>
                <a:schemeClr val="dk1"/>
              </a:buClr>
              <a:buSzPts val="2200"/>
              <a:buFont typeface="Times New Roman"/>
              <a:buChar char="○"/>
            </a:pPr>
            <a:r>
              <a:rPr lang="en" sz="1800">
                <a:solidFill>
                  <a:schemeClr val="dk1"/>
                </a:solidFill>
                <a:latin typeface="Times New Roman"/>
                <a:ea typeface="Times New Roman"/>
                <a:cs typeface="Times New Roman"/>
                <a:sym typeface="Times New Roman"/>
              </a:rPr>
              <a:t>Connectivity and access for all are crucial to the Internet’s contribution to sustainable development.[1]</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2"/>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32" name="Google Shape;132;p22"/>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Introduction</a:t>
            </a:r>
            <a:endParaRPr b="1" i="0" sz="2800" u="none" cap="none" strike="noStrike">
              <a:latin typeface="Exo 2"/>
              <a:ea typeface="Exo 2"/>
              <a:cs typeface="Exo 2"/>
              <a:sym typeface="Exo 2"/>
            </a:endParaRPr>
          </a:p>
        </p:txBody>
      </p:sp>
      <p:sp>
        <p:nvSpPr>
          <p:cNvPr id="133" name="Google Shape;133;p22"/>
          <p:cNvSpPr txBox="1"/>
          <p:nvPr/>
        </p:nvSpPr>
        <p:spPr>
          <a:xfrm>
            <a:off x="100" y="548640"/>
            <a:ext cx="91440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Background material: </a:t>
            </a:r>
            <a:r>
              <a:rPr lang="en" sz="1800" u="sng">
                <a:latin typeface="Times New Roman"/>
                <a:ea typeface="Times New Roman"/>
                <a:cs typeface="Times New Roman"/>
                <a:sym typeface="Times New Roman"/>
                <a:hlinkClick r:id="rId3"/>
              </a:rPr>
              <a:t>Deloitte ICT Insights Report</a:t>
            </a:r>
            <a:r>
              <a:rPr lang="en" sz="1800">
                <a:solidFill>
                  <a:schemeClr val="dk1"/>
                </a:solidFill>
                <a:latin typeface="Times New Roman"/>
                <a:ea typeface="Times New Roman"/>
                <a:cs typeface="Times New Roman"/>
                <a:sym typeface="Times New Roman"/>
              </a:rPr>
              <a:t> [2]</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Information and communications technology (ICT) is considered among the most important topic in the digital era. The ICT sector is an enabler of economic progress and an important driver for the future development of the global digital economy.</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paper analyzed Information and communications technology and the relationship between ICT and social welfare, education, and public safety by comparing across countries.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By using this paper as framework, this project aimed to investigate the correlation between internet access and sustainable economic development indicators in a country level.</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3"/>
          <p:cNvSpPr txBox="1"/>
          <p:nvPr/>
        </p:nvSpPr>
        <p:spPr>
          <a:xfrm>
            <a:off x="0" y="548640"/>
            <a:ext cx="9144000" cy="417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Research Question</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Does an increase of internet access correlate with a country’s better sustainable economic development?</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Rationale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highlight>
                  <a:schemeClr val="lt1"/>
                </a:highlight>
                <a:latin typeface="Times New Roman"/>
                <a:ea typeface="Times New Roman"/>
                <a:cs typeface="Times New Roman"/>
                <a:sym typeface="Times New Roman"/>
              </a:rPr>
              <a:t>Internet Access is a crucial key to Sustainable Development.[3]</a:t>
            </a:r>
            <a:endParaRPr sz="1800">
              <a:solidFill>
                <a:schemeClr val="dk1"/>
              </a:solidFill>
              <a:highlight>
                <a:schemeClr val="lt1"/>
              </a:highlight>
              <a:latin typeface="Times New Roman"/>
              <a:ea typeface="Times New Roman"/>
              <a:cs typeface="Times New Roman"/>
              <a:sym typeface="Times New Roman"/>
            </a:endParaRPr>
          </a:p>
          <a:p>
            <a:pPr indent="0" lvl="0" marL="914400" rtl="0" algn="l">
              <a:spcBef>
                <a:spcPts val="150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Internet is  the backbone of the digital economy, it underpins much of the world’s social activity, and it is a powerful catalyst for innovation, economic growth and social well-being.[4]</a:t>
            </a:r>
            <a:endParaRPr sz="1800">
              <a:solidFill>
                <a:schemeClr val="dk1"/>
              </a:solidFill>
              <a:latin typeface="Times New Roman"/>
              <a:ea typeface="Times New Roman"/>
              <a:cs typeface="Times New Roman"/>
              <a:sym typeface="Times New Roman"/>
            </a:endParaRPr>
          </a:p>
          <a:p>
            <a:pPr indent="0" lvl="0" marL="914400" rtl="0" algn="l">
              <a:spcBef>
                <a:spcPts val="1500"/>
              </a:spcBef>
              <a:spcAft>
                <a:spcPts val="0"/>
              </a:spcAft>
              <a:buNone/>
            </a:pPr>
            <a:r>
              <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Internet provides broadly-shared connections that are essential for modern economies to be able to grow.[5]</a:t>
            </a:r>
            <a:endParaRPr>
              <a:latin typeface="Times New Roman"/>
              <a:ea typeface="Times New Roman"/>
              <a:cs typeface="Times New Roman"/>
              <a:sym typeface="Times New Roman"/>
            </a:endParaRPr>
          </a:p>
        </p:txBody>
      </p:sp>
      <p:sp>
        <p:nvSpPr>
          <p:cNvPr id="139" name="Google Shape;139;p23"/>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40" name="Google Shape;140;p23"/>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Research Question</a:t>
            </a:r>
            <a:r>
              <a:rPr b="1" lang="en" sz="2200">
                <a:latin typeface="Times New Roman"/>
                <a:ea typeface="Times New Roman"/>
                <a:cs typeface="Times New Roman"/>
                <a:sym typeface="Times New Roman"/>
              </a:rPr>
              <a:t> &amp; Rationale</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4"/>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46" name="Google Shape;146;p24"/>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Hypotheses and Rationale</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
        <p:nvSpPr>
          <p:cNvPr id="147" name="Google Shape;147;p24"/>
          <p:cNvSpPr txBox="1"/>
          <p:nvPr/>
        </p:nvSpPr>
        <p:spPr>
          <a:xfrm>
            <a:off x="0" y="548640"/>
            <a:ext cx="91440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Internet access is positively correlated with Healthcare expenditure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empirical results showed that ICT had a positive and statistically significant relationship with health, showing that the higher the levels of ICT, the higher the level of health.[6]</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latin typeface="Times New Roman"/>
                <a:ea typeface="Times New Roman"/>
                <a:cs typeface="Times New Roman"/>
                <a:sym typeface="Times New Roman"/>
              </a:rPr>
              <a:t>Internet access is positively correlated with Macroeconomic indicators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Connectivity, human capital, and the use of the Internet positively influenced GDP development.[7]</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Internet access is positively correlated with education level</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Equal access to information and expanding access would be ever more important to encourage higher education.[8]</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graphicFrame>
        <p:nvGraphicFramePr>
          <p:cNvPr id="152" name="Google Shape;152;p25"/>
          <p:cNvGraphicFramePr/>
          <p:nvPr/>
        </p:nvGraphicFramePr>
        <p:xfrm>
          <a:off x="-12" y="548640"/>
          <a:ext cx="3000000" cy="3000000"/>
        </p:xfrm>
        <a:graphic>
          <a:graphicData uri="http://schemas.openxmlformats.org/drawingml/2006/table">
            <a:tbl>
              <a:tblPr>
                <a:noFill/>
                <a:tableStyleId>{6BA3F2F0-2C85-49FF-9008-73323884BCC1}</a:tableStyleId>
              </a:tblPr>
              <a:tblGrid>
                <a:gridCol w="2027800"/>
                <a:gridCol w="2926025"/>
                <a:gridCol w="608025"/>
                <a:gridCol w="833100"/>
                <a:gridCol w="871700"/>
                <a:gridCol w="699550"/>
                <a:gridCol w="1177800"/>
              </a:tblGrid>
              <a:tr h="548600">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Variable </a:t>
                      </a:r>
                      <a:r>
                        <a:rPr lang="en" sz="1200">
                          <a:latin typeface="Times New Roman"/>
                          <a:ea typeface="Times New Roman"/>
                          <a:cs typeface="Times New Roman"/>
                          <a:sym typeface="Times New Roman"/>
                        </a:rPr>
                        <a:t>Name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Definition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Scale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Type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Example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Control Variable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Figure #</a:t>
                      </a:r>
                      <a:endParaRPr sz="1200">
                        <a:latin typeface="Times New Roman"/>
                        <a:ea typeface="Times New Roman"/>
                        <a:cs typeface="Times New Roman"/>
                        <a:sym typeface="Times New Roman"/>
                      </a:endParaRPr>
                    </a:p>
                  </a:txBody>
                  <a:tcPr marT="91425" marB="91425" marR="91425" marL="91425"/>
                </a:tc>
              </a:tr>
              <a:tr h="482900">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Secure Internet Servers</a:t>
                      </a:r>
                      <a:endParaRPr sz="1200">
                        <a:latin typeface="Times New Roman"/>
                        <a:ea typeface="Times New Roman"/>
                        <a:cs typeface="Times New Roman"/>
                        <a:sym typeface="Times New Roman"/>
                      </a:endParaRPr>
                    </a:p>
                  </a:txBody>
                  <a:tcPr marT="91425" marB="91425" marR="91425" marL="91425"/>
                </a:tc>
                <a:tc>
                  <a:txBody>
                    <a:bodyPr/>
                    <a:lstStyle/>
                    <a:p>
                      <a:pPr indent="0" lvl="0" marL="0" marR="889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a:t>
                      </a:r>
                      <a:r>
                        <a:rPr lang="en" sz="1200">
                          <a:solidFill>
                            <a:schemeClr val="dk1"/>
                          </a:solidFill>
                          <a:latin typeface="Times New Roman"/>
                          <a:ea typeface="Times New Roman"/>
                          <a:cs typeface="Times New Roman"/>
                          <a:sym typeface="Times New Roman"/>
                        </a:rPr>
                        <a:t>he number of distinct, publicly-trusted TLS/SSL certificate.[9]</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Integer</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1028</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9, 14</a:t>
                      </a:r>
                      <a:endParaRPr sz="1200">
                        <a:latin typeface="Times New Roman"/>
                        <a:ea typeface="Times New Roman"/>
                        <a:cs typeface="Times New Roman"/>
                        <a:sym typeface="Times New Roman"/>
                      </a:endParaRPr>
                    </a:p>
                  </a:txBody>
                  <a:tcPr marT="91425" marB="91425" marR="91425" marL="91425"/>
                </a:tc>
              </a:tr>
              <a:tr h="482000">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Individuals Using the Internet (% of population)</a:t>
                      </a:r>
                      <a:endParaRPr sz="1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88900" rtl="0" algn="l">
                        <a:spcBef>
                          <a:spcPts val="0"/>
                        </a:spcBef>
                        <a:spcAft>
                          <a:spcPts val="0"/>
                        </a:spcAft>
                        <a:buNone/>
                      </a:pPr>
                      <a:r>
                        <a:rPr lang="en" sz="1200">
                          <a:solidFill>
                            <a:schemeClr val="dk1"/>
                          </a:solidFill>
                          <a:latin typeface="Times New Roman"/>
                          <a:ea typeface="Times New Roman"/>
                          <a:cs typeface="Times New Roman"/>
                          <a:sym typeface="Times New Roman"/>
                        </a:rPr>
                        <a:t>T</a:t>
                      </a:r>
                      <a:r>
                        <a:rPr lang="en" sz="1200">
                          <a:solidFill>
                            <a:schemeClr val="dk1"/>
                          </a:solidFill>
                          <a:latin typeface="Times New Roman"/>
                          <a:ea typeface="Times New Roman"/>
                          <a:cs typeface="Times New Roman"/>
                          <a:sym typeface="Times New Roman"/>
                        </a:rPr>
                        <a:t>he number of individuals used internet in the last 3 months.[9]</a:t>
                      </a:r>
                      <a:endParaRPr sz="1200">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Numeric</a:t>
                      </a:r>
                      <a:endParaRPr sz="1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12.5</a:t>
                      </a:r>
                      <a:endParaRPr sz="1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a:t>
                      </a:r>
                      <a:endParaRPr sz="1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2, 3, 7, 12, 13, 15, 18, 22</a:t>
                      </a:r>
                      <a:endParaRPr sz="1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468725">
                <a:tc>
                  <a:txBody>
                    <a:bodyPr/>
                    <a:lstStyle/>
                    <a:p>
                      <a:pPr indent="0" lvl="0" marL="0" marR="88900" rtl="0" algn="l">
                        <a:spcBef>
                          <a:spcPts val="0"/>
                        </a:spcBef>
                        <a:spcAft>
                          <a:spcPts val="0"/>
                        </a:spcAft>
                        <a:buNone/>
                      </a:pPr>
                      <a:r>
                        <a:rPr lang="en" sz="1200">
                          <a:solidFill>
                            <a:schemeClr val="dk1"/>
                          </a:solidFill>
                          <a:latin typeface="Times New Roman"/>
                          <a:ea typeface="Times New Roman"/>
                          <a:cs typeface="Times New Roman"/>
                          <a:sym typeface="Times New Roman"/>
                        </a:rPr>
                        <a:t>Fixed telephone subscriptions</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88900" rtl="0" algn="l">
                        <a:spcBef>
                          <a:spcPts val="0"/>
                        </a:spcBef>
                        <a:spcAft>
                          <a:spcPts val="0"/>
                        </a:spcAft>
                        <a:buNone/>
                      </a:pPr>
                      <a:r>
                        <a:rPr lang="en" sz="1200">
                          <a:solidFill>
                            <a:schemeClr val="dk1"/>
                          </a:solidFill>
                          <a:latin typeface="Times New Roman"/>
                          <a:ea typeface="Times New Roman"/>
                          <a:cs typeface="Times New Roman"/>
                          <a:sym typeface="Times New Roman"/>
                        </a:rPr>
                        <a:t>T</a:t>
                      </a:r>
                      <a:r>
                        <a:rPr lang="en" sz="1200">
                          <a:solidFill>
                            <a:schemeClr val="dk1"/>
                          </a:solidFill>
                          <a:latin typeface="Times New Roman"/>
                          <a:ea typeface="Times New Roman"/>
                          <a:cs typeface="Times New Roman"/>
                          <a:sym typeface="Times New Roman"/>
                        </a:rPr>
                        <a:t>he sum of active number of individual subscribed to fixed telephone.[9]</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Integer</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16620</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4, 21</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9100">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Mobile cellular subscriptions</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889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a:t>
                      </a:r>
                      <a:r>
                        <a:rPr lang="en" sz="1200">
                          <a:solidFill>
                            <a:schemeClr val="dk1"/>
                          </a:solidFill>
                          <a:latin typeface="Times New Roman"/>
                          <a:ea typeface="Times New Roman"/>
                          <a:cs typeface="Times New Roman"/>
                          <a:sym typeface="Times New Roman"/>
                        </a:rPr>
                        <a:t>ubscriptions to a public mobile telephone service.[9]</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Integer</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10215800</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1, 10, 11, 19,</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9100">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Fixed Broadband subscriptions</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889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a:t>
                      </a:r>
                      <a:r>
                        <a:rPr lang="en" sz="1200">
                          <a:solidFill>
                            <a:schemeClr val="dk1"/>
                          </a:solidFill>
                          <a:latin typeface="Times New Roman"/>
                          <a:ea typeface="Times New Roman"/>
                          <a:cs typeface="Times New Roman"/>
                          <a:sym typeface="Times New Roman"/>
                        </a:rPr>
                        <a:t>ixed subscriptions to high-speed public internet.[9]</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Integer</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1500</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6, 8, 17, 21</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4050">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Computer, communications and other services (% of commercial service imports)</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889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Includes such activities such as royalties and license fees; miscellaneous business, professional etc.[9]</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Numeric</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19.49218</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5, 16, 20</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88900" rtl="0" algn="l">
                        <a:lnSpc>
                          <a:spcPct val="80000"/>
                        </a:lnSpc>
                        <a:spcBef>
                          <a:spcPts val="0"/>
                        </a:spcBef>
                        <a:spcAft>
                          <a:spcPts val="0"/>
                        </a:spcAft>
                        <a:buNone/>
                      </a:pPr>
                      <a:r>
                        <a:rPr lang="en" sz="1200">
                          <a:solidFill>
                            <a:schemeClr val="dk1"/>
                          </a:solidFill>
                          <a:latin typeface="Times New Roman"/>
                          <a:ea typeface="Times New Roman"/>
                          <a:cs typeface="Times New Roman"/>
                          <a:sym typeface="Times New Roman"/>
                        </a:rPr>
                        <a:t>Year</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Year of data point.</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2300"/>
                        </a:spcAft>
                        <a:buNone/>
                      </a:pPr>
                      <a:r>
                        <a:rPr lang="en" sz="1200">
                          <a:solidFill>
                            <a:schemeClr val="dk1"/>
                          </a:solidFill>
                          <a:latin typeface="Times New Roman"/>
                          <a:ea typeface="Times New Roman"/>
                          <a:cs typeface="Times New Roman"/>
                          <a:sym typeface="Times New Roman"/>
                        </a:rPr>
                        <a:t>Ratio</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Integer</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2010</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Y</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12, 16</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3" name="Google Shape;153;p25"/>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54" name="Google Shape;154;p25"/>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Table of Independent Variables</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160" name="Google Shape;160;p26"/>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Table of Independent Variables</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sp>
        <p:nvSpPr>
          <p:cNvPr id="161" name="Google Shape;161;p26"/>
          <p:cNvSpPr txBox="1"/>
          <p:nvPr/>
        </p:nvSpPr>
        <p:spPr>
          <a:xfrm>
            <a:off x="0" y="548640"/>
            <a:ext cx="91440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Rationale </a:t>
            </a:r>
            <a:endParaRPr sz="1800">
              <a:solidFill>
                <a:schemeClr val="dk1"/>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Secure Internet Servers: </a:t>
            </a:r>
            <a:r>
              <a:rPr lang="en" sz="1800">
                <a:latin typeface="Times New Roman"/>
                <a:ea typeface="Times New Roman"/>
                <a:cs typeface="Times New Roman"/>
                <a:sym typeface="Times New Roman"/>
              </a:rPr>
              <a:t>The faster the transactions, the more information being transferred, which help to rise better economic.</a:t>
            </a:r>
            <a:endParaRPr sz="1800">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Individuals Using the Internet (% of population): It is an important indicators of population having access to the Internet.</a:t>
            </a:r>
            <a:endParaRPr sz="1800">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Fixed telephone subscriptions/Mobile cellular subscriptions/Fixed Broadband subscriptions: More subscriptions on the three categories foster communication.</a:t>
            </a:r>
            <a:endParaRPr sz="1800">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Computer, communications and other services (% of commercial service imports): It determined the amount of online </a:t>
            </a:r>
            <a:r>
              <a:rPr lang="en" sz="1800">
                <a:latin typeface="Times New Roman"/>
                <a:ea typeface="Times New Roman"/>
                <a:cs typeface="Times New Roman"/>
                <a:sym typeface="Times New Roman"/>
              </a:rPr>
              <a:t>trades</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7"/>
          <p:cNvSpPr txBox="1"/>
          <p:nvPr>
            <p:ph idx="12" type="sldNum"/>
          </p:nvPr>
        </p:nvSpPr>
        <p:spPr>
          <a:xfrm>
            <a:off x="8595309" y="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67" name="Google Shape;167;p27"/>
          <p:cNvSpPr txBox="1"/>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600"/>
              <a:buFont typeface="Arial"/>
              <a:buNone/>
            </a:pPr>
            <a:r>
              <a:rPr b="1" lang="en" sz="2200">
                <a:latin typeface="Times New Roman"/>
                <a:ea typeface="Times New Roman"/>
                <a:cs typeface="Times New Roman"/>
                <a:sym typeface="Times New Roman"/>
              </a:rPr>
              <a:t>Table of Dependent Variables</a:t>
            </a:r>
            <a:endParaRPr b="1" i="0" sz="2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b="1" i="0" sz="2800" u="none" cap="none" strike="noStrike">
              <a:solidFill>
                <a:srgbClr val="434343"/>
              </a:solidFill>
              <a:latin typeface="Exo 2"/>
              <a:ea typeface="Exo 2"/>
              <a:cs typeface="Exo 2"/>
              <a:sym typeface="Exo 2"/>
            </a:endParaRPr>
          </a:p>
        </p:txBody>
      </p:sp>
      <p:graphicFrame>
        <p:nvGraphicFramePr>
          <p:cNvPr id="168" name="Google Shape;168;p27"/>
          <p:cNvGraphicFramePr/>
          <p:nvPr/>
        </p:nvGraphicFramePr>
        <p:xfrm>
          <a:off x="0" y="548640"/>
          <a:ext cx="3000000" cy="3000000"/>
        </p:xfrm>
        <a:graphic>
          <a:graphicData uri="http://schemas.openxmlformats.org/drawingml/2006/table">
            <a:tbl>
              <a:tblPr>
                <a:noFill/>
                <a:tableStyleId>{6BA3F2F0-2C85-49FF-9008-73323884BCC1}</a:tableStyleId>
              </a:tblPr>
              <a:tblGrid>
                <a:gridCol w="2219825"/>
                <a:gridCol w="3897775"/>
                <a:gridCol w="540625"/>
                <a:gridCol w="731300"/>
                <a:gridCol w="921600"/>
                <a:gridCol w="832875"/>
              </a:tblGrid>
              <a:tr h="363350">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Variable </a:t>
                      </a:r>
                      <a:r>
                        <a:rPr lang="en" sz="1200">
                          <a:latin typeface="Times New Roman"/>
                          <a:ea typeface="Times New Roman"/>
                          <a:cs typeface="Times New Roman"/>
                          <a:sym typeface="Times New Roman"/>
                        </a:rPr>
                        <a:t>Name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Definition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Scale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Type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Example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Figure #</a:t>
                      </a:r>
                      <a:endParaRPr sz="1200">
                        <a:latin typeface="Times New Roman"/>
                        <a:ea typeface="Times New Roman"/>
                        <a:cs typeface="Times New Roman"/>
                        <a:sym typeface="Times New Roman"/>
                      </a:endParaRPr>
                    </a:p>
                  </a:txBody>
                  <a:tcPr marT="91425" marB="91425" marR="91425" marL="91425"/>
                </a:tc>
              </a:tr>
              <a:tr h="545050">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GDP per capita  </a:t>
                      </a:r>
                      <a:r>
                        <a:rPr lang="en" sz="1200">
                          <a:solidFill>
                            <a:schemeClr val="dk1"/>
                          </a:solidFill>
                          <a:latin typeface="Times New Roman"/>
                          <a:ea typeface="Times New Roman"/>
                          <a:cs typeface="Times New Roman"/>
                          <a:sym typeface="Times New Roman"/>
                        </a:rPr>
                        <a:t>(constant US$)</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 </a:t>
                      </a:r>
                      <a:r>
                        <a:rPr lang="en" sz="1200">
                          <a:solidFill>
                            <a:schemeClr val="dk1"/>
                          </a:solidFill>
                          <a:latin typeface="Times New Roman"/>
                          <a:ea typeface="Times New Roman"/>
                          <a:cs typeface="Times New Roman"/>
                          <a:sym typeface="Times New Roman"/>
                        </a:rPr>
                        <a:t>is GDP on a purchasing power parity basis divided by population.</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Numeric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543.303</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5, 7, 8, 21, 22</a:t>
                      </a:r>
                      <a:endParaRPr sz="1200">
                        <a:latin typeface="Times New Roman"/>
                        <a:ea typeface="Times New Roman"/>
                        <a:cs typeface="Times New Roman"/>
                        <a:sym typeface="Times New Roman"/>
                      </a:endParaRPr>
                    </a:p>
                  </a:txBody>
                  <a:tcPr marT="91425" marB="91425" marR="91425" marL="91425"/>
                </a:tc>
              </a:tr>
              <a:tr h="545050">
                <a:tc>
                  <a:txBody>
                    <a:bodyPr/>
                    <a:lstStyle/>
                    <a:p>
                      <a:pPr indent="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GNI per capita, Atlas method (current US$)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a:t>
                      </a:r>
                      <a:r>
                        <a:rPr lang="en" sz="1200">
                          <a:solidFill>
                            <a:schemeClr val="dk1"/>
                          </a:solidFill>
                          <a:latin typeface="Times New Roman"/>
                          <a:ea typeface="Times New Roman"/>
                          <a:cs typeface="Times New Roman"/>
                          <a:sym typeface="Times New Roman"/>
                        </a:rPr>
                        <a:t> is gross national income divided by mid-year population.</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Numeric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544.260</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4, 9, 10, 11, 17</a:t>
                      </a:r>
                      <a:endParaRPr sz="1200">
                        <a:latin typeface="Times New Roman"/>
                        <a:ea typeface="Times New Roman"/>
                        <a:cs typeface="Times New Roman"/>
                        <a:sym typeface="Times New Roman"/>
                      </a:endParaRPr>
                    </a:p>
                  </a:txBody>
                  <a:tcPr marT="91425" marB="91425" marR="91425" marL="91425"/>
                </a:tc>
              </a:tr>
              <a:tr h="545050">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Unemployment total (% of labor force) (national estimate)</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 </a:t>
                      </a:r>
                      <a:r>
                        <a:rPr lang="en" sz="1200">
                          <a:solidFill>
                            <a:schemeClr val="dk1"/>
                          </a:solidFill>
                          <a:latin typeface="Times New Roman"/>
                          <a:ea typeface="Times New Roman"/>
                          <a:cs typeface="Times New Roman"/>
                          <a:sym typeface="Times New Roman"/>
                        </a:rPr>
                        <a:t>is the percent of the labor force that is jobless. </a:t>
                      </a:r>
                      <a:endParaRPr sz="1200">
                        <a:solidFill>
                          <a:schemeClr val="dk1"/>
                        </a:solidFill>
                        <a:latin typeface="Times New Roman"/>
                        <a:ea typeface="Times New Roman"/>
                        <a:cs typeface="Times New Roman"/>
                        <a:sym typeface="Times New Roman"/>
                      </a:endParaRPr>
                    </a:p>
                    <a:p>
                      <a:pPr indent="0" lvl="0" marL="0" marR="88900" rtl="0" algn="l">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Ratio</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Numeric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30.9</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6, 12, 14, 16 </a:t>
                      </a:r>
                      <a:endParaRPr sz="1200">
                        <a:latin typeface="Times New Roman"/>
                        <a:ea typeface="Times New Roman"/>
                        <a:cs typeface="Times New Roman"/>
                        <a:sym typeface="Times New Roman"/>
                      </a:endParaRPr>
                    </a:p>
                  </a:txBody>
                  <a:tcPr marT="91425" marB="91425" marR="91425" marL="91425"/>
                </a:tc>
              </a:tr>
              <a:tr h="726725">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School enrollment, primary (% gross)</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 </a:t>
                      </a:r>
                      <a:r>
                        <a:rPr lang="en" sz="1200">
                          <a:solidFill>
                            <a:schemeClr val="dk1"/>
                          </a:solidFill>
                          <a:latin typeface="Times New Roman"/>
                          <a:ea typeface="Times New Roman"/>
                          <a:cs typeface="Times New Roman"/>
                          <a:sym typeface="Times New Roman"/>
                        </a:rPr>
                        <a:t>is a statistical indicator defined as the ratio of children of official school age who are enrolled in school to the population of the corresponding official school age. </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Ratio</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Numeric</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101.9468</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2, 13, 15, 20</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49475">
                <a:tc>
                  <a:txBody>
                    <a:bodyPr/>
                    <a:lstStyle/>
                    <a:p>
                      <a:pPr indent="0" lvl="0" marL="0" marR="889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Current health expenditure per capita (current US$)   </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 i</a:t>
                      </a:r>
                      <a:r>
                        <a:rPr lang="en" sz="1200">
                          <a:solidFill>
                            <a:schemeClr val="dk1"/>
                          </a:solidFill>
                          <a:latin typeface="Times New Roman"/>
                          <a:ea typeface="Times New Roman"/>
                          <a:cs typeface="Times New Roman"/>
                          <a:sym typeface="Times New Roman"/>
                        </a:rPr>
                        <a:t>s the estimates of current health expenditures include healthcare goods and services consumed during each year.</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Ratio</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Numeric</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297.229065</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1, 3, 18, 19</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9" name="Google Shape;169;p27"/>
          <p:cNvSpPr txBox="1"/>
          <p:nvPr/>
        </p:nvSpPr>
        <p:spPr>
          <a:xfrm>
            <a:off x="0" y="3747425"/>
            <a:ext cx="914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Rationale:</a:t>
            </a:r>
            <a:endParaRPr b="1" sz="1200">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GDP per capita shows how much economic production value can be attributed to each individual citizen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GNI per capita is an important indicators of economic performance and a useful unit to make cross-country comparisons of average living standards and economic well being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Unemployment is an important indicator the Federal Reserve uses to determine the health of the economy when setting monetary policy.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School enrollment satisfies the education requirements which is crucial for economic development.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Current health expenditure is an important determinant of the health status and economic development of a nation.</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