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ontserrat" panose="020B0604020202020204" charset="0"/>
      <p:regular r:id="rId28"/>
      <p:bold r:id="rId29"/>
      <p:italic r:id="rId30"/>
      <p:boldItalic r:id="rId31"/>
    </p:embeddedFont>
    <p:embeddedFont>
      <p:font typeface="Montserrat Light"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92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a4c785684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a4c7856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ca4c785684_0_5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ca4c785684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a4c785684_0_6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a4c785684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endParaRPr sz="1200">
              <a:solidFill>
                <a:srgbClr val="1E2124"/>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a8092c4b4_3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ca8092c4b4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a:solidFill>
                  <a:srgbClr val="1E2124"/>
                </a:solidFill>
                <a:latin typeface="Times New Roman"/>
                <a:ea typeface="Times New Roman"/>
                <a:cs typeface="Times New Roman"/>
                <a:sym typeface="Times New Roman"/>
              </a:rPr>
              <a:t>Neural network is good at classification. In our case we made out target variable a 1 or a 0 → so the machine learning technique classifies the target as either 1 or 0</a:t>
            </a:r>
            <a:endParaRPr sz="1200">
              <a:solidFill>
                <a:srgbClr val="1E2124"/>
              </a:solidFill>
              <a:latin typeface="Times New Roman"/>
              <a:ea typeface="Times New Roman"/>
              <a:cs typeface="Times New Roman"/>
              <a:sym typeface="Times New Roman"/>
            </a:endParaRPr>
          </a:p>
          <a:p>
            <a:pPr marL="457200" lvl="0" indent="-304800" algn="l" rtl="0">
              <a:spcBef>
                <a:spcPts val="0"/>
              </a:spcBef>
              <a:spcAft>
                <a:spcPts val="0"/>
              </a:spcAft>
              <a:buClr>
                <a:srgbClr val="1E2124"/>
              </a:buClr>
              <a:buSzPts val="1200"/>
              <a:buFont typeface="Times New Roman"/>
              <a:buChar char="-"/>
            </a:pPr>
            <a:r>
              <a:rPr lang="en" sz="1200">
                <a:solidFill>
                  <a:srgbClr val="1E2124"/>
                </a:solidFill>
                <a:latin typeface="Times New Roman"/>
                <a:ea typeface="Times New Roman"/>
                <a:cs typeface="Times New Roman"/>
                <a:sym typeface="Times New Roman"/>
              </a:rPr>
              <a:t>Predictor Important- only ones we wanted</a:t>
            </a:r>
            <a:endParaRPr sz="1200">
              <a:solidFill>
                <a:srgbClr val="1E2124"/>
              </a:solidFill>
              <a:latin typeface="Times New Roman"/>
              <a:ea typeface="Times New Roman"/>
              <a:cs typeface="Times New Roman"/>
              <a:sym typeface="Times New Roman"/>
            </a:endParaRPr>
          </a:p>
          <a:p>
            <a:pPr marL="457200" lvl="0" indent="-304800" algn="l" rtl="0">
              <a:spcBef>
                <a:spcPts val="0"/>
              </a:spcBef>
              <a:spcAft>
                <a:spcPts val="0"/>
              </a:spcAft>
              <a:buClr>
                <a:srgbClr val="1E2124"/>
              </a:buClr>
              <a:buSzPts val="1200"/>
              <a:buFont typeface="Times New Roman"/>
              <a:buChar char="-"/>
            </a:pPr>
            <a:r>
              <a:rPr lang="en" sz="1200">
                <a:solidFill>
                  <a:srgbClr val="1E2124"/>
                </a:solidFill>
                <a:latin typeface="Times New Roman"/>
                <a:ea typeface="Times New Roman"/>
                <a:cs typeface="Times New Roman"/>
                <a:sym typeface="Times New Roman"/>
              </a:rPr>
              <a:t>Recall: </a:t>
            </a:r>
            <a:endParaRPr sz="1200">
              <a:solidFill>
                <a:srgbClr val="1E2124"/>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ca8092c4b4_3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ca8092c4b4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endParaRPr sz="1200">
              <a:solidFill>
                <a:srgbClr val="1E2124"/>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a4c785684_0_7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ca4c785684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a4c785684_0_8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a4c785684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a4c785684_0_8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a4c785684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a6e739d8b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a6e739d8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a6e739d8b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a6e739d8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a6e739d8b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a6e739d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a4c785684_0_3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a4c785684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a6e739d8b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a6e739d8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a8092c4b4_6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a8092c4b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a4c785684_0_4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a4c78568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a4c785684_0_8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a4c785684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90000"/>
              </a:lnSpc>
              <a:spcBef>
                <a:spcPts val="0"/>
              </a:spcBef>
              <a:spcAft>
                <a:spcPts val="0"/>
              </a:spcAft>
              <a:buSzPts val="1100"/>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a4c785684_0_8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a4c785684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9fc35fa48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9fc35fa4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a4c785684_0_5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a4c785684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a8092c4b4_3_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a8092c4b4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3078602" y="0"/>
            <a:ext cx="6065389" cy="5143642"/>
            <a:chOff x="2052402" y="0"/>
            <a:chExt cx="6065389" cy="5143642"/>
          </a:xfrm>
        </p:grpSpPr>
        <p:sp>
          <p:nvSpPr>
            <p:cNvPr id="56" name="Google Shape;56;p1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 name="Google Shape;59;p14"/>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60"/>
        <p:cNvGrpSpPr/>
        <p:nvPr/>
      </p:nvGrpSpPr>
      <p:grpSpPr>
        <a:xfrm>
          <a:off x="0" y="0"/>
          <a:ext cx="0" cy="0"/>
          <a:chOff x="0" y="0"/>
          <a:chExt cx="0" cy="0"/>
        </a:xfrm>
      </p:grpSpPr>
      <p:grpSp>
        <p:nvGrpSpPr>
          <p:cNvPr id="61" name="Google Shape;61;p15"/>
          <p:cNvGrpSpPr/>
          <p:nvPr/>
        </p:nvGrpSpPr>
        <p:grpSpPr>
          <a:xfrm>
            <a:off x="3078602" y="0"/>
            <a:ext cx="6065389" cy="5143642"/>
            <a:chOff x="2052402" y="0"/>
            <a:chExt cx="6065389" cy="5143642"/>
          </a:xfrm>
        </p:grpSpPr>
        <p:sp>
          <p:nvSpPr>
            <p:cNvPr id="62" name="Google Shape;62;p15"/>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5"/>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5"/>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66" name="Google Shape;66;p15"/>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100000">
              <a:schemeClr val="accent2"/>
            </a:gs>
          </a:gsLst>
          <a:path path="circle">
            <a:fillToRect l="100000" t="100000"/>
          </a:path>
          <a:tileRect r="-100000" b="-100000"/>
        </a:gradFill>
        <a:effectLst/>
      </p:bgPr>
    </p:bg>
    <p:spTree>
      <p:nvGrpSpPr>
        <p:cNvPr id="1" name="Shape 67"/>
        <p:cNvGrpSpPr/>
        <p:nvPr/>
      </p:nvGrpSpPr>
      <p:grpSpPr>
        <a:xfrm>
          <a:off x="0" y="0"/>
          <a:ext cx="0" cy="0"/>
          <a:chOff x="0" y="0"/>
          <a:chExt cx="0" cy="0"/>
        </a:xfrm>
      </p:grpSpPr>
      <p:grpSp>
        <p:nvGrpSpPr>
          <p:cNvPr id="68" name="Google Shape;68;p16"/>
          <p:cNvGrpSpPr/>
          <p:nvPr/>
        </p:nvGrpSpPr>
        <p:grpSpPr>
          <a:xfrm>
            <a:off x="3078602" y="0"/>
            <a:ext cx="6065389" cy="5143642"/>
            <a:chOff x="2052402" y="0"/>
            <a:chExt cx="6065389" cy="5143642"/>
          </a:xfrm>
        </p:grpSpPr>
        <p:sp>
          <p:nvSpPr>
            <p:cNvPr id="69" name="Google Shape;69;p16"/>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6"/>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6"/>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 name="Google Shape;72;p16"/>
          <p:cNvSpPr txBox="1">
            <a:spLocks noGrp="1"/>
          </p:cNvSpPr>
          <p:nvPr>
            <p:ph type="body" idx="1"/>
          </p:nvPr>
        </p:nvSpPr>
        <p:spPr>
          <a:xfrm>
            <a:off x="810450" y="1593500"/>
            <a:ext cx="5783700" cy="27369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rtl="0">
              <a:spcBef>
                <a:spcPts val="600"/>
              </a:spcBef>
              <a:spcAft>
                <a:spcPts val="600"/>
              </a:spcAft>
              <a:buClr>
                <a:schemeClr val="lt1"/>
              </a:buClr>
              <a:buSzPts val="3200"/>
              <a:buChar char="■"/>
              <a:defRPr sz="3200">
                <a:solidFill>
                  <a:schemeClr val="lt1"/>
                </a:solidFill>
              </a:defRPr>
            </a:lvl9pPr>
          </a:lstStyle>
          <a:p>
            <a:endParaRPr/>
          </a:p>
        </p:txBody>
      </p:sp>
      <p:sp>
        <p:nvSpPr>
          <p:cNvPr id="73" name="Google Shape;73;p16"/>
          <p:cNvSpPr txBox="1"/>
          <p:nvPr/>
        </p:nvSpPr>
        <p:spPr>
          <a:xfrm>
            <a:off x="810450" y="6702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Montserrat"/>
                <a:ea typeface="Montserrat"/>
                <a:cs typeface="Montserrat"/>
                <a:sym typeface="Montserrat"/>
              </a:rPr>
              <a:t>“</a:t>
            </a:r>
            <a:endParaRPr sz="9600" b="1">
              <a:solidFill>
                <a:schemeClr val="lt1"/>
              </a:solidFill>
              <a:latin typeface="Montserrat"/>
              <a:ea typeface="Montserrat"/>
              <a:cs typeface="Montserrat"/>
              <a:sym typeface="Montserrat"/>
            </a:endParaRPr>
          </a:p>
        </p:txBody>
      </p:sp>
      <p:sp>
        <p:nvSpPr>
          <p:cNvPr id="74" name="Google Shape;74;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5"/>
        <p:cNvGrpSpPr/>
        <p:nvPr/>
      </p:nvGrpSpPr>
      <p:grpSpPr>
        <a:xfrm>
          <a:off x="0" y="0"/>
          <a:ext cx="0" cy="0"/>
          <a:chOff x="0" y="0"/>
          <a:chExt cx="0" cy="0"/>
        </a:xfrm>
      </p:grpSpPr>
      <p:grpSp>
        <p:nvGrpSpPr>
          <p:cNvPr id="76" name="Google Shape;76;p17"/>
          <p:cNvGrpSpPr/>
          <p:nvPr/>
        </p:nvGrpSpPr>
        <p:grpSpPr>
          <a:xfrm>
            <a:off x="5005048" y="0"/>
            <a:ext cx="4138960" cy="5143642"/>
            <a:chOff x="5005048" y="0"/>
            <a:chExt cx="4138960" cy="5143642"/>
          </a:xfrm>
        </p:grpSpPr>
        <p:sp>
          <p:nvSpPr>
            <p:cNvPr id="77" name="Google Shape;77;p1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80;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17"/>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2" name="Google Shape;8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3"/>
        <p:cNvGrpSpPr/>
        <p:nvPr/>
      </p:nvGrpSpPr>
      <p:grpSpPr>
        <a:xfrm>
          <a:off x="0" y="0"/>
          <a:ext cx="0" cy="0"/>
          <a:chOff x="0" y="0"/>
          <a:chExt cx="0" cy="0"/>
        </a:xfrm>
      </p:grpSpPr>
      <p:grpSp>
        <p:nvGrpSpPr>
          <p:cNvPr id="84" name="Google Shape;84;p18"/>
          <p:cNvGrpSpPr/>
          <p:nvPr/>
        </p:nvGrpSpPr>
        <p:grpSpPr>
          <a:xfrm>
            <a:off x="5005048" y="0"/>
            <a:ext cx="4138960" cy="5143642"/>
            <a:chOff x="5005048" y="0"/>
            <a:chExt cx="4138960" cy="5143642"/>
          </a:xfrm>
        </p:grpSpPr>
        <p:sp>
          <p:nvSpPr>
            <p:cNvPr id="85" name="Google Shape;85;p1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 name="Google Shape;88;p1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8"/>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90" name="Google Shape;90;p18"/>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91" name="Google Shape;9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2"/>
        <p:cNvGrpSpPr/>
        <p:nvPr/>
      </p:nvGrpSpPr>
      <p:grpSpPr>
        <a:xfrm>
          <a:off x="0" y="0"/>
          <a:ext cx="0" cy="0"/>
          <a:chOff x="0" y="0"/>
          <a:chExt cx="0" cy="0"/>
        </a:xfrm>
      </p:grpSpPr>
      <p:grpSp>
        <p:nvGrpSpPr>
          <p:cNvPr id="93" name="Google Shape;93;p19"/>
          <p:cNvGrpSpPr/>
          <p:nvPr/>
        </p:nvGrpSpPr>
        <p:grpSpPr>
          <a:xfrm>
            <a:off x="5005048" y="0"/>
            <a:ext cx="4138960" cy="5143642"/>
            <a:chOff x="5005048" y="0"/>
            <a:chExt cx="4138960" cy="5143642"/>
          </a:xfrm>
        </p:grpSpPr>
        <p:sp>
          <p:nvSpPr>
            <p:cNvPr id="94" name="Google Shape;94;p19"/>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9"/>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9"/>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9"/>
          <p:cNvSpPr txBox="1">
            <a:spLocks noGrp="1"/>
          </p:cNvSpPr>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99" name="Google Shape;99;p19"/>
          <p:cNvSpPr txBox="1">
            <a:spLocks noGrp="1"/>
          </p:cNvSpPr>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00" name="Google Shape;100;p19"/>
          <p:cNvSpPr txBox="1">
            <a:spLocks noGrp="1"/>
          </p:cNvSpPr>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01" name="Google Shape;10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grpSp>
        <p:nvGrpSpPr>
          <p:cNvPr id="103" name="Google Shape;103;p20"/>
          <p:cNvGrpSpPr/>
          <p:nvPr/>
        </p:nvGrpSpPr>
        <p:grpSpPr>
          <a:xfrm>
            <a:off x="5005048" y="0"/>
            <a:ext cx="4138960" cy="5143642"/>
            <a:chOff x="5005048" y="0"/>
            <a:chExt cx="4138960" cy="5143642"/>
          </a:xfrm>
        </p:grpSpPr>
        <p:sp>
          <p:nvSpPr>
            <p:cNvPr id="104" name="Google Shape;104;p20"/>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0"/>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0"/>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 name="Google Shape;107;p20"/>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grpSp>
        <p:nvGrpSpPr>
          <p:cNvPr id="110" name="Google Shape;110;p21"/>
          <p:cNvGrpSpPr/>
          <p:nvPr/>
        </p:nvGrpSpPr>
        <p:grpSpPr>
          <a:xfrm>
            <a:off x="5005048" y="0"/>
            <a:ext cx="4138960" cy="5143642"/>
            <a:chOff x="5005048" y="0"/>
            <a:chExt cx="4138960" cy="5143642"/>
          </a:xfrm>
        </p:grpSpPr>
        <p:sp>
          <p:nvSpPr>
            <p:cNvPr id="111" name="Google Shape;111;p21"/>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21"/>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21"/>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 name="Google Shape;114;p21"/>
          <p:cNvSpPr txBox="1">
            <a:spLocks noGrp="1"/>
          </p:cNvSpPr>
          <p:nvPr>
            <p:ph type="body" idx="1"/>
          </p:nvPr>
        </p:nvSpPr>
        <p:spPr>
          <a:xfrm>
            <a:off x="855300" y="4406300"/>
            <a:ext cx="7433400" cy="300000"/>
          </a:xfrm>
          <a:prstGeom prst="rect">
            <a:avLst/>
          </a:prstGeom>
        </p:spPr>
        <p:txBody>
          <a:bodyPr spcFirstLastPara="1" wrap="square" lIns="0" tIns="0" rIns="0" bIns="0" anchor="t" anchorCtr="0">
            <a:noAutofit/>
          </a:bodyPr>
          <a:lstStyle>
            <a:lvl1pPr marL="457200" lvl="0" indent="-228600" rtl="0">
              <a:spcBef>
                <a:spcPts val="0"/>
              </a:spcBef>
              <a:spcAft>
                <a:spcPts val="600"/>
              </a:spcAft>
              <a:buClr>
                <a:schemeClr val="accent2"/>
              </a:buClr>
              <a:buSzPts val="1800"/>
              <a:buNone/>
              <a:defRPr sz="1800">
                <a:solidFill>
                  <a:schemeClr val="accent2"/>
                </a:solidFill>
              </a:defRPr>
            </a:lvl1pPr>
          </a:lstStyle>
          <a:p>
            <a:endParaRPr/>
          </a:p>
        </p:txBody>
      </p:sp>
      <p:sp>
        <p:nvSpPr>
          <p:cNvPr id="115" name="Google Shape;11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grpSp>
        <p:nvGrpSpPr>
          <p:cNvPr id="117" name="Google Shape;117;p22"/>
          <p:cNvGrpSpPr/>
          <p:nvPr/>
        </p:nvGrpSpPr>
        <p:grpSpPr>
          <a:xfrm>
            <a:off x="3078602" y="0"/>
            <a:ext cx="6065389" cy="5143642"/>
            <a:chOff x="2052402" y="0"/>
            <a:chExt cx="6065389" cy="5143642"/>
          </a:xfrm>
        </p:grpSpPr>
        <p:sp>
          <p:nvSpPr>
            <p:cNvPr id="118" name="Google Shape;118;p2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1" name="Google Shape;121;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2"/>
            </a:gs>
            <a:gs pos="100000">
              <a:schemeClr val="accent1"/>
            </a:gs>
          </a:gsLst>
          <a:path path="circle">
            <a:fillToRect l="100000" t="100000"/>
          </a:path>
          <a:tileRect r="-100000" b="-100000"/>
        </a:gradFill>
        <a:effectLst/>
      </p:bgPr>
    </p:bg>
    <p:spTree>
      <p:nvGrpSpPr>
        <p:cNvPr id="1" name="Shape 122"/>
        <p:cNvGrpSpPr/>
        <p:nvPr/>
      </p:nvGrpSpPr>
      <p:grpSpPr>
        <a:xfrm>
          <a:off x="0" y="0"/>
          <a:ext cx="0" cy="0"/>
          <a:chOff x="0" y="0"/>
          <a:chExt cx="0" cy="0"/>
        </a:xfrm>
      </p:grpSpPr>
      <p:grpSp>
        <p:nvGrpSpPr>
          <p:cNvPr id="123" name="Google Shape;123;p23"/>
          <p:cNvGrpSpPr/>
          <p:nvPr/>
        </p:nvGrpSpPr>
        <p:grpSpPr>
          <a:xfrm>
            <a:off x="3078602" y="0"/>
            <a:ext cx="6065389" cy="5143642"/>
            <a:chOff x="2052402" y="0"/>
            <a:chExt cx="6065389" cy="5143642"/>
          </a:xfrm>
        </p:grpSpPr>
        <p:sp>
          <p:nvSpPr>
            <p:cNvPr id="124" name="Google Shape;124;p2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52" name="Google Shape;52;p13"/>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53" name="Google Shape;53;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sports-reference.com/cbb/seasons/"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hyperlink" Target="https://www.maizenbrew.com/2019/10/23/20928669/kenpom-explained-what-it-means-michigan-basketball-ranking" TargetMode="External"/><Relationship Id="rId5" Type="http://schemas.openxmlformats.org/officeDocument/2006/relationships/hyperlink" Target="https://www.ncaa.com/news/basketball-men/bracketiq/2018-03-13/heres-how-pick-march-madness-upsets-according-data#:~:text=We%20defined%20an%20%22upset%22%20as,better%20than%20the%20losing%20team" TargetMode="External"/><Relationship Id="rId4" Type="http://schemas.openxmlformats.org/officeDocument/2006/relationships/hyperlink" Target="https://towardsdatascience.com/introduction-to-neural-networks-advantages-and-applications-96851bd1a20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slide" Target="slide2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slide" Target="slide2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ctrTitle"/>
          </p:nvPr>
        </p:nvSpPr>
        <p:spPr>
          <a:xfrm>
            <a:off x="906850" y="610225"/>
            <a:ext cx="7445700" cy="2070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200"/>
              <a:t>MARCH DATA CRUNCH MADNESS COMPETITION</a:t>
            </a:r>
            <a:endParaRPr sz="5200"/>
          </a:p>
        </p:txBody>
      </p:sp>
      <p:sp>
        <p:nvSpPr>
          <p:cNvPr id="133" name="Google Shape;133;p24"/>
          <p:cNvSpPr txBox="1">
            <a:spLocks noGrp="1"/>
          </p:cNvSpPr>
          <p:nvPr>
            <p:ph type="ctrTitle"/>
          </p:nvPr>
        </p:nvSpPr>
        <p:spPr>
          <a:xfrm>
            <a:off x="1006050" y="2798375"/>
            <a:ext cx="7234500" cy="90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a:t>Team MOVA</a:t>
            </a:r>
            <a:endParaRPr sz="4000"/>
          </a:p>
        </p:txBody>
      </p:sp>
      <p:sp>
        <p:nvSpPr>
          <p:cNvPr id="134" name="Google Shape;134;p24"/>
          <p:cNvSpPr txBox="1">
            <a:spLocks noGrp="1"/>
          </p:cNvSpPr>
          <p:nvPr>
            <p:ph type="ctrTitle"/>
          </p:nvPr>
        </p:nvSpPr>
        <p:spPr>
          <a:xfrm>
            <a:off x="1117925" y="3497825"/>
            <a:ext cx="7234500" cy="14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Vanessa Asaro, Annemarie Donohue, Owakhela Kankhwende, Maria Ignacia Araya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3.</a:t>
            </a:r>
            <a:endParaRPr>
              <a:solidFill>
                <a:schemeClr val="accent1"/>
              </a:solidFill>
            </a:endParaRPr>
          </a:p>
          <a:p>
            <a:pPr marL="0" lvl="0" indent="0" algn="l" rtl="0">
              <a:spcBef>
                <a:spcPts val="0"/>
              </a:spcBef>
              <a:spcAft>
                <a:spcPts val="0"/>
              </a:spcAft>
              <a:buNone/>
            </a:pPr>
            <a:r>
              <a:rPr lang="en"/>
              <a:t>Modeling</a:t>
            </a:r>
            <a:endParaRPr/>
          </a:p>
        </p:txBody>
      </p:sp>
      <p:sp>
        <p:nvSpPr>
          <p:cNvPr id="230" name="Google Shape;230;p33"/>
          <p:cNvSpPr txBox="1">
            <a:spLocks noGrp="1"/>
          </p:cNvSpPr>
          <p:nvPr>
            <p:ph type="subTitle" idx="1"/>
          </p:nvPr>
        </p:nvSpPr>
        <p:spPr>
          <a:xfrm>
            <a:off x="685800" y="3076648"/>
            <a:ext cx="7772400" cy="950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Selecting model to run the data through and evaluating model selection choice.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607000" y="4905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Model Building &amp; Selection</a:t>
            </a:r>
            <a:endParaRPr/>
          </a:p>
        </p:txBody>
      </p:sp>
      <p:sp>
        <p:nvSpPr>
          <p:cNvPr id="236" name="Google Shape;236;p34"/>
          <p:cNvSpPr txBox="1">
            <a:spLocks noGrp="1"/>
          </p:cNvSpPr>
          <p:nvPr>
            <p:ph type="body" idx="1"/>
          </p:nvPr>
        </p:nvSpPr>
        <p:spPr>
          <a:xfrm>
            <a:off x="148225" y="1067050"/>
            <a:ext cx="4509300" cy="3910500"/>
          </a:xfrm>
          <a:prstGeom prst="rect">
            <a:avLst/>
          </a:prstGeom>
        </p:spPr>
        <p:txBody>
          <a:bodyPr spcFirstLastPara="1" wrap="square" lIns="0" tIns="0" rIns="0" bIns="0" anchor="t" anchorCtr="0">
            <a:noAutofit/>
          </a:bodyPr>
          <a:lstStyle/>
          <a:p>
            <a:pPr marL="457200" lvl="0" indent="-323850" algn="l" rtl="0">
              <a:spcBef>
                <a:spcPts val="0"/>
              </a:spcBef>
              <a:spcAft>
                <a:spcPts val="0"/>
              </a:spcAft>
              <a:buSzPts val="1500"/>
              <a:buChar char="●"/>
            </a:pPr>
            <a:r>
              <a:rPr lang="en" sz="1500"/>
              <a:t>Randomized the data so team1 winning percentage &lt; 100%,  set target to team1_output.</a:t>
            </a:r>
            <a:endParaRPr sz="1500"/>
          </a:p>
          <a:p>
            <a:pPr marL="457200" lvl="0" indent="-323850" algn="l" rtl="0">
              <a:spcBef>
                <a:spcPts val="0"/>
              </a:spcBef>
              <a:spcAft>
                <a:spcPts val="0"/>
              </a:spcAft>
              <a:buSzPts val="1500"/>
              <a:buChar char="●"/>
            </a:pPr>
            <a:r>
              <a:rPr lang="en" sz="1500"/>
              <a:t>Training set: match data between 2014 and 2019 </a:t>
            </a:r>
            <a:endParaRPr sz="1500"/>
          </a:p>
          <a:p>
            <a:pPr marL="457200" lvl="0" indent="-323850" algn="l" rtl="0">
              <a:spcBef>
                <a:spcPts val="0"/>
              </a:spcBef>
              <a:spcAft>
                <a:spcPts val="0"/>
              </a:spcAft>
              <a:buSzPts val="1500"/>
              <a:buChar char="●"/>
            </a:pPr>
            <a:r>
              <a:rPr lang="en" sz="1500"/>
              <a:t>Testing data: match data from 2021</a:t>
            </a:r>
            <a:endParaRPr sz="1500"/>
          </a:p>
          <a:p>
            <a:pPr marL="457200" lvl="0" indent="-323850" algn="l" rtl="0">
              <a:spcBef>
                <a:spcPts val="0"/>
              </a:spcBef>
              <a:spcAft>
                <a:spcPts val="0"/>
              </a:spcAft>
              <a:buSzPts val="1500"/>
              <a:buChar char="●"/>
            </a:pPr>
            <a:r>
              <a:rPr lang="en" sz="1500"/>
              <a:t>Compared accuracy of models:: </a:t>
            </a:r>
            <a:endParaRPr sz="1500"/>
          </a:p>
          <a:p>
            <a:pPr marL="914400" lvl="1" indent="-323850" algn="l" rtl="0">
              <a:spcBef>
                <a:spcPts val="0"/>
              </a:spcBef>
              <a:spcAft>
                <a:spcPts val="0"/>
              </a:spcAft>
              <a:buSzPts val="1500"/>
              <a:buChar char="○"/>
            </a:pPr>
            <a:r>
              <a:rPr lang="en" sz="1500"/>
              <a:t>Neutral Net, Decision Tree, Bayes, Feature Selection, Regression, LVSM</a:t>
            </a:r>
            <a:endParaRPr sz="1500"/>
          </a:p>
          <a:p>
            <a:pPr marL="914400" lvl="1" indent="-323850" algn="l" rtl="0">
              <a:spcBef>
                <a:spcPts val="0"/>
              </a:spcBef>
              <a:spcAft>
                <a:spcPts val="0"/>
              </a:spcAft>
              <a:buSzPts val="1500"/>
              <a:buChar char="○"/>
            </a:pPr>
            <a:r>
              <a:rPr lang="en" sz="1500"/>
              <a:t>Neural network had highest accuracy</a:t>
            </a:r>
            <a:endParaRPr sz="1500"/>
          </a:p>
          <a:p>
            <a:pPr marL="457200" lvl="0" indent="-323850" algn="l" rtl="0">
              <a:spcBef>
                <a:spcPts val="0"/>
              </a:spcBef>
              <a:spcAft>
                <a:spcPts val="0"/>
              </a:spcAft>
              <a:buSzPts val="1500"/>
              <a:buChar char="●"/>
            </a:pPr>
            <a:r>
              <a:rPr lang="en" sz="1500"/>
              <a:t>More broadly, neural networks have the advantage of modeling nonlinear and complex data, and it is great for forecasting. </a:t>
            </a:r>
            <a:r>
              <a:rPr lang="en" sz="1500" u="sng">
                <a:solidFill>
                  <a:schemeClr val="hlink"/>
                </a:solidFill>
                <a:hlinkClick r:id="rId3" action="ppaction://hlinksldjump"/>
              </a:rPr>
              <a:t>(2)</a:t>
            </a:r>
            <a:endParaRPr sz="1500"/>
          </a:p>
        </p:txBody>
      </p:sp>
      <p:sp>
        <p:nvSpPr>
          <p:cNvPr id="237" name="Google Shape;23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38" name="Google Shape;238;p34"/>
          <p:cNvPicPr preferRelativeResize="0"/>
          <p:nvPr/>
        </p:nvPicPr>
        <p:blipFill>
          <a:blip r:embed="rId4">
            <a:alphaModFix/>
          </a:blip>
          <a:stretch>
            <a:fillRect/>
          </a:stretch>
        </p:blipFill>
        <p:spPr>
          <a:xfrm>
            <a:off x="5073750" y="886850"/>
            <a:ext cx="3363299" cy="2250425"/>
          </a:xfrm>
          <a:prstGeom prst="rect">
            <a:avLst/>
          </a:prstGeom>
          <a:noFill/>
          <a:ln>
            <a:noFill/>
          </a:ln>
        </p:spPr>
      </p:pic>
      <p:pic>
        <p:nvPicPr>
          <p:cNvPr id="239" name="Google Shape;239;p34"/>
          <p:cNvPicPr preferRelativeResize="0"/>
          <p:nvPr/>
        </p:nvPicPr>
        <p:blipFill>
          <a:blip r:embed="rId5">
            <a:alphaModFix/>
          </a:blip>
          <a:stretch>
            <a:fillRect/>
          </a:stretch>
        </p:blipFill>
        <p:spPr>
          <a:xfrm>
            <a:off x="5073750" y="3137275"/>
            <a:ext cx="3363301" cy="1917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607000" y="4905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Model Results</a:t>
            </a:r>
            <a:endParaRPr/>
          </a:p>
        </p:txBody>
      </p:sp>
      <p:sp>
        <p:nvSpPr>
          <p:cNvPr id="245" name="Google Shape;245;p35"/>
          <p:cNvSpPr txBox="1">
            <a:spLocks noGrp="1"/>
          </p:cNvSpPr>
          <p:nvPr>
            <p:ph type="body" idx="1"/>
          </p:nvPr>
        </p:nvSpPr>
        <p:spPr>
          <a:xfrm>
            <a:off x="129175" y="971225"/>
            <a:ext cx="4509300" cy="3949200"/>
          </a:xfrm>
          <a:prstGeom prst="rect">
            <a:avLst/>
          </a:prstGeom>
        </p:spPr>
        <p:txBody>
          <a:bodyPr spcFirstLastPara="1" wrap="square" lIns="0" tIns="0" rIns="0" bIns="0" anchor="t" anchorCtr="0">
            <a:noAutofit/>
          </a:bodyPr>
          <a:lstStyle/>
          <a:p>
            <a:pPr marL="457200" lvl="0" indent="-323850" algn="l" rtl="0">
              <a:spcBef>
                <a:spcPts val="0"/>
              </a:spcBef>
              <a:spcAft>
                <a:spcPts val="0"/>
              </a:spcAft>
              <a:buSzPts val="1500"/>
              <a:buChar char="●"/>
            </a:pPr>
            <a:r>
              <a:rPr lang="en" sz="1500"/>
              <a:t>Receiver Operating Characteristics Curve(ROC) has the accuracy score of overall performance measured as the area under the curve</a:t>
            </a:r>
            <a:endParaRPr sz="1500"/>
          </a:p>
          <a:p>
            <a:pPr marL="457200" lvl="0" indent="-323850" algn="l" rtl="0">
              <a:spcBef>
                <a:spcPts val="0"/>
              </a:spcBef>
              <a:spcAft>
                <a:spcPts val="0"/>
              </a:spcAft>
              <a:buSzPts val="1500"/>
              <a:buChar char="●"/>
            </a:pPr>
            <a:r>
              <a:rPr lang="en" sz="1500"/>
              <a:t>The Correlation Matrix and ROC shows the true positive and false positive rate trade-off </a:t>
            </a:r>
            <a:endParaRPr sz="1500"/>
          </a:p>
          <a:p>
            <a:pPr marL="457200" lvl="0" indent="-323850" algn="l" rtl="0">
              <a:spcBef>
                <a:spcPts val="0"/>
              </a:spcBef>
              <a:spcAft>
                <a:spcPts val="0"/>
              </a:spcAft>
              <a:buSzPts val="1500"/>
              <a:buChar char="●"/>
            </a:pPr>
            <a:r>
              <a:rPr lang="en" sz="1500"/>
              <a:t>Prediction: 1</a:t>
            </a:r>
            <a:endParaRPr sz="1500"/>
          </a:p>
          <a:p>
            <a:pPr marL="457200" lvl="0" indent="-323850" algn="l" rtl="0">
              <a:spcBef>
                <a:spcPts val="0"/>
              </a:spcBef>
              <a:spcAft>
                <a:spcPts val="0"/>
              </a:spcAft>
              <a:buSzPts val="1500"/>
              <a:buChar char="●"/>
            </a:pPr>
            <a:r>
              <a:rPr lang="en" sz="1500"/>
              <a:t>Recall: 0.88</a:t>
            </a:r>
            <a:endParaRPr sz="1500"/>
          </a:p>
          <a:p>
            <a:pPr marL="457200" lvl="0" indent="-323850" algn="l" rtl="0">
              <a:spcBef>
                <a:spcPts val="0"/>
              </a:spcBef>
              <a:spcAft>
                <a:spcPts val="0"/>
              </a:spcAft>
              <a:buSzPts val="1500"/>
              <a:buChar char="●"/>
            </a:pPr>
            <a:r>
              <a:rPr lang="en" sz="1500"/>
              <a:t>Precision: 0.642</a:t>
            </a:r>
            <a:endParaRPr sz="1500"/>
          </a:p>
          <a:p>
            <a:pPr marL="457200" lvl="0" indent="-323850" algn="l" rtl="0">
              <a:spcBef>
                <a:spcPts val="0"/>
              </a:spcBef>
              <a:spcAft>
                <a:spcPts val="0"/>
              </a:spcAft>
              <a:buSzPts val="1500"/>
              <a:buChar char="●"/>
            </a:pPr>
            <a:r>
              <a:rPr lang="en" sz="1500"/>
              <a:t>Positives Predicted Right</a:t>
            </a:r>
            <a:endParaRPr sz="1500"/>
          </a:p>
          <a:p>
            <a:pPr marL="914400" lvl="1" indent="-323850" algn="l" rtl="0">
              <a:spcBef>
                <a:spcPts val="0"/>
              </a:spcBef>
              <a:spcAft>
                <a:spcPts val="0"/>
              </a:spcAft>
              <a:buSzPts val="1500"/>
              <a:buChar char="○"/>
            </a:pPr>
            <a:r>
              <a:rPr lang="en" sz="1500"/>
              <a:t>1:  64.2%</a:t>
            </a:r>
            <a:endParaRPr sz="1500"/>
          </a:p>
          <a:p>
            <a:pPr marL="457200" lvl="0" indent="-323850" algn="l" rtl="0">
              <a:spcBef>
                <a:spcPts val="0"/>
              </a:spcBef>
              <a:spcAft>
                <a:spcPts val="0"/>
              </a:spcAft>
              <a:buSzPts val="1500"/>
              <a:buChar char="●"/>
            </a:pPr>
            <a:r>
              <a:rPr lang="en" sz="1500"/>
              <a:t>Negatives Predicted Right: </a:t>
            </a:r>
            <a:endParaRPr sz="1500"/>
          </a:p>
          <a:p>
            <a:pPr marL="914400" lvl="1" indent="-323850" algn="l" rtl="0">
              <a:spcBef>
                <a:spcPts val="0"/>
              </a:spcBef>
              <a:spcAft>
                <a:spcPts val="0"/>
              </a:spcAft>
              <a:buSzPts val="1500"/>
              <a:buChar char="○"/>
            </a:pPr>
            <a:r>
              <a:rPr lang="en" sz="1500"/>
              <a:t>0: 92.0%</a:t>
            </a:r>
            <a:endParaRPr sz="1500"/>
          </a:p>
        </p:txBody>
      </p:sp>
      <p:sp>
        <p:nvSpPr>
          <p:cNvPr id="246" name="Google Shape;24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47" name="Google Shape;247;p35"/>
          <p:cNvPicPr preferRelativeResize="0"/>
          <p:nvPr/>
        </p:nvPicPr>
        <p:blipFill>
          <a:blip r:embed="rId3">
            <a:alphaModFix/>
          </a:blip>
          <a:stretch>
            <a:fillRect/>
          </a:stretch>
        </p:blipFill>
        <p:spPr>
          <a:xfrm>
            <a:off x="5277617" y="2848350"/>
            <a:ext cx="2892608" cy="1901500"/>
          </a:xfrm>
          <a:prstGeom prst="rect">
            <a:avLst/>
          </a:prstGeom>
          <a:noFill/>
          <a:ln w="9525" cap="flat" cmpd="sng">
            <a:solidFill>
              <a:srgbClr val="000000"/>
            </a:solidFill>
            <a:prstDash val="solid"/>
            <a:round/>
            <a:headEnd type="none" w="sm" len="sm"/>
            <a:tailEnd type="none" w="sm" len="sm"/>
          </a:ln>
        </p:spPr>
      </p:pic>
      <p:pic>
        <p:nvPicPr>
          <p:cNvPr id="248" name="Google Shape;248;p35"/>
          <p:cNvPicPr preferRelativeResize="0"/>
          <p:nvPr/>
        </p:nvPicPr>
        <p:blipFill>
          <a:blip r:embed="rId4">
            <a:alphaModFix/>
          </a:blip>
          <a:stretch>
            <a:fillRect/>
          </a:stretch>
        </p:blipFill>
        <p:spPr>
          <a:xfrm>
            <a:off x="4927250" y="331975"/>
            <a:ext cx="4126824" cy="236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607000" y="3399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Model Evaluation</a:t>
            </a:r>
            <a:endParaRPr/>
          </a:p>
        </p:txBody>
      </p:sp>
      <p:sp>
        <p:nvSpPr>
          <p:cNvPr id="254" name="Google Shape;254;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55" name="Google Shape;255;p36" title="Points scored"/>
          <p:cNvPicPr preferRelativeResize="0"/>
          <p:nvPr/>
        </p:nvPicPr>
        <p:blipFill>
          <a:blip r:embed="rId3">
            <a:alphaModFix/>
          </a:blip>
          <a:stretch>
            <a:fillRect/>
          </a:stretch>
        </p:blipFill>
        <p:spPr>
          <a:xfrm>
            <a:off x="3173000" y="1296450"/>
            <a:ext cx="5970999" cy="3692049"/>
          </a:xfrm>
          <a:prstGeom prst="rect">
            <a:avLst/>
          </a:prstGeom>
          <a:noFill/>
          <a:ln>
            <a:noFill/>
          </a:ln>
        </p:spPr>
      </p:pic>
      <p:pic>
        <p:nvPicPr>
          <p:cNvPr id="256" name="Google Shape;256;p36"/>
          <p:cNvPicPr preferRelativeResize="0"/>
          <p:nvPr/>
        </p:nvPicPr>
        <p:blipFill>
          <a:blip r:embed="rId4">
            <a:alphaModFix/>
          </a:blip>
          <a:stretch>
            <a:fillRect/>
          </a:stretch>
        </p:blipFill>
        <p:spPr>
          <a:xfrm>
            <a:off x="4111800" y="91450"/>
            <a:ext cx="4917474" cy="1205000"/>
          </a:xfrm>
          <a:prstGeom prst="rect">
            <a:avLst/>
          </a:prstGeom>
          <a:noFill/>
          <a:ln>
            <a:noFill/>
          </a:ln>
        </p:spPr>
      </p:pic>
      <p:sp>
        <p:nvSpPr>
          <p:cNvPr id="257" name="Google Shape;257;p36"/>
          <p:cNvSpPr txBox="1">
            <a:spLocks noGrp="1"/>
          </p:cNvSpPr>
          <p:nvPr>
            <p:ph type="body" idx="1"/>
          </p:nvPr>
        </p:nvSpPr>
        <p:spPr>
          <a:xfrm>
            <a:off x="0" y="898550"/>
            <a:ext cx="3086100" cy="4160400"/>
          </a:xfrm>
          <a:prstGeom prst="rect">
            <a:avLst/>
          </a:prstGeom>
        </p:spPr>
        <p:txBody>
          <a:bodyPr spcFirstLastPara="1" wrap="square" lIns="0" tIns="0" rIns="0" bIns="0" anchor="t" anchorCtr="0">
            <a:noAutofit/>
          </a:bodyPr>
          <a:lstStyle/>
          <a:p>
            <a:pPr marL="457200" lvl="0" indent="-323850" algn="l" rtl="0">
              <a:spcBef>
                <a:spcPts val="0"/>
              </a:spcBef>
              <a:spcAft>
                <a:spcPts val="0"/>
              </a:spcAft>
              <a:buSzPts val="1500"/>
              <a:buChar char="●"/>
            </a:pPr>
            <a:r>
              <a:rPr lang="en" sz="1500"/>
              <a:t>Factored in all three evaluation parameters in. </a:t>
            </a:r>
            <a:endParaRPr sz="1500"/>
          </a:p>
          <a:p>
            <a:pPr marL="457200" lvl="0" indent="-323850" algn="l" rtl="0">
              <a:spcBef>
                <a:spcPts val="0"/>
              </a:spcBef>
              <a:spcAft>
                <a:spcPts val="0"/>
              </a:spcAft>
              <a:buSzPts val="1500"/>
              <a:buChar char="●"/>
            </a:pPr>
            <a:r>
              <a:rPr lang="en" sz="1500" b="1">
                <a:solidFill>
                  <a:schemeClr val="accent2"/>
                </a:solidFill>
                <a:latin typeface="Montserrat"/>
                <a:ea typeface="Montserrat"/>
                <a:cs typeface="Montserrat"/>
                <a:sym typeface="Montserrat"/>
              </a:rPr>
              <a:t>Neural Network</a:t>
            </a:r>
            <a:r>
              <a:rPr lang="en" sz="1500"/>
              <a:t> has the best area under the curve, a great accuracy (that takes into account overfitting), and a log loss that fits into the target of (.4 - .6) while being closest to .4. </a:t>
            </a:r>
            <a:endParaRPr sz="1500"/>
          </a:p>
          <a:p>
            <a:pPr marL="457200" lvl="0" indent="-323850" algn="l" rtl="0">
              <a:spcBef>
                <a:spcPts val="0"/>
              </a:spcBef>
              <a:spcAft>
                <a:spcPts val="0"/>
              </a:spcAft>
              <a:buSzPts val="1500"/>
              <a:buChar char="●"/>
            </a:pPr>
            <a:r>
              <a:rPr lang="en" sz="1500" b="1">
                <a:solidFill>
                  <a:schemeClr val="accent2"/>
                </a:solidFill>
                <a:latin typeface="Montserrat"/>
                <a:ea typeface="Montserrat"/>
                <a:cs typeface="Montserrat"/>
                <a:sym typeface="Montserrat"/>
              </a:rPr>
              <a:t>k-Nearest Neighbors</a:t>
            </a:r>
            <a:r>
              <a:rPr lang="en" sz="1500"/>
              <a:t> has too low of a log loss</a:t>
            </a:r>
            <a:endParaRPr sz="1500"/>
          </a:p>
          <a:p>
            <a:pPr marL="457200" lvl="0" indent="-323850" algn="l" rtl="0">
              <a:spcBef>
                <a:spcPts val="0"/>
              </a:spcBef>
              <a:spcAft>
                <a:spcPts val="0"/>
              </a:spcAft>
              <a:buSzPts val="1500"/>
              <a:buChar char="●"/>
            </a:pPr>
            <a:r>
              <a:rPr lang="en" sz="1500" b="1">
                <a:solidFill>
                  <a:schemeClr val="accent2"/>
                </a:solidFill>
                <a:latin typeface="Montserrat"/>
                <a:ea typeface="Montserrat"/>
                <a:cs typeface="Montserrat"/>
                <a:sym typeface="Montserrat"/>
              </a:rPr>
              <a:t>Classification Tree</a:t>
            </a:r>
            <a:r>
              <a:rPr lang="en" sz="1500"/>
              <a:t> has too high log loss</a:t>
            </a:r>
            <a:endParaRPr sz="1500"/>
          </a:p>
          <a:p>
            <a:pPr marL="457200" lvl="0" indent="-323850" algn="l" rtl="0">
              <a:spcBef>
                <a:spcPts val="0"/>
              </a:spcBef>
              <a:spcAft>
                <a:spcPts val="0"/>
              </a:spcAft>
              <a:buSzPts val="1500"/>
              <a:buChar char="●"/>
            </a:pPr>
            <a:r>
              <a:rPr lang="en" sz="1500" b="1">
                <a:solidFill>
                  <a:schemeClr val="accent2"/>
                </a:solidFill>
                <a:latin typeface="Montserrat"/>
                <a:ea typeface="Montserrat"/>
                <a:cs typeface="Montserrat"/>
                <a:sym typeface="Montserrat"/>
              </a:rPr>
              <a:t>Logistic Regression </a:t>
            </a:r>
            <a:r>
              <a:rPr lang="en" sz="1500"/>
              <a:t>has a log loss within the target but Neural Network beats it in all other parameters as well.</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4.</a:t>
            </a:r>
            <a:endParaRPr>
              <a:solidFill>
                <a:schemeClr val="accent1"/>
              </a:solidFill>
            </a:endParaRPr>
          </a:p>
          <a:p>
            <a:pPr marL="0" lvl="0" indent="0" algn="l" rtl="0">
              <a:spcBef>
                <a:spcPts val="0"/>
              </a:spcBef>
              <a:spcAft>
                <a:spcPts val="0"/>
              </a:spcAft>
              <a:buNone/>
            </a:pPr>
            <a:r>
              <a:rPr lang="en"/>
              <a:t>Predictions</a:t>
            </a:r>
            <a:endParaRPr/>
          </a:p>
        </p:txBody>
      </p:sp>
      <p:sp>
        <p:nvSpPr>
          <p:cNvPr id="263" name="Google Shape;263;p37"/>
          <p:cNvSpPr txBox="1">
            <a:spLocks noGrp="1"/>
          </p:cNvSpPr>
          <p:nvPr>
            <p:ph type="subTitle" idx="1"/>
          </p:nvPr>
        </p:nvSpPr>
        <p:spPr>
          <a:xfrm>
            <a:off x="685800" y="3076648"/>
            <a:ext cx="7772400" cy="950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Outcomes and predictions of March Madness 2021 using our model.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607000" y="2241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Tournament Predictions </a:t>
            </a:r>
            <a:endParaRPr/>
          </a:p>
        </p:txBody>
      </p:sp>
      <p:sp>
        <p:nvSpPr>
          <p:cNvPr id="269" name="Google Shape;269;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70" name="Google Shape;270;p38"/>
          <p:cNvPicPr preferRelativeResize="0"/>
          <p:nvPr/>
        </p:nvPicPr>
        <p:blipFill>
          <a:blip r:embed="rId3">
            <a:alphaModFix/>
          </a:blip>
          <a:stretch>
            <a:fillRect/>
          </a:stretch>
        </p:blipFill>
        <p:spPr>
          <a:xfrm>
            <a:off x="398625" y="620400"/>
            <a:ext cx="8346753" cy="4430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body" idx="1"/>
          </p:nvPr>
        </p:nvSpPr>
        <p:spPr>
          <a:xfrm>
            <a:off x="324600" y="774025"/>
            <a:ext cx="8427000" cy="4032300"/>
          </a:xfrm>
          <a:prstGeom prst="rect">
            <a:avLst/>
          </a:prstGeom>
        </p:spPr>
        <p:txBody>
          <a:bodyPr spcFirstLastPara="1" wrap="square" lIns="0" tIns="0" rIns="0" bIns="0" anchor="t" anchorCtr="0">
            <a:noAutofit/>
          </a:bodyPr>
          <a:lstStyle/>
          <a:p>
            <a:pPr marL="457200" lvl="0" indent="-336550" algn="l" rtl="0">
              <a:spcBef>
                <a:spcPts val="0"/>
              </a:spcBef>
              <a:spcAft>
                <a:spcPts val="0"/>
              </a:spcAft>
              <a:buSzPts val="1700"/>
              <a:buChar char="●"/>
            </a:pPr>
            <a:r>
              <a:rPr lang="en" sz="1700"/>
              <a:t>Michigan = the Winner </a:t>
            </a:r>
            <a:endParaRPr sz="1700"/>
          </a:p>
          <a:p>
            <a:pPr marL="914400" lvl="1" indent="-336550" algn="l" rtl="0">
              <a:spcBef>
                <a:spcPts val="0"/>
              </a:spcBef>
              <a:spcAft>
                <a:spcPts val="0"/>
              </a:spcAft>
              <a:buSzPts val="1700"/>
              <a:buChar char="○"/>
            </a:pPr>
            <a:r>
              <a:rPr lang="en" sz="1700"/>
              <a:t>Michigan has won only the championship once</a:t>
            </a:r>
            <a:endParaRPr sz="1700"/>
          </a:p>
          <a:p>
            <a:pPr marL="457200" lvl="0" indent="-336550" algn="l" rtl="0">
              <a:spcBef>
                <a:spcPts val="0"/>
              </a:spcBef>
              <a:spcAft>
                <a:spcPts val="0"/>
              </a:spcAft>
              <a:buSzPts val="1700"/>
              <a:buChar char="●"/>
            </a:pPr>
            <a:r>
              <a:rPr lang="en" sz="1700"/>
              <a:t>Much of predictions are consistent with seed predictions</a:t>
            </a:r>
            <a:endParaRPr sz="1700"/>
          </a:p>
          <a:p>
            <a:pPr marL="914400" lvl="1" indent="-336550" algn="l" rtl="0">
              <a:spcBef>
                <a:spcPts val="0"/>
              </a:spcBef>
              <a:spcAft>
                <a:spcPts val="0"/>
              </a:spcAft>
              <a:buSzPts val="1700"/>
              <a:buChar char="○"/>
            </a:pPr>
            <a:r>
              <a:rPr lang="en" sz="1700"/>
              <a:t>Our features were made up of multiple ranking variables </a:t>
            </a:r>
            <a:endParaRPr sz="1700"/>
          </a:p>
          <a:p>
            <a:pPr marL="457200" lvl="0" indent="-336550" algn="l" rtl="0">
              <a:spcBef>
                <a:spcPts val="0"/>
              </a:spcBef>
              <a:spcAft>
                <a:spcPts val="0"/>
              </a:spcAft>
              <a:buSzPts val="1700"/>
              <a:buChar char="●"/>
            </a:pPr>
            <a:r>
              <a:rPr lang="en" sz="1700"/>
              <a:t>Unexpected picks from our prediction vs seed data:</a:t>
            </a:r>
            <a:endParaRPr sz="1700"/>
          </a:p>
          <a:p>
            <a:pPr marL="914400" lvl="1" indent="-336550" algn="l" rtl="0">
              <a:spcBef>
                <a:spcPts val="0"/>
              </a:spcBef>
              <a:spcAft>
                <a:spcPts val="0"/>
              </a:spcAft>
              <a:buSzPts val="1700"/>
              <a:buChar char="○"/>
            </a:pPr>
            <a:r>
              <a:rPr lang="en" sz="1700"/>
              <a:t>9th seed was chosen to win over 8th seed twice</a:t>
            </a:r>
            <a:endParaRPr sz="1700"/>
          </a:p>
          <a:p>
            <a:pPr marL="457200" lvl="0" indent="-336550" algn="l" rtl="0">
              <a:spcBef>
                <a:spcPts val="0"/>
              </a:spcBef>
              <a:spcAft>
                <a:spcPts val="0"/>
              </a:spcAft>
              <a:buSzPts val="1700"/>
              <a:buChar char="●"/>
            </a:pPr>
            <a:r>
              <a:rPr lang="en" sz="1700"/>
              <a:t>Upsets</a:t>
            </a:r>
            <a:endParaRPr sz="1700"/>
          </a:p>
          <a:p>
            <a:pPr marL="914400" lvl="1" indent="-336550" algn="l" rtl="0">
              <a:spcBef>
                <a:spcPts val="600"/>
              </a:spcBef>
              <a:spcAft>
                <a:spcPts val="0"/>
              </a:spcAft>
              <a:buSzPts val="1700"/>
              <a:buChar char="○"/>
            </a:pPr>
            <a:r>
              <a:rPr lang="en" sz="1700"/>
              <a:t>When the winning team is seeded at least two seed lines better than the losing team</a:t>
            </a:r>
            <a:endParaRPr sz="1700"/>
          </a:p>
          <a:p>
            <a:pPr marL="914400" lvl="1" indent="-336550" algn="l" rtl="0">
              <a:spcBef>
                <a:spcPts val="0"/>
              </a:spcBef>
              <a:spcAft>
                <a:spcPts val="0"/>
              </a:spcAft>
              <a:buSzPts val="1700"/>
              <a:buChar char="○"/>
            </a:pPr>
            <a:r>
              <a:rPr lang="en" sz="1700"/>
              <a:t>Our model predicted one upset: Rutgers (10th seed ) to win over Clemson (7th seed) in first round.</a:t>
            </a:r>
            <a:endParaRPr sz="1700"/>
          </a:p>
          <a:p>
            <a:pPr marL="457200" lvl="0" indent="-336550" algn="l" rtl="0">
              <a:spcBef>
                <a:spcPts val="0"/>
              </a:spcBef>
              <a:spcAft>
                <a:spcPts val="0"/>
              </a:spcAft>
              <a:buSzPts val="1700"/>
              <a:buChar char="●"/>
            </a:pPr>
            <a:r>
              <a:rPr lang="en" sz="1700"/>
              <a:t>Close predictions: there were many bracket decisions that were very close to the .5 prediction mark</a:t>
            </a:r>
            <a:endParaRPr sz="1700"/>
          </a:p>
          <a:p>
            <a:pPr marL="914400" lvl="1" indent="-336550" algn="l" rtl="0">
              <a:spcBef>
                <a:spcPts val="0"/>
              </a:spcBef>
              <a:spcAft>
                <a:spcPts val="0"/>
              </a:spcAft>
              <a:buSzPts val="1700"/>
              <a:buChar char="○"/>
            </a:pPr>
            <a:r>
              <a:rPr lang="en" sz="1700"/>
              <a:t>Tweaking variables or model a bit could change outcome of bracket</a:t>
            </a:r>
            <a:endParaRPr sz="1700">
              <a:highlight>
                <a:srgbClr val="FFFF00"/>
              </a:highlight>
            </a:endParaRPr>
          </a:p>
        </p:txBody>
      </p:sp>
      <p:sp>
        <p:nvSpPr>
          <p:cNvPr id="276" name="Google Shape;276;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77" name="Google Shape;277;p39"/>
          <p:cNvSpPr txBox="1">
            <a:spLocks noGrp="1"/>
          </p:cNvSpPr>
          <p:nvPr>
            <p:ph type="title"/>
          </p:nvPr>
        </p:nvSpPr>
        <p:spPr>
          <a:xfrm>
            <a:off x="621150" y="235775"/>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Predictions/ Insights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5.</a:t>
            </a:r>
            <a:endParaRPr>
              <a:solidFill>
                <a:schemeClr val="accent1"/>
              </a:solidFill>
            </a:endParaRPr>
          </a:p>
          <a:p>
            <a:pPr marL="0" lvl="0" indent="0" algn="l" rtl="0">
              <a:spcBef>
                <a:spcPts val="0"/>
              </a:spcBef>
              <a:spcAft>
                <a:spcPts val="0"/>
              </a:spcAft>
              <a:buNone/>
            </a:pPr>
            <a:r>
              <a:rPr lang="en"/>
              <a:t>Conclusions</a:t>
            </a:r>
            <a:endParaRPr/>
          </a:p>
        </p:txBody>
      </p:sp>
      <p:sp>
        <p:nvSpPr>
          <p:cNvPr id="283" name="Google Shape;283;p40"/>
          <p:cNvSpPr txBox="1">
            <a:spLocks noGrp="1"/>
          </p:cNvSpPr>
          <p:nvPr>
            <p:ph type="subTitle" idx="1"/>
          </p:nvPr>
        </p:nvSpPr>
        <p:spPr>
          <a:xfrm>
            <a:off x="685800" y="3076648"/>
            <a:ext cx="7772400" cy="950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Scope and limitations, areas for future research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607000" y="2241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Scopes &amp; Limitations</a:t>
            </a:r>
            <a:endParaRPr/>
          </a:p>
        </p:txBody>
      </p:sp>
      <p:sp>
        <p:nvSpPr>
          <p:cNvPr id="289" name="Google Shape;289;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90" name="Google Shape;290;p41"/>
          <p:cNvSpPr txBox="1">
            <a:spLocks noGrp="1"/>
          </p:cNvSpPr>
          <p:nvPr>
            <p:ph type="body" idx="1"/>
          </p:nvPr>
        </p:nvSpPr>
        <p:spPr>
          <a:xfrm>
            <a:off x="413300" y="774925"/>
            <a:ext cx="8121000" cy="40917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sz="1800"/>
              <a:t>Covid-19 Data Limitations </a:t>
            </a:r>
            <a:endParaRPr sz="1800"/>
          </a:p>
          <a:p>
            <a:pPr marL="914400" lvl="1" indent="-342900" algn="l" rtl="0">
              <a:spcBef>
                <a:spcPts val="0"/>
              </a:spcBef>
              <a:spcAft>
                <a:spcPts val="0"/>
              </a:spcAft>
              <a:buSzPts val="1800"/>
              <a:buChar char="○"/>
            </a:pPr>
            <a:r>
              <a:rPr lang="en" sz="1800"/>
              <a:t>No historical data for March Marchness 2020 since it was cancelled</a:t>
            </a:r>
            <a:endParaRPr sz="1800"/>
          </a:p>
          <a:p>
            <a:pPr marL="914400" lvl="1" indent="-342900" algn="l" rtl="0">
              <a:spcBef>
                <a:spcPts val="0"/>
              </a:spcBef>
              <a:spcAft>
                <a:spcPts val="0"/>
              </a:spcAft>
              <a:buSzPts val="1800"/>
              <a:buChar char="○"/>
            </a:pPr>
            <a:r>
              <a:rPr lang="en" sz="1800"/>
              <a:t>Could not incorporate home or away data that was relevant in past years</a:t>
            </a:r>
            <a:endParaRPr sz="1800"/>
          </a:p>
          <a:p>
            <a:pPr marL="914400" lvl="1" indent="-342900" algn="l" rtl="0">
              <a:spcBef>
                <a:spcPts val="0"/>
              </a:spcBef>
              <a:spcAft>
                <a:spcPts val="0"/>
              </a:spcAft>
              <a:buSzPts val="1800"/>
              <a:buChar char="○"/>
            </a:pPr>
            <a:r>
              <a:rPr lang="en" sz="1800"/>
              <a:t>Selected variables are more game oriented by removing traveling attributes</a:t>
            </a:r>
            <a:endParaRPr sz="1800"/>
          </a:p>
          <a:p>
            <a:pPr marL="914400" lvl="1" indent="-342900" algn="l" rtl="0">
              <a:spcBef>
                <a:spcPts val="0"/>
              </a:spcBef>
              <a:spcAft>
                <a:spcPts val="0"/>
              </a:spcAft>
              <a:buSzPts val="1800"/>
              <a:buChar char="○"/>
            </a:pPr>
            <a:r>
              <a:rPr lang="en" sz="1800"/>
              <a:t>Covid-19 could have impacted other variables and outcome but there is no data for it → i.e., less time building team atmosphere, etc</a:t>
            </a:r>
            <a:endParaRPr sz="1800"/>
          </a:p>
          <a:p>
            <a:pPr marL="0" lvl="0" indent="0" algn="l" rtl="0">
              <a:spcBef>
                <a:spcPts val="600"/>
              </a:spcBef>
              <a:spcAft>
                <a:spcPts val="60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a:spLocks noGrp="1"/>
          </p:cNvSpPr>
          <p:nvPr>
            <p:ph type="body" idx="1"/>
          </p:nvPr>
        </p:nvSpPr>
        <p:spPr>
          <a:xfrm>
            <a:off x="607000" y="1011225"/>
            <a:ext cx="7681500" cy="3452700"/>
          </a:xfrm>
          <a:prstGeom prst="rect">
            <a:avLst/>
          </a:prstGeom>
        </p:spPr>
        <p:txBody>
          <a:bodyPr spcFirstLastPara="1" wrap="square" lIns="0" tIns="0" rIns="0" bIns="0" anchor="t" anchorCtr="0">
            <a:noAutofit/>
          </a:bodyPr>
          <a:lstStyle/>
          <a:p>
            <a:pPr marL="457200" lvl="0" indent="-336550" algn="l" rtl="0">
              <a:spcBef>
                <a:spcPts val="0"/>
              </a:spcBef>
              <a:spcAft>
                <a:spcPts val="0"/>
              </a:spcAft>
              <a:buSzPts val="1700"/>
              <a:buChar char="●"/>
            </a:pPr>
            <a:r>
              <a:rPr lang="en" sz="1700"/>
              <a:t>Developing a thorough method of predicting upsets in the tournament</a:t>
            </a:r>
            <a:endParaRPr sz="1700"/>
          </a:p>
          <a:p>
            <a:pPr marL="914400" lvl="1" indent="-336550" algn="l" rtl="0">
              <a:spcBef>
                <a:spcPts val="0"/>
              </a:spcBef>
              <a:spcAft>
                <a:spcPts val="0"/>
              </a:spcAft>
              <a:buSzPts val="1700"/>
              <a:buChar char="○"/>
            </a:pPr>
            <a:r>
              <a:rPr lang="en" sz="1700"/>
              <a:t>We predicted 1 upset in our data while statistically from 2007-2014 the average total upsets per year was 12.7. </a:t>
            </a:r>
            <a:r>
              <a:rPr lang="en" sz="1700" u="sng">
                <a:solidFill>
                  <a:schemeClr val="hlink"/>
                </a:solidFill>
                <a:hlinkClick r:id="rId3" action="ppaction://hlinksldjump"/>
              </a:rPr>
              <a:t>(3)</a:t>
            </a:r>
            <a:r>
              <a:rPr lang="en" sz="1700"/>
              <a:t> </a:t>
            </a:r>
            <a:endParaRPr sz="1800"/>
          </a:p>
          <a:p>
            <a:pPr marL="457200" lvl="0" indent="-342900" algn="l" rtl="0">
              <a:spcBef>
                <a:spcPts val="0"/>
              </a:spcBef>
              <a:spcAft>
                <a:spcPts val="0"/>
              </a:spcAft>
              <a:buSzPts val="1800"/>
              <a:buChar char="●"/>
            </a:pPr>
            <a:r>
              <a:rPr lang="en" sz="1800"/>
              <a:t>Inclusivity of Women’s March Madness</a:t>
            </a:r>
            <a:endParaRPr sz="1800"/>
          </a:p>
          <a:p>
            <a:pPr marL="914400" lvl="1" indent="-342900" algn="l" rtl="0">
              <a:spcBef>
                <a:spcPts val="0"/>
              </a:spcBef>
              <a:spcAft>
                <a:spcPts val="0"/>
              </a:spcAft>
              <a:buSzPts val="1800"/>
              <a:buChar char="○"/>
            </a:pPr>
            <a:r>
              <a:rPr lang="en" sz="1800"/>
              <a:t>March Madness, Brackets, and Predictions are apart of women’s college basketball as well</a:t>
            </a:r>
            <a:endParaRPr sz="1800"/>
          </a:p>
          <a:p>
            <a:pPr marL="914400" lvl="1" indent="-342900" algn="l" rtl="0">
              <a:spcBef>
                <a:spcPts val="0"/>
              </a:spcBef>
              <a:spcAft>
                <a:spcPts val="0"/>
              </a:spcAft>
              <a:buSzPts val="1800"/>
              <a:buChar char="○"/>
            </a:pPr>
            <a:r>
              <a:rPr lang="en" sz="1800"/>
              <a:t>Predicting womens bracket, comparative analysis of indicative features of wins between mens and womens teams.  </a:t>
            </a:r>
            <a:endParaRPr sz="1800"/>
          </a:p>
        </p:txBody>
      </p:sp>
      <p:sp>
        <p:nvSpPr>
          <p:cNvPr id="296" name="Google Shape;296;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97" name="Google Shape;297;p42"/>
          <p:cNvSpPr txBox="1">
            <a:spLocks noGrp="1"/>
          </p:cNvSpPr>
          <p:nvPr>
            <p:ph type="title"/>
          </p:nvPr>
        </p:nvSpPr>
        <p:spPr>
          <a:xfrm>
            <a:off x="607000" y="341475"/>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Next Steps &amp; Future Research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ctrTitle"/>
          </p:nvPr>
        </p:nvSpPr>
        <p:spPr>
          <a:xfrm>
            <a:off x="580825"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1.</a:t>
            </a:r>
            <a:endParaRPr>
              <a:solidFill>
                <a:schemeClr val="accent1"/>
              </a:solidFill>
            </a:endParaRPr>
          </a:p>
          <a:p>
            <a:pPr marL="0" lvl="0" indent="0" algn="l" rtl="0">
              <a:spcBef>
                <a:spcPts val="0"/>
              </a:spcBef>
              <a:spcAft>
                <a:spcPts val="0"/>
              </a:spcAft>
              <a:buNone/>
            </a:pPr>
            <a:r>
              <a:rPr lang="en"/>
              <a:t>Data Insights</a:t>
            </a:r>
            <a:endParaRPr/>
          </a:p>
        </p:txBody>
      </p:sp>
      <p:sp>
        <p:nvSpPr>
          <p:cNvPr id="140" name="Google Shape;140;p25"/>
          <p:cNvSpPr txBox="1">
            <a:spLocks noGrp="1"/>
          </p:cNvSpPr>
          <p:nvPr>
            <p:ph type="subTitle" idx="1"/>
          </p:nvPr>
        </p:nvSpPr>
        <p:spPr>
          <a:xfrm>
            <a:off x="685800" y="3076648"/>
            <a:ext cx="7772400" cy="950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Gathering Initial Information through Visualization of the Historical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a:spLocks noGrp="1"/>
          </p:cNvSpPr>
          <p:nvPr>
            <p:ph type="body" idx="1"/>
          </p:nvPr>
        </p:nvSpPr>
        <p:spPr>
          <a:xfrm>
            <a:off x="621150" y="803225"/>
            <a:ext cx="7681500" cy="3181500"/>
          </a:xfrm>
          <a:prstGeom prst="rect">
            <a:avLst/>
          </a:prstGeom>
        </p:spPr>
        <p:txBody>
          <a:bodyPr spcFirstLastPara="1" wrap="square" lIns="0" tIns="0" rIns="0" bIns="0" anchor="t" anchorCtr="0">
            <a:noAutofit/>
          </a:bodyPr>
          <a:lstStyle/>
          <a:p>
            <a:pPr marL="457200" lvl="0" indent="-323850" algn="l" rtl="0">
              <a:spcBef>
                <a:spcPts val="0"/>
              </a:spcBef>
              <a:spcAft>
                <a:spcPts val="0"/>
              </a:spcAft>
              <a:buSzPts val="1500"/>
              <a:buAutoNum type="arabicPeriod"/>
            </a:pPr>
            <a:r>
              <a:rPr lang="en" sz="1500" u="sng">
                <a:solidFill>
                  <a:schemeClr val="hlink"/>
                </a:solidFill>
                <a:hlinkClick r:id="rId3"/>
              </a:rPr>
              <a:t>https://www.sports-reference.com/cbb/seasons/</a:t>
            </a:r>
            <a:r>
              <a:rPr lang="en" sz="1500"/>
              <a:t> </a:t>
            </a:r>
            <a:endParaRPr sz="1500"/>
          </a:p>
          <a:p>
            <a:pPr marL="457200" lvl="0" indent="-323850" algn="l" rtl="0">
              <a:spcBef>
                <a:spcPts val="0"/>
              </a:spcBef>
              <a:spcAft>
                <a:spcPts val="0"/>
              </a:spcAft>
              <a:buSzPts val="1500"/>
              <a:buAutoNum type="arabicPeriod"/>
            </a:pPr>
            <a:r>
              <a:rPr lang="en" sz="1500" u="sng">
                <a:solidFill>
                  <a:schemeClr val="hlink"/>
                </a:solidFill>
                <a:hlinkClick r:id="rId4"/>
              </a:rPr>
              <a:t>https://towardsdatascience.com/introduction-to-neural-networks-advantages-and-applications-96851bd1a207</a:t>
            </a:r>
            <a:endParaRPr/>
          </a:p>
          <a:p>
            <a:pPr marL="457200" lvl="0" indent="-323850" algn="l" rtl="0">
              <a:spcBef>
                <a:spcPts val="0"/>
              </a:spcBef>
              <a:spcAft>
                <a:spcPts val="0"/>
              </a:spcAft>
              <a:buSzPts val="1500"/>
              <a:buAutoNum type="arabicPeriod"/>
            </a:pPr>
            <a:r>
              <a:rPr lang="en" sz="1500" u="sng">
                <a:solidFill>
                  <a:schemeClr val="hlink"/>
                </a:solidFill>
                <a:hlinkClick r:id="rId5"/>
              </a:rPr>
              <a:t>https://www.ncaa.com/news/basketball-men/bracketiq/2018-03-13/heres-how-pick-march-madness-upsets-according-data#:~:text=We%20defined%20an%20%22upset%22%20as,better%20than%20the%20losing%20team</a:t>
            </a:r>
            <a:r>
              <a:rPr lang="en" sz="1500"/>
              <a:t>.</a:t>
            </a:r>
            <a:endParaRPr sz="1500"/>
          </a:p>
          <a:p>
            <a:pPr marL="457200" lvl="0" indent="-323850" algn="l" rtl="0">
              <a:spcBef>
                <a:spcPts val="0"/>
              </a:spcBef>
              <a:spcAft>
                <a:spcPts val="0"/>
              </a:spcAft>
              <a:buSzPts val="1500"/>
              <a:buAutoNum type="arabicPeriod"/>
            </a:pPr>
            <a:r>
              <a:rPr lang="en" sz="1500" u="sng">
                <a:solidFill>
                  <a:schemeClr val="hlink"/>
                </a:solidFill>
                <a:hlinkClick r:id="rId6"/>
              </a:rPr>
              <a:t>https://www.maizenbrew.com/2019/10/23/20928669/kenpom-explained-what-it-means-michigan-basketball-ranking</a:t>
            </a:r>
            <a:endParaRPr sz="1500"/>
          </a:p>
          <a:p>
            <a:pPr marL="457200" lvl="0" indent="0" algn="l" rtl="0">
              <a:spcBef>
                <a:spcPts val="600"/>
              </a:spcBef>
              <a:spcAft>
                <a:spcPts val="0"/>
              </a:spcAft>
              <a:buNone/>
            </a:pPr>
            <a:endParaRPr sz="1500"/>
          </a:p>
          <a:p>
            <a:pPr marL="0" lvl="0" indent="0" algn="l" rtl="0">
              <a:spcBef>
                <a:spcPts val="600"/>
              </a:spcBef>
              <a:spcAft>
                <a:spcPts val="600"/>
              </a:spcAft>
              <a:buNone/>
            </a:pPr>
            <a:endParaRPr sz="1500"/>
          </a:p>
        </p:txBody>
      </p:sp>
      <p:sp>
        <p:nvSpPr>
          <p:cNvPr id="303" name="Google Shape;303;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04" name="Google Shape;304;p43"/>
          <p:cNvSpPr txBox="1">
            <a:spLocks noGrp="1"/>
          </p:cNvSpPr>
          <p:nvPr>
            <p:ph type="title"/>
          </p:nvPr>
        </p:nvSpPr>
        <p:spPr>
          <a:xfrm>
            <a:off x="621150" y="235775"/>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607000" y="3399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Data Insights</a:t>
            </a:r>
            <a:endParaRPr/>
          </a:p>
        </p:txBody>
      </p:sp>
      <p:sp>
        <p:nvSpPr>
          <p:cNvPr id="146" name="Google Shape;146;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47" name="Google Shape;147;p26"/>
          <p:cNvSpPr txBox="1"/>
          <p:nvPr/>
        </p:nvSpPr>
        <p:spPr>
          <a:xfrm>
            <a:off x="0" y="785900"/>
            <a:ext cx="44700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2"/>
                </a:solidFill>
                <a:latin typeface="Montserrat"/>
                <a:ea typeface="Montserrat"/>
                <a:cs typeface="Montserrat"/>
                <a:sym typeface="Montserrat"/>
              </a:rPr>
              <a:t>Seed: </a:t>
            </a:r>
            <a:r>
              <a:rPr lang="en" sz="1100">
                <a:solidFill>
                  <a:schemeClr val="dk1"/>
                </a:solidFill>
                <a:latin typeface="Montserrat Light"/>
                <a:ea typeface="Montserrat Light"/>
                <a:cs typeface="Montserrat Light"/>
                <a:sym typeface="Montserrat Light"/>
              </a:rPr>
              <a:t>Seed difference is Team 1 seed - Team 2 seed. In numeric form a negative value indicates a higher seeded team 1. As Seed difference increases, the Scoring margin and favourable outcome for team 1 decreases.</a:t>
            </a:r>
            <a:endParaRPr sz="1100">
              <a:solidFill>
                <a:schemeClr val="dk1"/>
              </a:solidFill>
              <a:latin typeface="Montserrat Light"/>
              <a:ea typeface="Montserrat Light"/>
              <a:cs typeface="Montserrat Light"/>
              <a:sym typeface="Montserrat Light"/>
            </a:endParaRPr>
          </a:p>
          <a:p>
            <a:pPr marL="0" lvl="0" indent="0" algn="l" rtl="0">
              <a:spcBef>
                <a:spcPts val="600"/>
              </a:spcBef>
              <a:spcAft>
                <a:spcPts val="600"/>
              </a:spcAft>
              <a:buNone/>
            </a:pPr>
            <a:endParaRPr sz="1200">
              <a:solidFill>
                <a:schemeClr val="dk1"/>
              </a:solidFill>
              <a:latin typeface="Montserrat Light"/>
              <a:ea typeface="Montserrat Light"/>
              <a:cs typeface="Montserrat Light"/>
              <a:sym typeface="Montserrat Light"/>
            </a:endParaRPr>
          </a:p>
        </p:txBody>
      </p:sp>
      <p:pic>
        <p:nvPicPr>
          <p:cNvPr id="148" name="Google Shape;148;p26"/>
          <p:cNvPicPr preferRelativeResize="0"/>
          <p:nvPr/>
        </p:nvPicPr>
        <p:blipFill>
          <a:blip r:embed="rId3">
            <a:alphaModFix/>
          </a:blip>
          <a:stretch>
            <a:fillRect/>
          </a:stretch>
        </p:blipFill>
        <p:spPr>
          <a:xfrm>
            <a:off x="29275" y="1856825"/>
            <a:ext cx="5290700" cy="2760400"/>
          </a:xfrm>
          <a:prstGeom prst="rect">
            <a:avLst/>
          </a:prstGeom>
          <a:noFill/>
          <a:ln>
            <a:noFill/>
          </a:ln>
        </p:spPr>
      </p:pic>
      <p:pic>
        <p:nvPicPr>
          <p:cNvPr id="149" name="Google Shape;149;p26"/>
          <p:cNvPicPr preferRelativeResize="0"/>
          <p:nvPr/>
        </p:nvPicPr>
        <p:blipFill>
          <a:blip r:embed="rId4">
            <a:alphaModFix/>
          </a:blip>
          <a:stretch>
            <a:fillRect/>
          </a:stretch>
        </p:blipFill>
        <p:spPr>
          <a:xfrm>
            <a:off x="5534550" y="870025"/>
            <a:ext cx="2230000" cy="2691974"/>
          </a:xfrm>
          <a:prstGeom prst="rect">
            <a:avLst/>
          </a:prstGeom>
          <a:noFill/>
          <a:ln>
            <a:noFill/>
          </a:ln>
        </p:spPr>
      </p:pic>
      <p:sp>
        <p:nvSpPr>
          <p:cNvPr id="150" name="Google Shape;150;p26"/>
          <p:cNvSpPr txBox="1"/>
          <p:nvPr/>
        </p:nvSpPr>
        <p:spPr>
          <a:xfrm>
            <a:off x="4572000" y="77900"/>
            <a:ext cx="4296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 sz="1200" b="1">
                <a:solidFill>
                  <a:schemeClr val="accent2"/>
                </a:solidFill>
                <a:latin typeface="Montserrat"/>
                <a:ea typeface="Montserrat"/>
                <a:cs typeface="Montserrat"/>
                <a:sym typeface="Montserrat"/>
              </a:rPr>
              <a:t>Team winning frequency: </a:t>
            </a:r>
            <a:r>
              <a:rPr lang="en" sz="1200">
                <a:latin typeface="Montserrat Light"/>
                <a:ea typeface="Montserrat Light"/>
                <a:cs typeface="Montserrat Light"/>
                <a:sym typeface="Montserrat Light"/>
              </a:rPr>
              <a:t>T</a:t>
            </a:r>
            <a:r>
              <a:rPr lang="en" sz="1100">
                <a:latin typeface="Montserrat Light"/>
                <a:ea typeface="Montserrat Light"/>
                <a:cs typeface="Montserrat Light"/>
                <a:sym typeface="Montserrat Light"/>
              </a:rPr>
              <a:t>he teams who won the most games out of all historical March madness data are </a:t>
            </a:r>
            <a:r>
              <a:rPr lang="en" sz="1100">
                <a:solidFill>
                  <a:schemeClr val="dk1"/>
                </a:solidFill>
                <a:latin typeface="Montserrat Light"/>
                <a:ea typeface="Montserrat Light"/>
                <a:cs typeface="Montserrat Light"/>
                <a:sym typeface="Montserrat Light"/>
              </a:rPr>
              <a:t>Kansas, North Carolina, Kentucky, Duke, Michigan St.</a:t>
            </a:r>
            <a:endParaRPr sz="1100">
              <a:solidFill>
                <a:schemeClr val="dk1"/>
              </a:solidFill>
              <a:latin typeface="Montserrat Light"/>
              <a:ea typeface="Montserrat Light"/>
              <a:cs typeface="Montserrat Light"/>
              <a:sym typeface="Montserrat Light"/>
            </a:endParaRPr>
          </a:p>
        </p:txBody>
      </p:sp>
      <p:sp>
        <p:nvSpPr>
          <p:cNvPr id="151" name="Google Shape;151;p26"/>
          <p:cNvSpPr txBox="1"/>
          <p:nvPr/>
        </p:nvSpPr>
        <p:spPr>
          <a:xfrm>
            <a:off x="5206250" y="3695775"/>
            <a:ext cx="3822900" cy="121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 sz="1200" b="1">
                <a:solidFill>
                  <a:schemeClr val="accent2"/>
                </a:solidFill>
                <a:latin typeface="Montserrat"/>
                <a:ea typeface="Montserrat"/>
                <a:cs typeface="Montserrat"/>
                <a:sym typeface="Montserrat"/>
              </a:rPr>
              <a:t>Adjusted Tempo:</a:t>
            </a:r>
            <a:r>
              <a:rPr lang="en" sz="1100">
                <a:latin typeface="Montserrat Light"/>
                <a:ea typeface="Montserrat Light"/>
                <a:cs typeface="Montserrat Light"/>
                <a:sym typeface="Montserrat Light"/>
              </a:rPr>
              <a:t>Adjusted tempo for either team arose in some initial correlation matrices as a viable feature. Also as per Kevin Pomeroy and NCAA prediction enthusiasts, it’s important to account for Adjusted Tempo as the speed of a team yields some picture of possible lagging efficiency.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2.</a:t>
            </a:r>
            <a:endParaRPr>
              <a:solidFill>
                <a:schemeClr val="accent1"/>
              </a:solidFill>
            </a:endParaRPr>
          </a:p>
          <a:p>
            <a:pPr marL="0" lvl="0" indent="0" algn="l" rtl="0">
              <a:spcBef>
                <a:spcPts val="0"/>
              </a:spcBef>
              <a:spcAft>
                <a:spcPts val="0"/>
              </a:spcAft>
              <a:buNone/>
            </a:pPr>
            <a:r>
              <a:rPr lang="en"/>
              <a:t>Variable Selection</a:t>
            </a:r>
            <a:endParaRPr/>
          </a:p>
        </p:txBody>
      </p:sp>
      <p:sp>
        <p:nvSpPr>
          <p:cNvPr id="157" name="Google Shape;157;p27"/>
          <p:cNvSpPr txBox="1">
            <a:spLocks noGrp="1"/>
          </p:cNvSpPr>
          <p:nvPr>
            <p:ph type="subTitle" idx="1"/>
          </p:nvPr>
        </p:nvSpPr>
        <p:spPr>
          <a:xfrm>
            <a:off x="685800" y="3076650"/>
            <a:ext cx="7772400" cy="11580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Inputting new variables and choosing relevant features to run through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618600" y="3399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New Variables</a:t>
            </a:r>
            <a:endParaRPr/>
          </a:p>
        </p:txBody>
      </p:sp>
      <p:sp>
        <p:nvSpPr>
          <p:cNvPr id="163" name="Google Shape;163;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64" name="Google Shape;164;p28"/>
          <p:cNvSpPr txBox="1"/>
          <p:nvPr/>
        </p:nvSpPr>
        <p:spPr>
          <a:xfrm>
            <a:off x="297100" y="2490775"/>
            <a:ext cx="3122700" cy="2262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300" b="1">
                <a:solidFill>
                  <a:schemeClr val="accent2"/>
                </a:solidFill>
                <a:latin typeface="Montserrat"/>
                <a:ea typeface="Montserrat"/>
                <a:cs typeface="Montserrat"/>
                <a:sym typeface="Montserrat"/>
              </a:rPr>
              <a:t>Strength of Schedule (SOS)</a:t>
            </a:r>
            <a:endParaRPr sz="1300" b="1">
              <a:solidFill>
                <a:schemeClr val="accent2"/>
              </a:solidFill>
              <a:latin typeface="Montserrat"/>
              <a:ea typeface="Montserrat"/>
              <a:cs typeface="Montserrat"/>
              <a:sym typeface="Montserrat"/>
            </a:endParaRPr>
          </a:p>
          <a:p>
            <a:pPr marL="457200" lvl="0" indent="-304800" algn="l" rtl="0">
              <a:lnSpc>
                <a:spcPct val="90000"/>
              </a:lnSpc>
              <a:spcBef>
                <a:spcPts val="0"/>
              </a:spcBef>
              <a:spcAft>
                <a:spcPts val="0"/>
              </a:spcAft>
              <a:buClr>
                <a:srgbClr val="000000"/>
              </a:buClr>
              <a:buSzPts val="1200"/>
              <a:buFont typeface="Montserrat"/>
              <a:buChar char="-"/>
            </a:pPr>
            <a:r>
              <a:rPr lang="en" sz="1200">
                <a:latin typeface="Montserrat"/>
                <a:ea typeface="Montserrat"/>
                <a:cs typeface="Montserrat"/>
                <a:sym typeface="Montserrat"/>
              </a:rPr>
              <a:t>Average schedule difficulty faced by each team in the games that they have played in that season</a:t>
            </a:r>
            <a:endParaRPr sz="1200">
              <a:highlight>
                <a:srgbClr val="FFFF00"/>
              </a:highlight>
              <a:latin typeface="Montserrat"/>
              <a:ea typeface="Montserrat"/>
              <a:cs typeface="Montserrat"/>
              <a:sym typeface="Montserrat"/>
            </a:endParaRPr>
          </a:p>
          <a:p>
            <a:pPr marL="457200" lvl="0" indent="-304800" algn="l" rtl="0">
              <a:lnSpc>
                <a:spcPct val="90000"/>
              </a:lnSpc>
              <a:spcBef>
                <a:spcPts val="0"/>
              </a:spcBef>
              <a:spcAft>
                <a:spcPts val="0"/>
              </a:spcAft>
              <a:buClr>
                <a:srgbClr val="000000"/>
              </a:buClr>
              <a:buSzPts val="1200"/>
              <a:buFont typeface="Montserrat"/>
              <a:buChar char="-"/>
            </a:pPr>
            <a:r>
              <a:rPr lang="en" sz="1100">
                <a:latin typeface="Montserrat"/>
                <a:ea typeface="Montserrat"/>
                <a:cs typeface="Montserrat"/>
                <a:sym typeface="Montserrat"/>
              </a:rPr>
              <a:t>Both Team SOS variables arose as viable features while investigating correlation of the new variables with the result. We also found that as Team 1s SOS increases relative to Team 2s SOS, there was an observed trend of more Team 1 wins.</a:t>
            </a:r>
            <a:endParaRPr sz="1200"/>
          </a:p>
        </p:txBody>
      </p:sp>
      <p:sp>
        <p:nvSpPr>
          <p:cNvPr id="165" name="Google Shape;165;p28"/>
          <p:cNvSpPr txBox="1"/>
          <p:nvPr/>
        </p:nvSpPr>
        <p:spPr>
          <a:xfrm>
            <a:off x="297100" y="831375"/>
            <a:ext cx="3122700" cy="1736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300" b="1">
                <a:solidFill>
                  <a:schemeClr val="accent2"/>
                </a:solidFill>
                <a:latin typeface="Montserrat"/>
                <a:ea typeface="Montserrat"/>
                <a:cs typeface="Montserrat"/>
                <a:sym typeface="Montserrat"/>
              </a:rPr>
              <a:t>Simple Rating System (SRS)</a:t>
            </a:r>
            <a:endParaRPr sz="1300" b="1">
              <a:solidFill>
                <a:schemeClr val="accent2"/>
              </a:solidFill>
              <a:latin typeface="Montserrat"/>
              <a:ea typeface="Montserrat"/>
              <a:cs typeface="Montserrat"/>
              <a:sym typeface="Montserrat"/>
            </a:endParaRPr>
          </a:p>
          <a:p>
            <a:pPr marL="457200" lvl="0" indent="-298450" algn="l" rtl="0">
              <a:lnSpc>
                <a:spcPct val="90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Rating that takes into account average point differential and SOS. </a:t>
            </a:r>
            <a:endParaRPr sz="1100">
              <a:highlight>
                <a:srgbClr val="FFFF00"/>
              </a:highlight>
              <a:latin typeface="Montserrat"/>
              <a:ea typeface="Montserrat"/>
              <a:cs typeface="Montserrat"/>
              <a:sym typeface="Montserrat"/>
            </a:endParaRPr>
          </a:p>
          <a:p>
            <a:pPr marL="457200" lvl="0" indent="-298450" algn="l" rtl="0">
              <a:lnSpc>
                <a:spcPct val="90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SRS difference arose as a viable feature while investigating correlation of the new variables with the result. We also found that as Team 1s SRS increases relative to Team 2s SRS, there was a observed trend of more Team 1 wins.</a:t>
            </a:r>
            <a:endParaRPr sz="1100">
              <a:latin typeface="Montserrat"/>
              <a:ea typeface="Montserrat"/>
              <a:cs typeface="Montserrat"/>
              <a:sym typeface="Montserrat"/>
            </a:endParaRPr>
          </a:p>
        </p:txBody>
      </p:sp>
      <p:pic>
        <p:nvPicPr>
          <p:cNvPr id="166" name="Google Shape;166;p28"/>
          <p:cNvPicPr preferRelativeResize="0"/>
          <p:nvPr/>
        </p:nvPicPr>
        <p:blipFill rotWithShape="1">
          <a:blip r:embed="rId3">
            <a:alphaModFix/>
          </a:blip>
          <a:srcRect b="3316"/>
          <a:stretch/>
        </p:blipFill>
        <p:spPr>
          <a:xfrm>
            <a:off x="4009587" y="62950"/>
            <a:ext cx="4813176" cy="2427817"/>
          </a:xfrm>
          <a:prstGeom prst="rect">
            <a:avLst/>
          </a:prstGeom>
          <a:noFill/>
          <a:ln>
            <a:noFill/>
          </a:ln>
        </p:spPr>
      </p:pic>
      <p:pic>
        <p:nvPicPr>
          <p:cNvPr id="167" name="Google Shape;167;p28"/>
          <p:cNvPicPr preferRelativeResize="0"/>
          <p:nvPr/>
        </p:nvPicPr>
        <p:blipFill>
          <a:blip r:embed="rId4">
            <a:alphaModFix/>
          </a:blip>
          <a:stretch>
            <a:fillRect/>
          </a:stretch>
        </p:blipFill>
        <p:spPr>
          <a:xfrm>
            <a:off x="4009575" y="2490775"/>
            <a:ext cx="4813199" cy="2562542"/>
          </a:xfrm>
          <a:prstGeom prst="rect">
            <a:avLst/>
          </a:prstGeom>
          <a:noFill/>
          <a:ln>
            <a:noFill/>
          </a:ln>
        </p:spPr>
      </p:pic>
      <p:sp>
        <p:nvSpPr>
          <p:cNvPr id="168" name="Google Shape;168;p28"/>
          <p:cNvSpPr txBox="1"/>
          <p:nvPr/>
        </p:nvSpPr>
        <p:spPr>
          <a:xfrm>
            <a:off x="21550" y="4702000"/>
            <a:ext cx="3673800" cy="309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900">
                <a:solidFill>
                  <a:schemeClr val="dk1"/>
                </a:solidFill>
                <a:latin typeface="Montserrat"/>
                <a:ea typeface="Montserrat"/>
                <a:cs typeface="Montserrat"/>
                <a:sym typeface="Montserrat"/>
              </a:rPr>
              <a:t>*taken per season from Sports Reference website </a:t>
            </a:r>
            <a:r>
              <a:rPr lang="en" sz="900" u="sng">
                <a:solidFill>
                  <a:schemeClr val="hlink"/>
                </a:solidFill>
                <a:latin typeface="Montserrat"/>
                <a:ea typeface="Montserrat"/>
                <a:cs typeface="Montserrat"/>
                <a:sym typeface="Montserrat"/>
                <a:hlinkClick r:id="rId5" action="ppaction://hlinksldjump"/>
              </a:rPr>
              <a:t>(1)</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95400" y="328375"/>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New Variables</a:t>
            </a:r>
            <a:endParaRPr/>
          </a:p>
        </p:txBody>
      </p:sp>
      <p:sp>
        <p:nvSpPr>
          <p:cNvPr id="174" name="Google Shape;174;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75" name="Google Shape;175;p29"/>
          <p:cNvSpPr txBox="1"/>
          <p:nvPr/>
        </p:nvSpPr>
        <p:spPr>
          <a:xfrm>
            <a:off x="4411975" y="160475"/>
            <a:ext cx="4617300" cy="1860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300" b="1">
                <a:solidFill>
                  <a:schemeClr val="accent2"/>
                </a:solidFill>
                <a:latin typeface="Montserrat"/>
                <a:ea typeface="Montserrat"/>
                <a:cs typeface="Montserrat"/>
                <a:sym typeface="Montserrat"/>
              </a:rPr>
              <a:t>Coach W-L% - Career Overall NCAA</a:t>
            </a:r>
            <a:endParaRPr sz="1300" b="1">
              <a:solidFill>
                <a:schemeClr val="accent2"/>
              </a:solidFill>
              <a:latin typeface="Montserrat"/>
              <a:ea typeface="Montserrat"/>
              <a:cs typeface="Montserrat"/>
              <a:sym typeface="Montserrat"/>
            </a:endParaRPr>
          </a:p>
          <a:p>
            <a:pPr marL="457200" lvl="0" indent="-304800" algn="l" rtl="0">
              <a:lnSpc>
                <a:spcPct val="9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Coaches win - loss percentage career overall in NCAA, filtered by the coaches that have more than 10 won games.</a:t>
            </a:r>
            <a:endParaRPr sz="1200">
              <a:solidFill>
                <a:schemeClr val="dk1"/>
              </a:solidFill>
              <a:latin typeface="Montserrat"/>
              <a:ea typeface="Montserrat"/>
              <a:cs typeface="Montserrat"/>
              <a:sym typeface="Montserrat"/>
            </a:endParaRPr>
          </a:p>
          <a:p>
            <a:pPr marL="457200" lvl="0" indent="-304800" algn="l" rtl="0">
              <a:lnSpc>
                <a:spcPct val="90000"/>
              </a:lnSpc>
              <a:spcBef>
                <a:spcPts val="0"/>
              </a:spcBef>
              <a:spcAft>
                <a:spcPts val="0"/>
              </a:spcAft>
              <a:buClr>
                <a:schemeClr val="dk1"/>
              </a:buClr>
              <a:buSzPts val="1200"/>
              <a:buFont typeface="Montserrat"/>
              <a:buChar char="-"/>
            </a:pPr>
            <a:r>
              <a:rPr lang="en" sz="1200">
                <a:latin typeface="Montserrat"/>
                <a:ea typeface="Montserrat"/>
                <a:cs typeface="Montserrat"/>
                <a:sym typeface="Montserrat"/>
              </a:rPr>
              <a:t>Calculated by Coach Wins/(Coach total) </a:t>
            </a:r>
            <a:endParaRPr sz="1200">
              <a:latin typeface="Montserrat"/>
              <a:ea typeface="Montserrat"/>
              <a:cs typeface="Montserrat"/>
              <a:sym typeface="Montserrat"/>
            </a:endParaRPr>
          </a:p>
          <a:p>
            <a:pPr marL="457200" lvl="0" indent="-304800" algn="l" rtl="0">
              <a:lnSpc>
                <a:spcPct val="90000"/>
              </a:lnSpc>
              <a:spcBef>
                <a:spcPts val="0"/>
              </a:spcBef>
              <a:spcAft>
                <a:spcPts val="0"/>
              </a:spcAft>
              <a:buClr>
                <a:schemeClr val="accent1"/>
              </a:buClr>
              <a:buSzPts val="1200"/>
              <a:buFont typeface="Montserrat"/>
              <a:buChar char="-"/>
            </a:pPr>
            <a:r>
              <a:rPr lang="en" sz="1200">
                <a:latin typeface="Montserrat"/>
                <a:ea typeface="Montserrat"/>
                <a:cs typeface="Montserrat"/>
                <a:sym typeface="Montserrat"/>
              </a:rPr>
              <a:t>Output: 1  for team1 and 0 for team2</a:t>
            </a:r>
            <a:endParaRPr sz="1200">
              <a:latin typeface="Montserrat"/>
              <a:ea typeface="Montserrat"/>
              <a:cs typeface="Montserrat"/>
              <a:sym typeface="Montserrat"/>
            </a:endParaRPr>
          </a:p>
          <a:p>
            <a:pPr marL="457200" lvl="0" indent="-304800" algn="l" rtl="0">
              <a:lnSpc>
                <a:spcPct val="90000"/>
              </a:lnSpc>
              <a:spcBef>
                <a:spcPts val="0"/>
              </a:spcBef>
              <a:spcAft>
                <a:spcPts val="0"/>
              </a:spcAft>
              <a:buClr>
                <a:schemeClr val="accent1"/>
              </a:buClr>
              <a:buSzPts val="1200"/>
              <a:buFont typeface="Montserrat"/>
              <a:buChar char="-"/>
            </a:pPr>
            <a:r>
              <a:rPr lang="en" sz="1200">
                <a:latin typeface="Montserrat"/>
                <a:ea typeface="Montserrat"/>
                <a:cs typeface="Montserrat"/>
                <a:sym typeface="Montserrat"/>
              </a:rPr>
              <a:t>Coaches are vital for mental development including communication and teamwork skills, and their participation in the team can be longer than of the players.</a:t>
            </a:r>
            <a:endParaRPr sz="1200">
              <a:latin typeface="Montserrat"/>
              <a:ea typeface="Montserrat"/>
              <a:cs typeface="Montserrat"/>
              <a:sym typeface="Montserrat"/>
            </a:endParaRPr>
          </a:p>
        </p:txBody>
      </p:sp>
      <p:sp>
        <p:nvSpPr>
          <p:cNvPr id="176" name="Google Shape;176;p29"/>
          <p:cNvSpPr txBox="1"/>
          <p:nvPr/>
        </p:nvSpPr>
        <p:spPr>
          <a:xfrm>
            <a:off x="0" y="724663"/>
            <a:ext cx="4132800" cy="1860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300" b="1">
                <a:solidFill>
                  <a:schemeClr val="accent2"/>
                </a:solidFill>
                <a:latin typeface="Montserrat"/>
                <a:ea typeface="Montserrat"/>
                <a:cs typeface="Montserrat"/>
                <a:sym typeface="Montserrat"/>
              </a:rPr>
              <a:t>Field Goal Percentage (FG%)</a:t>
            </a:r>
            <a:endParaRPr sz="1300" b="1">
              <a:solidFill>
                <a:schemeClr val="accent2"/>
              </a:solidFill>
              <a:latin typeface="Montserrat"/>
              <a:ea typeface="Montserrat"/>
              <a:cs typeface="Montserrat"/>
              <a:sym typeface="Montserrat"/>
            </a:endParaRPr>
          </a:p>
          <a:p>
            <a:pPr marL="457200" lvl="0" indent="-304800" algn="l" rtl="0">
              <a:lnSpc>
                <a:spcPct val="90000"/>
              </a:lnSpc>
              <a:spcBef>
                <a:spcPts val="0"/>
              </a:spcBef>
              <a:spcAft>
                <a:spcPts val="0"/>
              </a:spcAft>
              <a:buClr>
                <a:srgbClr val="000000"/>
              </a:buClr>
              <a:buSzPts val="1200"/>
              <a:buFont typeface="Montserrat"/>
              <a:buChar char="-"/>
            </a:pPr>
            <a:r>
              <a:rPr lang="en" sz="1200">
                <a:latin typeface="Montserrat"/>
                <a:ea typeface="Montserrat"/>
                <a:cs typeface="Montserrat"/>
                <a:sym typeface="Montserrat"/>
              </a:rPr>
              <a:t>Measure of how well team shoots ball during that season (#shots made/ #total shot attempts)</a:t>
            </a:r>
            <a:endParaRPr sz="1200">
              <a:latin typeface="Montserrat"/>
              <a:ea typeface="Montserrat"/>
              <a:cs typeface="Montserrat"/>
              <a:sym typeface="Montserrat"/>
            </a:endParaRPr>
          </a:p>
          <a:p>
            <a:pPr marL="457200" lvl="0" indent="-304800" algn="l" rtl="0">
              <a:lnSpc>
                <a:spcPct val="90000"/>
              </a:lnSpc>
              <a:spcBef>
                <a:spcPts val="0"/>
              </a:spcBef>
              <a:spcAft>
                <a:spcPts val="0"/>
              </a:spcAft>
              <a:buClr>
                <a:schemeClr val="accent1"/>
              </a:buClr>
              <a:buSzPts val="1200"/>
              <a:buFont typeface="Montserrat"/>
              <a:buChar char="-"/>
            </a:pPr>
            <a:r>
              <a:rPr lang="en" sz="1200">
                <a:latin typeface="Montserrat"/>
                <a:ea typeface="Montserrat"/>
                <a:cs typeface="Montserrat"/>
                <a:sym typeface="Montserrat"/>
              </a:rPr>
              <a:t>Useful for evaluating individual players on a team by team basis. </a:t>
            </a:r>
            <a:endParaRPr sz="1200">
              <a:latin typeface="Montserrat"/>
              <a:ea typeface="Montserrat"/>
              <a:cs typeface="Montserrat"/>
              <a:sym typeface="Montserrat"/>
            </a:endParaRPr>
          </a:p>
          <a:p>
            <a:pPr marL="457200" lvl="0" indent="-304800" algn="l" rtl="0">
              <a:lnSpc>
                <a:spcPct val="90000"/>
              </a:lnSpc>
              <a:spcBef>
                <a:spcPts val="0"/>
              </a:spcBef>
              <a:spcAft>
                <a:spcPts val="0"/>
              </a:spcAft>
              <a:buClr>
                <a:schemeClr val="accent1"/>
              </a:buClr>
              <a:buSzPts val="1200"/>
              <a:buFont typeface="Montserrat"/>
              <a:buChar char="-"/>
            </a:pPr>
            <a:r>
              <a:rPr lang="en" sz="1200">
                <a:latin typeface="Montserrat"/>
                <a:ea typeface="Montserrat"/>
                <a:cs typeface="Montserrat"/>
                <a:sym typeface="Montserrat"/>
              </a:rPr>
              <a:t>Most direct explanation of a basketball games events, as a teams FG% increases relative to their opponents and vice versa, the scoring margin and outcomes is decided. </a:t>
            </a:r>
            <a:endParaRPr sz="1200">
              <a:latin typeface="Montserrat"/>
              <a:ea typeface="Montserrat"/>
              <a:cs typeface="Montserrat"/>
              <a:sym typeface="Montserrat"/>
            </a:endParaRPr>
          </a:p>
        </p:txBody>
      </p:sp>
      <p:pic>
        <p:nvPicPr>
          <p:cNvPr id="177" name="Google Shape;177;p29"/>
          <p:cNvPicPr preferRelativeResize="0"/>
          <p:nvPr/>
        </p:nvPicPr>
        <p:blipFill>
          <a:blip r:embed="rId3">
            <a:alphaModFix/>
          </a:blip>
          <a:stretch>
            <a:fillRect/>
          </a:stretch>
        </p:blipFill>
        <p:spPr>
          <a:xfrm>
            <a:off x="4857750" y="2073275"/>
            <a:ext cx="3947875" cy="2879450"/>
          </a:xfrm>
          <a:prstGeom prst="rect">
            <a:avLst/>
          </a:prstGeom>
          <a:noFill/>
          <a:ln>
            <a:noFill/>
          </a:ln>
        </p:spPr>
      </p:pic>
      <p:sp>
        <p:nvSpPr>
          <p:cNvPr id="178" name="Google Shape;178;p29"/>
          <p:cNvSpPr txBox="1"/>
          <p:nvPr/>
        </p:nvSpPr>
        <p:spPr>
          <a:xfrm>
            <a:off x="0" y="4792000"/>
            <a:ext cx="3229500" cy="309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900">
                <a:solidFill>
                  <a:schemeClr val="dk1"/>
                </a:solidFill>
                <a:latin typeface="Montserrat"/>
                <a:ea typeface="Montserrat"/>
                <a:cs typeface="Montserrat"/>
                <a:sym typeface="Montserrat"/>
              </a:rPr>
              <a:t>*taken per season from Sports Reference website </a:t>
            </a:r>
            <a:r>
              <a:rPr lang="en" sz="900" u="sng">
                <a:solidFill>
                  <a:schemeClr val="hlink"/>
                </a:solidFill>
                <a:latin typeface="Montserrat"/>
                <a:ea typeface="Montserrat"/>
                <a:cs typeface="Montserrat"/>
                <a:sym typeface="Montserrat"/>
                <a:hlinkClick r:id="rId4" action="ppaction://hlinksldjump"/>
              </a:rPr>
              <a:t>(1)</a:t>
            </a:r>
            <a:endParaRPr/>
          </a:p>
        </p:txBody>
      </p:sp>
      <p:pic>
        <p:nvPicPr>
          <p:cNvPr id="179" name="Google Shape;179;p29"/>
          <p:cNvPicPr preferRelativeResize="0"/>
          <p:nvPr/>
        </p:nvPicPr>
        <p:blipFill>
          <a:blip r:embed="rId5">
            <a:alphaModFix/>
          </a:blip>
          <a:stretch>
            <a:fillRect/>
          </a:stretch>
        </p:blipFill>
        <p:spPr>
          <a:xfrm>
            <a:off x="61351" y="2455930"/>
            <a:ext cx="4473025" cy="23973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567200" y="328375"/>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New Variables</a:t>
            </a:r>
            <a:endParaRPr/>
          </a:p>
        </p:txBody>
      </p:sp>
      <p:sp>
        <p:nvSpPr>
          <p:cNvPr id="185" name="Google Shape;185;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86" name="Google Shape;186;p30"/>
          <p:cNvSpPr txBox="1">
            <a:spLocks noGrp="1"/>
          </p:cNvSpPr>
          <p:nvPr>
            <p:ph type="title"/>
          </p:nvPr>
        </p:nvSpPr>
        <p:spPr>
          <a:xfrm>
            <a:off x="94025" y="818925"/>
            <a:ext cx="3793800" cy="430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800">
                <a:solidFill>
                  <a:schemeClr val="accent2"/>
                </a:solidFill>
              </a:rPr>
              <a:t>log_5</a:t>
            </a:r>
            <a:endParaRPr sz="1800">
              <a:solidFill>
                <a:schemeClr val="accent2"/>
              </a:solidFill>
            </a:endParaRPr>
          </a:p>
          <a:p>
            <a:pPr marL="457200" lvl="0" indent="-317500" algn="l" rtl="0">
              <a:spcBef>
                <a:spcPts val="0"/>
              </a:spcBef>
              <a:spcAft>
                <a:spcPts val="0"/>
              </a:spcAft>
              <a:buClr>
                <a:srgbClr val="000000"/>
              </a:buClr>
              <a:buSzPts val="1400"/>
              <a:buChar char="-"/>
            </a:pPr>
            <a:r>
              <a:rPr lang="en" sz="1400" b="0">
                <a:solidFill>
                  <a:srgbClr val="000000"/>
                </a:solidFill>
              </a:rPr>
              <a:t>A Teams percentage chance of winning given their pythagorean win expectation and opponent’s pythagorean win expectation</a:t>
            </a:r>
            <a:endParaRPr sz="1400" b="0">
              <a:solidFill>
                <a:srgbClr val="000000"/>
              </a:solidFill>
            </a:endParaRPr>
          </a:p>
          <a:p>
            <a:pPr marL="457200" lvl="0" indent="-317500" algn="l" rtl="0">
              <a:spcBef>
                <a:spcPts val="0"/>
              </a:spcBef>
              <a:spcAft>
                <a:spcPts val="0"/>
              </a:spcAft>
              <a:buClr>
                <a:srgbClr val="000000"/>
              </a:buClr>
              <a:buSzPts val="1400"/>
              <a:buChar char="-"/>
            </a:pPr>
            <a:r>
              <a:rPr lang="en" sz="1400" b="0">
                <a:solidFill>
                  <a:srgbClr val="000000"/>
                </a:solidFill>
              </a:rPr>
              <a:t>How efficient a team is offensively and defensively against average teams</a:t>
            </a:r>
            <a:endParaRPr sz="1400" b="0">
              <a:solidFill>
                <a:srgbClr val="000000"/>
              </a:solidFill>
            </a:endParaRPr>
          </a:p>
          <a:p>
            <a:pPr marL="457200" lvl="0" indent="-317500" algn="l" rtl="0">
              <a:spcBef>
                <a:spcPts val="0"/>
              </a:spcBef>
              <a:spcAft>
                <a:spcPts val="0"/>
              </a:spcAft>
              <a:buClr>
                <a:srgbClr val="000000"/>
              </a:buClr>
              <a:buSzPts val="1400"/>
              <a:buChar char="-"/>
            </a:pPr>
            <a:r>
              <a:rPr lang="en" sz="1400" b="0">
                <a:solidFill>
                  <a:srgbClr val="000000"/>
                </a:solidFill>
              </a:rPr>
              <a:t>Involves variables for team 1, team 2, and difference of both</a:t>
            </a:r>
            <a:endParaRPr sz="1400" b="0">
              <a:solidFill>
                <a:srgbClr val="000000"/>
              </a:solidFill>
            </a:endParaRPr>
          </a:p>
          <a:p>
            <a:pPr marL="457200" lvl="0" indent="-317500" algn="l" rtl="0">
              <a:spcBef>
                <a:spcPts val="0"/>
              </a:spcBef>
              <a:spcAft>
                <a:spcPts val="0"/>
              </a:spcAft>
              <a:buClr>
                <a:srgbClr val="000000"/>
              </a:buClr>
              <a:buSzPts val="1400"/>
              <a:buChar char="-"/>
            </a:pPr>
            <a:r>
              <a:rPr lang="en" sz="1400" b="0">
                <a:solidFill>
                  <a:srgbClr val="000000"/>
                </a:solidFill>
              </a:rPr>
              <a:t>Graph shows correlation between log 5 and output</a:t>
            </a:r>
            <a:endParaRPr sz="2000">
              <a:solidFill>
                <a:schemeClr val="accent2"/>
              </a:solidFill>
            </a:endParaRPr>
          </a:p>
          <a:p>
            <a:pPr marL="0" lvl="0" indent="0" algn="l" rtl="0">
              <a:spcBef>
                <a:spcPts val="0"/>
              </a:spcBef>
              <a:spcAft>
                <a:spcPts val="0"/>
              </a:spcAft>
              <a:buNone/>
            </a:pPr>
            <a:endParaRPr sz="2000">
              <a:solidFill>
                <a:schemeClr val="accent2"/>
              </a:solidFill>
            </a:endParaRPr>
          </a:p>
          <a:p>
            <a:pPr marL="0" lvl="0" indent="0" algn="l" rtl="0">
              <a:spcBef>
                <a:spcPts val="0"/>
              </a:spcBef>
              <a:spcAft>
                <a:spcPts val="0"/>
              </a:spcAft>
              <a:buNone/>
            </a:pPr>
            <a:r>
              <a:rPr lang="en" sz="2000">
                <a:solidFill>
                  <a:schemeClr val="accent2"/>
                </a:solidFill>
              </a:rPr>
              <a:t>Team1_output</a:t>
            </a:r>
            <a:endParaRPr sz="2000">
              <a:solidFill>
                <a:schemeClr val="accent2"/>
              </a:solidFill>
            </a:endParaRPr>
          </a:p>
          <a:p>
            <a:pPr marL="457200" lvl="0" indent="-317500" algn="l" rtl="0">
              <a:spcBef>
                <a:spcPts val="0"/>
              </a:spcBef>
              <a:spcAft>
                <a:spcPts val="0"/>
              </a:spcAft>
              <a:buClr>
                <a:srgbClr val="000000"/>
              </a:buClr>
              <a:buSzPts val="1400"/>
              <a:buChar char="-"/>
            </a:pPr>
            <a:r>
              <a:rPr lang="en" sz="1400" b="0">
                <a:solidFill>
                  <a:srgbClr val="000000"/>
                </a:solidFill>
              </a:rPr>
              <a:t>In the historical data given, team one was always the winner. </a:t>
            </a:r>
            <a:endParaRPr sz="1400" b="0">
              <a:solidFill>
                <a:srgbClr val="000000"/>
              </a:solidFill>
            </a:endParaRPr>
          </a:p>
          <a:p>
            <a:pPr marL="457200" lvl="0" indent="-317500" algn="l" rtl="0">
              <a:spcBef>
                <a:spcPts val="0"/>
              </a:spcBef>
              <a:spcAft>
                <a:spcPts val="0"/>
              </a:spcAft>
              <a:buClr>
                <a:srgbClr val="000000"/>
              </a:buClr>
              <a:buSzPts val="1400"/>
              <a:buChar char="-"/>
            </a:pPr>
            <a:r>
              <a:rPr lang="en" sz="1400" b="0">
                <a:solidFill>
                  <a:srgbClr val="000000"/>
                </a:solidFill>
              </a:rPr>
              <a:t>Randomized team 1 vs team 2 in python and then made a target variable team_1 output with 1 if  team 1 wins or 0 if they lose </a:t>
            </a:r>
            <a:endParaRPr sz="1400" b="0">
              <a:solidFill>
                <a:srgbClr val="000000"/>
              </a:solidFill>
            </a:endParaRPr>
          </a:p>
          <a:p>
            <a:pPr marL="0" lvl="0" indent="0" algn="l" rtl="0">
              <a:spcBef>
                <a:spcPts val="0"/>
              </a:spcBef>
              <a:spcAft>
                <a:spcPts val="0"/>
              </a:spcAft>
              <a:buNone/>
            </a:pPr>
            <a:endParaRPr sz="1400" b="0">
              <a:solidFill>
                <a:srgbClr val="000000"/>
              </a:solidFill>
            </a:endParaRPr>
          </a:p>
        </p:txBody>
      </p:sp>
      <p:pic>
        <p:nvPicPr>
          <p:cNvPr id="187" name="Google Shape;187;p30"/>
          <p:cNvPicPr preferRelativeResize="0"/>
          <p:nvPr/>
        </p:nvPicPr>
        <p:blipFill>
          <a:blip r:embed="rId3">
            <a:alphaModFix/>
          </a:blip>
          <a:stretch>
            <a:fillRect/>
          </a:stretch>
        </p:blipFill>
        <p:spPr>
          <a:xfrm>
            <a:off x="4397500" y="818925"/>
            <a:ext cx="4572250" cy="360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636200" y="3399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Feature Selection</a:t>
            </a:r>
            <a:endParaRPr/>
          </a:p>
        </p:txBody>
      </p:sp>
      <p:sp>
        <p:nvSpPr>
          <p:cNvPr id="193" name="Google Shape;193;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4" name="Google Shape;194;p31"/>
          <p:cNvSpPr txBox="1"/>
          <p:nvPr/>
        </p:nvSpPr>
        <p:spPr>
          <a:xfrm>
            <a:off x="-45475" y="388925"/>
            <a:ext cx="40545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1"/>
              </a:solidFill>
              <a:latin typeface="Montserrat Light"/>
              <a:ea typeface="Montserrat Light"/>
              <a:cs typeface="Montserrat Light"/>
              <a:sym typeface="Montserrat Light"/>
            </a:endParaRPr>
          </a:p>
          <a:p>
            <a:pPr marL="457200" lvl="0" indent="-323850" algn="l" rtl="0">
              <a:spcBef>
                <a:spcPts val="600"/>
              </a:spcBef>
              <a:spcAft>
                <a:spcPts val="0"/>
              </a:spcAft>
              <a:buClr>
                <a:schemeClr val="accent1"/>
              </a:buClr>
              <a:buSzPts val="1500"/>
              <a:buFont typeface="Montserrat Light"/>
              <a:buChar char="●"/>
            </a:pPr>
            <a:r>
              <a:rPr lang="en" sz="1300">
                <a:solidFill>
                  <a:schemeClr val="dk1"/>
                </a:solidFill>
                <a:latin typeface="Montserrat Light"/>
                <a:ea typeface="Montserrat Light"/>
                <a:cs typeface="Montserrat Light"/>
                <a:sym typeface="Montserrat Light"/>
              </a:rPr>
              <a:t>Used both machine learning and statistics to help identify features most important in predicting team1_output</a:t>
            </a:r>
            <a:endParaRPr sz="1300">
              <a:solidFill>
                <a:schemeClr val="dk1"/>
              </a:solidFill>
              <a:latin typeface="Montserrat Light"/>
              <a:ea typeface="Montserrat Light"/>
              <a:cs typeface="Montserrat Light"/>
              <a:sym typeface="Montserrat Light"/>
            </a:endParaRPr>
          </a:p>
          <a:p>
            <a:pPr marL="457200" lvl="0" indent="-323850" algn="l" rtl="0">
              <a:spcBef>
                <a:spcPts val="0"/>
              </a:spcBef>
              <a:spcAft>
                <a:spcPts val="0"/>
              </a:spcAft>
              <a:buClr>
                <a:schemeClr val="accent1"/>
              </a:buClr>
              <a:buSzPts val="1500"/>
              <a:buFont typeface="Montserrat Light"/>
              <a:buChar char="●"/>
            </a:pPr>
            <a:r>
              <a:rPr lang="en" sz="1300">
                <a:solidFill>
                  <a:schemeClr val="dk1"/>
                </a:solidFill>
                <a:latin typeface="Montserrat Light"/>
                <a:ea typeface="Montserrat Light"/>
                <a:cs typeface="Montserrat Light"/>
                <a:sym typeface="Montserrat Light"/>
              </a:rPr>
              <a:t>Created heatmap from correlation matrix which shows the highest correlations at lighter green and darker blue</a:t>
            </a:r>
            <a:endParaRPr sz="1300">
              <a:solidFill>
                <a:schemeClr val="dk1"/>
              </a:solidFill>
              <a:latin typeface="Montserrat Light"/>
              <a:ea typeface="Montserrat Light"/>
              <a:cs typeface="Montserrat Light"/>
              <a:sym typeface="Montserrat Light"/>
            </a:endParaRPr>
          </a:p>
          <a:p>
            <a:pPr marL="457200" lvl="0" indent="-323850" algn="l" rtl="0">
              <a:spcBef>
                <a:spcPts val="0"/>
              </a:spcBef>
              <a:spcAft>
                <a:spcPts val="0"/>
              </a:spcAft>
              <a:buClr>
                <a:schemeClr val="accent1"/>
              </a:buClr>
              <a:buSzPts val="1500"/>
              <a:buFont typeface="Montserrat Light"/>
              <a:buChar char="●"/>
            </a:pPr>
            <a:r>
              <a:rPr lang="en" sz="1300">
                <a:solidFill>
                  <a:schemeClr val="dk1"/>
                </a:solidFill>
                <a:latin typeface="Montserrat Light"/>
                <a:ea typeface="Montserrat Light"/>
                <a:cs typeface="Montserrat Light"/>
                <a:sym typeface="Montserrat Light"/>
              </a:rPr>
              <a:t>Ran all variables through models and chose neural network which was used to identify predictor importance.</a:t>
            </a:r>
            <a:endParaRPr sz="1300">
              <a:solidFill>
                <a:schemeClr val="dk1"/>
              </a:solidFill>
              <a:latin typeface="Montserrat Light"/>
              <a:ea typeface="Montserrat Light"/>
              <a:cs typeface="Montserrat Light"/>
              <a:sym typeface="Montserrat Light"/>
            </a:endParaRPr>
          </a:p>
          <a:p>
            <a:pPr marL="457200" lvl="0" indent="-323850" algn="l" rtl="0">
              <a:spcBef>
                <a:spcPts val="0"/>
              </a:spcBef>
              <a:spcAft>
                <a:spcPts val="0"/>
              </a:spcAft>
              <a:buClr>
                <a:schemeClr val="accent1"/>
              </a:buClr>
              <a:buSzPts val="1500"/>
              <a:buFont typeface="Montserrat Light"/>
              <a:buChar char="●"/>
            </a:pPr>
            <a:r>
              <a:rPr lang="en" sz="1300">
                <a:solidFill>
                  <a:schemeClr val="dk1"/>
                </a:solidFill>
                <a:latin typeface="Montserrat Light"/>
                <a:ea typeface="Montserrat Light"/>
                <a:cs typeface="Montserrat Light"/>
                <a:sym typeface="Montserrat Light"/>
              </a:rPr>
              <a:t>Included team counterpart variables so our results were balanced</a:t>
            </a:r>
            <a:endParaRPr sz="1300">
              <a:solidFill>
                <a:schemeClr val="dk1"/>
              </a:solidFill>
              <a:latin typeface="Montserrat Light"/>
              <a:ea typeface="Montserrat Light"/>
              <a:cs typeface="Montserrat Light"/>
              <a:sym typeface="Montserrat Light"/>
            </a:endParaRPr>
          </a:p>
        </p:txBody>
      </p:sp>
      <p:pic>
        <p:nvPicPr>
          <p:cNvPr id="195" name="Google Shape;195;p31"/>
          <p:cNvPicPr preferRelativeResize="0"/>
          <p:nvPr/>
        </p:nvPicPr>
        <p:blipFill rotWithShape="1">
          <a:blip r:embed="rId3">
            <a:alphaModFix/>
          </a:blip>
          <a:srcRect l="4516"/>
          <a:stretch/>
        </p:blipFill>
        <p:spPr>
          <a:xfrm>
            <a:off x="4452617" y="90925"/>
            <a:ext cx="4612984" cy="2355000"/>
          </a:xfrm>
          <a:prstGeom prst="rect">
            <a:avLst/>
          </a:prstGeom>
          <a:noFill/>
          <a:ln>
            <a:noFill/>
          </a:ln>
        </p:spPr>
      </p:pic>
      <p:pic>
        <p:nvPicPr>
          <p:cNvPr id="196" name="Google Shape;196;p31"/>
          <p:cNvPicPr preferRelativeResize="0"/>
          <p:nvPr/>
        </p:nvPicPr>
        <p:blipFill>
          <a:blip r:embed="rId4">
            <a:alphaModFix/>
          </a:blip>
          <a:stretch>
            <a:fillRect/>
          </a:stretch>
        </p:blipFill>
        <p:spPr>
          <a:xfrm>
            <a:off x="112850" y="3118625"/>
            <a:ext cx="2738709" cy="1968475"/>
          </a:xfrm>
          <a:prstGeom prst="rect">
            <a:avLst/>
          </a:prstGeom>
          <a:noFill/>
          <a:ln>
            <a:noFill/>
          </a:ln>
        </p:spPr>
      </p:pic>
      <p:pic>
        <p:nvPicPr>
          <p:cNvPr id="197" name="Google Shape;197;p31"/>
          <p:cNvPicPr preferRelativeResize="0"/>
          <p:nvPr/>
        </p:nvPicPr>
        <p:blipFill>
          <a:blip r:embed="rId5">
            <a:alphaModFix/>
          </a:blip>
          <a:stretch>
            <a:fillRect/>
          </a:stretch>
        </p:blipFill>
        <p:spPr>
          <a:xfrm>
            <a:off x="4651050" y="2571750"/>
            <a:ext cx="3920267" cy="2354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636200" y="33995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Feature Composition</a:t>
            </a:r>
            <a:endParaRPr/>
          </a:p>
        </p:txBody>
      </p:sp>
      <p:sp>
        <p:nvSpPr>
          <p:cNvPr id="203" name="Google Shape;203;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04" name="Google Shape;204;p32"/>
          <p:cNvGrpSpPr/>
          <p:nvPr/>
        </p:nvGrpSpPr>
        <p:grpSpPr>
          <a:xfrm>
            <a:off x="855264" y="1129229"/>
            <a:ext cx="2480567" cy="2313747"/>
            <a:chOff x="1660800" y="1171213"/>
            <a:chExt cx="1942800" cy="1569600"/>
          </a:xfrm>
        </p:grpSpPr>
        <p:sp>
          <p:nvSpPr>
            <p:cNvPr id="205" name="Google Shape;205;p32"/>
            <p:cNvSpPr/>
            <p:nvPr/>
          </p:nvSpPr>
          <p:spPr>
            <a:xfrm>
              <a:off x="1660800" y="1171213"/>
              <a:ext cx="1942800" cy="1569600"/>
            </a:xfrm>
            <a:prstGeom prst="round1Rect">
              <a:avLst>
                <a:gd name="adj" fmla="val 174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06" name="Google Shape;206;p32"/>
            <p:cNvSpPr txBox="1"/>
            <p:nvPr/>
          </p:nvSpPr>
          <p:spPr>
            <a:xfrm>
              <a:off x="1760707" y="1413578"/>
              <a:ext cx="1836300" cy="4599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FFFFFF"/>
                  </a:solidFill>
                  <a:latin typeface="Montserrat"/>
                  <a:ea typeface="Montserrat"/>
                  <a:cs typeface="Montserrat"/>
                  <a:sym typeface="Montserrat"/>
                </a:rPr>
                <a:t>COACH</a:t>
              </a:r>
              <a:endParaRPr sz="2000">
                <a:solidFill>
                  <a:srgbClr val="FFFFFF"/>
                </a:solidFill>
                <a:latin typeface="Montserrat"/>
                <a:ea typeface="Montserrat"/>
                <a:cs typeface="Montserrat"/>
                <a:sym typeface="Montserrat"/>
              </a:endParaRPr>
            </a:p>
          </p:txBody>
        </p:sp>
        <p:sp>
          <p:nvSpPr>
            <p:cNvPr id="207" name="Google Shape;207;p32"/>
            <p:cNvSpPr txBox="1"/>
            <p:nvPr/>
          </p:nvSpPr>
          <p:spPr>
            <a:xfrm>
              <a:off x="1760697" y="1893591"/>
              <a:ext cx="1743000" cy="512400"/>
            </a:xfrm>
            <a:prstGeom prst="rect">
              <a:avLst/>
            </a:prstGeom>
            <a:solidFill>
              <a:srgbClr val="2AC3F3">
                <a:alpha val="41340"/>
              </a:srgbClr>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accent2"/>
                  </a:solidFill>
                  <a:latin typeface="Montserrat"/>
                  <a:ea typeface="Montserrat"/>
                  <a:cs typeface="Montserrat"/>
                  <a:sym typeface="Montserrat"/>
                </a:rPr>
                <a:t>W-L% COACH TEAM COACH CAREER OVERALL NCAA</a:t>
              </a:r>
              <a:endParaRPr sz="1200" b="1">
                <a:solidFill>
                  <a:schemeClr val="accent2"/>
                </a:solidFill>
                <a:latin typeface="Montserrat"/>
                <a:ea typeface="Montserrat"/>
                <a:cs typeface="Montserrat"/>
                <a:sym typeface="Montserrat"/>
              </a:endParaRPr>
            </a:p>
          </p:txBody>
        </p:sp>
      </p:grpSp>
      <p:grpSp>
        <p:nvGrpSpPr>
          <p:cNvPr id="208" name="Google Shape;208;p32"/>
          <p:cNvGrpSpPr/>
          <p:nvPr/>
        </p:nvGrpSpPr>
        <p:grpSpPr>
          <a:xfrm>
            <a:off x="3327450" y="1129229"/>
            <a:ext cx="2485118" cy="2313747"/>
            <a:chOff x="3597036" y="1170963"/>
            <a:chExt cx="1946364" cy="1569600"/>
          </a:xfrm>
        </p:grpSpPr>
        <p:sp>
          <p:nvSpPr>
            <p:cNvPr id="209" name="Google Shape;209;p32"/>
            <p:cNvSpPr/>
            <p:nvPr/>
          </p:nvSpPr>
          <p:spPr>
            <a:xfrm>
              <a:off x="3600600" y="1170963"/>
              <a:ext cx="1942800" cy="1569600"/>
            </a:xfrm>
            <a:prstGeom prst="round2SameRect">
              <a:avLst>
                <a:gd name="adj1" fmla="val 1809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10" name="Google Shape;210;p32"/>
            <p:cNvSpPr txBox="1"/>
            <p:nvPr/>
          </p:nvSpPr>
          <p:spPr>
            <a:xfrm>
              <a:off x="3603595" y="1413566"/>
              <a:ext cx="1809300" cy="4599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FFFFFF"/>
                  </a:solidFill>
                  <a:latin typeface="Montserrat"/>
                  <a:ea typeface="Montserrat"/>
                  <a:cs typeface="Montserrat"/>
                  <a:sym typeface="Montserrat"/>
                </a:rPr>
                <a:t>RATINGS</a:t>
              </a:r>
              <a:endParaRPr sz="2000">
                <a:solidFill>
                  <a:srgbClr val="FFFFFF"/>
                </a:solidFill>
                <a:latin typeface="Montserrat"/>
                <a:ea typeface="Montserrat"/>
                <a:cs typeface="Montserrat"/>
                <a:sym typeface="Montserrat"/>
              </a:endParaRPr>
            </a:p>
          </p:txBody>
        </p:sp>
        <p:sp>
          <p:nvSpPr>
            <p:cNvPr id="211" name="Google Shape;211;p32"/>
            <p:cNvSpPr txBox="1"/>
            <p:nvPr/>
          </p:nvSpPr>
          <p:spPr>
            <a:xfrm>
              <a:off x="3597036" y="1873473"/>
              <a:ext cx="1942800" cy="867000"/>
            </a:xfrm>
            <a:prstGeom prst="rect">
              <a:avLst/>
            </a:prstGeom>
            <a:solidFill>
              <a:schemeClr val="accent1"/>
            </a:solid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accent2"/>
                </a:buClr>
                <a:buSzPts val="1200"/>
                <a:buFont typeface="Montserrat"/>
                <a:buChar char="●"/>
              </a:pPr>
              <a:r>
                <a:rPr lang="en" sz="1200" b="1">
                  <a:solidFill>
                    <a:schemeClr val="accent2"/>
                  </a:solidFill>
                  <a:latin typeface="Montserrat"/>
                  <a:ea typeface="Montserrat"/>
                  <a:cs typeface="Montserrat"/>
                  <a:sym typeface="Montserrat"/>
                </a:rPr>
                <a:t>TEAM STRENGTH OF SCHEDULE</a:t>
              </a:r>
              <a:endParaRPr sz="1200" b="1">
                <a:solidFill>
                  <a:schemeClr val="accent2"/>
                </a:solidFill>
                <a:latin typeface="Montserrat"/>
                <a:ea typeface="Montserrat"/>
                <a:cs typeface="Montserrat"/>
                <a:sym typeface="Montserrat"/>
              </a:endParaRPr>
            </a:p>
            <a:p>
              <a:pPr marL="457200" lvl="0" indent="-304800" algn="l" rtl="0">
                <a:lnSpc>
                  <a:spcPct val="115000"/>
                </a:lnSpc>
                <a:spcBef>
                  <a:spcPts val="0"/>
                </a:spcBef>
                <a:spcAft>
                  <a:spcPts val="0"/>
                </a:spcAft>
                <a:buClr>
                  <a:schemeClr val="accent2"/>
                </a:buClr>
                <a:buSzPts val="1200"/>
                <a:buFont typeface="Montserrat"/>
                <a:buChar char="●"/>
              </a:pPr>
              <a:r>
                <a:rPr lang="en" sz="1200" b="1">
                  <a:solidFill>
                    <a:schemeClr val="accent2"/>
                  </a:solidFill>
                  <a:latin typeface="Montserrat"/>
                  <a:ea typeface="Montserrat"/>
                  <a:cs typeface="Montserrat"/>
                  <a:sym typeface="Montserrat"/>
                </a:rPr>
                <a:t>SIMPLE RATING SYSTEM</a:t>
              </a:r>
              <a:endParaRPr sz="1200" b="1">
                <a:solidFill>
                  <a:schemeClr val="accent2"/>
                </a:solidFill>
                <a:latin typeface="Montserrat"/>
                <a:ea typeface="Montserrat"/>
                <a:cs typeface="Montserrat"/>
                <a:sym typeface="Montserrat"/>
              </a:endParaRPr>
            </a:p>
            <a:p>
              <a:pPr marL="457200" lvl="0" indent="-304800" algn="l" rtl="0">
                <a:lnSpc>
                  <a:spcPct val="115000"/>
                </a:lnSpc>
                <a:spcBef>
                  <a:spcPts val="0"/>
                </a:spcBef>
                <a:spcAft>
                  <a:spcPts val="0"/>
                </a:spcAft>
                <a:buClr>
                  <a:schemeClr val="accent2"/>
                </a:buClr>
                <a:buSzPts val="1200"/>
                <a:buFont typeface="Montserrat"/>
                <a:buChar char="●"/>
              </a:pPr>
              <a:r>
                <a:rPr lang="en" sz="1200" b="1">
                  <a:solidFill>
                    <a:schemeClr val="accent2"/>
                  </a:solidFill>
                  <a:latin typeface="Montserrat"/>
                  <a:ea typeface="Montserrat"/>
                  <a:cs typeface="Montserrat"/>
                  <a:sym typeface="Montserrat"/>
                </a:rPr>
                <a:t>TEAM SEED</a:t>
              </a:r>
              <a:endParaRPr sz="1200" b="1">
                <a:solidFill>
                  <a:schemeClr val="accent2"/>
                </a:solidFill>
                <a:latin typeface="Montserrat"/>
                <a:ea typeface="Montserrat"/>
                <a:cs typeface="Montserrat"/>
                <a:sym typeface="Montserrat"/>
              </a:endParaRPr>
            </a:p>
            <a:p>
              <a:pPr marL="457200" lvl="0" indent="0" algn="l" rtl="0">
                <a:lnSpc>
                  <a:spcPct val="115000"/>
                </a:lnSpc>
                <a:spcBef>
                  <a:spcPts val="1600"/>
                </a:spcBef>
                <a:spcAft>
                  <a:spcPts val="0"/>
                </a:spcAft>
                <a:buNone/>
              </a:pPr>
              <a:endParaRPr sz="800">
                <a:solidFill>
                  <a:srgbClr val="FFFFFF"/>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sz="800">
                <a:solidFill>
                  <a:srgbClr val="FFFFFF"/>
                </a:solidFill>
                <a:latin typeface="Montserrat"/>
                <a:ea typeface="Montserrat"/>
                <a:cs typeface="Montserrat"/>
                <a:sym typeface="Montserrat"/>
              </a:endParaRPr>
            </a:p>
          </p:txBody>
        </p:sp>
      </p:grpSp>
      <p:grpSp>
        <p:nvGrpSpPr>
          <p:cNvPr id="212" name="Google Shape;212;p32"/>
          <p:cNvGrpSpPr/>
          <p:nvPr/>
        </p:nvGrpSpPr>
        <p:grpSpPr>
          <a:xfrm>
            <a:off x="5808015" y="1154242"/>
            <a:ext cx="2485127" cy="2288791"/>
            <a:chOff x="5539816" y="1171213"/>
            <a:chExt cx="1946372" cy="1569600"/>
          </a:xfrm>
        </p:grpSpPr>
        <p:sp>
          <p:nvSpPr>
            <p:cNvPr id="213" name="Google Shape;213;p32"/>
            <p:cNvSpPr/>
            <p:nvPr/>
          </p:nvSpPr>
          <p:spPr>
            <a:xfrm flipH="1">
              <a:off x="5539816" y="1171213"/>
              <a:ext cx="1942800" cy="1569600"/>
            </a:xfrm>
            <a:prstGeom prst="round1Rect">
              <a:avLst>
                <a:gd name="adj" fmla="val 174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14" name="Google Shape;214;p32"/>
            <p:cNvSpPr txBox="1"/>
            <p:nvPr/>
          </p:nvSpPr>
          <p:spPr>
            <a:xfrm>
              <a:off x="5543387" y="1413572"/>
              <a:ext cx="1942800" cy="4599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FFFFFF"/>
                  </a:solidFill>
                  <a:latin typeface="Montserrat"/>
                  <a:ea typeface="Montserrat"/>
                  <a:cs typeface="Montserrat"/>
                  <a:sym typeface="Montserrat"/>
                </a:rPr>
                <a:t>PERFORMANCE</a:t>
              </a:r>
              <a:endParaRPr sz="2000">
                <a:solidFill>
                  <a:srgbClr val="FFFFFF"/>
                </a:solidFill>
                <a:latin typeface="Montserrat"/>
                <a:ea typeface="Montserrat"/>
                <a:cs typeface="Montserrat"/>
                <a:sym typeface="Montserrat"/>
              </a:endParaRPr>
            </a:p>
          </p:txBody>
        </p:sp>
        <p:sp>
          <p:nvSpPr>
            <p:cNvPr id="215" name="Google Shape;215;p32"/>
            <p:cNvSpPr txBox="1"/>
            <p:nvPr/>
          </p:nvSpPr>
          <p:spPr>
            <a:xfrm>
              <a:off x="5539824" y="1873540"/>
              <a:ext cx="1942800" cy="512400"/>
            </a:xfrm>
            <a:prstGeom prst="rect">
              <a:avLst/>
            </a:prstGeom>
            <a:solidFill>
              <a:schemeClr val="accent1"/>
            </a:solid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accent2"/>
                </a:buClr>
                <a:buSzPts val="1200"/>
                <a:buFont typeface="Montserrat"/>
                <a:buChar char="●"/>
              </a:pPr>
              <a:r>
                <a:rPr lang="en" sz="1200" b="1">
                  <a:solidFill>
                    <a:schemeClr val="accent2"/>
                  </a:solidFill>
                  <a:latin typeface="Montserrat"/>
                  <a:ea typeface="Montserrat"/>
                  <a:cs typeface="Montserrat"/>
                  <a:sym typeface="Montserrat"/>
                </a:rPr>
                <a:t>TEAM FIELD GOAL %</a:t>
              </a:r>
              <a:endParaRPr sz="1200" b="1">
                <a:solidFill>
                  <a:schemeClr val="accent2"/>
                </a:solidFill>
                <a:latin typeface="Montserrat"/>
                <a:ea typeface="Montserrat"/>
                <a:cs typeface="Montserrat"/>
                <a:sym typeface="Montserrat"/>
              </a:endParaRPr>
            </a:p>
            <a:p>
              <a:pPr marL="457200" lvl="0" indent="-304800" algn="l" rtl="0">
                <a:lnSpc>
                  <a:spcPct val="115000"/>
                </a:lnSpc>
                <a:spcBef>
                  <a:spcPts val="0"/>
                </a:spcBef>
                <a:spcAft>
                  <a:spcPts val="0"/>
                </a:spcAft>
                <a:buClr>
                  <a:schemeClr val="accent2"/>
                </a:buClr>
                <a:buSzPts val="1200"/>
                <a:buFont typeface="Montserrat"/>
                <a:buChar char="●"/>
              </a:pPr>
              <a:r>
                <a:rPr lang="en" sz="1200" b="1">
                  <a:solidFill>
                    <a:schemeClr val="accent2"/>
                  </a:solidFill>
                  <a:latin typeface="Montserrat"/>
                  <a:ea typeface="Montserrat"/>
                  <a:cs typeface="Montserrat"/>
                  <a:sym typeface="Montserrat"/>
                </a:rPr>
                <a:t>TEAM ADJ_TEMPO</a:t>
              </a:r>
              <a:endParaRPr sz="1200" b="1">
                <a:solidFill>
                  <a:schemeClr val="accent2"/>
                </a:solidFill>
                <a:latin typeface="Montserrat"/>
                <a:ea typeface="Montserrat"/>
                <a:cs typeface="Montserrat"/>
                <a:sym typeface="Montserrat"/>
              </a:endParaRPr>
            </a:p>
            <a:p>
              <a:pPr marL="457200" lvl="0" indent="-304800" algn="l" rtl="0">
                <a:lnSpc>
                  <a:spcPct val="115000"/>
                </a:lnSpc>
                <a:spcBef>
                  <a:spcPts val="0"/>
                </a:spcBef>
                <a:spcAft>
                  <a:spcPts val="0"/>
                </a:spcAft>
                <a:buClr>
                  <a:schemeClr val="accent2"/>
                </a:buClr>
                <a:buSzPts val="1200"/>
                <a:buFont typeface="Montserrat"/>
                <a:buChar char="●"/>
              </a:pPr>
              <a:r>
                <a:rPr lang="en" sz="1200" b="1">
                  <a:solidFill>
                    <a:schemeClr val="accent2"/>
                  </a:solidFill>
                  <a:latin typeface="Montserrat"/>
                  <a:ea typeface="Montserrat"/>
                  <a:cs typeface="Montserrat"/>
                  <a:sym typeface="Montserrat"/>
                </a:rPr>
                <a:t>LOG 5</a:t>
              </a:r>
              <a:endParaRPr sz="1200" b="1">
                <a:solidFill>
                  <a:schemeClr val="accent2"/>
                </a:solidFill>
                <a:latin typeface="Montserrat"/>
                <a:ea typeface="Montserrat"/>
                <a:cs typeface="Montserrat"/>
                <a:sym typeface="Montserrat"/>
              </a:endParaRPr>
            </a:p>
          </p:txBody>
        </p:sp>
      </p:grpSp>
      <p:grpSp>
        <p:nvGrpSpPr>
          <p:cNvPr id="216" name="Google Shape;216;p32"/>
          <p:cNvGrpSpPr/>
          <p:nvPr/>
        </p:nvGrpSpPr>
        <p:grpSpPr>
          <a:xfrm>
            <a:off x="3170134" y="2244189"/>
            <a:ext cx="332432" cy="383799"/>
            <a:chOff x="3157188" y="909150"/>
            <a:chExt cx="470400" cy="470400"/>
          </a:xfrm>
        </p:grpSpPr>
        <p:sp>
          <p:nvSpPr>
            <p:cNvPr id="217" name="Google Shape;217;p32"/>
            <p:cNvSpPr/>
            <p:nvPr/>
          </p:nvSpPr>
          <p:spPr>
            <a:xfrm>
              <a:off x="3157188" y="909150"/>
              <a:ext cx="470400" cy="47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18" name="Google Shape;218;p32"/>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grpSp>
        <p:nvGrpSpPr>
          <p:cNvPr id="219" name="Google Shape;219;p32"/>
          <p:cNvGrpSpPr/>
          <p:nvPr/>
        </p:nvGrpSpPr>
        <p:grpSpPr>
          <a:xfrm>
            <a:off x="5645986" y="2244189"/>
            <a:ext cx="332432" cy="383799"/>
            <a:chOff x="3157188" y="909150"/>
            <a:chExt cx="470400" cy="470400"/>
          </a:xfrm>
        </p:grpSpPr>
        <p:sp>
          <p:nvSpPr>
            <p:cNvPr id="220" name="Google Shape;220;p32"/>
            <p:cNvSpPr/>
            <p:nvPr/>
          </p:nvSpPr>
          <p:spPr>
            <a:xfrm>
              <a:off x="3157188" y="909150"/>
              <a:ext cx="470400" cy="47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21" name="Google Shape;221;p32"/>
            <p:cNvSpPr/>
            <p:nvPr/>
          </p:nvSpPr>
          <p:spPr>
            <a:xfrm>
              <a:off x="3243138" y="995100"/>
              <a:ext cx="298500" cy="298500"/>
            </a:xfrm>
            <a:prstGeom prst="mathPlus">
              <a:avLst>
                <a:gd name="adj1" fmla="val 990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grpSp>
        <p:nvGrpSpPr>
          <p:cNvPr id="222" name="Google Shape;222;p32"/>
          <p:cNvGrpSpPr/>
          <p:nvPr/>
        </p:nvGrpSpPr>
        <p:grpSpPr>
          <a:xfrm>
            <a:off x="855279" y="3442973"/>
            <a:ext cx="7433458" cy="769013"/>
            <a:chOff x="1660800" y="2723938"/>
            <a:chExt cx="5822400" cy="1248600"/>
          </a:xfrm>
        </p:grpSpPr>
        <p:sp>
          <p:nvSpPr>
            <p:cNvPr id="223" name="Google Shape;223;p32"/>
            <p:cNvSpPr/>
            <p:nvPr/>
          </p:nvSpPr>
          <p:spPr>
            <a:xfrm rot="10800000">
              <a:off x="1660800" y="2723938"/>
              <a:ext cx="5822400" cy="1248600"/>
            </a:xfrm>
            <a:prstGeom prst="round2SameRect">
              <a:avLst>
                <a:gd name="adj1" fmla="val 18098"/>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24" name="Google Shape;224;p32"/>
            <p:cNvSpPr txBox="1"/>
            <p:nvPr/>
          </p:nvSpPr>
          <p:spPr>
            <a:xfrm>
              <a:off x="2583300" y="2978750"/>
              <a:ext cx="3977400" cy="3495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FFFFFF"/>
                  </a:solidFill>
                  <a:latin typeface="Montserrat"/>
                  <a:ea typeface="Montserrat"/>
                  <a:cs typeface="Montserrat"/>
                  <a:sym typeface="Montserrat"/>
                </a:rPr>
                <a:t>WINNER</a:t>
              </a:r>
              <a:endParaRPr sz="2000">
                <a:solidFill>
                  <a:srgbClr val="FFFFFF"/>
                </a:solidFill>
                <a:latin typeface="Montserrat"/>
                <a:ea typeface="Montserrat"/>
                <a:cs typeface="Montserrat"/>
                <a:sym typeface="Montserrat"/>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1329</Words>
  <Application>Microsoft Office PowerPoint</Application>
  <PresentationFormat>On-screen Show (16:9)</PresentationFormat>
  <Paragraphs>140</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Roboto</vt:lpstr>
      <vt:lpstr>Montserrat Light</vt:lpstr>
      <vt:lpstr>Montserrat</vt:lpstr>
      <vt:lpstr>Times New Roman</vt:lpstr>
      <vt:lpstr>Arial</vt:lpstr>
      <vt:lpstr>Calibri</vt:lpstr>
      <vt:lpstr>Simple Light</vt:lpstr>
      <vt:lpstr>Nicholas template</vt:lpstr>
      <vt:lpstr>MARCH DATA CRUNCH MADNESS COMPETITION</vt:lpstr>
      <vt:lpstr>1. Data Insights</vt:lpstr>
      <vt:lpstr>Data Insights</vt:lpstr>
      <vt:lpstr>2. Variable Selection</vt:lpstr>
      <vt:lpstr>New Variables</vt:lpstr>
      <vt:lpstr>New Variables</vt:lpstr>
      <vt:lpstr>New Variables</vt:lpstr>
      <vt:lpstr>Feature Selection</vt:lpstr>
      <vt:lpstr>Feature Composition</vt:lpstr>
      <vt:lpstr>3. Modeling</vt:lpstr>
      <vt:lpstr>Model Building &amp; Selection</vt:lpstr>
      <vt:lpstr>Model Results</vt:lpstr>
      <vt:lpstr>Model Evaluation</vt:lpstr>
      <vt:lpstr>4. Predictions</vt:lpstr>
      <vt:lpstr>Tournament Predictions </vt:lpstr>
      <vt:lpstr>Predictions/ Insights</vt:lpstr>
      <vt:lpstr>5. Conclusions</vt:lpstr>
      <vt:lpstr>Scopes &amp; Limitations</vt:lpstr>
      <vt:lpstr>Next Steps &amp; Future Research</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DATA CRUNCH MADNESS COMPETITION</dc:title>
  <dc:creator>Owakhela Kankhwende</dc:creator>
  <cp:lastModifiedBy>Owakhela Kankhwende</cp:lastModifiedBy>
  <cp:revision>1</cp:revision>
  <dcterms:modified xsi:type="dcterms:W3CDTF">2021-04-15T22:03:39Z</dcterms:modified>
</cp:coreProperties>
</file>