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0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AB8B-ED9C-462D-9E06-744A2646CE89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C398-F430-4027-938B-4D8BAE467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1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C398-F430-4027-938B-4D8BAE4675D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58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415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62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575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5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617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46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230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438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458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99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426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5F75-FEFF-4AB0-A5A7-E0EF8C283F04}" type="datetimeFigureOut">
              <a:rPr lang="en-US" smtClean="0"/>
              <a:pPr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7EB4-CE33-48E3-8502-08A7470738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91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857" y="1569017"/>
            <a:ext cx="11582399" cy="78956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 Bio-Inspired Biped Robot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Variable Stiffness Actuator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563" y="4447166"/>
            <a:ext cx="9282546" cy="1655762"/>
          </a:xfrm>
        </p:spPr>
        <p:txBody>
          <a:bodyPr/>
          <a:lstStyle/>
          <a:p>
            <a:pPr algn="l"/>
            <a:r>
              <a:rPr lang="en-US" dirty="0"/>
              <a:t>Name: Owee Avinash Angare</a:t>
            </a:r>
          </a:p>
          <a:p>
            <a:pPr algn="l"/>
            <a:r>
              <a:rPr lang="en-US" dirty="0"/>
              <a:t>MIS: 111713005</a:t>
            </a:r>
          </a:p>
        </p:txBody>
      </p:sp>
    </p:spTree>
    <p:extLst>
      <p:ext uri="{BB962C8B-B14F-4D97-AF65-F5344CB8AC3E}">
        <p14:creationId xmlns:p14="http://schemas.microsoft.com/office/powerpoint/2010/main" xmlns="" val="12753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0251" y="201053"/>
          <a:ext cx="11586950" cy="64222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0751"/>
                <a:gridCol w="955344"/>
                <a:gridCol w="1815152"/>
                <a:gridCol w="3111689"/>
                <a:gridCol w="4804014"/>
              </a:tblGrid>
              <a:tr h="63206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Sr. 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                 Title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  Summary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1561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Vanderborght,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Albu-Schaeffer,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Bicchi,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Burdet,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Caldwell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Carloni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 impedance actuators: a review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(Robot.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Auton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mtClean="0"/>
                        <a:t>  </a:t>
                      </a:r>
                      <a:r>
                        <a:rPr lang="en-IN" baseline="0" smtClean="0"/>
                        <a:t> Application of Series Elastic Actuator</a:t>
                      </a:r>
                      <a:endParaRPr lang="en-US" dirty="0"/>
                    </a:p>
                  </a:txBody>
                  <a:tcPr/>
                </a:tc>
              </a:tr>
              <a:tr h="188852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</a:t>
                      </a:r>
                      <a:r>
                        <a:rPr lang="en-IN" baseline="0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Huang,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Vanderborght,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Van Ham,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Wang,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Damme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Guangming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length and velocity control of dynamic bipedal walking robot with adaptable compliant joints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(IEEE/ASME)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analyze the 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relation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joint 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compliance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8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walking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characteristics </a:t>
                      </a:r>
                      <a:endParaRPr lang="en-US" dirty="0"/>
                    </a:p>
                  </a:txBody>
                  <a:tcPr/>
                </a:tc>
              </a:tr>
              <a:tr h="17588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Vanderborght, 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Van Ham, 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Verrelst, 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Damme, 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Lefeber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Variable Stiffness Actuator Module With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Favourable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Mass Distribution for a Bio-inspired Biped Robot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Solution</a:t>
                      </a:r>
                      <a:r>
                        <a:rPr lang="en-IN" dirty="0" smtClean="0"/>
                        <a:t> to problems</a:t>
                      </a:r>
                      <a:r>
                        <a:rPr lang="en-IN" baseline="0" dirty="0" smtClean="0"/>
                        <a:t> faced in traditional design 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aseline="0" dirty="0" smtClean="0"/>
                        <a:t>   Experimental validation of  VSA performance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aseline="0" dirty="0" smtClean="0"/>
                        <a:t>   Binocchio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>
            <a:off x="-2080490" y="3377820"/>
            <a:ext cx="634541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1088753" y="3370996"/>
            <a:ext cx="6343142" cy="16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701377" y="3362691"/>
            <a:ext cx="6338596" cy="10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919976" y="3374064"/>
            <a:ext cx="6343141" cy="1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3478" y="3734343"/>
            <a:ext cx="4246245" cy="250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1855" y="834574"/>
            <a:ext cx="4503479" cy="274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79763" y="0"/>
            <a:ext cx="10515600" cy="57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6093" y="375724"/>
            <a:ext cx="5413953" cy="66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Conceptual Explanation of a VSA</a:t>
            </a:r>
          </a:p>
        </p:txBody>
      </p:sp>
      <p:sp>
        <p:nvSpPr>
          <p:cNvPr id="8" name="Rectangle 7"/>
          <p:cNvSpPr/>
          <p:nvPr/>
        </p:nvSpPr>
        <p:spPr>
          <a:xfrm>
            <a:off x="6871855" y="1315314"/>
            <a:ext cx="180109" cy="516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90509" y="678873"/>
            <a:ext cx="4232187" cy="6068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77947" y="3428779"/>
            <a:ext cx="38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Traditional conceptual design of a VSA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91883" y="1079726"/>
            <a:ext cx="271293" cy="333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77947" y="6264780"/>
            <a:ext cx="385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Traditional conceptual design of a VSA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1883" y="834574"/>
            <a:ext cx="271293" cy="411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441" y="834574"/>
            <a:ext cx="674670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Traditional design</a:t>
            </a:r>
          </a:p>
          <a:p>
            <a:r>
              <a:rPr lang="en-US" dirty="0"/>
              <a:t>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in between Lever arm and Output link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Mechanism to drive lever arm and to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pre-compress spring on different links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New design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housed in input link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Both mechanisms in one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&amp; Mathematical explanation</a:t>
            </a:r>
          </a:p>
          <a:p>
            <a:r>
              <a:rPr lang="en-US" dirty="0"/>
              <a:t>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 = T (α, p) = D⋅f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T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k*p(t)*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B*D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 sin(α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  ….(f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k*p(t))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A(α)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(Nm/deg)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dα  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Stiffness directly proportional to k</a:t>
            </a:r>
            <a:endParaRPr lang="en-US" sz="2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23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3283" y="361140"/>
            <a:ext cx="5413953" cy="66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Mechanical Design of VSA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1710" y="1034577"/>
            <a:ext cx="6830290" cy="402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68507" y="5394772"/>
            <a:ext cx="581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itchFamily="34" charset="0"/>
                <a:cs typeface="Arial" pitchFamily="34" charset="0"/>
              </a:rPr>
              <a:t>Complete assembly of a variable stiffness actuator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72332" y="900333"/>
            <a:ext cx="6484142" cy="500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413" y="1021251"/>
            <a:ext cx="55916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VSA design mainly consists of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Driving mechanism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2. Stiffening mechanism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Driving Mechanism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1. Defines position of lever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Stiffening Mechanism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Detects deviation in angle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between output link and lever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arm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2. Adjusts compliance at output link</a:t>
            </a:r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5711483" y="1364566"/>
            <a:ext cx="5444197" cy="928467"/>
          </a:xfrm>
          <a:prstGeom prst="bentConnector3">
            <a:avLst>
              <a:gd name="adj1" fmla="val -1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81821" y="1026941"/>
            <a:ext cx="264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Driving Mechanism</a:t>
            </a:r>
            <a:endParaRPr lang="en-US" b="1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6991643" y="4234375"/>
            <a:ext cx="4825219" cy="773723"/>
          </a:xfrm>
          <a:prstGeom prst="bentConnector3">
            <a:avLst>
              <a:gd name="adj1" fmla="val 1001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40129" y="4991685"/>
            <a:ext cx="243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Stiffening Mechanism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64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2430" y="4443062"/>
            <a:ext cx="5156973" cy="190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8817" y="170071"/>
            <a:ext cx="5413953" cy="66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Driving Mechanism of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VSA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2069" y="0"/>
            <a:ext cx="4846779" cy="18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759355" y="163773"/>
            <a:ext cx="5882185" cy="6509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14965" y="1736982"/>
            <a:ext cx="327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u="sng" dirty="0" smtClean="0">
                <a:latin typeface="Arial" pitchFamily="34" charset="0"/>
                <a:cs typeface="Arial" pitchFamily="34" charset="0"/>
              </a:rPr>
              <a:t>Slider-Crank Mechanism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8534" y="2227352"/>
            <a:ext cx="5675588" cy="209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625921" y="4305036"/>
            <a:ext cx="440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u="sng" dirty="0" smtClean="0">
                <a:latin typeface="Arial" pitchFamily="34" charset="0"/>
                <a:cs typeface="Arial" pitchFamily="34" charset="0"/>
              </a:rPr>
              <a:t>Actuated joint in equilibrium position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4422" y="6122462"/>
            <a:ext cx="542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u="sng" dirty="0" smtClean="0">
                <a:latin typeface="Arial" pitchFamily="34" charset="0"/>
                <a:cs typeface="Arial" pitchFamily="34" charset="0"/>
              </a:rPr>
              <a:t> Angle between lever arm and output link (</a:t>
            </a:r>
            <a:r>
              <a:rPr lang="en-IN" u="sng" dirty="0" smtClean="0">
                <a:latin typeface="Arial" pitchFamily="34" charset="0"/>
                <a:cs typeface="Arial" pitchFamily="34" charset="0"/>
                <a:sym typeface="Symbol"/>
              </a:rPr>
              <a:t>)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421" y="761943"/>
            <a:ext cx="5591692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Mechanism: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Joint in equilibrium position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 = 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2.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Spindle drive rotates      Crank nut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3. L changes      rotation of crank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4. Lever arm receives torque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5. Angle between lever arm and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output link = some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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 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Degree of freedom to the joint</a:t>
            </a:r>
          </a:p>
          <a:p>
            <a:pPr>
              <a:buFont typeface="Arial" pitchFamily="34" charset="0"/>
              <a:buChar char="•"/>
            </a:pPr>
            <a:endParaRPr lang="en-IN" sz="2700" dirty="0" smtClean="0"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pPr>
              <a:buFont typeface="Arial" pitchFamily="34" charset="0"/>
              <a:buChar char="•"/>
            </a:pPr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Rotates lever arm and output link</a:t>
            </a:r>
          </a:p>
          <a:p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to desired position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65325" y="641445"/>
            <a:ext cx="2033517" cy="73697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38281" y="846161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88358" y="2961566"/>
            <a:ext cx="47767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2704" y="2213213"/>
            <a:ext cx="47767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9069" y="415731"/>
            <a:ext cx="5413953" cy="66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Stiffening Mechanism of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VSA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957" y="1089490"/>
            <a:ext cx="559169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Mechanism: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Strap - output link – lever arm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-  input link.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2.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Strap – Platform A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Spring – Platform B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3. Crank and lever arm rotate  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shuttle compresses spring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4. Torque at output link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5. Pre-compression of spring –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     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  </a:t>
            </a:r>
          </a:p>
          <a:p>
            <a:r>
              <a:rPr lang="en-IN" sz="2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Stiffness of joint depends on</a:t>
            </a:r>
          </a:p>
          <a:p>
            <a:r>
              <a:rPr lang="en-IN" sz="2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stiffness k</a:t>
            </a:r>
          </a:p>
          <a:p>
            <a:r>
              <a:rPr lang="en-IN" sz="2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</a:t>
            </a:r>
            <a:endParaRPr lang="en-US" sz="2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5581" y="982639"/>
            <a:ext cx="6250675" cy="442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9819" y="5001072"/>
            <a:ext cx="440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IN" u="sng" dirty="0" smtClean="0">
                <a:latin typeface="Arial" pitchFamily="34" charset="0"/>
                <a:cs typeface="Arial" pitchFamily="34" charset="0"/>
              </a:rPr>
              <a:t>Stiffening Mechanism of VSA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2512" y="3291387"/>
            <a:ext cx="47767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8411" y="1047312"/>
            <a:ext cx="5991367" cy="396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718412" y="3166281"/>
            <a:ext cx="491319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73255" y="3521122"/>
            <a:ext cx="341193" cy="35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9342" y="589659"/>
            <a:ext cx="5128895" cy="609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18913" y="600501"/>
            <a:ext cx="5104263" cy="6073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69121" y="6215723"/>
            <a:ext cx="1576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Binocchio</a:t>
            </a:r>
            <a:endParaRPr lang="en-US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914" y="2238233"/>
            <a:ext cx="559169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Mechanical Structure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of VSA components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Analysis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79763" y="0"/>
            <a:ext cx="10515600" cy="576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1298" y="3217932"/>
            <a:ext cx="3725968" cy="347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79570" y="770574"/>
            <a:ext cx="5413953" cy="66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 results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5893" y="0"/>
            <a:ext cx="3807726" cy="332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172587" y="2017538"/>
            <a:ext cx="559169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7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v/s angle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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Stiffness</a:t>
            </a:r>
            <a:r>
              <a:rPr lang="en-US" sz="27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v/s angle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</a:t>
            </a:r>
          </a:p>
          <a:p>
            <a:pPr marL="285750" indent="-285750"/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  </a:t>
            </a:r>
            <a:r>
              <a:rPr lang="en-IN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Stiffness increases with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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– Theoretical and actual values of T</a:t>
            </a:r>
            <a:r>
              <a:rPr lang="en-US" sz="27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7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6.1% error</a:t>
            </a:r>
            <a:endParaRPr lang="en-US" sz="2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870" y="1269242"/>
            <a:ext cx="55916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03846" y="3234044"/>
            <a:ext cx="3380094" cy="789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You!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145"/>
            <a:ext cx="10515600" cy="45229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9"/>
            <a:ext cx="10771909" cy="48746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Biped Robots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in design of biped robots in past 2 decades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Conceptual explanation and mechanical design of variable stiffness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actuator (VSA)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Biped robot ‘Binocchio’ with VSA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4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003" y="709685"/>
            <a:ext cx="5048696" cy="584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545"/>
            <a:ext cx="10515600" cy="5769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1" y="738118"/>
            <a:ext cx="10515600" cy="665508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Bio-inspired robotic locomotion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Biped robots</a:t>
            </a:r>
          </a:p>
          <a:p>
            <a:pPr>
              <a:spcBef>
                <a:spcPts val="5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Biped robot design concepts</a:t>
            </a:r>
          </a:p>
          <a:p>
            <a:pPr marL="0" indent="0">
              <a:spcBef>
                <a:spcPts val="50"/>
              </a:spcBef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Key Terms:</a:t>
            </a:r>
          </a:p>
          <a:p>
            <a:pPr marL="0" indent="0">
              <a:spcBef>
                <a:spcPts val="5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Human Locomotion </a:t>
            </a:r>
          </a:p>
          <a:p>
            <a:pPr marL="0" indent="0">
              <a:buNone/>
            </a:pPr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          A. Mechanics</a:t>
            </a:r>
          </a:p>
          <a:p>
            <a:pPr marL="0" indent="0">
              <a:buNone/>
            </a:pPr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          B. Control </a:t>
            </a:r>
          </a:p>
          <a:p>
            <a:pPr marL="0" indent="0">
              <a:buNone/>
            </a:pPr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          C. Feedback</a:t>
            </a:r>
          </a:p>
          <a:p>
            <a:pPr marL="0" indent="0">
              <a:buNone/>
            </a:pPr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2. Zero Moment Point</a:t>
            </a:r>
          </a:p>
          <a:p>
            <a:pPr marL="0" indent="0">
              <a:buNone/>
            </a:pPr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3. Passive Dynamic Walking</a:t>
            </a:r>
          </a:p>
          <a:p>
            <a:pPr marL="0" indent="0">
              <a:spcBef>
                <a:spcPts val="200"/>
              </a:spcBef>
              <a:spcAft>
                <a:spcPts val="150"/>
              </a:spcAft>
              <a:buNone/>
            </a:pPr>
            <a:r>
              <a:rPr lang="en-US" sz="2650" dirty="0">
                <a:latin typeface="Arial" panose="020B0604020202020204" pitchFamily="34" charset="0"/>
                <a:cs typeface="Arial" panose="020B0604020202020204" pitchFamily="34" charset="0"/>
              </a:rPr>
              <a:t>4. Series Elastic Actuation</a:t>
            </a: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Problem with current biped robots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04184" y="661182"/>
            <a:ext cx="4895557" cy="5936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9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87" y="328362"/>
            <a:ext cx="5313218" cy="66011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Human Locomotion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814" y="389514"/>
            <a:ext cx="5096357" cy="5926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7827" y="6233115"/>
            <a:ext cx="217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itchFamily="34" charset="0"/>
                <a:cs typeface="Arial" pitchFamily="34" charset="0"/>
              </a:rPr>
              <a:t>Human Locomotion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9428" y="273771"/>
            <a:ext cx="5417127" cy="634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431" y="1124487"/>
            <a:ext cx="59851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Inherent </a:t>
            </a:r>
            <a:r>
              <a:rPr lang="en-US" sz="2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Visco-elastic property of muscles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Spring-mass system of leg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States of compliance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1.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Motive State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2. Resistive State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3. Stabilizing State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4. Passive State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Control and Feedback</a:t>
            </a:r>
          </a:p>
        </p:txBody>
      </p:sp>
    </p:spTree>
    <p:extLst>
      <p:ext uri="{BB962C8B-B14F-4D97-AF65-F5344CB8AC3E}">
        <p14:creationId xmlns:p14="http://schemas.microsoft.com/office/powerpoint/2010/main" xmlns="" val="32085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8944" y="3599553"/>
            <a:ext cx="4929402" cy="278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5792" y="261660"/>
            <a:ext cx="5313218" cy="66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Zero Moment Point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46" y="1005616"/>
            <a:ext cx="70193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Key aspect of human locomotion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/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Stability</a:t>
            </a:r>
          </a:p>
          <a:p>
            <a:pPr marL="285750" indent="-28575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Forces acting on foot when in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  <a:p>
            <a:pPr marL="285750" indent="-285750"/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with ground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y        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 comp of F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2. M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vertical comp. of force F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M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3. Max       acting point of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force R</a:t>
            </a:r>
            <a:r>
              <a:rPr 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 shifted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provides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balance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moment at point P: Zero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 </a:t>
            </a: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</a:p>
          <a:p>
            <a:pPr marL="457200" indent="-45720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5214" y="10533"/>
            <a:ext cx="4845388" cy="348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790281" y="273770"/>
            <a:ext cx="4841510" cy="6374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8853" y="3321243"/>
            <a:ext cx="4771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rial" pitchFamily="34" charset="0"/>
                <a:cs typeface="Arial" pitchFamily="34" charset="0"/>
              </a:rPr>
              <a:t>Free body diagram of foot in contact with ground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4695" y="6293284"/>
            <a:ext cx="5580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u="sng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US" sz="1600" u="sng" dirty="0">
                <a:latin typeface="Arial" pitchFamily="34" charset="0"/>
                <a:cs typeface="Arial" pitchFamily="34" charset="0"/>
              </a:rPr>
              <a:t>forces replaced by only 2 forces: ZMP concept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6827" y="3890441"/>
            <a:ext cx="857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47709" y="3757035"/>
            <a:ext cx="290946" cy="364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93035" y="3179298"/>
            <a:ext cx="52050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90359" y="3598983"/>
            <a:ext cx="52050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2760" y="3962399"/>
            <a:ext cx="52050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8256897" y="4435522"/>
            <a:ext cx="109182" cy="17742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7964" y="483999"/>
            <a:ext cx="48387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78914" y="273771"/>
            <a:ext cx="5313218" cy="66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Passive Dynamic Walking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362" y="938524"/>
            <a:ext cx="598516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active energy source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</a:p>
          <a:p>
            <a:pPr marL="285750" indent="-285750"/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  during locomotion</a:t>
            </a:r>
          </a:p>
          <a:p>
            <a:pPr marL="285750" indent="-285750"/>
            <a:endParaRPr lang="en-IN" sz="2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Works on gravitational and inertial</a:t>
            </a:r>
          </a:p>
          <a:p>
            <a:pPr marL="285750" indent="-285750"/>
            <a:r>
              <a:rPr lang="en-IN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  effect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Mechanics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Swing leg pendulum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 in ZMP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1.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Mechanism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2.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Low energy cost of locomotion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1852" y="418253"/>
            <a:ext cx="4951198" cy="364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23896" y="3711429"/>
            <a:ext cx="425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Concept of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Passive</a:t>
            </a:r>
            <a:r>
              <a:rPr lang="en-US" u="sng" dirty="0" smtClean="0"/>
              <a:t> Dynamic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Walking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 descr="C:\Users\mwagh\AppData\Local\Microsoft\Windows\INetCache\IE\1J4BMHJV\220px-Passive_dynamic_walker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8117" y="4144439"/>
            <a:ext cx="3386067" cy="2539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53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8175" y="563537"/>
            <a:ext cx="5713365" cy="24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8478" y="205879"/>
            <a:ext cx="5000687" cy="66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Series Elastic Actuation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800" y="787884"/>
            <a:ext cx="58218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First design where output force </a:t>
            </a:r>
          </a:p>
          <a:p>
            <a:pPr marL="285750" indent="-285750"/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  (in turn stiffness) at joint controlled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element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motor </a:t>
            </a:r>
          </a:p>
          <a:p>
            <a:pPr marL="285750" indent="-285750"/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  and load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Works on force control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1.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Hooke’s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law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F(out) = k * (X</a:t>
            </a:r>
            <a:r>
              <a:rPr lang="en-IN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X</a:t>
            </a:r>
            <a:r>
              <a:rPr lang="en-IN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X</a:t>
            </a:r>
            <a:r>
              <a:rPr lang="en-IN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X</a:t>
            </a:r>
            <a:r>
              <a:rPr lang="en-IN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controlled by position controls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k is know. F(out) – controlled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778" y="395785"/>
            <a:ext cx="5786650" cy="3138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71332" y="3123478"/>
            <a:ext cx="450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Block diagram of a Series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Elastic Actuator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49468" y="873457"/>
            <a:ext cx="5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IN" b="1" baseline="-25000" dirty="0" smtClean="0">
                <a:latin typeface="Arial" pitchFamily="34" charset="0"/>
                <a:cs typeface="Arial" pitchFamily="34" charset="0"/>
              </a:rPr>
              <a:t>L</a:t>
            </a:r>
            <a:endParaRPr 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02054" y="873457"/>
            <a:ext cx="57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IN" b="1" baseline="-25000" dirty="0" smtClean="0">
                <a:latin typeface="Arial" pitchFamily="34" charset="0"/>
                <a:cs typeface="Arial" pitchFamily="34" charset="0"/>
              </a:rPr>
              <a:t>M</a:t>
            </a:r>
            <a:endParaRPr 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30855" y="2497540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k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714699" y="1241945"/>
            <a:ext cx="304345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717206" y="1241947"/>
            <a:ext cx="155584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4842" y="6137659"/>
            <a:ext cx="5540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Conclusion: Current Problem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8386" y="3592808"/>
            <a:ext cx="4699948" cy="310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6237028" y="3657600"/>
            <a:ext cx="5186148" cy="3002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112842" y="6305682"/>
            <a:ext cx="229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SEA Model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1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545"/>
            <a:ext cx="10515600" cy="57698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1195" y="719667"/>
          <a:ext cx="11586950" cy="60710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0751"/>
                <a:gridCol w="955344"/>
                <a:gridCol w="1815152"/>
                <a:gridCol w="3111689"/>
                <a:gridCol w="4804014"/>
              </a:tblGrid>
              <a:tr h="62892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Sr. 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                 Title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  Summary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3157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Vukobratović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Borovac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Zero-moment point- thirty five years of its life 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(Human Robot)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Zero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</a:rPr>
                        <a:t> Moment Point </a:t>
                      </a:r>
                      <a:r>
                        <a:rPr lang="en-IN" baseline="0" dirty="0" smtClean="0"/>
                        <a:t>concept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aseline="0" dirty="0" smtClean="0"/>
                        <a:t>   Applications and Limitations</a:t>
                      </a:r>
                      <a:endParaRPr lang="en-US" dirty="0"/>
                    </a:p>
                  </a:txBody>
                  <a:tcPr/>
                </a:tc>
              </a:tr>
              <a:tr h="191246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</a:t>
                      </a:r>
                      <a:r>
                        <a:rPr lang="en-IN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McGeer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Passive dynamic walking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(Robotic Res)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</a:t>
                      </a:r>
                      <a:r>
                        <a:rPr lang="en-IN" baseline="0" dirty="0" smtClean="0"/>
                        <a:t> Mechanism, mathematics and validation of a 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aseline="0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</a:rPr>
                        <a:t>passive dynamic </a:t>
                      </a:r>
                      <a:r>
                        <a:rPr lang="en-IN" baseline="0" dirty="0" smtClean="0"/>
                        <a:t>walking biped robot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aseline="0" dirty="0" smtClean="0"/>
                        <a:t>    </a:t>
                      </a:r>
                      <a:endParaRPr lang="en-US" dirty="0"/>
                    </a:p>
                  </a:txBody>
                  <a:tcPr/>
                </a:tc>
              </a:tr>
              <a:tr h="178112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Farley and Gonzalez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 stiffness and stride frequency in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human running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Biomech)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Spring-mass system </a:t>
                      </a:r>
                      <a:r>
                        <a:rPr lang="en-IN" dirty="0" smtClean="0"/>
                        <a:t>of leg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Compliance</a:t>
                      </a:r>
                      <a:r>
                        <a:rPr lang="en-IN" dirty="0" smtClean="0"/>
                        <a:t> introduced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>
            <a:off x="-1848854" y="3704993"/>
            <a:ext cx="5963282" cy="1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850293" y="3707267"/>
            <a:ext cx="5963282" cy="1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23916" y="3698166"/>
            <a:ext cx="5963282" cy="1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44787" y="3707268"/>
            <a:ext cx="5963282" cy="1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0251" y="364826"/>
          <a:ext cx="11586950" cy="60247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0751"/>
                <a:gridCol w="955344"/>
                <a:gridCol w="1815152"/>
                <a:gridCol w="3111689"/>
                <a:gridCol w="4804014"/>
              </a:tblGrid>
              <a:tr h="63206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Sr. 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                 Title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  Summary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1561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1998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Ferris, Louie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Farley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Running in the real world: Adjusting leg stiffness for different surfaces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(Bio.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Role of </a:t>
                      </a:r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muscles, ligaments and tendons </a:t>
                      </a:r>
                      <a:r>
                        <a:rPr lang="en-IN" dirty="0" smtClean="0"/>
                        <a:t>in 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human running motion</a:t>
                      </a:r>
                      <a:endParaRPr lang="en-US" dirty="0"/>
                    </a:p>
                  </a:txBody>
                  <a:tcPr/>
                </a:tc>
              </a:tr>
              <a:tr h="188852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</a:t>
                      </a:r>
                      <a:r>
                        <a:rPr lang="en-IN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Hobbelen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Wisse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Ankle joints and flat feet in dynamic walking 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(Berlin, Heidelberg,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Springer)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</a:rPr>
                        <a:t>Pendulum motion of swing leg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aseline="0" dirty="0" smtClean="0"/>
                        <a:t>   Replaced the traditional arced feet by flat feet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aseline="0" dirty="0" smtClean="0"/>
                        <a:t>    </a:t>
                      </a:r>
                      <a:endParaRPr lang="en-US" dirty="0"/>
                    </a:p>
                  </a:txBody>
                  <a:tcPr/>
                </a:tc>
              </a:tr>
              <a:tr h="175882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Vanderborght,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Van Ham,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Verrelst,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Damme,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Lefeber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 stabilization of a biped powered by pneumatic artificial muscles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(Adv. Robot)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dirty="0" smtClean="0"/>
                        <a:t>   Project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</a:rPr>
                        <a:t>Lucy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aseline="0" dirty="0" smtClean="0"/>
                        <a:t>   Artificial muscles to provide compliance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>
            <a:off x="-1889798" y="3350151"/>
            <a:ext cx="5963282" cy="1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891237" y="3352425"/>
            <a:ext cx="5963282" cy="1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882972" y="3343324"/>
            <a:ext cx="5963282" cy="1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103843" y="3352426"/>
            <a:ext cx="5963282" cy="1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833</TotalTime>
  <Words>1071</Words>
  <Application>Microsoft Office PowerPoint</Application>
  <PresentationFormat>Custom</PresentationFormat>
  <Paragraphs>285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 Bio-Inspired Biped Robot  with Variable Stiffness Actuator</vt:lpstr>
      <vt:lpstr>Content</vt:lpstr>
      <vt:lpstr>Introduction</vt:lpstr>
      <vt:lpstr>Human Locomotion</vt:lpstr>
      <vt:lpstr>Slide 5</vt:lpstr>
      <vt:lpstr>Slide 6</vt:lpstr>
      <vt:lpstr>Slide 7</vt:lpstr>
      <vt:lpstr>Literature Survey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Bio-Inspired Biped Robot with Variable Stiffness Actuator</dc:title>
  <dc:creator>Bhushan Jadhav</dc:creator>
  <cp:lastModifiedBy>Admin</cp:lastModifiedBy>
  <cp:revision>100</cp:revision>
  <dcterms:created xsi:type="dcterms:W3CDTF">2019-12-04T08:34:28Z</dcterms:created>
  <dcterms:modified xsi:type="dcterms:W3CDTF">2019-12-26T09:47:48Z</dcterms:modified>
</cp:coreProperties>
</file>