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1" r:id="rId6"/>
    <p:sldId id="268" r:id="rId7"/>
    <p:sldId id="260" r:id="rId8"/>
    <p:sldId id="269" r:id="rId9"/>
    <p:sldId id="277" r:id="rId10"/>
    <p:sldId id="278" r:id="rId11"/>
    <p:sldId id="279" r:id="rId12"/>
    <p:sldId id="280" r:id="rId13"/>
    <p:sldId id="281" r:id="rId14"/>
    <p:sldId id="282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D0"/>
    <a:srgbClr val="B4C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6893-94FC-4237-8D14-7FD2DEF1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84D00-464C-467F-972F-6E39D141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6545-84AE-4ECC-B6E2-787E0324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03477-FD25-45A1-82C4-14D026D3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C3482-059C-40B9-91E3-38610633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36102-CD94-44A7-9784-5BFD54AD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2CDF5-10BB-43C7-A8CB-C0091A05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A3DB0-D75E-495B-964D-0C0F0D76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6739B-669E-4C54-BF69-81F46659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C654-1FAF-42D1-9B04-B5A0AF5E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613FB-EF6C-4189-8886-5F6D7B7F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24A38-0EF5-46D5-8D7C-04D2B591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8CD3C-3C1B-4B11-96F8-BB68C37C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2C8A1-D6C2-4CB8-9FAD-620080EC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70996-98A0-4F45-BCC9-6F0A7CB3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CD84-4AC4-4264-AEA3-392261F7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87B3A-4B53-44CD-A5B9-D2AB7303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3695A-B1AB-4316-BA8B-D772FF6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4674B-7AB7-4695-9893-030758C9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57DC-F3BE-48C7-BA8D-81630C45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FD514-2588-464B-80D0-F054D19F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1ECEB-EC76-4E95-B9B9-194DDB0D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C21E1-8C95-48D2-A944-C118B2F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EE0DD-10A2-440D-A5DA-C1B9D7CE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314BB-16E6-40D9-9482-011C8546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FC7-2EA2-4089-A14D-B1B10BCB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EE2A2-5105-4B51-AE59-DA2E5A0A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385C6-6216-42B9-A9FC-13AA9423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373DC-C2BB-4524-BF89-4E8DD73A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B05F3-B997-4353-8B83-E68E7657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46A77-8B1A-4FD6-8289-0884074E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6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DEA20-AC59-4167-932C-C7E2C73D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8BDA3-C2B1-41CC-8688-22E3BB0F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34465-24C0-4E19-9D7B-A0180A1C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C915B1-E947-4C0A-A42F-E4A82E3F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D81B6-E8DE-4553-B865-10D21ED34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E1CA9-02C6-45C7-B77E-66AB9BC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519E6-FA0B-4744-8C6A-CF739618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DEC1CA-134E-401B-ADF7-527C89E7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0FC8F-2E46-45D1-AD41-6426853E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E7227-BA1B-4F34-86CC-3703AB5E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30712E-500F-43FF-BDC6-45ED187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C67C2-3416-4061-8047-0BE2EC05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06EE8-42B4-46E0-AFF6-26E33B30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6C1BC-6A4B-4B1B-B943-A132D58F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78208-809C-4F11-B432-9D12BE69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438AB-C3F6-433B-BD31-5B66014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62130-A801-4F29-AFDA-CCA18973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1F064-86F8-466A-84CB-6E458650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6A9D8-92FB-4A2C-9DAC-43C56C2B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AA61B-CBC4-4584-AE7C-BFAD0D3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C84F1-59F9-4B7E-8696-D133A60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5CECC-5390-4D23-A39B-6F5B6435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139DDD-DE81-4C41-81F7-7BB0A307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5-9F14-4D6B-9C1A-C2E4DC64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F2B5F-CF8E-4813-9A29-5B2DA3A3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D25B1-0EB5-4B52-A6F5-E414EBB0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0D6F1-FA84-48BE-A9CB-2ABF9A51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1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4E8CC-F5AD-4C13-A7CD-DE37DC39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D83F8-1F89-4AE7-A299-6BA4B414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5218C-EE1C-44C5-A7E9-4BE34E15D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A758-B07A-48DF-8440-A1618CDE470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81F51-BE65-48D9-A231-F512599FA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34B9C-3528-4AC2-BC62-E7D6FF1E6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A666-8769-4AFF-83F7-B60B2FA04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2332B6F-320D-4201-A1FB-94FEDFFB33DE}"/>
              </a:ext>
            </a:extLst>
          </p:cNvPr>
          <p:cNvGrpSpPr/>
          <p:nvPr/>
        </p:nvGrpSpPr>
        <p:grpSpPr>
          <a:xfrm>
            <a:off x="3771590" y="1097092"/>
            <a:ext cx="4648820" cy="4353277"/>
            <a:chOff x="3771590" y="862600"/>
            <a:chExt cx="4648820" cy="435327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700E657-019F-41C6-9600-D572514FF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7" t="11597" r="50331" b="10081"/>
            <a:stretch/>
          </p:blipFill>
          <p:spPr>
            <a:xfrm>
              <a:off x="3771590" y="1223025"/>
              <a:ext cx="4648820" cy="3992852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20C910D-787E-4C03-B686-3EAA88453546}"/>
                </a:ext>
              </a:extLst>
            </p:cNvPr>
            <p:cNvSpPr txBox="1"/>
            <p:nvPr/>
          </p:nvSpPr>
          <p:spPr>
            <a:xfrm>
              <a:off x="5479294" y="862600"/>
              <a:ext cx="1028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EE4CD15-2C99-45A3-B6B9-A67FB1695ECF}"/>
                </a:ext>
              </a:extLst>
            </p:cNvPr>
            <p:cNvSpPr txBox="1"/>
            <p:nvPr/>
          </p:nvSpPr>
          <p:spPr>
            <a:xfrm>
              <a:off x="4727798" y="1590721"/>
              <a:ext cx="1028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D755A9D-0BEB-481A-A488-F2CEFC1138B0}"/>
                </a:ext>
              </a:extLst>
            </p:cNvPr>
            <p:cNvSpPr txBox="1"/>
            <p:nvPr/>
          </p:nvSpPr>
          <p:spPr>
            <a:xfrm>
              <a:off x="5770181" y="2281189"/>
              <a:ext cx="861774" cy="2354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管理系统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46247F-8ADA-43AF-88B6-15D601DCB309}"/>
                </a:ext>
              </a:extLst>
            </p:cNvPr>
            <p:cNvSpPr txBox="1"/>
            <p:nvPr/>
          </p:nvSpPr>
          <p:spPr>
            <a:xfrm>
              <a:off x="6773722" y="3270911"/>
              <a:ext cx="461665" cy="1070149"/>
            </a:xfrm>
            <a:prstGeom prst="rect">
              <a:avLst/>
            </a:prstGeom>
            <a:solidFill>
              <a:srgbClr val="B4C2C5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第八组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AC40B43-182D-4D2D-B1BE-D9699E57065B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创新功能</a:t>
            </a: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E56D52BA-6B4D-4F44-951B-A91DB04DC673}"/>
              </a:ext>
            </a:extLst>
          </p:cNvPr>
          <p:cNvSpPr txBox="1"/>
          <p:nvPr/>
        </p:nvSpPr>
        <p:spPr>
          <a:xfrm>
            <a:off x="4896622" y="1222767"/>
            <a:ext cx="1836420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文本框 36">
            <a:extLst>
              <a:ext uri="{FF2B5EF4-FFF2-40B4-BE49-F238E27FC236}">
                <a16:creationId xmlns:a16="http://schemas.microsoft.com/office/drawing/2014/main" id="{49A269DD-95F9-49AE-A181-AF046F47451F}"/>
              </a:ext>
            </a:extLst>
          </p:cNvPr>
          <p:cNvSpPr txBox="1"/>
          <p:nvPr/>
        </p:nvSpPr>
        <p:spPr>
          <a:xfrm>
            <a:off x="5310742" y="1251609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shiro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12195-BAFE-4B3A-8A6D-FED88580F062}"/>
              </a:ext>
            </a:extLst>
          </p:cNvPr>
          <p:cNvSpPr txBox="1"/>
          <p:nvPr/>
        </p:nvSpPr>
        <p:spPr>
          <a:xfrm>
            <a:off x="1256097" y="2913782"/>
            <a:ext cx="49405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安全框架采用</a:t>
            </a:r>
            <a:r>
              <a:rPr lang="en-US" altLang="zh-CN" sz="2800" dirty="0"/>
              <a:t>shiro</a:t>
            </a:r>
            <a:r>
              <a:rPr lang="zh-CN" altLang="en-US" sz="2800" dirty="0"/>
              <a:t>，</a:t>
            </a:r>
            <a:r>
              <a:rPr lang="zh-CN" altLang="en-US" sz="2800" b="0" i="0" dirty="0">
                <a:solidFill>
                  <a:srgbClr val="646464"/>
                </a:solidFill>
                <a:effectLst/>
                <a:latin typeface="-apple-system"/>
              </a:rPr>
              <a:t>能够用于身份验证、授权、加密和会话管理，它具有以下优点：易于使用、全面、灵活、</a:t>
            </a:r>
            <a:r>
              <a:rPr lang="en-US" altLang="zh-CN" sz="2800" b="0" i="0" dirty="0">
                <a:solidFill>
                  <a:srgbClr val="646464"/>
                </a:solidFill>
                <a:effectLst/>
                <a:latin typeface="-apple-system"/>
              </a:rPr>
              <a:t>web</a:t>
            </a:r>
            <a:r>
              <a:rPr lang="zh-CN" altLang="en-US" sz="2800" b="0" i="0" dirty="0">
                <a:solidFill>
                  <a:srgbClr val="646464"/>
                </a:solidFill>
                <a:effectLst/>
                <a:latin typeface="-apple-system"/>
              </a:rPr>
              <a:t>支持、低耦合、被广泛支持等</a:t>
            </a:r>
            <a:r>
              <a:rPr lang="zh-CN" altLang="en-US" sz="2800" dirty="0"/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B159FD-4191-4460-B607-693FAD73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96" y="2140235"/>
            <a:ext cx="5209360" cy="37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AC40B43-182D-4D2D-B1BE-D9699E57065B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创新功能</a:t>
            </a: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E56D52BA-6B4D-4F44-951B-A91DB04DC673}"/>
              </a:ext>
            </a:extLst>
          </p:cNvPr>
          <p:cNvSpPr txBox="1"/>
          <p:nvPr/>
        </p:nvSpPr>
        <p:spPr>
          <a:xfrm>
            <a:off x="4896622" y="1222767"/>
            <a:ext cx="1836420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文本框 36">
            <a:extLst>
              <a:ext uri="{FF2B5EF4-FFF2-40B4-BE49-F238E27FC236}">
                <a16:creationId xmlns:a16="http://schemas.microsoft.com/office/drawing/2014/main" id="{49A269DD-95F9-49AE-A181-AF046F47451F}"/>
              </a:ext>
            </a:extLst>
          </p:cNvPr>
          <p:cNvSpPr txBox="1"/>
          <p:nvPr/>
        </p:nvSpPr>
        <p:spPr>
          <a:xfrm>
            <a:off x="4896622" y="1264366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hymeleaf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12195-BAFE-4B3A-8A6D-FED88580F062}"/>
              </a:ext>
            </a:extLst>
          </p:cNvPr>
          <p:cNvSpPr txBox="1"/>
          <p:nvPr/>
        </p:nvSpPr>
        <p:spPr>
          <a:xfrm>
            <a:off x="1256097" y="2913782"/>
            <a:ext cx="4940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Thymeleaf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是适用于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Web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和独立环境的现代服务器端</a:t>
            </a: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Java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模板引擎，具有动静分离、开箱即用等优点</a:t>
            </a:r>
            <a:r>
              <a:rPr lang="zh-CN" altLang="en-US" sz="2800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DB1623-89C9-41E5-B6B5-026FFE84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7" y="3004456"/>
            <a:ext cx="5152461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AC40B43-182D-4D2D-B1BE-D9699E57065B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创新功能</a:t>
            </a: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E56D52BA-6B4D-4F44-951B-A91DB04DC673}"/>
              </a:ext>
            </a:extLst>
          </p:cNvPr>
          <p:cNvSpPr txBox="1"/>
          <p:nvPr/>
        </p:nvSpPr>
        <p:spPr>
          <a:xfrm>
            <a:off x="4896622" y="1222767"/>
            <a:ext cx="1836420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文本框 36">
            <a:extLst>
              <a:ext uri="{FF2B5EF4-FFF2-40B4-BE49-F238E27FC236}">
                <a16:creationId xmlns:a16="http://schemas.microsoft.com/office/drawing/2014/main" id="{49A269DD-95F9-49AE-A181-AF046F47451F}"/>
              </a:ext>
            </a:extLst>
          </p:cNvPr>
          <p:cNvSpPr txBox="1"/>
          <p:nvPr/>
        </p:nvSpPr>
        <p:spPr>
          <a:xfrm>
            <a:off x="5040154" y="1280453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MyBatis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12195-BAFE-4B3A-8A6D-FED88580F062}"/>
              </a:ext>
            </a:extLst>
          </p:cNvPr>
          <p:cNvSpPr txBox="1"/>
          <p:nvPr/>
        </p:nvSpPr>
        <p:spPr>
          <a:xfrm>
            <a:off x="1174596" y="2540558"/>
            <a:ext cx="4940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MyBatis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是一款优秀的持久层框架，它支持定制化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SQL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、存储过程以及高级映射。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MyBatis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避免了几乎所有的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JD BC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代码和手动设置参数以及获取结果集。</a:t>
            </a:r>
            <a:endParaRPr lang="zh-CN" alt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4D936-FAB1-4F7A-870F-C08F28A7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28" y="1926761"/>
            <a:ext cx="43338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AC40B43-182D-4D2D-B1BE-D9699E57065B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创新功能</a:t>
            </a: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E56D52BA-6B4D-4F44-951B-A91DB04DC673}"/>
              </a:ext>
            </a:extLst>
          </p:cNvPr>
          <p:cNvSpPr txBox="1"/>
          <p:nvPr/>
        </p:nvSpPr>
        <p:spPr>
          <a:xfrm>
            <a:off x="4896622" y="1222767"/>
            <a:ext cx="1836420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文本框 36">
            <a:extLst>
              <a:ext uri="{FF2B5EF4-FFF2-40B4-BE49-F238E27FC236}">
                <a16:creationId xmlns:a16="http://schemas.microsoft.com/office/drawing/2014/main" id="{49A269DD-95F9-49AE-A181-AF046F47451F}"/>
              </a:ext>
            </a:extLst>
          </p:cNvPr>
          <p:cNvSpPr txBox="1"/>
          <p:nvPr/>
        </p:nvSpPr>
        <p:spPr>
          <a:xfrm>
            <a:off x="5245428" y="1275624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ayui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12195-BAFE-4B3A-8A6D-FED88580F062}"/>
              </a:ext>
            </a:extLst>
          </p:cNvPr>
          <p:cNvSpPr txBox="1"/>
          <p:nvPr/>
        </p:nvSpPr>
        <p:spPr>
          <a:xfrm>
            <a:off x="1323886" y="2540558"/>
            <a:ext cx="4405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Helvetica Neue"/>
              </a:rPr>
              <a:t>Layui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是一套开源的</a:t>
            </a:r>
            <a:r>
              <a:rPr lang="en-US" altLang="zh-CN" sz="2800" b="0" i="0" u="none" strike="noStrike" dirty="0" err="1">
                <a:solidFill>
                  <a:srgbClr val="136EC2"/>
                </a:solidFill>
                <a:effectLst/>
                <a:latin typeface="Helvetica Neue"/>
              </a:rPr>
              <a:t>WebUI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解决方案，采用自身经典的模块化规范，并遵循原</a:t>
            </a:r>
            <a:r>
              <a:rPr lang="zh-CN" altLang="en-US" sz="2800" dirty="0">
                <a:solidFill>
                  <a:srgbClr val="333333"/>
                </a:solidFill>
                <a:latin typeface="Helvetica Neue"/>
              </a:rPr>
              <a:t>生</a:t>
            </a:r>
            <a:r>
              <a:rPr lang="en-US" altLang="zh-CN" sz="2800" dirty="0">
                <a:solidFill>
                  <a:srgbClr val="333333"/>
                </a:solidFill>
                <a:latin typeface="Helvetica Neue"/>
              </a:rPr>
              <a:t>HTML/CSS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/JS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 的开发方式，常适合网页界面的快速开发。</a:t>
            </a:r>
            <a:endParaRPr lang="zh-CN" alt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6EBA3A-1F63-40CA-B0B2-1555C302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7341"/>
            <a:ext cx="5598501" cy="302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AC40B43-182D-4D2D-B1BE-D9699E57065B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创新功能</a:t>
            </a: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E56D52BA-6B4D-4F44-951B-A91DB04DC673}"/>
              </a:ext>
            </a:extLst>
          </p:cNvPr>
          <p:cNvSpPr txBox="1"/>
          <p:nvPr/>
        </p:nvSpPr>
        <p:spPr>
          <a:xfrm>
            <a:off x="2041455" y="1641327"/>
            <a:ext cx="1836420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文本框 36">
            <a:extLst>
              <a:ext uri="{FF2B5EF4-FFF2-40B4-BE49-F238E27FC236}">
                <a16:creationId xmlns:a16="http://schemas.microsoft.com/office/drawing/2014/main" id="{49A269DD-95F9-49AE-A181-AF046F47451F}"/>
              </a:ext>
            </a:extLst>
          </p:cNvPr>
          <p:cNvSpPr txBox="1"/>
          <p:nvPr/>
        </p:nvSpPr>
        <p:spPr>
          <a:xfrm>
            <a:off x="2184987" y="1670169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权限拦截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12195-BAFE-4B3A-8A6D-FED88580F062}"/>
              </a:ext>
            </a:extLst>
          </p:cNvPr>
          <p:cNvSpPr txBox="1"/>
          <p:nvPr/>
        </p:nvSpPr>
        <p:spPr>
          <a:xfrm>
            <a:off x="1032162" y="2652525"/>
            <a:ext cx="440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在用户点击自己本身不具有权限的页面，浏览器会拦截其访问，让其退回首页。</a:t>
            </a:r>
            <a:endParaRPr lang="zh-CN" altLang="en-US" sz="2800" dirty="0"/>
          </a:p>
        </p:txBody>
      </p:sp>
      <p:sp>
        <p:nvSpPr>
          <p:cNvPr id="10" name="文本框 40">
            <a:extLst>
              <a:ext uri="{FF2B5EF4-FFF2-40B4-BE49-F238E27FC236}">
                <a16:creationId xmlns:a16="http://schemas.microsoft.com/office/drawing/2014/main" id="{2C168C2D-B0D5-45B2-BAC8-90F2C4D2C659}"/>
              </a:ext>
            </a:extLst>
          </p:cNvPr>
          <p:cNvSpPr txBox="1"/>
          <p:nvPr/>
        </p:nvSpPr>
        <p:spPr>
          <a:xfrm>
            <a:off x="8097022" y="1641327"/>
            <a:ext cx="1836420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7BF2CFE0-3712-46E4-9D20-11BE70F0E2F5}"/>
              </a:ext>
            </a:extLst>
          </p:cNvPr>
          <p:cNvSpPr txBox="1"/>
          <p:nvPr/>
        </p:nvSpPr>
        <p:spPr>
          <a:xfrm>
            <a:off x="8240554" y="1670169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断点续传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F179A9-48DB-44AE-AB45-2A908F7856BD}"/>
              </a:ext>
            </a:extLst>
          </p:cNvPr>
          <p:cNvSpPr txBox="1"/>
          <p:nvPr/>
        </p:nvSpPr>
        <p:spPr>
          <a:xfrm>
            <a:off x="6754728" y="2652525"/>
            <a:ext cx="4405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在附件的上传、下载过程中，实现了断点续传的功能，允许用户从上传下载断线的地方继续传送，这样大大减少了用户的烦恼。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1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A13AFB-7267-4CC5-87B4-6DD75EB56004}"/>
              </a:ext>
            </a:extLst>
          </p:cNvPr>
          <p:cNvSpPr txBox="1"/>
          <p:nvPr/>
        </p:nvSpPr>
        <p:spPr>
          <a:xfrm>
            <a:off x="3496796" y="3611714"/>
            <a:ext cx="5198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运行演示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2CFB49-737D-404A-93E4-890EE1E069F0}"/>
              </a:ext>
            </a:extLst>
          </p:cNvPr>
          <p:cNvGrpSpPr/>
          <p:nvPr/>
        </p:nvGrpSpPr>
        <p:grpSpPr>
          <a:xfrm>
            <a:off x="5185490" y="2052096"/>
            <a:ext cx="1666220" cy="2878703"/>
            <a:chOff x="5185490" y="1990583"/>
            <a:chExt cx="1666220" cy="287870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4AB731F-8BC9-4090-87D0-D40A5F7F2CCE}"/>
                </a:ext>
              </a:extLst>
            </p:cNvPr>
            <p:cNvGrpSpPr/>
            <p:nvPr/>
          </p:nvGrpSpPr>
          <p:grpSpPr>
            <a:xfrm>
              <a:off x="5185490" y="1990583"/>
              <a:ext cx="1666220" cy="1460222"/>
              <a:chOff x="5374615" y="2451808"/>
              <a:chExt cx="1287969" cy="112873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7B8E321-1471-400C-8783-8D40381EF283}"/>
                  </a:ext>
                </a:extLst>
              </p:cNvPr>
              <p:cNvSpPr/>
              <p:nvPr/>
            </p:nvSpPr>
            <p:spPr>
              <a:xfrm>
                <a:off x="5515376" y="2451808"/>
                <a:ext cx="1033342" cy="1033342"/>
              </a:xfrm>
              <a:prstGeom prst="ellipse">
                <a:avLst/>
              </a:prstGeom>
              <a:solidFill>
                <a:srgbClr val="B4C2C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srgbClr val="6BC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">
                <a:extLst>
                  <a:ext uri="{FF2B5EF4-FFF2-40B4-BE49-F238E27FC236}">
                    <a16:creationId xmlns:a16="http://schemas.microsoft.com/office/drawing/2014/main" id="{F14D72DB-3FB5-4846-A938-4645042FE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1509" y="2641333"/>
                <a:ext cx="1261075" cy="64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C77B449-000D-4CA8-B023-B20560C91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615" y="2942332"/>
                <a:ext cx="1261076" cy="638212"/>
              </a:xfrm>
              <a:custGeom>
                <a:avLst/>
                <a:gdLst>
                  <a:gd name="T0" fmla="*/ 1549562246 w 3963"/>
                  <a:gd name="T1" fmla="*/ 0 h 1997"/>
                  <a:gd name="T2" fmla="*/ 1549562246 w 3963"/>
                  <a:gd name="T3" fmla="*/ 6310189 h 1997"/>
                  <a:gd name="T4" fmla="*/ 774976531 w 3963"/>
                  <a:gd name="T5" fmla="*/ 787596152 h 1997"/>
                  <a:gd name="T6" fmla="*/ 0 w 3963"/>
                  <a:gd name="T7" fmla="*/ 6310189 h 19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38100" cap="flat" cmpd="sng">
                <a:solidFill>
                  <a:srgbClr val="B4C2C5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90010F-8C40-4AED-8548-067A13907808}"/>
                </a:ext>
              </a:extLst>
            </p:cNvPr>
            <p:cNvSpPr/>
            <p:nvPr/>
          </p:nvSpPr>
          <p:spPr>
            <a:xfrm>
              <a:off x="5307271" y="4469176"/>
              <a:ext cx="14574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 demo</a:t>
              </a:r>
              <a:endParaRPr lang="zh-CN" altLang="en-US" sz="20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9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2890E-0DD6-4B30-9A9F-C6E36FA26C24}"/>
              </a:ext>
            </a:extLst>
          </p:cNvPr>
          <p:cNvGrpSpPr/>
          <p:nvPr/>
        </p:nvGrpSpPr>
        <p:grpSpPr>
          <a:xfrm>
            <a:off x="3787677" y="2456557"/>
            <a:ext cx="4616648" cy="1944886"/>
            <a:chOff x="1705182" y="2454354"/>
            <a:chExt cx="4616648" cy="1944886"/>
          </a:xfrm>
        </p:grpSpPr>
        <p:sp>
          <p:nvSpPr>
            <p:cNvPr id="19" name="0">
              <a:extLst>
                <a:ext uri="{FF2B5EF4-FFF2-40B4-BE49-F238E27FC236}">
                  <a16:creationId xmlns:a16="http://schemas.microsoft.com/office/drawing/2014/main" id="{7BC2462F-D4BA-4706-AB01-CFBA10EDC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182" y="3475910"/>
              <a:ext cx="461664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6000" dirty="0">
                  <a:solidFill>
                    <a:srgbClr val="B4C2C5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  <a:cs typeface="hakuyoxingshu7000" panose="02000600000000000000" pitchFamily="2" charset="-122"/>
                </a:rPr>
                <a:t>感谢各位观看</a:t>
              </a:r>
              <a:endParaRPr lang="en-US" altLang="zh-CN" sz="6000" dirty="0">
                <a:solidFill>
                  <a:srgbClr val="B4C2C5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  <a:cs typeface="hakuyoxingshu7000" panose="02000600000000000000" pitchFamily="2" charset="-122"/>
              </a:endParaRPr>
            </a:p>
          </p:txBody>
        </p:sp>
        <p:sp>
          <p:nvSpPr>
            <p:cNvPr id="21" name="0">
              <a:extLst>
                <a:ext uri="{FF2B5EF4-FFF2-40B4-BE49-F238E27FC236}">
                  <a16:creationId xmlns:a16="http://schemas.microsoft.com/office/drawing/2014/main" id="{2D7A0DC1-6D06-4BD5-B307-0B1CE53C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146" y="2454354"/>
              <a:ext cx="337271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B4C2C5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  <a:cs typeface="hakuyoxingshu7000" panose="02000600000000000000" pitchFamily="2" charset="-122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E4360F-245C-4CBB-8D2E-23D490E71AEC}"/>
              </a:ext>
            </a:extLst>
          </p:cNvPr>
          <p:cNvGrpSpPr/>
          <p:nvPr/>
        </p:nvGrpSpPr>
        <p:grpSpPr>
          <a:xfrm>
            <a:off x="2442238" y="1495531"/>
            <a:ext cx="7307525" cy="3781480"/>
            <a:chOff x="3013701" y="1495531"/>
            <a:chExt cx="7307525" cy="37814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DAC089D-766F-4F18-9699-6D5EB2F4C46B}"/>
                </a:ext>
              </a:extLst>
            </p:cNvPr>
            <p:cNvSpPr txBox="1"/>
            <p:nvPr/>
          </p:nvSpPr>
          <p:spPr>
            <a:xfrm>
              <a:off x="3013701" y="2560570"/>
              <a:ext cx="677108" cy="1519056"/>
            </a:xfrm>
            <a:prstGeom prst="rect">
              <a:avLst/>
            </a:prstGeom>
            <a:noFill/>
            <a:ln w="28575">
              <a:solidFill>
                <a:srgbClr val="B4C2C5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2BF2B24-9FE7-4217-B2D2-0E2418937B90}"/>
                </a:ext>
              </a:extLst>
            </p:cNvPr>
            <p:cNvSpPr/>
            <p:nvPr/>
          </p:nvSpPr>
          <p:spPr>
            <a:xfrm>
              <a:off x="4848804" y="1621629"/>
              <a:ext cx="638208" cy="638208"/>
            </a:xfrm>
            <a:prstGeom prst="ellipse">
              <a:avLst/>
            </a:prstGeom>
            <a:solidFill>
              <a:srgbClr val="B4C2C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472435F-A10C-49B2-9F13-3B3846838127}"/>
                </a:ext>
              </a:extLst>
            </p:cNvPr>
            <p:cNvGrpSpPr/>
            <p:nvPr/>
          </p:nvGrpSpPr>
          <p:grpSpPr>
            <a:xfrm>
              <a:off x="5286764" y="1668593"/>
              <a:ext cx="3891536" cy="534386"/>
              <a:chOff x="5273981" y="1668593"/>
              <a:chExt cx="3891536" cy="534386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6CD1663-FAD0-42CE-A661-C87E3452CD25}"/>
                  </a:ext>
                </a:extLst>
              </p:cNvPr>
              <p:cNvCxnSpPr/>
              <p:nvPr/>
            </p:nvCxnSpPr>
            <p:spPr>
              <a:xfrm>
                <a:off x="5273981" y="1668593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C8BB2FD-903B-4B65-AA5D-6495A1BF190E}"/>
                  </a:ext>
                </a:extLst>
              </p:cNvPr>
              <p:cNvCxnSpPr/>
              <p:nvPr/>
            </p:nvCxnSpPr>
            <p:spPr>
              <a:xfrm>
                <a:off x="5273981" y="2202979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D2E1EA38-0BBC-485C-AF10-5D4EF079575E}"/>
                  </a:ext>
                </a:extLst>
              </p:cNvPr>
              <p:cNvCxnSpPr/>
              <p:nvPr/>
            </p:nvCxnSpPr>
            <p:spPr>
              <a:xfrm>
                <a:off x="9150274" y="1668593"/>
                <a:ext cx="0" cy="534386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86C169C-366A-461C-9492-807F28F2476E}"/>
                </a:ext>
              </a:extLst>
            </p:cNvPr>
            <p:cNvSpPr/>
            <p:nvPr/>
          </p:nvSpPr>
          <p:spPr>
            <a:xfrm>
              <a:off x="4848804" y="2580890"/>
              <a:ext cx="638208" cy="638208"/>
            </a:xfrm>
            <a:prstGeom prst="ellipse">
              <a:avLst/>
            </a:prstGeom>
            <a:solidFill>
              <a:srgbClr val="B4C2C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629A40A-3644-4FAE-86FC-8530E569AE73}"/>
                </a:ext>
              </a:extLst>
            </p:cNvPr>
            <p:cNvGrpSpPr/>
            <p:nvPr/>
          </p:nvGrpSpPr>
          <p:grpSpPr>
            <a:xfrm>
              <a:off x="5286764" y="2627854"/>
              <a:ext cx="3891536" cy="534386"/>
              <a:chOff x="5273981" y="2627854"/>
              <a:chExt cx="3891536" cy="534386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B57505E-63F2-44BE-9482-211223D8C1A8}"/>
                  </a:ext>
                </a:extLst>
              </p:cNvPr>
              <p:cNvCxnSpPr/>
              <p:nvPr/>
            </p:nvCxnSpPr>
            <p:spPr>
              <a:xfrm>
                <a:off x="5273981" y="2627854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7B2D58E-062E-4A83-B727-D02516D683D8}"/>
                  </a:ext>
                </a:extLst>
              </p:cNvPr>
              <p:cNvCxnSpPr/>
              <p:nvPr/>
            </p:nvCxnSpPr>
            <p:spPr>
              <a:xfrm>
                <a:off x="5273981" y="3162239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CA77049-D5D2-4671-84A3-8AF9217F89BE}"/>
                  </a:ext>
                </a:extLst>
              </p:cNvPr>
              <p:cNvCxnSpPr/>
              <p:nvPr/>
            </p:nvCxnSpPr>
            <p:spPr>
              <a:xfrm>
                <a:off x="9150274" y="2627854"/>
                <a:ext cx="0" cy="534386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4C470E-4FAA-440A-B574-6C63B245AF45}"/>
                </a:ext>
              </a:extLst>
            </p:cNvPr>
            <p:cNvSpPr/>
            <p:nvPr/>
          </p:nvSpPr>
          <p:spPr>
            <a:xfrm>
              <a:off x="4848804" y="3600100"/>
              <a:ext cx="638208" cy="638208"/>
            </a:xfrm>
            <a:prstGeom prst="ellipse">
              <a:avLst/>
            </a:prstGeom>
            <a:solidFill>
              <a:srgbClr val="B4C2C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C7CD2FC-A18C-4F5E-9CC1-CDEEA92B4743}"/>
                </a:ext>
              </a:extLst>
            </p:cNvPr>
            <p:cNvGrpSpPr/>
            <p:nvPr/>
          </p:nvGrpSpPr>
          <p:grpSpPr>
            <a:xfrm>
              <a:off x="5286764" y="3647063"/>
              <a:ext cx="3891536" cy="534386"/>
              <a:chOff x="5273981" y="3647063"/>
              <a:chExt cx="3891536" cy="534386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C717A7E-00BA-47BC-8E61-28BAC5F32A76}"/>
                  </a:ext>
                </a:extLst>
              </p:cNvPr>
              <p:cNvCxnSpPr/>
              <p:nvPr/>
            </p:nvCxnSpPr>
            <p:spPr>
              <a:xfrm>
                <a:off x="5273981" y="3647063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9B62223-823C-4C09-BC55-8648A5711BBD}"/>
                  </a:ext>
                </a:extLst>
              </p:cNvPr>
              <p:cNvCxnSpPr/>
              <p:nvPr/>
            </p:nvCxnSpPr>
            <p:spPr>
              <a:xfrm>
                <a:off x="5273981" y="4181449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E2223723-3266-4501-8602-2A617F979103}"/>
                  </a:ext>
                </a:extLst>
              </p:cNvPr>
              <p:cNvCxnSpPr/>
              <p:nvPr/>
            </p:nvCxnSpPr>
            <p:spPr>
              <a:xfrm>
                <a:off x="9150274" y="3647063"/>
                <a:ext cx="0" cy="534386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B82869C-E381-4485-A3D3-479CAF79F47D}"/>
                </a:ext>
              </a:extLst>
            </p:cNvPr>
            <p:cNvSpPr/>
            <p:nvPr/>
          </p:nvSpPr>
          <p:spPr>
            <a:xfrm>
              <a:off x="4848804" y="4638803"/>
              <a:ext cx="638208" cy="638208"/>
            </a:xfrm>
            <a:prstGeom prst="ellipse">
              <a:avLst/>
            </a:prstGeom>
            <a:solidFill>
              <a:srgbClr val="B4C2C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813A9F1-15E5-4D7C-B421-1FC5B367393A}"/>
                </a:ext>
              </a:extLst>
            </p:cNvPr>
            <p:cNvGrpSpPr/>
            <p:nvPr/>
          </p:nvGrpSpPr>
          <p:grpSpPr>
            <a:xfrm>
              <a:off x="5286764" y="4685767"/>
              <a:ext cx="3891536" cy="534386"/>
              <a:chOff x="5273981" y="4685767"/>
              <a:chExt cx="3891536" cy="534386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FCB4F774-E4E3-4631-9A96-99E84663A215}"/>
                  </a:ext>
                </a:extLst>
              </p:cNvPr>
              <p:cNvCxnSpPr/>
              <p:nvPr/>
            </p:nvCxnSpPr>
            <p:spPr>
              <a:xfrm>
                <a:off x="5273981" y="4685767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11B1EF2C-B195-42D4-9F31-17BE975623AA}"/>
                  </a:ext>
                </a:extLst>
              </p:cNvPr>
              <p:cNvCxnSpPr/>
              <p:nvPr/>
            </p:nvCxnSpPr>
            <p:spPr>
              <a:xfrm>
                <a:off x="5273981" y="5220152"/>
                <a:ext cx="3891536" cy="0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071E8DBC-3088-4B72-B928-2C8068D3DCCE}"/>
                  </a:ext>
                </a:extLst>
              </p:cNvPr>
              <p:cNvCxnSpPr/>
              <p:nvPr/>
            </p:nvCxnSpPr>
            <p:spPr>
              <a:xfrm>
                <a:off x="9150274" y="4685767"/>
                <a:ext cx="0" cy="534386"/>
              </a:xfrm>
              <a:prstGeom prst="line">
                <a:avLst/>
              </a:prstGeom>
              <a:solidFill>
                <a:srgbClr val="F28A72"/>
              </a:solidFill>
              <a:ln w="28575">
                <a:solidFill>
                  <a:srgbClr val="B4C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48">
              <a:extLst>
                <a:ext uri="{FF2B5EF4-FFF2-40B4-BE49-F238E27FC236}">
                  <a16:creationId xmlns:a16="http://schemas.microsoft.com/office/drawing/2014/main" id="{9DA5C9FB-9C20-447B-B33F-D37FE6398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824" y="1495531"/>
              <a:ext cx="1904726" cy="74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id-ID" altLang="zh-CN" sz="32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48">
              <a:extLst>
                <a:ext uri="{FF2B5EF4-FFF2-40B4-BE49-F238E27FC236}">
                  <a16:creationId xmlns:a16="http://schemas.microsoft.com/office/drawing/2014/main" id="{57133836-8CE2-429A-8F3A-E7F04DAC0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4711" y="2439358"/>
              <a:ext cx="2704107" cy="74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</a:t>
              </a:r>
              <a:endParaRPr lang="id-ID" altLang="zh-CN" sz="32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48">
              <a:extLst>
                <a:ext uri="{FF2B5EF4-FFF2-40B4-BE49-F238E27FC236}">
                  <a16:creationId xmlns:a16="http://schemas.microsoft.com/office/drawing/2014/main" id="{3C9FDBCD-268C-42A2-B67C-EBCB40BAD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096" y="3442975"/>
              <a:ext cx="4548802" cy="74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id-ID" altLang="zh-CN" sz="32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48">
              <a:extLst>
                <a:ext uri="{FF2B5EF4-FFF2-40B4-BE49-F238E27FC236}">
                  <a16:creationId xmlns:a16="http://schemas.microsoft.com/office/drawing/2014/main" id="{32E5C667-2B1F-484B-BF61-B4C68ED1B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824" y="4486182"/>
              <a:ext cx="4777402" cy="74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运行演示</a:t>
              </a:r>
              <a:endParaRPr lang="id-ID" altLang="zh-CN" sz="32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2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DF5322-EB07-4E8B-AC2B-DEA4834DBC12}"/>
              </a:ext>
            </a:extLst>
          </p:cNvPr>
          <p:cNvGrpSpPr/>
          <p:nvPr/>
        </p:nvGrpSpPr>
        <p:grpSpPr>
          <a:xfrm>
            <a:off x="3964641" y="1990583"/>
            <a:ext cx="4262718" cy="2969167"/>
            <a:chOff x="3964641" y="2057465"/>
            <a:chExt cx="4262718" cy="296916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4AB731F-8BC9-4090-87D0-D40A5F7F2CCE}"/>
                </a:ext>
              </a:extLst>
            </p:cNvPr>
            <p:cNvGrpSpPr/>
            <p:nvPr/>
          </p:nvGrpSpPr>
          <p:grpSpPr>
            <a:xfrm>
              <a:off x="5185490" y="2057465"/>
              <a:ext cx="1666220" cy="1460222"/>
              <a:chOff x="5374615" y="2451808"/>
              <a:chExt cx="1287969" cy="112873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7B8E321-1471-400C-8783-8D40381EF283}"/>
                  </a:ext>
                </a:extLst>
              </p:cNvPr>
              <p:cNvSpPr/>
              <p:nvPr/>
            </p:nvSpPr>
            <p:spPr>
              <a:xfrm>
                <a:off x="5515376" y="2451808"/>
                <a:ext cx="1033342" cy="1033342"/>
              </a:xfrm>
              <a:prstGeom prst="ellipse">
                <a:avLst/>
              </a:prstGeom>
              <a:solidFill>
                <a:srgbClr val="B4C2C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srgbClr val="6BC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">
                <a:extLst>
                  <a:ext uri="{FF2B5EF4-FFF2-40B4-BE49-F238E27FC236}">
                    <a16:creationId xmlns:a16="http://schemas.microsoft.com/office/drawing/2014/main" id="{F14D72DB-3FB5-4846-A938-4645042FE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1509" y="2641333"/>
                <a:ext cx="126107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C77B449-000D-4CA8-B023-B20560C91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615" y="2942332"/>
                <a:ext cx="1261076" cy="638212"/>
              </a:xfrm>
              <a:custGeom>
                <a:avLst/>
                <a:gdLst>
                  <a:gd name="T0" fmla="*/ 1549562246 w 3963"/>
                  <a:gd name="T1" fmla="*/ 0 h 1997"/>
                  <a:gd name="T2" fmla="*/ 1549562246 w 3963"/>
                  <a:gd name="T3" fmla="*/ 6310189 h 1997"/>
                  <a:gd name="T4" fmla="*/ 774976531 w 3963"/>
                  <a:gd name="T5" fmla="*/ 787596152 h 1997"/>
                  <a:gd name="T6" fmla="*/ 0 w 3963"/>
                  <a:gd name="T7" fmla="*/ 6310189 h 19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38100" cap="flat" cmpd="sng">
                <a:solidFill>
                  <a:srgbClr val="B4C2C5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CF2A6A3-1EBA-4834-9D99-E90D44123C7C}"/>
                </a:ext>
              </a:extLst>
            </p:cNvPr>
            <p:cNvSpPr txBox="1"/>
            <p:nvPr/>
          </p:nvSpPr>
          <p:spPr>
            <a:xfrm>
              <a:off x="3964641" y="3610859"/>
              <a:ext cx="4262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spc="6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8E15E7B-1127-4493-85E8-E84CB2F40399}"/>
                </a:ext>
              </a:extLst>
            </p:cNvPr>
            <p:cNvSpPr/>
            <p:nvPr/>
          </p:nvSpPr>
          <p:spPr>
            <a:xfrm>
              <a:off x="4779421" y="4626522"/>
              <a:ext cx="26331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2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270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B0A9882-8246-48C5-B32F-EFDC5D2D7511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574032-ABD7-4110-8FB7-C85505B3E4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r="32708" b="12500"/>
          <a:stretch>
            <a:fillRect/>
          </a:stretch>
        </p:blipFill>
        <p:spPr>
          <a:xfrm>
            <a:off x="868139" y="1928910"/>
            <a:ext cx="4629240" cy="3726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457DD550-2C1A-4B18-9303-A7CF6E953D7D}"/>
              </a:ext>
            </a:extLst>
          </p:cNvPr>
          <p:cNvSpPr txBox="1">
            <a:spLocks/>
          </p:cNvSpPr>
          <p:nvPr/>
        </p:nvSpPr>
        <p:spPr>
          <a:xfrm>
            <a:off x="6384154" y="2141411"/>
            <a:ext cx="5177225" cy="2434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/>
                <a:ea typeface="微软雅黑" panose="020B0503020204020204" pitchFamily="34" charset="-122"/>
              </a:rPr>
              <a:t>本系统是一个简单的基于</a:t>
            </a:r>
            <a:r>
              <a:rPr lang="en-US" altLang="zh-CN" sz="2400" dirty="0">
                <a:latin typeface="Arial" panose="020B0604020202020204"/>
                <a:ea typeface="微软雅黑" panose="020B0503020204020204" pitchFamily="34" charset="-122"/>
              </a:rPr>
              <a:t>SpringBoot</a:t>
            </a:r>
            <a:r>
              <a:rPr lang="zh-CN" altLang="en-US" sz="2400" dirty="0">
                <a:latin typeface="Arial" panose="020B0604020202020204"/>
                <a:ea typeface="微软雅黑" panose="020B0503020204020204" pitchFamily="34" charset="-122"/>
              </a:rPr>
              <a:t>的合同管理系统，包括用户注册，登录，合同管理，查询统计，基础信息管理和系统管理等功能。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8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ECB788-1E69-4C82-A7B2-92415EFE425D}"/>
              </a:ext>
            </a:extLst>
          </p:cNvPr>
          <p:cNvGrpSpPr/>
          <p:nvPr/>
        </p:nvGrpSpPr>
        <p:grpSpPr>
          <a:xfrm>
            <a:off x="3496796" y="2066595"/>
            <a:ext cx="5198409" cy="2900885"/>
            <a:chOff x="3496796" y="1990583"/>
            <a:chExt cx="5198409" cy="290088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4AB731F-8BC9-4090-87D0-D40A5F7F2CCE}"/>
                </a:ext>
              </a:extLst>
            </p:cNvPr>
            <p:cNvGrpSpPr/>
            <p:nvPr/>
          </p:nvGrpSpPr>
          <p:grpSpPr>
            <a:xfrm>
              <a:off x="5185490" y="1990583"/>
              <a:ext cx="1666220" cy="1460222"/>
              <a:chOff x="5374615" y="2451808"/>
              <a:chExt cx="1287969" cy="112873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7B8E321-1471-400C-8783-8D40381EF283}"/>
                  </a:ext>
                </a:extLst>
              </p:cNvPr>
              <p:cNvSpPr/>
              <p:nvPr/>
            </p:nvSpPr>
            <p:spPr>
              <a:xfrm>
                <a:off x="5515376" y="2451808"/>
                <a:ext cx="1033342" cy="1033342"/>
              </a:xfrm>
              <a:prstGeom prst="ellipse">
                <a:avLst/>
              </a:prstGeom>
              <a:solidFill>
                <a:srgbClr val="B4C2C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srgbClr val="6BC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">
                <a:extLst>
                  <a:ext uri="{FF2B5EF4-FFF2-40B4-BE49-F238E27FC236}">
                    <a16:creationId xmlns:a16="http://schemas.microsoft.com/office/drawing/2014/main" id="{F14D72DB-3FB5-4846-A938-4645042FE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1509" y="2641333"/>
                <a:ext cx="1261075" cy="64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C77B449-000D-4CA8-B023-B20560C91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615" y="2942332"/>
                <a:ext cx="1261076" cy="638212"/>
              </a:xfrm>
              <a:custGeom>
                <a:avLst/>
                <a:gdLst>
                  <a:gd name="T0" fmla="*/ 1549562246 w 3963"/>
                  <a:gd name="T1" fmla="*/ 0 h 1997"/>
                  <a:gd name="T2" fmla="*/ 1549562246 w 3963"/>
                  <a:gd name="T3" fmla="*/ 6310189 h 1997"/>
                  <a:gd name="T4" fmla="*/ 774976531 w 3963"/>
                  <a:gd name="T5" fmla="*/ 787596152 h 1997"/>
                  <a:gd name="T6" fmla="*/ 0 w 3963"/>
                  <a:gd name="T7" fmla="*/ 6310189 h 19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38100" cap="flat" cmpd="sng">
                <a:solidFill>
                  <a:srgbClr val="B4C2C5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170DD44-A2C9-4534-8BF2-1C07CAD5B156}"/>
                </a:ext>
              </a:extLst>
            </p:cNvPr>
            <p:cNvSpPr txBox="1"/>
            <p:nvPr/>
          </p:nvSpPr>
          <p:spPr>
            <a:xfrm>
              <a:off x="3496796" y="3572383"/>
              <a:ext cx="51984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spc="6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1980E8-EEBB-45D3-8050-6ACCC2F781F6}"/>
                </a:ext>
              </a:extLst>
            </p:cNvPr>
            <p:cNvSpPr/>
            <p:nvPr/>
          </p:nvSpPr>
          <p:spPr>
            <a:xfrm>
              <a:off x="3912517" y="4491358"/>
              <a:ext cx="43669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Division of labor among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5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4E22BA73-4BDB-4E62-9486-F136957B60B9}"/>
              </a:ext>
            </a:extLst>
          </p:cNvPr>
          <p:cNvSpPr/>
          <p:nvPr/>
        </p:nvSpPr>
        <p:spPr>
          <a:xfrm>
            <a:off x="1414325" y="2319195"/>
            <a:ext cx="1632261" cy="3239776"/>
          </a:xfrm>
          <a:prstGeom prst="rect">
            <a:avLst/>
          </a:prstGeom>
          <a:noFill/>
          <a:ln w="3810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D297380C-9D6B-4F33-AD1D-96C55D5EA0A6}"/>
              </a:ext>
            </a:extLst>
          </p:cNvPr>
          <p:cNvSpPr/>
          <p:nvPr/>
        </p:nvSpPr>
        <p:spPr>
          <a:xfrm>
            <a:off x="3347097" y="2319195"/>
            <a:ext cx="1632261" cy="3239776"/>
          </a:xfrm>
          <a:prstGeom prst="rect">
            <a:avLst/>
          </a:prstGeom>
          <a:noFill/>
          <a:ln w="3810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FEBC1FD9-C5AF-493D-AC89-0FD855FD0F1A}"/>
              </a:ext>
            </a:extLst>
          </p:cNvPr>
          <p:cNvSpPr/>
          <p:nvPr/>
        </p:nvSpPr>
        <p:spPr>
          <a:xfrm>
            <a:off x="5279868" y="2319195"/>
            <a:ext cx="1632261" cy="3239776"/>
          </a:xfrm>
          <a:prstGeom prst="rect">
            <a:avLst/>
          </a:prstGeom>
          <a:noFill/>
          <a:ln w="3810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B20430B2-CF05-4DC5-9179-D87A605DD61D}"/>
              </a:ext>
            </a:extLst>
          </p:cNvPr>
          <p:cNvSpPr/>
          <p:nvPr/>
        </p:nvSpPr>
        <p:spPr>
          <a:xfrm>
            <a:off x="7212641" y="2319195"/>
            <a:ext cx="1632261" cy="3239776"/>
          </a:xfrm>
          <a:prstGeom prst="rect">
            <a:avLst/>
          </a:prstGeom>
          <a:noFill/>
          <a:ln w="3810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E20693E9-F540-4473-B639-655059B45F69}"/>
              </a:ext>
            </a:extLst>
          </p:cNvPr>
          <p:cNvSpPr/>
          <p:nvPr/>
        </p:nvSpPr>
        <p:spPr>
          <a:xfrm>
            <a:off x="9145414" y="2319195"/>
            <a:ext cx="1632261" cy="3239776"/>
          </a:xfrm>
          <a:prstGeom prst="rect">
            <a:avLst/>
          </a:prstGeom>
          <a:noFill/>
          <a:ln w="3810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72C945B6-C7C5-43B9-9DCD-685AC97CFF24}"/>
              </a:ext>
            </a:extLst>
          </p:cNvPr>
          <p:cNvSpPr txBox="1">
            <a:spLocks/>
          </p:cNvSpPr>
          <p:nvPr/>
        </p:nvSpPr>
        <p:spPr>
          <a:xfrm>
            <a:off x="1554649" y="3582161"/>
            <a:ext cx="1351611" cy="1744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FC059BE8-8DC2-42A4-A650-7255BBFEE179}"/>
              </a:ext>
            </a:extLst>
          </p:cNvPr>
          <p:cNvSpPr txBox="1">
            <a:spLocks/>
          </p:cNvSpPr>
          <p:nvPr/>
        </p:nvSpPr>
        <p:spPr>
          <a:xfrm>
            <a:off x="3487421" y="3582161"/>
            <a:ext cx="1351611" cy="1744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F1804B00-BE75-415F-8CFE-881D3EE10D94}"/>
              </a:ext>
            </a:extLst>
          </p:cNvPr>
          <p:cNvSpPr txBox="1">
            <a:spLocks/>
          </p:cNvSpPr>
          <p:nvPr/>
        </p:nvSpPr>
        <p:spPr>
          <a:xfrm>
            <a:off x="5420194" y="3582161"/>
            <a:ext cx="1351611" cy="18631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AF6ED8C4-2B05-4B8C-9395-5B19F1CDC7C1}"/>
              </a:ext>
            </a:extLst>
          </p:cNvPr>
          <p:cNvSpPr txBox="1">
            <a:spLocks/>
          </p:cNvSpPr>
          <p:nvPr/>
        </p:nvSpPr>
        <p:spPr>
          <a:xfrm>
            <a:off x="9261234" y="3582161"/>
            <a:ext cx="1351611" cy="18631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969E9-4795-40B4-88E7-0EF947191526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008466-F7D6-4E57-9BEF-6F1DD3DE6BCB}"/>
              </a:ext>
            </a:extLst>
          </p:cNvPr>
          <p:cNvSpPr/>
          <p:nvPr/>
        </p:nvSpPr>
        <p:spPr>
          <a:xfrm>
            <a:off x="1599511" y="26890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周建平</a:t>
            </a:r>
            <a:endParaRPr lang="en-US" altLang="zh-CN" sz="2800" dirty="0">
              <a:solidFill>
                <a:srgbClr val="B4C2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81F059-528D-4C0D-A996-2AFE08E1A507}"/>
              </a:ext>
            </a:extLst>
          </p:cNvPr>
          <p:cNvSpPr/>
          <p:nvPr/>
        </p:nvSpPr>
        <p:spPr>
          <a:xfrm>
            <a:off x="7397828" y="2691164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曾一凡</a:t>
            </a:r>
            <a:endParaRPr lang="en-US" altLang="zh-CN" sz="2800" dirty="0">
              <a:solidFill>
                <a:srgbClr val="B4C2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9110CC-0681-4979-96A7-BD5CCDB62D89}"/>
              </a:ext>
            </a:extLst>
          </p:cNvPr>
          <p:cNvSpPr/>
          <p:nvPr/>
        </p:nvSpPr>
        <p:spPr>
          <a:xfrm>
            <a:off x="5465055" y="26890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植长潮</a:t>
            </a:r>
            <a:endParaRPr lang="en-US" altLang="zh-CN" sz="2800" dirty="0">
              <a:solidFill>
                <a:srgbClr val="B4C2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08ADFE-D0EE-4376-A707-9007B9B2162D}"/>
              </a:ext>
            </a:extLst>
          </p:cNvPr>
          <p:cNvSpPr/>
          <p:nvPr/>
        </p:nvSpPr>
        <p:spPr>
          <a:xfrm>
            <a:off x="3532283" y="26890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周光彪</a:t>
            </a:r>
            <a:endParaRPr lang="en-US" altLang="zh-CN" sz="2800" dirty="0">
              <a:solidFill>
                <a:srgbClr val="B4C2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EA1C2D-7C8F-43AC-B98A-C7A905E17A36}"/>
              </a:ext>
            </a:extLst>
          </p:cNvPr>
          <p:cNvSpPr/>
          <p:nvPr/>
        </p:nvSpPr>
        <p:spPr>
          <a:xfrm>
            <a:off x="9350960" y="2691164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范星宇</a:t>
            </a:r>
            <a:endParaRPr lang="en-US" altLang="zh-CN" sz="2800" dirty="0">
              <a:solidFill>
                <a:srgbClr val="B4C2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14E50FB7-D08E-4DA8-B889-B22BFD62BBD1}"/>
              </a:ext>
            </a:extLst>
          </p:cNvPr>
          <p:cNvSpPr txBox="1">
            <a:spLocks/>
          </p:cNvSpPr>
          <p:nvPr/>
        </p:nvSpPr>
        <p:spPr>
          <a:xfrm>
            <a:off x="7312041" y="3582161"/>
            <a:ext cx="1351611" cy="18631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998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C5FB7-757F-4FD9-9627-70EEAA284F08}"/>
              </a:ext>
            </a:extLst>
          </p:cNvPr>
          <p:cNvSpPr/>
          <p:nvPr/>
        </p:nvSpPr>
        <p:spPr>
          <a:xfrm>
            <a:off x="232990" y="213359"/>
            <a:ext cx="11726020" cy="6431283"/>
          </a:xfrm>
          <a:prstGeom prst="rect">
            <a:avLst/>
          </a:prstGeom>
          <a:noFill/>
          <a:ln w="57150">
            <a:solidFill>
              <a:srgbClr val="B4C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3216B3-D216-4327-A63B-3857266A2A56}"/>
              </a:ext>
            </a:extLst>
          </p:cNvPr>
          <p:cNvGrpSpPr/>
          <p:nvPr/>
        </p:nvGrpSpPr>
        <p:grpSpPr>
          <a:xfrm>
            <a:off x="3964641" y="2170316"/>
            <a:ext cx="4262718" cy="2517369"/>
            <a:chOff x="3964641" y="1990583"/>
            <a:chExt cx="4262718" cy="2517369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4AB731F-8BC9-4090-87D0-D40A5F7F2CCE}"/>
                </a:ext>
              </a:extLst>
            </p:cNvPr>
            <p:cNvGrpSpPr/>
            <p:nvPr/>
          </p:nvGrpSpPr>
          <p:grpSpPr>
            <a:xfrm>
              <a:off x="5185490" y="1990583"/>
              <a:ext cx="1666220" cy="1460222"/>
              <a:chOff x="5374615" y="2451808"/>
              <a:chExt cx="1287969" cy="112873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7B8E321-1471-400C-8783-8D40381EF283}"/>
                  </a:ext>
                </a:extLst>
              </p:cNvPr>
              <p:cNvSpPr/>
              <p:nvPr/>
            </p:nvSpPr>
            <p:spPr>
              <a:xfrm>
                <a:off x="5515376" y="2451808"/>
                <a:ext cx="1033342" cy="1033342"/>
              </a:xfrm>
              <a:prstGeom prst="ellipse">
                <a:avLst/>
              </a:prstGeom>
              <a:solidFill>
                <a:srgbClr val="B4C2C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srgbClr val="6BC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">
                <a:extLst>
                  <a:ext uri="{FF2B5EF4-FFF2-40B4-BE49-F238E27FC236}">
                    <a16:creationId xmlns:a16="http://schemas.microsoft.com/office/drawing/2014/main" id="{F14D72DB-3FB5-4846-A938-4645042FE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1509" y="2641333"/>
                <a:ext cx="1261075" cy="64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DC77B449-000D-4CA8-B023-B20560C91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615" y="2942332"/>
                <a:ext cx="1261076" cy="638212"/>
              </a:xfrm>
              <a:custGeom>
                <a:avLst/>
                <a:gdLst>
                  <a:gd name="T0" fmla="*/ 1549562246 w 3963"/>
                  <a:gd name="T1" fmla="*/ 0 h 1997"/>
                  <a:gd name="T2" fmla="*/ 1549562246 w 3963"/>
                  <a:gd name="T3" fmla="*/ 6310189 h 1997"/>
                  <a:gd name="T4" fmla="*/ 774976531 w 3963"/>
                  <a:gd name="T5" fmla="*/ 787596152 h 1997"/>
                  <a:gd name="T6" fmla="*/ 0 w 3963"/>
                  <a:gd name="T7" fmla="*/ 6310189 h 19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38100" cap="flat" cmpd="sng">
                <a:solidFill>
                  <a:srgbClr val="B4C2C5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9FB1B7-31B8-4280-AAC0-C479EAC8E2DD}"/>
                </a:ext>
              </a:extLst>
            </p:cNvPr>
            <p:cNvSpPr txBox="1"/>
            <p:nvPr/>
          </p:nvSpPr>
          <p:spPr>
            <a:xfrm>
              <a:off x="3964641" y="3492289"/>
              <a:ext cx="4262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spc="6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5693075-3273-4D0C-A70D-B32F64AB666E}"/>
              </a:ext>
            </a:extLst>
          </p:cNvPr>
          <p:cNvSpPr/>
          <p:nvPr/>
        </p:nvSpPr>
        <p:spPr>
          <a:xfrm>
            <a:off x="4611792" y="4590997"/>
            <a:ext cx="2848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19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916819D-E28C-4B00-BD52-34D76590BFBF}"/>
              </a:ext>
            </a:extLst>
          </p:cNvPr>
          <p:cNvGrpSpPr/>
          <p:nvPr/>
        </p:nvGrpSpPr>
        <p:grpSpPr>
          <a:xfrm>
            <a:off x="1717972" y="1396904"/>
            <a:ext cx="8756056" cy="4064191"/>
            <a:chOff x="1337997" y="1451596"/>
            <a:chExt cx="8756056" cy="406419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037BDAF-16E2-405E-AD37-FA1A21A4330E}"/>
                </a:ext>
              </a:extLst>
            </p:cNvPr>
            <p:cNvGrpSpPr/>
            <p:nvPr/>
          </p:nvGrpSpPr>
          <p:grpSpPr>
            <a:xfrm>
              <a:off x="1337997" y="2659543"/>
              <a:ext cx="7546321" cy="2597251"/>
              <a:chOff x="1601807" y="4084329"/>
              <a:chExt cx="12235222" cy="4211051"/>
            </a:xfrm>
          </p:grpSpPr>
          <p:grpSp>
            <p:nvGrpSpPr>
              <p:cNvPr id="26" name="Group 59">
                <a:extLst>
                  <a:ext uri="{FF2B5EF4-FFF2-40B4-BE49-F238E27FC236}">
                    <a16:creationId xmlns:a16="http://schemas.microsoft.com/office/drawing/2014/main" id="{83DCE92A-D467-4C4B-BBAF-95C78617EEAA}"/>
                  </a:ext>
                </a:extLst>
              </p:cNvPr>
              <p:cNvGrpSpPr/>
              <p:nvPr/>
            </p:nvGrpSpPr>
            <p:grpSpPr>
              <a:xfrm>
                <a:off x="9698501" y="4529762"/>
                <a:ext cx="4138528" cy="2593026"/>
                <a:chOff x="9698501" y="4189424"/>
                <a:chExt cx="4138528" cy="2593026"/>
              </a:xfrm>
            </p:grpSpPr>
            <p:cxnSp>
              <p:nvCxnSpPr>
                <p:cNvPr id="48" name="Straight Connector 11">
                  <a:extLst>
                    <a:ext uri="{FF2B5EF4-FFF2-40B4-BE49-F238E27FC236}">
                      <a16:creationId xmlns:a16="http://schemas.microsoft.com/office/drawing/2014/main" id="{ABD37854-7B83-4E80-B684-4DD0187935F3}"/>
                    </a:ext>
                  </a:extLst>
                </p:cNvPr>
                <p:cNvCxnSpPr/>
                <p:nvPr/>
              </p:nvCxnSpPr>
              <p:spPr>
                <a:xfrm>
                  <a:off x="9698501" y="4189424"/>
                  <a:ext cx="3666795" cy="2269155"/>
                </a:xfrm>
                <a:prstGeom prst="line">
                  <a:avLst/>
                </a:prstGeom>
                <a:ln w="50800" cmpd="sng">
                  <a:solidFill>
                    <a:srgbClr val="B4C2C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18">
                  <a:extLst>
                    <a:ext uri="{FF2B5EF4-FFF2-40B4-BE49-F238E27FC236}">
                      <a16:creationId xmlns:a16="http://schemas.microsoft.com/office/drawing/2014/main" id="{87922E41-40F6-4ACC-B7D9-4AC466B1418E}"/>
                    </a:ext>
                  </a:extLst>
                </p:cNvPr>
                <p:cNvSpPr/>
                <p:nvPr/>
              </p:nvSpPr>
              <p:spPr>
                <a:xfrm>
                  <a:off x="13105509" y="6050930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88900">
                  <a:solidFill>
                    <a:srgbClr val="B4C2C5"/>
                  </a:solidFill>
                </a:ln>
                <a:effectLst>
                  <a:outerShdw blurRad="127000" dist="38100" dir="5400000" algn="t" rotWithShape="0">
                    <a:prstClr val="black">
                      <a:alpha val="6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grpSp>
            <p:nvGrpSpPr>
              <p:cNvPr id="27" name="Group 58">
                <a:extLst>
                  <a:ext uri="{FF2B5EF4-FFF2-40B4-BE49-F238E27FC236}">
                    <a16:creationId xmlns:a16="http://schemas.microsoft.com/office/drawing/2014/main" id="{2044CBF6-5144-47F3-AB63-BA176EA46C69}"/>
                  </a:ext>
                </a:extLst>
              </p:cNvPr>
              <p:cNvGrpSpPr/>
              <p:nvPr/>
            </p:nvGrpSpPr>
            <p:grpSpPr>
              <a:xfrm>
                <a:off x="7243317" y="4084329"/>
                <a:ext cx="2820944" cy="2306939"/>
                <a:chOff x="7243317" y="3743991"/>
                <a:chExt cx="2820944" cy="2306939"/>
              </a:xfrm>
            </p:grpSpPr>
            <p:cxnSp>
              <p:nvCxnSpPr>
                <p:cNvPr id="46" name="Straight Connector 10">
                  <a:extLst>
                    <a:ext uri="{FF2B5EF4-FFF2-40B4-BE49-F238E27FC236}">
                      <a16:creationId xmlns:a16="http://schemas.microsoft.com/office/drawing/2014/main" id="{777C32E3-66C5-4C0A-A8A6-4FD5D20F31F2}"/>
                    </a:ext>
                  </a:extLst>
                </p:cNvPr>
                <p:cNvCxnSpPr/>
                <p:nvPr/>
              </p:nvCxnSpPr>
              <p:spPr>
                <a:xfrm flipH="1">
                  <a:off x="7243317" y="4189424"/>
                  <a:ext cx="2455184" cy="1861506"/>
                </a:xfrm>
                <a:prstGeom prst="line">
                  <a:avLst/>
                </a:prstGeom>
                <a:ln w="50800" cmpd="sng">
                  <a:solidFill>
                    <a:srgbClr val="B4C2C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17">
                  <a:extLst>
                    <a:ext uri="{FF2B5EF4-FFF2-40B4-BE49-F238E27FC236}">
                      <a16:creationId xmlns:a16="http://schemas.microsoft.com/office/drawing/2014/main" id="{ECFE806E-C9D8-4EF2-8C26-C7F00C23FBE0}"/>
                    </a:ext>
                  </a:extLst>
                </p:cNvPr>
                <p:cNvSpPr/>
                <p:nvPr/>
              </p:nvSpPr>
              <p:spPr>
                <a:xfrm>
                  <a:off x="9332741" y="3743991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88900">
                  <a:solidFill>
                    <a:srgbClr val="B4C2C5"/>
                  </a:solidFill>
                </a:ln>
                <a:effectLst>
                  <a:outerShdw blurRad="127000" dist="38100" dir="5400000" algn="t" rotWithShape="0">
                    <a:prstClr val="black">
                      <a:alpha val="6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grpSp>
            <p:nvGrpSpPr>
              <p:cNvPr id="28" name="Group 57">
                <a:extLst>
                  <a:ext uri="{FF2B5EF4-FFF2-40B4-BE49-F238E27FC236}">
                    <a16:creationId xmlns:a16="http://schemas.microsoft.com/office/drawing/2014/main" id="{7EFEA8FC-BC0B-49CC-AD46-BDBD04E2A564}"/>
                  </a:ext>
                </a:extLst>
              </p:cNvPr>
              <p:cNvGrpSpPr/>
              <p:nvPr/>
            </p:nvGrpSpPr>
            <p:grpSpPr>
              <a:xfrm>
                <a:off x="4429059" y="4904323"/>
                <a:ext cx="3084684" cy="1917246"/>
                <a:chOff x="4429059" y="4563985"/>
                <a:chExt cx="3084684" cy="1917246"/>
              </a:xfrm>
            </p:grpSpPr>
            <p:cxnSp>
              <p:nvCxnSpPr>
                <p:cNvPr id="44" name="Straight Connector 9">
                  <a:extLst>
                    <a:ext uri="{FF2B5EF4-FFF2-40B4-BE49-F238E27FC236}">
                      <a16:creationId xmlns:a16="http://schemas.microsoft.com/office/drawing/2014/main" id="{067A83E2-0FC2-41BD-828C-E89CAD7AEC65}"/>
                    </a:ext>
                  </a:extLst>
                </p:cNvPr>
                <p:cNvCxnSpPr/>
                <p:nvPr/>
              </p:nvCxnSpPr>
              <p:spPr>
                <a:xfrm flipH="1" flipV="1">
                  <a:off x="4429059" y="4563985"/>
                  <a:ext cx="2664190" cy="1568072"/>
                </a:xfrm>
                <a:prstGeom prst="line">
                  <a:avLst/>
                </a:prstGeom>
                <a:ln w="50800" cmpd="sng">
                  <a:solidFill>
                    <a:srgbClr val="B4C2C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16">
                  <a:extLst>
                    <a:ext uri="{FF2B5EF4-FFF2-40B4-BE49-F238E27FC236}">
                      <a16:creationId xmlns:a16="http://schemas.microsoft.com/office/drawing/2014/main" id="{FFAC80DF-E23F-4341-9D71-09903C540B61}"/>
                    </a:ext>
                  </a:extLst>
                </p:cNvPr>
                <p:cNvSpPr/>
                <p:nvPr/>
              </p:nvSpPr>
              <p:spPr>
                <a:xfrm>
                  <a:off x="6782223" y="5749711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88900">
                  <a:solidFill>
                    <a:srgbClr val="B4C2C5"/>
                  </a:solidFill>
                </a:ln>
                <a:effectLst>
                  <a:outerShdw blurRad="127000" dist="38100" dir="5400000" algn="t" rotWithShape="0">
                    <a:prstClr val="black">
                      <a:alpha val="6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grpSp>
            <p:nvGrpSpPr>
              <p:cNvPr id="29" name="Group 56">
                <a:extLst>
                  <a:ext uri="{FF2B5EF4-FFF2-40B4-BE49-F238E27FC236}">
                    <a16:creationId xmlns:a16="http://schemas.microsoft.com/office/drawing/2014/main" id="{530AE960-B3B5-4771-AAE8-11744500B4F0}"/>
                  </a:ext>
                </a:extLst>
              </p:cNvPr>
              <p:cNvGrpSpPr/>
              <p:nvPr/>
            </p:nvGrpSpPr>
            <p:grpSpPr>
              <a:xfrm>
                <a:off x="2108652" y="4521976"/>
                <a:ext cx="2636521" cy="3297656"/>
                <a:chOff x="2108652" y="4181638"/>
                <a:chExt cx="2636521" cy="3297656"/>
              </a:xfrm>
            </p:grpSpPr>
            <p:cxnSp>
              <p:nvCxnSpPr>
                <p:cNvPr id="42" name="Straight Connector 13">
                  <a:extLst>
                    <a:ext uri="{FF2B5EF4-FFF2-40B4-BE49-F238E27FC236}">
                      <a16:creationId xmlns:a16="http://schemas.microsoft.com/office/drawing/2014/main" id="{01484075-539C-4622-918D-7E30E960E3AA}"/>
                    </a:ext>
                  </a:extLst>
                </p:cNvPr>
                <p:cNvCxnSpPr/>
                <p:nvPr/>
              </p:nvCxnSpPr>
              <p:spPr>
                <a:xfrm flipV="1">
                  <a:off x="2108652" y="4606725"/>
                  <a:ext cx="2270760" cy="2872569"/>
                </a:xfrm>
                <a:prstGeom prst="line">
                  <a:avLst/>
                </a:prstGeom>
                <a:ln w="50800" cmpd="sng">
                  <a:solidFill>
                    <a:srgbClr val="B4C2C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15">
                  <a:extLst>
                    <a:ext uri="{FF2B5EF4-FFF2-40B4-BE49-F238E27FC236}">
                      <a16:creationId xmlns:a16="http://schemas.microsoft.com/office/drawing/2014/main" id="{2041C1D5-21B6-4DC8-9938-EBBC9B0E4ABC}"/>
                    </a:ext>
                  </a:extLst>
                </p:cNvPr>
                <p:cNvSpPr/>
                <p:nvPr/>
              </p:nvSpPr>
              <p:spPr>
                <a:xfrm>
                  <a:off x="4013653" y="4181638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88900">
                  <a:solidFill>
                    <a:srgbClr val="B4C2C5"/>
                  </a:solidFill>
                </a:ln>
                <a:effectLst>
                  <a:outerShdw blurRad="127000" dist="38100" dir="5400000" algn="t" rotWithShape="0">
                    <a:prstClr val="black">
                      <a:alpha val="6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grpSp>
            <p:nvGrpSpPr>
              <p:cNvPr id="30" name="Group 34">
                <a:extLst>
                  <a:ext uri="{FF2B5EF4-FFF2-40B4-BE49-F238E27FC236}">
                    <a16:creationId xmlns:a16="http://schemas.microsoft.com/office/drawing/2014/main" id="{D0E6AB13-89B2-4183-AF54-BE8DCF5928DD}"/>
                  </a:ext>
                </a:extLst>
              </p:cNvPr>
              <p:cNvGrpSpPr/>
              <p:nvPr/>
            </p:nvGrpSpPr>
            <p:grpSpPr>
              <a:xfrm>
                <a:off x="1601808" y="7228580"/>
                <a:ext cx="1066800" cy="1066800"/>
                <a:chOff x="8336280" y="5074920"/>
                <a:chExt cx="1600200" cy="1600200"/>
              </a:xfrm>
            </p:grpSpPr>
            <p:sp>
              <p:nvSpPr>
                <p:cNvPr id="37" name="Oval 35">
                  <a:extLst>
                    <a:ext uri="{FF2B5EF4-FFF2-40B4-BE49-F238E27FC236}">
                      <a16:creationId xmlns:a16="http://schemas.microsoft.com/office/drawing/2014/main" id="{2848D06C-45CD-469E-8F8A-CF758C40E1A8}"/>
                    </a:ext>
                  </a:extLst>
                </p:cNvPr>
                <p:cNvSpPr/>
                <p:nvPr/>
              </p:nvSpPr>
              <p:spPr>
                <a:xfrm>
                  <a:off x="8336280" y="5074920"/>
                  <a:ext cx="1600200" cy="16002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432E24"/>
                  </a:solidFill>
                </a:ln>
                <a:effectLst>
                  <a:outerShdw blurRad="127000" dist="38100" dir="5400000" algn="t" rotWithShape="0">
                    <a:prstClr val="black">
                      <a:alpha val="6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8" name="Oval 36">
                  <a:extLst>
                    <a:ext uri="{FF2B5EF4-FFF2-40B4-BE49-F238E27FC236}">
                      <a16:creationId xmlns:a16="http://schemas.microsoft.com/office/drawing/2014/main" id="{4DD73A7C-CDA9-4994-A1AC-33A3069E1775}"/>
                    </a:ext>
                  </a:extLst>
                </p:cNvPr>
                <p:cNvSpPr/>
                <p:nvPr/>
              </p:nvSpPr>
              <p:spPr>
                <a:xfrm>
                  <a:off x="8747760" y="5486400"/>
                  <a:ext cx="777240" cy="77724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9" name="Rounded Rectangle 37">
                  <a:extLst>
                    <a:ext uri="{FF2B5EF4-FFF2-40B4-BE49-F238E27FC236}">
                      <a16:creationId xmlns:a16="http://schemas.microsoft.com/office/drawing/2014/main" id="{4437D06C-9FE9-4041-AF78-7FE20AF84998}"/>
                    </a:ext>
                  </a:extLst>
                </p:cNvPr>
                <p:cNvSpPr/>
                <p:nvPr/>
              </p:nvSpPr>
              <p:spPr>
                <a:xfrm>
                  <a:off x="9028899" y="5341620"/>
                  <a:ext cx="214962" cy="53340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0" name="Oval 38">
                  <a:extLst>
                    <a:ext uri="{FF2B5EF4-FFF2-40B4-BE49-F238E27FC236}">
                      <a16:creationId xmlns:a16="http://schemas.microsoft.com/office/drawing/2014/main" id="{BC78A7A2-6DFA-4586-90E3-C9453CD0F57F}"/>
                    </a:ext>
                  </a:extLst>
                </p:cNvPr>
                <p:cNvSpPr/>
                <p:nvPr/>
              </p:nvSpPr>
              <p:spPr>
                <a:xfrm>
                  <a:off x="8844749" y="5583389"/>
                  <a:ext cx="583262" cy="583262"/>
                </a:xfrm>
                <a:prstGeom prst="ellipse">
                  <a:avLst/>
                </a:prstGeom>
                <a:solidFill>
                  <a:schemeClr val="accent2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41" name="Rounded Rectangle 39">
                  <a:extLst>
                    <a:ext uri="{FF2B5EF4-FFF2-40B4-BE49-F238E27FC236}">
                      <a16:creationId xmlns:a16="http://schemas.microsoft.com/office/drawing/2014/main" id="{9DC5AF5A-E52D-46AA-8698-C36E71B364D6}"/>
                    </a:ext>
                  </a:extLst>
                </p:cNvPr>
                <p:cNvSpPr/>
                <p:nvPr/>
              </p:nvSpPr>
              <p:spPr>
                <a:xfrm>
                  <a:off x="9088755" y="5372099"/>
                  <a:ext cx="95250" cy="54578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grpSp>
            <p:nvGrpSpPr>
              <p:cNvPr id="31" name="Group 40">
                <a:extLst>
                  <a:ext uri="{FF2B5EF4-FFF2-40B4-BE49-F238E27FC236}">
                    <a16:creationId xmlns:a16="http://schemas.microsoft.com/office/drawing/2014/main" id="{A500A9A5-7409-4E42-89FA-62DFAF128063}"/>
                  </a:ext>
                </a:extLst>
              </p:cNvPr>
              <p:cNvGrpSpPr/>
              <p:nvPr/>
            </p:nvGrpSpPr>
            <p:grpSpPr>
              <a:xfrm>
                <a:off x="1601807" y="7228579"/>
                <a:ext cx="1066800" cy="1066800"/>
                <a:chOff x="8336280" y="5074920"/>
                <a:chExt cx="1600200" cy="1600200"/>
              </a:xfrm>
            </p:grpSpPr>
            <p:sp>
              <p:nvSpPr>
                <p:cNvPr id="32" name="Oval 41">
                  <a:extLst>
                    <a:ext uri="{FF2B5EF4-FFF2-40B4-BE49-F238E27FC236}">
                      <a16:creationId xmlns:a16="http://schemas.microsoft.com/office/drawing/2014/main" id="{CE31B733-E551-4ED8-854E-0421F6172F50}"/>
                    </a:ext>
                  </a:extLst>
                </p:cNvPr>
                <p:cNvSpPr/>
                <p:nvPr/>
              </p:nvSpPr>
              <p:spPr>
                <a:xfrm>
                  <a:off x="8336280" y="5074920"/>
                  <a:ext cx="1600200" cy="1600200"/>
                </a:xfrm>
                <a:prstGeom prst="ellipse">
                  <a:avLst/>
                </a:prstGeom>
                <a:noFill/>
                <a:ln w="63500">
                  <a:solidFill>
                    <a:srgbClr val="B4C2C5"/>
                  </a:solidFill>
                </a:ln>
                <a:effectLst>
                  <a:outerShdw blurRad="127000" dist="38100" dir="5400000" algn="t" rotWithShape="0">
                    <a:prstClr val="black">
                      <a:alpha val="6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3" name="Oval 42">
                  <a:extLst>
                    <a:ext uri="{FF2B5EF4-FFF2-40B4-BE49-F238E27FC236}">
                      <a16:creationId xmlns:a16="http://schemas.microsoft.com/office/drawing/2014/main" id="{D9FC76F1-F19A-4083-A118-DC639D34D8C0}"/>
                    </a:ext>
                  </a:extLst>
                </p:cNvPr>
                <p:cNvSpPr/>
                <p:nvPr/>
              </p:nvSpPr>
              <p:spPr>
                <a:xfrm>
                  <a:off x="8747760" y="5486400"/>
                  <a:ext cx="777240" cy="77724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4" name="Rounded Rectangle 43">
                  <a:extLst>
                    <a:ext uri="{FF2B5EF4-FFF2-40B4-BE49-F238E27FC236}">
                      <a16:creationId xmlns:a16="http://schemas.microsoft.com/office/drawing/2014/main" id="{319AA1B1-1B4C-458A-B24C-7896653156B1}"/>
                    </a:ext>
                  </a:extLst>
                </p:cNvPr>
                <p:cNvSpPr/>
                <p:nvPr/>
              </p:nvSpPr>
              <p:spPr>
                <a:xfrm>
                  <a:off x="9028899" y="5341620"/>
                  <a:ext cx="214962" cy="533400"/>
                </a:xfrm>
                <a:prstGeom prst="roundRect">
                  <a:avLst/>
                </a:prstGeom>
                <a:solidFill>
                  <a:srgbClr val="9CC7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5" name="Oval 44">
                  <a:extLst>
                    <a:ext uri="{FF2B5EF4-FFF2-40B4-BE49-F238E27FC236}">
                      <a16:creationId xmlns:a16="http://schemas.microsoft.com/office/drawing/2014/main" id="{6B3EAA77-51BB-4AB4-A5CC-872B8047214F}"/>
                    </a:ext>
                  </a:extLst>
                </p:cNvPr>
                <p:cNvSpPr/>
                <p:nvPr/>
              </p:nvSpPr>
              <p:spPr>
                <a:xfrm>
                  <a:off x="8844749" y="5583389"/>
                  <a:ext cx="583262" cy="583262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B4C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36" name="Rounded Rectangle 45">
                  <a:extLst>
                    <a:ext uri="{FF2B5EF4-FFF2-40B4-BE49-F238E27FC236}">
                      <a16:creationId xmlns:a16="http://schemas.microsoft.com/office/drawing/2014/main" id="{97954B97-A66E-4A5B-B256-160951CC7F8B}"/>
                    </a:ext>
                  </a:extLst>
                </p:cNvPr>
                <p:cNvSpPr/>
                <p:nvPr/>
              </p:nvSpPr>
              <p:spPr>
                <a:xfrm>
                  <a:off x="9088755" y="5372099"/>
                  <a:ext cx="95250" cy="54578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44F728B-80A1-4A29-8723-EC320BF4C771}"/>
                </a:ext>
              </a:extLst>
            </p:cNvPr>
            <p:cNvGrpSpPr/>
            <p:nvPr/>
          </p:nvGrpSpPr>
          <p:grpSpPr>
            <a:xfrm>
              <a:off x="2228136" y="3936788"/>
              <a:ext cx="2253319" cy="1578999"/>
              <a:chOff x="1357210" y="4503917"/>
              <a:chExt cx="2253319" cy="1578999"/>
            </a:xfrm>
          </p:grpSpPr>
          <p:sp>
            <p:nvSpPr>
              <p:cNvPr id="23" name="文本框 36">
                <a:extLst>
                  <a:ext uri="{FF2B5EF4-FFF2-40B4-BE49-F238E27FC236}">
                    <a16:creationId xmlns:a16="http://schemas.microsoft.com/office/drawing/2014/main" id="{CF3C19F5-2A67-47FD-B9EE-B494C805D2A6}"/>
                  </a:ext>
                </a:extLst>
              </p:cNvPr>
              <p:cNvSpPr txBox="1"/>
              <p:nvPr/>
            </p:nvSpPr>
            <p:spPr>
              <a:xfrm>
                <a:off x="1463821" y="4503917"/>
                <a:ext cx="1991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200" dirty="0">
                    <a:solidFill>
                      <a:srgbClr val="B4C2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登录注册</a:t>
                </a:r>
                <a:endParaRPr lang="en-US" altLang="zh-CN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Placeholder 32">
                <a:extLst>
                  <a:ext uri="{FF2B5EF4-FFF2-40B4-BE49-F238E27FC236}">
                    <a16:creationId xmlns:a16="http://schemas.microsoft.com/office/drawing/2014/main" id="{35FB6EB2-A3FD-4C0B-96E8-5DCDFF0C95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7210" y="5100702"/>
                <a:ext cx="2253319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实现登录注册功能，并完成输为空等验证功能。</a:t>
                </a:r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E61BABA-B1A0-427B-BBEC-EB85C4656CD3}"/>
                </a:ext>
              </a:extLst>
            </p:cNvPr>
            <p:cNvGrpSpPr/>
            <p:nvPr/>
          </p:nvGrpSpPr>
          <p:grpSpPr>
            <a:xfrm>
              <a:off x="5358866" y="3513462"/>
              <a:ext cx="2253318" cy="1706364"/>
              <a:chOff x="1146811" y="4080591"/>
              <a:chExt cx="2253318" cy="1706364"/>
            </a:xfrm>
          </p:grpSpPr>
          <p:sp>
            <p:nvSpPr>
              <p:cNvPr id="21" name="文本框 36">
                <a:extLst>
                  <a:ext uri="{FF2B5EF4-FFF2-40B4-BE49-F238E27FC236}">
                    <a16:creationId xmlns:a16="http://schemas.microsoft.com/office/drawing/2014/main" id="{D92FB9F1-0C64-47A4-A9DD-45B254207148}"/>
                  </a:ext>
                </a:extLst>
              </p:cNvPr>
              <p:cNvSpPr txBox="1"/>
              <p:nvPr/>
            </p:nvSpPr>
            <p:spPr>
              <a:xfrm>
                <a:off x="1189407" y="4080591"/>
                <a:ext cx="1991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noProof="0" dirty="0">
                    <a:ln>
                      <a:noFill/>
                    </a:ln>
                    <a:solidFill>
                      <a:srgbClr val="B4C2C5"/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信息管理</a:t>
                </a:r>
                <a:endParaRPr lang="en-US" altLang="zh-CN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 Placeholder 32">
                <a:extLst>
                  <a:ext uri="{FF2B5EF4-FFF2-40B4-BE49-F238E27FC236}">
                    <a16:creationId xmlns:a16="http://schemas.microsoft.com/office/drawing/2014/main" id="{92680594-717D-4FAA-8C79-9F45E710F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811" y="4753449"/>
                <a:ext cx="2253318" cy="1033506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实现合同信息查询、管理，合同流程查询、客户信息查询管理、用户信息查询管理、角色信息查询管理等功能。</a:t>
                </a:r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A3928B3-9CDE-4769-BADD-C29F4788A4BB}"/>
                </a:ext>
              </a:extLst>
            </p:cNvPr>
            <p:cNvGrpSpPr/>
            <p:nvPr/>
          </p:nvGrpSpPr>
          <p:grpSpPr>
            <a:xfrm>
              <a:off x="3502322" y="1451596"/>
              <a:ext cx="2402470" cy="1595784"/>
              <a:chOff x="1362600" y="4108499"/>
              <a:chExt cx="2402470" cy="1595784"/>
            </a:xfrm>
          </p:grpSpPr>
          <p:sp>
            <p:nvSpPr>
              <p:cNvPr id="19" name="文本框 36">
                <a:extLst>
                  <a:ext uri="{FF2B5EF4-FFF2-40B4-BE49-F238E27FC236}">
                    <a16:creationId xmlns:a16="http://schemas.microsoft.com/office/drawing/2014/main" id="{8495B57F-FF01-4F1B-BA01-1C7D64960608}"/>
                  </a:ext>
                </a:extLst>
              </p:cNvPr>
              <p:cNvSpPr txBox="1"/>
              <p:nvPr/>
            </p:nvSpPr>
            <p:spPr>
              <a:xfrm>
                <a:off x="1540722" y="4108499"/>
                <a:ext cx="22243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200" dirty="0">
                    <a:solidFill>
                      <a:srgbClr val="B4C2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新增合同</a:t>
                </a:r>
                <a:endParaRPr lang="en-US" altLang="zh-CN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 Placeholder 32">
                <a:extLst>
                  <a:ext uri="{FF2B5EF4-FFF2-40B4-BE49-F238E27FC236}">
                    <a16:creationId xmlns:a16="http://schemas.microsoft.com/office/drawing/2014/main" id="{F24684C9-3F8A-4EA7-8505-096DAAE4A9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2600" y="4722069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通过响应式布局等实现合同起草、会签、定稿、审批、签订等页面。</a:t>
                </a:r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F0F1019-AF4E-42A6-A8C6-F19EEA682094}"/>
                </a:ext>
              </a:extLst>
            </p:cNvPr>
            <p:cNvGrpSpPr/>
            <p:nvPr/>
          </p:nvGrpSpPr>
          <p:grpSpPr>
            <a:xfrm>
              <a:off x="7376847" y="1743983"/>
              <a:ext cx="2717206" cy="1809389"/>
              <a:chOff x="1607063" y="4400886"/>
              <a:chExt cx="2717206" cy="1809389"/>
            </a:xfrm>
          </p:grpSpPr>
          <p:sp>
            <p:nvSpPr>
              <p:cNvPr id="17" name="文本框 36">
                <a:extLst>
                  <a:ext uri="{FF2B5EF4-FFF2-40B4-BE49-F238E27FC236}">
                    <a16:creationId xmlns:a16="http://schemas.microsoft.com/office/drawing/2014/main" id="{73441665-FEC6-4178-847E-6DD7FB5286A1}"/>
                  </a:ext>
                </a:extLst>
              </p:cNvPr>
              <p:cNvSpPr txBox="1"/>
              <p:nvPr/>
            </p:nvSpPr>
            <p:spPr>
              <a:xfrm>
                <a:off x="1607063" y="4400886"/>
                <a:ext cx="27172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200" dirty="0">
                    <a:solidFill>
                      <a:srgbClr val="B4C2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系统管理</a:t>
                </a:r>
                <a:endParaRPr lang="en-US" altLang="zh-CN" sz="32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 Placeholder 32">
                <a:extLst>
                  <a:ext uri="{FF2B5EF4-FFF2-40B4-BE49-F238E27FC236}">
                    <a16:creationId xmlns:a16="http://schemas.microsoft.com/office/drawing/2014/main" id="{1E8ABB98-F41A-457F-B75E-8B321804C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1708" y="5228061"/>
                <a:ext cx="1756987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实现权限管理、日志管理等功能。</a:t>
                </a:r>
                <a:endPara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856E2F6A-8F38-4B55-B63F-A41AB935F066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23265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E2549A-9D2E-4BDF-9772-688184A93BA9}"/>
              </a:ext>
            </a:extLst>
          </p:cNvPr>
          <p:cNvGrpSpPr/>
          <p:nvPr/>
        </p:nvGrpSpPr>
        <p:grpSpPr>
          <a:xfrm>
            <a:off x="367514" y="330112"/>
            <a:ext cx="724644" cy="722736"/>
            <a:chOff x="4750828" y="1491255"/>
            <a:chExt cx="724644" cy="7227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EA1FABE-2223-4A84-87D7-B12FD1DB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828" y="1491255"/>
              <a:ext cx="724644" cy="722736"/>
            </a:xfrm>
            <a:prstGeom prst="ellipse">
              <a:avLst/>
            </a:prstGeom>
            <a:noFill/>
            <a:ln w="57150">
              <a:solidFill>
                <a:srgbClr val="B4C2C5"/>
              </a:solidFill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B4C2C5"/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11F14E2C-B1E8-4272-929B-C421D67C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823" y="1591013"/>
              <a:ext cx="6046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B4C2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B4C2C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AC40B43-182D-4D2D-B1BE-D9699E57065B}"/>
              </a:ext>
            </a:extLst>
          </p:cNvPr>
          <p:cNvSpPr txBox="1"/>
          <p:nvPr/>
        </p:nvSpPr>
        <p:spPr>
          <a:xfrm>
            <a:off x="1174596" y="415169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创新功能</a:t>
            </a: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E56D52BA-6B4D-4F44-951B-A91DB04DC673}"/>
              </a:ext>
            </a:extLst>
          </p:cNvPr>
          <p:cNvSpPr txBox="1"/>
          <p:nvPr/>
        </p:nvSpPr>
        <p:spPr>
          <a:xfrm>
            <a:off x="4896622" y="1222767"/>
            <a:ext cx="2255224" cy="519351"/>
          </a:xfrm>
          <a:prstGeom prst="roundRect">
            <a:avLst>
              <a:gd name="adj" fmla="val 50000"/>
            </a:avLst>
          </a:prstGeom>
          <a:solidFill>
            <a:srgbClr val="B4C2C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文本框 36">
            <a:extLst>
              <a:ext uri="{FF2B5EF4-FFF2-40B4-BE49-F238E27FC236}">
                <a16:creationId xmlns:a16="http://schemas.microsoft.com/office/drawing/2014/main" id="{49A269DD-95F9-49AE-A181-AF046F47451F}"/>
              </a:ext>
            </a:extLst>
          </p:cNvPr>
          <p:cNvSpPr txBox="1"/>
          <p:nvPr/>
        </p:nvSpPr>
        <p:spPr>
          <a:xfrm>
            <a:off x="5040154" y="1280453"/>
            <a:ext cx="211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SpringBoot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12195-BAFE-4B3A-8A6D-FED88580F062}"/>
              </a:ext>
            </a:extLst>
          </p:cNvPr>
          <p:cNvSpPr txBox="1"/>
          <p:nvPr/>
        </p:nvSpPr>
        <p:spPr>
          <a:xfrm>
            <a:off x="1256097" y="2913782"/>
            <a:ext cx="4940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后端采用</a:t>
            </a:r>
            <a:r>
              <a:rPr lang="en-US" altLang="zh-CN" sz="2800" dirty="0"/>
              <a:t>SpringBoot</a:t>
            </a:r>
            <a:r>
              <a:rPr lang="zh-CN" altLang="en-US" sz="2800" dirty="0"/>
              <a:t>框架，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集成了大量常用的第三方库配置，只需要非常少量的配置代码，能够更加专注于业务逻辑</a:t>
            </a:r>
            <a:r>
              <a:rPr lang="zh-CN" altLang="en-US" sz="2800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A81FA-DE45-4D49-9876-CCF2A8EB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846" y="1920474"/>
            <a:ext cx="4307471" cy="38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477</Words>
  <Application>Microsoft Office PowerPoint</Application>
  <PresentationFormat>宽屏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Helvetica Neue</vt:lpstr>
      <vt:lpstr>等线</vt:lpstr>
      <vt:lpstr>等线 Light</vt:lpstr>
      <vt:lpstr>方正稚艺简体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administator</dc:creator>
  <cp:lastModifiedBy>藤 青</cp:lastModifiedBy>
  <cp:revision>44</cp:revision>
  <dcterms:created xsi:type="dcterms:W3CDTF">2018-04-04T05:22:29Z</dcterms:created>
  <dcterms:modified xsi:type="dcterms:W3CDTF">2021-12-31T04:12:54Z</dcterms:modified>
</cp:coreProperties>
</file>