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1" r:id="rId1"/>
  </p:sldMasterIdLst>
  <p:sldIdLst>
    <p:sldId id="256" r:id="rId2"/>
    <p:sldId id="257" r:id="rId3"/>
    <p:sldId id="262" r:id="rId4"/>
    <p:sldId id="263" r:id="rId5"/>
    <p:sldId id="258" r:id="rId6"/>
    <p:sldId id="259" r:id="rId7"/>
    <p:sldId id="261" r:id="rId8"/>
    <p:sldId id="264"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559"/>
  </p:normalViewPr>
  <p:slideViewPr>
    <p:cSldViewPr snapToGrid="0" snapToObjects="1">
      <p:cViewPr varScale="1">
        <p:scale>
          <a:sx n="52" d="100"/>
          <a:sy n="52" d="100"/>
        </p:scale>
        <p:origin x="8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ACDB3CC-F982-40F9-8DD6-BCC9AFBF44BD}" type="datetime1">
              <a:rPr lang="en-US" smtClean="0"/>
              <a:pPr/>
              <a:t>6/29/2021</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AA957AF-53C0-420B-9C2D-77DB1416566C}" type="slidenum">
              <a:rPr kumimoji="0" lang="en-US" smtClean="0"/>
              <a:pPr eaLnBrk="1" latinLnBrk="0" hangingPunct="1"/>
              <a:t>‹#›</a:t>
            </a:fld>
            <a:endParaRPr kumimoji="0"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9907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29761-6115-8B41-981B-F77C90C4B24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169481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29761-6115-8B41-981B-F77C90C4B24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249450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29761-6115-8B41-981B-F77C90C4B245}"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381291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64DDAE5B-B07C-441A-8026-C23A427A74DC}" type="datetime1">
              <a:rPr lang="en-US" smtClean="0"/>
              <a:pPr/>
              <a:t>6/29/2021</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E8079A4-7AA8-4A4F-87E2-7781EC5097DD}"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27749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29761-6115-8B41-981B-F77C90C4B245}"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277427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29761-6115-8B41-981B-F77C90C4B245}"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396132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29761-6115-8B41-981B-F77C90C4B245}"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46756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29761-6115-8B41-981B-F77C90C4B245}"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9AC0A-3655-BC4F-A24D-E84A505C34EF}" type="slidenum">
              <a:rPr lang="en-US" smtClean="0"/>
              <a:t>‹#›</a:t>
            </a:fld>
            <a:endParaRPr lang="en-US"/>
          </a:p>
        </p:txBody>
      </p:sp>
    </p:spTree>
    <p:extLst>
      <p:ext uri="{BB962C8B-B14F-4D97-AF65-F5344CB8AC3E}">
        <p14:creationId xmlns:p14="http://schemas.microsoft.com/office/powerpoint/2010/main" val="366118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A2529761-6115-8B41-981B-F77C90C4B245}" type="datetimeFigureOut">
              <a:rPr lang="en-US" smtClean="0"/>
              <a:t>6/29/2021</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A09AC0A-3655-BC4F-A24D-E84A505C34E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137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A2529761-6115-8B41-981B-F77C90C4B245}" type="datetimeFigureOut">
              <a:rPr lang="en-US" smtClean="0"/>
              <a:t>6/29/2021</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A09AC0A-3655-BC4F-A24D-E84A505C34E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179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A2529761-6115-8B41-981B-F77C90C4B245}" type="datetimeFigureOut">
              <a:rPr lang="en-US" smtClean="0"/>
              <a:t>6/29/2021</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DA09AC0A-3655-BC4F-A24D-E84A505C34EF}"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1468810"/>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77758"/>
            <a:ext cx="7772400" cy="1470025"/>
          </a:xfrm>
        </p:spPr>
        <p:txBody>
          <a:bodyPr>
            <a:normAutofit/>
          </a:bodyPr>
          <a:lstStyle/>
          <a:p>
            <a:r>
              <a:rPr lang="en-US" sz="3600" dirty="0">
                <a:solidFill>
                  <a:srgbClr val="C00000"/>
                </a:solidFill>
              </a:rPr>
              <a:t>What do these verses teach about faith in Christ?</a:t>
            </a:r>
          </a:p>
        </p:txBody>
      </p:sp>
      <p:sp>
        <p:nvSpPr>
          <p:cNvPr id="3" name="Subtitle 2"/>
          <p:cNvSpPr>
            <a:spLocks noGrp="1"/>
          </p:cNvSpPr>
          <p:nvPr>
            <p:ph type="subTitle" idx="1"/>
          </p:nvPr>
        </p:nvSpPr>
        <p:spPr>
          <a:xfrm>
            <a:off x="1371600" y="3031958"/>
            <a:ext cx="6400800" cy="2606842"/>
          </a:xfrm>
        </p:spPr>
        <p:txBody>
          <a:bodyPr>
            <a:normAutofit/>
          </a:bodyPr>
          <a:lstStyle/>
          <a:p>
            <a:r>
              <a:rPr lang="en-US" sz="3200" b="1" dirty="0">
                <a:solidFill>
                  <a:schemeClr val="tx1"/>
                </a:solidFill>
              </a:rPr>
              <a:t>Alma 32:13-43</a:t>
            </a:r>
          </a:p>
        </p:txBody>
      </p:sp>
    </p:spTree>
    <p:extLst>
      <p:ext uri="{BB962C8B-B14F-4D97-AF65-F5344CB8AC3E}">
        <p14:creationId xmlns:p14="http://schemas.microsoft.com/office/powerpoint/2010/main" val="166042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8B26-474E-3B42-9265-2234456EE102}"/>
              </a:ext>
            </a:extLst>
          </p:cNvPr>
          <p:cNvSpPr>
            <a:spLocks noGrp="1"/>
          </p:cNvSpPr>
          <p:nvPr>
            <p:ph type="title"/>
          </p:nvPr>
        </p:nvSpPr>
        <p:spPr>
          <a:xfrm>
            <a:off x="954188" y="164939"/>
            <a:ext cx="7733335" cy="645289"/>
          </a:xfrm>
        </p:spPr>
        <p:txBody>
          <a:bodyPr>
            <a:normAutofit fontScale="90000"/>
          </a:bodyPr>
          <a:lstStyle/>
          <a:p>
            <a:r>
              <a:rPr lang="en-US" sz="2400" dirty="0"/>
              <a:t>Repentance- President Russell M. Nelson, CR, April 2019</a:t>
            </a:r>
            <a:br>
              <a:rPr lang="en-US" sz="2400" dirty="0"/>
            </a:br>
            <a:r>
              <a:rPr lang="en-US" sz="2000" dirty="0">
                <a:solidFill>
                  <a:srgbClr val="C00000"/>
                </a:solidFill>
              </a:rPr>
              <a:t>Make a list of ways President Nelson suggests we could repent (three slides)</a:t>
            </a:r>
          </a:p>
        </p:txBody>
      </p:sp>
      <p:sp>
        <p:nvSpPr>
          <p:cNvPr id="3" name="Content Placeholder 2">
            <a:extLst>
              <a:ext uri="{FF2B5EF4-FFF2-40B4-BE49-F238E27FC236}">
                <a16:creationId xmlns:a16="http://schemas.microsoft.com/office/drawing/2014/main" id="{24C538E1-E10F-6B4B-BF41-3D7CF05D36B9}"/>
              </a:ext>
            </a:extLst>
          </p:cNvPr>
          <p:cNvSpPr>
            <a:spLocks noGrp="1"/>
          </p:cNvSpPr>
          <p:nvPr>
            <p:ph idx="1"/>
          </p:nvPr>
        </p:nvSpPr>
        <p:spPr>
          <a:xfrm>
            <a:off x="625033" y="810228"/>
            <a:ext cx="8403220" cy="5891514"/>
          </a:xfrm>
        </p:spPr>
        <p:txBody>
          <a:bodyPr>
            <a:normAutofit fontScale="70000" lnSpcReduction="20000"/>
          </a:bodyPr>
          <a:lstStyle/>
          <a:p>
            <a:pPr marL="0" indent="0" fontAlgn="base">
              <a:lnSpc>
                <a:spcPct val="120000"/>
              </a:lnSpc>
              <a:spcBef>
                <a:spcPts val="0"/>
              </a:spcBef>
              <a:spcAft>
                <a:spcPts val="0"/>
              </a:spcAft>
              <a:buNone/>
            </a:pPr>
            <a:r>
              <a:rPr lang="en-US" dirty="0"/>
              <a:t>	</a:t>
            </a:r>
            <a:r>
              <a:rPr lang="en-US" sz="2600" dirty="0"/>
              <a:t>Recently I have found myself drawn to the Lord’s instruction given through the Prophet Joseph Smith: “Say nothing but repentance unto this generation.” This declaration is often repeated throughout scripture. It prompts an obvious question: “Does </a:t>
            </a:r>
            <a:r>
              <a:rPr lang="en-US" sz="2600" i="1" dirty="0"/>
              <a:t>everyone</a:t>
            </a:r>
            <a:r>
              <a:rPr lang="en-US" sz="2600" dirty="0"/>
              <a:t> need to repent?” The answer is yes.</a:t>
            </a:r>
          </a:p>
          <a:p>
            <a:pPr marL="0" indent="0" fontAlgn="base">
              <a:lnSpc>
                <a:spcPct val="120000"/>
              </a:lnSpc>
              <a:spcBef>
                <a:spcPts val="0"/>
              </a:spcBef>
              <a:spcAft>
                <a:spcPts val="0"/>
              </a:spcAft>
              <a:buNone/>
            </a:pPr>
            <a:r>
              <a:rPr lang="en-US" sz="2600" dirty="0"/>
              <a:t>	Too many people consider repentance as punishment﻿—something to be avoided except in the most serious circumstances. But this feeling of being penalized is engendered by Satan. He tries to block us from looking to Jesus Christ, who stands with open arms, hoping and willing to heal, forgive, cleanse, strengthen, purify, and sanctify us.</a:t>
            </a:r>
          </a:p>
          <a:p>
            <a:pPr marL="0" indent="0" fontAlgn="base">
              <a:lnSpc>
                <a:spcPct val="120000"/>
              </a:lnSpc>
              <a:spcBef>
                <a:spcPts val="0"/>
              </a:spcBef>
              <a:spcAft>
                <a:spcPts val="0"/>
              </a:spcAft>
              <a:buNone/>
            </a:pPr>
            <a:r>
              <a:rPr lang="en-US" sz="2600" dirty="0"/>
              <a:t>	…Nothing is more liberating, more ennobling, or more crucial to our individual progression than is a regular, daily focus on repentance. Repentance is not an event; it is a process. It is the key to happiness and peace of mind. When coupled with faith, repentance opens our access to the power of the Atonement of Jesus Christ.</a:t>
            </a:r>
          </a:p>
          <a:p>
            <a:pPr marL="0" indent="0" fontAlgn="base">
              <a:lnSpc>
                <a:spcPct val="120000"/>
              </a:lnSpc>
              <a:spcBef>
                <a:spcPts val="0"/>
              </a:spcBef>
              <a:spcAft>
                <a:spcPts val="0"/>
              </a:spcAft>
              <a:buNone/>
            </a:pPr>
            <a:r>
              <a:rPr lang="en-US" sz="2600" dirty="0"/>
              <a:t>	…When we choose to repent, we choose to change! We allow the Savior to transform us into the best version of ourselves. We choose to grow spiritually and receive joy﻿—the joy of redemption in Him. When we choose to repent, we choose to become more like Jesus Christ!</a:t>
            </a:r>
          </a:p>
          <a:p>
            <a:pPr marL="0" indent="0" fontAlgn="base">
              <a:lnSpc>
                <a:spcPct val="120000"/>
              </a:lnSpc>
              <a:spcBef>
                <a:spcPts val="0"/>
              </a:spcBef>
              <a:spcAft>
                <a:spcPts val="0"/>
              </a:spcAft>
              <a:buNone/>
            </a:pPr>
            <a:r>
              <a:rPr lang="en-US" sz="2600" dirty="0"/>
              <a:t>	Brethren, we need to </a:t>
            </a:r>
            <a:r>
              <a:rPr lang="en-US" sz="2600" i="1" dirty="0"/>
              <a:t>do</a:t>
            </a:r>
            <a:r>
              <a:rPr lang="en-US" sz="2600" dirty="0"/>
              <a:t> better and </a:t>
            </a:r>
            <a:r>
              <a:rPr lang="en-US" sz="2600" i="1" dirty="0"/>
              <a:t>be</a:t>
            </a:r>
            <a:r>
              <a:rPr lang="en-US" sz="2600" dirty="0"/>
              <a:t> better because we are in a battle. The battle with sin is real. The adversary is quadrupling his efforts to disrupt testimonies and impede the work of the Lord. He is arming his minions with potent weapons to keep us from partaking of the joy and love of the Lord.</a:t>
            </a:r>
          </a:p>
        </p:txBody>
      </p:sp>
    </p:spTree>
    <p:extLst>
      <p:ext uri="{BB962C8B-B14F-4D97-AF65-F5344CB8AC3E}">
        <p14:creationId xmlns:p14="http://schemas.microsoft.com/office/powerpoint/2010/main" val="62409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8B26-474E-3B42-9265-2234456EE102}"/>
              </a:ext>
            </a:extLst>
          </p:cNvPr>
          <p:cNvSpPr>
            <a:spLocks noGrp="1"/>
          </p:cNvSpPr>
          <p:nvPr>
            <p:ph type="title"/>
          </p:nvPr>
        </p:nvSpPr>
        <p:spPr>
          <a:xfrm>
            <a:off x="1028700" y="269111"/>
            <a:ext cx="7733335" cy="413795"/>
          </a:xfrm>
        </p:spPr>
        <p:txBody>
          <a:bodyPr>
            <a:normAutofit fontScale="90000"/>
          </a:bodyPr>
          <a:lstStyle/>
          <a:p>
            <a:r>
              <a:rPr lang="en-US" sz="2400" dirty="0"/>
              <a:t>Repentance- President Russell M. Nelson, CR, April 2019</a:t>
            </a:r>
          </a:p>
        </p:txBody>
      </p:sp>
      <p:sp>
        <p:nvSpPr>
          <p:cNvPr id="3" name="Content Placeholder 2">
            <a:extLst>
              <a:ext uri="{FF2B5EF4-FFF2-40B4-BE49-F238E27FC236}">
                <a16:creationId xmlns:a16="http://schemas.microsoft.com/office/drawing/2014/main" id="{24C538E1-E10F-6B4B-BF41-3D7CF05D36B9}"/>
              </a:ext>
            </a:extLst>
          </p:cNvPr>
          <p:cNvSpPr>
            <a:spLocks noGrp="1"/>
          </p:cNvSpPr>
          <p:nvPr>
            <p:ph idx="1"/>
          </p:nvPr>
        </p:nvSpPr>
        <p:spPr>
          <a:xfrm>
            <a:off x="717631" y="775504"/>
            <a:ext cx="8044404" cy="5660020"/>
          </a:xfrm>
        </p:spPr>
        <p:txBody>
          <a:bodyPr>
            <a:normAutofit fontScale="92500" lnSpcReduction="20000"/>
          </a:bodyPr>
          <a:lstStyle/>
          <a:p>
            <a:pPr marL="0" indent="0" fontAlgn="base">
              <a:lnSpc>
                <a:spcPct val="110000"/>
              </a:lnSpc>
              <a:spcBef>
                <a:spcPts val="0"/>
              </a:spcBef>
              <a:spcAft>
                <a:spcPts val="0"/>
              </a:spcAft>
              <a:buNone/>
            </a:pPr>
            <a:r>
              <a:rPr lang="en-US" dirty="0"/>
              <a:t>	Repentance is the key to avoiding misery inflicted by traps of the adversary. The Lord does not expect perfection from us at this point in our eternal progression. But He does expect us to become increasingly pure. Daily repentance is the pathway to purity, and purity brings power. Personal purity can make us powerful tools in the hands of God. Our repentance﻿—our purity﻿—will empower us to help in the gathering of Israel.</a:t>
            </a:r>
          </a:p>
          <a:p>
            <a:pPr marL="0" indent="0" fontAlgn="base">
              <a:lnSpc>
                <a:spcPct val="110000"/>
              </a:lnSpc>
              <a:spcBef>
                <a:spcPts val="0"/>
              </a:spcBef>
              <a:spcAft>
                <a:spcPts val="0"/>
              </a:spcAft>
              <a:buNone/>
            </a:pPr>
            <a:r>
              <a:rPr lang="en-US" dirty="0"/>
              <a:t>	…We know what will give us greater access to the powers of heaven. We also know what will hinder our progress﻿—what we need to stop doing to increase our access to the powers of heaven. Brethren, prayerfully seek to understand what stands in the way of your repentance. Identify what </a:t>
            </a:r>
            <a:r>
              <a:rPr lang="en-US" i="1" dirty="0"/>
              <a:t>stops</a:t>
            </a:r>
            <a:r>
              <a:rPr lang="en-US" dirty="0"/>
              <a:t> you from repenting. And then, change! Repent! All of us can do better and be better than ever before.</a:t>
            </a:r>
          </a:p>
          <a:p>
            <a:pPr marL="0" indent="0" fontAlgn="base">
              <a:lnSpc>
                <a:spcPct val="110000"/>
              </a:lnSpc>
              <a:spcBef>
                <a:spcPts val="0"/>
              </a:spcBef>
              <a:spcAft>
                <a:spcPts val="0"/>
              </a:spcAft>
              <a:buNone/>
            </a:pPr>
            <a:r>
              <a:rPr lang="en-US" dirty="0"/>
              <a:t>	Brethren, your first and foremost duty as a bearer of the priesthood is to love and care for your wife. Become one with her. Be her partner. Make it easy for her to want to be yours. No other interest in life should take priority over building an eternal relationship with her. Nothing on TV, a mobile device, or a computer is more important than her well-being. Take an inventory of how you spend your time and where you devote your energy. That will tell you where your heart is. Pray to have your heart attuned to your wife’s heart. Seek to bring her joy. Seek her counsel, and listen. Her input will improve your output.</a:t>
            </a:r>
          </a:p>
        </p:txBody>
      </p:sp>
    </p:spTree>
    <p:extLst>
      <p:ext uri="{BB962C8B-B14F-4D97-AF65-F5344CB8AC3E}">
        <p14:creationId xmlns:p14="http://schemas.microsoft.com/office/powerpoint/2010/main" val="179692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8B26-474E-3B42-9265-2234456EE102}"/>
              </a:ext>
            </a:extLst>
          </p:cNvPr>
          <p:cNvSpPr>
            <a:spLocks noGrp="1"/>
          </p:cNvSpPr>
          <p:nvPr>
            <p:ph type="title"/>
          </p:nvPr>
        </p:nvSpPr>
        <p:spPr>
          <a:xfrm>
            <a:off x="1028700" y="269111"/>
            <a:ext cx="7733335" cy="413795"/>
          </a:xfrm>
        </p:spPr>
        <p:txBody>
          <a:bodyPr>
            <a:normAutofit fontScale="90000"/>
          </a:bodyPr>
          <a:lstStyle/>
          <a:p>
            <a:r>
              <a:rPr lang="en-US" sz="2400" dirty="0"/>
              <a:t>Repentance- President Russell M. Nelson, CR, April 2019</a:t>
            </a:r>
          </a:p>
        </p:txBody>
      </p:sp>
      <p:sp>
        <p:nvSpPr>
          <p:cNvPr id="3" name="Content Placeholder 2">
            <a:extLst>
              <a:ext uri="{FF2B5EF4-FFF2-40B4-BE49-F238E27FC236}">
                <a16:creationId xmlns:a16="http://schemas.microsoft.com/office/drawing/2014/main" id="{24C538E1-E10F-6B4B-BF41-3D7CF05D36B9}"/>
              </a:ext>
            </a:extLst>
          </p:cNvPr>
          <p:cNvSpPr>
            <a:spLocks noGrp="1"/>
          </p:cNvSpPr>
          <p:nvPr>
            <p:ph idx="1"/>
          </p:nvPr>
        </p:nvSpPr>
        <p:spPr>
          <a:xfrm>
            <a:off x="717631" y="775504"/>
            <a:ext cx="8044404" cy="5660020"/>
          </a:xfrm>
        </p:spPr>
        <p:txBody>
          <a:bodyPr>
            <a:normAutofit fontScale="92500" lnSpcReduction="10000"/>
          </a:bodyPr>
          <a:lstStyle/>
          <a:p>
            <a:pPr marL="0" indent="0" fontAlgn="base">
              <a:lnSpc>
                <a:spcPct val="110000"/>
              </a:lnSpc>
              <a:spcBef>
                <a:spcPts val="0"/>
              </a:spcBef>
              <a:spcAft>
                <a:spcPts val="0"/>
              </a:spcAft>
              <a:buNone/>
            </a:pPr>
            <a:r>
              <a:rPr lang="en-US" dirty="0"/>
              <a:t>	Brethren, we all need to repent. We need to get up off the couch, put down the remote, and wake up from our spiritual slumber. It is time to put on the full armor of God so we can engage in the most important work on earth. It is time to “thrust in [our] sickles, and reap with all [our] might, mind, and strength.” The forces of evil have never raged more forcefully than they do today. As servants of the Lord, we cannot be asleep while this battle rages.</a:t>
            </a:r>
          </a:p>
          <a:p>
            <a:pPr marL="0" indent="0" fontAlgn="base">
              <a:lnSpc>
                <a:spcPct val="110000"/>
              </a:lnSpc>
              <a:spcBef>
                <a:spcPts val="0"/>
              </a:spcBef>
              <a:spcAft>
                <a:spcPts val="0"/>
              </a:spcAft>
              <a:buNone/>
            </a:pPr>
            <a:r>
              <a:rPr lang="en-US" dirty="0"/>
              <a:t>	…I plead with you to be the men and young men the Lord needs you to be. Make your focus on </a:t>
            </a:r>
            <a:r>
              <a:rPr lang="en-US" i="1" dirty="0"/>
              <a:t>daily</a:t>
            </a:r>
            <a:r>
              <a:rPr lang="en-US" dirty="0"/>
              <a:t> repentance so integral to your life that you can exercise the priesthood with greater power than ever before. This is the only way you will keep yourself and your family spiritually safe in the challenging days ahead.</a:t>
            </a:r>
          </a:p>
          <a:p>
            <a:pPr marL="0" indent="0">
              <a:lnSpc>
                <a:spcPct val="110000"/>
              </a:lnSpc>
              <a:spcBef>
                <a:spcPts val="0"/>
              </a:spcBef>
              <a:spcAft>
                <a:spcPts val="0"/>
              </a:spcAft>
              <a:buNone/>
            </a:pPr>
            <a:r>
              <a:rPr lang="en-US" dirty="0"/>
              <a:t>	The Lord needs selfless men who put the welfare of others ahead of their own. He needs men who intentionally work to hear the voice of the Spirit with clarity. He needs men of the covenant who keep their covenants with integrity. He needs men who are determined to keep themselves sexually pure﻿—worthy men who can be called upon at a moment’s notice to give blessings with pure hearts, clean minds, and willing hands. The Lord needs men eager to repent﻿—men with a zeal to serve and be part of the Lord’s battalion of worthy priesthood bearers. </a:t>
            </a:r>
          </a:p>
        </p:txBody>
      </p:sp>
    </p:spTree>
    <p:extLst>
      <p:ext uri="{BB962C8B-B14F-4D97-AF65-F5344CB8AC3E}">
        <p14:creationId xmlns:p14="http://schemas.microsoft.com/office/powerpoint/2010/main" val="254034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422-7ED8-6C42-BFC7-5C4C0EFE0974}"/>
              </a:ext>
            </a:extLst>
          </p:cNvPr>
          <p:cNvSpPr>
            <a:spLocks noGrp="1"/>
          </p:cNvSpPr>
          <p:nvPr>
            <p:ph type="title"/>
          </p:nvPr>
        </p:nvSpPr>
        <p:spPr/>
        <p:txBody>
          <a:bodyPr/>
          <a:lstStyle/>
          <a:p>
            <a:r>
              <a:rPr lang="en-US" dirty="0"/>
              <a:t>Baptism</a:t>
            </a:r>
          </a:p>
        </p:txBody>
      </p:sp>
      <p:sp>
        <p:nvSpPr>
          <p:cNvPr id="3" name="Content Placeholder 2">
            <a:extLst>
              <a:ext uri="{FF2B5EF4-FFF2-40B4-BE49-F238E27FC236}">
                <a16:creationId xmlns:a16="http://schemas.microsoft.com/office/drawing/2014/main" id="{300D59EE-B780-0848-8A44-AA97C13897A9}"/>
              </a:ext>
            </a:extLst>
          </p:cNvPr>
          <p:cNvSpPr>
            <a:spLocks noGrp="1"/>
          </p:cNvSpPr>
          <p:nvPr>
            <p:ph idx="1"/>
          </p:nvPr>
        </p:nvSpPr>
        <p:spPr/>
        <p:txBody>
          <a:bodyPr/>
          <a:lstStyle/>
          <a:p>
            <a:r>
              <a:rPr lang="en-US" dirty="0"/>
              <a:t>Read Mosiah 5:1-12, Mosiah 18:8-10; Moroni 6:1-4; and D&amp;C 20:37&amp;77</a:t>
            </a:r>
          </a:p>
          <a:p>
            <a:pPr marL="0" indent="0">
              <a:buNone/>
            </a:pPr>
            <a:r>
              <a:rPr lang="en-US" dirty="0">
                <a:solidFill>
                  <a:srgbClr val="C00000"/>
                </a:solidFill>
              </a:rPr>
              <a:t>As you read the scriptures above, identify the prerequisites for baptism and the outcomes from it. </a:t>
            </a:r>
          </a:p>
        </p:txBody>
      </p:sp>
    </p:spTree>
    <p:extLst>
      <p:ext uri="{BB962C8B-B14F-4D97-AF65-F5344CB8AC3E}">
        <p14:creationId xmlns:p14="http://schemas.microsoft.com/office/powerpoint/2010/main" val="182321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5DA7-7393-7E4A-8276-386AADBF0F28}"/>
              </a:ext>
            </a:extLst>
          </p:cNvPr>
          <p:cNvSpPr>
            <a:spLocks noGrp="1"/>
          </p:cNvSpPr>
          <p:nvPr>
            <p:ph type="title"/>
          </p:nvPr>
        </p:nvSpPr>
        <p:spPr>
          <a:xfrm>
            <a:off x="1028700" y="289367"/>
            <a:ext cx="7200900" cy="1736203"/>
          </a:xfrm>
        </p:spPr>
        <p:txBody>
          <a:bodyPr>
            <a:normAutofit fontScale="90000"/>
          </a:bodyPr>
          <a:lstStyle/>
          <a:p>
            <a:r>
              <a:rPr lang="en-US" sz="3200" dirty="0"/>
              <a:t>The Gift of the Holy Ghost</a:t>
            </a:r>
            <a:br>
              <a:rPr lang="en-US" sz="3200" dirty="0"/>
            </a:br>
            <a:r>
              <a:rPr lang="en-US" sz="2700" dirty="0">
                <a:solidFill>
                  <a:srgbClr val="C00000"/>
                </a:solidFill>
              </a:rPr>
              <a:t>After reading the quote below, consider examples of how we fail to use the gift of the Holy Ghost and how we could improve at doing so.</a:t>
            </a:r>
          </a:p>
        </p:txBody>
      </p:sp>
      <p:sp>
        <p:nvSpPr>
          <p:cNvPr id="3" name="Content Placeholder 2">
            <a:extLst>
              <a:ext uri="{FF2B5EF4-FFF2-40B4-BE49-F238E27FC236}">
                <a16:creationId xmlns:a16="http://schemas.microsoft.com/office/drawing/2014/main" id="{A3BF6CDC-8293-AB4B-8115-1A803F6BCE4F}"/>
              </a:ext>
            </a:extLst>
          </p:cNvPr>
          <p:cNvSpPr>
            <a:spLocks noGrp="1"/>
          </p:cNvSpPr>
          <p:nvPr>
            <p:ph idx="1"/>
          </p:nvPr>
        </p:nvSpPr>
        <p:spPr>
          <a:xfrm>
            <a:off x="1028700" y="2152891"/>
            <a:ext cx="7200900" cy="4039565"/>
          </a:xfrm>
        </p:spPr>
        <p:txBody>
          <a:bodyPr>
            <a:normAutofit lnSpcReduction="10000"/>
          </a:bodyPr>
          <a:lstStyle/>
          <a:p>
            <a:pPr>
              <a:buFont typeface="Wingdings" pitchFamily="2" charset="2"/>
              <a:buNone/>
              <a:defRPr/>
            </a:pPr>
            <a:r>
              <a:rPr lang="ja-JP" altLang="en-US" sz="2400">
                <a:ea typeface="ＭＳ Ｐゴシック" panose="020B0600070205080204" pitchFamily="34" charset="-128"/>
              </a:rPr>
              <a:t>“</a:t>
            </a:r>
            <a:r>
              <a:rPr lang="en-US" altLang="ja-JP" sz="2400" dirty="0">
                <a:ea typeface="ＭＳ Ｐゴシック" panose="020B0600070205080204" pitchFamily="34" charset="-128"/>
              </a:rPr>
              <a:t>With all that is happening and with all the impossible challenges that we face, we have that supernal gift of the Holy Ghost conferred upon us.  And yet, for the most part, we know it not.  It’s interesting how in our lives we are operating, to an extent, as though we had not received it…Take hold of that supernal gift of the Holy Ghost.  Learn to be taught by it.  Learn to call upon it.  Learn to live by it.  And the Spirit of the Lord will attend you, and you will be blessed as it was intended that we should all be blessed by this supernal gift of the Holy Ghost.</a:t>
            </a:r>
            <a:r>
              <a:rPr lang="ja-JP" altLang="en-US" sz="2400">
                <a:ea typeface="ＭＳ Ｐゴシック" panose="020B0600070205080204" pitchFamily="34" charset="-128"/>
              </a:rPr>
              <a:t>”</a:t>
            </a:r>
            <a:r>
              <a:rPr lang="en-US" altLang="ja-JP" sz="2400" dirty="0">
                <a:ea typeface="ＭＳ Ｐゴシック" panose="020B0600070205080204" pitchFamily="34" charset="-128"/>
              </a:rPr>
              <a:t>  </a:t>
            </a:r>
          </a:p>
          <a:p>
            <a:pPr>
              <a:buFont typeface="Wingdings" pitchFamily="2" charset="2"/>
              <a:buNone/>
              <a:defRPr/>
            </a:pPr>
            <a:r>
              <a:rPr lang="en-US" altLang="en-US" sz="2400" dirty="0">
                <a:ea typeface="ＭＳ Ｐゴシック" panose="020B0600070205080204" pitchFamily="34" charset="-128"/>
              </a:rPr>
              <a:t>		</a:t>
            </a:r>
            <a:r>
              <a:rPr lang="en-US" altLang="en-US" sz="1600" dirty="0">
                <a:ea typeface="ＭＳ Ｐゴシック" panose="020B0600070205080204" pitchFamily="34" charset="-128"/>
              </a:rPr>
              <a:t>--President Boyd K. Packer, CES Fireside, 5 March 2000</a:t>
            </a:r>
            <a:endParaRPr lang="en-US" sz="2400" dirty="0"/>
          </a:p>
        </p:txBody>
      </p:sp>
    </p:spTree>
    <p:extLst>
      <p:ext uri="{BB962C8B-B14F-4D97-AF65-F5344CB8AC3E}">
        <p14:creationId xmlns:p14="http://schemas.microsoft.com/office/powerpoint/2010/main" val="349141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5DA7-7393-7E4A-8276-386AADBF0F28}"/>
              </a:ext>
            </a:extLst>
          </p:cNvPr>
          <p:cNvSpPr>
            <a:spLocks noGrp="1"/>
          </p:cNvSpPr>
          <p:nvPr>
            <p:ph type="title"/>
          </p:nvPr>
        </p:nvSpPr>
        <p:spPr>
          <a:xfrm>
            <a:off x="763928" y="685800"/>
            <a:ext cx="8113853" cy="471668"/>
          </a:xfrm>
        </p:spPr>
        <p:txBody>
          <a:bodyPr>
            <a:normAutofit/>
          </a:bodyPr>
          <a:lstStyle/>
          <a:p>
            <a:r>
              <a:rPr lang="en-US" sz="2400" dirty="0"/>
              <a:t>Enduring to the End- Elder Thomas S. Monson, CR, April 1972</a:t>
            </a:r>
          </a:p>
        </p:txBody>
      </p:sp>
      <p:sp>
        <p:nvSpPr>
          <p:cNvPr id="3" name="Content Placeholder 2">
            <a:extLst>
              <a:ext uri="{FF2B5EF4-FFF2-40B4-BE49-F238E27FC236}">
                <a16:creationId xmlns:a16="http://schemas.microsoft.com/office/drawing/2014/main" id="{A3BF6CDC-8293-AB4B-8115-1A803F6BCE4F}"/>
              </a:ext>
            </a:extLst>
          </p:cNvPr>
          <p:cNvSpPr>
            <a:spLocks noGrp="1"/>
          </p:cNvSpPr>
          <p:nvPr>
            <p:ph idx="1"/>
          </p:nvPr>
        </p:nvSpPr>
        <p:spPr>
          <a:xfrm>
            <a:off x="1028700" y="1307939"/>
            <a:ext cx="7200900" cy="4559461"/>
          </a:xfrm>
        </p:spPr>
        <p:txBody>
          <a:bodyPr>
            <a:normAutofit/>
          </a:bodyPr>
          <a:lstStyle/>
          <a:p>
            <a:pPr marL="0" indent="0">
              <a:lnSpc>
                <a:spcPct val="100000"/>
              </a:lnSpc>
              <a:spcBef>
                <a:spcPts val="0"/>
              </a:spcBef>
              <a:spcAft>
                <a:spcPts val="0"/>
              </a:spcAft>
              <a:buNone/>
            </a:pPr>
            <a:r>
              <a:rPr lang="en-US" i="1" dirty="0"/>
              <a:t>	In life, as in business, there has always been a need for those persons who could be called finishers. Their ranks are few, their opportunities many, their contributions great.</a:t>
            </a:r>
            <a:endParaRPr lang="en-US" dirty="0"/>
          </a:p>
          <a:p>
            <a:pPr marL="0" indent="0">
              <a:lnSpc>
                <a:spcPct val="100000"/>
              </a:lnSpc>
              <a:spcBef>
                <a:spcPts val="0"/>
              </a:spcBef>
              <a:spcAft>
                <a:spcPts val="0"/>
              </a:spcAft>
              <a:buNone/>
            </a:pPr>
            <a:r>
              <a:rPr lang="en-US" i="1" dirty="0"/>
              <a:t>	From the very beginning to the present time, a fundamental question remains to be answered by each who runs the race of life. Shall I falter or shall I finish? On the answer await the blessings of joy and happiness here in mortality and eternal life in the world to come.</a:t>
            </a:r>
            <a:endParaRPr lang="en-US" dirty="0"/>
          </a:p>
          <a:p>
            <a:pPr marL="0" indent="0">
              <a:buNone/>
            </a:pPr>
            <a:endParaRPr lang="en-US" dirty="0"/>
          </a:p>
          <a:p>
            <a:pPr marL="0" indent="0">
              <a:lnSpc>
                <a:spcPct val="100000"/>
              </a:lnSpc>
              <a:spcBef>
                <a:spcPts val="0"/>
              </a:spcBef>
              <a:spcAft>
                <a:spcPts val="0"/>
              </a:spcAft>
              <a:buNone/>
            </a:pPr>
            <a:r>
              <a:rPr lang="en-US" dirty="0">
                <a:solidFill>
                  <a:srgbClr val="C00000"/>
                </a:solidFill>
              </a:rPr>
              <a:t>What examples do you see of people starting, but failing to finish in life’s challenges? Which stage of your life do you anticipate will try you the most in terms of staying on the gospel path, magnifying callings, and growing spiritually?</a:t>
            </a:r>
            <a:r>
              <a:rPr lang="en-US" sz="2400" dirty="0">
                <a:solidFill>
                  <a:srgbClr val="C00000"/>
                </a:solidFill>
              </a:rPr>
              <a:t> </a:t>
            </a:r>
          </a:p>
        </p:txBody>
      </p:sp>
    </p:spTree>
    <p:extLst>
      <p:ext uri="{BB962C8B-B14F-4D97-AF65-F5344CB8AC3E}">
        <p14:creationId xmlns:p14="http://schemas.microsoft.com/office/powerpoint/2010/main" val="225531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C75F-3693-C34A-A6D9-73E51FAD7EE9}"/>
              </a:ext>
            </a:extLst>
          </p:cNvPr>
          <p:cNvSpPr>
            <a:spLocks noGrp="1"/>
          </p:cNvSpPr>
          <p:nvPr>
            <p:ph type="title"/>
          </p:nvPr>
        </p:nvSpPr>
        <p:spPr>
          <a:xfrm>
            <a:off x="1028700" y="685800"/>
            <a:ext cx="7200900" cy="656863"/>
          </a:xfrm>
        </p:spPr>
        <p:txBody>
          <a:bodyPr>
            <a:normAutofit fontScale="90000"/>
          </a:bodyPr>
          <a:lstStyle/>
          <a:p>
            <a:r>
              <a:rPr lang="en-US" dirty="0"/>
              <a:t>Enduring to the End</a:t>
            </a:r>
          </a:p>
        </p:txBody>
      </p:sp>
      <p:sp>
        <p:nvSpPr>
          <p:cNvPr id="3" name="Content Placeholder 2">
            <a:extLst>
              <a:ext uri="{FF2B5EF4-FFF2-40B4-BE49-F238E27FC236}">
                <a16:creationId xmlns:a16="http://schemas.microsoft.com/office/drawing/2014/main" id="{8960AB92-D0F8-AF46-B61C-2F8DCFF8BCE2}"/>
              </a:ext>
            </a:extLst>
          </p:cNvPr>
          <p:cNvSpPr>
            <a:spLocks noGrp="1"/>
          </p:cNvSpPr>
          <p:nvPr>
            <p:ph idx="1"/>
          </p:nvPr>
        </p:nvSpPr>
        <p:spPr>
          <a:xfrm>
            <a:off x="1028700" y="1423686"/>
            <a:ext cx="7200900" cy="4443714"/>
          </a:xfrm>
        </p:spPr>
        <p:txBody>
          <a:bodyPr>
            <a:normAutofit/>
          </a:bodyPr>
          <a:lstStyle/>
          <a:p>
            <a:pPr marL="0" lvl="0" indent="0">
              <a:buNone/>
            </a:pPr>
            <a:r>
              <a:rPr lang="en-US" dirty="0"/>
              <a:t>Read Alma 62:41. Pick a challenge that you may face down the road (this is your war in Alma 62:41):</a:t>
            </a:r>
          </a:p>
          <a:p>
            <a:pPr lvl="1"/>
            <a:r>
              <a:rPr lang="en-US" dirty="0">
                <a:solidFill>
                  <a:srgbClr val="C00000"/>
                </a:solidFill>
              </a:rPr>
              <a:t>Pretend that you will respond inappropriately to this challenge.  Describe the process you would go through whereby you become hardened due to the exceeding length of your challenge.</a:t>
            </a:r>
          </a:p>
          <a:p>
            <a:pPr lvl="1"/>
            <a:r>
              <a:rPr lang="en-US" dirty="0">
                <a:solidFill>
                  <a:srgbClr val="C00000"/>
                </a:solidFill>
              </a:rPr>
              <a:t>Pretend that you respond correctly to your challenge.  Describe the process you go through wherein you use your challenge to bless yourself, soften your heart, and become humble before God.</a:t>
            </a:r>
          </a:p>
          <a:p>
            <a:pPr lvl="1"/>
            <a:r>
              <a:rPr lang="en-US" dirty="0">
                <a:solidFill>
                  <a:srgbClr val="C00000"/>
                </a:solidFill>
              </a:rPr>
              <a:t>What are the keys you can identify for preparing yourself so that you will use your long wars to soften yourself rather than becoming hardened by them?</a:t>
            </a:r>
          </a:p>
          <a:p>
            <a:endParaRPr lang="en-US" dirty="0"/>
          </a:p>
        </p:txBody>
      </p:sp>
    </p:spTree>
    <p:extLst>
      <p:ext uri="{BB962C8B-B14F-4D97-AF65-F5344CB8AC3E}">
        <p14:creationId xmlns:p14="http://schemas.microsoft.com/office/powerpoint/2010/main" val="393733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60C2-5D44-0D44-B6F8-52D67D91025B}"/>
              </a:ext>
            </a:extLst>
          </p:cNvPr>
          <p:cNvSpPr>
            <a:spLocks noGrp="1"/>
          </p:cNvSpPr>
          <p:nvPr>
            <p:ph type="title"/>
          </p:nvPr>
        </p:nvSpPr>
        <p:spPr>
          <a:xfrm>
            <a:off x="1028700" y="685800"/>
            <a:ext cx="7200900" cy="481263"/>
          </a:xfrm>
        </p:spPr>
        <p:txBody>
          <a:bodyPr>
            <a:normAutofit/>
          </a:bodyPr>
          <a:lstStyle/>
          <a:p>
            <a:r>
              <a:rPr lang="en-US" sz="2800" dirty="0"/>
              <a:t>Questions Pertaining to the Doctrine of Christ</a:t>
            </a:r>
          </a:p>
        </p:txBody>
      </p:sp>
      <p:sp>
        <p:nvSpPr>
          <p:cNvPr id="3" name="Content Placeholder 2">
            <a:extLst>
              <a:ext uri="{FF2B5EF4-FFF2-40B4-BE49-F238E27FC236}">
                <a16:creationId xmlns:a16="http://schemas.microsoft.com/office/drawing/2014/main" id="{6E207DC5-9CB6-EF4D-8E39-5D7D939D0B9C}"/>
              </a:ext>
            </a:extLst>
          </p:cNvPr>
          <p:cNvSpPr>
            <a:spLocks noGrp="1"/>
          </p:cNvSpPr>
          <p:nvPr>
            <p:ph idx="1"/>
          </p:nvPr>
        </p:nvSpPr>
        <p:spPr>
          <a:xfrm>
            <a:off x="673767" y="1167063"/>
            <a:ext cx="8169443" cy="5113421"/>
          </a:xfrm>
        </p:spPr>
        <p:txBody>
          <a:bodyPr>
            <a:normAutofit fontScale="92500" lnSpcReduction="20000"/>
          </a:bodyPr>
          <a:lstStyle/>
          <a:p>
            <a:pPr>
              <a:lnSpc>
                <a:spcPct val="90000"/>
              </a:lnSpc>
              <a:buFont typeface="Wingdings" pitchFamily="2" charset="2"/>
              <a:buChar char="Ø"/>
            </a:pPr>
            <a:r>
              <a:rPr lang="en-US" altLang="en-US" dirty="0">
                <a:latin typeface="Calibri" panose="020F0502020204030204" pitchFamily="34" charset="0"/>
                <a:ea typeface="ＭＳ Ｐゴシック" panose="020B0600070205080204" pitchFamily="34" charset="-128"/>
              </a:rPr>
              <a:t>How can I exercise more faith in Christ? What would the Savior like me to do that will require faith in Him? What does it really mean to take upon me the name of Christ?</a:t>
            </a:r>
          </a:p>
          <a:p>
            <a:pPr>
              <a:lnSpc>
                <a:spcPct val="90000"/>
              </a:lnSpc>
              <a:buFont typeface="Wingdings" pitchFamily="2" charset="2"/>
              <a:buChar char="Ø"/>
            </a:pPr>
            <a:r>
              <a:rPr lang="en-US" altLang="en-US" dirty="0">
                <a:latin typeface="Calibri" panose="020F0502020204030204" pitchFamily="34" charset="0"/>
                <a:ea typeface="ＭＳ Ｐゴシック" panose="020B0600070205080204" pitchFamily="34" charset="-128"/>
              </a:rPr>
              <a:t>What is repentance? What should I repent of? What blessings would be mine if I would identify by the Spirit something I should change and then followed through on the goal? How can I keep the desire I need to improve?</a:t>
            </a:r>
          </a:p>
          <a:p>
            <a:pPr>
              <a:lnSpc>
                <a:spcPct val="90000"/>
              </a:lnSpc>
              <a:buFont typeface="Wingdings" pitchFamily="2" charset="2"/>
              <a:buChar char="Ø"/>
            </a:pPr>
            <a:r>
              <a:rPr lang="en-US" altLang="en-US" dirty="0">
                <a:latin typeface="Calibri" panose="020F0502020204030204" pitchFamily="34" charset="0"/>
                <a:ea typeface="ＭＳ Ｐゴシック" panose="020B0600070205080204" pitchFamily="34" charset="-128"/>
              </a:rPr>
              <a:t>Since I have already been baptized, is there something else I have seen the Savior do that I should also do in my life (serve, sacrifice, forgive, obey)? How can I make my baptismal covenant a powerful force in my life? Am I truly striving to follow Christ rather than myself?</a:t>
            </a:r>
          </a:p>
          <a:p>
            <a:pPr>
              <a:lnSpc>
                <a:spcPct val="90000"/>
              </a:lnSpc>
              <a:buFont typeface="Wingdings" pitchFamily="2" charset="2"/>
              <a:buChar char="Ø"/>
            </a:pPr>
            <a:r>
              <a:rPr lang="en-US" altLang="en-US" dirty="0">
                <a:latin typeface="Calibri" panose="020F0502020204030204" pitchFamily="34" charset="0"/>
                <a:ea typeface="ＭＳ Ｐゴシック" panose="020B0600070205080204" pitchFamily="34" charset="-128"/>
              </a:rPr>
              <a:t>How do I treasure the Gift of the Holy Ghost? How do I use the Gift of the Holy Ghost? How can I search for knowledge through the Holy Ghost? How would my life change if I lived for the Spirit? What personal spiritual adventure should I be pursuing?</a:t>
            </a:r>
          </a:p>
          <a:p>
            <a:pPr>
              <a:lnSpc>
                <a:spcPct val="90000"/>
              </a:lnSpc>
              <a:buFont typeface="Wingdings" pitchFamily="2" charset="2"/>
              <a:buChar char="Ø"/>
            </a:pPr>
            <a:r>
              <a:rPr lang="en-US" altLang="en-US" dirty="0">
                <a:latin typeface="Calibri" panose="020F0502020204030204" pitchFamily="34" charset="0"/>
                <a:ea typeface="ＭＳ Ｐゴシック" panose="020B0600070205080204" pitchFamily="34" charset="-128"/>
              </a:rPr>
              <a:t>How can I relate the concept of enduring to the end to my life? What do I need to do to improve at enduring to the end? What forces are causing me to quit short of goals? How can I press forward with a perfect brightness of hope and a love of God and of all men? How can I regularly feast upon the words of Christ?</a:t>
            </a:r>
          </a:p>
          <a:p>
            <a:endParaRPr lang="en-US" dirty="0"/>
          </a:p>
        </p:txBody>
      </p:sp>
    </p:spTree>
    <p:extLst>
      <p:ext uri="{BB962C8B-B14F-4D97-AF65-F5344CB8AC3E}">
        <p14:creationId xmlns:p14="http://schemas.microsoft.com/office/powerpoint/2010/main" val="93621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{137BD05C-24A8-494C-9BAA-E24AFE73A8C6}tf10001072</Template>
  <TotalTime>276</TotalTime>
  <Words>1712</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Franklin Gothic Book</vt:lpstr>
      <vt:lpstr>Wingdings</vt:lpstr>
      <vt:lpstr>Crop</vt:lpstr>
      <vt:lpstr>What do these verses teach about faith in Christ?</vt:lpstr>
      <vt:lpstr>Repentance- President Russell M. Nelson, CR, April 2019 Make a list of ways President Nelson suggests we could repent (three slides)</vt:lpstr>
      <vt:lpstr>Repentance- President Russell M. Nelson, CR, April 2019</vt:lpstr>
      <vt:lpstr>Repentance- President Russell M. Nelson, CR, April 2019</vt:lpstr>
      <vt:lpstr>Baptism</vt:lpstr>
      <vt:lpstr>The Gift of the Holy Ghost After reading the quote below, consider examples of how we fail to use the gift of the Holy Ghost and how we could improve at doing so.</vt:lpstr>
      <vt:lpstr>Enduring to the End- Elder Thomas S. Monson, CR, April 1972</vt:lpstr>
      <vt:lpstr>Enduring to the End</vt:lpstr>
      <vt:lpstr>Questions Pertaining to the Doctrine of Christ</vt:lpstr>
    </vt:vector>
  </TitlesOfParts>
  <Company>BYUI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these verses teach about faith in Christ?</dc:title>
  <dc:creator>Stanley Wayne Kivett</dc:creator>
  <cp:lastModifiedBy>Hunter, Jennifer</cp:lastModifiedBy>
  <cp:revision>13</cp:revision>
  <dcterms:created xsi:type="dcterms:W3CDTF">2014-12-02T21:14:33Z</dcterms:created>
  <dcterms:modified xsi:type="dcterms:W3CDTF">2021-06-29T22:00:45Z</dcterms:modified>
</cp:coreProperties>
</file>