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sldIdLst>
    <p:sldId id="267" r:id="rId2"/>
    <p:sldId id="268" r:id="rId3"/>
    <p:sldId id="261" r:id="rId4"/>
    <p:sldId id="269" r:id="rId5"/>
    <p:sldId id="270" r:id="rId6"/>
    <p:sldId id="258" r:id="rId7"/>
    <p:sldId id="256" r:id="rId8"/>
    <p:sldId id="257" r:id="rId9"/>
    <p:sldId id="260"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47ACC1-AFF8-9CED-D3AE-F379FCC47C8D}" v="152" dt="2021-05-11T16:18:33.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37"/>
  </p:normalViewPr>
  <p:slideViewPr>
    <p:cSldViewPr snapToGrid="0" snapToObjects="1">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1BE3B8-2FDE-124B-A53B-9E370F1E52DC}"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234525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1BE3B8-2FDE-124B-A53B-9E370F1E52DC}"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182458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1BE3B8-2FDE-124B-A53B-9E370F1E52DC}"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1508849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1BE3B8-2FDE-124B-A53B-9E370F1E52DC}"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1D88828-CBA4-6143-8CC7-84BD32BB05D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9918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1BE3B8-2FDE-124B-A53B-9E370F1E52DC}"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3609408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1BE3B8-2FDE-124B-A53B-9E370F1E52DC}" type="datetimeFigureOut">
              <a:rPr lang="en-US" smtClean="0"/>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3750356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1BE3B8-2FDE-124B-A53B-9E370F1E52DC}" type="datetimeFigureOut">
              <a:rPr lang="en-US" smtClean="0"/>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2480844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BE3B8-2FDE-124B-A53B-9E370F1E52DC}"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3050054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81BE3B8-2FDE-124B-A53B-9E370F1E52DC}" type="datetimeFigureOut">
              <a:rPr lang="en-US" smtClean="0"/>
              <a:t>2/7/2022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1D88828-CBA4-6143-8CC7-84BD32BB05DF}" type="slidenum">
              <a:rPr lang="en-US" smtClean="0"/>
              <a:t>‹#›</a:t>
            </a:fld>
            <a:endParaRPr lang="en-US"/>
          </a:p>
        </p:txBody>
      </p:sp>
    </p:spTree>
    <p:extLst>
      <p:ext uri="{BB962C8B-B14F-4D97-AF65-F5344CB8AC3E}">
        <p14:creationId xmlns:p14="http://schemas.microsoft.com/office/powerpoint/2010/main" val="46759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BE3B8-2FDE-124B-A53B-9E370F1E52DC}"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33396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1BE3B8-2FDE-124B-A53B-9E370F1E52DC}"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102837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BE3B8-2FDE-124B-A53B-9E370F1E52DC}"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3329464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1BE3B8-2FDE-124B-A53B-9E370F1E52DC}" type="datetimeFigureOut">
              <a:rPr lang="en-US" smtClean="0"/>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110758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1BE3B8-2FDE-124B-A53B-9E370F1E52DC}" type="datetimeFigureOut">
              <a:rPr lang="en-US" smtClean="0"/>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82610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81BE3B8-2FDE-124B-A53B-9E370F1E52DC}" type="datetimeFigureOut">
              <a:rPr lang="en-US" smtClean="0"/>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429321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1BE3B8-2FDE-124B-A53B-9E370F1E52DC}"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199778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1BE3B8-2FDE-124B-A53B-9E370F1E52DC}"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88828-CBA4-6143-8CC7-84BD32BB05DF}" type="slidenum">
              <a:rPr lang="en-US" smtClean="0"/>
              <a:t>‹#›</a:t>
            </a:fld>
            <a:endParaRPr lang="en-US"/>
          </a:p>
        </p:txBody>
      </p:sp>
    </p:spTree>
    <p:extLst>
      <p:ext uri="{BB962C8B-B14F-4D97-AF65-F5344CB8AC3E}">
        <p14:creationId xmlns:p14="http://schemas.microsoft.com/office/powerpoint/2010/main" val="37018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1BE3B8-2FDE-124B-A53B-9E370F1E52DC}" type="datetimeFigureOut">
              <a:rPr lang="en-US" smtClean="0"/>
              <a:t>2/7/2022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1D88828-CBA4-6143-8CC7-84BD32BB05DF}" type="slidenum">
              <a:rPr lang="en-US" smtClean="0"/>
              <a:t>‹#›</a:t>
            </a:fld>
            <a:endParaRPr lang="en-US"/>
          </a:p>
        </p:txBody>
      </p:sp>
    </p:spTree>
    <p:extLst>
      <p:ext uri="{BB962C8B-B14F-4D97-AF65-F5344CB8AC3E}">
        <p14:creationId xmlns:p14="http://schemas.microsoft.com/office/powerpoint/2010/main" val="3288683217"/>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bn.churchofjesuschrist.org/study/scriptures/ot/isa/2.12?lang=eng#p12" TargetMode="External"/><Relationship Id="rId13" Type="http://schemas.openxmlformats.org/officeDocument/2006/relationships/hyperlink" Target="https://abn.churchofjesuschrist.org/study/scriptures/bofm/alma/38.11?lang=eng#p11" TargetMode="External"/><Relationship Id="rId3" Type="http://schemas.openxmlformats.org/officeDocument/2006/relationships/hyperlink" Target="https://abn.churchofjesuschrist.org/study/scriptures/bofm/1-ne/12.18?lang=eng#p18" TargetMode="External"/><Relationship Id="rId7" Type="http://schemas.openxmlformats.org/officeDocument/2006/relationships/hyperlink" Target="https://abn.churchofjesuschrist.org/study/scriptures/bofm/2-ne/12.12?lang=eng#p12" TargetMode="External"/><Relationship Id="rId12" Type="http://schemas.openxmlformats.org/officeDocument/2006/relationships/hyperlink" Target="https://abn.churchofjesuschrist.org/study/scriptures/bofm/alma/5.28?lang=eng#p28" TargetMode="External"/><Relationship Id="rId2" Type="http://schemas.openxmlformats.org/officeDocument/2006/relationships/hyperlink" Target="https://abn.churchofjesuschrist.org/study/scriptures/bofm/1-ne/11.36?lang=eng#p36" TargetMode="External"/><Relationship Id="rId16" Type="http://schemas.openxmlformats.org/officeDocument/2006/relationships/hyperlink" Target="https://abn.churchofjesuschrist.org/study/scriptures/bofm/moro/8.27?lang=eng#p27" TargetMode="External"/><Relationship Id="rId1" Type="http://schemas.openxmlformats.org/officeDocument/2006/relationships/slideLayout" Target="../slideLayouts/slideLayout2.xml"/><Relationship Id="rId6" Type="http://schemas.openxmlformats.org/officeDocument/2006/relationships/hyperlink" Target="https://abn.churchofjesuschrist.org/study/scriptures/ot/mal/4.1?lang=eng#p1" TargetMode="External"/><Relationship Id="rId11" Type="http://schemas.openxmlformats.org/officeDocument/2006/relationships/hyperlink" Target="https://abn.churchofjesuschrist.org/study/scriptures/bofm/2-ne/28.15?lang=eng#p15" TargetMode="External"/><Relationship Id="rId5" Type="http://schemas.openxmlformats.org/officeDocument/2006/relationships/hyperlink" Target="https://abn.churchofjesuschrist.org/study/scriptures/bofm/3-ne/25.1?lang=eng#p1" TargetMode="External"/><Relationship Id="rId15" Type="http://schemas.openxmlformats.org/officeDocument/2006/relationships/hyperlink" Target="https://abn.churchofjesuschrist.org/study/scriptures/bofm/morm/8.36?lang=eng#p36" TargetMode="External"/><Relationship Id="rId10" Type="http://schemas.openxmlformats.org/officeDocument/2006/relationships/hyperlink" Target="https://abn.churchofjesuschrist.org/study/scriptures/bofm/2-ne/28.12?lang=eng#p12" TargetMode="External"/><Relationship Id="rId4" Type="http://schemas.openxmlformats.org/officeDocument/2006/relationships/hyperlink" Target="https://abn.churchofjesuschrist.org/study/scriptures/bofm/1-ne/22.15?lang=eng#p15" TargetMode="External"/><Relationship Id="rId9" Type="http://schemas.openxmlformats.org/officeDocument/2006/relationships/hyperlink" Target="https://abn.churchofjesuschrist.org/study/scriptures/bofm/2-ne/26.20?lang=eng#p20" TargetMode="External"/><Relationship Id="rId14" Type="http://schemas.openxmlformats.org/officeDocument/2006/relationships/hyperlink" Target="https://abn.churchofjesuschrist.org/study/scriptures/bofm/morm/8.28?lang=eng#p2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E45B7D86-DCC3-46FB-8AFC-1EADED49612B}"/>
              </a:ext>
            </a:extLst>
          </p:cNvPr>
          <p:cNvPicPr>
            <a:picLocks noGrp="1" noChangeAspect="1"/>
          </p:cNvPicPr>
          <p:nvPr>
            <p:ph idx="1"/>
          </p:nvPr>
        </p:nvPicPr>
        <p:blipFill>
          <a:blip r:embed="rId2"/>
          <a:stretch>
            <a:fillRect/>
          </a:stretch>
        </p:blipFill>
        <p:spPr>
          <a:xfrm>
            <a:off x="1234844" y="-53400"/>
            <a:ext cx="9780162" cy="6912010"/>
          </a:xfrm>
        </p:spPr>
      </p:pic>
    </p:spTree>
    <p:extLst>
      <p:ext uri="{BB962C8B-B14F-4D97-AF65-F5344CB8AC3E}">
        <p14:creationId xmlns:p14="http://schemas.microsoft.com/office/powerpoint/2010/main" val="3734736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9427-D398-428F-A114-39F9928B561C}"/>
              </a:ext>
            </a:extLst>
          </p:cNvPr>
          <p:cNvSpPr>
            <a:spLocks noGrp="1"/>
          </p:cNvSpPr>
          <p:nvPr>
            <p:ph type="title"/>
          </p:nvPr>
        </p:nvSpPr>
        <p:spPr/>
        <p:txBody>
          <a:bodyPr/>
          <a:lstStyle/>
          <a:p>
            <a:r>
              <a:rPr lang="en-US" dirty="0"/>
              <a:t>The Family: A Proclamation to the World</a:t>
            </a:r>
          </a:p>
        </p:txBody>
      </p:sp>
      <p:sp>
        <p:nvSpPr>
          <p:cNvPr id="3" name="Content Placeholder 2">
            <a:extLst>
              <a:ext uri="{FF2B5EF4-FFF2-40B4-BE49-F238E27FC236}">
                <a16:creationId xmlns:a16="http://schemas.microsoft.com/office/drawing/2014/main" id="{8B2DB335-C98E-4A6E-A25A-716A858C01B1}"/>
              </a:ext>
            </a:extLst>
          </p:cNvPr>
          <p:cNvSpPr>
            <a:spLocks noGrp="1"/>
          </p:cNvSpPr>
          <p:nvPr>
            <p:ph idx="1"/>
          </p:nvPr>
        </p:nvSpPr>
        <p:spPr/>
        <p:txBody>
          <a:bodyPr vert="horz" lIns="91440" tIns="45720" rIns="91440" bIns="45720" rtlCol="0" anchor="t">
            <a:normAutofit/>
          </a:bodyPr>
          <a:lstStyle/>
          <a:p>
            <a:pPr>
              <a:buNone/>
            </a:pPr>
            <a:r>
              <a:rPr lang="en-US" sz="2800" dirty="0">
                <a:ea typeface="+mn-lt"/>
                <a:cs typeface="+mn-lt"/>
              </a:rPr>
              <a:t>We warn that individuals who violate covenants of chastity, who abuse spouse or offspring, or who fail to fulfill family responsibilities will one day stand accountable before God. Further, we warn that the disintegration of the family will bring upon individuals, communities, and nations the calamities foretold by ancient and modern prophets.</a:t>
            </a:r>
            <a:endParaRPr lang="en-US" sz="2800"/>
          </a:p>
          <a:p>
            <a:pPr marL="0" indent="0">
              <a:buNone/>
            </a:pPr>
            <a:endParaRPr lang="en-US" dirty="0"/>
          </a:p>
        </p:txBody>
      </p:sp>
    </p:spTree>
    <p:extLst>
      <p:ext uri="{BB962C8B-B14F-4D97-AF65-F5344CB8AC3E}">
        <p14:creationId xmlns:p14="http://schemas.microsoft.com/office/powerpoint/2010/main" val="386974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C54A-42F7-47E9-BD53-171F8966BD1D}"/>
              </a:ext>
            </a:extLst>
          </p:cNvPr>
          <p:cNvSpPr>
            <a:spLocks noGrp="1"/>
          </p:cNvSpPr>
          <p:nvPr>
            <p:ph type="title"/>
          </p:nvPr>
        </p:nvSpPr>
        <p:spPr/>
        <p:txBody>
          <a:bodyPr/>
          <a:lstStyle/>
          <a:p>
            <a:r>
              <a:rPr lang="en-US" dirty="0"/>
              <a:t>Read D&amp;C 38:39 and then peruse the following references on pride:</a:t>
            </a:r>
          </a:p>
        </p:txBody>
      </p:sp>
      <p:sp>
        <p:nvSpPr>
          <p:cNvPr id="3" name="Content Placeholder 2">
            <a:extLst>
              <a:ext uri="{FF2B5EF4-FFF2-40B4-BE49-F238E27FC236}">
                <a16:creationId xmlns:a16="http://schemas.microsoft.com/office/drawing/2014/main" id="{B316AAB7-90CD-4DD8-8241-9CDED5FE342C}"/>
              </a:ext>
            </a:extLst>
          </p:cNvPr>
          <p:cNvSpPr>
            <a:spLocks noGrp="1"/>
          </p:cNvSpPr>
          <p:nvPr>
            <p:ph idx="1"/>
          </p:nvPr>
        </p:nvSpPr>
        <p:spPr>
          <a:xfrm>
            <a:off x="1192385" y="2182368"/>
            <a:ext cx="9613861" cy="4303776"/>
          </a:xfrm>
        </p:spPr>
        <p:txBody>
          <a:bodyPr vert="horz" lIns="91440" tIns="45720" rIns="91440" bIns="45720" rtlCol="0" anchor="t">
            <a:normAutofit fontScale="92500" lnSpcReduction="20000"/>
          </a:bodyPr>
          <a:lstStyle/>
          <a:p>
            <a:pPr fontAlgn="base"/>
            <a:r>
              <a:rPr lang="en-US" dirty="0"/>
              <a:t>spacious building is </a:t>
            </a:r>
            <a:r>
              <a:rPr lang="en-US" i="1" dirty="0"/>
              <a:t>pride</a:t>
            </a:r>
            <a:r>
              <a:rPr lang="en-US" dirty="0"/>
              <a:t> of world, </a:t>
            </a:r>
            <a:r>
              <a:rPr lang="en-US" dirty="0">
                <a:hlinkClick r:id="rId2"/>
              </a:rPr>
              <a:t>1 Ne. 11:36</a:t>
            </a:r>
            <a:r>
              <a:rPr lang="en-US" dirty="0"/>
              <a:t> (</a:t>
            </a:r>
            <a:r>
              <a:rPr lang="en-US" dirty="0">
                <a:hlinkClick r:id="rId3"/>
              </a:rPr>
              <a:t>12:18</a:t>
            </a:r>
            <a:r>
              <a:rPr lang="en-US" dirty="0"/>
              <a:t>).</a:t>
            </a:r>
          </a:p>
          <a:p>
            <a:pPr fontAlgn="base"/>
            <a:r>
              <a:rPr lang="en-US" i="1" dirty="0"/>
              <a:t>proud</a:t>
            </a:r>
            <a:r>
              <a:rPr lang="en-US" dirty="0"/>
              <a:t> shall be as stubble, </a:t>
            </a:r>
            <a:r>
              <a:rPr lang="en-US" dirty="0">
                <a:hlinkClick r:id="rId4"/>
              </a:rPr>
              <a:t>1 Ne. 22:15</a:t>
            </a:r>
            <a:r>
              <a:rPr lang="en-US" dirty="0"/>
              <a:t> (</a:t>
            </a:r>
            <a:r>
              <a:rPr lang="en-US" dirty="0">
                <a:hlinkClick r:id="rId5"/>
              </a:rPr>
              <a:t>3 Ne. 25:1</a:t>
            </a:r>
            <a:r>
              <a:rPr lang="en-US" dirty="0"/>
              <a:t>; </a:t>
            </a:r>
            <a:r>
              <a:rPr lang="en-US" dirty="0">
                <a:hlinkClick r:id="rId6"/>
              </a:rPr>
              <a:t>Mal. 4:1</a:t>
            </a:r>
            <a:r>
              <a:rPr lang="en-US" dirty="0"/>
              <a:t>).</a:t>
            </a:r>
          </a:p>
          <a:p>
            <a:pPr fontAlgn="base"/>
            <a:r>
              <a:rPr lang="en-US" i="1" dirty="0"/>
              <a:t>proud</a:t>
            </a:r>
            <a:r>
              <a:rPr lang="en-US" dirty="0"/>
              <a:t> and lofty shall be brought low, </a:t>
            </a:r>
            <a:r>
              <a:rPr lang="en-US" dirty="0">
                <a:hlinkClick r:id="rId7"/>
              </a:rPr>
              <a:t>2 Ne. 12:12</a:t>
            </a:r>
            <a:r>
              <a:rPr lang="en-US" dirty="0"/>
              <a:t> (</a:t>
            </a:r>
            <a:r>
              <a:rPr lang="en-US" dirty="0">
                <a:hlinkClick r:id="rId8"/>
              </a:rPr>
              <a:t>Isa. 2:12</a:t>
            </a:r>
            <a:r>
              <a:rPr lang="en-US" dirty="0"/>
              <a:t>).</a:t>
            </a:r>
          </a:p>
          <a:p>
            <a:pPr fontAlgn="base"/>
            <a:r>
              <a:rPr lang="en-US" dirty="0"/>
              <a:t>Gentiles are lifted up in </a:t>
            </a:r>
            <a:r>
              <a:rPr lang="en-US" i="1" dirty="0"/>
              <a:t>pride</a:t>
            </a:r>
            <a:r>
              <a:rPr lang="en-US" dirty="0"/>
              <a:t> of eyes, </a:t>
            </a:r>
            <a:r>
              <a:rPr lang="en-US" dirty="0">
                <a:hlinkClick r:id="rId9"/>
              </a:rPr>
              <a:t>2 Ne. 26:20</a:t>
            </a:r>
            <a:r>
              <a:rPr lang="en-US" dirty="0"/>
              <a:t>.</a:t>
            </a:r>
          </a:p>
          <a:p>
            <a:pPr fontAlgn="base"/>
            <a:r>
              <a:rPr lang="en-US" dirty="0"/>
              <a:t>because of </a:t>
            </a:r>
            <a:r>
              <a:rPr lang="en-US" i="1" dirty="0"/>
              <a:t>pride</a:t>
            </a:r>
            <a:r>
              <a:rPr lang="en-US" dirty="0"/>
              <a:t> latter-day churches are puffed up, </a:t>
            </a:r>
            <a:r>
              <a:rPr lang="en-US" dirty="0">
                <a:hlinkClick r:id="rId10"/>
              </a:rPr>
              <a:t>2 Ne. 28:12</a:t>
            </a:r>
            <a:r>
              <a:rPr lang="en-US" dirty="0"/>
              <a:t>.</a:t>
            </a:r>
          </a:p>
          <a:p>
            <a:pPr fontAlgn="base"/>
            <a:r>
              <a:rPr lang="en-US" dirty="0"/>
              <a:t>wise, learned, and rich who are puffed up in </a:t>
            </a:r>
            <a:r>
              <a:rPr lang="en-US" i="1" dirty="0"/>
              <a:t>pride</a:t>
            </a:r>
            <a:r>
              <a:rPr lang="en-US" dirty="0"/>
              <a:t> of hearts shall be thrust down to hell, </a:t>
            </a:r>
            <a:r>
              <a:rPr lang="en-US" dirty="0">
                <a:hlinkClick r:id="rId11"/>
              </a:rPr>
              <a:t>2 Ne. 28:15</a:t>
            </a:r>
            <a:r>
              <a:rPr lang="en-US" dirty="0"/>
              <a:t>.</a:t>
            </a:r>
          </a:p>
          <a:p>
            <a:pPr fontAlgn="base"/>
            <a:r>
              <a:rPr lang="en-US" dirty="0"/>
              <a:t>he who is not stripped of </a:t>
            </a:r>
            <a:r>
              <a:rPr lang="en-US" i="1" dirty="0"/>
              <a:t>pride</a:t>
            </a:r>
            <a:r>
              <a:rPr lang="en-US" dirty="0"/>
              <a:t> is not prepared to meet God, </a:t>
            </a:r>
            <a:r>
              <a:rPr lang="en-US" dirty="0">
                <a:hlinkClick r:id="rId12"/>
              </a:rPr>
              <a:t>Alma 5:28</a:t>
            </a:r>
            <a:r>
              <a:rPr lang="en-US" dirty="0"/>
              <a:t>.</a:t>
            </a:r>
          </a:p>
          <a:p>
            <a:pPr fontAlgn="base"/>
            <a:r>
              <a:rPr lang="en-US" dirty="0"/>
              <a:t>see that ye are not lifted up unto </a:t>
            </a:r>
            <a:r>
              <a:rPr lang="en-US" i="1" dirty="0"/>
              <a:t>pride</a:t>
            </a:r>
            <a:r>
              <a:rPr lang="en-US" dirty="0"/>
              <a:t>, </a:t>
            </a:r>
            <a:r>
              <a:rPr lang="en-US" dirty="0">
                <a:hlinkClick r:id="rId13"/>
              </a:rPr>
              <a:t>Alma 38:11</a:t>
            </a:r>
            <a:r>
              <a:rPr lang="en-US" dirty="0"/>
              <a:t>.</a:t>
            </a:r>
          </a:p>
          <a:p>
            <a:pPr fontAlgn="base"/>
            <a:r>
              <a:rPr lang="en-US" dirty="0"/>
              <a:t>churches shall be lifted up in </a:t>
            </a:r>
            <a:r>
              <a:rPr lang="en-US" i="1" dirty="0"/>
              <a:t>pride</a:t>
            </a:r>
            <a:r>
              <a:rPr lang="en-US" dirty="0"/>
              <a:t> of hearts, </a:t>
            </a:r>
            <a:r>
              <a:rPr lang="en-US" dirty="0">
                <a:hlinkClick r:id="rId14"/>
              </a:rPr>
              <a:t>Morm. 8:28</a:t>
            </a:r>
            <a:r>
              <a:rPr lang="en-US" dirty="0"/>
              <a:t>.</a:t>
            </a:r>
          </a:p>
          <a:p>
            <a:pPr fontAlgn="base"/>
            <a:r>
              <a:rPr lang="en-US" dirty="0"/>
              <a:t>only few do not lift themselves up in </a:t>
            </a:r>
            <a:r>
              <a:rPr lang="en-US" i="1" dirty="0"/>
              <a:t>pride</a:t>
            </a:r>
            <a:r>
              <a:rPr lang="en-US" dirty="0"/>
              <a:t> of hearts, </a:t>
            </a:r>
            <a:r>
              <a:rPr lang="en-US" dirty="0">
                <a:hlinkClick r:id="rId15"/>
              </a:rPr>
              <a:t>Morm. 8:36</a:t>
            </a:r>
            <a:r>
              <a:rPr lang="en-US" dirty="0"/>
              <a:t>.</a:t>
            </a:r>
          </a:p>
          <a:p>
            <a:pPr fontAlgn="base"/>
            <a:r>
              <a:rPr lang="en-US" i="1" dirty="0"/>
              <a:t>pride</a:t>
            </a:r>
            <a:r>
              <a:rPr lang="en-US" dirty="0"/>
              <a:t> of Nephites has proven their destruction, </a:t>
            </a:r>
            <a:r>
              <a:rPr lang="en-US" dirty="0">
                <a:hlinkClick r:id="rId16"/>
              </a:rPr>
              <a:t>Moro. 8:27</a:t>
            </a:r>
            <a:r>
              <a:rPr lang="en-US" dirty="0"/>
              <a:t>.</a:t>
            </a:r>
          </a:p>
          <a:p>
            <a:pPr marL="0" indent="0">
              <a:buNone/>
            </a:pPr>
            <a:endParaRPr lang="en-US" sz="2800" dirty="0"/>
          </a:p>
        </p:txBody>
      </p:sp>
    </p:spTree>
    <p:extLst>
      <p:ext uri="{BB962C8B-B14F-4D97-AF65-F5344CB8AC3E}">
        <p14:creationId xmlns:p14="http://schemas.microsoft.com/office/powerpoint/2010/main" val="210769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CAE12A-215E-4453-8268-C4DB1DD9526D}"/>
              </a:ext>
            </a:extLst>
          </p:cNvPr>
          <p:cNvSpPr txBox="1"/>
          <p:nvPr/>
        </p:nvSpPr>
        <p:spPr>
          <a:xfrm>
            <a:off x="537412" y="1018674"/>
            <a:ext cx="10058397"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sz="2400" dirty="0"/>
              <a:t> These</a:t>
            </a:r>
            <a:r>
              <a:rPr lang="en-US" sz="2400" dirty="0">
                <a:ea typeface="+mn-lt"/>
                <a:cs typeface="+mn-lt"/>
              </a:rPr>
              <a:t> two books teach powerful principles about success and failure. Perhaps you know someone who always seems miserable, but perpetually does things that compound their problems in life. They think they want to be happy, but in reality, they want other things more. They become masters at justifying, rationalizing, and defending their positions. </a:t>
            </a:r>
          </a:p>
          <a:p>
            <a:r>
              <a:rPr lang="en-US" sz="2400" dirty="0">
                <a:ea typeface="+mn-lt"/>
                <a:cs typeface="+mn-lt"/>
              </a:rPr>
              <a:t>     Their approach to life cuts them off from growth, and dooms them to reapply their dysfunctional approaches to each new challenge that arises. They violate Einstein’s maxim that “insanity is doing the same thing over and over and expecting different results.”</a:t>
            </a:r>
            <a:br>
              <a:rPr lang="en-US" sz="2400" dirty="0">
                <a:ea typeface="+mn-lt"/>
                <a:cs typeface="+mn-lt"/>
              </a:rPr>
            </a:br>
            <a:r>
              <a:rPr lang="en-US" sz="2400" dirty="0">
                <a:ea typeface="+mn-lt"/>
                <a:cs typeface="+mn-lt"/>
              </a:rPr>
              <a:t>     Learning about dysfunctional behaviors and choosing to avoid them is at the heart of the gospel and these books. The people you read about in the assignment for today fail partly because of the faulty way they approach life.</a:t>
            </a:r>
            <a:endParaRPr lang="en-US" sz="2400" dirty="0"/>
          </a:p>
        </p:txBody>
      </p:sp>
    </p:spTree>
    <p:extLst>
      <p:ext uri="{BB962C8B-B14F-4D97-AF65-F5344CB8AC3E}">
        <p14:creationId xmlns:p14="http://schemas.microsoft.com/office/powerpoint/2010/main" val="348821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3FD4-3A0C-4957-A3C4-F5A18AEF9605}"/>
              </a:ext>
            </a:extLst>
          </p:cNvPr>
          <p:cNvSpPr>
            <a:spLocks noGrp="1"/>
          </p:cNvSpPr>
          <p:nvPr>
            <p:ph type="title"/>
          </p:nvPr>
        </p:nvSpPr>
        <p:spPr/>
        <p:txBody>
          <a:bodyPr>
            <a:normAutofit/>
          </a:bodyPr>
          <a:lstStyle/>
          <a:p>
            <a:r>
              <a:rPr lang="en-US" sz="2800"/>
              <a:t>Elder D. Todd Christofferson, CR, October 2020</a:t>
            </a:r>
          </a:p>
        </p:txBody>
      </p:sp>
      <p:sp>
        <p:nvSpPr>
          <p:cNvPr id="3" name="Content Placeholder 2">
            <a:extLst>
              <a:ext uri="{FF2B5EF4-FFF2-40B4-BE49-F238E27FC236}">
                <a16:creationId xmlns:a16="http://schemas.microsoft.com/office/drawing/2014/main" id="{F8DBD455-8EB1-41CB-B599-5B32B3867C84}"/>
              </a:ext>
            </a:extLst>
          </p:cNvPr>
          <p:cNvSpPr>
            <a:spLocks noGrp="1"/>
          </p:cNvSpPr>
          <p:nvPr>
            <p:ph idx="1"/>
          </p:nvPr>
        </p:nvSpPr>
        <p:spPr/>
        <p:txBody>
          <a:bodyPr vert="horz" lIns="91440" tIns="45720" rIns="91440" bIns="45720" rtlCol="0" anchor="t">
            <a:normAutofit/>
          </a:bodyPr>
          <a:lstStyle/>
          <a:p>
            <a:pPr marL="0" indent="0">
              <a:buNone/>
            </a:pPr>
            <a:r>
              <a:rPr lang="en-US" sz="2800">
                <a:ea typeface="+mn-lt"/>
                <a:cs typeface="+mn-lt"/>
              </a:rPr>
              <a:t>Reflecting on this and other examples of once flourishing societies that later foundered, I think it safe to say that when people turn from a sense of accountability to God and begin to trust instead in the “arm of flesh,” disaster lurks. Trusting in the arm of flesh is to ignore the divine Author of human rights and human dignity and to give highest priority to riches, power, and the praise of the world.</a:t>
            </a:r>
            <a:endParaRPr lang="en-US" sz="2800"/>
          </a:p>
        </p:txBody>
      </p:sp>
    </p:spTree>
    <p:extLst>
      <p:ext uri="{BB962C8B-B14F-4D97-AF65-F5344CB8AC3E}">
        <p14:creationId xmlns:p14="http://schemas.microsoft.com/office/powerpoint/2010/main" val="309662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3FD4-3A0C-4957-A3C4-F5A18AEF9605}"/>
              </a:ext>
            </a:extLst>
          </p:cNvPr>
          <p:cNvSpPr>
            <a:spLocks noGrp="1"/>
          </p:cNvSpPr>
          <p:nvPr>
            <p:ph type="title"/>
          </p:nvPr>
        </p:nvSpPr>
        <p:spPr/>
        <p:txBody>
          <a:bodyPr>
            <a:normAutofit/>
          </a:bodyPr>
          <a:lstStyle/>
          <a:p>
            <a:r>
              <a:rPr lang="en-US" sz="2800">
                <a:ea typeface="+mj-lt"/>
                <a:cs typeface="+mj-lt"/>
              </a:rPr>
              <a:t>Elder L. Aldin Porter, CR, October 1999</a:t>
            </a:r>
            <a:endParaRPr lang="en-US"/>
          </a:p>
        </p:txBody>
      </p:sp>
      <p:sp>
        <p:nvSpPr>
          <p:cNvPr id="3" name="Content Placeholder 2">
            <a:extLst>
              <a:ext uri="{FF2B5EF4-FFF2-40B4-BE49-F238E27FC236}">
                <a16:creationId xmlns:a16="http://schemas.microsoft.com/office/drawing/2014/main" id="{F8DBD455-8EB1-41CB-B599-5B32B3867C84}"/>
              </a:ext>
            </a:extLst>
          </p:cNvPr>
          <p:cNvSpPr>
            <a:spLocks noGrp="1"/>
          </p:cNvSpPr>
          <p:nvPr>
            <p:ph idx="1"/>
          </p:nvPr>
        </p:nvSpPr>
        <p:spPr>
          <a:xfrm>
            <a:off x="503858" y="2336873"/>
            <a:ext cx="11153902" cy="4000368"/>
          </a:xfrm>
        </p:spPr>
        <p:txBody>
          <a:bodyPr vert="horz" lIns="91440" tIns="45720" rIns="91440" bIns="45720" rtlCol="0" anchor="t">
            <a:normAutofit fontScale="77500" lnSpcReduction="20000"/>
          </a:bodyPr>
          <a:lstStyle/>
          <a:p>
            <a:pPr marL="0" indent="0">
              <a:lnSpc>
                <a:spcPct val="120000"/>
              </a:lnSpc>
              <a:spcBef>
                <a:spcPts val="0"/>
              </a:spcBef>
              <a:buNone/>
            </a:pPr>
            <a:r>
              <a:rPr lang="en-US" sz="2800" dirty="0">
                <a:ea typeface="+mn-lt"/>
                <a:cs typeface="+mn-lt"/>
              </a:rPr>
              <a:t>     A very important part of the plan is the right of personal choice. The Lord calls it moral agency. We may choose as we desire, but we may not avoid the consequences of our choices. Think on that. We are permitted to make our choices in life, but we ought not then call the plan unfair because we must accept the results of our choices.</a:t>
            </a:r>
            <a:br>
              <a:rPr lang="en-US" sz="2800" dirty="0">
                <a:ea typeface="+mn-lt"/>
                <a:cs typeface="+mn-lt"/>
              </a:rPr>
            </a:br>
            <a:r>
              <a:rPr lang="en-US" sz="2800" dirty="0">
                <a:ea typeface="+mn-lt"/>
                <a:cs typeface="+mn-lt"/>
              </a:rPr>
              <a:t>     The center of the plan is the Lord Jesus Christ. Reject or ignore Him, and the great plan of happiness cannot function in your behalf. </a:t>
            </a:r>
            <a:br>
              <a:rPr lang="en-US" sz="2800" dirty="0">
                <a:ea typeface="+mn-lt"/>
                <a:cs typeface="+mn-lt"/>
              </a:rPr>
            </a:br>
            <a:r>
              <a:rPr lang="en-US" sz="2800">
                <a:ea typeface="+mn-lt"/>
                <a:cs typeface="+mn-lt"/>
              </a:rPr>
              <a:t>     …Some complain that when the prophets speak with clarity and </a:t>
            </a:r>
            <a:r>
              <a:rPr lang="en-US" sz="2800" dirty="0">
                <a:ea typeface="+mn-lt"/>
                <a:cs typeface="+mn-lt"/>
              </a:rPr>
              <a:t>firmness that they are taking our agency away. We are still free to choose. But we must accept the consequences of those decisions. The prophets do not take away our agency. They simply warn us of what the consequences of our choices will be. How foolish to fault the prophets for their warnings. </a:t>
            </a:r>
            <a:endParaRPr lang="en-US" dirty="0"/>
          </a:p>
        </p:txBody>
      </p:sp>
    </p:spTree>
    <p:extLst>
      <p:ext uri="{BB962C8B-B14F-4D97-AF65-F5344CB8AC3E}">
        <p14:creationId xmlns:p14="http://schemas.microsoft.com/office/powerpoint/2010/main" val="136622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3FD4-3A0C-4957-A3C4-F5A18AEF9605}"/>
              </a:ext>
            </a:extLst>
          </p:cNvPr>
          <p:cNvSpPr>
            <a:spLocks noGrp="1"/>
          </p:cNvSpPr>
          <p:nvPr>
            <p:ph type="title"/>
          </p:nvPr>
        </p:nvSpPr>
        <p:spPr/>
        <p:txBody>
          <a:bodyPr>
            <a:normAutofit/>
          </a:bodyPr>
          <a:lstStyle/>
          <a:p>
            <a:r>
              <a:rPr lang="en-US" sz="2800">
                <a:ea typeface="+mj-lt"/>
                <a:cs typeface="+mj-lt"/>
              </a:rPr>
              <a:t>Elder Mark E. Petersen, CR, October 1979</a:t>
            </a:r>
            <a:endParaRPr lang="en-US"/>
          </a:p>
        </p:txBody>
      </p:sp>
      <p:sp>
        <p:nvSpPr>
          <p:cNvPr id="3" name="Content Placeholder 2">
            <a:extLst>
              <a:ext uri="{FF2B5EF4-FFF2-40B4-BE49-F238E27FC236}">
                <a16:creationId xmlns:a16="http://schemas.microsoft.com/office/drawing/2014/main" id="{F8DBD455-8EB1-41CB-B599-5B32B3867C84}"/>
              </a:ext>
            </a:extLst>
          </p:cNvPr>
          <p:cNvSpPr>
            <a:spLocks noGrp="1"/>
          </p:cNvSpPr>
          <p:nvPr>
            <p:ph idx="1"/>
          </p:nvPr>
        </p:nvSpPr>
        <p:spPr>
          <a:xfrm>
            <a:off x="327395" y="2112284"/>
            <a:ext cx="11522870" cy="4401420"/>
          </a:xfrm>
        </p:spPr>
        <p:txBody>
          <a:bodyPr vert="horz" lIns="91440" tIns="45720" rIns="91440" bIns="45720" rtlCol="0" anchor="t">
            <a:normAutofit fontScale="92500" lnSpcReduction="20000"/>
          </a:bodyPr>
          <a:lstStyle/>
          <a:p>
            <a:pPr marL="0" indent="0">
              <a:lnSpc>
                <a:spcPct val="120000"/>
              </a:lnSpc>
              <a:spcBef>
                <a:spcPts val="0"/>
              </a:spcBef>
              <a:buNone/>
            </a:pPr>
            <a:r>
              <a:rPr lang="en-US" sz="2800" dirty="0">
                <a:ea typeface="+mn-lt"/>
                <a:cs typeface="+mn-lt"/>
              </a:rPr>
              <a:t>    </a:t>
            </a:r>
            <a:r>
              <a:rPr lang="en-US" dirty="0">
                <a:ea typeface="+mn-lt"/>
                <a:cs typeface="+mn-lt"/>
              </a:rPr>
              <a:t> And what is the lesson in all of this? It is that no people can fight God and live! Every nation will feel a chastening hand if it turns its back upon the Ruler of Heaven and violates his eternal precepts.</a:t>
            </a:r>
            <a:br>
              <a:rPr lang="en-US" dirty="0">
                <a:ea typeface="+mn-lt"/>
                <a:cs typeface="+mn-lt"/>
              </a:rPr>
            </a:br>
            <a:r>
              <a:rPr lang="en-US" dirty="0">
                <a:ea typeface="+mn-lt"/>
                <a:cs typeface="+mn-lt"/>
              </a:rPr>
              <a:t>     As I study these things in holy writ, I think of us who live today. Are we in the same category as those ancients? Does our modern world accept or reject Jesus Christ? And if we reject him, does the prospect of desolation concern us? </a:t>
            </a:r>
            <a:br>
              <a:rPr lang="en-US" dirty="0">
                <a:ea typeface="+mn-lt"/>
                <a:cs typeface="+mn-lt"/>
              </a:rPr>
            </a:br>
            <a:r>
              <a:rPr lang="en-US" dirty="0">
                <a:ea typeface="+mn-lt"/>
                <a:cs typeface="+mn-lt"/>
              </a:rPr>
              <a:t>     …And I ask you most earnestly, do most modern people live in a state of rejection of Christ, since most of them do not serve him? Does our modern world risk the same kind of desolation </a:t>
            </a:r>
            <a:r>
              <a:rPr lang="en-US">
                <a:ea typeface="+mn-lt"/>
                <a:cs typeface="+mn-lt"/>
              </a:rPr>
              <a:t>that came upon the ancient world—and for the same reason?</a:t>
            </a:r>
            <a:br>
              <a:rPr lang="en-US" dirty="0">
                <a:ea typeface="+mn-lt"/>
                <a:cs typeface="+mn-lt"/>
              </a:rPr>
            </a:br>
            <a:r>
              <a:rPr lang="en-US">
                <a:ea typeface="+mn-lt"/>
                <a:cs typeface="+mn-lt"/>
              </a:rPr>
              <a:t>     If we reject him in this modern age, can it be less serious than was the apostasy of ancient </a:t>
            </a:r>
            <a:r>
              <a:rPr lang="en-US" dirty="0">
                <a:ea typeface="+mn-lt"/>
                <a:cs typeface="+mn-lt"/>
              </a:rPr>
              <a:t>Israel when they turned to idolatry?</a:t>
            </a:r>
            <a:br>
              <a:rPr lang="en-US" dirty="0">
                <a:ea typeface="+mn-lt"/>
                <a:cs typeface="+mn-lt"/>
              </a:rPr>
            </a:br>
            <a:r>
              <a:rPr lang="en-US" sz="2800" dirty="0">
                <a:ea typeface="+mn-lt"/>
                <a:cs typeface="+mn-lt"/>
              </a:rPr>
              <a:t> </a:t>
            </a:r>
            <a:endParaRPr lang="en-US" dirty="0"/>
          </a:p>
        </p:txBody>
      </p:sp>
    </p:spTree>
    <p:extLst>
      <p:ext uri="{BB962C8B-B14F-4D97-AF65-F5344CB8AC3E}">
        <p14:creationId xmlns:p14="http://schemas.microsoft.com/office/powerpoint/2010/main" val="120946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6975E9-5422-D249-BB5E-5BAC4D06AB25}"/>
              </a:ext>
            </a:extLst>
          </p:cNvPr>
          <p:cNvSpPr>
            <a:spLocks noGrp="1"/>
          </p:cNvSpPr>
          <p:nvPr>
            <p:ph type="ctrTitle"/>
          </p:nvPr>
        </p:nvSpPr>
        <p:spPr>
          <a:xfrm>
            <a:off x="840510" y="2733709"/>
            <a:ext cx="7657792" cy="1373070"/>
          </a:xfrm>
        </p:spPr>
        <p:txBody>
          <a:bodyPr>
            <a:normAutofit fontScale="90000"/>
          </a:bodyPr>
          <a:lstStyle/>
          <a:p>
            <a:r>
              <a:rPr lang="en-US" sz="4600" dirty="0">
                <a:solidFill>
                  <a:srgbClr val="FFFFFF"/>
                </a:solidFill>
              </a:rPr>
              <a:t>The Book of Mormon:</a:t>
            </a:r>
            <a:br>
              <a:rPr lang="en-US" sz="4600" dirty="0">
                <a:solidFill>
                  <a:srgbClr val="FFFFFF"/>
                </a:solidFill>
              </a:rPr>
            </a:br>
            <a:r>
              <a:rPr lang="en-US" sz="4600" dirty="0">
                <a:solidFill>
                  <a:srgbClr val="FFFFFF"/>
                </a:solidFill>
              </a:rPr>
              <a:t>A Tale of Destroyed Societies</a:t>
            </a:r>
          </a:p>
        </p:txBody>
      </p:sp>
      <p:sp>
        <p:nvSpPr>
          <p:cNvPr id="3" name="Subtitle 2">
            <a:extLst>
              <a:ext uri="{FF2B5EF4-FFF2-40B4-BE49-F238E27FC236}">
                <a16:creationId xmlns:a16="http://schemas.microsoft.com/office/drawing/2014/main" id="{55E9DD48-C778-AF43-A877-221F61FD7CC4}"/>
              </a:ext>
            </a:extLst>
          </p:cNvPr>
          <p:cNvSpPr>
            <a:spLocks noGrp="1"/>
          </p:cNvSpPr>
          <p:nvPr>
            <p:ph type="subTitle" idx="1"/>
          </p:nvPr>
        </p:nvSpPr>
        <p:spPr>
          <a:xfrm>
            <a:off x="1194149" y="4365285"/>
            <a:ext cx="7304152" cy="2080969"/>
          </a:xfrm>
        </p:spPr>
        <p:txBody>
          <a:bodyPr vert="horz" lIns="91440" tIns="45720" rIns="91440" bIns="45720" rtlCol="0" anchor="t">
            <a:normAutofit/>
          </a:bodyPr>
          <a:lstStyle/>
          <a:p>
            <a:r>
              <a:rPr lang="en-US" sz="2400" dirty="0"/>
              <a:t>The Jaredites</a:t>
            </a:r>
          </a:p>
          <a:p>
            <a:r>
              <a:rPr lang="en-US" sz="2400" dirty="0"/>
              <a:t>The People of Jerusalem</a:t>
            </a:r>
          </a:p>
          <a:p>
            <a:r>
              <a:rPr lang="en-US" sz="2400" dirty="0"/>
              <a:t>The People at the time of Christ</a:t>
            </a:r>
          </a:p>
          <a:p>
            <a:r>
              <a:rPr lang="en-US" sz="2400" dirty="0"/>
              <a:t>The Nephites</a:t>
            </a:r>
          </a:p>
          <a:p>
            <a:endParaRPr lang="en-US" sz="1100"/>
          </a:p>
        </p:txBody>
      </p:sp>
    </p:spTree>
    <p:extLst>
      <p:ext uri="{BB962C8B-B14F-4D97-AF65-F5344CB8AC3E}">
        <p14:creationId xmlns:p14="http://schemas.microsoft.com/office/powerpoint/2010/main" val="264755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12D3-3B94-8540-AF4D-8DDBAD7666B7}"/>
              </a:ext>
            </a:extLst>
          </p:cNvPr>
          <p:cNvSpPr>
            <a:spLocks noGrp="1"/>
          </p:cNvSpPr>
          <p:nvPr>
            <p:ph type="ctrTitle"/>
          </p:nvPr>
        </p:nvSpPr>
        <p:spPr>
          <a:xfrm>
            <a:off x="680322" y="2733709"/>
            <a:ext cx="8144134" cy="1373070"/>
          </a:xfrm>
        </p:spPr>
        <p:txBody>
          <a:bodyPr/>
          <a:lstStyle/>
          <a:p>
            <a:r>
              <a:rPr lang="en-US" dirty="0"/>
              <a:t>Read Ether 2:8-11</a:t>
            </a:r>
          </a:p>
        </p:txBody>
      </p:sp>
      <p:sp>
        <p:nvSpPr>
          <p:cNvPr id="3" name="Subtitle 2">
            <a:extLst>
              <a:ext uri="{FF2B5EF4-FFF2-40B4-BE49-F238E27FC236}">
                <a16:creationId xmlns:a16="http://schemas.microsoft.com/office/drawing/2014/main" id="{D55E4EC4-00C9-4646-ACED-71966563945B}"/>
              </a:ext>
            </a:extLst>
          </p:cNvPr>
          <p:cNvSpPr>
            <a:spLocks noGrp="1"/>
          </p:cNvSpPr>
          <p:nvPr>
            <p:ph type="subTitle" idx="1"/>
          </p:nvPr>
        </p:nvSpPr>
        <p:spPr>
          <a:xfrm>
            <a:off x="680322" y="4394039"/>
            <a:ext cx="8144134" cy="1867865"/>
          </a:xfrm>
        </p:spPr>
        <p:txBody>
          <a:bodyPr vert="horz" lIns="91440" tIns="45720" rIns="91440" bIns="45720" rtlCol="0" anchor="t">
            <a:normAutofit lnSpcReduction="10000"/>
          </a:bodyPr>
          <a:lstStyle/>
          <a:p>
            <a:pPr marL="342900" indent="-342900" algn="l">
              <a:buFont typeface="Arial" panose="020B0604020202020204" pitchFamily="34" charset="0"/>
              <a:buChar char="•"/>
            </a:pPr>
            <a:r>
              <a:rPr lang="en-US" sz="2800" dirty="0"/>
              <a:t>What promises can you identify?</a:t>
            </a:r>
          </a:p>
          <a:p>
            <a:pPr marL="342900" indent="-342900" algn="l">
              <a:buFont typeface="Arial" panose="020B0604020202020204" pitchFamily="34" charset="0"/>
              <a:buChar char="•"/>
            </a:pPr>
            <a:r>
              <a:rPr lang="en-US" sz="2800" dirty="0"/>
              <a:t>What does "swept off the land" mean?</a:t>
            </a:r>
          </a:p>
          <a:p>
            <a:pPr marL="342900" indent="-342900" algn="l">
              <a:buFont typeface="Arial" panose="020B0604020202020204" pitchFamily="34" charset="0"/>
              <a:buChar char="•"/>
            </a:pPr>
            <a:r>
              <a:rPr lang="en-US" sz="2800" dirty="0"/>
              <a:t>What does it mean to be ripened in iniquity?</a:t>
            </a:r>
          </a:p>
          <a:p>
            <a:pPr marL="342900" indent="-342900" algn="l">
              <a:buFont typeface="Arial" panose="020B0604020202020204" pitchFamily="34" charset="0"/>
              <a:buChar char="•"/>
            </a:pPr>
            <a:r>
              <a:rPr lang="en-US" sz="2800" dirty="0"/>
              <a:t>How does this relate to us?</a:t>
            </a:r>
          </a:p>
        </p:txBody>
      </p:sp>
    </p:spTree>
    <p:extLst>
      <p:ext uri="{BB962C8B-B14F-4D97-AF65-F5344CB8AC3E}">
        <p14:creationId xmlns:p14="http://schemas.microsoft.com/office/powerpoint/2010/main" val="308801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12D3-3B94-8540-AF4D-8DDBAD7666B7}"/>
              </a:ext>
            </a:extLst>
          </p:cNvPr>
          <p:cNvSpPr>
            <a:spLocks noGrp="1"/>
          </p:cNvSpPr>
          <p:nvPr>
            <p:ph type="ctrTitle"/>
          </p:nvPr>
        </p:nvSpPr>
        <p:spPr>
          <a:xfrm>
            <a:off x="680322" y="2733709"/>
            <a:ext cx="8144134" cy="1373070"/>
          </a:xfrm>
        </p:spPr>
        <p:txBody>
          <a:bodyPr/>
          <a:lstStyle/>
          <a:p>
            <a:r>
              <a:rPr lang="en-US" dirty="0"/>
              <a:t>Read Ether 8:21-24</a:t>
            </a:r>
          </a:p>
        </p:txBody>
      </p:sp>
      <p:sp>
        <p:nvSpPr>
          <p:cNvPr id="3" name="Subtitle 2">
            <a:extLst>
              <a:ext uri="{FF2B5EF4-FFF2-40B4-BE49-F238E27FC236}">
                <a16:creationId xmlns:a16="http://schemas.microsoft.com/office/drawing/2014/main" id="{D55E4EC4-00C9-4646-ACED-71966563945B}"/>
              </a:ext>
            </a:extLst>
          </p:cNvPr>
          <p:cNvSpPr>
            <a:spLocks noGrp="1"/>
          </p:cNvSpPr>
          <p:nvPr>
            <p:ph type="subTitle" idx="1"/>
          </p:nvPr>
        </p:nvSpPr>
        <p:spPr>
          <a:xfrm>
            <a:off x="680322" y="4394039"/>
            <a:ext cx="8144134" cy="1867865"/>
          </a:xfrm>
        </p:spPr>
        <p:txBody>
          <a:bodyPr>
            <a:normAutofit lnSpcReduction="10000"/>
          </a:bodyPr>
          <a:lstStyle/>
          <a:p>
            <a:pPr marL="342900" indent="-342900" algn="l">
              <a:buFont typeface="Arial" panose="020B0604020202020204" pitchFamily="34" charset="0"/>
              <a:buChar char="•"/>
            </a:pPr>
            <a:r>
              <a:rPr lang="en-US" sz="2800" dirty="0"/>
              <a:t>What promises can you identify?</a:t>
            </a:r>
          </a:p>
          <a:p>
            <a:pPr marL="342900" indent="-342900" algn="l">
              <a:buFont typeface="Arial" panose="020B0604020202020204" pitchFamily="34" charset="0"/>
              <a:buChar char="•"/>
            </a:pPr>
            <a:r>
              <a:rPr lang="en-US" sz="2800" dirty="0"/>
              <a:t>What does it mean to be destroyed?</a:t>
            </a:r>
          </a:p>
          <a:p>
            <a:pPr marL="342900" indent="-342900" algn="l">
              <a:buFont typeface="Arial" panose="020B0604020202020204" pitchFamily="34" charset="0"/>
              <a:buChar char="•"/>
            </a:pPr>
            <a:r>
              <a:rPr lang="en-US" sz="2800" dirty="0"/>
              <a:t>Are secret combinations present among us?</a:t>
            </a:r>
          </a:p>
          <a:p>
            <a:pPr marL="342900" indent="-342900" algn="l">
              <a:buFont typeface="Arial" panose="020B0604020202020204" pitchFamily="34" charset="0"/>
              <a:buChar char="•"/>
            </a:pPr>
            <a:r>
              <a:rPr lang="en-US" sz="2800" dirty="0"/>
              <a:t>How can we identify and oppose them?</a:t>
            </a:r>
          </a:p>
        </p:txBody>
      </p:sp>
    </p:spTree>
    <p:extLst>
      <p:ext uri="{BB962C8B-B14F-4D97-AF65-F5344CB8AC3E}">
        <p14:creationId xmlns:p14="http://schemas.microsoft.com/office/powerpoint/2010/main" val="118313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12D3-3B94-8540-AF4D-8DDBAD7666B7}"/>
              </a:ext>
            </a:extLst>
          </p:cNvPr>
          <p:cNvSpPr>
            <a:spLocks noGrp="1"/>
          </p:cNvSpPr>
          <p:nvPr>
            <p:ph type="ctrTitle"/>
          </p:nvPr>
        </p:nvSpPr>
        <p:spPr>
          <a:xfrm>
            <a:off x="680322" y="2733709"/>
            <a:ext cx="8144134" cy="1373070"/>
          </a:xfrm>
        </p:spPr>
        <p:txBody>
          <a:bodyPr/>
          <a:lstStyle/>
          <a:p>
            <a:r>
              <a:rPr lang="en-US" dirty="0"/>
              <a:t>Read Mormon 8:26-41</a:t>
            </a:r>
          </a:p>
        </p:txBody>
      </p:sp>
      <p:sp>
        <p:nvSpPr>
          <p:cNvPr id="3" name="Subtitle 2">
            <a:extLst>
              <a:ext uri="{FF2B5EF4-FFF2-40B4-BE49-F238E27FC236}">
                <a16:creationId xmlns:a16="http://schemas.microsoft.com/office/drawing/2014/main" id="{D55E4EC4-00C9-4646-ACED-71966563945B}"/>
              </a:ext>
            </a:extLst>
          </p:cNvPr>
          <p:cNvSpPr>
            <a:spLocks noGrp="1"/>
          </p:cNvSpPr>
          <p:nvPr>
            <p:ph type="subTitle" idx="1"/>
          </p:nvPr>
        </p:nvSpPr>
        <p:spPr>
          <a:xfrm>
            <a:off x="680322" y="4394039"/>
            <a:ext cx="8144134" cy="1867865"/>
          </a:xfrm>
        </p:spPr>
        <p:txBody>
          <a:bodyPr>
            <a:normAutofit/>
          </a:bodyPr>
          <a:lstStyle/>
          <a:p>
            <a:pPr marL="342900" indent="-342900" algn="l">
              <a:buFont typeface="Arial" panose="020B0604020202020204" pitchFamily="34" charset="0"/>
              <a:buChar char="•"/>
            </a:pPr>
            <a:r>
              <a:rPr lang="en-US" sz="2800" dirty="0"/>
              <a:t>What promises can you identify?</a:t>
            </a:r>
          </a:p>
          <a:p>
            <a:pPr marL="342900" indent="-342900" algn="l">
              <a:buFont typeface="Arial" panose="020B0604020202020204" pitchFamily="34" charset="0"/>
              <a:buChar char="•"/>
            </a:pPr>
            <a:r>
              <a:rPr lang="en-US" sz="2800" dirty="0"/>
              <a:t>What symptoms can you identify?</a:t>
            </a:r>
          </a:p>
          <a:p>
            <a:pPr marL="342900" indent="-342900" algn="l">
              <a:buFont typeface="Arial" panose="020B0604020202020204" pitchFamily="34" charset="0"/>
              <a:buChar char="•"/>
            </a:pPr>
            <a:r>
              <a:rPr lang="en-US" sz="2800" dirty="0"/>
              <a:t>Does the sword of vengeance </a:t>
            </a:r>
            <a:r>
              <a:rPr lang="en-US" sz="2800"/>
              <a:t>hang over us?</a:t>
            </a:r>
            <a:endParaRPr lang="en-US" sz="2800" dirty="0"/>
          </a:p>
        </p:txBody>
      </p:sp>
    </p:spTree>
    <p:extLst>
      <p:ext uri="{BB962C8B-B14F-4D97-AF65-F5344CB8AC3E}">
        <p14:creationId xmlns:p14="http://schemas.microsoft.com/office/powerpoint/2010/main" val="117263621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{F0310CF8-0F19-EC44-92BF-7470CD5C84BA}tf10001057</Template>
  <TotalTime>235</TotalTime>
  <Words>998</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PowerPoint Presentation</vt:lpstr>
      <vt:lpstr>PowerPoint Presentation</vt:lpstr>
      <vt:lpstr>Elder D. Todd Christofferson, CR, October 2020</vt:lpstr>
      <vt:lpstr>Elder L. Aldin Porter, CR, October 1999</vt:lpstr>
      <vt:lpstr>Elder Mark E. Petersen, CR, October 1979</vt:lpstr>
      <vt:lpstr>The Book of Mormon: A Tale of Destroyed Societies</vt:lpstr>
      <vt:lpstr>Read Ether 2:8-11</vt:lpstr>
      <vt:lpstr>Read Ether 8:21-24</vt:lpstr>
      <vt:lpstr>Read Mormon 8:26-41</vt:lpstr>
      <vt:lpstr>The Family: A Proclamation to the World</vt:lpstr>
      <vt:lpstr>Read D&amp;C 38:39 and then peruse the following references on pride: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Ether 2:8-11</dc:title>
  <dc:creator>Kivett, Stan</dc:creator>
  <cp:lastModifiedBy>Hunter, Jennifer</cp:lastModifiedBy>
  <cp:revision>167</cp:revision>
  <dcterms:created xsi:type="dcterms:W3CDTF">2020-02-19T21:09:29Z</dcterms:created>
  <dcterms:modified xsi:type="dcterms:W3CDTF">2022-02-07T23:32:42Z</dcterms:modified>
</cp:coreProperties>
</file>