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6/7/2024</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n panorámica con descripció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6343B39-165A-4B68-AA5C-581F5336313C}" type="datetimeFigureOut">
              <a:rPr lang="en-US" dirty="0"/>
              <a:t>6/7/2024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42C8C57-33F9-4259-AC4F-0E3F5BEC9B94}" type="datetimeFigureOut">
              <a:rPr lang="en-US" dirty="0"/>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748772B-8FA2-401F-A0A1-A59855EDBC3E}" type="datetimeFigureOut">
              <a:rPr lang="en-US" dirty="0"/>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3DD5BDE-5A90-4611-82E9-0FC5746D30C5}" type="datetimeFigureOut">
              <a:rPr lang="en-US" dirty="0"/>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6/7/2024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6/7/2024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6/7/2024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6/7/2024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09472EB-AC54-4713-BFC2-BEB621108C63}" type="datetimeFigureOut">
              <a:rPr lang="en-US" dirty="0"/>
              <a:t>6/7/2024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6/7/2024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6/7/2024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6/7/2024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6/7/2024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6ED06B6-C816-4861-964D-15A98395707D}" type="datetimeFigureOut">
              <a:rPr lang="en-US" dirty="0"/>
              <a:t>6/7/2024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0B1A8AB-EA7C-4B1B-9D73-E2551851FABE}" type="datetimeFigureOut">
              <a:rPr lang="en-US" dirty="0"/>
              <a:t>6/7/2024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6/7/2024</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1138844"/>
            <a:ext cx="8825658" cy="889461"/>
          </a:xfrm>
        </p:spPr>
        <p:txBody>
          <a:bodyPr/>
          <a:lstStyle/>
          <a:p>
            <a:pPr algn="ctr"/>
            <a:r>
              <a:rPr lang="es-MX" sz="7200" dirty="0" err="1"/>
              <a:t>GitLab</a:t>
            </a:r>
            <a:endParaRPr lang="es-MX" sz="7200" dirty="0"/>
          </a:p>
        </p:txBody>
      </p:sp>
      <p:sp>
        <p:nvSpPr>
          <p:cNvPr id="3" name="Subtítulo 2"/>
          <p:cNvSpPr>
            <a:spLocks noGrp="1"/>
          </p:cNvSpPr>
          <p:nvPr>
            <p:ph type="subTitle" idx="1"/>
          </p:nvPr>
        </p:nvSpPr>
        <p:spPr>
          <a:xfrm>
            <a:off x="1080140" y="5076640"/>
            <a:ext cx="8825658" cy="861420"/>
          </a:xfrm>
        </p:spPr>
        <p:txBody>
          <a:bodyPr/>
          <a:lstStyle/>
          <a:p>
            <a:pPr algn="ctr"/>
            <a:r>
              <a:rPr lang="es-ES" dirty="0" smtClean="0"/>
              <a:t>Ruiz flores </a:t>
            </a:r>
            <a:r>
              <a:rPr lang="es-ES" dirty="0" err="1" smtClean="0"/>
              <a:t>ebbin</a:t>
            </a:r>
            <a:endParaRPr lang="es-ES" dirty="0" smtClean="0"/>
          </a:p>
          <a:p>
            <a:pPr algn="ctr"/>
            <a:r>
              <a:rPr lang="es-ES" dirty="0" smtClean="0"/>
              <a:t>4H</a:t>
            </a:r>
            <a:endParaRPr lang="es-MX" dirty="0"/>
          </a:p>
        </p:txBody>
      </p:sp>
      <p:pic>
        <p:nvPicPr>
          <p:cNvPr id="1026" name="Picture 2" descr="Gitlab, logo, logos icon - Free download on Iconfin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2666" y="2137791"/>
            <a:ext cx="3010235" cy="249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729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1941791"/>
            <a:ext cx="8684342" cy="2475708"/>
          </a:xfrm>
        </p:spPr>
        <p:txBody>
          <a:bodyPr/>
          <a:lstStyle/>
          <a:p>
            <a:r>
              <a:rPr lang="es-ES" sz="1600" dirty="0" err="1" smtClean="0"/>
              <a:t>GitLab</a:t>
            </a:r>
            <a:r>
              <a:rPr lang="es-ES" sz="1600" dirty="0" smtClean="0"/>
              <a:t> </a:t>
            </a:r>
            <a:r>
              <a:rPr lang="es-ES" sz="1600" dirty="0"/>
              <a:t>es una plataforma de desarrollo de software que proporciona herramientas para la gestión del ciclo de vida del desarrollo de software, incluyendo la gestión de repositorios de código fuente, seguimiento de problemas, integración continua y entrega continua (CI/CD), entre otras características. Es similar a </a:t>
            </a:r>
            <a:r>
              <a:rPr lang="es-ES" sz="1600" dirty="0" err="1"/>
              <a:t>GitHub</a:t>
            </a:r>
            <a:r>
              <a:rPr lang="es-ES" sz="1600" dirty="0"/>
              <a:t>, pero con la diferencia de que </a:t>
            </a:r>
            <a:r>
              <a:rPr lang="es-ES" sz="1600" dirty="0" err="1"/>
              <a:t>GitLab</a:t>
            </a:r>
            <a:r>
              <a:rPr lang="es-ES" sz="1600" dirty="0"/>
              <a:t> puede ser </a:t>
            </a:r>
            <a:r>
              <a:rPr lang="es-ES" sz="1600" dirty="0" err="1"/>
              <a:t>autoalojado</a:t>
            </a:r>
            <a:r>
              <a:rPr lang="es-ES" sz="1600" dirty="0"/>
              <a:t> en servidores propios, lo que ofrece más flexibilidad y control sobre los datos y el entorno de desarrollo. </a:t>
            </a:r>
            <a:r>
              <a:rPr lang="es-ES" sz="1600" dirty="0" err="1"/>
              <a:t>GitLab</a:t>
            </a:r>
            <a:r>
              <a:rPr lang="es-ES" sz="1600" dirty="0"/>
              <a:t> también ofrece una versión en la nube para aquellos que prefieren no alojarla ellos mismos. Es ampliamente utilizada por equipos de desarrollo de software para colaborar en proyectos, gestionar el código fuente y automatizar procesos de desarrollo.</a:t>
            </a:r>
            <a:br>
              <a:rPr lang="es-ES" sz="1600" dirty="0"/>
            </a:br>
            <a:endParaRPr lang="es-MX" sz="1600" dirty="0"/>
          </a:p>
        </p:txBody>
      </p:sp>
      <p:sp>
        <p:nvSpPr>
          <p:cNvPr id="3" name="Subtítulo 2"/>
          <p:cNvSpPr>
            <a:spLocks noGrp="1"/>
          </p:cNvSpPr>
          <p:nvPr>
            <p:ph type="subTitle" idx="1"/>
          </p:nvPr>
        </p:nvSpPr>
        <p:spPr>
          <a:xfrm>
            <a:off x="1013639" y="980618"/>
            <a:ext cx="8825658" cy="861420"/>
          </a:xfrm>
        </p:spPr>
        <p:txBody>
          <a:bodyPr>
            <a:normAutofit/>
          </a:bodyPr>
          <a:lstStyle/>
          <a:p>
            <a:pPr algn="ctr"/>
            <a:r>
              <a:rPr lang="es-ES" sz="4800" dirty="0"/>
              <a:t>Qué es </a:t>
            </a:r>
            <a:r>
              <a:rPr lang="es-ES" sz="4800" dirty="0" err="1"/>
              <a:t>GitLab</a:t>
            </a:r>
            <a:r>
              <a:rPr lang="es-ES" sz="4800" dirty="0"/>
              <a:t>?</a:t>
            </a:r>
            <a:endParaRPr lang="es-MX" sz="4800" dirty="0"/>
          </a:p>
        </p:txBody>
      </p:sp>
      <p:pic>
        <p:nvPicPr>
          <p:cNvPr id="2050" name="Picture 2" descr="Las acciones de GitLab caen porque las previsiones &quot;menos conservadoras&quot;  decepcionan a los inversores - MarketScree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4417499"/>
            <a:ext cx="3558961" cy="1816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849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88720" y="1842038"/>
            <a:ext cx="9506790" cy="4105004"/>
          </a:xfrm>
        </p:spPr>
        <p:txBody>
          <a:bodyPr/>
          <a:lstStyle/>
          <a:p>
            <a:r>
              <a:rPr lang="es-ES" sz="1400" b="1" dirty="0" smtClean="0"/>
              <a:t>Gestión </a:t>
            </a:r>
            <a:r>
              <a:rPr lang="es-ES" sz="1400" b="1" dirty="0"/>
              <a:t>de Repositorios</a:t>
            </a:r>
            <a:r>
              <a:rPr lang="es-ES" sz="1400" dirty="0"/>
              <a:t>: </a:t>
            </a:r>
            <a:r>
              <a:rPr lang="es-ES" sz="1400" dirty="0" smtClean="0"/>
              <a:t>Proporciona </a:t>
            </a:r>
            <a:r>
              <a:rPr lang="es-ES" sz="1400" dirty="0"/>
              <a:t>un lugar centralizado para almacenar y gestionar repositorios de código fuente. Los desarrolladores pueden crear, clonar, bifurcar y fusionar repositorios de forma colaborativa</a:t>
            </a:r>
            <a:r>
              <a:rPr lang="es-ES" sz="1400" dirty="0" smtClean="0"/>
              <a:t>.</a:t>
            </a:r>
            <a:br>
              <a:rPr lang="es-ES" sz="1400" dirty="0" smtClean="0"/>
            </a:br>
            <a:r>
              <a:rPr lang="es-ES" sz="1400" dirty="0"/>
              <a:t/>
            </a:r>
            <a:br>
              <a:rPr lang="es-ES" sz="1400" dirty="0"/>
            </a:br>
            <a:r>
              <a:rPr lang="es-ES" sz="1400" b="1" dirty="0"/>
              <a:t>Seguimiento de Problemas y Gestión de Proyectos</a:t>
            </a:r>
            <a:r>
              <a:rPr lang="es-ES" sz="1400" dirty="0"/>
              <a:t>: I</a:t>
            </a:r>
            <a:r>
              <a:rPr lang="es-ES" sz="1400" dirty="0" smtClean="0"/>
              <a:t>ncluye </a:t>
            </a:r>
            <a:r>
              <a:rPr lang="es-ES" sz="1400" dirty="0"/>
              <a:t>herramientas de seguimiento de problemas y gestión de proyectos que permiten a los equipos organizar y priorizar tareas, asignarlas a miembros del equipo, y realizar un seguimiento del progreso</a:t>
            </a:r>
            <a:r>
              <a:rPr lang="es-ES" sz="1400" dirty="0" smtClean="0"/>
              <a:t>.</a:t>
            </a:r>
            <a:br>
              <a:rPr lang="es-ES" sz="1400" dirty="0" smtClean="0"/>
            </a:br>
            <a:r>
              <a:rPr lang="es-ES" sz="1400" dirty="0"/>
              <a:t/>
            </a:r>
            <a:br>
              <a:rPr lang="es-ES" sz="1400" dirty="0"/>
            </a:br>
            <a:r>
              <a:rPr lang="es-ES" sz="1400" b="1" dirty="0"/>
              <a:t>Integración Continua (CI)</a:t>
            </a:r>
            <a:r>
              <a:rPr lang="es-ES" sz="1400" dirty="0"/>
              <a:t>: </a:t>
            </a:r>
            <a:r>
              <a:rPr lang="es-ES" sz="1400" dirty="0" err="1"/>
              <a:t>GitLab</a:t>
            </a:r>
            <a:r>
              <a:rPr lang="es-ES" sz="1400" dirty="0"/>
              <a:t> CI permite automatizar la construcción, prueba y despliegue de aplicaciones de software en cada cambio en el repositorio. Los desarrolladores pueden definir flujos de trabajo personalizados para automatizar tareas repetitivas y garantizar la calidad del código</a:t>
            </a:r>
            <a:r>
              <a:rPr lang="es-ES" sz="1400" dirty="0" smtClean="0"/>
              <a:t>.</a:t>
            </a:r>
            <a:br>
              <a:rPr lang="es-ES" sz="1400" dirty="0" smtClean="0"/>
            </a:br>
            <a:r>
              <a:rPr lang="es-ES" sz="1400" dirty="0"/>
              <a:t/>
            </a:r>
            <a:br>
              <a:rPr lang="es-ES" sz="1400" dirty="0"/>
            </a:br>
            <a:r>
              <a:rPr lang="es-ES" sz="1400" b="1" dirty="0"/>
              <a:t>Entrega Continua (CD)</a:t>
            </a:r>
            <a:r>
              <a:rPr lang="es-ES" sz="1400" dirty="0"/>
              <a:t>: T</a:t>
            </a:r>
            <a:r>
              <a:rPr lang="es-ES" sz="1400" dirty="0" smtClean="0"/>
              <a:t>ambién </a:t>
            </a:r>
            <a:r>
              <a:rPr lang="es-ES" sz="1400" dirty="0"/>
              <a:t>ofrece capacidades de entrega continua, lo que significa que puedes automatizar el proceso de implementación de código en entornos de producción después de que haya pasado por pruebas satisfactorias</a:t>
            </a:r>
            <a:r>
              <a:rPr lang="es-ES" sz="1400" dirty="0" smtClean="0"/>
              <a:t>.</a:t>
            </a:r>
            <a:br>
              <a:rPr lang="es-ES" sz="1400" dirty="0" smtClean="0"/>
            </a:br>
            <a:r>
              <a:rPr lang="es-ES" sz="1400" dirty="0"/>
              <a:t/>
            </a:r>
            <a:br>
              <a:rPr lang="es-ES" sz="1400" dirty="0"/>
            </a:br>
            <a:r>
              <a:rPr lang="es-ES" sz="1400" b="1" dirty="0"/>
              <a:t>Revisión de Código</a:t>
            </a:r>
            <a:r>
              <a:rPr lang="es-ES" sz="1400" dirty="0"/>
              <a:t>: F</a:t>
            </a:r>
            <a:r>
              <a:rPr lang="es-ES" sz="1400" dirty="0" smtClean="0"/>
              <a:t>acilita </a:t>
            </a:r>
            <a:r>
              <a:rPr lang="es-ES" sz="1400" dirty="0"/>
              <a:t>la revisión y colaboración en el código mediante la funcionalidad de solicitudes de </a:t>
            </a:r>
            <a:r>
              <a:rPr lang="es-ES" sz="1400" dirty="0" smtClean="0"/>
              <a:t>extracción, </a:t>
            </a:r>
            <a:r>
              <a:rPr lang="es-ES" sz="1400" dirty="0"/>
              <a:t>que permiten a los desarrolladores revisar los cambios propuestos, realizar comentarios y aprobar fusiones en el código base.</a:t>
            </a:r>
          </a:p>
        </p:txBody>
      </p:sp>
      <p:sp>
        <p:nvSpPr>
          <p:cNvPr id="3" name="Subtítulo 2"/>
          <p:cNvSpPr>
            <a:spLocks noGrp="1"/>
          </p:cNvSpPr>
          <p:nvPr>
            <p:ph type="subTitle" idx="1"/>
          </p:nvPr>
        </p:nvSpPr>
        <p:spPr>
          <a:xfrm>
            <a:off x="1080141" y="631484"/>
            <a:ext cx="8825658" cy="861420"/>
          </a:xfrm>
        </p:spPr>
        <p:txBody>
          <a:bodyPr>
            <a:normAutofit/>
          </a:bodyPr>
          <a:lstStyle/>
          <a:p>
            <a:pPr algn="ctr"/>
            <a:r>
              <a:rPr lang="es-ES" sz="4800" dirty="0" smtClean="0"/>
              <a:t>Ejemplos de </a:t>
            </a:r>
            <a:r>
              <a:rPr lang="es-ES" sz="4800" dirty="0" err="1" smtClean="0"/>
              <a:t>gitlab</a:t>
            </a:r>
            <a:endParaRPr lang="es-MX" sz="4800" dirty="0"/>
          </a:p>
        </p:txBody>
      </p:sp>
    </p:spTree>
    <p:extLst>
      <p:ext uri="{BB962C8B-B14F-4D97-AF65-F5344CB8AC3E}">
        <p14:creationId xmlns:p14="http://schemas.microsoft.com/office/powerpoint/2010/main" val="2886958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080141" y="631484"/>
            <a:ext cx="8825658" cy="861420"/>
          </a:xfrm>
        </p:spPr>
        <p:txBody>
          <a:bodyPr>
            <a:normAutofit fontScale="92500"/>
          </a:bodyPr>
          <a:lstStyle/>
          <a:p>
            <a:pPr algn="ctr"/>
            <a:r>
              <a:rPr lang="es-ES" sz="4800" dirty="0" err="1" smtClean="0"/>
              <a:t>Gitlab</a:t>
            </a:r>
            <a:r>
              <a:rPr lang="es-ES" sz="4800" dirty="0" smtClean="0"/>
              <a:t> de lado del servidor</a:t>
            </a:r>
            <a:endParaRPr lang="es-MX" sz="4800" dirty="0"/>
          </a:p>
        </p:txBody>
      </p:sp>
      <p:sp>
        <p:nvSpPr>
          <p:cNvPr id="4" name="Rectangle 1"/>
          <p:cNvSpPr>
            <a:spLocks noGrp="1" noChangeArrowheads="1"/>
          </p:cNvSpPr>
          <p:nvPr>
            <p:ph type="ctrTitle"/>
          </p:nvPr>
        </p:nvSpPr>
        <p:spPr bwMode="auto">
          <a:xfrm>
            <a:off x="649789" y="1760568"/>
            <a:ext cx="1097768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sz="1400" b="0" i="0" u="none" strike="noStrike" cap="none" normalizeH="0" baseline="0" dirty="0" smtClean="0">
                <a:ln>
                  <a:noFill/>
                </a:ln>
                <a:solidFill>
                  <a:schemeClr val="bg1"/>
                </a:solidFill>
                <a:effectLst/>
                <a:latin typeface="Arial" panose="020B0604020202020204" pitchFamily="34" charset="0"/>
              </a:rPr>
              <a:t>Cuando se habla de "</a:t>
            </a:r>
            <a:r>
              <a:rPr kumimoji="0" lang="es-MX" sz="1400" b="0" i="0" u="none" strike="noStrike" cap="none" normalizeH="0" baseline="0" dirty="0" err="1" smtClean="0">
                <a:ln>
                  <a:noFill/>
                </a:ln>
                <a:solidFill>
                  <a:schemeClr val="bg1"/>
                </a:solidFill>
                <a:effectLst/>
                <a:latin typeface="Arial" panose="020B0604020202020204" pitchFamily="34" charset="0"/>
              </a:rPr>
              <a:t>GitLab</a:t>
            </a:r>
            <a:r>
              <a:rPr kumimoji="0" lang="es-MX" sz="1400" b="0" i="0" u="none" strike="noStrike" cap="none" normalizeH="0" baseline="0" dirty="0" smtClean="0">
                <a:ln>
                  <a:noFill/>
                </a:ln>
                <a:solidFill>
                  <a:schemeClr val="bg1"/>
                </a:solidFill>
                <a:effectLst/>
                <a:latin typeface="Arial" panose="020B0604020202020204" pitchFamily="34" charset="0"/>
              </a:rPr>
              <a:t> del lado del servidor", generalmente se está haciendo referencia al despliegue e instalación de </a:t>
            </a:r>
            <a:br>
              <a:rPr kumimoji="0" lang="es-MX" sz="1400" b="0" i="0" u="none" strike="noStrike" cap="none" normalizeH="0" baseline="0" dirty="0" smtClean="0">
                <a:ln>
                  <a:noFill/>
                </a:ln>
                <a:solidFill>
                  <a:schemeClr val="bg1"/>
                </a:solidFill>
                <a:effectLst/>
                <a:latin typeface="Arial" panose="020B0604020202020204" pitchFamily="34" charset="0"/>
              </a:rPr>
            </a:br>
            <a:r>
              <a:rPr kumimoji="0" lang="es-MX" sz="1400" b="0" i="0" u="none" strike="noStrike" cap="none" normalizeH="0" baseline="0" dirty="0" err="1" smtClean="0">
                <a:ln>
                  <a:noFill/>
                </a:ln>
                <a:solidFill>
                  <a:schemeClr val="bg1"/>
                </a:solidFill>
                <a:effectLst/>
                <a:latin typeface="Arial" panose="020B0604020202020204" pitchFamily="34" charset="0"/>
              </a:rPr>
              <a:t>GitLab</a:t>
            </a:r>
            <a:r>
              <a:rPr kumimoji="0" lang="es-MX" sz="1400" b="0" i="0" u="none" strike="noStrike" cap="none" normalizeH="0" baseline="0" dirty="0" smtClean="0">
                <a:ln>
                  <a:noFill/>
                </a:ln>
                <a:solidFill>
                  <a:schemeClr val="bg1"/>
                </a:solidFill>
                <a:effectLst/>
                <a:latin typeface="Arial" panose="020B0604020202020204" pitchFamily="34" charset="0"/>
              </a:rPr>
              <a:t> en un servidor propio o en la infraestructura de una organización. </a:t>
            </a:r>
            <a:br>
              <a:rPr kumimoji="0" lang="es-MX" sz="1400" b="0" i="0" u="none" strike="noStrike" cap="none" normalizeH="0" baseline="0" dirty="0" smtClean="0">
                <a:ln>
                  <a:noFill/>
                </a:ln>
                <a:solidFill>
                  <a:schemeClr val="bg1"/>
                </a:solidFill>
                <a:effectLst/>
                <a:latin typeface="Arial" panose="020B0604020202020204" pitchFamily="34" charset="0"/>
              </a:rPr>
            </a:br>
            <a:r>
              <a:rPr kumimoji="0" lang="es-MX" sz="1400" b="0" i="0" u="none" strike="noStrike" cap="none" normalizeH="0" baseline="0" dirty="0" smtClean="0">
                <a:ln>
                  <a:noFill/>
                </a:ln>
                <a:solidFill>
                  <a:schemeClr val="bg1"/>
                </a:solidFill>
                <a:effectLst/>
                <a:latin typeface="Arial" panose="020B0604020202020204" pitchFamily="34" charset="0"/>
              </a:rPr>
              <a:t>Esto implica tener </a:t>
            </a:r>
            <a:r>
              <a:rPr kumimoji="0" lang="es-MX" sz="1400" b="0" i="0" u="none" strike="noStrike" cap="none" normalizeH="0" baseline="0" dirty="0" err="1" smtClean="0">
                <a:ln>
                  <a:noFill/>
                </a:ln>
                <a:solidFill>
                  <a:schemeClr val="bg1"/>
                </a:solidFill>
                <a:effectLst/>
                <a:latin typeface="Arial" panose="020B0604020202020204" pitchFamily="34" charset="0"/>
              </a:rPr>
              <a:t>GitLab</a:t>
            </a:r>
            <a:r>
              <a:rPr kumimoji="0" lang="es-MX" sz="1400" b="0" i="0" u="none" strike="noStrike" cap="none" normalizeH="0" baseline="0" dirty="0" smtClean="0">
                <a:ln>
                  <a:noFill/>
                </a:ln>
                <a:solidFill>
                  <a:schemeClr val="bg1"/>
                </a:solidFill>
                <a:effectLst/>
                <a:latin typeface="Arial" panose="020B0604020202020204" pitchFamily="34" charset="0"/>
              </a:rPr>
              <a:t> instalado en un servidor y acceder a él a través de una red local o a través de Internet.</a:t>
            </a:r>
          </a:p>
          <a:p>
            <a:pPr lvl="0" defTabSz="914400" eaLnBrk="0" fontAlgn="base" hangingPunct="0">
              <a:spcAft>
                <a:spcPct val="0"/>
              </a:spcAft>
            </a:pPr>
            <a:r>
              <a:rPr kumimoji="0" lang="es-MX" sz="1400" b="0" i="0" u="none" strike="noStrike" cap="none" normalizeH="0" baseline="0" dirty="0" smtClean="0">
                <a:ln>
                  <a:noFill/>
                </a:ln>
                <a:solidFill>
                  <a:schemeClr val="bg1"/>
                </a:solidFill>
                <a:effectLst/>
                <a:latin typeface="Arial" panose="020B0604020202020204" pitchFamily="34" charset="0"/>
              </a:rPr>
              <a:t>Aquí tienes algunos aspectos clave de cómo funciona </a:t>
            </a:r>
            <a:r>
              <a:rPr kumimoji="0" lang="es-MX" sz="1400" b="0" i="0" u="none" strike="noStrike" cap="none" normalizeH="0" baseline="0" dirty="0" err="1" smtClean="0">
                <a:ln>
                  <a:noFill/>
                </a:ln>
                <a:solidFill>
                  <a:schemeClr val="bg1"/>
                </a:solidFill>
                <a:effectLst/>
                <a:latin typeface="Arial" panose="020B0604020202020204" pitchFamily="34" charset="0"/>
              </a:rPr>
              <a:t>GitLab</a:t>
            </a:r>
            <a:r>
              <a:rPr kumimoji="0" lang="es-MX" sz="1400" b="0" i="0" u="none" strike="noStrike" cap="none" normalizeH="0" baseline="0" dirty="0" smtClean="0">
                <a:ln>
                  <a:noFill/>
                </a:ln>
                <a:solidFill>
                  <a:schemeClr val="bg1"/>
                </a:solidFill>
                <a:effectLst/>
                <a:latin typeface="Arial" panose="020B0604020202020204" pitchFamily="34" charset="0"/>
              </a:rPr>
              <a:t> del lado del servidor</a:t>
            </a:r>
            <a:r>
              <a:rPr kumimoji="0" lang="es-MX" sz="1400" b="0" i="0" u="none" strike="noStrike" cap="none" normalizeH="0" dirty="0" smtClean="0">
                <a:ln>
                  <a:noFill/>
                </a:ln>
                <a:solidFill>
                  <a:schemeClr val="bg1"/>
                </a:solidFill>
                <a:effectLst/>
                <a:latin typeface="Arial" panose="020B0604020202020204" pitchFamily="34" charset="0"/>
              </a:rPr>
              <a:t> </a:t>
            </a:r>
            <a:r>
              <a:rPr kumimoji="0" lang="es-MX" sz="1400" b="0" i="0" u="none" strike="noStrike" cap="none" normalizeH="0" dirty="0" smtClean="0">
                <a:ln>
                  <a:noFill/>
                </a:ln>
                <a:solidFill>
                  <a:schemeClr val="tx1"/>
                </a:solidFill>
                <a:effectLst/>
                <a:latin typeface="Arial" panose="020B0604020202020204" pitchFamily="34" charset="0"/>
              </a:rPr>
              <a:t/>
            </a:r>
            <a:br>
              <a:rPr kumimoji="0" lang="es-MX" sz="1400" b="0" i="0" u="none" strike="noStrike" cap="none" normalizeH="0" dirty="0" smtClean="0">
                <a:ln>
                  <a:noFill/>
                </a:ln>
                <a:solidFill>
                  <a:schemeClr val="tx1"/>
                </a:solidFill>
                <a:effectLst/>
                <a:latin typeface="Arial" panose="020B0604020202020204" pitchFamily="34" charset="0"/>
              </a:rPr>
            </a:br>
            <a:r>
              <a:rPr lang="es-ES" sz="1400" dirty="0" err="1" smtClean="0"/>
              <a:t>GitWeb</a:t>
            </a:r>
            <a:r>
              <a:rPr lang="es-ES" sz="1400" dirty="0" smtClean="0"/>
              <a:t> </a:t>
            </a:r>
            <a:r>
              <a:rPr lang="es-ES" sz="1400" dirty="0"/>
              <a:t>es muy simple. Si buscas un servidor </a:t>
            </a:r>
            <a:r>
              <a:rPr lang="es-ES" sz="1400" dirty="0" smtClean="0"/>
              <a:t/>
            </a:r>
            <a:br>
              <a:rPr lang="es-ES" sz="1400" dirty="0" smtClean="0"/>
            </a:br>
            <a:r>
              <a:rPr lang="es-ES" sz="1400" dirty="0" err="1" smtClean="0"/>
              <a:t>Git</a:t>
            </a:r>
            <a:r>
              <a:rPr lang="es-ES" sz="1400" dirty="0" smtClean="0"/>
              <a:t> </a:t>
            </a:r>
            <a:r>
              <a:rPr lang="es-ES" sz="1400" dirty="0"/>
              <a:t>más moderno, con todas las funciones, tienes algunas soluciones de código abierto que puedes utilizar en su lugar</a:t>
            </a:r>
            <a:r>
              <a:rPr lang="es-ES" sz="1400" dirty="0" smtClean="0"/>
              <a:t>.</a:t>
            </a:r>
            <a:br>
              <a:rPr lang="es-ES" sz="1400" dirty="0" smtClean="0"/>
            </a:br>
            <a:r>
              <a:rPr lang="es-ES" sz="1400" dirty="0" smtClean="0"/>
              <a:t> </a:t>
            </a:r>
            <a:r>
              <a:rPr lang="es-ES" sz="1400" dirty="0"/>
              <a:t>Puesto que </a:t>
            </a:r>
            <a:r>
              <a:rPr lang="es-ES" sz="1400" dirty="0" err="1"/>
              <a:t>GitLab</a:t>
            </a:r>
            <a:r>
              <a:rPr lang="es-ES" sz="1400" dirty="0"/>
              <a:t> es una de las más populares, vamos a ver aquí cómo se instala y se usa, a modo de ejemplo</a:t>
            </a:r>
            <a:r>
              <a:rPr lang="es-ES" sz="1400" dirty="0" smtClean="0"/>
              <a:t>.</a:t>
            </a:r>
            <a:br>
              <a:rPr lang="es-ES" sz="1400" dirty="0" smtClean="0"/>
            </a:br>
            <a:r>
              <a:rPr lang="es-ES" sz="1400" dirty="0" smtClean="0"/>
              <a:t> </a:t>
            </a:r>
            <a:r>
              <a:rPr lang="es-ES" sz="1400" dirty="0"/>
              <a:t>Es algo más complejo que </a:t>
            </a:r>
            <a:r>
              <a:rPr lang="es-ES" sz="1400" dirty="0" err="1"/>
              <a:t>GitWeb</a:t>
            </a:r>
            <a:r>
              <a:rPr lang="es-ES" sz="1400" dirty="0"/>
              <a:t> y requiere algo más de mantenimiento, pero es una opción con muchas más funciones.</a:t>
            </a:r>
            <a:endParaRPr kumimoji="0" lang="es-MX"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sz="1400" b="0" i="0" u="none" strike="noStrike" cap="none" normalizeH="0" baseline="0" dirty="0" smtClean="0">
              <a:ln>
                <a:noFill/>
              </a:ln>
              <a:solidFill>
                <a:schemeClr val="tx1"/>
              </a:solidFill>
              <a:effectLst/>
              <a:latin typeface="Arial" panose="020B0604020202020204" pitchFamily="34" charset="0"/>
            </a:endParaRPr>
          </a:p>
        </p:txBody>
      </p:sp>
      <p:pic>
        <p:nvPicPr>
          <p:cNvPr id="5" name="Imagen 4"/>
          <p:cNvPicPr>
            <a:picLocks noChangeAspect="1"/>
          </p:cNvPicPr>
          <p:nvPr/>
        </p:nvPicPr>
        <p:blipFill>
          <a:blip r:embed="rId2"/>
          <a:stretch>
            <a:fillRect/>
          </a:stretch>
        </p:blipFill>
        <p:spPr>
          <a:xfrm>
            <a:off x="2618509" y="3791893"/>
            <a:ext cx="6152371" cy="2438385"/>
          </a:xfrm>
          <a:prstGeom prst="rect">
            <a:avLst/>
          </a:prstGeom>
        </p:spPr>
      </p:pic>
    </p:spTree>
    <p:extLst>
      <p:ext uri="{BB962C8B-B14F-4D97-AF65-F5344CB8AC3E}">
        <p14:creationId xmlns:p14="http://schemas.microsoft.com/office/powerpoint/2010/main" val="2392500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6417" y="2842953"/>
            <a:ext cx="9124402" cy="3624349"/>
          </a:xfrm>
        </p:spPr>
        <p:txBody>
          <a:bodyPr/>
          <a:lstStyle/>
          <a:p>
            <a:pPr lvl="0" defTabSz="914400" eaLnBrk="0" fontAlgn="base" hangingPunct="0">
              <a:spcAft>
                <a:spcPct val="0"/>
              </a:spcAft>
            </a:pPr>
            <a:r>
              <a:rPr lang="es-MX" sz="1400" b="1" dirty="0">
                <a:solidFill>
                  <a:schemeClr val="bg1"/>
                </a:solidFill>
                <a:latin typeface="Arial" panose="020B0604020202020204" pitchFamily="34" charset="0"/>
              </a:rPr>
              <a:t>Instalación</a:t>
            </a:r>
            <a:r>
              <a:rPr lang="es-MX" sz="1400" dirty="0">
                <a:solidFill>
                  <a:schemeClr val="bg1"/>
                </a:solidFill>
                <a:latin typeface="Arial" panose="020B0604020202020204" pitchFamily="34" charset="0"/>
              </a:rPr>
              <a:t>: Primero, necesitas instalar </a:t>
            </a:r>
            <a:r>
              <a:rPr lang="es-MX" sz="1400" dirty="0" err="1">
                <a:solidFill>
                  <a:schemeClr val="bg1"/>
                </a:solidFill>
                <a:latin typeface="Arial" panose="020B0604020202020204" pitchFamily="34" charset="0"/>
              </a:rPr>
              <a:t>GitLab</a:t>
            </a:r>
            <a:r>
              <a:rPr lang="es-MX" sz="1400" dirty="0">
                <a:solidFill>
                  <a:schemeClr val="bg1"/>
                </a:solidFill>
                <a:latin typeface="Arial" panose="020B0604020202020204" pitchFamily="34" charset="0"/>
              </a:rPr>
              <a:t> en un servidor. </a:t>
            </a:r>
            <a:r>
              <a:rPr lang="es-MX" sz="1400" dirty="0" err="1">
                <a:solidFill>
                  <a:schemeClr val="bg1"/>
                </a:solidFill>
                <a:latin typeface="Arial" panose="020B0604020202020204" pitchFamily="34" charset="0"/>
              </a:rPr>
              <a:t>GitLab</a:t>
            </a:r>
            <a:r>
              <a:rPr lang="es-MX" sz="1400" dirty="0">
                <a:solidFill>
                  <a:schemeClr val="bg1"/>
                </a:solidFill>
                <a:latin typeface="Arial" panose="020B0604020202020204" pitchFamily="34" charset="0"/>
              </a:rPr>
              <a:t> ofrece opciones para instalarlo en tu propio servidor utilizando paquetes </a:t>
            </a:r>
            <a:r>
              <a:rPr lang="es-MX" sz="1400" dirty="0" smtClean="0">
                <a:solidFill>
                  <a:schemeClr val="bg1"/>
                </a:solidFill>
                <a:latin typeface="Arial" panose="020B0604020202020204" pitchFamily="34" charset="0"/>
              </a:rPr>
              <a:t>pre compilados, </a:t>
            </a:r>
            <a:r>
              <a:rPr lang="es-MX" sz="1400" dirty="0">
                <a:solidFill>
                  <a:schemeClr val="bg1"/>
                </a:solidFill>
                <a:latin typeface="Arial" panose="020B0604020202020204" pitchFamily="34" charset="0"/>
              </a:rPr>
              <a:t>contenedores </a:t>
            </a:r>
            <a:r>
              <a:rPr lang="es-MX" sz="1400" dirty="0" err="1">
                <a:solidFill>
                  <a:schemeClr val="bg1"/>
                </a:solidFill>
                <a:latin typeface="Arial" panose="020B0604020202020204" pitchFamily="34" charset="0"/>
              </a:rPr>
              <a:t>Docker</a:t>
            </a:r>
            <a:r>
              <a:rPr lang="es-MX" sz="1400" dirty="0">
                <a:solidFill>
                  <a:schemeClr val="bg1"/>
                </a:solidFill>
                <a:latin typeface="Arial" panose="020B0604020202020204" pitchFamily="34" charset="0"/>
              </a:rPr>
              <a:t>, o utilizando la imagen de una máquina virtual. También puedes optar por utilizar GitLab.com, el servicio alojado en la nube de </a:t>
            </a:r>
            <a:r>
              <a:rPr lang="es-MX" sz="1400" dirty="0" err="1">
                <a:solidFill>
                  <a:schemeClr val="bg1"/>
                </a:solidFill>
                <a:latin typeface="Arial" panose="020B0604020202020204" pitchFamily="34" charset="0"/>
              </a:rPr>
              <a:t>GitLab</a:t>
            </a:r>
            <a:r>
              <a:rPr lang="es-MX" sz="1400" dirty="0">
                <a:solidFill>
                  <a:schemeClr val="bg1"/>
                </a:solidFill>
                <a:latin typeface="Arial" panose="020B0604020202020204" pitchFamily="34" charset="0"/>
              </a:rPr>
              <a:t>.</a:t>
            </a:r>
            <a:br>
              <a:rPr lang="es-MX" sz="1400" dirty="0">
                <a:solidFill>
                  <a:schemeClr val="bg1"/>
                </a:solidFill>
                <a:latin typeface="Arial" panose="020B0604020202020204" pitchFamily="34" charset="0"/>
              </a:rPr>
            </a:br>
            <a:r>
              <a:rPr lang="es-MX" sz="1400" b="1" dirty="0">
                <a:solidFill>
                  <a:schemeClr val="bg1"/>
                </a:solidFill>
                <a:latin typeface="Arial" panose="020B0604020202020204" pitchFamily="34" charset="0"/>
              </a:rPr>
              <a:t>Acceso y gestión</a:t>
            </a:r>
            <a:r>
              <a:rPr lang="es-MX" sz="1400" dirty="0">
                <a:solidFill>
                  <a:schemeClr val="bg1"/>
                </a:solidFill>
                <a:latin typeface="Arial" panose="020B0604020202020204" pitchFamily="34" charset="0"/>
              </a:rPr>
              <a:t>: Una vez instalado, puedes acceder a </a:t>
            </a:r>
            <a:r>
              <a:rPr lang="es-MX" sz="1400" dirty="0" err="1">
                <a:solidFill>
                  <a:schemeClr val="bg1"/>
                </a:solidFill>
                <a:latin typeface="Arial" panose="020B0604020202020204" pitchFamily="34" charset="0"/>
              </a:rPr>
              <a:t>GitLab</a:t>
            </a:r>
            <a:r>
              <a:rPr lang="es-MX" sz="1400" dirty="0">
                <a:solidFill>
                  <a:schemeClr val="bg1"/>
                </a:solidFill>
                <a:latin typeface="Arial" panose="020B0604020202020204" pitchFamily="34" charset="0"/>
              </a:rPr>
              <a:t> a través de un navegador web ingresando la dirección del servidor en el que lo has instalado. Desde allí, puedes gestionar repositorios, proyectos, usuarios y configuraciones de </a:t>
            </a:r>
            <a:r>
              <a:rPr lang="es-MX" sz="1400" dirty="0" err="1">
                <a:solidFill>
                  <a:schemeClr val="bg1"/>
                </a:solidFill>
                <a:latin typeface="Arial" panose="020B0604020202020204" pitchFamily="34" charset="0"/>
              </a:rPr>
              <a:t>GitLab</a:t>
            </a:r>
            <a:r>
              <a:rPr lang="es-MX" sz="1400" dirty="0">
                <a:solidFill>
                  <a:schemeClr val="bg1"/>
                </a:solidFill>
                <a:latin typeface="Arial" panose="020B0604020202020204" pitchFamily="34" charset="0"/>
              </a:rPr>
              <a:t>.</a:t>
            </a:r>
            <a:br>
              <a:rPr lang="es-MX" sz="1400" dirty="0">
                <a:solidFill>
                  <a:schemeClr val="bg1"/>
                </a:solidFill>
                <a:latin typeface="Arial" panose="020B0604020202020204" pitchFamily="34" charset="0"/>
              </a:rPr>
            </a:br>
            <a:r>
              <a:rPr lang="es-MX" sz="1400" b="1" dirty="0">
                <a:solidFill>
                  <a:schemeClr val="bg1"/>
                </a:solidFill>
                <a:latin typeface="Arial" panose="020B0604020202020204" pitchFamily="34" charset="0"/>
              </a:rPr>
              <a:t>Creación de proyectos</a:t>
            </a:r>
            <a:r>
              <a:rPr lang="es-MX" sz="1400" dirty="0">
                <a:solidFill>
                  <a:schemeClr val="bg1"/>
                </a:solidFill>
                <a:latin typeface="Arial" panose="020B0604020202020204" pitchFamily="34" charset="0"/>
              </a:rPr>
              <a:t>: Puedes crear nuevos proyectos en </a:t>
            </a:r>
            <a:r>
              <a:rPr lang="es-MX" sz="1400" dirty="0" err="1">
                <a:solidFill>
                  <a:schemeClr val="bg1"/>
                </a:solidFill>
                <a:latin typeface="Arial" panose="020B0604020202020204" pitchFamily="34" charset="0"/>
              </a:rPr>
              <a:t>GitLab</a:t>
            </a:r>
            <a:r>
              <a:rPr lang="es-MX" sz="1400" dirty="0">
                <a:solidFill>
                  <a:schemeClr val="bg1"/>
                </a:solidFill>
                <a:latin typeface="Arial" panose="020B0604020202020204" pitchFamily="34" charset="0"/>
              </a:rPr>
              <a:t> desde la interfaz web. Estos proyectos pueden ser repositorios </a:t>
            </a:r>
            <a:r>
              <a:rPr lang="es-MX" sz="1400" dirty="0" err="1">
                <a:solidFill>
                  <a:schemeClr val="bg1"/>
                </a:solidFill>
                <a:latin typeface="Arial" panose="020B0604020202020204" pitchFamily="34" charset="0"/>
              </a:rPr>
              <a:t>Git</a:t>
            </a:r>
            <a:r>
              <a:rPr lang="es-MX" sz="1400" dirty="0">
                <a:solidFill>
                  <a:schemeClr val="bg1"/>
                </a:solidFill>
                <a:latin typeface="Arial" panose="020B0604020202020204" pitchFamily="34" charset="0"/>
              </a:rPr>
              <a:t> que contienen el código fuente de tu aplicación, así como también archivos de documentación, informes de errores, etc.</a:t>
            </a:r>
            <a:br>
              <a:rPr lang="es-MX" sz="1400" dirty="0">
                <a:solidFill>
                  <a:schemeClr val="bg1"/>
                </a:solidFill>
                <a:latin typeface="Arial" panose="020B0604020202020204" pitchFamily="34" charset="0"/>
              </a:rPr>
            </a:br>
            <a:r>
              <a:rPr lang="es-MX" sz="1400" b="1" dirty="0">
                <a:solidFill>
                  <a:schemeClr val="bg1"/>
                </a:solidFill>
                <a:latin typeface="Arial" panose="020B0604020202020204" pitchFamily="34" charset="0"/>
              </a:rPr>
              <a:t>Colaboración</a:t>
            </a:r>
            <a:r>
              <a:rPr lang="es-MX" sz="1400" dirty="0">
                <a:solidFill>
                  <a:schemeClr val="bg1"/>
                </a:solidFill>
                <a:latin typeface="Arial" panose="020B0604020202020204" pitchFamily="34" charset="0"/>
              </a:rPr>
              <a:t>: </a:t>
            </a:r>
            <a:r>
              <a:rPr lang="es-MX" sz="1400" dirty="0" err="1">
                <a:solidFill>
                  <a:schemeClr val="bg1"/>
                </a:solidFill>
                <a:latin typeface="Arial" panose="020B0604020202020204" pitchFamily="34" charset="0"/>
              </a:rPr>
              <a:t>GitLab</a:t>
            </a:r>
            <a:r>
              <a:rPr lang="es-MX" sz="1400" dirty="0">
                <a:solidFill>
                  <a:schemeClr val="bg1"/>
                </a:solidFill>
                <a:latin typeface="Arial" panose="020B0604020202020204" pitchFamily="34" charset="0"/>
              </a:rPr>
              <a:t> facilita la colaboración entre equipos al permitir que múltiples usuarios trabajen en los mismos proyectos. Puedes otorgar permisos específicos a diferentes usuarios para controlar quién puede acceder y modificar qué en cada proyecto.</a:t>
            </a:r>
            <a:br>
              <a:rPr lang="es-MX" sz="1400" dirty="0">
                <a:solidFill>
                  <a:schemeClr val="bg1"/>
                </a:solidFill>
                <a:latin typeface="Arial" panose="020B0604020202020204" pitchFamily="34" charset="0"/>
              </a:rPr>
            </a:br>
            <a:r>
              <a:rPr lang="es-MX" sz="1400" b="1" dirty="0">
                <a:solidFill>
                  <a:schemeClr val="bg1"/>
                </a:solidFill>
                <a:latin typeface="Arial" panose="020B0604020202020204" pitchFamily="34" charset="0"/>
              </a:rPr>
              <a:t>Gestión de ramas y versiones</a:t>
            </a:r>
            <a:r>
              <a:rPr lang="es-MX" sz="1400" dirty="0">
                <a:solidFill>
                  <a:schemeClr val="bg1"/>
                </a:solidFill>
                <a:latin typeface="Arial" panose="020B0604020202020204" pitchFamily="34" charset="0"/>
              </a:rPr>
              <a:t>: Puedes crear ramas en </a:t>
            </a:r>
            <a:r>
              <a:rPr lang="es-MX" sz="1400" dirty="0" err="1">
                <a:solidFill>
                  <a:schemeClr val="bg1"/>
                </a:solidFill>
                <a:latin typeface="Arial" panose="020B0604020202020204" pitchFamily="34" charset="0"/>
              </a:rPr>
              <a:t>GitLab</a:t>
            </a:r>
            <a:r>
              <a:rPr lang="es-MX" sz="1400" dirty="0">
                <a:solidFill>
                  <a:schemeClr val="bg1"/>
                </a:solidFill>
                <a:latin typeface="Arial" panose="020B0604020202020204" pitchFamily="34" charset="0"/>
              </a:rPr>
              <a:t> para trabajar en nuevas características o correcciones de errores de forma aislada del código principal. Luego, puedes fusionar estas ramas de vuelta al código principal cuando estén listas.</a:t>
            </a:r>
            <a:br>
              <a:rPr lang="es-MX" sz="1400" dirty="0">
                <a:solidFill>
                  <a:schemeClr val="bg1"/>
                </a:solidFill>
                <a:latin typeface="Arial" panose="020B0604020202020204" pitchFamily="34" charset="0"/>
              </a:rPr>
            </a:br>
            <a:r>
              <a:rPr lang="es-MX" sz="1400" b="1" dirty="0">
                <a:solidFill>
                  <a:schemeClr val="bg1"/>
                </a:solidFill>
                <a:latin typeface="Arial" panose="020B0604020202020204" pitchFamily="34" charset="0"/>
              </a:rPr>
              <a:t>Integración continua y entrega continua (CI/CD)</a:t>
            </a:r>
            <a:r>
              <a:rPr lang="es-MX" sz="1400" dirty="0">
                <a:solidFill>
                  <a:schemeClr val="bg1"/>
                </a:solidFill>
                <a:latin typeface="Arial" panose="020B0604020202020204" pitchFamily="34" charset="0"/>
              </a:rPr>
              <a:t>: </a:t>
            </a:r>
            <a:r>
              <a:rPr lang="es-MX" sz="1400" dirty="0" err="1">
                <a:solidFill>
                  <a:schemeClr val="bg1"/>
                </a:solidFill>
                <a:latin typeface="Arial" panose="020B0604020202020204" pitchFamily="34" charset="0"/>
              </a:rPr>
              <a:t>GitLab</a:t>
            </a:r>
            <a:r>
              <a:rPr lang="es-MX" sz="1400" dirty="0">
                <a:solidFill>
                  <a:schemeClr val="bg1"/>
                </a:solidFill>
                <a:latin typeface="Arial" panose="020B0604020202020204" pitchFamily="34" charset="0"/>
              </a:rPr>
              <a:t> incluye capacidades integradas de CI/CD que te permiten automatizar la construcción, prueba y despliegue de tu aplicación. Puedes configurar pipelines que se ejecuten automáticamente cada vez que se realice un cambio en el repositorio.</a:t>
            </a:r>
            <a:br>
              <a:rPr lang="es-MX" sz="1400" dirty="0">
                <a:solidFill>
                  <a:schemeClr val="bg1"/>
                </a:solidFill>
                <a:latin typeface="Arial" panose="020B0604020202020204" pitchFamily="34" charset="0"/>
              </a:rPr>
            </a:br>
            <a:r>
              <a:rPr lang="es-MX" sz="1400" b="1" dirty="0">
                <a:solidFill>
                  <a:schemeClr val="bg1"/>
                </a:solidFill>
                <a:latin typeface="Arial" panose="020B0604020202020204" pitchFamily="34" charset="0"/>
              </a:rPr>
              <a:t>Seguridad y administración</a:t>
            </a:r>
            <a:r>
              <a:rPr lang="es-MX" sz="1400" dirty="0">
                <a:solidFill>
                  <a:schemeClr val="bg1"/>
                </a:solidFill>
                <a:latin typeface="Arial" panose="020B0604020202020204" pitchFamily="34" charset="0"/>
              </a:rPr>
              <a:t>: </a:t>
            </a:r>
            <a:r>
              <a:rPr lang="es-MX" sz="1400" dirty="0" err="1">
                <a:solidFill>
                  <a:schemeClr val="bg1"/>
                </a:solidFill>
                <a:latin typeface="Arial" panose="020B0604020202020204" pitchFamily="34" charset="0"/>
              </a:rPr>
              <a:t>GitLab</a:t>
            </a:r>
            <a:r>
              <a:rPr lang="es-MX" sz="1400" dirty="0">
                <a:solidFill>
                  <a:schemeClr val="bg1"/>
                </a:solidFill>
                <a:latin typeface="Arial" panose="020B0604020202020204" pitchFamily="34" charset="0"/>
              </a:rPr>
              <a:t> proporciona características de seguridad integradas para proteger tus repositorios y datos, incluyendo autenticación de dos factores, control de acceso basado en roles, escaneo de seguridad de código, entre otros. Además, como administrador del servidor </a:t>
            </a:r>
            <a:r>
              <a:rPr lang="es-MX" sz="1400" dirty="0" err="1">
                <a:solidFill>
                  <a:schemeClr val="bg1"/>
                </a:solidFill>
                <a:latin typeface="Arial" panose="020B0604020202020204" pitchFamily="34" charset="0"/>
              </a:rPr>
              <a:t>GitLab</a:t>
            </a:r>
            <a:r>
              <a:rPr lang="es-MX" sz="1400" dirty="0">
                <a:solidFill>
                  <a:schemeClr val="bg1"/>
                </a:solidFill>
                <a:latin typeface="Arial" panose="020B0604020202020204" pitchFamily="34" charset="0"/>
              </a:rPr>
              <a:t>, tendrás acceso a funciones adicionales de administración, como la configuración del servidor, la gestión de usuarios y permisos, entre otros.</a:t>
            </a:r>
            <a:br>
              <a:rPr lang="es-MX" sz="1400" dirty="0">
                <a:solidFill>
                  <a:schemeClr val="bg1"/>
                </a:solidFill>
                <a:latin typeface="Arial" panose="020B0604020202020204" pitchFamily="34" charset="0"/>
              </a:rPr>
            </a:br>
            <a:r>
              <a:rPr lang="es-MX" sz="1400" dirty="0">
                <a:solidFill>
                  <a:schemeClr val="bg1"/>
                </a:solidFill>
                <a:latin typeface="Arial" panose="020B0604020202020204" pitchFamily="34" charset="0"/>
              </a:rPr>
              <a:t>En resumen, </a:t>
            </a:r>
            <a:r>
              <a:rPr lang="es-MX" sz="1400" dirty="0" err="1">
                <a:solidFill>
                  <a:schemeClr val="bg1"/>
                </a:solidFill>
                <a:latin typeface="Arial" panose="020B0604020202020204" pitchFamily="34" charset="0"/>
              </a:rPr>
              <a:t>GitLab</a:t>
            </a:r>
            <a:r>
              <a:rPr lang="es-MX" sz="1400" dirty="0">
                <a:solidFill>
                  <a:schemeClr val="bg1"/>
                </a:solidFill>
                <a:latin typeface="Arial" panose="020B0604020202020204" pitchFamily="34" charset="0"/>
              </a:rPr>
              <a:t> del lado del servidor implica tener </a:t>
            </a:r>
            <a:r>
              <a:rPr lang="es-MX" sz="1400" dirty="0" err="1">
                <a:solidFill>
                  <a:schemeClr val="bg1"/>
                </a:solidFill>
                <a:latin typeface="Arial" panose="020B0604020202020204" pitchFamily="34" charset="0"/>
              </a:rPr>
              <a:t>GitLab</a:t>
            </a:r>
            <a:r>
              <a:rPr lang="es-MX" sz="1400" dirty="0">
                <a:solidFill>
                  <a:schemeClr val="bg1"/>
                </a:solidFill>
                <a:latin typeface="Arial" panose="020B0604020202020204" pitchFamily="34" charset="0"/>
              </a:rPr>
              <a:t> instalado en un servidor propio o en la infraestructura de una organización, lo que permite gestionar eficientemente repositorios </a:t>
            </a:r>
            <a:r>
              <a:rPr lang="es-MX" sz="1400" dirty="0" err="1">
                <a:solidFill>
                  <a:schemeClr val="bg1"/>
                </a:solidFill>
                <a:latin typeface="Arial" panose="020B0604020202020204" pitchFamily="34" charset="0"/>
              </a:rPr>
              <a:t>Git</a:t>
            </a:r>
            <a:r>
              <a:rPr lang="es-MX" sz="1400" dirty="0">
                <a:solidFill>
                  <a:schemeClr val="bg1"/>
                </a:solidFill>
                <a:latin typeface="Arial" panose="020B0604020202020204" pitchFamily="34" charset="0"/>
              </a:rPr>
              <a:t> y colaborar en proyectos de desarrollo de software.</a:t>
            </a:r>
            <a:br>
              <a:rPr lang="es-MX" sz="1400" dirty="0">
                <a:solidFill>
                  <a:schemeClr val="bg1"/>
                </a:solidFill>
                <a:latin typeface="Arial" panose="020B0604020202020204" pitchFamily="34" charset="0"/>
              </a:rPr>
            </a:br>
            <a:endParaRPr lang="es-MX" sz="1400" dirty="0">
              <a:solidFill>
                <a:schemeClr val="bg1"/>
              </a:solidFill>
            </a:endParaRPr>
          </a:p>
        </p:txBody>
      </p:sp>
    </p:spTree>
    <p:extLst>
      <p:ext uri="{BB962C8B-B14F-4D97-AF65-F5344CB8AC3E}">
        <p14:creationId xmlns:p14="http://schemas.microsoft.com/office/powerpoint/2010/main" val="2184251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TM02900722[[fn=Sala de reuniones Ion]]</Template>
  <TotalTime>28</TotalTime>
  <Words>247</Words>
  <Application>Microsoft Office PowerPoint</Application>
  <PresentationFormat>Panorámica</PresentationFormat>
  <Paragraphs>11</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Century Gothic</vt:lpstr>
      <vt:lpstr>Wingdings 3</vt:lpstr>
      <vt:lpstr>Sala de reuniones Ion</vt:lpstr>
      <vt:lpstr>GitLab</vt:lpstr>
      <vt:lpstr>GitLab es una plataforma de desarrollo de software que proporciona herramientas para la gestión del ciclo de vida del desarrollo de software, incluyendo la gestión de repositorios de código fuente, seguimiento de problemas, integración continua y entrega continua (CI/CD), entre otras características. Es similar a GitHub, pero con la diferencia de que GitLab puede ser autoalojado en servidores propios, lo que ofrece más flexibilidad y control sobre los datos y el entorno de desarrollo. GitLab también ofrece una versión en la nube para aquellos que prefieren no alojarla ellos mismos. Es ampliamente utilizada por equipos de desarrollo de software para colaborar en proyectos, gestionar el código fuente y automatizar procesos de desarrollo. </vt:lpstr>
      <vt:lpstr>Gestión de Repositorios: Proporciona un lugar centralizado para almacenar y gestionar repositorios de código fuente. Los desarrolladores pueden crear, clonar, bifurcar y fusionar repositorios de forma colaborativa.  Seguimiento de Problemas y Gestión de Proyectos: Incluye herramientas de seguimiento de problemas y gestión de proyectos que permiten a los equipos organizar y priorizar tareas, asignarlas a miembros del equipo, y realizar un seguimiento del progreso.  Integración Continua (CI): GitLab CI permite automatizar la construcción, prueba y despliegue de aplicaciones de software en cada cambio en el repositorio. Los desarrolladores pueden definir flujos de trabajo personalizados para automatizar tareas repetitivas y garantizar la calidad del código.  Entrega Continua (CD): También ofrece capacidades de entrega continua, lo que significa que puedes automatizar el proceso de implementación de código en entornos de producción después de que haya pasado por pruebas satisfactorias.  Revisión de Código: Facilita la revisión y colaboración en el código mediante la funcionalidad de solicitudes de extracción, que permiten a los desarrolladores revisar los cambios propuestos, realizar comentarios y aprobar fusiones en el código base.</vt:lpstr>
      <vt:lpstr>Cuando se habla de "GitLab del lado del servidor", generalmente se está haciendo referencia al despliegue e instalación de  GitLab en un servidor propio o en la infraestructura de una organización.  Esto implica tener GitLab instalado en un servidor y acceder a él a través de una red local o a través de Internet. Aquí tienes algunos aspectos clave de cómo funciona GitLab del lado del servidor  GitWeb es muy simple. Si buscas un servidor  Git más moderno, con todas las funciones, tienes algunas soluciones de código abierto que puedes utilizar en su lugar.  Puesto que GitLab es una de las más populares, vamos a ver aquí cómo se instala y se usa, a modo de ejemplo.  Es algo más complejo que GitWeb y requiere algo más de mantenimiento, pero es una opción con muchas más funciones. </vt:lpstr>
      <vt:lpstr>Instalación: Primero, necesitas instalar GitLab en un servidor. GitLab ofrece opciones para instalarlo en tu propio servidor utilizando paquetes pre compilados, contenedores Docker, o utilizando la imagen de una máquina virtual. También puedes optar por utilizar GitLab.com, el servicio alojado en la nube de GitLab. Acceso y gestión: Una vez instalado, puedes acceder a GitLab a través de un navegador web ingresando la dirección del servidor en el que lo has instalado. Desde allí, puedes gestionar repositorios, proyectos, usuarios y configuraciones de GitLab. Creación de proyectos: Puedes crear nuevos proyectos en GitLab desde la interfaz web. Estos proyectos pueden ser repositorios Git que contienen el código fuente de tu aplicación, así como también archivos de documentación, informes de errores, etc. Colaboración: GitLab facilita la colaboración entre equipos al permitir que múltiples usuarios trabajen en los mismos proyectos. Puedes otorgar permisos específicos a diferentes usuarios para controlar quién puede acceder y modificar qué en cada proyecto. Gestión de ramas y versiones: Puedes crear ramas en GitLab para trabajar en nuevas características o correcciones de errores de forma aislada del código principal. Luego, puedes fusionar estas ramas de vuelta al código principal cuando estén listas. Integración continua y entrega continua (CI/CD): GitLab incluye capacidades integradas de CI/CD que te permiten automatizar la construcción, prueba y despliegue de tu aplicación. Puedes configurar pipelines que se ejecuten automáticamente cada vez que se realice un cambio en el repositorio. Seguridad y administración: GitLab proporciona características de seguridad integradas para proteger tus repositorios y datos, incluyendo autenticación de dos factores, control de acceso basado en roles, escaneo de seguridad de código, entre otros. Además, como administrador del servidor GitLab, tendrás acceso a funciones adicionales de administración, como la configuración del servidor, la gestión de usuarios y permisos, entre otros. En resumen, GitLab del lado del servidor implica tener GitLab instalado en un servidor propio o en la infraestructura de una organización, lo que permite gestionar eficientemente repositorios Git y colaborar en proyectos de desarrollo de software.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GitLab</dc:title>
  <dc:creator>LABORATORIO</dc:creator>
  <cp:lastModifiedBy>LABORATORIO</cp:lastModifiedBy>
  <cp:revision>4</cp:revision>
  <dcterms:created xsi:type="dcterms:W3CDTF">2024-06-05T23:30:03Z</dcterms:created>
  <dcterms:modified xsi:type="dcterms:W3CDTF">2024-06-07T21:45:26Z</dcterms:modified>
</cp:coreProperties>
</file>