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drawings/drawing1.xml" ContentType="application/vnd.openxmlformats-officedocument.drawingml.chartshap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6" r:id="rId7"/>
    <p:sldId id="267" r:id="rId8"/>
    <p:sldId id="269" r:id="rId9"/>
    <p:sldId id="270" r:id="rId10"/>
    <p:sldId id="272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C6C91F-53E8-4E2C-9965-DE80043E4A3F}" v="4" dt="2025-04-24T18:06:22.7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wen Hannant" userId="7af5a8dd04f896c0" providerId="LiveId" clId="{ECC6C91F-53E8-4E2C-9965-DE80043E4A3F}"/>
    <pc:docChg chg="undo custSel delSld modSld">
      <pc:chgData name="Owen Hannant" userId="7af5a8dd04f896c0" providerId="LiveId" clId="{ECC6C91F-53E8-4E2C-9965-DE80043E4A3F}" dt="2025-04-30T10:44:10.876" v="630" actId="27636"/>
      <pc:docMkLst>
        <pc:docMk/>
      </pc:docMkLst>
      <pc:sldChg chg="modSp mod">
        <pc:chgData name="Owen Hannant" userId="7af5a8dd04f896c0" providerId="LiveId" clId="{ECC6C91F-53E8-4E2C-9965-DE80043E4A3F}" dt="2025-04-30T08:50:36.897" v="225" actId="20577"/>
        <pc:sldMkLst>
          <pc:docMk/>
          <pc:sldMk cId="0" sldId="258"/>
        </pc:sldMkLst>
        <pc:spChg chg="mod">
          <ac:chgData name="Owen Hannant" userId="7af5a8dd04f896c0" providerId="LiveId" clId="{ECC6C91F-53E8-4E2C-9965-DE80043E4A3F}" dt="2025-04-24T18:12:56.403" v="106" actId="20577"/>
          <ac:spMkLst>
            <pc:docMk/>
            <pc:sldMk cId="0" sldId="258"/>
            <ac:spMk id="4" creationId="{8ED85034-A765-C274-7474-6C7977B66D20}"/>
          </ac:spMkLst>
        </pc:spChg>
        <pc:spChg chg="mod">
          <ac:chgData name="Owen Hannant" userId="7af5a8dd04f896c0" providerId="LiveId" clId="{ECC6C91F-53E8-4E2C-9965-DE80043E4A3F}" dt="2025-04-30T08:50:36.897" v="225" actId="20577"/>
          <ac:spMkLst>
            <pc:docMk/>
            <pc:sldMk cId="0" sldId="258"/>
            <ac:spMk id="5" creationId="{AE4B93D5-0CD5-1A54-560E-CAECF56AF7EC}"/>
          </ac:spMkLst>
        </pc:spChg>
      </pc:sldChg>
      <pc:sldChg chg="modSp mod">
        <pc:chgData name="Owen Hannant" userId="7af5a8dd04f896c0" providerId="LiveId" clId="{ECC6C91F-53E8-4E2C-9965-DE80043E4A3F}" dt="2025-04-30T10:18:46.541" v="605" actId="20577"/>
        <pc:sldMkLst>
          <pc:docMk/>
          <pc:sldMk cId="0" sldId="260"/>
        </pc:sldMkLst>
        <pc:spChg chg="mod">
          <ac:chgData name="Owen Hannant" userId="7af5a8dd04f896c0" providerId="LiveId" clId="{ECC6C91F-53E8-4E2C-9965-DE80043E4A3F}" dt="2025-04-30T10:17:40.633" v="590" actId="20577"/>
          <ac:spMkLst>
            <pc:docMk/>
            <pc:sldMk cId="0" sldId="260"/>
            <ac:spMk id="3" creationId="{5E821B8C-7F06-DF64-F068-16A0AFA295D5}"/>
          </ac:spMkLst>
        </pc:spChg>
        <pc:spChg chg="mod">
          <ac:chgData name="Owen Hannant" userId="7af5a8dd04f896c0" providerId="LiveId" clId="{ECC6C91F-53E8-4E2C-9965-DE80043E4A3F}" dt="2025-04-30T10:18:46.541" v="605" actId="20577"/>
          <ac:spMkLst>
            <pc:docMk/>
            <pc:sldMk cId="0" sldId="260"/>
            <ac:spMk id="4" creationId="{B50339E2-868C-5121-FAD0-A6500F9307E2}"/>
          </ac:spMkLst>
        </pc:spChg>
        <pc:spChg chg="mod">
          <ac:chgData name="Owen Hannant" userId="7af5a8dd04f896c0" providerId="LiveId" clId="{ECC6C91F-53E8-4E2C-9965-DE80043E4A3F}" dt="2025-04-30T08:53:55.043" v="266" actId="20577"/>
          <ac:spMkLst>
            <pc:docMk/>
            <pc:sldMk cId="0" sldId="260"/>
            <ac:spMk id="5" creationId="{835996F0-C194-99A4-03CF-53ECF8F6918F}"/>
          </ac:spMkLst>
        </pc:spChg>
      </pc:sldChg>
      <pc:sldChg chg="modSp mod">
        <pc:chgData name="Owen Hannant" userId="7af5a8dd04f896c0" providerId="LiveId" clId="{ECC6C91F-53E8-4E2C-9965-DE80043E4A3F}" dt="2025-04-30T10:20:01.636" v="609" actId="20577"/>
        <pc:sldMkLst>
          <pc:docMk/>
          <pc:sldMk cId="0" sldId="263"/>
        </pc:sldMkLst>
        <pc:spChg chg="mod">
          <ac:chgData name="Owen Hannant" userId="7af5a8dd04f896c0" providerId="LiveId" clId="{ECC6C91F-53E8-4E2C-9965-DE80043E4A3F}" dt="2025-04-30T10:20:01.636" v="609" actId="20577"/>
          <ac:spMkLst>
            <pc:docMk/>
            <pc:sldMk cId="0" sldId="263"/>
            <ac:spMk id="5" creationId="{44AA8BD2-B4B1-9785-1214-20CCAC1F02B6}"/>
          </ac:spMkLst>
        </pc:spChg>
        <pc:spChg chg="mod">
          <ac:chgData name="Owen Hannant" userId="7af5a8dd04f896c0" providerId="LiveId" clId="{ECC6C91F-53E8-4E2C-9965-DE80043E4A3F}" dt="2025-04-30T08:53:16.183" v="247" actId="20577"/>
          <ac:spMkLst>
            <pc:docMk/>
            <pc:sldMk cId="0" sldId="263"/>
            <ac:spMk id="6" creationId="{4A7EA42F-9573-190F-2A22-BE33F4A0B1C3}"/>
          </ac:spMkLst>
        </pc:spChg>
      </pc:sldChg>
      <pc:sldChg chg="modSp mod">
        <pc:chgData name="Owen Hannant" userId="7af5a8dd04f896c0" providerId="LiveId" clId="{ECC6C91F-53E8-4E2C-9965-DE80043E4A3F}" dt="2025-04-30T10:36:08.829" v="622" actId="14100"/>
        <pc:sldMkLst>
          <pc:docMk/>
          <pc:sldMk cId="2576713234" sldId="266"/>
        </pc:sldMkLst>
        <pc:spChg chg="mod">
          <ac:chgData name="Owen Hannant" userId="7af5a8dd04f896c0" providerId="LiveId" clId="{ECC6C91F-53E8-4E2C-9965-DE80043E4A3F}" dt="2025-04-30T10:36:08.829" v="622" actId="14100"/>
          <ac:spMkLst>
            <pc:docMk/>
            <pc:sldMk cId="2576713234" sldId="266"/>
            <ac:spMk id="8" creationId="{52A7968C-0DCA-8BF9-53BD-13895BC1D1DA}"/>
          </ac:spMkLst>
        </pc:spChg>
        <pc:graphicFrameChg chg="mod">
          <ac:chgData name="Owen Hannant" userId="7af5a8dd04f896c0" providerId="LiveId" clId="{ECC6C91F-53E8-4E2C-9965-DE80043E4A3F}" dt="2025-04-30T09:15:24.140" v="494" actId="14100"/>
          <ac:graphicFrameMkLst>
            <pc:docMk/>
            <pc:sldMk cId="2576713234" sldId="266"/>
            <ac:graphicFrameMk id="11" creationId="{3594C9E0-3536-DAA0-3479-75434BE60A10}"/>
          </ac:graphicFrameMkLst>
        </pc:graphicFrameChg>
      </pc:sldChg>
      <pc:sldChg chg="modSp mod">
        <pc:chgData name="Owen Hannant" userId="7af5a8dd04f896c0" providerId="LiveId" clId="{ECC6C91F-53E8-4E2C-9965-DE80043E4A3F}" dt="2025-04-30T09:21:42.775" v="559" actId="20577"/>
        <pc:sldMkLst>
          <pc:docMk/>
          <pc:sldMk cId="4103779830" sldId="267"/>
        </pc:sldMkLst>
        <pc:spChg chg="mod">
          <ac:chgData name="Owen Hannant" userId="7af5a8dd04f896c0" providerId="LiveId" clId="{ECC6C91F-53E8-4E2C-9965-DE80043E4A3F}" dt="2025-04-30T09:21:42.775" v="559" actId="20577"/>
          <ac:spMkLst>
            <pc:docMk/>
            <pc:sldMk cId="4103779830" sldId="267"/>
            <ac:spMk id="8" creationId="{DE3BC690-B81A-D3F5-C7CD-66A9ACEBAB6F}"/>
          </ac:spMkLst>
        </pc:spChg>
        <pc:graphicFrameChg chg="mod">
          <ac:chgData name="Owen Hannant" userId="7af5a8dd04f896c0" providerId="LiveId" clId="{ECC6C91F-53E8-4E2C-9965-DE80043E4A3F}" dt="2025-04-24T18:07:06.204" v="32" actId="14100"/>
          <ac:graphicFrameMkLst>
            <pc:docMk/>
            <pc:sldMk cId="4103779830" sldId="267"/>
            <ac:graphicFrameMk id="4" creationId="{D96F033A-CC97-EF58-5E9E-68C2AB94139F}"/>
          </ac:graphicFrameMkLst>
        </pc:graphicFrameChg>
        <pc:graphicFrameChg chg="mod">
          <ac:chgData name="Owen Hannant" userId="7af5a8dd04f896c0" providerId="LiveId" clId="{ECC6C91F-53E8-4E2C-9965-DE80043E4A3F}" dt="2025-04-24T18:08:08.469" v="93" actId="1076"/>
          <ac:graphicFrameMkLst>
            <pc:docMk/>
            <pc:sldMk cId="4103779830" sldId="267"/>
            <ac:graphicFrameMk id="5" creationId="{C9B3A5F8-623E-4487-A17B-9229C693D196}"/>
          </ac:graphicFrameMkLst>
        </pc:graphicFrameChg>
        <pc:graphicFrameChg chg="mod ord">
          <ac:chgData name="Owen Hannant" userId="7af5a8dd04f896c0" providerId="LiveId" clId="{ECC6C91F-53E8-4E2C-9965-DE80043E4A3F}" dt="2025-04-24T18:08:00.691" v="92" actId="167"/>
          <ac:graphicFrameMkLst>
            <pc:docMk/>
            <pc:sldMk cId="4103779830" sldId="267"/>
            <ac:graphicFrameMk id="6" creationId="{523B6FA7-B782-49AB-94AC-947168ABCDF9}"/>
          </ac:graphicFrameMkLst>
        </pc:graphicFrameChg>
      </pc:sldChg>
      <pc:sldChg chg="modSp mod">
        <pc:chgData name="Owen Hannant" userId="7af5a8dd04f896c0" providerId="LiveId" clId="{ECC6C91F-53E8-4E2C-9965-DE80043E4A3F}" dt="2025-04-30T09:02:30.386" v="413" actId="27636"/>
        <pc:sldMkLst>
          <pc:docMk/>
          <pc:sldMk cId="1672948819" sldId="268"/>
        </pc:sldMkLst>
        <pc:spChg chg="mod">
          <ac:chgData name="Owen Hannant" userId="7af5a8dd04f896c0" providerId="LiveId" clId="{ECC6C91F-53E8-4E2C-9965-DE80043E4A3F}" dt="2025-04-30T09:02:30.386" v="413" actId="27636"/>
          <ac:spMkLst>
            <pc:docMk/>
            <pc:sldMk cId="1672948819" sldId="268"/>
            <ac:spMk id="8" creationId="{0EBE71B3-6D7A-177A-ED5C-82FDD1C23D27}"/>
          </ac:spMkLst>
        </pc:spChg>
      </pc:sldChg>
      <pc:sldChg chg="modSp mod">
        <pc:chgData name="Owen Hannant" userId="7af5a8dd04f896c0" providerId="LiveId" clId="{ECC6C91F-53E8-4E2C-9965-DE80043E4A3F}" dt="2025-04-30T09:05:05.978" v="479" actId="20577"/>
        <pc:sldMkLst>
          <pc:docMk/>
          <pc:sldMk cId="1353956753" sldId="270"/>
        </pc:sldMkLst>
        <pc:spChg chg="mod">
          <ac:chgData name="Owen Hannant" userId="7af5a8dd04f896c0" providerId="LiveId" clId="{ECC6C91F-53E8-4E2C-9965-DE80043E4A3F}" dt="2025-04-30T09:05:05.978" v="479" actId="20577"/>
          <ac:spMkLst>
            <pc:docMk/>
            <pc:sldMk cId="1353956753" sldId="270"/>
            <ac:spMk id="3" creationId="{81526C48-47A5-18F9-5B8A-EFB9B12955E0}"/>
          </ac:spMkLst>
        </pc:spChg>
      </pc:sldChg>
      <pc:sldChg chg="del">
        <pc:chgData name="Owen Hannant" userId="7af5a8dd04f896c0" providerId="LiveId" clId="{ECC6C91F-53E8-4E2C-9965-DE80043E4A3F}" dt="2025-04-30T09:50:25.444" v="560" actId="2696"/>
        <pc:sldMkLst>
          <pc:docMk/>
          <pc:sldMk cId="3279542281" sldId="271"/>
        </pc:sldMkLst>
      </pc:sldChg>
      <pc:sldChg chg="modSp mod">
        <pc:chgData name="Owen Hannant" userId="7af5a8dd04f896c0" providerId="LiveId" clId="{ECC6C91F-53E8-4E2C-9965-DE80043E4A3F}" dt="2025-04-30T10:44:10.876" v="630" actId="27636"/>
        <pc:sldMkLst>
          <pc:docMk/>
          <pc:sldMk cId="962713976" sldId="272"/>
        </pc:sldMkLst>
        <pc:spChg chg="mod">
          <ac:chgData name="Owen Hannant" userId="7af5a8dd04f896c0" providerId="LiveId" clId="{ECC6C91F-53E8-4E2C-9965-DE80043E4A3F}" dt="2025-04-30T10:44:10.876" v="630" actId="27636"/>
          <ac:spMkLst>
            <pc:docMk/>
            <pc:sldMk cId="962713976" sldId="272"/>
            <ac:spMk id="3" creationId="{4EB9BAE5-8F18-F662-DC60-B0AD6C906C8E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af5a8dd04f896c0/Documents/Connected%20Data%20Case%20Stud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enh\OneDrive\Documents\Connected%20Data%20Case%20Study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enh\OneDrive\Documents\Connected%20Data%20Case%20Study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enh\OneDrive\Documents\Connected%20Data%20Case%20Study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enh\OneDrive\Documents\Connected%20Data%20Case%20Study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enh\OneDrive\Documents\Connected%20Data%20Case%20Study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enh\OneDrive\Documents\Connected%20Data%20Case%20Study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enh\OneDrive\Documents\Connected%20Data%20Case%20Study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enh\OneDrive\Documents\Connected%20Data%20Case%20Study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enh\OneDrive\Documents\Connected%20Data%20Case%20Study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enh\OneDrive\Documents\Connected%20Data%20Case%20Study.xlsx" TargetMode="External"/><Relationship Id="rId2" Type="http://schemas.microsoft.com/office/2011/relationships/chartColorStyle" Target="colors19.xml"/><Relationship Id="rId1" Type="http://schemas.microsoft.com/office/2011/relationships/chartStyle" Target="style19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af5a8dd04f896c0/Documents/Connected%20Data%20Case%20Stud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af5a8dd04f896c0/Documents/Connected%20Data%20Case%20Study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af5a8dd04f896c0/Documents/Connected%20Data%20Case%20Study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af5a8dd04f896c0/Documents/Connected%20Data%20Case%20Stud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7af5a8dd04f896c0/Documents/Connected%20Data%20Case%20Stud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enh\OneDrive\Documents\Connected%20Data%20Case%20Stud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enh\OneDrive\Documents\Connected%20Data%20Case%20Study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wenh\OneDrive\Documents\Connected%20Data%20Case%20Study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Total</a:t>
            </a:r>
            <a:r>
              <a:rPr lang="en-GB" baseline="0" dirty="0"/>
              <a:t> </a:t>
            </a:r>
            <a:r>
              <a:rPr lang="en-GB" dirty="0"/>
              <a:t>Sum</a:t>
            </a:r>
            <a:r>
              <a:rPr lang="en-GB" baseline="0" dirty="0"/>
              <a:t> Of Arrears Per Decile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1566007260256266E-2"/>
          <c:y val="0.15521325206862302"/>
          <c:w val="0.88536904981846054"/>
          <c:h val="0.62441907370433525"/>
        </c:manualLayout>
      </c:layout>
      <c:barChart>
        <c:barDir val="col"/>
        <c:grouping val="clustered"/>
        <c:varyColors val="1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53A-4CCD-AEF8-1D445C9BC823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53A-4CCD-AEF8-1D445C9BC823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53A-4CCD-AEF8-1D445C9BC82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53A-4CCD-AEF8-1D445C9BC823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53A-4CCD-AEF8-1D445C9BC823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53A-4CCD-AEF8-1D445C9BC823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53A-4CCD-AEF8-1D445C9BC823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53A-4CCD-AEF8-1D445C9BC823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53A-4CCD-AEF8-1D445C9BC823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53A-4CCD-AEF8-1D445C9BC823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C53A-4CCD-AEF8-1D445C9BC823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C53A-4CCD-AEF8-1D445C9BC823}"/>
              </c:ext>
            </c:extLst>
          </c:dPt>
          <c:cat>
            <c:strRef>
              <c:f>'Perfect Graphs'!$A$3:$A$14</c:f>
              <c:strCache>
                <c:ptCount val="12"/>
                <c:pt idx="0">
                  <c:v>0th</c:v>
                </c:pt>
                <c:pt idx="1">
                  <c:v>1st</c:v>
                </c:pt>
                <c:pt idx="2">
                  <c:v>2nd</c:v>
                </c:pt>
                <c:pt idx="3">
                  <c:v>3rd</c:v>
                </c:pt>
                <c:pt idx="4">
                  <c:v>4th</c:v>
                </c:pt>
                <c:pt idx="5">
                  <c:v>5th</c:v>
                </c:pt>
                <c:pt idx="6">
                  <c:v>6th</c:v>
                </c:pt>
                <c:pt idx="7">
                  <c:v>7th</c:v>
                </c:pt>
                <c:pt idx="8">
                  <c:v>8th</c:v>
                </c:pt>
                <c:pt idx="9">
                  <c:v>9th</c:v>
                </c:pt>
                <c:pt idx="10">
                  <c:v>10th</c:v>
                </c:pt>
                <c:pt idx="11">
                  <c:v>Unknown</c:v>
                </c:pt>
              </c:strCache>
            </c:strRef>
          </c:cat>
          <c:val>
            <c:numRef>
              <c:f>'Perfect Graphs'!$B$3:$B$14</c:f>
              <c:numCache>
                <c:formatCode>General</c:formatCode>
                <c:ptCount val="12"/>
                <c:pt idx="0">
                  <c:v>103857</c:v>
                </c:pt>
                <c:pt idx="1">
                  <c:v>76618</c:v>
                </c:pt>
                <c:pt idx="2">
                  <c:v>60941</c:v>
                </c:pt>
                <c:pt idx="3">
                  <c:v>141879</c:v>
                </c:pt>
                <c:pt idx="4">
                  <c:v>82525</c:v>
                </c:pt>
                <c:pt idx="5">
                  <c:v>78852</c:v>
                </c:pt>
                <c:pt idx="6">
                  <c:v>167363</c:v>
                </c:pt>
                <c:pt idx="7">
                  <c:v>104870</c:v>
                </c:pt>
                <c:pt idx="8">
                  <c:v>117850</c:v>
                </c:pt>
                <c:pt idx="9">
                  <c:v>73965</c:v>
                </c:pt>
                <c:pt idx="10">
                  <c:v>33046</c:v>
                </c:pt>
                <c:pt idx="11">
                  <c:v>70375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C53A-4CCD-AEF8-1D445C9BC8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60871392"/>
        <c:axId val="560873312"/>
      </c:barChart>
      <c:catAx>
        <c:axId val="56087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873312"/>
        <c:crosses val="autoZero"/>
        <c:auto val="1"/>
        <c:lblAlgn val="ctr"/>
        <c:lblOffset val="100"/>
        <c:noMultiLvlLbl val="0"/>
      </c:catAx>
      <c:valAx>
        <c:axId val="560873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0871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Average Arrears For Council Tax Band By Occupancy Style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Owner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'Perfect Graphs'!$A$98:$A$104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(Blank)</c:v>
                </c:pt>
              </c:strCache>
            </c:strRef>
          </c:cat>
          <c:val>
            <c:numRef>
              <c:f>'Perfect Graphs'!$B$98:$B$104</c:f>
              <c:numCache>
                <c:formatCode>General</c:formatCode>
                <c:ptCount val="7"/>
                <c:pt idx="4">
                  <c:v>2894.3333333333335</c:v>
                </c:pt>
                <c:pt idx="5">
                  <c:v>3436</c:v>
                </c:pt>
                <c:pt idx="6">
                  <c:v>3069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32-48D4-AB6D-21DFF7BA8CC7}"/>
            </c:ext>
          </c:extLst>
        </c:ser>
        <c:ser>
          <c:idx val="1"/>
          <c:order val="1"/>
          <c:tx>
            <c:v>Private Renter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'Perfect Graphs'!$A$98:$A$104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(Blank)</c:v>
                </c:pt>
              </c:strCache>
            </c:strRef>
          </c:cat>
          <c:val>
            <c:numRef>
              <c:f>'Perfect Graphs'!$C$98:$C$104</c:f>
              <c:numCache>
                <c:formatCode>General</c:formatCode>
                <c:ptCount val="7"/>
                <c:pt idx="3">
                  <c:v>2088</c:v>
                </c:pt>
                <c:pt idx="4">
                  <c:v>3567.4</c:v>
                </c:pt>
                <c:pt idx="5">
                  <c:v>4045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32-48D4-AB6D-21DFF7BA8CC7}"/>
            </c:ext>
          </c:extLst>
        </c:ser>
        <c:ser>
          <c:idx val="2"/>
          <c:order val="2"/>
          <c:tx>
            <c:v>Social Renter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'Perfect Graphs'!$A$98:$A$104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(Blank)</c:v>
                </c:pt>
              </c:strCache>
            </c:strRef>
          </c:cat>
          <c:val>
            <c:numRef>
              <c:f>'Perfect Graphs'!$D$98:$D$104</c:f>
              <c:numCache>
                <c:formatCode>General</c:formatCode>
                <c:ptCount val="7"/>
                <c:pt idx="0">
                  <c:v>3182.6666666666665</c:v>
                </c:pt>
                <c:pt idx="2">
                  <c:v>3583.5</c:v>
                </c:pt>
                <c:pt idx="3">
                  <c:v>2742.75</c:v>
                </c:pt>
                <c:pt idx="4">
                  <c:v>3152</c:v>
                </c:pt>
                <c:pt idx="5">
                  <c:v>3991.181818181818</c:v>
                </c:pt>
                <c:pt idx="6">
                  <c:v>3664.5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D32-48D4-AB6D-21DFF7BA8C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0479423"/>
        <c:axId val="450489023"/>
      </c:barChart>
      <c:catAx>
        <c:axId val="450479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489023"/>
        <c:crosses val="autoZero"/>
        <c:auto val="1"/>
        <c:lblAlgn val="ctr"/>
        <c:lblOffset val="100"/>
        <c:noMultiLvlLbl val="0"/>
      </c:catAx>
      <c:valAx>
        <c:axId val="450489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4794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Count of Individuals Per Council Tax Band By Occupancy Style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Owner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'Perfect Graphs'!$A$98:$A$104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(Blank)</c:v>
                </c:pt>
              </c:strCache>
            </c:strRef>
          </c:cat>
          <c:val>
            <c:numRef>
              <c:f>'Perfect Graphs'!$G$98:$G$104</c:f>
              <c:numCache>
                <c:formatCode>General</c:formatCode>
                <c:ptCount val="7"/>
                <c:pt idx="4">
                  <c:v>3</c:v>
                </c:pt>
                <c:pt idx="5">
                  <c:v>1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61-4375-A4A9-577BD2E5AF12}"/>
            </c:ext>
          </c:extLst>
        </c:ser>
        <c:ser>
          <c:idx val="1"/>
          <c:order val="1"/>
          <c:tx>
            <c:v>Private Renter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'Perfect Graphs'!$A$98:$A$104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(Blank)</c:v>
                </c:pt>
              </c:strCache>
            </c:strRef>
          </c:cat>
          <c:val>
            <c:numRef>
              <c:f>'Perfect Graphs'!$H$98:$H$104</c:f>
              <c:numCache>
                <c:formatCode>General</c:formatCode>
                <c:ptCount val="7"/>
                <c:pt idx="3">
                  <c:v>1</c:v>
                </c:pt>
                <c:pt idx="4">
                  <c:v>5</c:v>
                </c:pt>
                <c:pt idx="5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61-4375-A4A9-577BD2E5AF12}"/>
            </c:ext>
          </c:extLst>
        </c:ser>
        <c:ser>
          <c:idx val="2"/>
          <c:order val="2"/>
          <c:tx>
            <c:v>Social Renter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'Perfect Graphs'!$A$98:$A$104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(Blank)</c:v>
                </c:pt>
              </c:strCache>
            </c:strRef>
          </c:cat>
          <c:val>
            <c:numRef>
              <c:f>'Perfect Graphs'!$I$98:$I$104</c:f>
              <c:numCache>
                <c:formatCode>General</c:formatCode>
                <c:ptCount val="7"/>
                <c:pt idx="0">
                  <c:v>3</c:v>
                </c:pt>
                <c:pt idx="2">
                  <c:v>2</c:v>
                </c:pt>
                <c:pt idx="3">
                  <c:v>4</c:v>
                </c:pt>
                <c:pt idx="4">
                  <c:v>3</c:v>
                </c:pt>
                <c:pt idx="5">
                  <c:v>11</c:v>
                </c:pt>
                <c:pt idx="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61-4375-A4A9-577BD2E5AF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27526127"/>
        <c:axId val="1327519887"/>
      </c:barChart>
      <c:catAx>
        <c:axId val="1327526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7519887"/>
        <c:crosses val="autoZero"/>
        <c:auto val="1"/>
        <c:lblAlgn val="ctr"/>
        <c:lblOffset val="100"/>
        <c:noMultiLvlLbl val="0"/>
      </c:catAx>
      <c:valAx>
        <c:axId val="13275198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75261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Count</a:t>
            </a:r>
            <a:r>
              <a:rPr lang="en-GB" baseline="0" dirty="0"/>
              <a:t> of Individuals By Occupancy Style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1E6-4D58-8D50-9DE3276D329A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1E6-4D58-8D50-9DE3276D329A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1E6-4D58-8D50-9DE3276D329A}"/>
              </c:ext>
            </c:extLst>
          </c:dPt>
          <c:dPt>
            <c:idx val="3"/>
            <c:bubble3D val="0"/>
            <c:spPr>
              <a:solidFill>
                <a:srgbClr val="00206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1E6-4D58-8D50-9DE3276D329A}"/>
              </c:ext>
            </c:extLst>
          </c:dPt>
          <c:dLbls>
            <c:dLbl>
              <c:idx val="0"/>
              <c:layout>
                <c:manualLayout>
                  <c:x val="0.12499988282725644"/>
                  <c:y val="2.7777777777777735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1E6-4D58-8D50-9DE3276D329A}"/>
                </c:ext>
              </c:extLst>
            </c:dLbl>
            <c:dLbl>
              <c:idx val="3"/>
              <c:layout>
                <c:manualLayout>
                  <c:x val="-0.29761876863632486"/>
                  <c:y val="4.166666666666666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1E6-4D58-8D50-9DE3276D329A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'Perfect Graphs'!$B$106:$E$106</c:f>
              <c:strCache>
                <c:ptCount val="4"/>
                <c:pt idx="0">
                  <c:v>Owner</c:v>
                </c:pt>
                <c:pt idx="1">
                  <c:v>Private Renter</c:v>
                </c:pt>
                <c:pt idx="2">
                  <c:v>Social Renter</c:v>
                </c:pt>
                <c:pt idx="3">
                  <c:v>Blank</c:v>
                </c:pt>
              </c:strCache>
            </c:strRef>
          </c:cat>
          <c:val>
            <c:numRef>
              <c:f>'Perfect Graphs'!$B$107:$E$107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25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1E6-4D58-8D50-9DE3276D32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Average</a:t>
            </a:r>
            <a:r>
              <a:rPr lang="en-GB" baseline="0"/>
              <a:t> Arrears For Last Communication Method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BAD-43CD-9A7A-01155B599B5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BAD-43CD-9A7A-01155B599B5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BAD-43CD-9A7A-01155B599B5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BAD-43CD-9A7A-01155B599B56}"/>
              </c:ext>
            </c:extLst>
          </c:dPt>
          <c:cat>
            <c:strRef>
              <c:f>'Perfect Graphs'!$A$110:$A$113</c:f>
              <c:strCache>
                <c:ptCount val="4"/>
                <c:pt idx="0">
                  <c:v>Email</c:v>
                </c:pt>
                <c:pt idx="1">
                  <c:v>Letter</c:v>
                </c:pt>
                <c:pt idx="2">
                  <c:v>Phone</c:v>
                </c:pt>
                <c:pt idx="3">
                  <c:v>SMS</c:v>
                </c:pt>
              </c:strCache>
            </c:strRef>
          </c:cat>
          <c:val>
            <c:numRef>
              <c:f>'Perfect Graphs'!$B$110:$B$113</c:f>
              <c:numCache>
                <c:formatCode>General</c:formatCode>
                <c:ptCount val="4"/>
                <c:pt idx="0">
                  <c:v>3132.909090909091</c:v>
                </c:pt>
                <c:pt idx="1">
                  <c:v>4145.083333333333</c:v>
                </c:pt>
                <c:pt idx="2">
                  <c:v>3185.1538461538462</c:v>
                </c:pt>
                <c:pt idx="3">
                  <c:v>3253.8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BAD-43CD-9A7A-01155B599B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19187871"/>
        <c:axId val="1519182591"/>
      </c:barChart>
      <c:catAx>
        <c:axId val="1519187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9182591"/>
        <c:crosses val="autoZero"/>
        <c:auto val="1"/>
        <c:lblAlgn val="ctr"/>
        <c:lblOffset val="100"/>
        <c:noMultiLvlLbl val="0"/>
      </c:catAx>
      <c:valAx>
        <c:axId val="1519182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91878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Avg</a:t>
            </a:r>
            <a:r>
              <a:rPr lang="en-GB" baseline="0"/>
              <a:t> Arrears For Date of Last Payment By Method of Collection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Email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'Perfect Graphs'!$A$124:$A$129</c:f>
              <c:strCache>
                <c:ptCount val="6"/>
                <c:pt idx="0">
                  <c:v>2019</c:v>
                </c:pt>
                <c:pt idx="1">
                  <c:v>2020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</c:strCache>
            </c:strRef>
          </c:cat>
          <c:val>
            <c:numRef>
              <c:f>'Perfect Graphs'!$B$124:$B$129</c:f>
              <c:numCache>
                <c:formatCode>General</c:formatCode>
                <c:ptCount val="6"/>
                <c:pt idx="0">
                  <c:v>4120</c:v>
                </c:pt>
                <c:pt idx="1">
                  <c:v>4046</c:v>
                </c:pt>
                <c:pt idx="3">
                  <c:v>3503.3333333333335</c:v>
                </c:pt>
                <c:pt idx="4">
                  <c:v>2722.25</c:v>
                </c:pt>
                <c:pt idx="5">
                  <c:v>2178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BC-4A1C-8512-1B7FB3581E3F}"/>
            </c:ext>
          </c:extLst>
        </c:ser>
        <c:ser>
          <c:idx val="1"/>
          <c:order val="1"/>
          <c:tx>
            <c:v>Letter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'Perfect Graphs'!$A$124:$A$129</c:f>
              <c:strCache>
                <c:ptCount val="6"/>
                <c:pt idx="0">
                  <c:v>2019</c:v>
                </c:pt>
                <c:pt idx="1">
                  <c:v>2020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</c:strCache>
            </c:strRef>
          </c:cat>
          <c:val>
            <c:numRef>
              <c:f>'Perfect Graphs'!$C$124:$C$129</c:f>
              <c:numCache>
                <c:formatCode>General</c:formatCode>
                <c:ptCount val="6"/>
                <c:pt idx="0">
                  <c:v>4790</c:v>
                </c:pt>
                <c:pt idx="1">
                  <c:v>4699</c:v>
                </c:pt>
                <c:pt idx="2">
                  <c:v>4891</c:v>
                </c:pt>
                <c:pt idx="3">
                  <c:v>4247.666666666667</c:v>
                </c:pt>
                <c:pt idx="4">
                  <c:v>3512.6666666666665</c:v>
                </c:pt>
                <c:pt idx="5">
                  <c:v>3966.5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BC-4A1C-8512-1B7FB3581E3F}"/>
            </c:ext>
          </c:extLst>
        </c:ser>
        <c:ser>
          <c:idx val="2"/>
          <c:order val="2"/>
          <c:tx>
            <c:v>Phone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'Perfect Graphs'!$A$124:$A$129</c:f>
              <c:strCache>
                <c:ptCount val="6"/>
                <c:pt idx="0">
                  <c:v>2019</c:v>
                </c:pt>
                <c:pt idx="1">
                  <c:v>2020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</c:strCache>
            </c:strRef>
          </c:cat>
          <c:val>
            <c:numRef>
              <c:f>'Perfect Graphs'!$D$124:$D$129</c:f>
              <c:numCache>
                <c:formatCode>General</c:formatCode>
                <c:ptCount val="6"/>
                <c:pt idx="1">
                  <c:v>5463</c:v>
                </c:pt>
                <c:pt idx="3">
                  <c:v>3306.5</c:v>
                </c:pt>
                <c:pt idx="4">
                  <c:v>2836</c:v>
                </c:pt>
                <c:pt idx="5">
                  <c:v>2550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5BC-4A1C-8512-1B7FB3581E3F}"/>
            </c:ext>
          </c:extLst>
        </c:ser>
        <c:ser>
          <c:idx val="3"/>
          <c:order val="3"/>
          <c:tx>
            <c:v>SMS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'Perfect Graphs'!$A$124:$A$129</c:f>
              <c:strCache>
                <c:ptCount val="6"/>
                <c:pt idx="0">
                  <c:v>2019</c:v>
                </c:pt>
                <c:pt idx="1">
                  <c:v>2020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  <c:pt idx="5">
                  <c:v>2025</c:v>
                </c:pt>
              </c:strCache>
            </c:strRef>
          </c:cat>
          <c:val>
            <c:numRef>
              <c:f>'Perfect Graphs'!$E$124:$E$129</c:f>
              <c:numCache>
                <c:formatCode>General</c:formatCode>
                <c:ptCount val="6"/>
                <c:pt idx="3">
                  <c:v>3134</c:v>
                </c:pt>
                <c:pt idx="4">
                  <c:v>3398.3333333333335</c:v>
                </c:pt>
                <c:pt idx="5">
                  <c:v>2940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5BC-4A1C-8512-1B7FB3581E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19169631"/>
        <c:axId val="1519178751"/>
      </c:barChart>
      <c:catAx>
        <c:axId val="1519169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9178751"/>
        <c:crosses val="autoZero"/>
        <c:auto val="1"/>
        <c:lblAlgn val="ctr"/>
        <c:lblOffset val="100"/>
        <c:noMultiLvlLbl val="0"/>
      </c:catAx>
      <c:valAx>
        <c:axId val="1519178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9169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Number</a:t>
            </a:r>
            <a:r>
              <a:rPr lang="en-GB" baseline="0"/>
              <a:t> of Individuals By Occupancy Style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DCF-408B-8D59-E44E1AA2397E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DCF-408B-8D59-E44E1AA2397E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DCF-408B-8D59-E44E1AA2397E}"/>
              </c:ext>
            </c:extLst>
          </c:dPt>
          <c:dPt>
            <c:idx val="3"/>
            <c:bubble3D val="0"/>
            <c:spPr>
              <a:solidFill>
                <a:srgbClr val="00206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DCF-408B-8D59-E44E1AA2397E}"/>
              </c:ext>
            </c:extLst>
          </c:dPt>
          <c:dLbls>
            <c:dLbl>
              <c:idx val="0"/>
              <c:layout>
                <c:manualLayout>
                  <c:x val="4.9999999999999899E-2"/>
                  <c:y val="0.15277777777777779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DCF-408B-8D59-E44E1AA2397E}"/>
                </c:ext>
              </c:extLst>
            </c:dLbl>
            <c:dLbl>
              <c:idx val="1"/>
              <c:layout>
                <c:manualLayout>
                  <c:x val="-7.7777777777777779E-2"/>
                  <c:y val="-0.10185185185185185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DCF-408B-8D59-E44E1AA2397E}"/>
                </c:ext>
              </c:extLst>
            </c:dLbl>
            <c:dLbl>
              <c:idx val="3"/>
              <c:layout>
                <c:manualLayout>
                  <c:x val="0.34166666666666679"/>
                  <c:y val="5.5555555555555552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DCF-408B-8D59-E44E1AA2397E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'Perfect Graphs'!$A$56:$D$56</c:f>
              <c:strCache>
                <c:ptCount val="4"/>
                <c:pt idx="0">
                  <c:v>Owner</c:v>
                </c:pt>
                <c:pt idx="1">
                  <c:v>Private Renter</c:v>
                </c:pt>
                <c:pt idx="2">
                  <c:v>Social Renter</c:v>
                </c:pt>
                <c:pt idx="3">
                  <c:v>Blank</c:v>
                </c:pt>
              </c:strCache>
            </c:strRef>
          </c:cat>
          <c:val>
            <c:numRef>
              <c:f>'Perfect Graphs'!$A$57:$D$57</c:f>
              <c:numCache>
                <c:formatCode>General</c:formatCode>
                <c:ptCount val="4"/>
                <c:pt idx="0">
                  <c:v>34</c:v>
                </c:pt>
                <c:pt idx="1">
                  <c:v>23</c:v>
                </c:pt>
                <c:pt idx="2">
                  <c:v>17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DCF-408B-8D59-E44E1AA239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Average</a:t>
            </a:r>
            <a:r>
              <a:rPr lang="en-GB" baseline="0" dirty="0"/>
              <a:t> Arrears For Council Tax Band By Occupancy Style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Home Owner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'Perfect Graphs'!$A$67:$A$72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'Perfect Graphs'!$B$67:$B$72</c:f>
              <c:numCache>
                <c:formatCode>General</c:formatCode>
                <c:ptCount val="6"/>
                <c:pt idx="0">
                  <c:v>82</c:v>
                </c:pt>
                <c:pt idx="1">
                  <c:v>260.41666666666669</c:v>
                </c:pt>
                <c:pt idx="2">
                  <c:v>657.6</c:v>
                </c:pt>
                <c:pt idx="3">
                  <c:v>742.5</c:v>
                </c:pt>
                <c:pt idx="5">
                  <c:v>2386.5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B8-46B0-9465-4A51DC4BCA30}"/>
            </c:ext>
          </c:extLst>
        </c:ser>
        <c:ser>
          <c:idx val="1"/>
          <c:order val="1"/>
          <c:tx>
            <c:v>Private Renter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'Perfect Graphs'!$A$67:$A$72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'Perfect Graphs'!$C$67:$C$72</c:f>
              <c:numCache>
                <c:formatCode>General</c:formatCode>
                <c:ptCount val="6"/>
                <c:pt idx="0">
                  <c:v>64.5</c:v>
                </c:pt>
                <c:pt idx="1">
                  <c:v>433.5</c:v>
                </c:pt>
                <c:pt idx="2">
                  <c:v>869.66666666666663</c:v>
                </c:pt>
                <c:pt idx="3">
                  <c:v>1683.25</c:v>
                </c:pt>
                <c:pt idx="4">
                  <c:v>2556</c:v>
                </c:pt>
                <c:pt idx="5">
                  <c:v>2068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B8-46B0-9465-4A51DC4BCA30}"/>
            </c:ext>
          </c:extLst>
        </c:ser>
        <c:ser>
          <c:idx val="2"/>
          <c:order val="2"/>
          <c:tx>
            <c:v>Social Renter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'Perfect Graphs'!$A$67:$A$72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'Perfect Graphs'!$D$67:$D$72</c:f>
              <c:numCache>
                <c:formatCode>General</c:formatCode>
                <c:ptCount val="6"/>
                <c:pt idx="0">
                  <c:v>904</c:v>
                </c:pt>
                <c:pt idx="1">
                  <c:v>307.33333333333331</c:v>
                </c:pt>
                <c:pt idx="2">
                  <c:v>1758.5</c:v>
                </c:pt>
                <c:pt idx="3">
                  <c:v>1640.5</c:v>
                </c:pt>
                <c:pt idx="4">
                  <c:v>2088.3333333333335</c:v>
                </c:pt>
                <c:pt idx="5">
                  <c:v>3080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CB8-46B0-9465-4A51DC4BCA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0511103"/>
        <c:axId val="450520223"/>
      </c:barChart>
      <c:catAx>
        <c:axId val="450511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520223"/>
        <c:crosses val="autoZero"/>
        <c:auto val="1"/>
        <c:lblAlgn val="ctr"/>
        <c:lblOffset val="100"/>
        <c:noMultiLvlLbl val="0"/>
      </c:catAx>
      <c:valAx>
        <c:axId val="4505202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0511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Proportion</a:t>
            </a:r>
            <a:r>
              <a:rPr lang="en-GB" baseline="0"/>
              <a:t> of Arrears By Last Payment Date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F28-49FC-B18E-2DB75483A4FC}"/>
              </c:ext>
            </c:extLst>
          </c:dPt>
          <c:dPt>
            <c:idx val="1"/>
            <c:bubble3D val="0"/>
            <c:spPr>
              <a:solidFill>
                <a:srgbClr val="00206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F28-49FC-B18E-2DB75483A4FC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F28-49FC-B18E-2DB75483A4FC}"/>
              </c:ext>
            </c:extLst>
          </c:dPt>
          <c:dPt>
            <c:idx val="3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F28-49FC-B18E-2DB75483A4FC}"/>
              </c:ext>
            </c:extLst>
          </c:dPt>
          <c:dPt>
            <c:idx val="4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F28-49FC-B18E-2DB75483A4FC}"/>
              </c:ext>
            </c:extLst>
          </c:dPt>
          <c:dLbls>
            <c:dLbl>
              <c:idx val="0"/>
              <c:layout>
                <c:manualLayout>
                  <c:x val="-0.36336559940431873"/>
                  <c:y val="3.6363636363636362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F28-49FC-B18E-2DB75483A4FC}"/>
                </c:ext>
              </c:extLst>
            </c:dLbl>
            <c:dLbl>
              <c:idx val="1"/>
              <c:layout>
                <c:manualLayout>
                  <c:x val="0.16976917349218168"/>
                  <c:y val="2.424242424242420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F28-49FC-B18E-2DB75483A4FC}"/>
                </c:ext>
              </c:extLst>
            </c:dLbl>
            <c:dLbl>
              <c:idx val="2"/>
              <c:layout>
                <c:manualLayout>
                  <c:x val="8.339538346984364E-2"/>
                  <c:y val="-8.0808080808081554E-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7F28-49FC-B18E-2DB75483A4FC}"/>
                </c:ext>
              </c:extLst>
            </c:dLbl>
            <c:dLbl>
              <c:idx val="3"/>
              <c:layout>
                <c:manualLayout>
                  <c:x val="-0.19061801935964265"/>
                  <c:y val="-4.040404040404040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7F28-49FC-B18E-2DB75483A4FC}"/>
                </c:ext>
              </c:extLst>
            </c:dLbl>
            <c:dLbl>
              <c:idx val="4"/>
              <c:layout>
                <c:manualLayout>
                  <c:x val="-0.14594192107222637"/>
                  <c:y val="0.17373737373737375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7F28-49FC-B18E-2DB75483A4FC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(Stragglers!$A$53,Stragglers!$A$55,Stragglers!$A$57,Stragglers!$A$60,Stragglers!$A$65)</c:f>
              <c:strCache>
                <c:ptCount val="5"/>
                <c:pt idx="0">
                  <c:v>2019</c:v>
                </c:pt>
                <c:pt idx="1">
                  <c:v>2021</c:v>
                </c:pt>
                <c:pt idx="2">
                  <c:v>2023</c:v>
                </c:pt>
                <c:pt idx="3">
                  <c:v>2024</c:v>
                </c:pt>
                <c:pt idx="4">
                  <c:v>2025</c:v>
                </c:pt>
              </c:strCache>
            </c:strRef>
          </c:cat>
          <c:val>
            <c:numRef>
              <c:f>(Stragglers!$C$53,Stragglers!$C$55,Stragglers!$C$57,Stragglers!$C$60,Stragglers!$C$65)</c:f>
              <c:numCache>
                <c:formatCode>General</c:formatCode>
                <c:ptCount val="5"/>
                <c:pt idx="0">
                  <c:v>4501</c:v>
                </c:pt>
                <c:pt idx="1">
                  <c:v>8733</c:v>
                </c:pt>
                <c:pt idx="2">
                  <c:v>15688</c:v>
                </c:pt>
                <c:pt idx="3">
                  <c:v>43913</c:v>
                </c:pt>
                <c:pt idx="4">
                  <c:v>27413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F28-49FC-B18E-2DB75483A4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Proportion</a:t>
            </a:r>
            <a:r>
              <a:rPr lang="en-GB" baseline="0"/>
              <a:t> of Individuals By Council Tax Band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>
        <c:manualLayout>
          <c:layoutTarget val="inner"/>
          <c:xMode val="edge"/>
          <c:yMode val="edge"/>
          <c:x val="0.22743319779398311"/>
          <c:y val="0.2347788949220144"/>
          <c:w val="0.49754630268595235"/>
          <c:h val="0.56804271124881422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764-4404-A9BD-475630E41CD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764-4404-A9BD-475630E41CD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764-4404-A9BD-475630E41CD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764-4404-A9BD-475630E41CD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764-4404-A9BD-475630E41CD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764-4404-A9BD-475630E41CD0}"/>
              </c:ext>
            </c:extLst>
          </c:dPt>
          <c:dLbls>
            <c:dLbl>
              <c:idx val="0"/>
              <c:layout>
                <c:manualLayout>
                  <c:x val="0.20277777777777778"/>
                  <c:y val="2.7777777777777776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764-4404-A9BD-475630E41CD0}"/>
                </c:ext>
              </c:extLst>
            </c:dLbl>
            <c:dLbl>
              <c:idx val="1"/>
              <c:layout>
                <c:manualLayout>
                  <c:x val="0.10833333333333334"/>
                  <c:y val="8.3333333333333329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764-4404-A9BD-475630E41CD0}"/>
                </c:ext>
              </c:extLst>
            </c:dLbl>
            <c:dLbl>
              <c:idx val="2"/>
              <c:layout>
                <c:manualLayout>
                  <c:x val="7.4999999999999997E-2"/>
                  <c:y val="6.0185185185185182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764-4404-A9BD-475630E41CD0}"/>
                </c:ext>
              </c:extLst>
            </c:dLbl>
            <c:dLbl>
              <c:idx val="3"/>
              <c:layout>
                <c:manualLayout>
                  <c:x val="4.4444444444444446E-2"/>
                  <c:y val="8.7962962962962965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4764-4404-A9BD-475630E41CD0}"/>
                </c:ext>
              </c:extLst>
            </c:dLbl>
            <c:dLbl>
              <c:idx val="4"/>
              <c:layout>
                <c:manualLayout>
                  <c:x val="-0.36741572402181538"/>
                  <c:y val="-5.545353786306164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4764-4404-A9BD-475630E41CD0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Stragglers!$L$50:$L$55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Stragglers!$O$50:$O$55</c:f>
              <c:numCache>
                <c:formatCode>General</c:formatCode>
                <c:ptCount val="6"/>
                <c:pt idx="0">
                  <c:v>3</c:v>
                </c:pt>
                <c:pt idx="1">
                  <c:v>4</c:v>
                </c:pt>
                <c:pt idx="2">
                  <c:v>2</c:v>
                </c:pt>
                <c:pt idx="3">
                  <c:v>4</c:v>
                </c:pt>
                <c:pt idx="4">
                  <c:v>12</c:v>
                </c:pt>
                <c:pt idx="5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4764-4404-A9BD-475630E41C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Owner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Stragglers!$L$74:$L$80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Blank</c:v>
                </c:pt>
              </c:strCache>
            </c:strRef>
          </c:cat>
          <c:val>
            <c:numRef>
              <c:f>Stragglers!$M$74:$M$80</c:f>
              <c:numCache>
                <c:formatCode>General</c:formatCode>
                <c:ptCount val="7"/>
                <c:pt idx="0">
                  <c:v>36</c:v>
                </c:pt>
                <c:pt idx="1">
                  <c:v>363.5</c:v>
                </c:pt>
                <c:pt idx="3">
                  <c:v>1602</c:v>
                </c:pt>
                <c:pt idx="4">
                  <c:v>2159.5</c:v>
                </c:pt>
                <c:pt idx="5">
                  <c:v>2001</c:v>
                </c:pt>
                <c:pt idx="6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AF-49BD-9310-4363156F92FC}"/>
            </c:ext>
          </c:extLst>
        </c:ser>
        <c:ser>
          <c:idx val="1"/>
          <c:order val="1"/>
          <c:tx>
            <c:v>Private Renter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Stragglers!$L$74:$L$80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Blank</c:v>
                </c:pt>
              </c:strCache>
            </c:strRef>
          </c:cat>
          <c:val>
            <c:numRef>
              <c:f>Stragglers!$N$74:$N$80</c:f>
              <c:numCache>
                <c:formatCode>General</c:formatCode>
                <c:ptCount val="7"/>
                <c:pt idx="2">
                  <c:v>1946</c:v>
                </c:pt>
                <c:pt idx="3">
                  <c:v>3936</c:v>
                </c:pt>
                <c:pt idx="4">
                  <c:v>3118</c:v>
                </c:pt>
                <c:pt idx="5">
                  <c:v>2608</c:v>
                </c:pt>
                <c:pt idx="6">
                  <c:v>648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AF-49BD-9310-4363156F92FC}"/>
            </c:ext>
          </c:extLst>
        </c:ser>
        <c:ser>
          <c:idx val="2"/>
          <c:order val="2"/>
          <c:tx>
            <c:v>Social Renter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Stragglers!$L$74:$L$80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Blank</c:v>
                </c:pt>
              </c:strCache>
            </c:strRef>
          </c:cat>
          <c:val>
            <c:numRef>
              <c:f>Stragglers!$O$74:$O$80</c:f>
              <c:numCache>
                <c:formatCode>General</c:formatCode>
                <c:ptCount val="7"/>
                <c:pt idx="0">
                  <c:v>2662</c:v>
                </c:pt>
                <c:pt idx="1">
                  <c:v>1046.5</c:v>
                </c:pt>
                <c:pt idx="4">
                  <c:v>3676.6666666666665</c:v>
                </c:pt>
                <c:pt idx="5">
                  <c:v>3750.6</c:v>
                </c:pt>
                <c:pt idx="6">
                  <c:v>2963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4AF-49BD-9310-4363156F92FC}"/>
            </c:ext>
          </c:extLst>
        </c:ser>
        <c:ser>
          <c:idx val="3"/>
          <c:order val="3"/>
          <c:tx>
            <c:v>Blank</c:v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Stragglers!$L$74:$L$80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Blank</c:v>
                </c:pt>
              </c:strCache>
            </c:strRef>
          </c:cat>
          <c:val>
            <c:numRef>
              <c:f>Stragglers!$P$74:$P$80</c:f>
              <c:numCache>
                <c:formatCode>General</c:formatCode>
                <c:ptCount val="7"/>
                <c:pt idx="5">
                  <c:v>2476</c:v>
                </c:pt>
                <c:pt idx="6">
                  <c:v>2776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4AF-49BD-9310-4363156F92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7453775"/>
        <c:axId val="1467434095"/>
      </c:barChart>
      <c:catAx>
        <c:axId val="14674537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7434095"/>
        <c:crosses val="autoZero"/>
        <c:auto val="1"/>
        <c:lblAlgn val="ctr"/>
        <c:lblOffset val="100"/>
        <c:noMultiLvlLbl val="0"/>
      </c:catAx>
      <c:valAx>
        <c:axId val="1467434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74537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Average</a:t>
            </a:r>
            <a:r>
              <a:rPr lang="en-GB" baseline="0"/>
              <a:t> Arrears Per Decile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>
        <c:manualLayout>
          <c:layoutTarget val="inner"/>
          <c:xMode val="edge"/>
          <c:yMode val="edge"/>
          <c:x val="7.3672089147139561E-2"/>
          <c:y val="0.16594078363235742"/>
          <c:w val="0.90252721788980705"/>
          <c:h val="0.63687577169864196"/>
        </c:manualLayout>
      </c:layout>
      <c:barChart>
        <c:barDir val="col"/>
        <c:grouping val="clustered"/>
        <c:varyColors val="1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E194-4D4A-A35F-91167AEDCA99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E194-4D4A-A35F-91167AEDCA99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E194-4D4A-A35F-91167AEDCA99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194-4D4A-A35F-91167AEDCA99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E194-4D4A-A35F-91167AEDCA99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E194-4D4A-A35F-91167AEDCA99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E194-4D4A-A35F-91167AEDCA99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E194-4D4A-A35F-91167AEDCA99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E194-4D4A-A35F-91167AEDCA99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E194-4D4A-A35F-91167AEDCA99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E194-4D4A-A35F-91167AEDCA99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E194-4D4A-A35F-91167AEDCA99}"/>
              </c:ext>
            </c:extLst>
          </c:dPt>
          <c:cat>
            <c:strRef>
              <c:f>'Perfect Graphs'!$A$3:$A$14</c:f>
              <c:strCache>
                <c:ptCount val="12"/>
                <c:pt idx="0">
                  <c:v>0th</c:v>
                </c:pt>
                <c:pt idx="1">
                  <c:v>1st</c:v>
                </c:pt>
                <c:pt idx="2">
                  <c:v>2nd</c:v>
                </c:pt>
                <c:pt idx="3">
                  <c:v>3rd</c:v>
                </c:pt>
                <c:pt idx="4">
                  <c:v>4th</c:v>
                </c:pt>
                <c:pt idx="5">
                  <c:v>5th</c:v>
                </c:pt>
                <c:pt idx="6">
                  <c:v>6th</c:v>
                </c:pt>
                <c:pt idx="7">
                  <c:v>7th</c:v>
                </c:pt>
                <c:pt idx="8">
                  <c:v>8th</c:v>
                </c:pt>
                <c:pt idx="9">
                  <c:v>9th</c:v>
                </c:pt>
                <c:pt idx="10">
                  <c:v>10th</c:v>
                </c:pt>
                <c:pt idx="11">
                  <c:v>Unknown</c:v>
                </c:pt>
              </c:strCache>
            </c:strRef>
          </c:cat>
          <c:val>
            <c:numRef>
              <c:f>'Perfect Graphs'!$C$3:$C$14</c:f>
              <c:numCache>
                <c:formatCode>General</c:formatCode>
                <c:ptCount val="12"/>
                <c:pt idx="0">
                  <c:v>1597.8</c:v>
                </c:pt>
                <c:pt idx="1">
                  <c:v>4506.9411764705883</c:v>
                </c:pt>
                <c:pt idx="2">
                  <c:v>4062.7333333333331</c:v>
                </c:pt>
                <c:pt idx="3">
                  <c:v>3460.4634146341464</c:v>
                </c:pt>
                <c:pt idx="4">
                  <c:v>2845.6896551724139</c:v>
                </c:pt>
                <c:pt idx="5">
                  <c:v>2628.4</c:v>
                </c:pt>
                <c:pt idx="6">
                  <c:v>2292.6438356164385</c:v>
                </c:pt>
                <c:pt idx="7">
                  <c:v>2056.2745098039218</c:v>
                </c:pt>
                <c:pt idx="8">
                  <c:v>1295.0549450549452</c:v>
                </c:pt>
                <c:pt idx="9">
                  <c:v>480.29220779220782</c:v>
                </c:pt>
                <c:pt idx="10">
                  <c:v>150.89497716894977</c:v>
                </c:pt>
                <c:pt idx="11">
                  <c:v>879.6875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E194-4D4A-A35F-91167AEDC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0649984"/>
        <c:axId val="960652864"/>
      </c:barChart>
      <c:catAx>
        <c:axId val="960649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0652864"/>
        <c:crosses val="autoZero"/>
        <c:auto val="1"/>
        <c:lblAlgn val="ctr"/>
        <c:lblOffset val="100"/>
        <c:noMultiLvlLbl val="0"/>
      </c:catAx>
      <c:valAx>
        <c:axId val="9606528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06499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Count</a:t>
            </a:r>
            <a:r>
              <a:rPr lang="en-GB" baseline="0"/>
              <a:t> of Individuals Per Decile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3264695224204401E-2"/>
          <c:y val="0.11733136689403954"/>
          <c:w val="0.91293461181274216"/>
          <c:h val="0.67457883735743851"/>
        </c:manualLayout>
      </c:layout>
      <c:barChart>
        <c:barDir val="col"/>
        <c:grouping val="clustered"/>
        <c:varyColors val="1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6B7-4D82-8252-E6DAA4788FE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6B7-4D82-8252-E6DAA4788FE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6B7-4D82-8252-E6DAA4788FE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6B7-4D82-8252-E6DAA4788FE7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6B7-4D82-8252-E6DAA4788FE7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6B7-4D82-8252-E6DAA4788FE7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6B7-4D82-8252-E6DAA4788FE7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56B7-4D82-8252-E6DAA4788FE7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56B7-4D82-8252-E6DAA4788FE7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56B7-4D82-8252-E6DAA4788FE7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56B7-4D82-8252-E6DAA4788FE7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56B7-4D82-8252-E6DAA4788FE7}"/>
              </c:ext>
            </c:extLst>
          </c:dPt>
          <c:cat>
            <c:strRef>
              <c:f>'Perfect Graphs'!$A$3:$A$14</c:f>
              <c:strCache>
                <c:ptCount val="12"/>
                <c:pt idx="0">
                  <c:v>0th</c:v>
                </c:pt>
                <c:pt idx="1">
                  <c:v>1st</c:v>
                </c:pt>
                <c:pt idx="2">
                  <c:v>2nd</c:v>
                </c:pt>
                <c:pt idx="3">
                  <c:v>3rd</c:v>
                </c:pt>
                <c:pt idx="4">
                  <c:v>4th</c:v>
                </c:pt>
                <c:pt idx="5">
                  <c:v>5th</c:v>
                </c:pt>
                <c:pt idx="6">
                  <c:v>6th</c:v>
                </c:pt>
                <c:pt idx="7">
                  <c:v>7th</c:v>
                </c:pt>
                <c:pt idx="8">
                  <c:v>8th</c:v>
                </c:pt>
                <c:pt idx="9">
                  <c:v>9th</c:v>
                </c:pt>
                <c:pt idx="10">
                  <c:v>10th</c:v>
                </c:pt>
                <c:pt idx="11">
                  <c:v>Unknown</c:v>
                </c:pt>
              </c:strCache>
            </c:strRef>
          </c:cat>
          <c:val>
            <c:numRef>
              <c:f>'Perfect Graphs'!$D$3:$D$14</c:f>
              <c:numCache>
                <c:formatCode>General</c:formatCode>
                <c:ptCount val="12"/>
                <c:pt idx="0">
                  <c:v>65</c:v>
                </c:pt>
                <c:pt idx="1">
                  <c:v>17</c:v>
                </c:pt>
                <c:pt idx="2">
                  <c:v>15</c:v>
                </c:pt>
                <c:pt idx="3">
                  <c:v>41</c:v>
                </c:pt>
                <c:pt idx="4">
                  <c:v>29</c:v>
                </c:pt>
                <c:pt idx="5">
                  <c:v>30</c:v>
                </c:pt>
                <c:pt idx="6">
                  <c:v>73</c:v>
                </c:pt>
                <c:pt idx="7">
                  <c:v>51</c:v>
                </c:pt>
                <c:pt idx="8">
                  <c:v>91</c:v>
                </c:pt>
                <c:pt idx="9">
                  <c:v>154</c:v>
                </c:pt>
                <c:pt idx="10">
                  <c:v>219</c:v>
                </c:pt>
                <c:pt idx="1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56B7-4D82-8252-E6DAA4788F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95120432"/>
        <c:axId val="895119472"/>
      </c:barChart>
      <c:catAx>
        <c:axId val="895120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5119472"/>
        <c:crosses val="autoZero"/>
        <c:auto val="1"/>
        <c:lblAlgn val="ctr"/>
        <c:lblOffset val="100"/>
        <c:noMultiLvlLbl val="0"/>
      </c:catAx>
      <c:valAx>
        <c:axId val="895119472"/>
        <c:scaling>
          <c:orientation val="minMax"/>
          <c:max val="22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95120432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Social Renter Avg Arrears For Council Tax Band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A-4E9A-94BB-86D99C86F26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A-4E9A-94BB-86D99C86F26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A-4E9A-94BB-86D99C86F26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A-4E9A-94BB-86D99C86F26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81A-4E9A-94BB-86D99C86F26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81A-4E9A-94BB-86D99C86F26E}"/>
              </c:ext>
            </c:extLst>
          </c:dPt>
          <c:cat>
            <c:strRef>
              <c:f>'Perfect Graphs'!$A$36:$A$41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'Perfect Graphs'!$D$36:$D$41</c:f>
              <c:numCache>
                <c:formatCode>General</c:formatCode>
                <c:ptCount val="6"/>
                <c:pt idx="0">
                  <c:v>1352</c:v>
                </c:pt>
                <c:pt idx="1">
                  <c:v>785.66666666666663</c:v>
                </c:pt>
                <c:pt idx="2">
                  <c:v>1852.75</c:v>
                </c:pt>
                <c:pt idx="3">
                  <c:v>1441.5714285714287</c:v>
                </c:pt>
                <c:pt idx="4">
                  <c:v>1943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1A-4E9A-94BB-86D99C86F2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92413232"/>
        <c:axId val="692412272"/>
      </c:barChart>
      <c:catAx>
        <c:axId val="692413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2412272"/>
        <c:crosses val="autoZero"/>
        <c:auto val="1"/>
        <c:lblAlgn val="ctr"/>
        <c:lblOffset val="100"/>
        <c:noMultiLvlLbl val="0"/>
      </c:catAx>
      <c:valAx>
        <c:axId val="692412272"/>
        <c:scaling>
          <c:orientation val="minMax"/>
          <c:max val="2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2413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Proportion of Arrears By Type of Home Owner (8</a:t>
            </a:r>
            <a:r>
              <a:rPr lang="en-GB" sz="1400" b="0" i="0" u="none" strike="noStrike" kern="1200" spc="0" baseline="3000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th</a:t>
            </a:r>
            <a:r>
              <a:rPr lang="en-GB" sz="1400" b="0" i="0" u="none" strike="noStrike" kern="1200" spc="0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 Decile)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spPr>
            <a:solidFill>
              <a:srgbClr val="002060"/>
            </a:solidFill>
          </c:spPr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B12-48F3-89EF-4E1DC75A154C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B12-48F3-89EF-4E1DC75A154C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B12-48F3-89EF-4E1DC75A154C}"/>
              </c:ext>
            </c:extLst>
          </c:dPt>
          <c:dPt>
            <c:idx val="3"/>
            <c:bubble3D val="0"/>
            <c:spPr>
              <a:solidFill>
                <a:srgbClr val="00206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B12-48F3-89EF-4E1DC75A154C}"/>
              </c:ext>
            </c:extLst>
          </c:dPt>
          <c:dLbls>
            <c:dLbl>
              <c:idx val="1"/>
              <c:layout>
                <c:manualLayout>
                  <c:x val="-7.5551024650987453E-2"/>
                  <c:y val="-6.5085961835667561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B12-48F3-89EF-4E1DC75A154C}"/>
                </c:ext>
              </c:extLst>
            </c:dLbl>
            <c:dLbl>
              <c:idx val="3"/>
              <c:layout>
                <c:manualLayout>
                  <c:x val="0.29804018199875509"/>
                  <c:y val="4.755535269576637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B12-48F3-89EF-4E1DC75A154C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'Perfect Graphs'!$A$31:$A$34</c:f>
              <c:strCache>
                <c:ptCount val="4"/>
                <c:pt idx="0">
                  <c:v>Owner</c:v>
                </c:pt>
                <c:pt idx="1">
                  <c:v>Private Renter</c:v>
                </c:pt>
                <c:pt idx="2">
                  <c:v>Social</c:v>
                </c:pt>
                <c:pt idx="3">
                  <c:v>Blank</c:v>
                </c:pt>
              </c:strCache>
            </c:strRef>
          </c:cat>
          <c:val>
            <c:numRef>
              <c:f>'Perfect Graphs'!$B$31:$B$34</c:f>
              <c:numCache>
                <c:formatCode>General</c:formatCode>
                <c:ptCount val="4"/>
                <c:pt idx="0">
                  <c:v>52902</c:v>
                </c:pt>
                <c:pt idx="1">
                  <c:v>34757</c:v>
                </c:pt>
                <c:pt idx="2">
                  <c:v>25097</c:v>
                </c:pt>
                <c:pt idx="3">
                  <c:v>5094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B12-48F3-89EF-4E1DC75A15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Private Renter Avg Arrears For Council Tax Band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D92-4DBB-9B69-6DBF90B47927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D92-4DBB-9B69-6DBF90B4792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D92-4DBB-9B69-6DBF90B47927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D92-4DBB-9B69-6DBF90B47927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D92-4DBB-9B69-6DBF90B47927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D92-4DBB-9B69-6DBF90B47927}"/>
              </c:ext>
            </c:extLst>
          </c:dPt>
          <c:cat>
            <c:strRef>
              <c:f>'Perfect Graphs'!$A$36:$A$41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'Perfect Graphs'!$C$36:$C$41</c:f>
              <c:numCache>
                <c:formatCode>General</c:formatCode>
                <c:ptCount val="6"/>
                <c:pt idx="0">
                  <c:v>258</c:v>
                </c:pt>
                <c:pt idx="1">
                  <c:v>716.4</c:v>
                </c:pt>
                <c:pt idx="2">
                  <c:v>699</c:v>
                </c:pt>
                <c:pt idx="3">
                  <c:v>1391.5</c:v>
                </c:pt>
                <c:pt idx="4">
                  <c:v>1598.3333333333333</c:v>
                </c:pt>
                <c:pt idx="5">
                  <c:v>1751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D92-4DBB-9B69-6DBF90B479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5620480"/>
        <c:axId val="85607040"/>
      </c:barChart>
      <c:catAx>
        <c:axId val="85620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607040"/>
        <c:crosses val="autoZero"/>
        <c:auto val="1"/>
        <c:lblAlgn val="ctr"/>
        <c:lblOffset val="100"/>
        <c:noMultiLvlLbl val="0"/>
      </c:catAx>
      <c:valAx>
        <c:axId val="85607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620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Average</a:t>
            </a:r>
            <a:r>
              <a:rPr lang="en-GB" baseline="0"/>
              <a:t> Arrears For Council Tax Band By Occupancy Style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3701087012564203E-2"/>
          <c:y val="0.11252502539944458"/>
          <c:w val="0.91571947739723913"/>
          <c:h val="0.7210096510764662"/>
        </c:manualLayout>
      </c:layout>
      <c:barChart>
        <c:barDir val="col"/>
        <c:grouping val="clustered"/>
        <c:varyColors val="0"/>
        <c:ser>
          <c:idx val="0"/>
          <c:order val="0"/>
          <c:tx>
            <c:v>Owner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'Perfect Graphs'!$A$80:$A$85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'Perfect Graphs'!$B$80:$B$85</c:f>
              <c:numCache>
                <c:formatCode>General</c:formatCode>
                <c:ptCount val="6"/>
                <c:pt idx="1">
                  <c:v>2247</c:v>
                </c:pt>
                <c:pt idx="2">
                  <c:v>2290.6666666666665</c:v>
                </c:pt>
                <c:pt idx="3">
                  <c:v>1888</c:v>
                </c:pt>
                <c:pt idx="4">
                  <c:v>2231.8333333333335</c:v>
                </c:pt>
                <c:pt idx="5">
                  <c:v>2505.8333333333335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4F-432C-A488-560586E4CC44}"/>
            </c:ext>
          </c:extLst>
        </c:ser>
        <c:ser>
          <c:idx val="1"/>
          <c:order val="1"/>
          <c:tx>
            <c:v>Private Renter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'Perfect Graphs'!$A$80:$A$85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'Perfect Graphs'!$C$80:$C$85</c:f>
              <c:numCache>
                <c:formatCode>General</c:formatCode>
                <c:ptCount val="6"/>
                <c:pt idx="1">
                  <c:v>1659</c:v>
                </c:pt>
                <c:pt idx="2">
                  <c:v>1977.5</c:v>
                </c:pt>
                <c:pt idx="3">
                  <c:v>1888.6666666666667</c:v>
                </c:pt>
                <c:pt idx="4">
                  <c:v>2473.625</c:v>
                </c:pt>
                <c:pt idx="5">
                  <c:v>2212.75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4F-432C-A488-560586E4CC44}"/>
            </c:ext>
          </c:extLst>
        </c:ser>
        <c:ser>
          <c:idx val="2"/>
          <c:order val="2"/>
          <c:tx>
            <c:v>Social Renter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'Perfect Graphs'!$A$80:$A$85</c:f>
              <c:strCache>
                <c:ptCount val="6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</c:strCache>
            </c:strRef>
          </c:cat>
          <c:val>
            <c:numRef>
              <c:f>'Perfect Graphs'!$D$80:$D$85</c:f>
              <c:numCache>
                <c:formatCode>General</c:formatCode>
                <c:ptCount val="6"/>
                <c:pt idx="1">
                  <c:v>1961</c:v>
                </c:pt>
                <c:pt idx="2">
                  <c:v>1912.6666666666667</c:v>
                </c:pt>
                <c:pt idx="3">
                  <c:v>2510.8333333333335</c:v>
                </c:pt>
                <c:pt idx="4">
                  <c:v>2505.1111111111113</c:v>
                </c:pt>
                <c:pt idx="5">
                  <c:v>2668.1666666666665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4F-432C-A488-560586E4CC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7480655"/>
        <c:axId val="1467481135"/>
      </c:barChart>
      <c:catAx>
        <c:axId val="1467480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7481135"/>
        <c:crosses val="autoZero"/>
        <c:auto val="1"/>
        <c:lblAlgn val="ctr"/>
        <c:lblOffset val="100"/>
        <c:noMultiLvlLbl val="0"/>
      </c:catAx>
      <c:valAx>
        <c:axId val="1467481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74806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aseline="0" dirty="0"/>
              <a:t>Count of Individuals By Occupancy Style 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7BE-4CFB-AD75-F3141926A204}"/>
              </c:ext>
            </c:extLst>
          </c:dPt>
          <c:dPt>
            <c:idx val="1"/>
            <c:bubble3D val="0"/>
            <c:spPr>
              <a:solidFill>
                <a:srgbClr val="92D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7BE-4CFB-AD75-F3141926A204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7BE-4CFB-AD75-F3141926A204}"/>
              </c:ext>
            </c:extLst>
          </c:dPt>
          <c:dLbls>
            <c:dLbl>
              <c:idx val="1"/>
              <c:layout>
                <c:manualLayout>
                  <c:x val="0.19722222222222222"/>
                  <c:y val="-6.481481481481489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7BE-4CFB-AD75-F3141926A204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'Perfect Graphs'!$A$86:$C$86</c:f>
              <c:strCache>
                <c:ptCount val="3"/>
                <c:pt idx="0">
                  <c:v>Owner</c:v>
                </c:pt>
                <c:pt idx="1">
                  <c:v>Private Renter</c:v>
                </c:pt>
                <c:pt idx="2">
                  <c:v>Social Renter</c:v>
                </c:pt>
              </c:strCache>
            </c:strRef>
          </c:cat>
          <c:val>
            <c:numRef>
              <c:f>'Perfect Graphs'!$A$87:$C$87</c:f>
              <c:numCache>
                <c:formatCode>General</c:formatCode>
                <c:ptCount val="3"/>
                <c:pt idx="0">
                  <c:v>25</c:v>
                </c:pt>
                <c:pt idx="1">
                  <c:v>23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7BE-4CFB-AD75-F3141926A2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Count</a:t>
            </a:r>
            <a:r>
              <a:rPr lang="en-GB" baseline="0" dirty="0"/>
              <a:t> of Individuals Per Council Tax Band By Occupancy Style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4922891605834832E-2"/>
          <c:y val="0.19576104560374719"/>
          <c:w val="0.89134067662193273"/>
          <c:h val="0.6266181471300587"/>
        </c:manualLayout>
      </c:layout>
      <c:barChart>
        <c:barDir val="col"/>
        <c:grouping val="clustered"/>
        <c:varyColors val="0"/>
        <c:ser>
          <c:idx val="0"/>
          <c:order val="0"/>
          <c:tx>
            <c:v>Owner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'Perfect Graphs'!$A$89:$A$93</c:f>
              <c:strCache>
                <c:ptCount val="5"/>
                <c:pt idx="0">
                  <c:v>B</c:v>
                </c:pt>
                <c:pt idx="1">
                  <c:v>C</c:v>
                </c:pt>
                <c:pt idx="2">
                  <c:v>D</c:v>
                </c:pt>
                <c:pt idx="3">
                  <c:v>E</c:v>
                </c:pt>
                <c:pt idx="4">
                  <c:v>F</c:v>
                </c:pt>
              </c:strCache>
            </c:strRef>
          </c:cat>
          <c:val>
            <c:numRef>
              <c:f>'Perfect Graphs'!$B$89:$B$93</c:f>
              <c:numCache>
                <c:formatCode>General</c:formatCode>
                <c:ptCount val="5"/>
                <c:pt idx="0">
                  <c:v>4</c:v>
                </c:pt>
                <c:pt idx="1">
                  <c:v>3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257-4EA7-B055-4B8A450B85A5}"/>
            </c:ext>
          </c:extLst>
        </c:ser>
        <c:ser>
          <c:idx val="1"/>
          <c:order val="1"/>
          <c:tx>
            <c:v>Private Renter</c:v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'Perfect Graphs'!$A$89:$A$93</c:f>
              <c:strCache>
                <c:ptCount val="5"/>
                <c:pt idx="0">
                  <c:v>B</c:v>
                </c:pt>
                <c:pt idx="1">
                  <c:v>C</c:v>
                </c:pt>
                <c:pt idx="2">
                  <c:v>D</c:v>
                </c:pt>
                <c:pt idx="3">
                  <c:v>E</c:v>
                </c:pt>
                <c:pt idx="4">
                  <c:v>F</c:v>
                </c:pt>
              </c:strCache>
            </c:strRef>
          </c:cat>
          <c:val>
            <c:numRef>
              <c:f>'Perfect Graphs'!$C$89:$C$93</c:f>
              <c:numCache>
                <c:formatCode>General</c:formatCode>
                <c:ptCount val="5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8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257-4EA7-B055-4B8A450B85A5}"/>
            </c:ext>
          </c:extLst>
        </c:ser>
        <c:ser>
          <c:idx val="2"/>
          <c:order val="2"/>
          <c:tx>
            <c:v>Social Renter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'Perfect Graphs'!$A$89:$A$93</c:f>
              <c:strCache>
                <c:ptCount val="5"/>
                <c:pt idx="0">
                  <c:v>B</c:v>
                </c:pt>
                <c:pt idx="1">
                  <c:v>C</c:v>
                </c:pt>
                <c:pt idx="2">
                  <c:v>D</c:v>
                </c:pt>
                <c:pt idx="3">
                  <c:v>E</c:v>
                </c:pt>
                <c:pt idx="4">
                  <c:v>F</c:v>
                </c:pt>
              </c:strCache>
            </c:strRef>
          </c:cat>
          <c:val>
            <c:numRef>
              <c:f>'Perfect Graphs'!$D$89:$D$93</c:f>
              <c:numCache>
                <c:formatCode>General</c:formatCode>
                <c:ptCount val="5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257-4EA7-B055-4B8A450B85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67484495"/>
        <c:axId val="1467471535"/>
      </c:barChart>
      <c:catAx>
        <c:axId val="1467484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7471535"/>
        <c:crosses val="autoZero"/>
        <c:auto val="1"/>
        <c:lblAlgn val="ctr"/>
        <c:lblOffset val="100"/>
        <c:noMultiLvlLbl val="0"/>
      </c:catAx>
      <c:valAx>
        <c:axId val="1467471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74844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1</cdr:x>
      <cdr:y>0.13779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C5A0BE50-3641-9EB5-E067-133E013C3ACC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4608975" cy="377985"/>
        </a:xfrm>
        <a:prstGeom xmlns:a="http://schemas.openxmlformats.org/drawingml/2006/main" prst="rect">
          <a:avLst/>
        </a:prstGeom>
      </cdr:spPr>
    </cdr:pic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51A4-3A34-6E40-B2C2-5EAE7B964F0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40FF17-0335-523F-24C5-7A267F7F15B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798C7-AF6C-CCA8-ACF6-92C86EE1557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0C8EA4A-6078-4F9A-88E0-050F3CD70563}" type="datetime1">
              <a:rPr lang="en-GB"/>
              <a:pPr lvl="0"/>
              <a:t>30/04/2025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C7D18-3F7B-EEE2-F6D3-93FD4D604C8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30904-660A-1558-7B77-66228390136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E30346-C3AF-461D-826B-459DEE522AC2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488863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09E61-EAFD-C1FC-7553-C6003F4042F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9935C4-790A-74C4-3351-F3292A552CB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0FF1C-E54A-18F6-B454-847F8B64F93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754D93-096C-460F-8B43-08C7E4E33CDB}" type="datetime1">
              <a:rPr lang="en-GB"/>
              <a:pPr lvl="0"/>
              <a:t>30/04/2025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D8699-C038-F92A-3338-7C8FB9AA104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6F14B-6167-59D9-06C4-69564F9FD47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2BD4206-F16D-4A54-8D1E-C9239AE1068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07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5FF4E0-AE47-DDEE-CD8A-92492CE1BF8F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206FD9-C154-28EB-DCAE-DD438D5FD98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754CA-2E04-AAC2-C812-F19E8F1A045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3363EC4-896A-4127-B170-231A251ACE0A}" type="datetime1">
              <a:rPr lang="en-GB"/>
              <a:pPr lvl="0"/>
              <a:t>30/04/2025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301D7-E2DC-FC28-A3BE-AAB49F89527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BB436-A934-A2EF-3F7A-3EC938832E6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547CC93-4EBF-49E0-A855-455354C049A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3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A6330-7C2C-A2B6-9859-1D6770DCD7E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858C5-7104-9BB1-2A9F-738E3770A206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74119-7E2E-DC90-EAFB-FD24F3143B3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C71E0C-C751-4426-9E69-123B8750E753}" type="datetime1">
              <a:rPr lang="en-GB"/>
              <a:pPr lvl="0"/>
              <a:t>30/04/2025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F57D9-F7CB-C540-42F6-1066CEECDCC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92C2D-52B6-3DAC-DF00-35B99FD7FDB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6830AE0-50D5-4A99-AFD8-34DB2FD05B47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27235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675CF-B4A4-AE91-E810-953201C656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E65DD-4CC9-BE37-25B5-9061F977F3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76767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75337-6FD4-CAE9-3549-9892C027960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EF8436B-69D7-4D67-9519-084233CEE0A9}" type="datetime1">
              <a:rPr lang="en-GB"/>
              <a:pPr lvl="0"/>
              <a:t>30/04/2025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E62AD-19EB-782D-83E1-19CAE3536E9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C3598-4988-AC35-831F-7C98F9A8A20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4B7ECBE-F1B3-4855-A33B-3E5B37AB628F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923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3BD49-E38E-02E4-A285-2DE02E62C08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9D820-FA07-EDA6-51FE-CD3C2EFE13E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57D24-3359-50B6-8F37-C10A8C55B56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DC22D-010C-B297-9A57-C04A1D515A8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516A9B3-2D14-4BEE-B959-A2E6A507FF47}" type="datetime1">
              <a:rPr lang="en-GB"/>
              <a:pPr lvl="0"/>
              <a:t>30/04/2025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8FE16-1704-27D4-D0AC-5E47C8C9725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0065D7-22C9-8DF8-B53F-CC16196AA5E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D5F5F71-1E41-4D9D-9B46-06CD5D4CFF0D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800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626D-06B2-F03D-92F8-060B575A74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DAA9C-1639-8818-695E-4CDAE52CA8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E4FA7-8801-0F32-FAC0-F5A8DAB80933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41AA7-0304-FAEA-65F9-2D45EC2A74B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61F4EC-8143-43FA-97F8-4219B8FF1396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6CCCF6-1608-90CE-96EC-C3593012D37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DB21AE-D72E-494A-8759-1E8F7C0CA727}" type="datetime1">
              <a:rPr lang="en-GB"/>
              <a:pPr lvl="0"/>
              <a:t>30/04/2025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97A96A-494D-ACA6-DFF0-A8EBF13A513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048B7E-880F-73A8-F9B6-F85753F091F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F2EE23-E8FD-4626-B465-C8ABBA387AD8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095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27264-BEF0-CB6D-AC86-C41B1C97CA6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99CEBB-1E70-DB4C-2C20-5D8B303A429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9FCA414-71F1-42C9-87BB-E3729056E9F9}" type="datetime1">
              <a:rPr lang="en-GB"/>
              <a:pPr lvl="0"/>
              <a:t>30/04/2025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202B6-5215-B1CC-11D9-2B7795F1F6D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BC1C0-16AC-A088-E396-2B04801556A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2AF87AE-9859-42CA-B531-21CAEDAEB74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2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C20438-5A9C-28F4-DD69-4C007FC46F0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ED1A2D-447C-468A-8B4A-B7EBD5D27FEA}" type="datetime1">
              <a:rPr lang="en-GB"/>
              <a:pPr lvl="0"/>
              <a:t>30/04/2025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2B5FB-0129-DCBB-9337-70F175124CF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6859A-197F-C974-AE79-7DF4D57D0EE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30E8253-6CEC-4D44-8739-4832B0D79825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404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984B-C36E-6FAC-0806-969EE99473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9A08F-3EC9-FFFE-8AB9-C282F7334C4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BEB5C-4262-0424-9D70-13764A8CF68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82BFA9-5493-F546-3DD8-56289CF9598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4D3ACFD-ABA9-4811-88A2-43A7644DBBA2}" type="datetime1">
              <a:rPr lang="en-GB"/>
              <a:pPr lvl="0"/>
              <a:t>30/04/2025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8A51B-8F42-B537-0B24-51501358371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75533-2E71-B076-A57E-6E4618019F2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91DBCC-7240-4CC3-A46B-B6EAC70359A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084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294D0-96DE-ACA8-548A-7EC9F16859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C2528-EF4B-F1FA-3C04-80F443608279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GB" sz="3200"/>
            </a:lvl1pPr>
          </a:lstStyle>
          <a:p>
            <a:pPr lvl="0"/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F59EE-0720-77E4-0BBF-F6507EF5B8F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ADC3D0-095D-28D1-FAC0-20536410A61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B206CA-EB9A-4A0C-A38D-FE7FCE68327F}" type="datetime1">
              <a:rPr lang="en-GB"/>
              <a:pPr lvl="0"/>
              <a:t>30/04/2025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9DB58-42B7-F0A6-B988-DDF0EF5E8D9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D6002-4B0C-74B1-A75F-865B20AFFDE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705474-A2E1-41DF-A0FA-BA079E2D172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710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0BD307-AA21-B694-5711-51B362DDB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8DD89-F064-790E-B6FE-40D483037D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3D429-5DE6-F4D7-ACDD-36163995721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3FA7CCE6-4219-446F-9EB4-B0C3EF920D61}" type="datetime1">
              <a:rPr lang="en-GB"/>
              <a:pPr lvl="0"/>
              <a:t>30/04/2025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F56C5-5789-CD0C-BA5D-4A059A23AFD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31512-1207-C117-ED2C-BC5939BEB12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GB" sz="1200" b="0" i="0" u="none" strike="noStrike" kern="1200" cap="none" spc="0" baseline="0">
                <a:solidFill>
                  <a:srgbClr val="767676"/>
                </a:solidFill>
                <a:uFillTx/>
                <a:latin typeface="Aptos"/>
              </a:defRPr>
            </a:lvl1pPr>
          </a:lstStyle>
          <a:p>
            <a:pPr lvl="0"/>
            <a:fld id="{7631A693-DF8A-4D20-8045-02243CEC0CBE}" type="slidenum"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Aptos Display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Aptos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Aptos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Aptos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ptos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Apto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6.xml"/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8.xml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63797-8406-05CC-D631-D04DFBABD759}"/>
              </a:ext>
            </a:extLst>
          </p:cNvPr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GB"/>
              <a:t>Connected Data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27F204-91C3-F1C8-2A10-7B1996224FD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GB"/>
              <a:t>Insights and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37B62-8BF5-6BBB-5977-5EF69C05A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49B6C-D86E-4DF1-2332-7BB1C2A6D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3" y="365129"/>
            <a:ext cx="3742506" cy="1325559"/>
          </a:xfrm>
        </p:spPr>
        <p:txBody>
          <a:bodyPr>
            <a:normAutofit/>
          </a:bodyPr>
          <a:lstStyle/>
          <a:p>
            <a:r>
              <a:rPr lang="en-GB" sz="3200" dirty="0"/>
              <a:t>Contactable Dataset – 3</a:t>
            </a:r>
            <a:r>
              <a:rPr lang="en-GB" sz="3200" baseline="30000" dirty="0"/>
              <a:t>rd</a:t>
            </a:r>
            <a:r>
              <a:rPr lang="en-GB" sz="3200" dirty="0"/>
              <a:t> Decile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9BAE5-8F18-F662-DC60-B0AD6C906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3" y="1825627"/>
            <a:ext cx="5135875" cy="4542970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GB" dirty="0"/>
              <a:t>Letter appears to be the least effective</a:t>
            </a:r>
          </a:p>
          <a:p>
            <a:pPr lvl="1"/>
            <a:r>
              <a:rPr lang="en-GB" dirty="0"/>
              <a:t>Higher </a:t>
            </a:r>
            <a:r>
              <a:rPr lang="en-GB" dirty="0" err="1"/>
              <a:t>avg</a:t>
            </a:r>
            <a:r>
              <a:rPr lang="en-GB" dirty="0"/>
              <a:t> arrears for letter compared to digital methods</a:t>
            </a:r>
          </a:p>
          <a:p>
            <a:r>
              <a:rPr lang="en-GB" dirty="0" err="1"/>
              <a:t>Avg</a:t>
            </a:r>
            <a:r>
              <a:rPr lang="en-GB" dirty="0"/>
              <a:t> Arrears increases with date since last payment for all methods but letter</a:t>
            </a:r>
          </a:p>
          <a:p>
            <a:r>
              <a:rPr lang="en-GB" dirty="0"/>
              <a:t>SMS the most effective method</a:t>
            </a:r>
          </a:p>
          <a:p>
            <a:pPr lvl="1"/>
            <a:r>
              <a:rPr lang="en-GB"/>
              <a:t>No last payment before 2023</a:t>
            </a:r>
          </a:p>
          <a:p>
            <a:r>
              <a:rPr lang="en-GB" dirty="0"/>
              <a:t>Only 11 in 2022 or before</a:t>
            </a:r>
          </a:p>
          <a:p>
            <a:endParaRPr lang="en-GB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F1BDC99-F5D7-9989-04C9-93F43875C4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3395691"/>
              </p:ext>
            </p:extLst>
          </p:nvPr>
        </p:nvGraphicFramePr>
        <p:xfrm>
          <a:off x="5974081" y="183695"/>
          <a:ext cx="5689599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F28EEF2A-DE9A-A436-9EE7-399487DC6B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6992410"/>
              </p:ext>
            </p:extLst>
          </p:nvPr>
        </p:nvGraphicFramePr>
        <p:xfrm>
          <a:off x="5974080" y="2926895"/>
          <a:ext cx="5689600" cy="3931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62713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0C656-5558-F2C0-021B-528ECCCB7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3A956-3D28-1F5B-EC9E-1A762D32D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3" y="365129"/>
            <a:ext cx="4256311" cy="1325559"/>
          </a:xfrm>
        </p:spPr>
        <p:txBody>
          <a:bodyPr>
            <a:normAutofit fontScale="90000"/>
          </a:bodyPr>
          <a:lstStyle/>
          <a:p>
            <a:r>
              <a:rPr lang="en-GB" sz="3600" dirty="0"/>
              <a:t>Contactable Dataset – The Unknown Decile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EBE71B3-6D7A-177A-ED5C-82FDD1C23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3" y="1825627"/>
            <a:ext cx="4814452" cy="4667244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GB" sz="2400" dirty="0"/>
              <a:t>Makes up 6.3% of contactable arrears</a:t>
            </a:r>
          </a:p>
          <a:p>
            <a:r>
              <a:rPr lang="en-GB" sz="2400" dirty="0"/>
              <a:t>Either deceased or unmatched in dp3 match type </a:t>
            </a:r>
          </a:p>
          <a:p>
            <a:pPr lvl="1"/>
            <a:r>
              <a:rPr lang="en-GB" sz="2000" dirty="0"/>
              <a:t>13.75% confirmed deceased</a:t>
            </a:r>
          </a:p>
          <a:p>
            <a:pPr lvl="2"/>
            <a:r>
              <a:rPr lang="en-GB" sz="1600" dirty="0"/>
              <a:t>Deceased make up ~13% of the arrears for this decile too</a:t>
            </a:r>
          </a:p>
          <a:p>
            <a:pPr lvl="3"/>
            <a:r>
              <a:rPr lang="en-GB" sz="1400" dirty="0"/>
              <a:t>One individual that makes up ~60% of the arrears for deceased individuals. No payment since 2019</a:t>
            </a:r>
          </a:p>
          <a:p>
            <a:pPr lvl="1"/>
            <a:r>
              <a:rPr lang="en-GB" sz="2000" dirty="0"/>
              <a:t>All unmatched in dp1</a:t>
            </a:r>
          </a:p>
          <a:p>
            <a:r>
              <a:rPr lang="en-GB" sz="2400" dirty="0"/>
              <a:t>Similar proportion of Occupancy Style to 8</a:t>
            </a:r>
            <a:r>
              <a:rPr lang="en-GB" sz="2400" baseline="30000" dirty="0"/>
              <a:t>th</a:t>
            </a:r>
            <a:r>
              <a:rPr lang="en-GB" sz="2400" dirty="0"/>
              <a:t> decile</a:t>
            </a:r>
          </a:p>
          <a:p>
            <a:pPr lvl="1"/>
            <a:r>
              <a:rPr lang="en-GB" sz="2000" dirty="0"/>
              <a:t>People in a similar financial situation to those?</a:t>
            </a:r>
          </a:p>
          <a:p>
            <a:r>
              <a:rPr lang="en-GB" sz="2400" dirty="0"/>
              <a:t>Last collection actions – non by letter for non-deceased</a:t>
            </a:r>
          </a:p>
          <a:p>
            <a:pPr lvl="1"/>
            <a:r>
              <a:rPr lang="en-GB" sz="2000" dirty="0"/>
              <a:t>Only 2 for deceased</a:t>
            </a:r>
          </a:p>
          <a:p>
            <a:pPr marL="0" indent="0">
              <a:buNone/>
            </a:pPr>
            <a:endParaRPr lang="en-GB" sz="20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87EFC89-4DF3-27BD-A2ED-213C8703BCC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596454"/>
              </p:ext>
            </p:extLst>
          </p:nvPr>
        </p:nvGraphicFramePr>
        <p:xfrm>
          <a:off x="6985056" y="3868531"/>
          <a:ext cx="3468200" cy="28194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0407E5D-54F6-AE7A-32C4-4CC7EAC35A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7874291"/>
              </p:ext>
            </p:extLst>
          </p:nvPr>
        </p:nvGraphicFramePr>
        <p:xfrm>
          <a:off x="5652655" y="170068"/>
          <a:ext cx="6539345" cy="37867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2948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AD8BF-84F1-0998-971F-E766ADFE3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3" y="365129"/>
            <a:ext cx="4511719" cy="1325559"/>
          </a:xfrm>
        </p:spPr>
        <p:txBody>
          <a:bodyPr>
            <a:normAutofit/>
          </a:bodyPr>
          <a:lstStyle/>
          <a:p>
            <a:r>
              <a:rPr lang="en-GB" sz="3200" dirty="0"/>
              <a:t>Uncontactable Dataset – Missing individuals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0BB3A-8EB8-0F07-C357-D7312E404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3" y="1825627"/>
            <a:ext cx="5780311" cy="4351336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GB" dirty="0"/>
              <a:t>45 individuals with no confirmed contact point</a:t>
            </a:r>
          </a:p>
          <a:p>
            <a:r>
              <a:rPr lang="en-GB" dirty="0"/>
              <a:t>Only 20% have a confirmed residency</a:t>
            </a:r>
          </a:p>
          <a:p>
            <a:r>
              <a:rPr lang="en-GB" dirty="0"/>
              <a:t>Only 1 confirmed deceased by dp3</a:t>
            </a:r>
          </a:p>
          <a:p>
            <a:r>
              <a:rPr lang="en-GB" dirty="0"/>
              <a:t>Arrears make up 9.3% of total arrears</a:t>
            </a:r>
          </a:p>
          <a:p>
            <a:r>
              <a:rPr lang="en-GB" dirty="0"/>
              <a:t>Those who had made a payment since Q4 2024 made up ~42% of arrears</a:t>
            </a:r>
          </a:p>
          <a:p>
            <a:pPr lvl="1"/>
            <a:r>
              <a:rPr lang="en-GB" dirty="0"/>
              <a:t>58% haven’t made a payment since then</a:t>
            </a:r>
          </a:p>
          <a:p>
            <a:r>
              <a:rPr lang="en-GB" dirty="0"/>
              <a:t>Trend of higher council tax band and higher arrears</a:t>
            </a:r>
          </a:p>
          <a:p>
            <a:pPr lvl="1"/>
            <a:r>
              <a:rPr lang="en-GB" dirty="0"/>
              <a:t>Higher arrears for social housing in A band than B band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F2D3773-EB2F-8F3B-B4B0-5BB2AA18F7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7522429"/>
              </p:ext>
            </p:extLst>
          </p:nvPr>
        </p:nvGraphicFramePr>
        <p:xfrm>
          <a:off x="6618514" y="219666"/>
          <a:ext cx="2812869" cy="29420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1635491-533F-B894-BBFA-E2A5E68950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3136305"/>
              </p:ext>
            </p:extLst>
          </p:nvPr>
        </p:nvGraphicFramePr>
        <p:xfrm>
          <a:off x="9431383" y="219667"/>
          <a:ext cx="2760617" cy="29420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B3AB53A-887A-0D2F-EFDC-DB5CA63B22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6956725"/>
              </p:ext>
            </p:extLst>
          </p:nvPr>
        </p:nvGraphicFramePr>
        <p:xfrm>
          <a:off x="6618514" y="3161709"/>
          <a:ext cx="5573486" cy="3015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11008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C85BC-F507-5DA3-B18C-BBBB7B6D7F1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sz="3600" dirty="0"/>
              <a:t>Combining</a:t>
            </a:r>
            <a:r>
              <a:rPr lang="en-GB" dirty="0"/>
              <a:t> </a:t>
            </a:r>
            <a:r>
              <a:rPr lang="en-GB" sz="3600" dirty="0"/>
              <a:t>Data Sets - Confirming Residency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528D3-AEFC-D72B-28A1-61689C39822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00949" y="1780803"/>
            <a:ext cx="5195044" cy="4351336"/>
          </a:xfrm>
          <a:ln w="9528">
            <a:solidFill>
              <a:srgbClr val="000000"/>
            </a:solidFill>
            <a:prstDash val="solid"/>
          </a:ln>
        </p:spPr>
        <p:txBody>
          <a:bodyPr/>
          <a:lstStyle/>
          <a:p>
            <a:pPr marL="0" lvl="0" indent="0">
              <a:buNone/>
            </a:pPr>
            <a:r>
              <a:rPr lang="en-GB" b="1" u="sng"/>
              <a:t>dp1</a:t>
            </a:r>
          </a:p>
          <a:p>
            <a:pPr lvl="0"/>
            <a:r>
              <a:rPr lang="en-GB"/>
              <a:t>766 data points</a:t>
            </a:r>
          </a:p>
          <a:p>
            <a:pPr lvl="0"/>
            <a:r>
              <a:rPr lang="en-GB"/>
              <a:t>142 data points found in dp1 ONLY</a:t>
            </a:r>
          </a:p>
          <a:p>
            <a:pPr marL="0" lvl="0" indent="0">
              <a:buNone/>
            </a:pPr>
            <a:endParaRPr lang="en-GB"/>
          </a:p>
          <a:p>
            <a:pPr marL="0" lvl="0" indent="0">
              <a:buNone/>
            </a:pPr>
            <a:r>
              <a:rPr lang="en-GB" b="1" u="sng"/>
              <a:t>dp3</a:t>
            </a:r>
          </a:p>
          <a:p>
            <a:pPr lvl="0"/>
            <a:r>
              <a:rPr lang="en-GB"/>
              <a:t>734 data points</a:t>
            </a:r>
          </a:p>
          <a:p>
            <a:pPr lvl="0"/>
            <a:r>
              <a:rPr lang="en-GB"/>
              <a:t>110 data points found in dp3 ONLY</a:t>
            </a:r>
          </a:p>
          <a:p>
            <a:pPr lvl="0"/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AC56CE-8571-4FAD-6526-1D614052FAD8}"/>
              </a:ext>
            </a:extLst>
          </p:cNvPr>
          <p:cNvSpPr txBox="1"/>
          <p:nvPr/>
        </p:nvSpPr>
        <p:spPr>
          <a:xfrm>
            <a:off x="6096003" y="1780803"/>
            <a:ext cx="5257800" cy="4351336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800" b="1" i="0" u="sng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1" i="0" u="sng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Combined</a:t>
            </a: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624 data points in BOTH</a:t>
            </a: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Using both dp1 and dp3 gives 876 residents confirmed</a:t>
            </a: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Adding dp3 to dp1 gives a 14% increase in confirmed residencies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C0783-5436-E6CA-0A01-A88F137AD37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sz="3600" dirty="0"/>
              <a:t>Combining Data Sets – Phone Number Confirmation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AD9F8-FF19-48A1-D555-CAF9D7C32E2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981203" cy="4351336"/>
          </a:xfrm>
        </p:spPr>
        <p:txBody>
          <a:bodyPr/>
          <a:lstStyle/>
          <a:p>
            <a:pPr marL="0" lvl="0" indent="0">
              <a:buNone/>
            </a:pPr>
            <a:r>
              <a:rPr lang="en-GB" sz="2400" b="1" u="sng" dirty="0"/>
              <a:t>Base</a:t>
            </a:r>
            <a:endParaRPr lang="en-GB" sz="2400" dirty="0"/>
          </a:p>
          <a:p>
            <a:pPr lvl="0"/>
            <a:r>
              <a:rPr lang="en-GB" sz="2400" dirty="0"/>
              <a:t>410 numbers confirmed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ED85034-A765-C274-7474-6C7977B66D20}"/>
              </a:ext>
            </a:extLst>
          </p:cNvPr>
          <p:cNvSpPr txBox="1"/>
          <p:nvPr/>
        </p:nvSpPr>
        <p:spPr>
          <a:xfrm>
            <a:off x="3251204" y="1825627"/>
            <a:ext cx="2413001" cy="435133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1" i="0" u="sng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dp1</a:t>
            </a: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766 total</a:t>
            </a: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401 confirmed</a:t>
            </a: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60 numbers available where dp3 is N or Null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4B93D5-0CD5-1A54-560E-CAECF56AF7EC}"/>
              </a:ext>
            </a:extLst>
          </p:cNvPr>
          <p:cNvSpPr txBox="1"/>
          <p:nvPr/>
        </p:nvSpPr>
        <p:spPr>
          <a:xfrm>
            <a:off x="6096003" y="1825627"/>
            <a:ext cx="2413001" cy="435133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1" i="0" u="sng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dp3</a:t>
            </a: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838 total</a:t>
            </a: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741 confirmed</a:t>
            </a: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sng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400</a:t>
            </a:r>
            <a:r>
              <a:rPr lang="en-GB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 numbers available where dp1 is N or Null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2935F9-3515-18E3-9FD5-CBD404710219}"/>
              </a:ext>
            </a:extLst>
          </p:cNvPr>
          <p:cNvSpPr txBox="1"/>
          <p:nvPr/>
        </p:nvSpPr>
        <p:spPr>
          <a:xfrm>
            <a:off x="8940802" y="1825627"/>
            <a:ext cx="2413001" cy="435133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1" i="0" u="sng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Combined</a:t>
            </a: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867 numbers available when combined</a:t>
            </a: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Utilising the data sets</a:t>
            </a:r>
          </a:p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410 =&gt; 867</a:t>
            </a: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111.4% increase</a:t>
            </a: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GB" sz="24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590D7-3A36-E7A3-B863-90A1E497967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GB" sz="3600" dirty="0"/>
              <a:t>Combining Data Sets – Email Confirmation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CBC12-971F-2D4E-AA1E-6CA93541387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1981203" cy="4351336"/>
          </a:xfrm>
        </p:spPr>
        <p:txBody>
          <a:bodyPr/>
          <a:lstStyle/>
          <a:p>
            <a:pPr marL="0" lvl="0" indent="0">
              <a:buNone/>
            </a:pPr>
            <a:r>
              <a:rPr lang="en-GB" sz="2400" b="1" u="sng"/>
              <a:t>Base</a:t>
            </a:r>
          </a:p>
          <a:p>
            <a:pPr lvl="0"/>
            <a:r>
              <a:rPr lang="en-GB" sz="2400"/>
              <a:t>295 available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B26BEF-C8AD-622A-27B8-C7437D61FF3C}"/>
              </a:ext>
            </a:extLst>
          </p:cNvPr>
          <p:cNvSpPr txBox="1"/>
          <p:nvPr/>
        </p:nvSpPr>
        <p:spPr>
          <a:xfrm>
            <a:off x="3251204" y="1825627"/>
            <a:ext cx="2413001" cy="435133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1" i="0" u="sng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dp1</a:t>
            </a: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766 total</a:t>
            </a: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402 available</a:t>
            </a: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75 available where dp3 is N or Null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4AA8BD2-B4B1-9785-1214-20CCAC1F02B6}"/>
              </a:ext>
            </a:extLst>
          </p:cNvPr>
          <p:cNvSpPr txBox="1"/>
          <p:nvPr/>
        </p:nvSpPr>
        <p:spPr>
          <a:xfrm>
            <a:off x="6096003" y="1825627"/>
            <a:ext cx="2413001" cy="435133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1" i="0" u="sng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dp3</a:t>
            </a: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838 total</a:t>
            </a: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741 available</a:t>
            </a: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sng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400</a:t>
            </a:r>
            <a:r>
              <a:rPr lang="en-GB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 available where dp1 is N or Null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7EA42F-9573-190F-2A22-BE33F4A0B1C3}"/>
              </a:ext>
            </a:extLst>
          </p:cNvPr>
          <p:cNvSpPr txBox="1"/>
          <p:nvPr/>
        </p:nvSpPr>
        <p:spPr>
          <a:xfrm>
            <a:off x="8940802" y="1825627"/>
            <a:ext cx="2413001" cy="435133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1" i="0" u="sng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Combined</a:t>
            </a: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860 emails available when combining all data sets</a:t>
            </a: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295 =&gt; 860</a:t>
            </a:r>
          </a:p>
          <a:p>
            <a:pPr marL="228600" marR="0" lvl="0" indent="-228600" algn="l" defTabSz="914400" rtl="0" fontAlgn="auto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dirty="0">
                <a:solidFill>
                  <a:srgbClr val="000000"/>
                </a:solidFill>
                <a:latin typeface="Aptos"/>
              </a:rPr>
              <a:t>Nearly 3x increase</a:t>
            </a:r>
            <a:endParaRPr lang="en-GB" sz="2400" b="0" i="0" u="none" strike="noStrike" kern="1200" cap="none" spc="0" baseline="0" dirty="0">
              <a:solidFill>
                <a:srgbClr val="000000"/>
              </a:solidFill>
              <a:uFillTx/>
              <a:latin typeface="Apto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4768-D3BF-C797-6D84-85E37FAF386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GB" sz="3600" dirty="0"/>
              <a:t>How recent is the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21B8C-7F06-DF64-F068-16A0AFA295D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197" y="1690688"/>
            <a:ext cx="5257800" cy="3307851"/>
          </a:xfrm>
        </p:spPr>
        <p:txBody>
          <a:bodyPr/>
          <a:lstStyle/>
          <a:p>
            <a:pPr marL="0" lvl="0" indent="0">
              <a:lnSpc>
                <a:spcPct val="70000"/>
              </a:lnSpc>
              <a:buNone/>
            </a:pPr>
            <a:r>
              <a:rPr lang="en-GB" sz="2400" b="1" u="sng" dirty="0"/>
              <a:t>dp1</a:t>
            </a:r>
          </a:p>
          <a:p>
            <a:pPr lvl="0">
              <a:lnSpc>
                <a:spcPct val="70000"/>
              </a:lnSpc>
            </a:pPr>
            <a:r>
              <a:rPr lang="en-GB" sz="2400" dirty="0"/>
              <a:t>625 entries within the last 6 months (Recent) / (Some in the future)</a:t>
            </a:r>
          </a:p>
          <a:p>
            <a:pPr lvl="0">
              <a:lnSpc>
                <a:spcPct val="70000"/>
              </a:lnSpc>
            </a:pPr>
            <a:r>
              <a:rPr lang="en-GB" sz="2400" dirty="0"/>
              <a:t>186 entries when dp3 was also recent</a:t>
            </a:r>
          </a:p>
          <a:p>
            <a:pPr lvl="0">
              <a:lnSpc>
                <a:spcPct val="70000"/>
              </a:lnSpc>
            </a:pPr>
            <a:r>
              <a:rPr lang="en-GB" sz="2400" dirty="0"/>
              <a:t>330 recent entries were when dp3 data was older</a:t>
            </a:r>
          </a:p>
          <a:p>
            <a:pPr lvl="0">
              <a:lnSpc>
                <a:spcPct val="70000"/>
              </a:lnSpc>
            </a:pPr>
            <a:r>
              <a:rPr lang="en-GB" sz="2400" dirty="0"/>
              <a:t>109 entries were when there was no data for dp3</a:t>
            </a:r>
          </a:p>
          <a:p>
            <a:pPr lvl="0">
              <a:lnSpc>
                <a:spcPct val="70000"/>
              </a:lnSpc>
            </a:pPr>
            <a:r>
              <a:rPr lang="en-GB" sz="2400" dirty="0"/>
              <a:t>439 entries were “useful”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50339E2-868C-5121-FAD0-A6500F9307E2}"/>
              </a:ext>
            </a:extLst>
          </p:cNvPr>
          <p:cNvSpPr txBox="1"/>
          <p:nvPr/>
        </p:nvSpPr>
        <p:spPr>
          <a:xfrm>
            <a:off x="6095997" y="1690687"/>
            <a:ext cx="5257800" cy="330785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1" i="0" u="sng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dp3</a:t>
            </a:r>
          </a:p>
          <a:p>
            <a:pPr marL="228600" marR="0" lvl="0" indent="-228600" algn="l" defTabSz="914400" rtl="0" fontAlgn="auto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288 entries within the last 6 months (Recent)</a:t>
            </a:r>
          </a:p>
          <a:p>
            <a:pPr marL="228600" marR="0" lvl="0" indent="-228600" algn="l" defTabSz="914400" rtl="0" fontAlgn="auto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186 entries when dp1 was also recent</a:t>
            </a:r>
          </a:p>
          <a:p>
            <a:pPr marL="228600" marR="0" lvl="0" indent="-228600" algn="l" defTabSz="914400" rtl="0" fontAlgn="auto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dirty="0">
                <a:solidFill>
                  <a:srgbClr val="000000"/>
                </a:solidFill>
                <a:latin typeface="Aptos"/>
              </a:rPr>
              <a:t>50</a:t>
            </a:r>
            <a:r>
              <a:rPr lang="en-GB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 recent entries were when dp1 data was older</a:t>
            </a:r>
          </a:p>
          <a:p>
            <a:pPr marL="228600" marR="0" lvl="0" indent="-228600" algn="l" defTabSz="914400" rtl="0" fontAlgn="auto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52 entries were when there was no data for dp1</a:t>
            </a:r>
          </a:p>
          <a:p>
            <a:pPr marL="228600" marR="0" lvl="0" indent="-228600" algn="l" defTabSz="914400" rtl="0" fontAlgn="auto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2400" dirty="0">
                <a:solidFill>
                  <a:srgbClr val="000000"/>
                </a:solidFill>
                <a:latin typeface="Aptos"/>
              </a:rPr>
              <a:t>102</a:t>
            </a:r>
            <a:r>
              <a:rPr lang="en-GB" sz="24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 entries were “useful”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5996F0-C194-99A4-03CF-53ECF8F6918F}"/>
              </a:ext>
            </a:extLst>
          </p:cNvPr>
          <p:cNvSpPr txBox="1"/>
          <p:nvPr/>
        </p:nvSpPr>
        <p:spPr>
          <a:xfrm>
            <a:off x="838197" y="5292539"/>
            <a:ext cx="10515600" cy="12003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 pitchFamily="49"/>
              <a:buChar char="o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dp1 data appears to be 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more recent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 pitchFamily="49"/>
              <a:buChar char="o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dp3 data however appears to be </a:t>
            </a:r>
            <a:r>
              <a:rPr lang="en-GB" sz="1800" b="1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much broader</a:t>
            </a:r>
          </a:p>
          <a:p>
            <a:pPr marL="285750" marR="0" lvl="0" indent="-28575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 pitchFamily="49"/>
              <a:buChar char="o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800" b="0" i="0" u="none" strike="noStrike" kern="1200" cap="none" spc="0" baseline="0" dirty="0">
                <a:solidFill>
                  <a:srgbClr val="000000"/>
                </a:solidFill>
                <a:uFillTx/>
                <a:latin typeface="Aptos"/>
              </a:rPr>
              <a:t>Would use dp1 data first as it tends to be more recent and use dp3 if dp1 data does not cover a specific ID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6090A-DC4F-A99E-BFD6-F654E9B12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7D2C9-9D47-CDF3-911B-E7A131FB9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3" y="365129"/>
            <a:ext cx="4256311" cy="1325559"/>
          </a:xfrm>
        </p:spPr>
        <p:txBody>
          <a:bodyPr>
            <a:normAutofit/>
          </a:bodyPr>
          <a:lstStyle/>
          <a:p>
            <a:r>
              <a:rPr lang="en-GB" sz="3600" dirty="0"/>
              <a:t>Contactable Dataset - Sum of Arrears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2A7968C-0DCA-8BF9-53BD-13895BC1D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3" y="1825626"/>
            <a:ext cx="5484220" cy="5032373"/>
          </a:xfrm>
          <a:ln>
            <a:solidFill>
              <a:schemeClr val="tx1"/>
            </a:solidFill>
          </a:ln>
        </p:spPr>
        <p:txBody>
          <a:bodyPr>
            <a:normAutofit fontScale="25000" lnSpcReduction="20000"/>
          </a:bodyPr>
          <a:lstStyle/>
          <a:p>
            <a:r>
              <a:rPr lang="en-GB" sz="7200" dirty="0"/>
              <a:t>955 individuals with some confirmed point of contact</a:t>
            </a:r>
          </a:p>
          <a:p>
            <a:pPr lvl="1"/>
            <a:r>
              <a:rPr lang="en-GB" sz="7200" dirty="0"/>
              <a:t>Used most recent dataset to determine decile</a:t>
            </a:r>
          </a:p>
          <a:p>
            <a:pPr lvl="1"/>
            <a:r>
              <a:rPr lang="en-GB" sz="7200" dirty="0"/>
              <a:t>90 blanks</a:t>
            </a:r>
          </a:p>
          <a:p>
            <a:r>
              <a:rPr lang="en-GB" sz="7200" dirty="0" err="1"/>
              <a:t>Avg</a:t>
            </a:r>
            <a:r>
              <a:rPr lang="en-GB" sz="7200" dirty="0"/>
              <a:t> arrears decreases as score increases – scores generally accurate</a:t>
            </a:r>
          </a:p>
          <a:p>
            <a:r>
              <a:rPr lang="en-GB" sz="7200" dirty="0"/>
              <a:t>9</a:t>
            </a:r>
            <a:r>
              <a:rPr lang="en-GB" sz="7200" baseline="30000" dirty="0"/>
              <a:t>th</a:t>
            </a:r>
            <a:r>
              <a:rPr lang="en-GB" sz="7200" dirty="0"/>
              <a:t> and 10</a:t>
            </a:r>
            <a:r>
              <a:rPr lang="en-GB" sz="7200" baseline="30000" dirty="0"/>
              <a:t>th</a:t>
            </a:r>
            <a:r>
              <a:rPr lang="en-GB" sz="7200" dirty="0"/>
              <a:t> decile very low </a:t>
            </a:r>
            <a:r>
              <a:rPr lang="en-GB" sz="7200" dirty="0" err="1"/>
              <a:t>avg</a:t>
            </a:r>
            <a:r>
              <a:rPr lang="en-GB" sz="7200" dirty="0"/>
              <a:t> arrears – higher counts</a:t>
            </a:r>
          </a:p>
          <a:p>
            <a:r>
              <a:rPr lang="en-GB" sz="7200" dirty="0"/>
              <a:t>3</a:t>
            </a:r>
            <a:r>
              <a:rPr lang="en-GB" sz="7200" baseline="30000" dirty="0"/>
              <a:t>rd</a:t>
            </a:r>
            <a:r>
              <a:rPr lang="en-GB" sz="7200" dirty="0"/>
              <a:t> and 6</a:t>
            </a:r>
            <a:r>
              <a:rPr lang="en-GB" sz="7200" baseline="30000" dirty="0"/>
              <a:t>th</a:t>
            </a:r>
            <a:r>
              <a:rPr lang="en-GB" sz="7200" dirty="0"/>
              <a:t> decile make up large proportion – lower counts</a:t>
            </a:r>
          </a:p>
          <a:p>
            <a:pPr lvl="1"/>
            <a:r>
              <a:rPr lang="en-GB" sz="7200" dirty="0"/>
              <a:t>6</a:t>
            </a:r>
            <a:r>
              <a:rPr lang="en-GB" sz="7200" baseline="30000" dirty="0"/>
              <a:t>th</a:t>
            </a:r>
            <a:r>
              <a:rPr lang="en-GB" sz="7200" dirty="0"/>
              <a:t> expected due to where credit scores start</a:t>
            </a:r>
          </a:p>
          <a:p>
            <a:r>
              <a:rPr lang="en-GB" sz="7200" dirty="0"/>
              <a:t>8</a:t>
            </a:r>
            <a:r>
              <a:rPr lang="en-GB" sz="7200" baseline="30000" dirty="0"/>
              <a:t>th</a:t>
            </a:r>
            <a:r>
              <a:rPr lang="en-GB" sz="7200" dirty="0"/>
              <a:t> decile a target? – 3</a:t>
            </a:r>
            <a:r>
              <a:rPr lang="en-GB" sz="7200" baseline="30000" dirty="0"/>
              <a:t>rd</a:t>
            </a:r>
            <a:r>
              <a:rPr lang="en-GB" sz="7200" dirty="0"/>
              <a:t> highest sum with lots of individuals</a:t>
            </a:r>
          </a:p>
          <a:p>
            <a:r>
              <a:rPr lang="en-GB" sz="7200" dirty="0"/>
              <a:t>0th decile (scores of exactly 0) - Makes up 9% of contactable arrears</a:t>
            </a:r>
          </a:p>
          <a:p>
            <a:pPr lvl="1"/>
            <a:r>
              <a:rPr lang="en-GB" sz="7200" dirty="0"/>
              <a:t>These individuals are all deceased (bar one)</a:t>
            </a:r>
          </a:p>
          <a:p>
            <a:pPr lvl="1"/>
            <a:r>
              <a:rPr lang="en-GB" sz="7200" dirty="0"/>
              <a:t>Not all deceased are in 0</a:t>
            </a:r>
            <a:r>
              <a:rPr lang="en-GB" sz="7200" baseline="30000" dirty="0"/>
              <a:t>th</a:t>
            </a:r>
            <a:r>
              <a:rPr lang="en-GB" sz="7200" dirty="0"/>
              <a:t> decile</a:t>
            </a:r>
          </a:p>
          <a:p>
            <a:r>
              <a:rPr lang="en-GB" sz="7200" dirty="0"/>
              <a:t>Unknown group – points of contact but no score given to them?</a:t>
            </a:r>
          </a:p>
          <a:p>
            <a:pPr lvl="1"/>
            <a:r>
              <a:rPr lang="en-GB" sz="7200" dirty="0"/>
              <a:t>17% of unknown are deceased</a:t>
            </a:r>
          </a:p>
          <a:p>
            <a:endParaRPr lang="en-GB" sz="2400" dirty="0"/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EB966D5-0F5F-03B8-50B7-B99A5A81A9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6159210"/>
              </p:ext>
            </p:extLst>
          </p:nvPr>
        </p:nvGraphicFramePr>
        <p:xfrm>
          <a:off x="6322423" y="0"/>
          <a:ext cx="5869577" cy="2360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7B344A3-CA7C-0C7D-26FF-3084C9A89B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3641426"/>
              </p:ext>
            </p:extLst>
          </p:nvPr>
        </p:nvGraphicFramePr>
        <p:xfrm>
          <a:off x="6322423" y="2242457"/>
          <a:ext cx="5869577" cy="2116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594C9E0-3536-DAA0-3479-75434BE60A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3793167"/>
              </p:ext>
            </p:extLst>
          </p:nvPr>
        </p:nvGraphicFramePr>
        <p:xfrm>
          <a:off x="6322423" y="4306388"/>
          <a:ext cx="5869577" cy="25516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76713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5FA40-3A97-F5D3-1124-2320164DC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23B6FA7-B782-49AB-94AC-947168ABCD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4254883"/>
              </p:ext>
            </p:extLst>
          </p:nvPr>
        </p:nvGraphicFramePr>
        <p:xfrm>
          <a:off x="4968240" y="3487153"/>
          <a:ext cx="4619899" cy="3005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C8ED202-CF86-5368-EF7C-6958FAA01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3" y="365129"/>
            <a:ext cx="4256311" cy="1325559"/>
          </a:xfrm>
        </p:spPr>
        <p:txBody>
          <a:bodyPr>
            <a:normAutofit/>
          </a:bodyPr>
          <a:lstStyle/>
          <a:p>
            <a:r>
              <a:rPr lang="en-GB" sz="3200" dirty="0"/>
              <a:t>Contactable Dataset –8</a:t>
            </a:r>
            <a:r>
              <a:rPr lang="en-GB" sz="3200" baseline="30000" dirty="0"/>
              <a:t>th</a:t>
            </a:r>
            <a:r>
              <a:rPr lang="en-GB" sz="3200" dirty="0"/>
              <a:t> Decile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3BC690-B81A-D3F5-C7CD-66A9ACEBA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3" y="1825627"/>
            <a:ext cx="4130037" cy="4667244"/>
          </a:xfrm>
          <a:ln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r>
              <a:rPr lang="en-GB" sz="1800" dirty="0"/>
              <a:t>Makes up ~10.6% of contactable arrears (3</a:t>
            </a:r>
            <a:r>
              <a:rPr lang="en-GB" sz="1800" baseline="30000" dirty="0"/>
              <a:t>rd</a:t>
            </a:r>
            <a:r>
              <a:rPr lang="en-GB" sz="1800" dirty="0"/>
              <a:t> largest)</a:t>
            </a:r>
          </a:p>
          <a:p>
            <a:r>
              <a:rPr lang="en-GB" sz="1800" dirty="0"/>
              <a:t>45% are homeowners and so are likely not struggling financially</a:t>
            </a:r>
          </a:p>
          <a:p>
            <a:pPr lvl="1"/>
            <a:r>
              <a:rPr lang="en-GB" sz="1600" dirty="0"/>
              <a:t>Also have the lowest arrears on average</a:t>
            </a:r>
          </a:p>
          <a:p>
            <a:r>
              <a:rPr lang="en-GB" sz="1800" dirty="0"/>
              <a:t>Vast majority have made a payment within the last 6 months</a:t>
            </a:r>
          </a:p>
          <a:p>
            <a:pPr lvl="1"/>
            <a:r>
              <a:rPr lang="en-GB" sz="1600" dirty="0"/>
              <a:t>Only 4 people get notified by letter – maybe remind others more frequently?</a:t>
            </a:r>
          </a:p>
          <a:p>
            <a:r>
              <a:rPr lang="en-GB" sz="1800" dirty="0"/>
              <a:t>Those in social renting have larger arrears on average – around 200 more</a:t>
            </a:r>
          </a:p>
          <a:p>
            <a:r>
              <a:rPr lang="en-GB" sz="1800" dirty="0" err="1"/>
              <a:t>Avg</a:t>
            </a:r>
            <a:r>
              <a:rPr lang="en-GB" sz="1800" dirty="0"/>
              <a:t> Arrears in private renting correlated with council tax band – higher arrears for higher council tax band</a:t>
            </a:r>
          </a:p>
          <a:p>
            <a:pPr lvl="1"/>
            <a:r>
              <a:rPr lang="en-GB" sz="1600" dirty="0"/>
              <a:t>See similar with social renting</a:t>
            </a:r>
          </a:p>
          <a:p>
            <a:pPr lvl="1"/>
            <a:r>
              <a:rPr lang="en-GB" sz="1600" dirty="0"/>
              <a:t>Payment plans or help moving to lower council tax bands?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96F033A-CC97-EF58-5E9E-68C2AB9413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3167810"/>
              </p:ext>
            </p:extLst>
          </p:nvPr>
        </p:nvGraphicFramePr>
        <p:xfrm>
          <a:off x="9588139" y="1867988"/>
          <a:ext cx="2603861" cy="3122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9B3A5F8-623E-4487-A17B-9229C693D1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6602784"/>
              </p:ext>
            </p:extLst>
          </p:nvPr>
        </p:nvGraphicFramePr>
        <p:xfrm>
          <a:off x="4968240" y="365128"/>
          <a:ext cx="4619899" cy="3122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4103779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3E81D-C456-66A9-5435-B8CD493E6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3" y="365129"/>
            <a:ext cx="3926538" cy="1325559"/>
          </a:xfrm>
        </p:spPr>
        <p:txBody>
          <a:bodyPr>
            <a:normAutofit/>
          </a:bodyPr>
          <a:lstStyle/>
          <a:p>
            <a:r>
              <a:rPr lang="en-GB" sz="3200" dirty="0"/>
              <a:t>Contactable Dataset – 6</a:t>
            </a:r>
            <a:r>
              <a:rPr lang="en-GB" sz="3200" baseline="30000" dirty="0"/>
              <a:t>th</a:t>
            </a:r>
            <a:r>
              <a:rPr lang="en-GB" sz="3200" dirty="0"/>
              <a:t> Decile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E92D3-414A-60B5-C647-518964109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4" y="1690688"/>
            <a:ext cx="4565466" cy="4958305"/>
          </a:xfrm>
          <a:ln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r>
              <a:rPr lang="en-GB" sz="3600" dirty="0"/>
              <a:t>Makes up 15% of contactable arrears</a:t>
            </a:r>
          </a:p>
          <a:p>
            <a:pPr lvl="1"/>
            <a:r>
              <a:rPr lang="en-GB" sz="2900" dirty="0"/>
              <a:t>73 people</a:t>
            </a:r>
          </a:p>
          <a:p>
            <a:r>
              <a:rPr lang="en-GB" sz="3600" dirty="0"/>
              <a:t>Nobody contacted by letter</a:t>
            </a:r>
          </a:p>
          <a:p>
            <a:r>
              <a:rPr lang="en-GB" sz="3600" dirty="0"/>
              <a:t>2 people in band A but no arrears data</a:t>
            </a:r>
          </a:p>
          <a:p>
            <a:r>
              <a:rPr lang="en-GB" sz="3600" dirty="0"/>
              <a:t>Social renters </a:t>
            </a:r>
            <a:r>
              <a:rPr lang="en-GB" sz="3600" dirty="0" err="1"/>
              <a:t>avg</a:t>
            </a:r>
            <a:r>
              <a:rPr lang="en-GB" sz="3600" dirty="0"/>
              <a:t> arrears increases most with tax band</a:t>
            </a:r>
          </a:p>
          <a:p>
            <a:pPr lvl="1"/>
            <a:r>
              <a:rPr lang="en-GB" sz="2900" dirty="0"/>
              <a:t>Higher proportion of social renters compared to 8</a:t>
            </a:r>
            <a:r>
              <a:rPr lang="en-GB" sz="2900" baseline="30000" dirty="0"/>
              <a:t>th</a:t>
            </a:r>
            <a:r>
              <a:rPr lang="en-GB" sz="2900" dirty="0"/>
              <a:t> decile</a:t>
            </a:r>
          </a:p>
          <a:p>
            <a:r>
              <a:rPr lang="en-GB" sz="3600" dirty="0"/>
              <a:t>Only one deceased</a:t>
            </a:r>
          </a:p>
          <a:p>
            <a:r>
              <a:rPr lang="en-GB" sz="3600" dirty="0"/>
              <a:t>85% made payments within last 6 months</a:t>
            </a:r>
          </a:p>
          <a:p>
            <a:pPr lvl="1"/>
            <a:r>
              <a:rPr lang="en-GB" sz="2900" dirty="0"/>
              <a:t>Perhaps need more frequent reminders?</a:t>
            </a:r>
          </a:p>
          <a:p>
            <a:pPr lvl="1"/>
            <a:r>
              <a:rPr lang="en-GB" sz="2900" dirty="0"/>
              <a:t>More help needed? – Higher social renting and lower home ownership so more signs financial struggle than 8</a:t>
            </a:r>
            <a:r>
              <a:rPr lang="en-GB" sz="2900" baseline="30000" dirty="0"/>
              <a:t>th</a:t>
            </a:r>
            <a:r>
              <a:rPr lang="en-GB" sz="2900" dirty="0"/>
              <a:t> decile</a:t>
            </a:r>
          </a:p>
          <a:p>
            <a:pPr lvl="2"/>
            <a:r>
              <a:rPr lang="en-GB" sz="2600" dirty="0"/>
              <a:t>But individuals choosing higher council tax homes? – Housing too expensive for them?</a:t>
            </a:r>
          </a:p>
          <a:p>
            <a:endParaRPr lang="en-GB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84ED201-3FC8-6375-5E1C-017BEC46B2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7662634"/>
              </p:ext>
            </p:extLst>
          </p:nvPr>
        </p:nvGraphicFramePr>
        <p:xfrm>
          <a:off x="5403670" y="209005"/>
          <a:ext cx="6788330" cy="3508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982CDAA-3E67-5CDA-B7B0-C9989C750F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5230230"/>
              </p:ext>
            </p:extLst>
          </p:nvPr>
        </p:nvGraphicFramePr>
        <p:xfrm>
          <a:off x="9544593" y="3717941"/>
          <a:ext cx="2647408" cy="2931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7A0053C-2283-B428-1939-65D1ECE35B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4959959"/>
              </p:ext>
            </p:extLst>
          </p:nvPr>
        </p:nvGraphicFramePr>
        <p:xfrm>
          <a:off x="5403669" y="3717940"/>
          <a:ext cx="4140924" cy="29310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755451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8DC48-0523-F25F-C341-F198231C7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A3D4-CD6E-E5FF-CBE3-A015651A4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3" y="365129"/>
            <a:ext cx="3742506" cy="1325559"/>
          </a:xfrm>
        </p:spPr>
        <p:txBody>
          <a:bodyPr>
            <a:normAutofit/>
          </a:bodyPr>
          <a:lstStyle/>
          <a:p>
            <a:r>
              <a:rPr lang="en-GB" sz="3200" dirty="0"/>
              <a:t>Contactable Dataset – 3</a:t>
            </a:r>
            <a:r>
              <a:rPr lang="en-GB" sz="3200" baseline="30000" dirty="0"/>
              <a:t>rd</a:t>
            </a:r>
            <a:r>
              <a:rPr lang="en-GB" sz="3200" dirty="0"/>
              <a:t> Decile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26C48-47A5-18F9-5B8A-EFB9B1295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4" y="1825627"/>
            <a:ext cx="4665614" cy="4542970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GB" dirty="0"/>
              <a:t>Makes up 12.75% of contactable arrears – 2</a:t>
            </a:r>
            <a:r>
              <a:rPr lang="en-GB" baseline="30000" dirty="0"/>
              <a:t>nd</a:t>
            </a:r>
            <a:r>
              <a:rPr lang="en-GB" dirty="0"/>
              <a:t> highest</a:t>
            </a:r>
          </a:p>
          <a:p>
            <a:r>
              <a:rPr lang="en-GB" dirty="0"/>
              <a:t>41 individuals</a:t>
            </a:r>
          </a:p>
          <a:p>
            <a:r>
              <a:rPr lang="en-GB" dirty="0"/>
              <a:t>Only 3 people with IVA/CCJ flag</a:t>
            </a:r>
          </a:p>
          <a:p>
            <a:r>
              <a:rPr lang="en-GB" dirty="0"/>
              <a:t>Much higher percentage of social renters</a:t>
            </a:r>
          </a:p>
          <a:p>
            <a:pPr lvl="1"/>
            <a:r>
              <a:rPr lang="en-GB" dirty="0"/>
              <a:t>Very low home ownership</a:t>
            </a:r>
          </a:p>
          <a:p>
            <a:r>
              <a:rPr lang="en-GB" dirty="0"/>
              <a:t>Average Arrears</a:t>
            </a:r>
          </a:p>
          <a:p>
            <a:pPr lvl="1"/>
            <a:r>
              <a:rPr lang="en-GB" dirty="0"/>
              <a:t>Private increases with council tax band increases</a:t>
            </a:r>
          </a:p>
          <a:p>
            <a:pPr lvl="1"/>
            <a:r>
              <a:rPr lang="en-GB" dirty="0"/>
              <a:t>Social doesn’t change for council tax band</a:t>
            </a:r>
          </a:p>
          <a:p>
            <a:r>
              <a:rPr lang="en-GB" dirty="0"/>
              <a:t>Low counts in lower council tax – counts increase with tax band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8496925-3F21-D666-611D-6E22F9E2C1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52891889"/>
              </p:ext>
            </p:extLst>
          </p:nvPr>
        </p:nvGraphicFramePr>
        <p:xfrm>
          <a:off x="5503819" y="489401"/>
          <a:ext cx="4554582" cy="29395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0C336A9-7F9F-2CC4-F292-8E956D2799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3996369"/>
              </p:ext>
            </p:extLst>
          </p:nvPr>
        </p:nvGraphicFramePr>
        <p:xfrm>
          <a:off x="5503818" y="3428999"/>
          <a:ext cx="4554581" cy="29395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1B0476C-0898-BDE6-52A5-A7EC34FEF6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5908474"/>
              </p:ext>
            </p:extLst>
          </p:nvPr>
        </p:nvGraphicFramePr>
        <p:xfrm>
          <a:off x="10058399" y="2155598"/>
          <a:ext cx="2133602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53956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1110</Words>
  <Application>Microsoft Office PowerPoint</Application>
  <PresentationFormat>Widescreen</PresentationFormat>
  <Paragraphs>185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Courier New</vt:lpstr>
      <vt:lpstr>Office Theme</vt:lpstr>
      <vt:lpstr>Connected Data Case Study</vt:lpstr>
      <vt:lpstr>Combining Data Sets - Confirming Residency</vt:lpstr>
      <vt:lpstr>Combining Data Sets – Phone Number Confirmation</vt:lpstr>
      <vt:lpstr>Combining Data Sets – Email Confirmation</vt:lpstr>
      <vt:lpstr>How recent is the data?</vt:lpstr>
      <vt:lpstr>Contactable Dataset - Sum of Arrears</vt:lpstr>
      <vt:lpstr>Contactable Dataset –8th Decile</vt:lpstr>
      <vt:lpstr>Contactable Dataset – 6th Decile</vt:lpstr>
      <vt:lpstr>Contactable Dataset – 3rd Decile</vt:lpstr>
      <vt:lpstr>Contactable Dataset – 3rd Decile</vt:lpstr>
      <vt:lpstr>Contactable Dataset – The Unknown Decile</vt:lpstr>
      <vt:lpstr>Uncontactable Dataset – Missing individuals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Owen Hannant</dc:creator>
  <cp:lastModifiedBy>Owen Hannant</cp:lastModifiedBy>
  <cp:revision>26</cp:revision>
  <dcterms:created xsi:type="dcterms:W3CDTF">2025-04-23T15:46:33Z</dcterms:created>
  <dcterms:modified xsi:type="dcterms:W3CDTF">2025-04-30T10:44:15Z</dcterms:modified>
</cp:coreProperties>
</file>