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a733df0b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a733df0b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a733df0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a733df0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a733df0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a733df0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a733df0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a733df0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a733df0b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a733df0b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a733df0b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a733df0b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a733df0b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a733df0b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a733df0b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a733df0b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edwardoa@mail.uc.edu" TargetMode="External"/><Relationship Id="rId4" Type="http://schemas.openxmlformats.org/officeDocument/2006/relationships/hyperlink" Target="mailto:pipoat@mail.uc.edu" TargetMode="External"/><Relationship Id="rId5" Type="http://schemas.openxmlformats.org/officeDocument/2006/relationships/hyperlink" Target="mailto:hill4jy@uc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29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Smart Parking System</a:t>
            </a:r>
            <a:endParaRPr/>
          </a:p>
        </p:txBody>
      </p:sp>
      <p:sp>
        <p:nvSpPr>
          <p:cNvPr id="55" name="Google Shape;55;p13"/>
          <p:cNvSpPr txBox="1"/>
          <p:nvPr>
            <p:ph idx="1" type="subTitle"/>
          </p:nvPr>
        </p:nvSpPr>
        <p:spPr>
          <a:xfrm>
            <a:off x="311700" y="1860475"/>
            <a:ext cx="8520600" cy="29325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Project Purpose: </a:t>
            </a:r>
            <a:r>
              <a:rPr lang="en"/>
              <a:t>A mobile application that provides drivers with real-time parking availability information in busy areas using IoT sensors and data analytics.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Goal Statement: </a:t>
            </a:r>
            <a:r>
              <a:rPr lang="en"/>
              <a:t>The goal of this project is to develop a reliable and user-friendly mobile application that integrates IoT sensors and data analytics to deliver real-time parking availability, reducing search times and traffic congestion in high-demand urban areas.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 the Team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Owen Edwards</a:t>
            </a:r>
            <a:endParaRPr sz="2300"/>
          </a:p>
          <a:p>
            <a:pPr indent="-349250" lvl="1" marL="914400" rtl="0" algn="l">
              <a:spcBef>
                <a:spcPts val="0"/>
              </a:spcBef>
              <a:spcAft>
                <a:spcPts val="0"/>
              </a:spcAft>
              <a:buSzPts val="1900"/>
              <a:buChar char="-"/>
            </a:pPr>
            <a:r>
              <a:rPr lang="en" sz="1900" u="sng">
                <a:solidFill>
                  <a:schemeClr val="hlink"/>
                </a:solidFill>
                <a:hlinkClick r:id="rId3"/>
              </a:rPr>
              <a:t>edwardoa@mail.uc.edu</a:t>
            </a:r>
            <a:r>
              <a:rPr lang="en" sz="1900"/>
              <a:t> </a:t>
            </a:r>
            <a:endParaRPr sz="1900"/>
          </a:p>
          <a:p>
            <a:pPr indent="-374650" lvl="0" marL="457200" rtl="0" algn="l">
              <a:spcBef>
                <a:spcPts val="0"/>
              </a:spcBef>
              <a:spcAft>
                <a:spcPts val="0"/>
              </a:spcAft>
              <a:buSzPts val="2300"/>
              <a:buChar char="-"/>
            </a:pPr>
            <a:r>
              <a:rPr lang="en" sz="2300"/>
              <a:t>Andrew Pipo</a:t>
            </a:r>
            <a:endParaRPr sz="2300"/>
          </a:p>
          <a:p>
            <a:pPr indent="-349250" lvl="1" marL="914400" rtl="0" algn="l">
              <a:spcBef>
                <a:spcPts val="0"/>
              </a:spcBef>
              <a:spcAft>
                <a:spcPts val="0"/>
              </a:spcAft>
              <a:buSzPts val="1900"/>
              <a:buChar char="-"/>
            </a:pPr>
            <a:r>
              <a:rPr lang="en" sz="1900" u="sng">
                <a:solidFill>
                  <a:schemeClr val="hlink"/>
                </a:solidFill>
                <a:hlinkClick r:id="rId4"/>
              </a:rPr>
              <a:t>pipoat@mail.uc.edu</a:t>
            </a:r>
            <a:endParaRPr sz="1900"/>
          </a:p>
          <a:p>
            <a:pPr indent="-349250" lvl="1" marL="914400" rtl="0" algn="l">
              <a:spcBef>
                <a:spcPts val="0"/>
              </a:spcBef>
              <a:spcAft>
                <a:spcPts val="0"/>
              </a:spcAft>
              <a:buSzPts val="1900"/>
              <a:buChar char="-"/>
            </a:pPr>
            <a:r>
              <a:rPr lang="en" sz="1900"/>
              <a:t>937-631-5036</a:t>
            </a:r>
            <a:endParaRPr sz="1900"/>
          </a:p>
          <a:p>
            <a:pPr indent="-374650" lvl="0" marL="457200" rtl="0" algn="l">
              <a:spcBef>
                <a:spcPts val="0"/>
              </a:spcBef>
              <a:spcAft>
                <a:spcPts val="0"/>
              </a:spcAft>
              <a:buSzPts val="2300"/>
              <a:buChar char="-"/>
            </a:pPr>
            <a:r>
              <a:rPr lang="en" sz="2300"/>
              <a:t>Advisor: Jeremy Hill</a:t>
            </a:r>
            <a:endParaRPr sz="2300"/>
          </a:p>
          <a:p>
            <a:pPr indent="-349250" lvl="1" marL="914400" rtl="0" algn="l">
              <a:spcBef>
                <a:spcPts val="0"/>
              </a:spcBef>
              <a:spcAft>
                <a:spcPts val="0"/>
              </a:spcAft>
              <a:buSzPts val="1900"/>
              <a:buChar char="-"/>
            </a:pPr>
            <a:r>
              <a:rPr lang="en" sz="1900" u="sng">
                <a:solidFill>
                  <a:schemeClr val="hlink"/>
                </a:solidFill>
                <a:hlinkClick r:id="rId5"/>
              </a:rPr>
              <a:t>hill4jy@ucmail.uc.edu</a:t>
            </a:r>
            <a:endParaRPr sz="19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Abstract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lang="en" sz="2800"/>
              <a:t>This project involves the development of a mobile application that leverages </a:t>
            </a:r>
            <a:r>
              <a:rPr lang="en" sz="2800">
                <a:highlight>
                  <a:srgbClr val="38761D"/>
                </a:highlight>
              </a:rPr>
              <a:t>IoT technology</a:t>
            </a:r>
            <a:r>
              <a:rPr lang="en" sz="2800"/>
              <a:t> and data analytics to provide real-time parking availability in busy urban areas. The system utilizes IoT sensors to monitor parking spots and </a:t>
            </a:r>
            <a:r>
              <a:rPr lang="en" sz="2800">
                <a:highlight>
                  <a:srgbClr val="38761D"/>
                </a:highlight>
              </a:rPr>
              <a:t>collects real-time data</a:t>
            </a:r>
            <a:r>
              <a:rPr lang="en" sz="2800"/>
              <a:t>, which is processed and analyzed to deliver accurate parking information to drivers. The mobile application offers an intuitive interface, enabling users to locate available parking spaces quickly and efficiently. By integrating mobile application development, IoT infrastructure, and advanced </a:t>
            </a:r>
            <a:r>
              <a:rPr lang="en" sz="2800">
                <a:highlight>
                  <a:srgbClr val="38761D"/>
                </a:highlight>
              </a:rPr>
              <a:t>data analytics</a:t>
            </a:r>
            <a:r>
              <a:rPr lang="en" sz="2800"/>
              <a:t>, this solution aims to improve parking management and reduce congestion in densely populated areas.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Stories and Design Diagrams</a:t>
            </a:r>
            <a:endParaRPr/>
          </a:p>
        </p:txBody>
      </p:sp>
      <p:sp>
        <p:nvSpPr>
          <p:cNvPr id="73" name="Google Shape;7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solidFill>
                  <a:srgbClr val="F0F6FC"/>
                </a:solidFill>
              </a:rPr>
              <a:t>User Stories</a:t>
            </a:r>
            <a:endParaRPr sz="1200">
              <a:solidFill>
                <a:srgbClr val="F0F6FC"/>
              </a:solidFill>
            </a:endParaRPr>
          </a:p>
          <a:p>
            <a:pPr indent="0" lvl="0" marL="0" rtl="0" algn="l">
              <a:spcBef>
                <a:spcPts val="0"/>
              </a:spcBef>
              <a:spcAft>
                <a:spcPts val="0"/>
              </a:spcAft>
              <a:buNone/>
            </a:pPr>
            <a:r>
              <a:t/>
            </a:r>
            <a:endParaRPr sz="1200">
              <a:solidFill>
                <a:srgbClr val="F0F6FC"/>
              </a:solidFill>
            </a:endParaRPr>
          </a:p>
          <a:p>
            <a:pPr indent="-304800" lvl="0" marL="457200" rtl="0" algn="l">
              <a:spcBef>
                <a:spcPts val="0"/>
              </a:spcBef>
              <a:spcAft>
                <a:spcPts val="0"/>
              </a:spcAft>
              <a:buClr>
                <a:srgbClr val="F0F6FC"/>
              </a:buClr>
              <a:buSzPts val="1200"/>
              <a:buAutoNum type="arabicPeriod"/>
            </a:pPr>
            <a:r>
              <a:rPr lang="en" sz="1200">
                <a:solidFill>
                  <a:srgbClr val="F0F6FC"/>
                </a:solidFill>
              </a:rPr>
              <a:t>As a driver in a busy area, I want to view available parking spots in real time so that I can find parking quickly and avoid wasting time searching.</a:t>
            </a:r>
            <a:endParaRPr sz="1200">
              <a:solidFill>
                <a:srgbClr val="F0F6FC"/>
              </a:solidFill>
            </a:endParaRPr>
          </a:p>
          <a:p>
            <a:pPr indent="-304800" lvl="0" marL="457200" rtl="0" algn="l">
              <a:spcBef>
                <a:spcPts val="0"/>
              </a:spcBef>
              <a:spcAft>
                <a:spcPts val="0"/>
              </a:spcAft>
              <a:buClr>
                <a:srgbClr val="F0F6FC"/>
              </a:buClr>
              <a:buSzPts val="1200"/>
              <a:buAutoNum type="arabicPeriod"/>
            </a:pPr>
            <a:r>
              <a:rPr lang="en" sz="1200">
                <a:solidFill>
                  <a:srgbClr val="F0F6FC"/>
                </a:solidFill>
              </a:rPr>
              <a:t>As a commuter, I want to reserve a parking spot in advance so that I can ensure I have a place to park when I arrive at my destination.</a:t>
            </a:r>
            <a:endParaRPr sz="1200">
              <a:solidFill>
                <a:srgbClr val="F0F6FC"/>
              </a:solidFill>
            </a:endParaRPr>
          </a:p>
          <a:p>
            <a:pPr indent="-304800" lvl="0" marL="457200" rtl="0" algn="l">
              <a:spcBef>
                <a:spcPts val="0"/>
              </a:spcBef>
              <a:spcAft>
                <a:spcPts val="0"/>
              </a:spcAft>
              <a:buClr>
                <a:srgbClr val="F0F6FC"/>
              </a:buClr>
              <a:buSzPts val="1200"/>
              <a:buAutoNum type="arabicPeriod"/>
            </a:pPr>
            <a:r>
              <a:rPr lang="en" sz="1200">
                <a:solidFill>
                  <a:srgbClr val="F0F6FC"/>
                </a:solidFill>
              </a:rPr>
              <a:t>As a city planner, I want to analyze parking availability data so that I can optimize parking infrastructure and reduce congestion in busy areas.</a:t>
            </a:r>
            <a:endParaRPr sz="1200">
              <a:solidFill>
                <a:srgbClr val="F0F6FC"/>
              </a:solidFill>
            </a:endParaRPr>
          </a:p>
          <a:p>
            <a:pPr indent="-304800" lvl="0" marL="457200" rtl="0" algn="l">
              <a:spcBef>
                <a:spcPts val="0"/>
              </a:spcBef>
              <a:spcAft>
                <a:spcPts val="0"/>
              </a:spcAft>
              <a:buClr>
                <a:srgbClr val="F0F6FC"/>
              </a:buClr>
              <a:buSzPts val="1200"/>
              <a:buAutoNum type="arabicPeriod"/>
            </a:pPr>
            <a:r>
              <a:rPr lang="en" sz="1200">
                <a:solidFill>
                  <a:srgbClr val="F0F6FC"/>
                </a:solidFill>
              </a:rPr>
              <a:t>As a parking facility manager, I want to track the occupancy rate of parking spots so that I can manage space more efficiently and maximize revenue.</a:t>
            </a:r>
            <a:endParaRPr/>
          </a:p>
        </p:txBody>
      </p:sp>
      <p:sp>
        <p:nvSpPr>
          <p:cNvPr id="74" name="Google Shape;74;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0F6FC"/>
                </a:solidFill>
              </a:rPr>
              <a:t>Design Diagrams</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832400" y="1550000"/>
            <a:ext cx="3799650" cy="3018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Project Constraints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12700" lvl="0" marL="0" rtl="0" algn="l">
              <a:spcBef>
                <a:spcPts val="1200"/>
              </a:spcBef>
              <a:spcAft>
                <a:spcPts val="0"/>
              </a:spcAft>
              <a:buNone/>
            </a:pPr>
            <a:r>
              <a:rPr lang="en"/>
              <a:t>The Smart Parking System project faces several constraints that shape the design and potential solutions. Economically, the project operates under a limited budget, relying on freeware and open-source tools. This restricts access to premium software or advanced hardware like high-precision sensors, which could improve the system's accuracy. However, the solution has the potential to contribute to economic development by reducing the time and cost associated with finding parking in busy areas, potentially benefiting local businesses.</a:t>
            </a:r>
            <a:endParaRPr/>
          </a:p>
          <a:p>
            <a:pPr indent="0" lvl="0" marL="0" rtl="0" algn="l">
              <a:spcBef>
                <a:spcPts val="1200"/>
              </a:spcBef>
              <a:spcAft>
                <a:spcPts val="1200"/>
              </a:spcAft>
              <a:buNone/>
            </a:pPr>
            <a:r>
              <a:rPr lang="en"/>
              <a:t>Ethical, legal, and security concerns also impact the project. Privacy issues arise from collecting real-time parking data and tracking user locations, requiring strict compliance with data protection laws like GDPR. The system must ensure fairness and avoid creating inequities among different socioeconomic groups. Additionally, strong security measures, such as encryption and secure authentication, are essential to prevent data breaches or unauthorized access. Environmentally, the system aims to reduce vehicle emissions by helping drivers find parking faster, although the deployment of IoT sensors carries a small environmental footprint. Addressing these constraints will help ensure the project is both practical and socially responsible.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Project Progress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All Deliverables have been completed and reviewed by our Advisor, </a:t>
            </a:r>
            <a:r>
              <a:rPr lang="en"/>
              <a:t>Jeremy</a:t>
            </a:r>
            <a:r>
              <a:rPr lang="en"/>
              <a:t> Hill, by the respective deadlines</a:t>
            </a:r>
            <a:endParaRPr/>
          </a:p>
          <a:p>
            <a:pPr indent="-342900" lvl="0" marL="457200" rtl="0" algn="l">
              <a:spcBef>
                <a:spcPts val="0"/>
              </a:spcBef>
              <a:spcAft>
                <a:spcPts val="0"/>
              </a:spcAft>
              <a:buSzPts val="1800"/>
              <a:buChar char="-"/>
            </a:pPr>
            <a:r>
              <a:rPr lang="en"/>
              <a:t>Deliverables </a:t>
            </a:r>
            <a:r>
              <a:rPr lang="en"/>
              <a:t>completed</a:t>
            </a:r>
            <a:r>
              <a:rPr lang="en"/>
              <a:t> thus far:</a:t>
            </a:r>
            <a:endParaRPr/>
          </a:p>
          <a:p>
            <a:pPr indent="-317500" lvl="1" marL="914400" rtl="0" algn="l">
              <a:spcBef>
                <a:spcPts val="0"/>
              </a:spcBef>
              <a:spcAft>
                <a:spcPts val="0"/>
              </a:spcAft>
              <a:buSzPts val="1400"/>
              <a:buChar char="-"/>
            </a:pPr>
            <a:r>
              <a:rPr lang="en"/>
              <a:t>Project proposal</a:t>
            </a:r>
            <a:endParaRPr/>
          </a:p>
          <a:p>
            <a:pPr indent="-317500" lvl="1" marL="914400" rtl="0" algn="l">
              <a:spcBef>
                <a:spcPts val="0"/>
              </a:spcBef>
              <a:spcAft>
                <a:spcPts val="0"/>
              </a:spcAft>
              <a:buSzPts val="1400"/>
              <a:buChar char="-"/>
            </a:pPr>
            <a:r>
              <a:rPr lang="en"/>
              <a:t>Team formation</a:t>
            </a:r>
            <a:endParaRPr/>
          </a:p>
          <a:p>
            <a:pPr indent="-317500" lvl="1" marL="914400" rtl="0" algn="l">
              <a:spcBef>
                <a:spcPts val="0"/>
              </a:spcBef>
              <a:spcAft>
                <a:spcPts val="0"/>
              </a:spcAft>
              <a:buSzPts val="1400"/>
              <a:buChar char="-"/>
            </a:pPr>
            <a:r>
              <a:rPr lang="en"/>
              <a:t>Project description</a:t>
            </a:r>
            <a:endParaRPr/>
          </a:p>
          <a:p>
            <a:pPr indent="-317500" lvl="1" marL="914400" rtl="0" algn="l">
              <a:spcBef>
                <a:spcPts val="0"/>
              </a:spcBef>
              <a:spcAft>
                <a:spcPts val="0"/>
              </a:spcAft>
              <a:buSzPts val="1400"/>
              <a:buChar char="-"/>
            </a:pPr>
            <a:r>
              <a:rPr lang="en"/>
              <a:t>Team contract</a:t>
            </a:r>
            <a:endParaRPr/>
          </a:p>
          <a:p>
            <a:pPr indent="-317500" lvl="1" marL="914400" rtl="0" algn="l">
              <a:spcBef>
                <a:spcPts val="0"/>
              </a:spcBef>
              <a:spcAft>
                <a:spcPts val="0"/>
              </a:spcAft>
              <a:buSzPts val="1400"/>
              <a:buChar char="-"/>
            </a:pPr>
            <a:r>
              <a:rPr lang="en"/>
              <a:t>Design diagrams</a:t>
            </a:r>
            <a:endParaRPr/>
          </a:p>
          <a:p>
            <a:pPr indent="-317500" lvl="1" marL="914400" rtl="0" algn="l">
              <a:spcBef>
                <a:spcPts val="0"/>
              </a:spcBef>
              <a:spcAft>
                <a:spcPts val="0"/>
              </a:spcAft>
              <a:buSzPts val="1400"/>
              <a:buChar char="-"/>
            </a:pPr>
            <a:r>
              <a:rPr lang="en"/>
              <a:t>Task lists</a:t>
            </a:r>
            <a:endParaRPr/>
          </a:p>
          <a:p>
            <a:pPr indent="-317500" lvl="1" marL="914400" rtl="0" algn="l">
              <a:spcBef>
                <a:spcPts val="0"/>
              </a:spcBef>
              <a:spcAft>
                <a:spcPts val="0"/>
              </a:spcAft>
              <a:buSzPts val="1400"/>
              <a:buChar char="-"/>
            </a:pPr>
            <a:r>
              <a:rPr lang="en"/>
              <a:t>Milestones</a:t>
            </a:r>
            <a:endParaRPr/>
          </a:p>
          <a:p>
            <a:pPr indent="-317500" lvl="1" marL="914400" rtl="0" algn="l">
              <a:spcBef>
                <a:spcPts val="0"/>
              </a:spcBef>
              <a:spcAft>
                <a:spcPts val="0"/>
              </a:spcAft>
              <a:buSzPts val="1400"/>
              <a:buChar char="-"/>
            </a:pPr>
            <a:r>
              <a:rPr lang="en"/>
              <a:t>Timeline</a:t>
            </a:r>
            <a:endParaRPr/>
          </a:p>
          <a:p>
            <a:pPr indent="-317500" lvl="1" marL="914400" rtl="0" algn="l">
              <a:spcBef>
                <a:spcPts val="0"/>
              </a:spcBef>
              <a:spcAft>
                <a:spcPts val="0"/>
              </a:spcAft>
              <a:buSzPts val="1400"/>
              <a:buChar char="-"/>
            </a:pPr>
            <a:r>
              <a:rPr lang="en"/>
              <a:t>Effort matrix</a:t>
            </a:r>
            <a:endParaRPr/>
          </a:p>
          <a:p>
            <a:pPr indent="-317500" lvl="1" marL="914400" rtl="0" algn="l">
              <a:spcBef>
                <a:spcPts val="0"/>
              </a:spcBef>
              <a:spcAft>
                <a:spcPts val="0"/>
              </a:spcAft>
              <a:buSzPts val="1400"/>
              <a:buChar char="-"/>
            </a:pPr>
            <a:r>
              <a:rPr lang="en"/>
              <a:t>Project constraints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Accomplishments (for Fall 2024)</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Milestone 1: UI/UX and Basic User Authentication</a:t>
            </a:r>
            <a:endParaRPr/>
          </a:p>
          <a:p>
            <a:pPr indent="0" lvl="0" marL="0" rtl="0" algn="l">
              <a:spcBef>
                <a:spcPts val="1200"/>
              </a:spcBef>
              <a:spcAft>
                <a:spcPts val="0"/>
              </a:spcAft>
              <a:buNone/>
            </a:pPr>
            <a:r>
              <a:rPr lang="en"/>
              <a:t>Complete the design and development of a user-friendly interface, including a seamless user authentication system for secure login and access to parking data.</a:t>
            </a:r>
            <a:endParaRPr/>
          </a:p>
          <a:p>
            <a:pPr indent="0" lvl="0" marL="0" rtl="0" algn="l">
              <a:spcBef>
                <a:spcPts val="1200"/>
              </a:spcBef>
              <a:spcAft>
                <a:spcPts val="0"/>
              </a:spcAft>
              <a:buNone/>
            </a:pPr>
            <a:r>
              <a:rPr lang="en"/>
              <a:t>Milestone 2: Backend Server Architecture and Real-Time Communication</a:t>
            </a:r>
            <a:endParaRPr/>
          </a:p>
          <a:p>
            <a:pPr indent="0" lvl="0" marL="0" rtl="0" algn="l">
              <a:spcBef>
                <a:spcPts val="1200"/>
              </a:spcBef>
              <a:spcAft>
                <a:spcPts val="0"/>
              </a:spcAft>
              <a:buNone/>
            </a:pPr>
            <a:r>
              <a:rPr lang="en"/>
              <a:t>Implement the backend architecture, ensuring efficient handling of data from IoT sensors, and establish real-time communication between the app and server for instant parking updates.</a:t>
            </a:r>
            <a:endParaRPr/>
          </a:p>
          <a:p>
            <a:pPr indent="0" lvl="0" marL="0" rtl="0" algn="l">
              <a:spcBef>
                <a:spcPts val="1200"/>
              </a:spcBef>
              <a:spcAft>
                <a:spcPts val="0"/>
              </a:spcAft>
              <a:buNone/>
            </a:pPr>
            <a:r>
              <a:rPr lang="en"/>
              <a:t>Milestone 3: Sensor and Parking Spot Detection System</a:t>
            </a:r>
            <a:endParaRPr/>
          </a:p>
          <a:p>
            <a:pPr indent="0" lvl="0" marL="0" rtl="0" algn="l">
              <a:spcBef>
                <a:spcPts val="1200"/>
              </a:spcBef>
              <a:spcAft>
                <a:spcPts val="1200"/>
              </a:spcAft>
              <a:buNone/>
            </a:pPr>
            <a:r>
              <a:rPr lang="en"/>
              <a:t>Integrate IoT sensors for parking spot detection, linking them to the app for accurate, real-time information on available parking spaces.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Work</a:t>
            </a:r>
            <a:endParaRPr/>
          </a:p>
        </p:txBody>
      </p:sp>
      <p:sp>
        <p:nvSpPr>
          <p:cNvPr id="99" name="Google Shape;99;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750"/>
              <a:t>Owen Edwards</a:t>
            </a:r>
            <a:endParaRPr sz="1750"/>
          </a:p>
          <a:p>
            <a:pPr indent="-314721" lvl="0" marL="457200" rtl="0" algn="l">
              <a:spcBef>
                <a:spcPts val="1200"/>
              </a:spcBef>
              <a:spcAft>
                <a:spcPts val="0"/>
              </a:spcAft>
              <a:buSzPct val="100000"/>
              <a:buChar char="-"/>
            </a:pPr>
            <a:r>
              <a:rPr lang="en" sz="1750">
                <a:solidFill>
                  <a:srgbClr val="F0F6FC"/>
                </a:solidFill>
              </a:rPr>
              <a:t>Design the mobile app interface (UI)</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Research and integrate user authentication methods</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Design a registration form interface</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Implement and test login functionality </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Test the GPS system integration</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Test the entire mobile app UI</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Specify security measures</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Test the real-time server communication</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Validate the user experience</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Develop user guides and tutorials</a:t>
            </a:r>
            <a:endParaRPr sz="1750">
              <a:solidFill>
                <a:srgbClr val="F0F6FC"/>
              </a:solidFill>
            </a:endParaRPr>
          </a:p>
          <a:p>
            <a:pPr indent="-314721" lvl="0" marL="457200" rtl="0" algn="l">
              <a:spcBef>
                <a:spcPts val="0"/>
              </a:spcBef>
              <a:spcAft>
                <a:spcPts val="0"/>
              </a:spcAft>
              <a:buClr>
                <a:srgbClr val="F0F6FC"/>
              </a:buClr>
              <a:buSzPct val="100000"/>
              <a:buChar char="-"/>
            </a:pPr>
            <a:r>
              <a:rPr lang="en" sz="1750">
                <a:solidFill>
                  <a:srgbClr val="F0F6FC"/>
                </a:solidFill>
              </a:rPr>
              <a:t>Document the user authentication and database interaction process</a:t>
            </a:r>
            <a:endParaRPr sz="1750">
              <a:solidFill>
                <a:srgbClr val="F0F6FC"/>
              </a:solidFill>
            </a:endParaRPr>
          </a:p>
          <a:p>
            <a:pPr indent="0" lvl="0" marL="0" rtl="0" algn="l">
              <a:spcBef>
                <a:spcPts val="1200"/>
              </a:spcBef>
              <a:spcAft>
                <a:spcPts val="1200"/>
              </a:spcAft>
              <a:buNone/>
            </a:pPr>
            <a:r>
              <a:t/>
            </a:r>
            <a:endParaRPr/>
          </a:p>
        </p:txBody>
      </p:sp>
      <p:sp>
        <p:nvSpPr>
          <p:cNvPr id="100" name="Google Shape;100;p20"/>
          <p:cNvSpPr txBox="1"/>
          <p:nvPr>
            <p:ph idx="2" type="body"/>
          </p:nvPr>
        </p:nvSpPr>
        <p:spPr>
          <a:xfrm>
            <a:off x="4832400" y="31130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t>Andrew Pipo</a:t>
            </a:r>
            <a:endParaRPr sz="1250"/>
          </a:p>
          <a:p>
            <a:pPr indent="-301625" lvl="0" marL="457200" rtl="0" algn="l">
              <a:spcBef>
                <a:spcPts val="1200"/>
              </a:spcBef>
              <a:spcAft>
                <a:spcPts val="0"/>
              </a:spcAft>
              <a:buSzPts val="1150"/>
              <a:buChar char="-"/>
            </a:pPr>
            <a:r>
              <a:rPr lang="en" sz="1150">
                <a:solidFill>
                  <a:srgbClr val="F0F6FC"/>
                </a:solidFill>
              </a:rPr>
              <a:t>Develop the backend server architecture</a:t>
            </a:r>
            <a:endParaRPr sz="11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Specify the parking spot location method</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Develop the user database structure</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Test the parking spot detection system</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Refine the real-time data fetching process</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Research and specify data analysis methods</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Document the backend server setup and communication protocols</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Design the system for processing and updating parking spot data</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Investigate sensor technologies</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Develop methods for linking parking spot data to GPS</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Test the data analysis system</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Validate the parking location method</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Assess database scalability</a:t>
            </a:r>
            <a:endParaRPr sz="1350">
              <a:solidFill>
                <a:srgbClr val="F0F6FC"/>
              </a:solidFill>
            </a:endParaRPr>
          </a:p>
          <a:p>
            <a:pPr indent="-314325" lvl="0" marL="457200" rtl="0" algn="l">
              <a:spcBef>
                <a:spcPts val="0"/>
              </a:spcBef>
              <a:spcAft>
                <a:spcPts val="0"/>
              </a:spcAft>
              <a:buClr>
                <a:srgbClr val="F0F6FC"/>
              </a:buClr>
              <a:buSzPts val="1350"/>
              <a:buChar char="-"/>
            </a:pPr>
            <a:r>
              <a:rPr lang="en" sz="1350">
                <a:solidFill>
                  <a:srgbClr val="F0F6FC"/>
                </a:solidFill>
              </a:rPr>
              <a:t>Develop feedback loops</a:t>
            </a:r>
            <a:endParaRPr sz="1350">
              <a:solidFill>
                <a:srgbClr val="F0F6F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Expected Demo at Expo</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Operational/Working Mobile Application for Users</a:t>
            </a:r>
            <a:endParaRPr/>
          </a:p>
          <a:p>
            <a:pPr indent="-317500" lvl="1" marL="914400" rtl="0" algn="l">
              <a:spcBef>
                <a:spcPts val="0"/>
              </a:spcBef>
              <a:spcAft>
                <a:spcPts val="0"/>
              </a:spcAft>
              <a:buSzPts val="1400"/>
              <a:buChar char="-"/>
            </a:pPr>
            <a:r>
              <a:rPr lang="en"/>
              <a:t>Present a walk-through of the application and what users will expect and see</a:t>
            </a:r>
            <a:endParaRPr/>
          </a:p>
          <a:p>
            <a:pPr indent="-317500" lvl="1" marL="914400" rtl="0" algn="l">
              <a:spcBef>
                <a:spcPts val="0"/>
              </a:spcBef>
              <a:spcAft>
                <a:spcPts val="0"/>
              </a:spcAft>
              <a:buSzPts val="1400"/>
              <a:buChar char="-"/>
            </a:pPr>
            <a:r>
              <a:rPr lang="en"/>
              <a:t>This will include both the frontend of the user interface in addition to the functional backend and database</a:t>
            </a:r>
            <a:endParaRPr/>
          </a:p>
          <a:p>
            <a:pPr indent="-342900" lvl="0" marL="457200" rtl="0" algn="l">
              <a:spcBef>
                <a:spcPts val="0"/>
              </a:spcBef>
              <a:spcAft>
                <a:spcPts val="0"/>
              </a:spcAft>
              <a:buSzPts val="1800"/>
              <a:buChar char="-"/>
            </a:pPr>
            <a:r>
              <a:rPr lang="en"/>
              <a:t>Small-Scale Implementation of Sensor/GPS to connect with Application</a:t>
            </a:r>
            <a:endParaRPr/>
          </a:p>
          <a:p>
            <a:pPr indent="-317500" lvl="1" marL="914400" rtl="0" algn="l">
              <a:spcBef>
                <a:spcPts val="0"/>
              </a:spcBef>
              <a:spcAft>
                <a:spcPts val="0"/>
              </a:spcAft>
              <a:buSzPts val="1400"/>
              <a:buChar char="-"/>
            </a:pPr>
            <a:r>
              <a:rPr lang="en"/>
              <a:t>Using Arduino to represent the hardware implementation</a:t>
            </a:r>
            <a:endParaRPr/>
          </a:p>
          <a:p>
            <a:pPr indent="-342900" lvl="0" marL="457200" rtl="0" algn="l">
              <a:spcBef>
                <a:spcPts val="0"/>
              </a:spcBef>
              <a:spcAft>
                <a:spcPts val="0"/>
              </a:spcAft>
              <a:buSzPts val="1800"/>
              <a:buChar char="-"/>
            </a:pPr>
            <a:r>
              <a:rPr lang="en"/>
              <a:t>User Interaction and Feedback Simulation</a:t>
            </a:r>
            <a:endParaRPr/>
          </a:p>
          <a:p>
            <a:pPr indent="-317500" lvl="1" marL="914400" rtl="0" algn="l">
              <a:spcBef>
                <a:spcPts val="0"/>
              </a:spcBef>
              <a:spcAft>
                <a:spcPts val="0"/>
              </a:spcAft>
              <a:buSzPts val="1400"/>
              <a:buChar char="-"/>
            </a:pPr>
            <a:r>
              <a:rPr lang="en"/>
              <a:t>Simulate user feedback within the app and how the app will adjust based on user input, </a:t>
            </a:r>
            <a:r>
              <a:rPr lang="en"/>
              <a:t>demonstrating</a:t>
            </a:r>
            <a:r>
              <a:rPr lang="en"/>
              <a:t> usability and scalability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