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258" r:id="rId12"/>
    <p:sldId id="259" r:id="rId13"/>
    <p:sldId id="281" r:id="rId14"/>
    <p:sldId id="260" r:id="rId15"/>
    <p:sldId id="283" r:id="rId16"/>
    <p:sldId id="284" r:id="rId17"/>
    <p:sldId id="271" r:id="rId18"/>
    <p:sldId id="262" r:id="rId19"/>
    <p:sldId id="268" r:id="rId20"/>
    <p:sldId id="269" r:id="rId21"/>
    <p:sldId id="457" r:id="rId22"/>
    <p:sldId id="458" r:id="rId23"/>
    <p:sldId id="459" r:id="rId24"/>
    <p:sldId id="272" r:id="rId25"/>
    <p:sldId id="266" r:id="rId26"/>
    <p:sldId id="274" r:id="rId27"/>
    <p:sldId id="277" r:id="rId28"/>
    <p:sldId id="275" r:id="rId29"/>
    <p:sldId id="270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93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3AC0-4AF2-704D-97A9-ECD5E52F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A7B74-78A6-444E-9AC3-0B7576272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AB90-641C-0143-B8CA-15F2483F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BC8D-BE1A-3B4F-875F-11BC9F56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DEDA-7EE4-A343-B9BA-D6A8A7AD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0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E21A-E678-0442-AA62-4B7282E0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048FD-5CCF-0A4D-96F5-F768DB982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ECF9-1BA9-B547-B79A-4170C63D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797E1-E020-4D45-9990-3F0FB8C6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150E-900D-214E-9EA1-58CF6DDE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4CB56-4E7A-E74F-8CB6-BF1C4DA6E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6CDD1-027F-4242-982F-63D023D9B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2715-89F6-D749-828E-F54E26CA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D4EB7-9189-BF4D-B551-0C402CDD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DDB7F-ED62-9D48-A5AF-D5C0DD60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9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E9DF-5542-5E4B-9CC6-161F1632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2408-0DBE-E74A-B000-F80E8B19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41AA-4C83-5E4F-860E-1E1F6022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C582-BD6E-C94D-AC4D-9189BFE6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22FA5-DD37-684B-AEA8-0B3DCF75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0E74-7F41-464E-B676-590A1B02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C6DB-3782-8745-8017-1ED5E4DB5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841C6-67F3-3145-8116-69EBDE4D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FE680-565A-B14E-8EF8-E71A750E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88CC-948D-CD46-B1E1-2E4AD18F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7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62FC-E852-C247-8829-57AB49C9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BB52-BBC1-FF48-B765-0B643F1F6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FA20-606C-9044-994D-5058C2A7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79285-FA6E-9341-8ADD-CF5DF8C1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7E79B-A21C-3143-8262-EEAF0E5F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0937-3C24-1B43-9FBA-70BCC0E1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4D49-8BA4-F641-BCAE-3099137E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5313-E850-244B-AC17-89493B76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9A353-5095-AA41-84C2-9B5024ECF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D8B15-E812-6444-8E45-D050CB882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2866E-BCE2-CC4F-AD0C-AA9888836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ABECE-6989-DC4F-9FB1-7ECBBBD4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E543B-B9E3-1B41-9647-D90FC081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BE62D-91A9-F443-9B10-CC48E4F2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F24F-727B-C749-9E9A-4CACE052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F4CF6-992A-B848-BC68-CA8C6785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4221A-9E1A-B546-B353-54B7EA2E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3ACA4-9FF1-5949-A85B-262047C8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5CC5E-45BC-4447-908E-9BCB3E67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273EB-3677-0B4E-8204-D41F40F0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0FE2D-7F64-D845-A7EB-4AF5D260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9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889F-2293-4E4A-B696-D1A41F88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BD5C0-9B85-DE48-817A-48190321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90C12-FC72-4543-A6FB-B6F2654CA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E206E-AA1D-D342-9539-0ED92B07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2BF75-6E33-FC47-A825-32603156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B8CB2-5820-7947-AECA-8670E47E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7FDC-8FFE-FC48-A636-2F3B497C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DC92-A2A9-7B41-A3F8-F48D2AA1D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21F07-E75B-854F-AD73-160978727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51BD8-5DA9-AC40-BAE2-328FDE8F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18909-BE56-4A4C-9A04-0185DBF6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7CA1-2E94-0942-9679-3CD8CE66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0C06D-C2CE-6149-91DD-7368198B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7C237-109B-FF4D-8A75-18565EB0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E07C-9B05-CC4C-BE62-B566D426C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8DC5-4B90-0445-A88C-E4355A2DB819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5289-152E-554D-8EB3-C637C618D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62F83-2091-DE47-9B2F-CAE79FC5D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0EA6A-E128-FB44-95C2-2B33A9B3A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0FA6-C729-344F-9EA9-67EA3EB9D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Formal Languages and Grammars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3BF10-0BEA-294E-8FC9-8B39C2B7E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2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22">
            <a:extLst>
              <a:ext uri="{FF2B5EF4-FFF2-40B4-BE49-F238E27FC236}">
                <a16:creationId xmlns:a16="http://schemas.microsoft.com/office/drawing/2014/main" id="{762078AC-1739-354D-9D89-CD1C7D43AC8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for Arithmetic Expressions</a:t>
            </a:r>
          </a:p>
        </p:txBody>
      </p:sp>
      <p:sp>
        <p:nvSpPr>
          <p:cNvPr id="7191" name="Rectangle 23">
            <a:extLst>
              <a:ext uri="{FF2B5EF4-FFF2-40B4-BE49-F238E27FC236}">
                <a16:creationId xmlns:a16="http://schemas.microsoft.com/office/drawing/2014/main" id="{A8517759-7799-3845-AC60-E1A8EDB7401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		::=		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op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	|	 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>
                <a:solidFill>
                  <a:srgbClr val="FF0000"/>
                </a:solidFill>
              </a:rPr>
              <a:t>)</a:t>
            </a:r>
            <a:r>
              <a:rPr lang="en-US" altLang="en-US">
                <a:solidFill>
                  <a:srgbClr val="66FF33"/>
                </a:solidFill>
              </a:rPr>
              <a:t> </a:t>
            </a:r>
            <a:r>
              <a:rPr lang="en-US" altLang="en-US"/>
              <a:t>	|	 </a:t>
            </a:r>
            <a:r>
              <a:rPr lang="en-US" altLang="en-US">
                <a:solidFill>
                  <a:srgbClr val="66FF33"/>
                </a:solidFill>
              </a:rPr>
              <a:t>num</a:t>
            </a: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op</a:t>
            </a:r>
            <a:r>
              <a:rPr lang="en-US" altLang="en-US"/>
              <a:t> 	::=		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	|	 </a:t>
            </a:r>
            <a:r>
              <a:rPr lang="en-US" altLang="en-US">
                <a:solidFill>
                  <a:srgbClr val="FF0000"/>
                </a:solidFill>
              </a:rPr>
              <a:t>*</a:t>
            </a: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num</a:t>
            </a:r>
            <a:r>
              <a:rPr lang="en-US" altLang="en-US"/>
              <a:t> ::=		 </a:t>
            </a:r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 | 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 |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 | …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Backus-Naur Form (BNF)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Nonterminals {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, </a:t>
            </a:r>
            <a:r>
              <a:rPr lang="en-US" altLang="en-US">
                <a:solidFill>
                  <a:srgbClr val="66FF33"/>
                </a:solidFill>
              </a:rPr>
              <a:t>op</a:t>
            </a:r>
            <a:r>
              <a:rPr lang="en-US" altLang="en-US"/>
              <a:t>, </a:t>
            </a:r>
            <a:r>
              <a:rPr lang="en-US" altLang="en-US">
                <a:solidFill>
                  <a:srgbClr val="66FF33"/>
                </a:solidFill>
              </a:rPr>
              <a:t>num</a:t>
            </a:r>
            <a:r>
              <a:rPr lang="en-US" altLang="en-US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Terminals { </a:t>
            </a:r>
            <a:r>
              <a:rPr lang="en-US" altLang="en-US">
                <a:solidFill>
                  <a:srgbClr val="FF0000"/>
                </a:solidFill>
              </a:rPr>
              <a:t>( 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)</a:t>
            </a:r>
            <a:r>
              <a:rPr lang="en-US" altLang="en-US"/>
              <a:t> , </a:t>
            </a:r>
            <a:r>
              <a:rPr lang="en-US" altLang="en-US">
                <a:solidFill>
                  <a:srgbClr val="FF0000"/>
                </a:solidFill>
              </a:rPr>
              <a:t>+ </a:t>
            </a:r>
            <a:r>
              <a:rPr lang="en-US" altLang="en-US"/>
              <a:t>,</a:t>
            </a:r>
            <a:r>
              <a:rPr lang="en-US" altLang="en-US">
                <a:solidFill>
                  <a:srgbClr val="FF0000"/>
                </a:solidFill>
              </a:rPr>
              <a:t> *</a:t>
            </a:r>
            <a:r>
              <a:rPr lang="en-US" altLang="en-US"/>
              <a:t> , </a:t>
            </a:r>
            <a:r>
              <a:rPr lang="en-US" altLang="en-US">
                <a:solidFill>
                  <a:srgbClr val="FF0000"/>
                </a:solidFill>
              </a:rPr>
              <a:t>0 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1 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 , …}</a:t>
            </a:r>
          </a:p>
        </p:txBody>
      </p:sp>
    </p:spTree>
    <p:extLst>
      <p:ext uri="{BB962C8B-B14F-4D97-AF65-F5344CB8AC3E}">
        <p14:creationId xmlns:p14="http://schemas.microsoft.com/office/powerpoint/2010/main" val="70908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89A3781-941D-D04C-B735-DB88E5E2F7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CFG for Arithmetic Expressions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3145E51-200E-1D43-9DD4-F2837B9289A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		::=		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op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	|	 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>
                <a:solidFill>
                  <a:srgbClr val="FF0000"/>
                </a:solidFill>
              </a:rPr>
              <a:t>)</a:t>
            </a:r>
            <a:r>
              <a:rPr lang="en-US" altLang="en-US">
                <a:solidFill>
                  <a:srgbClr val="66FF33"/>
                </a:solidFill>
              </a:rPr>
              <a:t> </a:t>
            </a:r>
            <a:r>
              <a:rPr lang="en-US" altLang="en-US"/>
              <a:t>	|	 </a:t>
            </a:r>
            <a:r>
              <a:rPr lang="en-US" altLang="en-US">
                <a:solidFill>
                  <a:srgbClr val="66FF33"/>
                </a:solidFill>
              </a:rPr>
              <a:t>num</a:t>
            </a: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op</a:t>
            </a:r>
            <a:r>
              <a:rPr lang="en-US" altLang="en-US"/>
              <a:t> 	::=		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	|	 </a:t>
            </a:r>
            <a:r>
              <a:rPr lang="en-US" altLang="en-US">
                <a:solidFill>
                  <a:srgbClr val="FF0000"/>
                </a:solidFill>
              </a:rPr>
              <a:t>*</a:t>
            </a: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num</a:t>
            </a:r>
            <a:r>
              <a:rPr lang="en-US" altLang="en-US"/>
              <a:t> ::=		 </a:t>
            </a:r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 | 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 |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 | 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		::=		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 	|	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*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 				|	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>
                <a:solidFill>
                  <a:srgbClr val="FF0000"/>
                </a:solidFill>
              </a:rPr>
              <a:t>)</a:t>
            </a:r>
            <a:r>
              <a:rPr lang="en-US" altLang="en-US">
                <a:solidFill>
                  <a:srgbClr val="66FF33"/>
                </a:solidFill>
              </a:rPr>
              <a:t> 	</a:t>
            </a:r>
            <a:r>
              <a:rPr lang="en-US" altLang="en-US"/>
              <a:t>| </a:t>
            </a:r>
            <a:r>
              <a:rPr lang="en-US" altLang="en-US">
                <a:solidFill>
                  <a:srgbClr val="FF0000"/>
                </a:solidFill>
              </a:rPr>
              <a:t>0</a:t>
            </a:r>
            <a:r>
              <a:rPr lang="en-US" altLang="en-US"/>
              <a:t> | 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 |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 | …	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Equivalent grammars generate same language</a:t>
            </a:r>
          </a:p>
        </p:txBody>
      </p:sp>
    </p:spTree>
    <p:extLst>
      <p:ext uri="{BB962C8B-B14F-4D97-AF65-F5344CB8AC3E}">
        <p14:creationId xmlns:p14="http://schemas.microsoft.com/office/powerpoint/2010/main" val="3897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13EEBAFA-6E72-EF4C-9436-47AD761A15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Derivations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AA897794-F89A-204A-8200-B12FBD3C27D2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473826" y="3276600"/>
            <a:ext cx="4194175" cy="3429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66FF33"/>
                </a:solidFill>
              </a:rPr>
              <a:t>E</a:t>
            </a:r>
            <a:endParaRPr lang="en-US" altLang="en-US" sz="2000" u="sng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66FF33"/>
                </a:solidFill>
              </a:rPr>
              <a:t>E </a:t>
            </a:r>
            <a:r>
              <a:rPr lang="en-US" altLang="en-US" sz="2000"/>
              <a:t>op E</a:t>
            </a:r>
            <a:endParaRPr lang="en-US" altLang="en-US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66FF33"/>
                </a:solidFill>
              </a:rPr>
              <a:t>num</a:t>
            </a:r>
            <a:r>
              <a:rPr lang="en-US" altLang="en-US" sz="2000"/>
              <a:t> op 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1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66FF33"/>
                </a:solidFill>
              </a:rPr>
              <a:t>op</a:t>
            </a:r>
            <a:r>
              <a:rPr lang="en-US" altLang="en-US" sz="2000"/>
              <a:t> 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1 *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66FF33"/>
                </a:solidFill>
              </a:rPr>
              <a:t>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1 *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66FF33"/>
                </a:solidFill>
              </a:rPr>
              <a:t>E</a:t>
            </a:r>
            <a:r>
              <a:rPr lang="en-US" altLang="en-US" sz="2000"/>
              <a:t> op E</a:t>
            </a:r>
            <a:endParaRPr lang="en-US" altLang="en-US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1 *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66FF33"/>
                </a:solidFill>
              </a:rPr>
              <a:t>num</a:t>
            </a:r>
            <a:r>
              <a:rPr lang="en-US" altLang="en-US" sz="2000"/>
              <a:t> op 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1 * 2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66FF33"/>
                </a:solidFill>
              </a:rPr>
              <a:t>op</a:t>
            </a:r>
            <a:r>
              <a:rPr lang="en-US" altLang="en-US" sz="2000"/>
              <a:t> 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1 * 2 +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66FF33"/>
                </a:solidFill>
              </a:rPr>
              <a:t>E</a:t>
            </a:r>
            <a:endParaRPr lang="en-US" altLang="en-US" sz="2000" u="sng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1 * 2 +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66FF33"/>
                </a:solidFill>
              </a:rPr>
              <a:t>num</a:t>
            </a:r>
            <a:endParaRPr lang="en-US" altLang="en-US" sz="2000" u="sng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>
                <a:solidFill>
                  <a:srgbClr val="FF0000"/>
                </a:solidFill>
              </a:rPr>
              <a:t>1 * 2 + 3</a:t>
            </a:r>
            <a:endParaRPr lang="en-US" altLang="en-US" sz="2000">
              <a:solidFill>
                <a:schemeClr val="folHlink"/>
              </a:solidFill>
            </a:endParaRP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744BFAD6-6CD5-B14F-8197-EC99D002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E93D49F4-588A-474C-A3C2-F9F73C7B1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1303338"/>
            <a:ext cx="6188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9467598F-0237-3D4B-9666-7E86FFB2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219201"/>
            <a:ext cx="8534400" cy="103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::=		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op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|	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(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)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|	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num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op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	::=		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	|	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*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num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::=		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0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…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4366C8E4-0CA2-B342-8A39-CDBC7947D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495800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1 * 2 + 3</a:t>
            </a:r>
          </a:p>
        </p:txBody>
      </p:sp>
    </p:spTree>
    <p:extLst>
      <p:ext uri="{BB962C8B-B14F-4D97-AF65-F5344CB8AC3E}">
        <p14:creationId xmlns:p14="http://schemas.microsoft.com/office/powerpoint/2010/main" val="202607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44AF381-AD6A-C743-9050-699A7B3D234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Derivations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FA35B397-8B23-E141-8025-1DAFE6581B93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172201" y="3505200"/>
            <a:ext cx="4194175" cy="3352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endParaRPr lang="en-US" altLang="en-US" u="sng">
              <a:solidFill>
                <a:schemeClr val="folHlink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E</a:t>
            </a:r>
            <a:endParaRPr lang="en-US" altLang="en-US">
              <a:solidFill>
                <a:schemeClr val="folHlink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>
                <a:solidFill>
                  <a:schemeClr val="folHlink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*</a:t>
            </a:r>
            <a:r>
              <a:rPr lang="en-US" altLang="en-US"/>
              <a:t> E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 *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 * 2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 * 2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+ 3</a:t>
            </a:r>
            <a:endParaRPr lang="en-US" altLang="en-US">
              <a:solidFill>
                <a:schemeClr val="folHlink"/>
              </a:solidFill>
            </a:endParaRP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E57F4C67-0A9D-704B-91F0-DB11B42A6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24000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D8EDCE44-1FFC-CC40-B68E-795EC10CE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1303338"/>
            <a:ext cx="61880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C099D8CF-7F64-1947-9472-FA636B405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1"/>
            <a:ext cx="85344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::=		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	|	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*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				|	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(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)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	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|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0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…	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1255D3E8-F16C-3F42-B40C-0E66DFD91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724400"/>
            <a:ext cx="1148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1 * 2 + 3</a:t>
            </a:r>
          </a:p>
        </p:txBody>
      </p:sp>
    </p:spTree>
    <p:extLst>
      <p:ext uri="{BB962C8B-B14F-4D97-AF65-F5344CB8AC3E}">
        <p14:creationId xmlns:p14="http://schemas.microsoft.com/office/powerpoint/2010/main" val="309831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A5AF179-3DF9-104C-9C0E-F27FC0AAA99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Leftmost – Rightmost Derivation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A44F9D8-8D77-B64C-BA49-E629A5D14799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676401" y="2819400"/>
            <a:ext cx="4194175" cy="37338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endParaRPr lang="en-US" altLang="en-US" u="sng">
              <a:solidFill>
                <a:schemeClr val="folHlink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E</a:t>
            </a:r>
            <a:endParaRPr lang="en-US" altLang="en-US">
              <a:solidFill>
                <a:schemeClr val="folHlink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>
                <a:solidFill>
                  <a:schemeClr val="folHlink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*</a:t>
            </a:r>
            <a:r>
              <a:rPr lang="en-US" altLang="en-US"/>
              <a:t> E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 *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 * 2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 * 2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+ 3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C1FBC3F2-01DE-E742-82DA-648DBC14C753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019801" y="2819400"/>
            <a:ext cx="4194175" cy="36576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endParaRPr lang="en-US" altLang="en-US" u="sng">
              <a:solidFill>
                <a:schemeClr val="folHlink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</a:t>
            </a:r>
            <a:r>
              <a:rPr lang="en-US" altLang="en-US">
                <a:solidFill>
                  <a:srgbClr val="FF0000"/>
                </a:solidFill>
              </a:rPr>
              <a:t>*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endParaRPr lang="en-US" altLang="en-US">
              <a:solidFill>
                <a:schemeClr val="folHlink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</a:t>
            </a:r>
            <a:r>
              <a:rPr lang="en-US" altLang="en-US">
                <a:solidFill>
                  <a:srgbClr val="FF0000"/>
                </a:solidFill>
              </a:rPr>
              <a:t>* </a:t>
            </a:r>
            <a:r>
              <a:rPr lang="en-US" altLang="en-US"/>
              <a:t>E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</a:t>
            </a:r>
            <a:r>
              <a:rPr lang="en-US" altLang="en-US">
                <a:solidFill>
                  <a:srgbClr val="FF0000"/>
                </a:solidFill>
              </a:rPr>
              <a:t>* </a:t>
            </a: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3</a:t>
            </a: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66FF33"/>
                </a:solidFill>
              </a:rPr>
              <a:t>E</a:t>
            </a:r>
            <a:r>
              <a:rPr lang="en-US" altLang="en-US">
                <a:solidFill>
                  <a:srgbClr val="FF0000"/>
                </a:solidFill>
              </a:rPr>
              <a:t> * 2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3</a:t>
            </a:r>
            <a:endParaRPr lang="en-US" altLang="en-US">
              <a:solidFill>
                <a:srgbClr val="66FF33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 * 2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+ 3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9E2F19C1-29AB-5842-BAB0-57D28421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0201"/>
            <a:ext cx="8534400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::=		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	|	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*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				|	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(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)</a:t>
            </a:r>
            <a:r>
              <a:rPr lang="en-US" alt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	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|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0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1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</a:t>
            </a:r>
            <a:r>
              <a:rPr lang="en-US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2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| …	</a:t>
            </a:r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93B1DC20-970C-E648-962A-D3287A661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716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BCD87CAB-41C0-0042-9357-A765AD6E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533400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7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090435A-2045-8A43-A401-C0E1BB6014E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B9F2FB6-567B-9544-918E-981A3E9671D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825625" y="1600200"/>
            <a:ext cx="8540750" cy="4876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E		::=		E + E	|	E * E				|	(E)	|  0	|  1	|  2 |  …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 * 2 + 3</a:t>
            </a:r>
            <a:r>
              <a:rPr lang="en-US" altLang="en-US"/>
              <a:t>			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E	</a:t>
            </a:r>
            <a:r>
              <a:rPr lang="en-US" altLang="en-US">
                <a:solidFill>
                  <a:srgbClr val="FF0000"/>
                </a:solidFill>
              </a:rPr>
              <a:t>+</a:t>
            </a:r>
            <a:r>
              <a:rPr lang="en-US" altLang="en-US"/>
              <a:t>	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E	</a:t>
            </a:r>
            <a:r>
              <a:rPr lang="en-US" altLang="en-US">
                <a:solidFill>
                  <a:srgbClr val="FF0000"/>
                </a:solidFill>
              </a:rPr>
              <a:t>*</a:t>
            </a:r>
            <a:r>
              <a:rPr lang="en-US" altLang="en-US"/>
              <a:t>	E		</a:t>
            </a:r>
            <a:r>
              <a:rPr lang="en-US" altLang="en-US">
                <a:solidFill>
                  <a:srgbClr val="FF0000"/>
                </a:solidFill>
              </a:rPr>
              <a:t>3</a:t>
            </a: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rgbClr val="FF0000"/>
                </a:solidFill>
              </a:rPr>
              <a:t>1</a:t>
            </a:r>
            <a:r>
              <a:rPr lang="en-US" altLang="en-US"/>
              <a:t>		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33783706-D8AE-3244-A8D0-E1B65E24FC97}"/>
              </a:ext>
            </a:extLst>
          </p:cNvPr>
          <p:cNvSpPr>
            <a:spLocks noChangeShapeType="1"/>
          </p:cNvSpPr>
          <p:nvPr/>
        </p:nvSpPr>
        <p:spPr bwMode="auto">
          <a:xfrm rot="21326730" flipH="1">
            <a:off x="4110038" y="4184650"/>
            <a:ext cx="449262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E1277FE1-639F-094C-99CC-0D9A25A52257}"/>
              </a:ext>
            </a:extLst>
          </p:cNvPr>
          <p:cNvSpPr>
            <a:spLocks noChangeShapeType="1"/>
          </p:cNvSpPr>
          <p:nvPr/>
        </p:nvSpPr>
        <p:spPr bwMode="auto">
          <a:xfrm rot="21325128" flipH="1">
            <a:off x="4953001" y="3657600"/>
            <a:ext cx="51911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E7481B21-74C1-AD4B-84C9-9EB3FB648F68}"/>
              </a:ext>
            </a:extLst>
          </p:cNvPr>
          <p:cNvSpPr>
            <a:spLocks noChangeShapeType="1"/>
          </p:cNvSpPr>
          <p:nvPr/>
        </p:nvSpPr>
        <p:spPr bwMode="auto">
          <a:xfrm rot="21439264">
            <a:off x="5934076" y="3725863"/>
            <a:ext cx="468313" cy="233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D87DB001-3472-C346-831E-3E46181B73A0}"/>
              </a:ext>
            </a:extLst>
          </p:cNvPr>
          <p:cNvSpPr>
            <a:spLocks noChangeShapeType="1"/>
          </p:cNvSpPr>
          <p:nvPr/>
        </p:nvSpPr>
        <p:spPr bwMode="auto">
          <a:xfrm rot="21439264">
            <a:off x="5019676" y="4186238"/>
            <a:ext cx="385763" cy="234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2E12B7A4-2BC2-DC4A-A5AE-2F50C8D88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886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BAD11800-BC59-584A-A802-7ADDCAD2E5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886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042FC402-A43E-4643-B0FB-6D22BD48D7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C24DDD46-565B-2D4F-9ECD-39CA6C708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89FDE08B-DEC0-7F4C-966C-632EFCB549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3">
            <a:extLst>
              <a:ext uri="{FF2B5EF4-FFF2-40B4-BE49-F238E27FC236}">
                <a16:creationId xmlns:a16="http://schemas.microsoft.com/office/drawing/2014/main" id="{8C1C81D1-A7F3-A147-B08C-55D9ED13B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7">
            <a:extLst>
              <a:ext uri="{FF2B5EF4-FFF2-40B4-BE49-F238E27FC236}">
                <a16:creationId xmlns:a16="http://schemas.microsoft.com/office/drawing/2014/main" id="{0EC35DC4-7365-F74F-88AB-939DEE886A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19">
            <a:extLst>
              <a:ext uri="{FF2B5EF4-FFF2-40B4-BE49-F238E27FC236}">
                <a16:creationId xmlns:a16="http://schemas.microsoft.com/office/drawing/2014/main" id="{8CE46887-B151-9A47-8190-B8D1E563FDC9}"/>
              </a:ext>
            </a:extLst>
          </p:cNvPr>
          <p:cNvSpPr>
            <a:spLocks noChangeShapeType="1"/>
          </p:cNvSpPr>
          <p:nvPr/>
        </p:nvSpPr>
        <p:spPr bwMode="auto">
          <a:xfrm rot="21439264">
            <a:off x="6856413" y="4264026"/>
            <a:ext cx="392112" cy="233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0">
            <a:extLst>
              <a:ext uri="{FF2B5EF4-FFF2-40B4-BE49-F238E27FC236}">
                <a16:creationId xmlns:a16="http://schemas.microsoft.com/office/drawing/2014/main" id="{AB3BA99C-10B8-E64C-9BD0-CE908783C2C4}"/>
              </a:ext>
            </a:extLst>
          </p:cNvPr>
          <p:cNvSpPr>
            <a:spLocks noChangeShapeType="1"/>
          </p:cNvSpPr>
          <p:nvPr/>
        </p:nvSpPr>
        <p:spPr bwMode="auto">
          <a:xfrm rot="21439264">
            <a:off x="5710238" y="4960938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1">
            <a:extLst>
              <a:ext uri="{FF2B5EF4-FFF2-40B4-BE49-F238E27FC236}">
                <a16:creationId xmlns:a16="http://schemas.microsoft.com/office/drawing/2014/main" id="{A8D71EA9-F7A9-CE4D-917E-52A63274F87D}"/>
              </a:ext>
            </a:extLst>
          </p:cNvPr>
          <p:cNvSpPr>
            <a:spLocks noChangeShapeType="1"/>
          </p:cNvSpPr>
          <p:nvPr/>
        </p:nvSpPr>
        <p:spPr bwMode="auto">
          <a:xfrm rot="21439264" flipH="1">
            <a:off x="3886201" y="4953000"/>
            <a:ext cx="3175" cy="82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7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828F78A-2A29-384D-B7C7-A3A309686E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98299D7-590E-3E42-AFC7-B89F5A0D176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825625" y="1600200"/>
            <a:ext cx="8540750" cy="4876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E		::=		E + E	|	E * E				|	(E)	|  0	|  1	|  2 |  …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1 * 2 + 3			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	*		3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1		2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5CEF3ED2-271D-E445-8192-232122458131}"/>
              </a:ext>
            </a:extLst>
          </p:cNvPr>
          <p:cNvSpPr>
            <a:spLocks noChangeShapeType="1"/>
          </p:cNvSpPr>
          <p:nvPr/>
        </p:nvSpPr>
        <p:spPr bwMode="auto">
          <a:xfrm rot="21326730" flipH="1">
            <a:off x="3968751" y="4191000"/>
            <a:ext cx="595313" cy="382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6B1FED72-1A49-5E45-A9DB-A9A3A1EC2287}"/>
              </a:ext>
            </a:extLst>
          </p:cNvPr>
          <p:cNvSpPr>
            <a:spLocks noChangeShapeType="1"/>
          </p:cNvSpPr>
          <p:nvPr/>
        </p:nvSpPr>
        <p:spPr bwMode="auto">
          <a:xfrm rot="21325128" flipH="1">
            <a:off x="4953001" y="3657600"/>
            <a:ext cx="519113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58C35D8E-63EC-5D46-AEA6-00A029134313}"/>
              </a:ext>
            </a:extLst>
          </p:cNvPr>
          <p:cNvSpPr>
            <a:spLocks noChangeShapeType="1"/>
          </p:cNvSpPr>
          <p:nvPr/>
        </p:nvSpPr>
        <p:spPr bwMode="auto">
          <a:xfrm rot="21439264">
            <a:off x="5934076" y="3725863"/>
            <a:ext cx="468313" cy="233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C89D776B-FFE7-8F4D-9F74-44CFF96FE8F1}"/>
              </a:ext>
            </a:extLst>
          </p:cNvPr>
          <p:cNvSpPr>
            <a:spLocks noChangeShapeType="1"/>
          </p:cNvSpPr>
          <p:nvPr/>
        </p:nvSpPr>
        <p:spPr bwMode="auto">
          <a:xfrm rot="21439264">
            <a:off x="5024438" y="4184650"/>
            <a:ext cx="461962" cy="382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843E362D-D84E-244F-8A11-1DCBFCA85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886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FB969ED8-FB35-0B48-83EA-840F417E7C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886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5D6D6424-8080-7343-A426-610F1ABA2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E208D8DC-296C-9F46-B81A-F0A3C56CE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0DD5F6D8-6DA7-9546-9A48-B9B96D01DF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7CF7B32F-A54D-0549-9507-157806EFD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8C3EBCA6-6BE3-EF48-99C1-A646C40BE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E5D5C1B-CB63-F640-BC1A-C3D1A04232A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</a:t>
            </a:r>
          </a:p>
        </p:txBody>
      </p:sp>
      <p:sp>
        <p:nvSpPr>
          <p:cNvPr id="51214" name="Rectangle 14">
            <a:extLst>
              <a:ext uri="{FF2B5EF4-FFF2-40B4-BE49-F238E27FC236}">
                <a16:creationId xmlns:a16="http://schemas.microsoft.com/office/drawing/2014/main" id="{92F9CB69-8226-3E4E-80C4-CA863A70420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825625" y="1600200"/>
            <a:ext cx="8540750" cy="48768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E		::=		E + E	|	E * E				|	(E)	|  0	|  1	|  2 |  …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	*						+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1			+				*		3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	2		3		1		2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Two different parse trees for 1 * 2 + 3 !!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Let’s rewrite the grammar…</a:t>
            </a:r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F89AFB49-E8FA-914C-8A51-0988D51CC42A}"/>
              </a:ext>
            </a:extLst>
          </p:cNvPr>
          <p:cNvSpPr>
            <a:spLocks noChangeShapeType="1"/>
          </p:cNvSpPr>
          <p:nvPr/>
        </p:nvSpPr>
        <p:spPr bwMode="auto">
          <a:xfrm rot="21326730" flipH="1">
            <a:off x="6719888" y="3889375"/>
            <a:ext cx="595312" cy="382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2" name="Line 22">
            <a:extLst>
              <a:ext uri="{FF2B5EF4-FFF2-40B4-BE49-F238E27FC236}">
                <a16:creationId xmlns:a16="http://schemas.microsoft.com/office/drawing/2014/main" id="{8B66730B-1FA5-344A-8322-9E3147ED370F}"/>
              </a:ext>
            </a:extLst>
          </p:cNvPr>
          <p:cNvSpPr>
            <a:spLocks noChangeShapeType="1"/>
          </p:cNvSpPr>
          <p:nvPr/>
        </p:nvSpPr>
        <p:spPr bwMode="auto">
          <a:xfrm rot="21325128" flipH="1">
            <a:off x="7627938" y="3432175"/>
            <a:ext cx="595312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3" name="Line 23">
            <a:extLst>
              <a:ext uri="{FF2B5EF4-FFF2-40B4-BE49-F238E27FC236}">
                <a16:creationId xmlns:a16="http://schemas.microsoft.com/office/drawing/2014/main" id="{E81D02CD-C18E-2948-9531-5AF754A27E5F}"/>
              </a:ext>
            </a:extLst>
          </p:cNvPr>
          <p:cNvSpPr>
            <a:spLocks noChangeShapeType="1"/>
          </p:cNvSpPr>
          <p:nvPr/>
        </p:nvSpPr>
        <p:spPr bwMode="auto">
          <a:xfrm rot="21439264">
            <a:off x="8688388" y="3424238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4" name="Line 24">
            <a:extLst>
              <a:ext uri="{FF2B5EF4-FFF2-40B4-BE49-F238E27FC236}">
                <a16:creationId xmlns:a16="http://schemas.microsoft.com/office/drawing/2014/main" id="{6FEF3C47-A5B8-8E4E-9D37-CBD5F302AA3A}"/>
              </a:ext>
            </a:extLst>
          </p:cNvPr>
          <p:cNvSpPr>
            <a:spLocks noChangeShapeType="1"/>
          </p:cNvSpPr>
          <p:nvPr/>
        </p:nvSpPr>
        <p:spPr bwMode="auto">
          <a:xfrm rot="21439264">
            <a:off x="7775576" y="3883025"/>
            <a:ext cx="461963" cy="382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5" name="Line 25">
            <a:extLst>
              <a:ext uri="{FF2B5EF4-FFF2-40B4-BE49-F238E27FC236}">
                <a16:creationId xmlns:a16="http://schemas.microsoft.com/office/drawing/2014/main" id="{CE397277-B077-A645-AAF8-E655171D9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886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6" name="Line 26">
            <a:extLst>
              <a:ext uri="{FF2B5EF4-FFF2-40B4-BE49-F238E27FC236}">
                <a16:creationId xmlns:a16="http://schemas.microsoft.com/office/drawing/2014/main" id="{8F05404B-ED81-2248-8157-7E943A4F1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886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6DE8032F-15CB-4B4E-9ED7-B771FFA78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936BD37F-BC73-974B-9AC4-310A9615F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038600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9" name="Line 29">
            <a:extLst>
              <a:ext uri="{FF2B5EF4-FFF2-40B4-BE49-F238E27FC236}">
                <a16:creationId xmlns:a16="http://schemas.microsoft.com/office/drawing/2014/main" id="{4A3E398A-9CF4-774D-AB60-B65FED32FD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0" name="Line 30">
            <a:extLst>
              <a:ext uri="{FF2B5EF4-FFF2-40B4-BE49-F238E27FC236}">
                <a16:creationId xmlns:a16="http://schemas.microsoft.com/office/drawing/2014/main" id="{57F407DD-3CCD-6F43-A51A-E6686EC24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1" name="Line 31">
            <a:extLst>
              <a:ext uri="{FF2B5EF4-FFF2-40B4-BE49-F238E27FC236}">
                <a16:creationId xmlns:a16="http://schemas.microsoft.com/office/drawing/2014/main" id="{D767D440-FE02-D649-B953-DCE24E964660}"/>
              </a:ext>
            </a:extLst>
          </p:cNvPr>
          <p:cNvSpPr>
            <a:spLocks noChangeShapeType="1"/>
          </p:cNvSpPr>
          <p:nvPr/>
        </p:nvSpPr>
        <p:spPr bwMode="auto">
          <a:xfrm rot="21459273" flipH="1">
            <a:off x="2195514" y="3429001"/>
            <a:ext cx="5476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2" name="Line 32">
            <a:extLst>
              <a:ext uri="{FF2B5EF4-FFF2-40B4-BE49-F238E27FC236}">
                <a16:creationId xmlns:a16="http://schemas.microsoft.com/office/drawing/2014/main" id="{D7E29526-2B91-9B4F-9461-4B7DDC8E8B6B}"/>
              </a:ext>
            </a:extLst>
          </p:cNvPr>
          <p:cNvSpPr>
            <a:spLocks noChangeShapeType="1"/>
          </p:cNvSpPr>
          <p:nvPr/>
        </p:nvSpPr>
        <p:spPr bwMode="auto">
          <a:xfrm rot="21459352">
            <a:off x="3186114" y="3429001"/>
            <a:ext cx="54768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3" name="Line 33">
            <a:extLst>
              <a:ext uri="{FF2B5EF4-FFF2-40B4-BE49-F238E27FC236}">
                <a16:creationId xmlns:a16="http://schemas.microsoft.com/office/drawing/2014/main" id="{5BC0C12B-D085-0F4E-B2B9-8D70876DFFCB}"/>
              </a:ext>
            </a:extLst>
          </p:cNvPr>
          <p:cNvSpPr>
            <a:spLocks noChangeShapeType="1"/>
          </p:cNvSpPr>
          <p:nvPr/>
        </p:nvSpPr>
        <p:spPr bwMode="auto">
          <a:xfrm rot="21462564" flipH="1">
            <a:off x="3178176" y="3962401"/>
            <a:ext cx="479425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4" name="Line 34">
            <a:extLst>
              <a:ext uri="{FF2B5EF4-FFF2-40B4-BE49-F238E27FC236}">
                <a16:creationId xmlns:a16="http://schemas.microsoft.com/office/drawing/2014/main" id="{60CF8913-9427-074F-84C5-0B1956CC3C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40386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35" name="Line 35">
            <a:extLst>
              <a:ext uri="{FF2B5EF4-FFF2-40B4-BE49-F238E27FC236}">
                <a16:creationId xmlns:a16="http://schemas.microsoft.com/office/drawing/2014/main" id="{76076AC8-E40F-B341-9DDD-A40520608D6C}"/>
              </a:ext>
            </a:extLst>
          </p:cNvPr>
          <p:cNvSpPr>
            <a:spLocks noChangeShapeType="1"/>
          </p:cNvSpPr>
          <p:nvPr/>
        </p:nvSpPr>
        <p:spPr bwMode="auto">
          <a:xfrm rot="21462564">
            <a:off x="4168776" y="3962401"/>
            <a:ext cx="479425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9D8F610-BE86-3446-997C-EC65648826F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Unambiguous Arithmetic Grammar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4D29F75-8D5B-0840-B121-7320D8C315A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E	::=	E + T	|	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T	::=	T * F	|	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F ::=	num		|	(E)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/>
              <a:t>* has precedence over +;  “binds tighter”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Left-recursive, Left-associative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96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6486C79-D7A3-924C-B011-BA29AD1062A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Unambiguous Arithmetic Grammar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14230E7-AB64-8F44-9554-8FCD81758E02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28801" y="1371600"/>
            <a:ext cx="8308975" cy="13716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	E	::=		E + T		|	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	T	::=		T * F		|	F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/>
              <a:t>	F	::=		num		|	(E)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D5517238-B268-AC48-8EB4-9A44F9058BF7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1828800" y="2667000"/>
            <a:ext cx="2971800" cy="39624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u="sng">
                <a:solidFill>
                  <a:srgbClr val="66FF33"/>
                </a:solidFill>
              </a:rPr>
              <a:t>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+ </a:t>
            </a:r>
            <a:r>
              <a:rPr lang="en-US" altLang="en-US" u="sng">
                <a:solidFill>
                  <a:srgbClr val="66FF33"/>
                </a:solidFill>
              </a:rPr>
              <a:t>T</a:t>
            </a:r>
            <a:endParaRPr lang="en-US" altLang="en-US" u="sng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+ T * </a:t>
            </a:r>
            <a:r>
              <a:rPr lang="en-US" altLang="en-US" u="sng">
                <a:solidFill>
                  <a:srgbClr val="66FF33"/>
                </a:solidFill>
              </a:rPr>
              <a:t>F</a:t>
            </a:r>
            <a:endParaRPr lang="en-US" altLang="en-US" u="sng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+ T * (</a:t>
            </a:r>
            <a:r>
              <a:rPr lang="en-US" altLang="en-US" u="sng">
                <a:solidFill>
                  <a:srgbClr val="66FF33"/>
                </a:solidFill>
              </a:rPr>
              <a:t>E</a:t>
            </a:r>
            <a:r>
              <a:rPr lang="en-US" altLang="en-US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+ T * (E + </a:t>
            </a:r>
            <a:r>
              <a:rPr lang="en-US" altLang="en-US" u="sng">
                <a:solidFill>
                  <a:srgbClr val="66FF33"/>
                </a:solidFill>
              </a:rPr>
              <a:t>T</a:t>
            </a:r>
            <a:r>
              <a:rPr lang="en-US" altLang="en-US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+ T * (E + </a:t>
            </a:r>
            <a:r>
              <a:rPr lang="en-US" altLang="en-US" u="sng">
                <a:solidFill>
                  <a:srgbClr val="66FF33"/>
                </a:solidFill>
              </a:rPr>
              <a:t>F</a:t>
            </a:r>
            <a:r>
              <a:rPr lang="en-US" altLang="en-US"/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+ T * (</a:t>
            </a:r>
            <a:r>
              <a:rPr lang="en-US" altLang="en-US" u="sng">
                <a:solidFill>
                  <a:srgbClr val="66FF33"/>
                </a:solidFill>
              </a:rPr>
              <a:t>E</a:t>
            </a:r>
            <a:r>
              <a:rPr lang="en-US" altLang="en-US"/>
              <a:t> + 5)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+ T * (</a:t>
            </a:r>
            <a:r>
              <a:rPr lang="en-US" altLang="en-US" u="sng">
                <a:solidFill>
                  <a:srgbClr val="66FF33"/>
                </a:solidFill>
              </a:rPr>
              <a:t>T</a:t>
            </a:r>
            <a:r>
              <a:rPr lang="en-US" altLang="en-US"/>
              <a:t> + 5)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E892427F-BCF5-9B47-9B74-50FEB18D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743200"/>
            <a:ext cx="3810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 + T * (</a:t>
            </a:r>
            <a:r>
              <a:rPr lang="en-US" altLang="en-US" u="sng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F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+ 5)</a:t>
            </a:r>
          </a:p>
          <a:p>
            <a:pPr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 + </a:t>
            </a:r>
            <a:r>
              <a:rPr lang="en-US" altLang="en-US" u="sng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T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* (7 + 5)</a:t>
            </a:r>
          </a:p>
          <a:p>
            <a:pPr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 + </a:t>
            </a:r>
            <a:r>
              <a:rPr lang="en-US" altLang="en-US" u="sng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F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* (7 + 5)</a:t>
            </a:r>
          </a:p>
          <a:p>
            <a:pPr>
              <a:spcBef>
                <a:spcPct val="20000"/>
              </a:spcBef>
            </a:pPr>
            <a:r>
              <a:rPr lang="en-US" altLang="en-US" u="sng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E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+ 3 * (7 + 5)</a:t>
            </a:r>
          </a:p>
          <a:p>
            <a:pPr>
              <a:spcBef>
                <a:spcPct val="20000"/>
              </a:spcBef>
            </a:pPr>
            <a:r>
              <a:rPr lang="en-US" altLang="en-US" u="sng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T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+ 3 * (7 + 5)</a:t>
            </a:r>
          </a:p>
          <a:p>
            <a:pPr>
              <a:spcBef>
                <a:spcPct val="20000"/>
              </a:spcBef>
            </a:pPr>
            <a:r>
              <a:rPr lang="en-US" altLang="en-US" u="sng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F</a:t>
            </a: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 + 3 * (7 + 5)</a:t>
            </a:r>
          </a:p>
          <a:p>
            <a:pPr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2 + 3 * (7 + 5) </a:t>
            </a:r>
          </a:p>
        </p:txBody>
      </p:sp>
    </p:spTree>
    <p:extLst>
      <p:ext uri="{BB962C8B-B14F-4D97-AF65-F5344CB8AC3E}">
        <p14:creationId xmlns:p14="http://schemas.microsoft.com/office/powerpoint/2010/main" val="168347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759D80-937F-7746-8327-B67D4449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Grammars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EE9536D-91F0-C941-9D9F-6D431E181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formal </a:t>
            </a:r>
            <a:r>
              <a:rPr lang="en-US" altLang="en-US" i="1">
                <a:solidFill>
                  <a:srgbClr val="C00000"/>
                </a:solidFill>
              </a:rPr>
              <a:t>grammar</a:t>
            </a:r>
            <a:r>
              <a:rPr lang="en-US" altLang="en-US">
                <a:solidFill>
                  <a:srgbClr val="C00000"/>
                </a:solidFill>
              </a:rPr>
              <a:t> </a:t>
            </a:r>
            <a:r>
              <a:rPr lang="en-US" altLang="en-US" i="1">
                <a:solidFill>
                  <a:srgbClr val="C00000"/>
                </a:solidFill>
              </a:rPr>
              <a:t>G</a:t>
            </a:r>
            <a:r>
              <a:rPr lang="en-US" altLang="en-US">
                <a:solidFill>
                  <a:srgbClr val="C00000"/>
                </a:solidFill>
              </a:rPr>
              <a:t> is any compact, precise mathematical definition of a language </a:t>
            </a:r>
            <a:r>
              <a:rPr lang="en-US" altLang="en-US" i="1">
                <a:solidFill>
                  <a:srgbClr val="C00000"/>
                </a:solidFill>
              </a:rPr>
              <a:t>L</a:t>
            </a:r>
            <a:r>
              <a:rPr lang="en-US" altLang="en-US">
                <a:solidFill>
                  <a:srgbClr val="C0000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 opposed to just a raw listing of all of the language’s legal sentences, or just examples of them.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grammar implies an </a:t>
            </a:r>
            <a:r>
              <a:rPr lang="en-US" altLang="en-US">
                <a:solidFill>
                  <a:srgbClr val="FF00FF"/>
                </a:solidFill>
              </a:rPr>
              <a:t>algorithm that would generate all legal sentences of the language.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Often, it takes the form of a set of recursive definitions.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popular way to </a:t>
            </a:r>
            <a:r>
              <a:rPr lang="en-US" altLang="en-US">
                <a:solidFill>
                  <a:srgbClr val="FF00FF"/>
                </a:solidFill>
              </a:rPr>
              <a:t>specify a grammar recursively </a:t>
            </a:r>
            <a:r>
              <a:rPr lang="en-US" altLang="en-US"/>
              <a:t>is to specify it as a </a:t>
            </a:r>
            <a:r>
              <a:rPr lang="en-US" altLang="en-US" i="1">
                <a:solidFill>
                  <a:srgbClr val="C00000"/>
                </a:solidFill>
              </a:rPr>
              <a:t>phrase-structure grammar</a:t>
            </a:r>
            <a:r>
              <a:rPr lang="en-US" altLang="en-US" i="1"/>
              <a:t>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25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C91C8DA8-3025-0947-B531-F1CA692E56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Left- vs. Right- Recursive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7B64725-E97A-1D44-B4B7-B84EF787853F}"/>
              </a:ext>
            </a:extLst>
          </p:cNvPr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25626" y="1600200"/>
            <a:ext cx="4194175" cy="4953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E	::=	</a:t>
            </a:r>
            <a:r>
              <a:rPr lang="en-US" altLang="en-US" sz="2400">
                <a:solidFill>
                  <a:schemeClr val="accent1"/>
                </a:solidFill>
              </a:rPr>
              <a:t>E</a:t>
            </a:r>
            <a:r>
              <a:rPr lang="en-US" altLang="en-US" sz="2400"/>
              <a:t> + T		|	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T	::=	</a:t>
            </a:r>
            <a:r>
              <a:rPr lang="en-US" altLang="en-US" sz="2400">
                <a:solidFill>
                  <a:schemeClr val="accent1"/>
                </a:solidFill>
              </a:rPr>
              <a:t>T</a:t>
            </a:r>
            <a:r>
              <a:rPr lang="en-US" altLang="en-US" sz="2400"/>
              <a:t> * F		|	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F	::=	num	|	(E)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accent1"/>
                </a:solidFill>
              </a:rPr>
              <a:t>3 * 4</a:t>
            </a:r>
            <a:r>
              <a:rPr lang="en-US" altLang="en-US" sz="2400"/>
              <a:t> * 5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		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chemeClr val="accent1"/>
                </a:solidFill>
              </a:rPr>
              <a:t>*</a:t>
            </a:r>
            <a:r>
              <a:rPr lang="en-US" altLang="en-US" sz="2400"/>
              <a:t>		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chemeClr val="accent1"/>
                </a:solidFill>
              </a:rPr>
              <a:t>3</a:t>
            </a:r>
            <a:r>
              <a:rPr lang="en-US" altLang="en-US" sz="2400"/>
              <a:t>			</a:t>
            </a:r>
            <a:r>
              <a:rPr lang="en-US" altLang="en-US" sz="2400">
                <a:solidFill>
                  <a:schemeClr val="accent1"/>
                </a:solidFill>
              </a:rPr>
              <a:t>4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Left-Associative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E2EECEC-4B4E-184D-80CD-FF6D369B6A16}"/>
              </a:ext>
            </a:extLst>
          </p:cNvPr>
          <p:cNvSpPr>
            <a:spLocks noGrp="1" noRot="1" noChangeArrowheads="1"/>
          </p:cNvSpPr>
          <p:nvPr>
            <p:ph type="body" sz="half" idx="2"/>
          </p:nvPr>
        </p:nvSpPr>
        <p:spPr>
          <a:xfrm>
            <a:off x="6172200" y="1600200"/>
            <a:ext cx="4191000" cy="5105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E	::=	T + </a:t>
            </a:r>
            <a:r>
              <a:rPr lang="en-US" altLang="en-US" sz="2400">
                <a:solidFill>
                  <a:schemeClr val="accent1"/>
                </a:solidFill>
              </a:rPr>
              <a:t>E	</a:t>
            </a:r>
            <a:r>
              <a:rPr lang="en-US" altLang="en-US" sz="2400"/>
              <a:t>	|	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T	::=	F * </a:t>
            </a:r>
            <a:r>
              <a:rPr lang="en-US" altLang="en-US" sz="2400">
                <a:solidFill>
                  <a:schemeClr val="accent1"/>
                </a:solidFill>
              </a:rPr>
              <a:t>T 		</a:t>
            </a:r>
            <a:r>
              <a:rPr lang="en-US" altLang="en-US" sz="2400"/>
              <a:t>|	F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F	::=	num	|	(E)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3 * </a:t>
            </a:r>
            <a:r>
              <a:rPr lang="en-US" altLang="en-US" sz="2400">
                <a:solidFill>
                  <a:schemeClr val="accent1"/>
                </a:solidFill>
              </a:rPr>
              <a:t>4 * 5</a:t>
            </a: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	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3			</a:t>
            </a:r>
            <a:r>
              <a:rPr lang="en-US" altLang="en-US" sz="2400">
                <a:solidFill>
                  <a:schemeClr val="accent1"/>
                </a:solidFill>
              </a:rPr>
              <a:t>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chemeClr val="accent1"/>
                </a:solidFill>
              </a:rPr>
              <a:t>4</a:t>
            </a:r>
            <a:r>
              <a:rPr lang="en-US" altLang="en-US" sz="2400"/>
              <a:t>		</a:t>
            </a:r>
            <a:r>
              <a:rPr lang="en-US" altLang="en-US" sz="2400">
                <a:solidFill>
                  <a:schemeClr val="accent1"/>
                </a:solidFill>
              </a:rPr>
              <a:t>5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/>
              <a:t>Right-Associative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443CF06E-2E25-3546-B237-0CA690180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371600"/>
            <a:ext cx="0" cy="510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4DBB99F9-8E7A-7944-8551-EB1FE0DEB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572000"/>
            <a:ext cx="762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D2014393-5B66-1240-8D02-8C28A58EE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572000"/>
            <a:ext cx="5334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3D22084D-4238-8B4B-8975-F49D14EFF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572000"/>
            <a:ext cx="6858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465D1556-E4C6-064B-8B8D-18E926BEE1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572000"/>
            <a:ext cx="7620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A34A997D-8B64-8F4D-AE08-02A7DFFD0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95800"/>
            <a:ext cx="914400" cy="533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2F519E5B-9A90-0B47-B531-60A715744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95800"/>
            <a:ext cx="990600" cy="533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14">
            <a:extLst>
              <a:ext uri="{FF2B5EF4-FFF2-40B4-BE49-F238E27FC236}">
                <a16:creationId xmlns:a16="http://schemas.microsoft.com/office/drawing/2014/main" id="{EA7DF2B1-F8CF-E048-B1CE-537A90C811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4196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15">
            <a:extLst>
              <a:ext uri="{FF2B5EF4-FFF2-40B4-BE49-F238E27FC236}">
                <a16:creationId xmlns:a16="http://schemas.microsoft.com/office/drawing/2014/main" id="{8544D02F-56F3-0144-AA3F-A51D23C99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419600"/>
            <a:ext cx="609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16">
            <a:extLst>
              <a:ext uri="{FF2B5EF4-FFF2-40B4-BE49-F238E27FC236}">
                <a16:creationId xmlns:a16="http://schemas.microsoft.com/office/drawing/2014/main" id="{EE5621C3-C3BB-9A46-964D-8994BD2B1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48768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C51C12FD-0AB4-E145-B48C-4CC8E16C0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105400"/>
            <a:ext cx="5334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18">
            <a:extLst>
              <a:ext uri="{FF2B5EF4-FFF2-40B4-BE49-F238E27FC236}">
                <a16:creationId xmlns:a16="http://schemas.microsoft.com/office/drawing/2014/main" id="{E221DD45-2DBD-F742-A22C-D2AC9AEE9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953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Oval 19">
            <a:extLst>
              <a:ext uri="{FF2B5EF4-FFF2-40B4-BE49-F238E27FC236}">
                <a16:creationId xmlns:a16="http://schemas.microsoft.com/office/drawing/2014/main" id="{9AB20EE1-60EC-664B-9487-6C896B91EBE4}"/>
              </a:ext>
            </a:extLst>
          </p:cNvPr>
          <p:cNvSpPr>
            <a:spLocks noChangeArrowheads="1"/>
          </p:cNvSpPr>
          <p:nvPr/>
        </p:nvSpPr>
        <p:spPr bwMode="auto">
          <a:xfrm rot="5593572">
            <a:off x="3810000" y="3962400"/>
            <a:ext cx="304800" cy="15240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7B7F1123-2A41-2A43-998F-09697A1E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8768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9" name="Line 21">
            <a:extLst>
              <a:ext uri="{FF2B5EF4-FFF2-40B4-BE49-F238E27FC236}">
                <a16:creationId xmlns:a16="http://schemas.microsoft.com/office/drawing/2014/main" id="{37681ABE-2210-504D-8203-60BE24B61E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419600"/>
            <a:ext cx="609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0" name="Line 22">
            <a:extLst>
              <a:ext uri="{FF2B5EF4-FFF2-40B4-BE49-F238E27FC236}">
                <a16:creationId xmlns:a16="http://schemas.microsoft.com/office/drawing/2014/main" id="{8606CD70-7B79-7640-BB5C-AE8ECE0EA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958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51" name="Line 23">
            <a:extLst>
              <a:ext uri="{FF2B5EF4-FFF2-40B4-BE49-F238E27FC236}">
                <a16:creationId xmlns:a16="http://schemas.microsoft.com/office/drawing/2014/main" id="{1C5E2B5F-E501-B146-8D16-599DE9D0C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9530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9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C91C8DA8-3025-0947-B531-F1CA692E56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en-US" dirty="0"/>
              <a:t>English Language Grammar and Parse Tree</a:t>
            </a: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4DBB99F9-8E7A-7944-8551-EB1FE0DEB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572000"/>
            <a:ext cx="762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D2014393-5B66-1240-8D02-8C28A58EE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572000"/>
            <a:ext cx="5334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3D22084D-4238-8B4B-8975-F49D14EFF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572000"/>
            <a:ext cx="6858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465D1556-E4C6-064B-8B8D-18E926BEE1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572000"/>
            <a:ext cx="7620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A34A997D-8B64-8F4D-AE08-02A7DFFD0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95800"/>
            <a:ext cx="914400" cy="533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2F519E5B-9A90-0B47-B531-60A715744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95800"/>
            <a:ext cx="990600" cy="533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C51C12FD-0AB4-E145-B48C-4CC8E16C0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105400"/>
            <a:ext cx="5334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F54FB-F35E-9D4F-B74C-A2BEFA51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6900"/>
            <a:ext cx="5707117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38DA57-E90A-184B-A1DA-A2FBC707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1" y="2133600"/>
            <a:ext cx="5787143" cy="22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1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C91C8DA8-3025-0947-B531-F1CA692E56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en-US" dirty="0"/>
              <a:t>English Language Grammar and Parse Tree</a:t>
            </a: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4DBB99F9-8E7A-7944-8551-EB1FE0DEB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572000"/>
            <a:ext cx="762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D2014393-5B66-1240-8D02-8C28A58EE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572000"/>
            <a:ext cx="5334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3D22084D-4238-8B4B-8975-F49D14EFF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572000"/>
            <a:ext cx="6858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465D1556-E4C6-064B-8B8D-18E926BEE1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572000"/>
            <a:ext cx="7620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A34A997D-8B64-8F4D-AE08-02A7DFFD0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95800"/>
            <a:ext cx="914400" cy="533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2F519E5B-9A90-0B47-B531-60A715744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95800"/>
            <a:ext cx="990600" cy="533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C51C12FD-0AB4-E145-B48C-4CC8E16C0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105400"/>
            <a:ext cx="5334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A991B9-98DB-8744-9EB4-A378F1D3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021" y="1143000"/>
            <a:ext cx="7641406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5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C91C8DA8-3025-0947-B531-F1CA692E563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en-US" dirty="0"/>
              <a:t>English Language Grammar and Parse Tree</a:t>
            </a: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4DBB99F9-8E7A-7944-8551-EB1FE0DEB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572000"/>
            <a:ext cx="762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D2014393-5B66-1240-8D02-8C28A58EE5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572000"/>
            <a:ext cx="5334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>
            <a:extLst>
              <a:ext uri="{FF2B5EF4-FFF2-40B4-BE49-F238E27FC236}">
                <a16:creationId xmlns:a16="http://schemas.microsoft.com/office/drawing/2014/main" id="{3D22084D-4238-8B4B-8975-F49D14EFF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572000"/>
            <a:ext cx="6858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465D1556-E4C6-064B-8B8D-18E926BEE1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4572000"/>
            <a:ext cx="76200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>
            <a:extLst>
              <a:ext uri="{FF2B5EF4-FFF2-40B4-BE49-F238E27FC236}">
                <a16:creationId xmlns:a16="http://schemas.microsoft.com/office/drawing/2014/main" id="{A34A997D-8B64-8F4D-AE08-02A7DFFD03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495800"/>
            <a:ext cx="914400" cy="533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2F519E5B-9A90-0B47-B531-60A715744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495800"/>
            <a:ext cx="990600" cy="5334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C51C12FD-0AB4-E145-B48C-4CC8E16C0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105400"/>
            <a:ext cx="533400" cy="304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D4937-9859-354C-AD46-532A174D0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789" y="1538868"/>
            <a:ext cx="6706113" cy="45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0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E4251AE-01C8-1D41-A845-E7C37BE90B2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more program-like grammar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BF59941-585B-E64F-8258-E69F45BB7CB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600200"/>
            <a:ext cx="854075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S	::=	S; S	|	id = 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|	while E do {S}	|	if E then {S}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|	if E then {S} else {S}	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E ::=	E + T  |	E == T  |	 not E  |  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T ::=	id	|	num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S – “statements”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E – “expressions”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T – “terms”</a:t>
            </a:r>
          </a:p>
        </p:txBody>
      </p:sp>
    </p:spTree>
    <p:extLst>
      <p:ext uri="{BB962C8B-B14F-4D97-AF65-F5344CB8AC3E}">
        <p14:creationId xmlns:p14="http://schemas.microsoft.com/office/powerpoint/2010/main" val="268308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C454541-1F44-A444-9E2A-0C056F0AC1E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more program-like grammar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622A40-9B3F-2B40-BE7A-E9660F29938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1219200"/>
            <a:ext cx="854075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S	::=		S; S	|	id = 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|	while E do {S}	|	if E then {S}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|	if E then {S} else {S}	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E ::=		E + T    |	E == T    |	 not E   |   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T ::=		id	|	num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i = 1;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sum = 0;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while not i == 10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do {	i = i + 1;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	sum = sum + i	}	Ambiguity?</a:t>
            </a:r>
          </a:p>
        </p:txBody>
      </p:sp>
    </p:spTree>
    <p:extLst>
      <p:ext uri="{BB962C8B-B14F-4D97-AF65-F5344CB8AC3E}">
        <p14:creationId xmlns:p14="http://schemas.microsoft.com/office/powerpoint/2010/main" val="1678838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4E83FB7-8392-2347-8EF4-709907235CF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more program-like grammar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5882F0A-9668-8544-9DF8-1FF1721E3D5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8800" y="1219200"/>
            <a:ext cx="854075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S	::=	S </a:t>
            </a:r>
            <a:r>
              <a:rPr lang="en-US" altLang="en-US">
                <a:solidFill>
                  <a:schemeClr val="accent1"/>
                </a:solidFill>
              </a:rPr>
              <a:t>;</a:t>
            </a:r>
            <a:r>
              <a:rPr lang="en-US" altLang="en-US"/>
              <a:t> S	|	id = 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|	while E do {S}	|	if E then {S}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|	if E then {S} else {S}	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E ::=		E + T    |	E == T    |	 not E   |   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T ::=		id	|	num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/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i = 1</a:t>
            </a:r>
            <a:r>
              <a:rPr lang="en-US" altLang="en-US">
                <a:solidFill>
                  <a:schemeClr val="accent1"/>
                </a:solidFill>
              </a:rPr>
              <a:t>;</a:t>
            </a:r>
            <a:r>
              <a:rPr lang="en-US" altLang="en-US"/>
              <a:t>				i = 1;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sum = 0;			sum = 0</a:t>
            </a:r>
            <a:r>
              <a:rPr lang="en-US" altLang="en-US">
                <a:solidFill>
                  <a:schemeClr val="accent1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while not i == 10	while not i == 10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do { i = i + 1;		do {	i = i + 1;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	    sum = sum + i } 		sum = sum + i }</a:t>
            </a:r>
          </a:p>
        </p:txBody>
      </p:sp>
    </p:spTree>
    <p:extLst>
      <p:ext uri="{BB962C8B-B14F-4D97-AF65-F5344CB8AC3E}">
        <p14:creationId xmlns:p14="http://schemas.microsoft.com/office/powerpoint/2010/main" val="3675612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E85453E-424E-3D46-9DC6-88075B6F3B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more program-like grammar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27F3F91-5DD4-C847-AB58-308168B29DE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600200"/>
            <a:ext cx="8540750" cy="5029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C – “compound statement”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accent1"/>
                </a:solidFill>
              </a:rPr>
              <a:t>C ::=	S	|	S;C 	</a:t>
            </a:r>
            <a:r>
              <a:rPr lang="en-US" altLang="en-US"/>
              <a:t>(right recursive)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	::=	</a:t>
            </a:r>
            <a:r>
              <a:rPr lang="en-US" altLang="en-US">
                <a:solidFill>
                  <a:schemeClr val="bg1"/>
                </a:solidFill>
              </a:rPr>
              <a:t>S;S	|</a:t>
            </a:r>
            <a:r>
              <a:rPr lang="en-US" altLang="en-US"/>
              <a:t>	id = E	</a:t>
            </a:r>
            <a:endParaRPr lang="en-US" altLang="en-US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|	while E do {</a:t>
            </a:r>
            <a:r>
              <a:rPr lang="en-US" altLang="en-US">
                <a:solidFill>
                  <a:schemeClr val="accent1"/>
                </a:solidFill>
              </a:rPr>
              <a:t>C</a:t>
            </a:r>
            <a:r>
              <a:rPr lang="en-US" altLang="en-US"/>
              <a:t>}	|	if E then {</a:t>
            </a:r>
            <a:r>
              <a:rPr lang="en-US" altLang="en-US">
                <a:solidFill>
                  <a:schemeClr val="accent1"/>
                </a:solidFill>
              </a:rPr>
              <a:t>C</a:t>
            </a:r>
            <a:r>
              <a:rPr lang="en-US" altLang="en-US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|	if E then {</a:t>
            </a:r>
            <a:r>
              <a:rPr lang="en-US" altLang="en-US">
                <a:solidFill>
                  <a:schemeClr val="accent1"/>
                </a:solidFill>
              </a:rPr>
              <a:t>C</a:t>
            </a:r>
            <a:r>
              <a:rPr lang="en-US" altLang="en-US"/>
              <a:t>} else {</a:t>
            </a:r>
            <a:r>
              <a:rPr lang="en-US" altLang="en-US">
                <a:solidFill>
                  <a:schemeClr val="accent1"/>
                </a:solidFill>
              </a:rPr>
              <a:t>C</a:t>
            </a:r>
            <a:r>
              <a:rPr lang="en-US" altLang="en-US"/>
              <a:t>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E ::=	E + T    |	E == T    |  not E   |   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T ::= 	id	|	num</a:t>
            </a:r>
          </a:p>
        </p:txBody>
      </p:sp>
    </p:spTree>
    <p:extLst>
      <p:ext uri="{BB962C8B-B14F-4D97-AF65-F5344CB8AC3E}">
        <p14:creationId xmlns:p14="http://schemas.microsoft.com/office/powerpoint/2010/main" val="2292536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D413C58-8BC4-0744-BA40-C6B3C56AD6D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Ambiguity: “Dangling Else”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A6344AC-3C29-6640-A50F-6B9A0AC524E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if E1 then if E2 then S1 else S2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if (y &gt; z)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if (z &gt; x)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		max = y;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	else max = ?;	// which if?</a:t>
            </a:r>
          </a:p>
        </p:txBody>
      </p:sp>
      <p:sp>
        <p:nvSpPr>
          <p:cNvPr id="57349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B7A2FD8-E9D8-9E44-A9E5-C8F094AF8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124200"/>
            <a:ext cx="1042988" cy="1042988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36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D70B3C0-9092-9B41-A803-4FCCD588AB6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Parse Tree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2E74EFB-24E6-9148-AB8A-EF4E3EF5155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7235826" y="1066801"/>
            <a:ext cx="3432175" cy="44989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/>
              <a:t>i = 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sum =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while not i == 10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do { i = i + 1;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sum = sum + i}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693E71EE-9CB2-7141-9224-D832E824F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6" y="1303338"/>
            <a:ext cx="2911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298D6635-7201-6F41-A42F-D7CF66E3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600201"/>
            <a:ext cx="8686800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;							</a:t>
            </a:r>
          </a:p>
          <a:p>
            <a:pPr algn="ctr"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=			;						</a:t>
            </a:r>
          </a:p>
          <a:p>
            <a:pPr algn="ctr"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i		1								</a:t>
            </a:r>
          </a:p>
          <a:p>
            <a:pPr algn="ctr"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= 		while				</a:t>
            </a:r>
          </a:p>
          <a:p>
            <a:pPr algn="ctr"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sum	0	not 			;			</a:t>
            </a:r>
          </a:p>
          <a:p>
            <a:pPr algn="ctr"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==		 =		 =</a:t>
            </a:r>
          </a:p>
          <a:p>
            <a:pPr algn="ctr"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i	10		i	+	sum	  +	</a:t>
            </a:r>
          </a:p>
          <a:p>
            <a:pPr algn="ctr">
              <a:spcBef>
                <a:spcPct val="20000"/>
              </a:spcBef>
            </a:pPr>
            <a:r>
              <a:rPr lang="en-US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rPr>
              <a:t>					i	   1	sum		i</a:t>
            </a:r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5274F39F-43CA-984D-8080-2B3A6F9764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20574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B0359741-1F51-0D40-AA6F-1895E9825D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8100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B1108C5C-F3B5-E340-A99D-C8D9A909C4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4400" y="55626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900806C7-9C4A-A242-87CB-0DEF766973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886200"/>
            <a:ext cx="228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D9D4BD06-1448-C64F-B36F-6BFE29C8E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4196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7" name="Line 11">
            <a:extLst>
              <a:ext uri="{FF2B5EF4-FFF2-40B4-BE49-F238E27FC236}">
                <a16:creationId xmlns:a16="http://schemas.microsoft.com/office/drawing/2014/main" id="{86D86E7A-8737-9A47-867E-A224B91449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9530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8" name="Line 12">
            <a:extLst>
              <a:ext uri="{FF2B5EF4-FFF2-40B4-BE49-F238E27FC236}">
                <a16:creationId xmlns:a16="http://schemas.microsoft.com/office/drawing/2014/main" id="{A3B48674-0162-DB41-9CF3-6D737B58B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5626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9" name="Line 13">
            <a:extLst>
              <a:ext uri="{FF2B5EF4-FFF2-40B4-BE49-F238E27FC236}">
                <a16:creationId xmlns:a16="http://schemas.microsoft.com/office/drawing/2014/main" id="{CE71A642-9A02-C942-B113-DAE345BB0F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50292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14">
            <a:extLst>
              <a:ext uri="{FF2B5EF4-FFF2-40B4-BE49-F238E27FC236}">
                <a16:creationId xmlns:a16="http://schemas.microsoft.com/office/drawing/2014/main" id="{D18D3858-E37E-5841-B5F2-9A54309A2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4343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15">
            <a:extLst>
              <a:ext uri="{FF2B5EF4-FFF2-40B4-BE49-F238E27FC236}">
                <a16:creationId xmlns:a16="http://schemas.microsoft.com/office/drawing/2014/main" id="{B385AF08-AF8E-DC44-A1A0-D76081E95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5486400"/>
            <a:ext cx="533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16">
            <a:extLst>
              <a:ext uri="{FF2B5EF4-FFF2-40B4-BE49-F238E27FC236}">
                <a16:creationId xmlns:a16="http://schemas.microsoft.com/office/drawing/2014/main" id="{AB55A20F-3D07-2049-9168-FE12BD6B4E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5029200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>
            <a:extLst>
              <a:ext uri="{FF2B5EF4-FFF2-40B4-BE49-F238E27FC236}">
                <a16:creationId xmlns:a16="http://schemas.microsoft.com/office/drawing/2014/main" id="{D146AF71-C9F2-3443-B273-EC69427D2A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2590800"/>
            <a:ext cx="22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Line 18">
            <a:extLst>
              <a:ext uri="{FF2B5EF4-FFF2-40B4-BE49-F238E27FC236}">
                <a16:creationId xmlns:a16="http://schemas.microsoft.com/office/drawing/2014/main" id="{1D4B5612-53DE-E74B-B78A-3F40960EDE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0574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19">
            <a:extLst>
              <a:ext uri="{FF2B5EF4-FFF2-40B4-BE49-F238E27FC236}">
                <a16:creationId xmlns:a16="http://schemas.microsoft.com/office/drawing/2014/main" id="{0B9DBDF5-1E04-0544-AF57-54F0AAD368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37338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20">
            <a:extLst>
              <a:ext uri="{FF2B5EF4-FFF2-40B4-BE49-F238E27FC236}">
                <a16:creationId xmlns:a16="http://schemas.microsoft.com/office/drawing/2014/main" id="{022530B9-E859-6145-AD48-B78C9DEFFC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2743200"/>
            <a:ext cx="685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Line 21">
            <a:extLst>
              <a:ext uri="{FF2B5EF4-FFF2-40B4-BE49-F238E27FC236}">
                <a16:creationId xmlns:a16="http://schemas.microsoft.com/office/drawing/2014/main" id="{238141AC-A951-D849-8C21-74F4DFE71F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67000" y="26670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466FF91A-EFFF-524C-AA4A-6DBF5AD9C7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819400"/>
            <a:ext cx="838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Line 23">
            <a:extLst>
              <a:ext uri="{FF2B5EF4-FFF2-40B4-BE49-F238E27FC236}">
                <a16:creationId xmlns:a16="http://schemas.microsoft.com/office/drawing/2014/main" id="{B5691F87-1E3A-A34C-8960-74B4CFF651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38100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24">
            <a:extLst>
              <a:ext uri="{FF2B5EF4-FFF2-40B4-BE49-F238E27FC236}">
                <a16:creationId xmlns:a16="http://schemas.microsoft.com/office/drawing/2014/main" id="{40798275-D179-2D40-98FE-606F32A142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2600" y="55626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39C51E94-08C9-FE43-92B1-E97002711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9530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6">
            <a:extLst>
              <a:ext uri="{FF2B5EF4-FFF2-40B4-BE49-F238E27FC236}">
                <a16:creationId xmlns:a16="http://schemas.microsoft.com/office/drawing/2014/main" id="{81F6868A-2664-234E-8B79-1BF3EE4F26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44196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F7ECACAA-29A7-5D4D-9918-56FE76263B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05600" y="49530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28">
            <a:extLst>
              <a:ext uri="{FF2B5EF4-FFF2-40B4-BE49-F238E27FC236}">
                <a16:creationId xmlns:a16="http://schemas.microsoft.com/office/drawing/2014/main" id="{7F667E44-8C2A-3845-842A-717B9AA56E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5029200"/>
            <a:ext cx="15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>
            <a:extLst>
              <a:ext uri="{FF2B5EF4-FFF2-40B4-BE49-F238E27FC236}">
                <a16:creationId xmlns:a16="http://schemas.microsoft.com/office/drawing/2014/main" id="{E48B0DDB-5564-3842-948B-9A34A39B7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008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832BBE-8DAE-2447-A346-A917EE3C6E9B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CFE48B94-A74D-3A43-8DDA-014A0CE8F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/>
          <a:lstStyle/>
          <a:p>
            <a:r>
              <a:rPr lang="en-US" altLang="en-US" dirty="0"/>
              <a:t>Grammars (Semi-formal)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F35483E9-B4F2-3B40-A28E-92FC2D273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0796" y="986882"/>
            <a:ext cx="7536366" cy="187340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Example:    A grammar that generates a </a:t>
            </a:r>
            <a:r>
              <a:rPr lang="en-US" altLang="en-US" dirty="0">
                <a:solidFill>
                  <a:srgbClr val="FF0000"/>
                </a:solidFill>
              </a:rPr>
              <a:t>subset of the English language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260A3AC1-21D4-D84A-8D5A-D042FA226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821324"/>
              </p:ext>
            </p:extLst>
          </p:nvPr>
        </p:nvGraphicFramePr>
        <p:xfrm>
          <a:off x="1383506" y="2538761"/>
          <a:ext cx="851058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3" imgW="182880000" imgH="80251300" progId="Equation.3">
                  <p:embed/>
                </p:oleObj>
              </mc:Choice>
              <mc:Fallback>
                <p:oleObj name="Equation" r:id="rId3" imgW="182880000" imgH="80251300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260A3AC1-21D4-D84A-8D5A-D042FA226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506" y="2538761"/>
                        <a:ext cx="8510588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004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032C7D8-58DC-154C-9A58-3286A590EFD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Parsing	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BED246B-406F-0E45-94AE-21B83EFFE1C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Produce the abstract syntax tree for a given program (token stream)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Uses of Parse Trees:</a:t>
            </a:r>
          </a:p>
          <a:p>
            <a:r>
              <a:rPr lang="en-US" altLang="en-US" dirty="0"/>
              <a:t>Translate from one language to other</a:t>
            </a:r>
          </a:p>
          <a:p>
            <a:pPr lvl="1"/>
            <a:r>
              <a:rPr lang="en-US" altLang="en-US" dirty="0"/>
              <a:t>From JAVA to machine code</a:t>
            </a:r>
          </a:p>
          <a:p>
            <a:pPr lvl="1"/>
            <a:r>
              <a:rPr lang="en-US" altLang="en-US" dirty="0"/>
              <a:t>From English to French</a:t>
            </a:r>
          </a:p>
          <a:p>
            <a:pPr lvl="1"/>
            <a:r>
              <a:rPr lang="en-US" altLang="en-US"/>
              <a:t>Characteristic </a:t>
            </a:r>
            <a:r>
              <a:rPr lang="en-US" altLang="en-US" dirty="0"/>
              <a:t>signature of an author</a:t>
            </a:r>
          </a:p>
        </p:txBody>
      </p:sp>
    </p:spTree>
    <p:extLst>
      <p:ext uri="{BB962C8B-B14F-4D97-AF65-F5344CB8AC3E}">
        <p14:creationId xmlns:p14="http://schemas.microsoft.com/office/powerpoint/2010/main" val="4799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>
            <a:extLst>
              <a:ext uri="{FF2B5EF4-FFF2-40B4-BE49-F238E27FC236}">
                <a16:creationId xmlns:a16="http://schemas.microsoft.com/office/drawing/2014/main" id="{4FA8382A-476B-F749-8452-68DAFA9C4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008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AD1E55-9F31-824C-9D28-27A5D0511967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963A0D47-5543-824E-AA27-3671F7B77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2209800"/>
            <a:ext cx="7772400" cy="41148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5B93A289-8AE0-134C-8BAB-57137BF41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685800"/>
          <a:ext cx="2743200" cy="541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23406100" imgH="46228000" progId="Equation.3">
                  <p:embed/>
                </p:oleObj>
              </mc:Choice>
              <mc:Fallback>
                <p:oleObj name="Equation" r:id="rId3" imgW="23406100" imgH="46228000" progId="Equation.3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5B93A289-8AE0-134C-8BAB-57137BF413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85800"/>
                        <a:ext cx="2743200" cy="541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18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7C9D9148-363B-3F4C-9E8A-36F60ECE4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008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E10A76-9110-D747-A401-A645530478BD}" type="slidenum">
              <a:rPr lang="en-US" altLang="en-US" sz="1400"/>
              <a:pPr/>
              <a:t>5</a:t>
            </a:fld>
            <a:endParaRPr lang="en-US" altLang="en-US" sz="1400"/>
          </a:p>
        </p:txBody>
      </p:sp>
      <p:sp>
        <p:nvSpPr>
          <p:cNvPr id="3077" name="Rectangle 3">
            <a:extLst>
              <a:ext uri="{FF2B5EF4-FFF2-40B4-BE49-F238E27FC236}">
                <a16:creationId xmlns:a16="http://schemas.microsoft.com/office/drawing/2014/main" id="{606429BE-0A98-0745-93B2-1767FA958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166" y="1066800"/>
            <a:ext cx="7772400" cy="4114800"/>
          </a:xfrm>
        </p:spPr>
        <p:txBody>
          <a:bodyPr/>
          <a:lstStyle/>
          <a:p>
            <a:r>
              <a:rPr lang="en-US" altLang="en-US" dirty="0"/>
              <a:t>A derivation of “</a:t>
            </a:r>
            <a:r>
              <a:rPr lang="en-US" altLang="en-US" dirty="0">
                <a:solidFill>
                  <a:srgbClr val="FF3300"/>
                </a:solidFill>
              </a:rPr>
              <a:t>the boy sleeps</a:t>
            </a:r>
            <a:r>
              <a:rPr lang="en-US" altLang="en-US" dirty="0"/>
              <a:t>”: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ACD67C27-6B48-EB41-89DA-1E9D82BBF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1" y="1981200"/>
          <a:ext cx="671671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60858400" imgH="34518600" progId="Equation.3">
                  <p:embed/>
                </p:oleObj>
              </mc:Choice>
              <mc:Fallback>
                <p:oleObj name="Equation" r:id="rId3" imgW="60858400" imgH="34518600" progId="Equation.3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ACD67C27-6B48-EB41-89DA-1E9D82BBF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981200"/>
                        <a:ext cx="6716713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838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EF5D4297-F447-FD45-BF21-709C05612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008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E80ACC-1C20-CF45-B2D8-85362520CB5B}" type="slidenum">
              <a:rPr lang="en-US" altLang="en-US" sz="1400"/>
              <a:pPr/>
              <a:t>6</a:t>
            </a:fld>
            <a:endParaRPr lang="en-US" altLang="en-US" sz="140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BAFC81E-7240-904C-A13C-017DDB433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7772400" cy="4114800"/>
          </a:xfrm>
        </p:spPr>
        <p:txBody>
          <a:bodyPr/>
          <a:lstStyle/>
          <a:p>
            <a:r>
              <a:rPr lang="en-US" altLang="en-US"/>
              <a:t>A derivation of “</a:t>
            </a:r>
            <a:r>
              <a:rPr lang="en-US" altLang="en-US">
                <a:solidFill>
                  <a:srgbClr val="FF3300"/>
                </a:solidFill>
              </a:rPr>
              <a:t>a dog runs</a:t>
            </a:r>
            <a:r>
              <a:rPr lang="en-US" altLang="en-US"/>
              <a:t>”:</a:t>
            </a:r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CB7548E1-FBA1-6743-B2C6-22D265EBB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673387"/>
              </p:ext>
            </p:extLst>
          </p:nvPr>
        </p:nvGraphicFramePr>
        <p:xfrm>
          <a:off x="1490547" y="1644805"/>
          <a:ext cx="8512175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182880000" imgH="98806000" progId="Equation.3">
                  <p:embed/>
                </p:oleObj>
              </mc:Choice>
              <mc:Fallback>
                <p:oleObj name="Equation" r:id="rId3" imgW="182880000" imgH="98806000" progId="Equation.3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CB7548E1-FBA1-6743-B2C6-22D265EBB5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547" y="1644805"/>
                        <a:ext cx="8512175" cy="45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65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536059FF-00AD-E841-80C3-261851D3BD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008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58AE38-DAD5-574F-A23A-641668B83335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194A3B4D-C92A-4E40-8836-191DDEEC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113" y="1221060"/>
            <a:ext cx="30400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/>
              <a:t>L = { “</a:t>
            </a:r>
            <a:r>
              <a:rPr lang="en-US" altLang="en-US" dirty="0">
                <a:solidFill>
                  <a:srgbClr val="FF3300"/>
                </a:solidFill>
              </a:rPr>
              <a:t>a boy runs</a:t>
            </a:r>
            <a:r>
              <a:rPr lang="en-US" altLang="en-US" dirty="0"/>
              <a:t>”,</a:t>
            </a:r>
          </a:p>
          <a:p>
            <a:pPr eaLnBrk="1" hangingPunct="1"/>
            <a:r>
              <a:rPr lang="en-US" altLang="en-US" dirty="0"/>
              <a:t>        “</a:t>
            </a:r>
            <a:r>
              <a:rPr lang="en-US" altLang="en-US" dirty="0">
                <a:solidFill>
                  <a:srgbClr val="FF3300"/>
                </a:solidFill>
              </a:rPr>
              <a:t>a boy sleeps</a:t>
            </a:r>
            <a:r>
              <a:rPr lang="en-US" altLang="en-US" dirty="0"/>
              <a:t>”,</a:t>
            </a:r>
          </a:p>
          <a:p>
            <a:pPr eaLnBrk="1" hangingPunct="1"/>
            <a:r>
              <a:rPr lang="en-US" altLang="en-US" dirty="0"/>
              <a:t>        “</a:t>
            </a:r>
            <a:r>
              <a:rPr lang="en-US" altLang="en-US" dirty="0">
                <a:solidFill>
                  <a:srgbClr val="FF3300"/>
                </a:solidFill>
              </a:rPr>
              <a:t>the boy runs</a:t>
            </a:r>
            <a:r>
              <a:rPr lang="en-US" altLang="en-US" dirty="0"/>
              <a:t>”,</a:t>
            </a:r>
          </a:p>
          <a:p>
            <a:pPr eaLnBrk="1" hangingPunct="1"/>
            <a:r>
              <a:rPr lang="en-US" altLang="en-US" dirty="0"/>
              <a:t>        “</a:t>
            </a:r>
            <a:r>
              <a:rPr lang="en-US" altLang="en-US" dirty="0">
                <a:solidFill>
                  <a:srgbClr val="FF3300"/>
                </a:solidFill>
              </a:rPr>
              <a:t>the boy sleeps</a:t>
            </a:r>
            <a:r>
              <a:rPr lang="en-US" altLang="en-US" dirty="0"/>
              <a:t>”,</a:t>
            </a:r>
          </a:p>
          <a:p>
            <a:pPr eaLnBrk="1" hangingPunct="1"/>
            <a:r>
              <a:rPr lang="en-US" altLang="en-US" dirty="0"/>
              <a:t>        “</a:t>
            </a:r>
            <a:r>
              <a:rPr lang="en-US" altLang="en-US" dirty="0">
                <a:solidFill>
                  <a:srgbClr val="FF3300"/>
                </a:solidFill>
              </a:rPr>
              <a:t>a dog runs</a:t>
            </a:r>
            <a:r>
              <a:rPr lang="en-US" altLang="en-US" dirty="0"/>
              <a:t>”,</a:t>
            </a:r>
          </a:p>
          <a:p>
            <a:pPr eaLnBrk="1" hangingPunct="1"/>
            <a:r>
              <a:rPr lang="en-US" altLang="en-US" dirty="0"/>
              <a:t>        “</a:t>
            </a:r>
            <a:r>
              <a:rPr lang="en-US" altLang="en-US" dirty="0">
                <a:solidFill>
                  <a:srgbClr val="FF3300"/>
                </a:solidFill>
              </a:rPr>
              <a:t>a dog sleeps</a:t>
            </a:r>
            <a:r>
              <a:rPr lang="en-US" altLang="en-US" dirty="0"/>
              <a:t>”,</a:t>
            </a:r>
          </a:p>
          <a:p>
            <a:pPr eaLnBrk="1" hangingPunct="1"/>
            <a:r>
              <a:rPr lang="en-US" altLang="en-US" dirty="0"/>
              <a:t>        “</a:t>
            </a:r>
            <a:r>
              <a:rPr lang="en-US" altLang="en-US" dirty="0">
                <a:solidFill>
                  <a:srgbClr val="FF3300"/>
                </a:solidFill>
              </a:rPr>
              <a:t>the dog runs</a:t>
            </a:r>
            <a:r>
              <a:rPr lang="en-US" altLang="en-US" dirty="0"/>
              <a:t>”,</a:t>
            </a:r>
          </a:p>
          <a:p>
            <a:pPr eaLnBrk="1" hangingPunct="1"/>
            <a:r>
              <a:rPr lang="en-US" altLang="en-US" dirty="0"/>
              <a:t>        “</a:t>
            </a:r>
            <a:r>
              <a:rPr lang="en-US" altLang="en-US" dirty="0">
                <a:solidFill>
                  <a:srgbClr val="FF3300"/>
                </a:solidFill>
              </a:rPr>
              <a:t>the dog sleeps</a:t>
            </a:r>
            <a:r>
              <a:rPr lang="en-US" altLang="en-US" dirty="0"/>
              <a:t>” }</a:t>
            </a:r>
          </a:p>
        </p:txBody>
      </p:sp>
    </p:spTree>
    <p:extLst>
      <p:ext uri="{BB962C8B-B14F-4D97-AF65-F5344CB8AC3E}">
        <p14:creationId xmlns:p14="http://schemas.microsoft.com/office/powerpoint/2010/main" val="345514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id="{EE24A22E-AC48-E243-B988-55EE76BC8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00800"/>
            <a:ext cx="1905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AEEAEA-0895-2E4E-8FA4-BC1EE44E9D18}" type="slidenum">
              <a:rPr lang="en-US" altLang="en-US" sz="1400"/>
              <a:pPr/>
              <a:t>8</a:t>
            </a:fld>
            <a:endParaRPr lang="en-US" altLang="en-US" sz="14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3914DFC8-71C1-4A46-A04E-A22A8C47A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Notation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E0AAF35-949C-434D-B8AD-A6A9555F2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5755F44D-9ECC-3E4D-9427-A9E26C9F9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4700" y="1536700"/>
          <a:ext cx="2857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3" imgW="65824100" imgH="32766000" progId="Equation.3">
                  <p:embed/>
                </p:oleObj>
              </mc:Choice>
              <mc:Fallback>
                <p:oleObj name="Equation" r:id="rId3" imgW="65824100" imgH="32766000" progId="Equation.3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5755F44D-9ECC-3E4D-9427-A9E26C9F9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536700"/>
                        <a:ext cx="2857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Line 5">
            <a:extLst>
              <a:ext uri="{FF2B5EF4-FFF2-40B4-BE49-F238E27FC236}">
                <a16:creationId xmlns:a16="http://schemas.microsoft.com/office/drawing/2014/main" id="{91A8664D-102A-1E42-AAAB-EC33B2D84E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971800"/>
            <a:ext cx="1600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588E84FD-E0B7-9348-AB51-636C6608D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62401"/>
            <a:ext cx="20018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   Variable</a:t>
            </a:r>
          </a:p>
          <a:p>
            <a:pPr eaLnBrk="1" hangingPunct="1"/>
            <a:r>
              <a:rPr lang="en-US" altLang="en-US"/>
              <a:t>        or</a:t>
            </a:r>
          </a:p>
          <a:p>
            <a:pPr eaLnBrk="1" hangingPunct="1"/>
            <a:r>
              <a:rPr lang="en-US" altLang="en-US"/>
              <a:t>Non-terminal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Symbols of </a:t>
            </a:r>
          </a:p>
          <a:p>
            <a:pPr eaLnBrk="1" hangingPunct="1"/>
            <a:r>
              <a:rPr lang="en-US" altLang="en-US"/>
              <a:t>the vocabulary</a:t>
            </a:r>
          </a:p>
        </p:txBody>
      </p:sp>
      <p:sp>
        <p:nvSpPr>
          <p:cNvPr id="5128" name="Line 7">
            <a:extLst>
              <a:ext uri="{FF2B5EF4-FFF2-40B4-BE49-F238E27FC236}">
                <a16:creationId xmlns:a16="http://schemas.microsoft.com/office/drawing/2014/main" id="{7DD496B3-3473-4349-A53A-DEF732D49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0400" y="2971800"/>
            <a:ext cx="1752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8">
            <a:extLst>
              <a:ext uri="{FF2B5EF4-FFF2-40B4-BE49-F238E27FC236}">
                <a16:creationId xmlns:a16="http://schemas.microsoft.com/office/drawing/2014/main" id="{50841F7A-324D-A949-BCFD-7771E4A3C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038600"/>
            <a:ext cx="20018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Terminal</a:t>
            </a:r>
          </a:p>
          <a:p>
            <a:pPr eaLnBrk="1" hangingPunct="1"/>
            <a:r>
              <a:rPr lang="en-US" altLang="en-US"/>
              <a:t>Symbols of </a:t>
            </a:r>
          </a:p>
          <a:p>
            <a:pPr eaLnBrk="1" hangingPunct="1"/>
            <a:r>
              <a:rPr lang="en-US" altLang="en-US"/>
              <a:t>the vocabulary</a:t>
            </a:r>
          </a:p>
          <a:p>
            <a:pPr eaLnBrk="1" hangingPunct="1"/>
            <a:endParaRPr lang="en-US" altLang="en-US"/>
          </a:p>
        </p:txBody>
      </p:sp>
      <p:sp>
        <p:nvSpPr>
          <p:cNvPr id="5130" name="Text Box 9">
            <a:extLst>
              <a:ext uri="{FF2B5EF4-FFF2-40B4-BE49-F238E27FC236}">
                <a16:creationId xmlns:a16="http://schemas.microsoft.com/office/drawing/2014/main" id="{2964BEEC-E4F4-ED41-A1F8-F11BF2C89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1"/>
            <a:ext cx="15343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Production</a:t>
            </a:r>
          </a:p>
          <a:p>
            <a:pPr eaLnBrk="1" hangingPunct="1"/>
            <a:r>
              <a:rPr lang="en-US" altLang="en-US"/>
              <a:t>rule</a:t>
            </a:r>
          </a:p>
        </p:txBody>
      </p:sp>
      <p:sp>
        <p:nvSpPr>
          <p:cNvPr id="5131" name="Line 10">
            <a:extLst>
              <a:ext uri="{FF2B5EF4-FFF2-40B4-BE49-F238E27FC236}">
                <a16:creationId xmlns:a16="http://schemas.microsoft.com/office/drawing/2014/main" id="{7EB7F11B-8F62-E143-B594-95173D1ED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8956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"/>
    </mc:Choice>
    <mc:Fallback>
      <p:transition spd="slow" advTm="1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4047A5-7774-B74C-9B35-16C098BA96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A33871F-4E05-7D41-BBF1-A2C5C385FC2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86200"/>
            <a:ext cx="7162800" cy="1752600"/>
          </a:xfrm>
        </p:spPr>
        <p:txBody>
          <a:bodyPr/>
          <a:lstStyle/>
          <a:p>
            <a:r>
              <a:rPr lang="en-US" altLang="en-US"/>
              <a:t>Context-Free Grammars, Syntax Trees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286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1838</Words>
  <Application>Microsoft Macintosh PowerPoint</Application>
  <PresentationFormat>Widescreen</PresentationFormat>
  <Paragraphs>246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Tahoma</vt:lpstr>
      <vt:lpstr>Times New Roman</vt:lpstr>
      <vt:lpstr>Office Theme</vt:lpstr>
      <vt:lpstr>Microsoft Equation 3.0</vt:lpstr>
      <vt:lpstr>Formal Languages and Grammars</vt:lpstr>
      <vt:lpstr>Grammars</vt:lpstr>
      <vt:lpstr>Grammars (Semi-formal)</vt:lpstr>
      <vt:lpstr>PowerPoint Presentation</vt:lpstr>
      <vt:lpstr>PowerPoint Presentation</vt:lpstr>
      <vt:lpstr>PowerPoint Presentation</vt:lpstr>
      <vt:lpstr>PowerPoint Presentation</vt:lpstr>
      <vt:lpstr>Notation</vt:lpstr>
      <vt:lpstr>Syntax</vt:lpstr>
      <vt:lpstr>CFG for Arithmetic Expressions</vt:lpstr>
      <vt:lpstr>CFG for Arithmetic Expressions</vt:lpstr>
      <vt:lpstr>Derivations</vt:lpstr>
      <vt:lpstr>Derivations</vt:lpstr>
      <vt:lpstr>Leftmost – Rightmost Derivation</vt:lpstr>
      <vt:lpstr>Parse Trees</vt:lpstr>
      <vt:lpstr>Parse Trees</vt:lpstr>
      <vt:lpstr>Ambiguity</vt:lpstr>
      <vt:lpstr>Unambiguous Arithmetic Grammar</vt:lpstr>
      <vt:lpstr>Unambiguous Arithmetic Grammar</vt:lpstr>
      <vt:lpstr>Left- vs. Right- Recursive</vt:lpstr>
      <vt:lpstr>English Language Grammar and Parse Tree</vt:lpstr>
      <vt:lpstr>English Language Grammar and Parse Tree</vt:lpstr>
      <vt:lpstr>English Language Grammar and Parse Tree</vt:lpstr>
      <vt:lpstr>A more program-like grammar</vt:lpstr>
      <vt:lpstr>A more program-like grammar</vt:lpstr>
      <vt:lpstr>A more program-like grammar</vt:lpstr>
      <vt:lpstr>A more program-like grammar</vt:lpstr>
      <vt:lpstr>More Ambiguity: “Dangling Else”</vt:lpstr>
      <vt:lpstr>Parse Tree</vt:lpstr>
      <vt:lpstr>Parsing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Languages and Grammars</dc:title>
  <dc:creator>Bhatnagar, Raj (bhatnark)</dc:creator>
  <cp:lastModifiedBy>Bhatnagar, Raj (bhatnark)</cp:lastModifiedBy>
  <cp:revision>8</cp:revision>
  <dcterms:created xsi:type="dcterms:W3CDTF">2020-10-20T23:15:12Z</dcterms:created>
  <dcterms:modified xsi:type="dcterms:W3CDTF">2020-10-21T16:30:08Z</dcterms:modified>
</cp:coreProperties>
</file>