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41"/>
  </p:notesMasterIdLst>
  <p:handoutMasterIdLst>
    <p:handoutMasterId r:id="rId42"/>
  </p:handoutMasterIdLst>
  <p:sldIdLst>
    <p:sldId id="287" r:id="rId2"/>
    <p:sldId id="288" r:id="rId3"/>
    <p:sldId id="600" r:id="rId4"/>
    <p:sldId id="601" r:id="rId5"/>
    <p:sldId id="602" r:id="rId6"/>
    <p:sldId id="603" r:id="rId7"/>
    <p:sldId id="605" r:id="rId8"/>
    <p:sldId id="610" r:id="rId9"/>
    <p:sldId id="292" r:id="rId10"/>
    <p:sldId id="293" r:id="rId11"/>
    <p:sldId id="622" r:id="rId12"/>
    <p:sldId id="261" r:id="rId13"/>
    <p:sldId id="626" r:id="rId14"/>
    <p:sldId id="258" r:id="rId15"/>
    <p:sldId id="627" r:id="rId16"/>
    <p:sldId id="259" r:id="rId17"/>
    <p:sldId id="260" r:id="rId18"/>
    <p:sldId id="294" r:id="rId19"/>
    <p:sldId id="628" r:id="rId20"/>
    <p:sldId id="629" r:id="rId21"/>
    <p:sldId id="262" r:id="rId22"/>
    <p:sldId id="295" r:id="rId23"/>
    <p:sldId id="623" r:id="rId24"/>
    <p:sldId id="419" r:id="rId25"/>
    <p:sldId id="420" r:id="rId26"/>
    <p:sldId id="421" r:id="rId27"/>
    <p:sldId id="422" r:id="rId28"/>
    <p:sldId id="423" r:id="rId29"/>
    <p:sldId id="424" r:id="rId30"/>
    <p:sldId id="425" r:id="rId31"/>
    <p:sldId id="426" r:id="rId32"/>
    <p:sldId id="427" r:id="rId33"/>
    <p:sldId id="428" r:id="rId34"/>
    <p:sldId id="429" r:id="rId35"/>
    <p:sldId id="430" r:id="rId36"/>
    <p:sldId id="431" r:id="rId37"/>
    <p:sldId id="437" r:id="rId38"/>
    <p:sldId id="432" r:id="rId39"/>
    <p:sldId id="433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4" autoAdjust="0"/>
    <p:restoredTop sz="94087" autoAdjust="0"/>
  </p:normalViewPr>
  <p:slideViewPr>
    <p:cSldViewPr snapToGrid="0" snapToObjects="1">
      <p:cViewPr varScale="1">
        <p:scale>
          <a:sx n="108" d="100"/>
          <a:sy n="108" d="100"/>
        </p:scale>
        <p:origin x="85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00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CA47C-C4A5-4920-BEE5-1915550B42DA}" type="datetimeFigureOut">
              <a:rPr lang="en-US" smtClean="0"/>
              <a:t>12/1/21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This desck includes slides borrowed from multiple public sources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8691F-87A5-420A-8AA3-8ABC8B6CE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2107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9T01:42:56.2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1 434 24575,'96'0'0,"0"0"0,0 0 0,-19-2 0,-4-2 0,5 1 0,1 0 0,5 0 0,-1-1 0,-6-2 0,-3-4 0,-5-2 0,-11-1 0,22-18 0,-10 2 0,-34 7 0,-17 12 0,19-12 0,-17 11 0,28-10 0,-27 15 0,15-5 0,-12 6 0,6-8 0,-4 7 0,-2-6 0,-7 11 0,-1-7 0,1 3 0,8-4 0,-2 0 0,10 0 0,3-4 0,-1 3 0,-5 2 0,8-5 0,-18 7 0,9-7 0,-12 8 0,-1-3 0,1 7 0,15-11 0,-12 10 0,13-6 0,-21 4 0,4 4 0,-5-4 0,6 0 0,-6 3 0,5-3 0,-4 4 0,1 0 0,2 0 0,-7 0 0,16-4 0,-10 3 0,18-3 0,-13 4 0,13-4 0,-13 3 0,5-3 0,-7 4 0,4 0 0,5 0 0,-2 0 0,0 0 0,-2 0 0,-8 0 0,6 0 0,-7 0 0,18 0 0,-11 0 0,7 0 0,-11 0 0,-8 0 0,3 0 0,0 0 0,-3 0 0,8 0 0,-8 4 0,7-4 0,-7 7 0,11-2 0,-2 3 0,0 0 0,-2-4 0,-8 0 0,0-1 0,4-2 0,-3 3 0,3-4 0,-4 0 0,4 3 0,-3-2 0,7 3 0,-3-4 0,4 4 0,7-3 0,-9 6 0,11-6 0,-16 3 0,5-4 0,-7 3 0,0-2 0,0 3 0,0-4 0,0 0 0,0 0 0,0 0 0,0 0 0,-1 0 0,1 0 0,-1 0 0,1 3 0,-1-2 0,0 2 0,1-3 0,-1 0 0,1 0 0,0 0 0,0 0 0,0 0 0,0 0 0,-1 0 0,1 0 0,-1 0 0,1 0 0,0 0 0,-1 0 0,1 0 0,-4 0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9T00:40:02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2203 5934 24575,'-22'-5'0,"-24"-15"0,-3-4 0,-28-22 0,34 13 0,2 1 0,-21-11-489,9 0 0,2 0 489,-3-5 0,13 11 0,-1-2 0,-23-33 0,-1 5 0,33 28 0,0 1 0,-39-30 0,39 30 0,-1-1 0,-11-5 0,-2 0 0,3-2 0,0-1 0,-7-8 0,-2-1 0,0 4 0,3 0 0,10 3 0,1 2 0,0 1 0,3 2 0,-7-14-37,12 12 1,2 1 36,-2-1 0,3 6 0,-1-4 0,0-4 0,1 0 0,-3-2 0,0 0 0,-3-9 0,2 1 0,6 8 0,1 3 0,-10-18 0,14 16 0,1 0 0,-17-24 0,1-18 0,12 26 0,2 0 0,4 7 0,-1-7 726,2 2-726,6 5 0,0-1 0,2-13 0,-2 13 0,1 4 325,9 11-325,-4-5 0,5 7 0,-5-1 0,4 1 0,-4 5 0,5 3 0,0-1 0,0 4 0,0-10 0,0 5 0,5-38 0,1 24 0,9-42 0,-4 45 0,4-14 0,-4 19 0,4-1 0,-3 1 0,3 0 0,0 0 0,10-26 0,-7 25 0,9-23 0,-16 35 0,4-10 0,-1 11 0,2-11 0,-1 11 0,5-11 0,-5 11 0,6-11 0,-6 11 0,4-5 0,-4 6 0,3 5 0,1-3 0,16-18 0,1 3 0,2-5 0,-7 15 0,-12 9 0,12-10 0,-9 7 0,14-6 0,-10 8 0,-2 4 0,5-5 0,-10 7 0,9-1 0,-10 1 0,11-7 0,-9 6 0,3-5 0,0 5 0,18-21 0,-13 16 0,17-16 0,-26 17 0,10-3 0,-4 1 0,1-4 0,3 3 0,-3-4 0,13-10 0,-11 8 0,9-2 0,-17 11 0,7 4 0,-8 1 0,4-1 0,0 5 0,-5-3 0,5 7 0,-5-3 0,-1 4 0,1 0 0,-1 1 0,1-1 0,0 4 0,-1 1 0,17-1 0,-12 0 0,12 0 0,-21-3 0,4 7 0,-8-6 0,3 6 0,0-6 0,-3 6 0,4-3 0,-5 0 0,-1 3 0,1-6 0,0 6 0,0-6 0,-1 3 0,1-1 0,0-2 0,0 3 0,4-5 0,-2 1 0,6-1 0,-7 1 0,8-1 0,0-3 0,-3 3 0,5-3 0,-6 3 0,0 5 0,-1-4 0,-4 7 0,0-6 0,4 6 0,-3-2 0,3-1 0,-4 3 0,0-6 0,0 6 0,7-6 0,-5 6 0,9-3 0,-11 4 0,4-3 0,-4 2 0,-1-3 0,1 1 0,-1 2 0,1-6 0,0 3 0,0-1 0,0-2 0,4 6 0,-3-6 0,4 2 0,-1 1 0,-3-3 0,3 6 0,-4-7 0,0 8 0,0-8 0,0 7 0,0-2 0,0 3 0,-4-4 0,3 3 0,-3-2 0,3 3 0,1 0 0,-1 0 0,1 0 0,-4-4 0,3 3 0,-3-2 0,4 3 0,-1 0 0,1 0 0,-4-4 0,3 3 0,-3-2 0,4 3 0,-1 0 0,0 0 0,-3-3 0,0 2 0,-4-3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9T00:40:06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24575,'8'0'0,"-1"0"0,1 0 0,0 0 0,0 0 0,0 0 0,0 0 0,0 0 0,3 0 0,-3 0 0,4 0 0,-5 0 0,5 0 0,-3 0 0,2 0 0,-3 0 0,7 0 0,-5 0 0,5 0 0,-8 0 0,1 0 0,0 0 0,0 0 0,-1 0 0,1 0 0,-1 0 0,1 0 0,-1 0 0,1 0 0,0 0 0,0 0 0,-1 0 0,1 0 0,0-3 0,0 2 0,0-3 0,-1 4 0,1 0 0,0 0 0,0 0 0,0 0 0,0 0 0,0-3 0,0 2 0,0-3 0,-1 4 0,1 0 0,0 0 0,0 0 0,0 0 0,3 0 0,-2 0 0,2 0 0,-3 0 0,-1 0 0,1 0 0,0 0 0,-1 0 0,0 0 0,1 0 0,-1 0 0,0 0 0,1 0 0,-4 0 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9T00:40:08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0 24575,'-8'0'0,"1"0"0,-1 4 0,3 0 0,-2 4 0,2 0 0,-3 0 0,0-4 0,0 3 0,-3 1 0,2 1 0,-3 2 0,4-3 0,0-3 0,4 2 0,-4-3 0,4 4 0,-4 0 0,0-4 0,0 3 0,4-2 0,-4 2 0,4-2 0,-4 5 0,0-8 0,0 9 0,0-7 0,0 4 0,-5 0 0,4 0 0,-3 1 0,-4 3 0,2-3 0,-15 10 0,14-9 0,-5 2 0,12-5 0,0-6 0,4 6 0,-3-6 0,3 3 0,-4-4 0,4 3 0,-3-2 0,2 3 0,1-1 0,-3-2 0,2 6 0,-2-2 0,-1-1 0,4 3 0,-3-6 0,6 6 0,-6-6 0,6 6 0,-6-6 0,6 5 0,-2-5 0,3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9T02:08:20.8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0 325 24575,'20'0'0,"12"0"0,-10 0 0,21 0 0,40 0 0,0 0 0,-18 0 0,0 0 0,14 0 0,-3 0 0,-30 0 0,1 0 0,-1 0 0,-6 0 0,4 0 0,-11 0 0,6 0 0,-8 0 0,1 0 0,0 0 0,0 0 0,-1-9 0,29 2 0,-13-13 0,15 9 0,-23-4 0,13 4 0,-20 1 0,18-1 0,-23 1 0,4 4 0,-5-3 0,5 3 0,-11-4 0,5 5 0,-5-4 0,-1 8 0,9-8 0,-7 4 0,7-1 0,-9-2 0,6 7 0,-4-8 0,3 4 0,1-1 0,-4-3 0,4 4 0,-1 0 0,-3-4 0,12 4 0,-11-5 0,6 0 0,-14 5 0,5-4 0,-5 8 0,1-7 0,7 7 0,-12-7 0,13 7 0,-14-7 0,5 7 0,-5-3 0,-1 4 0,1-4 0,7 3 0,-5-3 0,6 4 0,-9-4 0,9 3 0,-6-3 0,11 4 0,-12 0 0,3-3 0,-4 2 0,8-3 0,-6 4 0,6 0 0,-8 0 0,0 0 0,-1 0 0,5 0 0,-3 0 0,2 0 0,-3 0 0,-1 0 0,1 0 0,-1 0 0,1 0 0,-1 0 0,0 0 0,1 0 0,-1 0 0,0 0 0,0 0 0,0 0 0,1 0 0,-1 0 0,0 0 0,0 0 0,0 0 0,1 0 0,0 0 0,-1 0 0,1 0 0,-1 0 0,1 0 0,-4 0 0,-2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9T02:08:26.3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24575,'13'0'0,"-1"0"0,1 0 0,-4 0 0,4 0 0,-8 4 0,2-4 0,-2 4 0,4 0 0,4 1 0,-4 0 0,4 3 0,-5-4 0,1 1 0,0 3 0,-1-7 0,1 6 0,0-6 0,-4 7 0,2-7 0,-2 3 0,4 0 0,0-3 0,-1 7 0,1-7 0,0 6 0,-1-6 0,1 7 0,0-7 0,-1 3 0,5 0 0,-3-3 0,2 6 0,-4-6 0,1 6 0,-1-6 0,0 3 0,1 0 0,-1-4 0,0 8 0,0-7 0,1 2 0,-5 1 0,4-3 0,-4 2 0,1 1 0,-5-3 0,-5 2 0,-3-3 0,-1 0 0,1 0 0,-1 0 0,1 0 0,-1 0 0,0 0 0,1 4 0,-1-3 0,0 7 0,1-7 0,-1 3 0,4 0 0,-3-3 0,3 2 0,0 1 0,-3-3 0,4 3 0,-1 0 0,-2-3 0,6 6 0,-7-6 0,3 3 0,1 0 0,-4-3 0,3 6 0,-4-6 0,1 6 0,-1-6 0,4 7 0,-2-7 0,2 2 0,0 1 0,-3-3 0,4 7 0,-5-7 0,5 6 0,-4-6 0,3 7 0,-4-7 0,4 7 0,-2-8 0,2 8 0,-4-7 0,4 7 0,-2-7 0,6 7 0,-6-7 0,6 6 0,-7-6 0,3 7 0,-3-7 0,3 6 0,-3-6 0,7 7 0,-7-7 0,7 6 0,-3-6 0,4 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9T02:17:45.2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7059 656 24575,'-23'0'0,"-21"-4"0,-7 3 0,-11-12 0,-9-5 0,-4 2 0,-1-1 0,2-4 0,1-2 0,-1 0 0,7 1 0,2-2 0,9 2 0,16 7 0,3 4 0,9 0 0,-18-2 0,-5 0 0,-9-2 0,11 1 0,-2 2 0,-18 5 0,12-4 0,-13 4 0,-1 1 0,-1-6 0,-1 5 0,-6 0 0,7-5 0,-9 10 0,0-10 0,28 9 0,-1-1 0,-34-9 0,11 3 0,1 1 0,-8-5 0,28 5 0,3 1 0,-8 1 0,13-4 0,-13 5 0,13-1 0,-12-4 0,4 9 0,-6-9 0,-1 10 0,1-10 0,-29 9 0,28-8 0,-26 8 0,6-8 0,13 8 0,-13-9 0,22 10 0,13-4 0,-5 0 0,-14-2 0,16-4 0,-14 4 0,11-3 0,7 8 0,-6-9 0,-1 10 0,6-4 0,-13-1 0,13 5 0,-13-5 0,-7 6 0,2-5 0,-3 3 0,16-3 0,13 5 0,-4 0 0,10 0 0,-9 0 0,9 0 0,-10 0 0,-30 0 0,19 0 0,-40 0 0,45 0 0,-4 0 0,9 0 0,12 0 0,-5 0 0,0 0 0,5 0 0,-20 0 0,18 0 0,-32 0 0,31 5 0,-23-4 0,25 8 0,-10-3 0,4 0 0,-6 5 0,7-6 0,-6 7 0,5-1 0,-6 0 0,0 1 0,6-1 0,-5 0 0,12 0 0,-11 6 0,4-5 0,-21 19 0,18-16 0,-16 16 0,19-14 0,-20 16 0,16-13 0,-8 10 0,20-14 0,0 5 0,1 0 0,5-1 0,-5-3 0,10 1 0,-12 6 0,11-3 0,-6 3 0,9-6 0,-1-3 0,1 4 0,-1 6 0,0-4 0,0 4 0,0-6 0,5 0 0,-4 6 0,4-4 0,-1 3 0,-2-4 0,2 8 0,-3-7 0,4 7 0,1-9 0,4 0 0,0 1 0,0-1 0,1 0 0,-1 1 0,0-1 0,-4 17 0,3-12 0,1 21 0,2-29 0,7 11 0,-3-12 0,4-1 0,0 4 0,0-8 0,0 4 0,0-1 0,0-3 0,0 4 0,0-1 0,0-3 0,0 8 0,4-8 0,6 16 0,4-9 0,6 17 0,0-14 0,0 5 0,0 0 0,-1-5 0,8 12 0,-6-11 0,12 12 0,9 4 0,-6-7 0,12 13 0,-16-21 0,8 6 0,7 3 0,1-11 0,0 10 0,-10-14 0,-6 1 0,0 3 0,-1-8 0,1 3 0,0 0 0,0-3 0,-1 3 0,1-4 0,34 9 0,-25-11 0,39 10 0,-44-13 0,9 4 0,-13-4 0,0 3 0,-1-3 0,1 0 0,0 3 0,13-3 0,-9 5 0,24 0 0,-25-1 0,11-4 0,-20 3 0,4-8 0,3 8 0,0-7 0,6 8 0,-8-9 0,1 3 0,0-4 0,0 5 0,6-4 0,-5 4 0,40-5 0,-33 0 0,32 0 0,-39 0 0,25 0 0,-15 0 0,11 0 0,-10 0 0,-11 0 0,5 0 0,-7 0 0,7 0 0,-5 0 0,5 0 0,8 0 0,-11 0 0,31 0 0,-29 0 0,15 0 0,-20 0 0,6 0 0,-5 0 0,12 0 0,-12 0 0,12 0 0,-12 0 0,12 0 0,-12 0 0,40 0 0,-33 0 0,47 0 0,-44 0 0,11 0 0,-10 0 0,-10 0 0,4 0 0,0 0 0,-5 0 0,5 0 0,0-5 0,-5 4 0,25-5 0,-21 6 0,15 0 0,-13 0 0,-6-4 0,5 2 0,-6-2 0,0 4 0,-1 0 0,1 0 0,0 0 0,6 0 0,-5 0 0,5 0 0,14 0 0,-15 0 0,57 0 0,-46 0 0,32 0 0,-40 0 0,4 0 0,-5 0 0,1 0 0,4 0 0,4 0 0,-7 0 0,19 0 0,-25 0 0,6 0 0,-11 0 0,-9 0 0,9 0 0,-9 0 0,9 0 0,-9 0 0,9 0 0,-9 0 0,4 0 0,0 0 0,-5 0 0,19 0 0,-16 0 0,16 0 0,-18 0 0,9 0 0,-4 0 0,6 0 0,0 0 0,-1 0 0,1 0 0,-1 0 0,1 0 0,0 0 0,14 0 0,-11 0 0,5 0 0,-9 0 0,-5 0 0,0 0 0,5 0 0,-11 0 0,11 0 0,-11-5 0,11 4 0,-5-8 0,0 8 0,4-9 0,-3 9 0,-1-8 0,13 4 0,-11-1 0,21-7 0,-15 11 0,0-12 0,-4 13 0,-9-8 0,9 8 0,-9-7 0,9 6 0,5-6 0,-7 2 0,28-4 0,-31 0 0,17 5 0,-23-4 0,0 8 0,1-8 0,-1 4 0,0-5 0,6 0 0,-4 0 0,4 4 0,-6-3 0,0 4 0,0-5 0,1 5 0,-1-4 0,0 3 0,1 1 0,-1-4 0,10 4 0,-2-6 0,3 5 0,-5-3 0,-6 8 0,1-8 0,4 8 0,-3-7 0,9 2 0,-9-4 0,9 4 0,5-7 0,-1 6 0,15-8 0,-21 4 0,6 6 0,-15-4 0,0 3 0,1-3 0,-1 3 0,-4-2 0,3 3 0,-4-5 0,9 0 0,-2 1 0,1-5 0,-3 8 0,-5-6 0,-1 7 0,-4 0 0,0-2 0,0 2 0,-1 0 0,1-3 0,0 3 0,-1-4 0,1 0 0,-1-3 0,-3-3 0,3-3 0,-3 4 0,0-3 0,-2 7 0,-3-4 0,0 5 0,0 0 0,0-4 0,0 3 0,0-4 0,0 5 0,0 1 0,0-5 0,-4 3 0,-4-7 0,-2 7 0,-3-2 0,4-2 0,0 8 0,3-7 0,-1 8 0,2-3 0,-4-1 0,0 0 0,0-4 0,0 7 0,-3-9 0,6 9 0,-6-7 0,11 4 0,-7 4 0,7-3 0,-7 3 0,7-3 0,-6 3 0,2-3 0,0 3 0,-3-4 0,3 0 0,0 1 0,-2-1 0,2 0 0,0 1 0,-2-1 0,6 0 0,-7 5 0,7-4 0,-7 7 0,7-7 0,-6 7 0,6-6 0,-7 6 0,7-7 0,-7 7 0,4-7 0,-5 4 0,1-5 0,0 1 0,-1 0 0,1 3 0,-1-2 0,0 2 0,1-4 0,-1 4 0,4-3 0,-3 7 0,3-6 0,-3 2 0,-1 0 0,1-2 0,-1 6 0,1-7 0,0 7 0,-1-7 0,1 8 0,3-8 0,-2 7 0,2-7 0,-4 7 0,1-6 0,0 6 0,-1-3 0,4 0 0,-2 3 0,2-6 0,-4 6 0,1-7 0,0 7 0,3-7 0,-2 7 0,2-6 0,-3 6 0,3-7 0,-3 7 0,4-3 0,-1 0 0,-3 3 0,3-6 0,-4 6 0,5-7 0,-4 7 0,3-6 0,-4 6 0,4-7 0,-2 7 0,2-7 0,-4 7 0,0-7 0,0 8 0,1-8 0,-10 3 0,7 0 0,-6-4 0,8 8 0,0-7 0,-8 3 0,2 0 0,-4-3 0,7 3 0,3 0 0,0 2 0,0-1 0,1 3 0,-1-3 0,0 0 0,0 3 0,0-7 0,1 7 0,-1-6 0,0 6 0,0-3 0,0 0 0,1-1 0,-1 0 0,0 1 0,-3 1 0,2-2 0,-3 0 0,4 1 0,0 0 0,1-1 0,-1 0 0,0 2 0,0-1 0,1 3 0,-1-7 0,0 7 0,4-7 0,-7 7 0,6-7 0,-10 3 0,6-3 0,-3 3 0,9-3 0,-4 7 0,3-7 0,-4 7 0,4-7 0,-3 7 0,4-6 0,-5 6 0,5-7 0,-4 7 0,7-7 0,-7 7 0,4-6 0,-5 6 0,4-7 0,-7 3 0,2-4 0,-4 0 0,0 0 0,5 0 0,-4 0 0,3 0 0,-16-9 0,9 7 0,-6-7 0,5 9 0,8 0 0,-3 0 0,4 0 0,-4 0 0,3 0 0,-3 0 0,5 0 0,-1 1 0,0 3 0,5-2 0,-4 6 0,3-3 0,-7 4 0,3 0 0,-2 0 0,2 0 0,1 0 0,-1 0 0,1 4 0,-1-3 0,1 6 0,-1-6 0,0 3 0,0 0 0,0-3 0,1 3 0,-1 0 0,0-3 0,-5 2 0,4-3 0,1 4 0,1-3 0,3 3 0,-4-4 0,0 0 0,1 4 0,-1-3 0,0 2 0,1-3 0,-1 0 0,1 0 0,-1 0 0,0 0 0,1 0 0,0 0 0,0 0 0,-1 0 0,0 0 0,1 0 0,-1 0 0,0 0 0,5 0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9T02:17:56.3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5373 24575,'13'-8'0,"0"1"0,-4-2 0,-1 1 0,1 3 0,0-4 0,0 0 0,-1 0 0,6 0 0,4-4 0,10-5 0,5-6 0,-4 0 0,-1 4 0,-9 2 0,1 7 0,-1-7 0,0 3 0,6-1 0,12-19 0,-8 16 0,7-18 0,-12 17 0,21-24 0,-14 18 0,12-17 0,-17 16 0,-5 6 0,6-11 0,-6 6 0,4-1 0,-3-3 0,18-7 0,-15 4 0,15-4 0,-12 5 0,-2 10 0,16-20 0,-13 18 0,8-17 0,-7 19 0,-8-3 0,3 4 0,-6 2 0,1-6 0,-1 4 0,2-4 0,3-8 0,-3 4 0,9-25 0,-7 12 0,3-6 0,-8 3 0,2 12 0,-3-12 0,0 12 0,-1-6 0,-5 8 0,4-7 0,6-18 0,-3 13 0,2-12 0,-10 23 0,1 1 0,-1 4 0,1-17 0,-1 15 0,-4-16 0,3 13 0,-8 0 0,9 1 0,-9 0 0,3-1 0,1 0 0,-4 1 0,4 4 0,-5-3 0,0 3 0,0-13 0,0 11 0,0-10 0,0 18 0,0-9 0,0 3 0,0-4 0,0 4 0,0-17 0,0 5 0,0-9 0,0 13 0,0 5 0,0 3 0,0 1 0,0-5 0,0 11 0,0-11 0,0 5 0,0-1 0,0-3 0,0 9 0,0-10 0,0 11 0,0-11 0,0 10 0,0-9 0,0 9 0,0-10 0,0 11 0,0-11 0,0 10 0,0-9 0,0 3 0,0 1 0,0 1 0,-5 0 0,4 4 0,-4-4 0,1 6 0,3 0 0,-3-6 0,4 4 0,-5-4 0,4 5 0,-8-5 0,8 5 0,-9-11 0,9 10 0,-4-9 0,1 4 0,2-6 0,-7 5 0,8-3 0,-8 3 0,3-19 0,0 11 0,-8-34 0,12 32 0,-12-12 0,13 18 0,-8 5 0,3 0 0,0-5 0,-3 10 0,4-9 0,-5 9 0,-1-9 0,6 9 0,-5-10 0,5 11 0,-1-5 0,-3 5 0,8 1 0,-8-1 0,8 1 0,-3 0 0,0-1 0,2 1 0,-2-1 0,4 1 0,-4-1 0,3 1 0,-4 4 0,5-3 0,0-5 0,0 6 0,0-10 0,0 12 0,0-4 0,0 4 0,0-3 0,0 3 0,0-4 0,0-9 0,0 11 0,0-10 0,0 12 0,0-4 0,0-1 0,0 1 0,5-9 0,0 6 0,0-6 0,4 9 0,-4-1 0,1 5 0,2-3 0,-2 3 0,3-4 0,1 0 0,0-1 0,-1 5 0,9-15 0,-8 16 0,8-16 0,-9 16 0,0 0 0,0 0 0,-1 6 0,1-1 0,0 0 0,0 0 0,-1 0 0,1 0 0,0 1 0,-1-1 0,5 0 0,-3 0 0,6 0 0,-6 4 0,2-3 0,-3 7 0,0-6 0,-1 6 0,1-7 0,0 7 0,0-3 0,-1 0 0,6 3 0,-4-7 0,16 3 0,-10 0 0,6-3 0,-3 7 0,-10-7 0,9 7 0,-3-7 0,4 7 0,1-3 0,-1-1 0,6 4 0,-5-3 0,19 4 0,-10 0 0,14 0 0,-10 0 0,5 0 0,-12 0 0,2 0 0,-13 0 0,3 0 0,-8 0 0,8 0 0,-8 0 0,8 0 0,-8 0 0,7 0 0,-7 0 0,7 0 0,-8 0 0,3 0 0,-3 0 0,-1 0 0,0 0 0,1 0 0,-1 0 0,1 0 0,0 0 0,-1 0 0,1 0 0,0 0 0,-1 0 0,1 0 0,-1 0 0,0 0 0,1 0 0,-1 0 0,1 0 0,-1 0 0,0 0 0,1 0 0,-1 0 0,1 0 0,-1 0 0,1 0 0,0 0 0,-1 0 0,5 0 0,-4 0 0,3 0 0,-4 0 0,0 0 0,0 0 0,-3 4 0,2-3 0,-2 3 0,3-4 0,0 0 0,0 0 0,0 0 0,-3 0 0,-2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9T02:17: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24575,'13'0'0,"0"0"0,-5 4 0,1 1 0,-1 3 0,1 1 0,-1-5 0,-3 4 0,3-7 0,-3 7 0,3-7 0,1 6 0,0-6 0,-4 7 0,2-7 0,-2 7 0,4-7 0,0 7 0,-1-7 0,1 3 0,0-1 0,-1-2 0,1 7 0,-1-7 0,1 7 0,0-7 0,0 3 0,-1-1 0,1 2 0,-1 0 0,1 2 0,0-6 0,-1 7 0,1-4 0,-1 1 0,1 3 0,-1-8 0,-3 8 0,2-7 0,-6 7 0,7-7 0,-7 6 0,6-6 0,-2 7 0,3-7 0,-3 7 0,3-7 0,-4 6 0,5-6 0,-5 7 0,4-7 0,-4 6 0,5-6 0,-1 6 0,0-6 0,-3 6 0,2-6 0,-2 3 0,-1 0 0,3-3 0,-2 2 0,0 1 0,2-3 0,-3 6 0,1-6 0,-1 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9T02:18:02.6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623 1 24575,'-13'0'0,"1"0"0,4 0 0,0 0 0,-1 0 0,1 4 0,-1-3 0,4 6 0,-2-6 0,2 7 0,-4-7 0,4 7 0,-2-7 0,2 6 0,-3-6 0,3 6 0,-3-6 0,3 7 0,-3-3 0,-1 3 0,0-3 0,0 3 0,0-7 0,1 6 0,-1-2 0,1 0 0,-1 2 0,1-6 0,3 7 0,-3-7 0,-2 7 0,0-7 0,-3 7 0,4-7 0,0 7 0,0-7 0,0 6 0,1-6 0,-1 7 0,0-7 0,0 3 0,4 0 0,-3-3 0,4 2 0,-1 1 0,-2-3 0,2 3 0,-4 0 0,0 0 0,1 1 0,-1 3 0,0-7 0,0 7 0,0-7 0,0 6 0,1-6 0,3 6 0,-2-2 0,3-1 0,-1 3 0,-2-6 0,2 3 0,-4 0 0,0 1 0,0 0 0,0-1 0,4 0 0,-3-3 0,7 6 0,-6-6 0,2 6 0,-3-6 0,4 6 0,-4-6 0,3 3 0,1 0 0,-4-3 0,8 6 0,-8-6 0,3 3 0,0 0 0,-3-3 0,8 6 0,-8-6 0,7 3 0,-3-4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9T01:43:00.5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129 0 24575,'12'0'0,"-5"4"0,0-3 0,-3 2 0,4 1 0,0-3 0,0 6 0,0-6 0,3 6 0,-2-6 0,3 6 0,-4-3 0,3 4 0,-2 0 0,6 0 0,-7-1 0,4-2 0,-5 1 0,1-5 0,-3 6 0,2-6 0,-3 6 0,4-6 0,0 3 0,-3-1 0,2-2 0,-3 3 0,4-1 0,-3 2 0,2-1 0,-3 0 0,1-1 0,2-2 0,-3 3 0,0-1 0,3-2 0,-3 6 0,4-6 0,-4 6 0,3-6 0,-3 5 0,4-1 0,-1-1 0,-3 3 0,3-7 0,-2 7 0,2-6 0,0 6 0,1-7 0,-4 7 0,2-6 0,-5 5 0,5-5 0,-5 6 0,6-6 0,-6 6 0,5-6 0,-8 2 0,-2 1 0,-5 0 0,-2 0 0,3 3 0,1-2 0,-1 2 0,0-3 0,0 3 0,0-6 0,1 6 0,-1-6 0,3 6 0,-2-3 0,2 1 0,-3 2 0,0-6 0,0 6 0,0-3 0,0 4 0,-4 0 0,3-4 0,-2 7 0,3-9 0,-1 8 0,1-5 0,0 3 0,0-4 0,1 3 0,-1-7 0,4 7 0,-3-6 0,6 6 0,-6-6 0,3 3 0,-4-1 0,0 1 0,0 1 0,4 2 0,-3-6 0,3 5 0,-4-5 0,4 6 0,-3-6 0,2 2 0,-3 0 0,1-2 0,-1 3 0,4-1 0,-3-2 0,3 6 0,-4-6 0,4 5 0,-3-5 0,3 2 0,-4-3 0,0 0 0,1 0 0,-1 0 0,0 4 0,0-3 0,0 2 0,0 1 0,0-3 0,0 2 0,1 1 0,-1-4 0,0 7 0,1-6 0,-1 2 0,4 0 0,-3-2 0,7 3 0,-4-4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9T02:05:48.4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7791 1 24575,'-23'0'0,"-29"0"0,8 0 0,-23 0 0,14 0 0,-3 0 0,1 0 0,-14 0 0,-16 0 0,7 0-470,-20 0 470,16 0 0,15 0 0,15 0 0,-1 0 0,-26 0 0,25 0 0,-2 0 0,5 0 0,1 0 0,2 0 0,-5 0 0,-16 0 0,-9 0 0,5 0 0,4 0 0,-1 0-439,-6 0 0,-7 0 0,11 0 439,-23 0 0,14-1 0,1 2 0,-8 5 0,-3-6 0,2 1 0,8 5-309,13-5 1,2-2 308,-4 1 0,-2 0 0,-2 0 0,-19 0 0,36 0 0,-1 0 0,4 3 0,4 1 0,-12-3 0,4 6 0,0 0-70,-4 0 70,10-1 0,-1 2 0,-13 5 0,-24 0 423,4 1-423,-2 4 0,21-5 0,-5 2 0,-11 7 0,-4 1 0,-9 0 0,-1 0-103,14-3 0,5 0 103,12-3 0,6-2 0,-20 6 506,8-1-506,-6 5 0,13-5 0,-6 6 0,-8 0 0,20-1 0,-19 1 0,6 6 0,12-6 0,-4 2 0,-2 3 0,-14 14 0,3-3 0,-2 2 0,33-17 0,1 0 0,-13 9 0,3 0 0,-13 5-397,15-4 1,1 2 396,-16 13 0,23-18 0,-1 0 0,-19 18-323,5-6 323,-7 8 0,22-17 0,0 2 0,8-6 0,-1 1 0,-15 16 0,1-1 0,-13 16 0,28-28 0,2-2 0,-10 15 1454,-5 8-1454,5-6 0,-8 13 118,8-13-118,11-9 0,-1 1 0,-15 21 0,9-11 0,2 1 0,-10 10 0,15-9 0,2-1 0,-8 3 0,-3 31 0,12-32 0,0 5 925,10 1-925,-7-8 370,9 5-370,-6 4 0,-2 17 0,7-20 0,9-13 0,1 7 0,-3 22 0,1 9 0,5 1 0,1 7 0,0 0-1260,-1-4 0,0 0 0,1 1 1260,2 5 0,2 1 0,1-5 0,0-20 0,2-3 0,-1 0-821,0-2 1,0 1 0,0 0 820,0 8 0,0 0 0,0 2 0,0 2 0,0 1 0,0-1 0,0-2 0,0-1 0,0 1 0,-1 1 0,1 1 0,1 0 0,1 1 0,1 1 0,1-2 0,-2-4 0,1 0 0,2-1 0,2 2 0,3-1 0,0 0 0,1-2 0,1 0 0,3 1 0,7 10 0,4 2 0,0-3 0,-4-15 0,1-2 0,-1-3-290,9 28 1,-4-9 289,1 13-82,-28-44 82,0 18 0,0-5 0,0 13 0,0 14 0,0-17 0,0 2 0,0-23 0,0 1 1183,0 23 0,0-1-1183,0 6 0,0 9 0,0-33 0,0-1 0,0 14 2757,0 17-2757,0-43 792,0 0-792,0 0 117,5-6-117,1-2 870,5-6-870,-1 0 0,1-1 0,9 29 0,-12-21 0,16 42 0,-17-45 0,9 23 0,-5-26 0,0 12 0,0-5 0,5-1 0,-3 6 0,7-12 0,2 26 0,1-22 0,9 35 0,-10-35 0,5 15 0,-10-14 0,2-5 0,-2 5 0,0 0 0,3-4 0,-2 10 0,3-10 0,-3 10 0,2-11 0,-2 12 0,3-12 0,1 6 0,10 13 0,-13-15 0,17 16 0,-23-26 0,12 4 0,-8-4 0,3-1 0,1 4 0,-2-9 0,-3 4 0,2-6 0,2 9 0,0-7 0,-1 7 0,0-8 0,-4-1 0,4-4 0,0 3 0,1-3 0,-1 0 0,0 3 0,0-7 0,-4 7 0,3-7 0,-3 7 0,0-3 0,12 8 0,-10-2 0,20 16 0,-19-14 0,15 11 0,-17-14 0,10 6 0,-6-6 0,0 5 0,-1-6 0,14 6 0,-10-5 0,19 13 0,-20-11 0,6 2 0,-9-6 0,0-3 0,1 4 0,-1 0 0,0 1 0,6-5 0,-4 4 0,9-3 0,-9 3 0,9 2 0,-4 0 0,29 13 0,-24-15 0,37 19 0,-44-26 0,20 8 0,-23-10 0,4 0 0,8 4 0,-4-2 0,6 2 0,-5-3 0,5 3 0,-1-2 0,6 3 0,-8-5 0,-1 1 0,1-1 0,0 1 0,0-5 0,-1 3 0,7-8 0,-4 4 0,18-5 0,-11 0 0,13 0 0,-1 0 0,2 0 0,8 0 0,7-6 0,-5-1 0,5-6 0,-7 0 0,-1 1 0,0 5 0,1-4 0,-1 9 0,1-3 0,-1-1 0,-7 5 0,6-5 0,-6 6 0,0 0 0,6 0 0,-6 0 0,21 0 0,-17 0 0,7 0 0,-26 0 0,-2-5 0,-6 4 0,0-4 0,-6 1 0,4 3 0,-9-3 0,4 4 0,-6-5 0,13 4 0,-14-3 0,16 0 0,-23 3 0,6-3 0,-8 4 0,-5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9T00:39:00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2072 24575,'0'-52'0,"0"-17"0,0-13 0,0 1 0,0 7 0,0 12 0,0-2 0,0-19 0,0 23 0,0-1 0,0 1 0,0 2 0,0-28 0,0 26 0,0 0 0,0-19 0,0 13 0,0 1 0,0 4 0,9 7 0,-2 15 0,15-47 0,-10 48 0,6-29 0,-8 38 0,0 0 0,0-6 0,-1 4 0,1-3 0,0 4 0,7-6 0,-6 10 0,10-8 0,-12 15 0,3 2 0,-4 5 0,0 4 0,0 0 0,4-8 0,-3 6 0,3-5 0,0 2 0,-3 4 0,7-8 0,-7 8 0,4-3 0,2-3 0,-9 5 0,8-2 0,-13 5 0,2 3 0,-3 0 0,0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9T00:39:03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0 145 24575,'3'0'0,"-1"0"0,9 0 0,-3 0 0,0 0 0,0 0 0,0-8 0,0 6 0,0-6 0,0 4 0,-1 4 0,-2-7 0,1 6 0,-2-6 0,4 6 0,-4-6 0,3 6 0,-3-3 0,1 1 0,2-2 0,-3 1 0,4-3 0,0 2 0,0 1 0,0-4 0,0 4 0,0-1 0,0-2 0,0 6 0,0-6 0,-1 6 0,-2-5 0,1 5 0,-2-3 0,0 1 0,3 2 0,-3-3 0,3 4 0,0 0 0,1 0 0,-1-3 0,0 2 0,1-2 0,-1 3 0,1 0 0,-1 0 0,0 0 0,-2-4 0,1 4 0,-5-4 0,3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9T00:39:05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0 24575,'-4'4'0,"1"0"0,-1 0 0,3 3 0,-6-6 0,6 6 0,-3-3 0,1 0 0,2 3 0,-6-3 0,6 4 0,-6-1 0,7 1 0,-7-1 0,6 1 0,-6-1 0,6 1 0,-2 0 0,3 0 0,-4-4 0,4 3 0,-4-3 0,4 4 0,-3 0 0,2-1 0,-3 1 0,1-1 0,2 1 0,-3 0 0,1 0 0,2 0 0,-3 0 0,1-4 0,2 3 0,-3-2 0,1 2 0,2 1 0,-2 0 0,-1-4 0,3 3 0,-3-3 0,1 4 0,2 0 0,-6 0 0,6 0 0,-6 0 0,3 3 0,-1-2 0,-2 2 0,6-3 0,-2-1 0,-1 1 0,3-1 0,-2 0 0,3-3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9T00:39:31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2178 7894 24575,'0'-8'0,"0"-4"0,4 3 0,1-8 0,-1 8 0,4-7 0,-7 6 0,7-10 0,-7 6 0,7-7 0,-8 3 0,4 0 0,1-13 0,-4 5 0,3-6 0,0-9 0,-3 8 0,4-11 0,-1 9 0,-3 6 0,3-6 0,-4-14 0,0 3 0,0-9 0,0 13 0,0-1 0,0 1 0,0-7 0,0 5 0,0-11 0,0 4 0,0-6 0,0 0 0,0 1 0,0-1 0,-11-40 0,9 14 0,-6 5 0,-1-2 0,5 29 0,1 0-646,-4-19 0,0 1 646,0-25 0,1 42 0,0 0 0,-1-42-379,3 41 0,0 1 379,-7-27 0,8 24 0,-1-3 0,-2 4 0,-1-1 0,0-3 0,0 0 0,0 1 0,0 2 0,-5-27 0,-1 8 0,1 1 0,0 7 0,0 2 0,-4 6 1241,-2 2-1241,1 5 809,-5-4-809,6 11 0,-7-12 0,1 12 0,0-11 0,0 11 0,-1-12 0,1 6 0,-1-7 0,6-1 0,-5 2 0,4-1 0,-4 1 0,0 5 0,5-3 0,-4 4 0,9 0 0,-15-24 0,5 7 0,-1-5 0,2 4 0,6 24 0,2-11 0,-2 4 0,3-6 0,1 0 0,-1 6 0,1-4 0,0 4 0,0 0 0,4 2 0,-2 7 0,3 0 0,-4 5 0,-5-17 0,4 26 0,-12-45 0,12 43 0,-8-26 0,10 27 0,-1 0 0,0 0 0,0-6 0,-4 4 0,3-4 0,-8-13 0,8 15 0,-4-21 0,-4 5 0,7 4 0,-12-10 0,12 12 0,-3 2 0,-2-8 0,6 6 0,-5-6 0,0 1 0,4 4 0,-9-4 0,10 6 0,-9 0 0,3-1 0,1 1 0,-3 5 0,2-3 0,-7-10 0,2 10 0,-3-13 0,5 16 0,0 1 0,-1-5 0,0 4 0,0-5 0,-6-2 0,5 2 0,-5 4 0,-8-17 0,12 21 0,-11-15 0,14 14 0,-6 3 0,5-3 0,-4 4 0,5 2 0,1 0 0,0 0 0,-1 0 0,5 0 0,-6-3 0,-6-4 0,6 8 0,-3 2 0,16 14 0,-1 0 0,1-1 0,0 0 0,0 1 0,3 4 0,-2 0 0,2 0 0,1 0 0,-3 0 0,2-1 0,-3-3 0,-8-13 0,5 5 0,-9-9 0,10 16 0,-3-9 0,1 11 0,2-10 0,-3 7 0,4-4 0,-4 5 0,7-4 0,-6 3 0,8 1 0,-5 0 0,1 1 0,3 3 0,-2-4 0,6 5 0,-6 0 0,6 0 0,-3 1 0,1 2 0,2-1 0,-6 5 0,6-9 0,-2 5 0,3-5 0,0 2 0,-8 0 0,6 0 0,-6-1 0,8 2 0,-3 2 0,2-2 0,-6 3 0,7-3 0,-7 3 0,6-3 0,-3 6 0,4-2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9T00:39:34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24575,'3'11'0,"2"-3"0,3 4 0,0 0 0,-3-3 0,2 3 0,-3-4 0,1 0 0,2 0 0,-6 0 0,6 4 0,-6-3 0,7 3 0,-4 3 0,0-5 0,4 9 0,-8-10 0,4 2 0,-4-3 0,3 0 0,-2 0 0,3 0 0,-4 0 0,3-1 0,-2 1 0,3 0 0,-4 0 0,3-3 0,-2 2 0,3-3 0,-1 4 0,-2 0 0,3 0 0,-4 0 0,0 0 0,0-1 0,0 1 0,0 0 0,0 0 0,0-1 0,3 1 0,-2 0 0,2-1 0,-3 1 0,0 0 0,0-1 0,3-3 0,-2 3 0,2-3 0,-3 4 0,0 0 0,0 0 0,0-1 0,0 1 0,0 0 0,0 0 0,0 0 0,0 0 0,0-1 0,0 1 0,0 0 0,0-7 0,0-7 0,0-3 0,0-7 0,0 2 0,0-4 0,0-4 0,-4 3 0,3-4 0,-3 13 0,4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9T00:39:38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24575,'8'4'0,"0"0"0,-1 4 0,1-3 0,-4 1 0,4-1 0,-4-1 0,0 3 0,3-6 0,-6 6 0,6-6 0,-3 6 0,4-3 0,0 4 0,0 0 0,-1-4 0,-2 3 0,2-3 0,-3 4 0,4 0 0,0-4 0,0 4 0,-4-4 0,3 0 0,-2 0 0,3-1 0,-1 2 0,1-1 0,0 3 0,0-3 0,-1 0 0,1 3 0,0-6 0,-1 5 0,1-5 0,-4 6 0,3-6 0,-6 6 0,6-6 0,-3 6 0,4-7 0,-1 7 0,-3-3 0,3 0 0,-6 2 0,6-5 0,-6 6 0,6-6 0,-7 5 0,7-1 0,-6 2 0,5-3 0,-5 3 0,6-7 0,-2 4 0,-1-1 0,2 1 0,-5 4 0,6-4 0,-6 2 0,6-5 0,-6 6 0,6-6 0,-3 5 0,0-2 0,2 0 0,-5 3 0,2-7 0,-3 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7B18A-1D18-FF4F-8D12-BE1FC89581F6}" type="datetimeFigureOut">
              <a:rPr lang="en-US" smtClean="0"/>
              <a:t>12/1/21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This desck includes slides borrowed from multiple public sources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6E0D4-4BCB-0542-9F88-0EFFBE197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4444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9b5dcba7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9b5dcba7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2104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9b5dcba7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9b5dcba7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651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9b5dcba7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9b5dcba7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7721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48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27497" indent="-279806" defTabSz="91248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19226" indent="-223845" defTabSz="91248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566916" indent="-223845" defTabSz="91248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14606" indent="-223845" defTabSz="91248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462296" indent="-223845" defTabSz="91248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09987" indent="-223845" defTabSz="91248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357677" indent="-223845" defTabSz="91248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05367" indent="-223845" defTabSz="91248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A17BDBE1-7A74-4C6B-B873-3BB4DFE4845D}" type="slidenum">
              <a:rPr lang="en-GB" altLang="en-US" sz="1200" b="0"/>
              <a:pPr/>
              <a:t>30</a:t>
            </a:fld>
            <a:endParaRPr lang="en-GB" altLang="en-US" sz="1200" b="0"/>
          </a:p>
        </p:txBody>
      </p:sp>
      <p:sp>
        <p:nvSpPr>
          <p:cNvPr id="43011" name="Text Box 1"/>
          <p:cNvSpPr txBox="1">
            <a:spLocks noChangeArrowheads="1"/>
          </p:cNvSpPr>
          <p:nvPr/>
        </p:nvSpPr>
        <p:spPr bwMode="auto">
          <a:xfrm>
            <a:off x="1143258" y="685761"/>
            <a:ext cx="4571484" cy="342880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7" tIns="45718" rIns="91437" bIns="45718" anchor="ctr"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body"/>
          </p:nvPr>
        </p:nvSpPr>
        <p:spPr>
          <a:xfrm>
            <a:off x="686265" y="4343673"/>
            <a:ext cx="5482371" cy="411456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This desck includes slides borrowed from multiple public sources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48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27497" indent="-279806" defTabSz="91248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19226" indent="-223845" defTabSz="91248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566916" indent="-223845" defTabSz="91248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14606" indent="-223845" defTabSz="91248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462296" indent="-223845" defTabSz="91248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09987" indent="-223845" defTabSz="91248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357677" indent="-223845" defTabSz="91248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05367" indent="-223845" defTabSz="91248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35A04B44-FC2E-4D81-BAE8-C7DF22FFDF0D}" type="slidenum">
              <a:rPr lang="en-GB" altLang="en-US" sz="1200" b="0"/>
              <a:pPr/>
              <a:t>31</a:t>
            </a:fld>
            <a:endParaRPr lang="en-GB" altLang="en-US" sz="1200" b="0"/>
          </a:p>
        </p:txBody>
      </p:sp>
      <p:sp>
        <p:nvSpPr>
          <p:cNvPr id="44035" name="Text Box 1"/>
          <p:cNvSpPr txBox="1">
            <a:spLocks noChangeArrowheads="1"/>
          </p:cNvSpPr>
          <p:nvPr/>
        </p:nvSpPr>
        <p:spPr bwMode="auto">
          <a:xfrm>
            <a:off x="1143258" y="685761"/>
            <a:ext cx="4571484" cy="342880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7" tIns="45718" rIns="91437" bIns="45718" anchor="ctr"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body"/>
          </p:nvPr>
        </p:nvSpPr>
        <p:spPr>
          <a:xfrm>
            <a:off x="686265" y="4343673"/>
            <a:ext cx="5482371" cy="411456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This desck includes slides borrowed from multiple public sources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48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27497" indent="-279806" defTabSz="91248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19226" indent="-223845" defTabSz="91248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566916" indent="-223845" defTabSz="91248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14606" indent="-223845" defTabSz="91248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462296" indent="-223845" defTabSz="91248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09987" indent="-223845" defTabSz="91248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357677" indent="-223845" defTabSz="91248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05367" indent="-223845" defTabSz="91248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F56B3A3E-9A6E-432D-A640-DEE2B778A6EE}" type="slidenum">
              <a:rPr lang="en-GB" altLang="en-US" sz="1200" b="0"/>
              <a:pPr/>
              <a:t>33</a:t>
            </a:fld>
            <a:endParaRPr lang="en-GB" altLang="en-US" sz="1200" b="0"/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1143258" y="685761"/>
            <a:ext cx="4571484" cy="342880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7" tIns="45718" rIns="91437" bIns="45718" anchor="ctr"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/>
          </p:nvPr>
        </p:nvSpPr>
        <p:spPr>
          <a:xfrm>
            <a:off x="686265" y="4343673"/>
            <a:ext cx="5482371" cy="411456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This desck includes slides borrowed from multiple public sources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48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27497" indent="-279806" defTabSz="91248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19226" indent="-223845" defTabSz="91248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566916" indent="-223845" defTabSz="91248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14606" indent="-223845" defTabSz="91248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462296" indent="-223845" defTabSz="91248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09987" indent="-223845" defTabSz="91248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357677" indent="-223845" defTabSz="91248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05367" indent="-223845" defTabSz="91248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848285D9-4279-4A5B-AC38-79863E78493F}" type="slidenum">
              <a:rPr lang="en-GB" altLang="en-US" sz="1200" b="0"/>
              <a:pPr/>
              <a:t>36</a:t>
            </a:fld>
            <a:endParaRPr lang="en-GB" altLang="en-US" sz="1200" b="0"/>
          </a:p>
        </p:txBody>
      </p:sp>
      <p:sp>
        <p:nvSpPr>
          <p:cNvPr id="46083" name="Text Box 1"/>
          <p:cNvSpPr txBox="1">
            <a:spLocks noChangeArrowheads="1"/>
          </p:cNvSpPr>
          <p:nvPr/>
        </p:nvSpPr>
        <p:spPr bwMode="auto">
          <a:xfrm>
            <a:off x="1143258" y="685761"/>
            <a:ext cx="4571484" cy="342880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7" tIns="45718" rIns="91437" bIns="45718" anchor="ctr"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body"/>
          </p:nvPr>
        </p:nvSpPr>
        <p:spPr>
          <a:xfrm>
            <a:off x="686265" y="4343673"/>
            <a:ext cx="5482371" cy="411456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This desck includes slides borrowed from multiple public sources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48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27497" indent="-279806" defTabSz="91248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19226" indent="-223845" defTabSz="91248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566916" indent="-223845" defTabSz="91248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14606" indent="-223845" defTabSz="91248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462296" indent="-223845" defTabSz="91248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09987" indent="-223845" defTabSz="91248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357677" indent="-223845" defTabSz="91248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05367" indent="-223845" defTabSz="91248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1EBE7858-D69C-46A9-AC7E-B0160FD4DEAF}" type="slidenum">
              <a:rPr lang="en-US" altLang="en-US" sz="1200" b="0"/>
              <a:pPr/>
              <a:t>38</a:t>
            </a:fld>
            <a:endParaRPr lang="en-US" altLang="en-US" sz="1200" b="0"/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1143258" y="685761"/>
            <a:ext cx="4571484" cy="342880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9538" tIns="44769" rIns="89538" bIns="44769" anchor="ctr"/>
          <a:lstStyle>
            <a:lvl1pPr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/>
          </p:nvPr>
        </p:nvSpPr>
        <p:spPr>
          <a:xfrm>
            <a:off x="686266" y="4343673"/>
            <a:ext cx="5479273" cy="411456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This desck includes slides borrowed from multiple public sources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EEAD63-C615-4CFE-9B40-EB2F03006B4C}" type="datetime1">
              <a:rPr lang="en-US" smtClean="0"/>
              <a:t>12/1/21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This deck includes slides borrowed from multiple public sources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1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8B7FC7-52B5-4253-9C97-6E149799BD55}" type="datetime1">
              <a:rPr lang="en-US" smtClean="0"/>
              <a:t>12/1/21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This deck includes slides borrowed from multiple public sources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19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3000" y="609600"/>
            <a:ext cx="2616200" cy="4876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645400" cy="4876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3FCACF-F261-421B-BC27-301E302AEB71}" type="datetime1">
              <a:rPr lang="en-US" smtClean="0"/>
              <a:t>12/1/21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This deck includes slides borrowed from multiple public sources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11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773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F16AC0-40BB-4ECD-AA34-42FA0FB9B6ED}" type="datetime1">
              <a:rPr lang="en-US" smtClean="0"/>
              <a:t>12/1/21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This deck includes slides borrowed from multiple public sources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0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887AE4-35ED-48BF-9A72-0A9B2EB046BA}" type="datetime1">
              <a:rPr lang="en-US" smtClean="0"/>
              <a:t>12/1/21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This deck includes slides borrowed from multiple public sources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0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35164"/>
            <a:ext cx="5130800" cy="3551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935164"/>
            <a:ext cx="5130800" cy="3551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2BB467-F09A-4A97-BC9D-EDE9E521ADE7}" type="datetime1">
              <a:rPr lang="en-US" smtClean="0"/>
              <a:t>12/1/21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This deck includes slides borrowed from multiple public sources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58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4568F2-134D-49B0-8A3E-FBE3C8D10E24}" type="datetime1">
              <a:rPr lang="en-US" smtClean="0"/>
              <a:t>12/1/21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This deck includes slides borrowed from multiple public sources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6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D730D8-660A-42C8-B3C1-B198CEC2ED50}" type="datetime1">
              <a:rPr lang="en-US" smtClean="0"/>
              <a:t>12/1/21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This deck includes slides borrowed from multiple public sources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87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C26668-B0F9-4AD5-A93F-79EBEDCFDBD3}" type="datetime1">
              <a:rPr lang="en-US" smtClean="0"/>
              <a:t>12/1/21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This deck includes slides borrowed from multiple public 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77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D81A10-29A1-4882-BF98-BB577A0E9236}" type="datetime1">
              <a:rPr lang="en-US" smtClean="0"/>
              <a:t>12/1/21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This deck includes slides borrowed from multiple public sources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3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C384C0-8FCE-44D7-A609-F68F28DE103E}" type="datetime1">
              <a:rPr lang="en-US" smtClean="0"/>
              <a:t>12/1/21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This deck includes slides borrowed from multiple public sources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51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 descr="forUC08_96_btm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6626"/>
            <a:ext cx="121920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464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35164"/>
            <a:ext cx="10464800" cy="355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0" y="6229350"/>
            <a:ext cx="1930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F4E4951E-9159-4394-BCB2-2EF73F20F6D9}" type="datetime1">
              <a:rPr lang="en-US" smtClean="0"/>
              <a:t>12/1/21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60800" y="6229350"/>
            <a:ext cx="325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/>
              <a:t>This deck includes slides borrowed from multiple public sources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16800" y="6229350"/>
            <a:ext cx="1930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41" name="Picture 17" descr="forUC08_96_top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25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7" r:id="rId1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customXml" Target="../ink/ink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customXml" Target="../ink/ink9.xml"/><Relationship Id="rId18" Type="http://schemas.openxmlformats.org/officeDocument/2006/relationships/image" Target="../media/image14.png"/><Relationship Id="rId3" Type="http://schemas.openxmlformats.org/officeDocument/2006/relationships/customXml" Target="../ink/ink4.xml"/><Relationship Id="rId21" Type="http://schemas.openxmlformats.org/officeDocument/2006/relationships/customXml" Target="../ink/ink13.xml"/><Relationship Id="rId7" Type="http://schemas.openxmlformats.org/officeDocument/2006/relationships/customXml" Target="../ink/ink6.xml"/><Relationship Id="rId12" Type="http://schemas.openxmlformats.org/officeDocument/2006/relationships/image" Target="../media/image11.png"/><Relationship Id="rId17" Type="http://schemas.openxmlformats.org/officeDocument/2006/relationships/customXml" Target="../ink/ink11.xml"/><Relationship Id="rId2" Type="http://schemas.openxmlformats.org/officeDocument/2006/relationships/image" Target="../media/image8.pn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11" Type="http://schemas.openxmlformats.org/officeDocument/2006/relationships/customXml" Target="../ink/ink8.xml"/><Relationship Id="rId24" Type="http://schemas.openxmlformats.org/officeDocument/2006/relationships/image" Target="../media/image17.png"/><Relationship Id="rId5" Type="http://schemas.openxmlformats.org/officeDocument/2006/relationships/customXml" Target="../ink/ink5.xml"/><Relationship Id="rId15" Type="http://schemas.openxmlformats.org/officeDocument/2006/relationships/customXml" Target="../ink/ink10.xml"/><Relationship Id="rId23" Type="http://schemas.openxmlformats.org/officeDocument/2006/relationships/customXml" Target="../ink/ink14.xml"/><Relationship Id="rId10" Type="http://schemas.openxmlformats.org/officeDocument/2006/relationships/image" Target="../media/image101.png"/><Relationship Id="rId19" Type="http://schemas.openxmlformats.org/officeDocument/2006/relationships/customXml" Target="../ink/ink12.xml"/><Relationship Id="rId4" Type="http://schemas.openxmlformats.org/officeDocument/2006/relationships/image" Target="../media/image74.png"/><Relationship Id="rId9" Type="http://schemas.openxmlformats.org/officeDocument/2006/relationships/customXml" Target="../ink/ink7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image" Target="../media/image10.png"/><Relationship Id="rId7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.xm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customXml" Target="../ink/ink18.xml"/><Relationship Id="rId4" Type="http://schemas.openxmlformats.org/officeDocument/2006/relationships/customXml" Target="../ink/ink15.xml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Algorithms for Big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Raj Bhatnagar</a:t>
            </a:r>
          </a:p>
          <a:p>
            <a:r>
              <a:rPr lang="en-US" dirty="0"/>
              <a:t>University of Cincinnati</a:t>
            </a:r>
          </a:p>
        </p:txBody>
      </p:sp>
    </p:spTree>
    <p:extLst>
      <p:ext uri="{BB962C8B-B14F-4D97-AF65-F5344CB8AC3E}">
        <p14:creationId xmlns:p14="http://schemas.microsoft.com/office/powerpoint/2010/main" val="1608724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381" y="260648"/>
            <a:ext cx="10959008" cy="850106"/>
          </a:xfrm>
        </p:spPr>
        <p:txBody>
          <a:bodyPr/>
          <a:lstStyle/>
          <a:p>
            <a:r>
              <a:rPr lang="en-US" dirty="0"/>
              <a:t>Vertical Scalability</a:t>
            </a:r>
          </a:p>
        </p:txBody>
      </p:sp>
      <p:pic>
        <p:nvPicPr>
          <p:cNvPr id="18434" name="Picture 2" descr="https://www.bsc.es/media/46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053" y="1052736"/>
            <a:ext cx="4992555" cy="292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27080" y="1340769"/>
            <a:ext cx="31147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NVIDIA GPU Cluster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713" y="3498058"/>
            <a:ext cx="552907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/>
              <a:t>Add more CPUs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Add more memory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Mostly proprietary / expensive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Need specialized staff support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Data stays on the same servers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deck includes slides borrowed from multiple public sources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859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381" y="260648"/>
            <a:ext cx="10959008" cy="850106"/>
          </a:xfrm>
        </p:spPr>
        <p:txBody>
          <a:bodyPr/>
          <a:lstStyle/>
          <a:p>
            <a:r>
              <a:rPr lang="en-US" dirty="0"/>
              <a:t>Vertical Scalability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This deck includes slides borrowed from multiple public sources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1295400"/>
            <a:ext cx="71120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04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19C84-18D4-E647-8D23-DE5D602BC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5392"/>
          </a:xfrm>
        </p:spPr>
        <p:txBody>
          <a:bodyPr>
            <a:normAutofit/>
          </a:bodyPr>
          <a:lstStyle/>
          <a:p>
            <a:r>
              <a:rPr lang="en-US" sz="3600" dirty="0"/>
              <a:t>CPU + GPU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629554-05FB-D34E-A801-828FDDFEF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161" y="1070518"/>
            <a:ext cx="6578600" cy="32159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1E8C0D-A751-6649-8B84-7256462E9272}"/>
              </a:ext>
            </a:extLst>
          </p:cNvPr>
          <p:cNvSpPr txBox="1"/>
          <p:nvPr/>
        </p:nvSpPr>
        <p:spPr>
          <a:xfrm>
            <a:off x="2252546" y="4516244"/>
            <a:ext cx="7800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CPU is the ”Controller” and runs the host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Host program send kernel codes to GPUs, working as co-processors (Assistants)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9C59C1-94C2-634B-A42B-02CE6FC1DC3E}"/>
              </a:ext>
            </a:extLst>
          </p:cNvPr>
          <p:cNvSpPr txBox="1"/>
          <p:nvPr/>
        </p:nvSpPr>
        <p:spPr>
          <a:xfrm>
            <a:off x="2252546" y="1884556"/>
            <a:ext cx="107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Host CPU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5741A7-D763-4744-83F8-31C45A8C063E}"/>
              </a:ext>
            </a:extLst>
          </p:cNvPr>
          <p:cNvSpPr txBox="1"/>
          <p:nvPr/>
        </p:nvSpPr>
        <p:spPr>
          <a:xfrm>
            <a:off x="5843239" y="930940"/>
            <a:ext cx="151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Co-Processors</a:t>
            </a:r>
          </a:p>
        </p:txBody>
      </p:sp>
    </p:spTree>
    <p:extLst>
      <p:ext uri="{BB962C8B-B14F-4D97-AF65-F5344CB8AC3E}">
        <p14:creationId xmlns:p14="http://schemas.microsoft.com/office/powerpoint/2010/main" val="817830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This deck includes slides borrowed from multiple public sources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D651F4-8F24-8D47-A800-58B261431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094" y="0"/>
            <a:ext cx="9215812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C0E0B9-E68D-FB41-9D96-D05AE3A89F4C}"/>
              </a:ext>
            </a:extLst>
          </p:cNvPr>
          <p:cNvSpPr txBox="1"/>
          <p:nvPr/>
        </p:nvSpPr>
        <p:spPr>
          <a:xfrm>
            <a:off x="1895707" y="195146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B51B19-5917-074A-8338-6653564C6609}"/>
                  </a:ext>
                </a:extLst>
              </p14:cNvPr>
              <p14:cNvContentPartPr/>
              <p14:nvPr/>
            </p14:nvContentPartPr>
            <p14:xfrm>
              <a:off x="2283638" y="2103673"/>
              <a:ext cx="1150200" cy="156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B51B19-5917-074A-8338-6653564C66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65998" y="2085673"/>
                <a:ext cx="118584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079B70-BF1F-044C-9DC3-2B04F860C3FD}"/>
                  </a:ext>
                </a:extLst>
              </p14:cNvPr>
              <p14:cNvContentPartPr/>
              <p14:nvPr/>
            </p14:nvContentPartPr>
            <p14:xfrm>
              <a:off x="3248078" y="2036713"/>
              <a:ext cx="184680" cy="182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079B70-BF1F-044C-9DC3-2B04F860C3F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30078" y="2018713"/>
                <a:ext cx="2203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DE4947C-ABA1-7741-89C9-B2A24AFDAA45}"/>
                  </a:ext>
                </a:extLst>
              </p14:cNvPr>
              <p14:cNvContentPartPr/>
              <p14:nvPr/>
            </p14:nvContentPartPr>
            <p14:xfrm>
              <a:off x="853824" y="2763744"/>
              <a:ext cx="2805120" cy="4086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DE4947C-ABA1-7741-89C9-B2A24AFDAA4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5824" y="2745744"/>
                <a:ext cx="2840760" cy="4122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39A3335-4495-D043-A7BE-2F13857E5ADF}"/>
              </a:ext>
            </a:extLst>
          </p:cNvPr>
          <p:cNvSpPr txBox="1"/>
          <p:nvPr/>
        </p:nvSpPr>
        <p:spPr>
          <a:xfrm>
            <a:off x="327864" y="4622258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GPU</a:t>
            </a:r>
          </a:p>
        </p:txBody>
      </p:sp>
    </p:spTree>
    <p:extLst>
      <p:ext uri="{BB962C8B-B14F-4D97-AF65-F5344CB8AC3E}">
        <p14:creationId xmlns:p14="http://schemas.microsoft.com/office/powerpoint/2010/main" val="806428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C7346C-93F7-A349-915E-B45E425AB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936" y="600664"/>
            <a:ext cx="7365497" cy="41090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2201DA-FFC0-B144-A0FB-0AC74234A9FF}"/>
              </a:ext>
            </a:extLst>
          </p:cNvPr>
          <p:cNvSpPr txBox="1"/>
          <p:nvPr/>
        </p:nvSpPr>
        <p:spPr>
          <a:xfrm>
            <a:off x="1707821" y="4516244"/>
            <a:ext cx="84272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Global Memory accessible by all threads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High bandwidth, very 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Low latency, shared memory, accessible by all threads in a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Local memory for each thread (R), a set of registers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Each thread has access to 255 32-bit registers in Volta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04763-27E7-B34A-B2D0-002D4F1BF68F}"/>
              </a:ext>
            </a:extLst>
          </p:cNvPr>
          <p:cNvSpPr txBox="1"/>
          <p:nvPr/>
        </p:nvSpPr>
        <p:spPr>
          <a:xfrm>
            <a:off x="847493" y="113742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17EAB6-C9EE-E84C-A70A-60D40097E6A8}"/>
              </a:ext>
            </a:extLst>
          </p:cNvPr>
          <p:cNvCxnSpPr>
            <a:cxnSpLocks/>
          </p:cNvCxnSpPr>
          <p:nvPr/>
        </p:nvCxnSpPr>
        <p:spPr>
          <a:xfrm>
            <a:off x="1057275" y="1525923"/>
            <a:ext cx="130109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BC94A8-6F09-9245-B02A-91E65E470406}"/>
              </a:ext>
            </a:extLst>
          </p:cNvPr>
          <p:cNvSpPr txBox="1"/>
          <p:nvPr/>
        </p:nvSpPr>
        <p:spPr>
          <a:xfrm>
            <a:off x="147695" y="402764"/>
            <a:ext cx="2393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GPU Architecture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02D167C-F899-924A-8D16-48A865E08856}"/>
                  </a:ext>
                </a:extLst>
              </p14:cNvPr>
              <p14:cNvContentPartPr/>
              <p14:nvPr/>
            </p14:nvContentPartPr>
            <p14:xfrm>
              <a:off x="2951078" y="4100233"/>
              <a:ext cx="127080" cy="745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02D167C-F899-924A-8D16-48A865E088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42078" y="4091593"/>
                <a:ext cx="144720" cy="76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BA65877D-FF88-6449-874C-443403826C9D}"/>
              </a:ext>
            </a:extLst>
          </p:cNvPr>
          <p:cNvGrpSpPr/>
          <p:nvPr/>
        </p:nvGrpSpPr>
        <p:grpSpPr>
          <a:xfrm>
            <a:off x="2987438" y="4094473"/>
            <a:ext cx="119520" cy="136440"/>
            <a:chOff x="2987438" y="4094473"/>
            <a:chExt cx="119520" cy="13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E7394E1-0590-844E-84E7-E9808A66FCC0}"/>
                    </a:ext>
                  </a:extLst>
                </p14:cNvPr>
                <p14:cNvContentPartPr/>
                <p14:nvPr/>
              </p14:nvContentPartPr>
              <p14:xfrm>
                <a:off x="2987438" y="4094473"/>
                <a:ext cx="119160" cy="52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E7394E1-0590-844E-84E7-E9808A66FCC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78438" y="4085473"/>
                  <a:ext cx="1368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760FCF1-57BA-8646-9A5B-32D1776D6167}"/>
                    </a:ext>
                  </a:extLst>
                </p14:cNvPr>
                <p14:cNvContentPartPr/>
                <p14:nvPr/>
              </p14:nvContentPartPr>
              <p14:xfrm>
                <a:off x="3047198" y="4094473"/>
                <a:ext cx="59760" cy="136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760FCF1-57BA-8646-9A5B-32D1776D616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038198" y="4085473"/>
                  <a:ext cx="77400" cy="15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B6F0DF-EDC3-4544-A057-3DEB1966AC48}"/>
              </a:ext>
            </a:extLst>
          </p:cNvPr>
          <p:cNvGrpSpPr/>
          <p:nvPr/>
        </p:nvGrpSpPr>
        <p:grpSpPr>
          <a:xfrm>
            <a:off x="4457678" y="2616673"/>
            <a:ext cx="820440" cy="2853360"/>
            <a:chOff x="4457678" y="2616673"/>
            <a:chExt cx="820440" cy="285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19894BF-4D8B-3E4D-BB96-FCB0CFF853A2}"/>
                    </a:ext>
                  </a:extLst>
                </p14:cNvPr>
                <p14:cNvContentPartPr/>
                <p14:nvPr/>
              </p14:nvContentPartPr>
              <p14:xfrm>
                <a:off x="4467758" y="2627833"/>
                <a:ext cx="810360" cy="2842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19894BF-4D8B-3E4D-BB96-FCB0CFF853A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458758" y="2618833"/>
                  <a:ext cx="828000" cy="28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50E140D-D561-B440-8C5C-7A2627CCC0A9}"/>
                    </a:ext>
                  </a:extLst>
                </p14:cNvPr>
                <p14:cNvContentPartPr/>
                <p14:nvPr/>
              </p14:nvContentPartPr>
              <p14:xfrm>
                <a:off x="4459118" y="2616673"/>
                <a:ext cx="49320" cy="185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50E140D-D561-B440-8C5C-7A2627CCC0A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50478" y="2608033"/>
                  <a:ext cx="669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B600DC2-A249-F648-8B6D-AAA9671375C8}"/>
                    </a:ext>
                  </a:extLst>
                </p14:cNvPr>
                <p14:cNvContentPartPr/>
                <p14:nvPr/>
              </p14:nvContentPartPr>
              <p14:xfrm>
                <a:off x="4457678" y="2624593"/>
                <a:ext cx="136440" cy="115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B600DC2-A249-F648-8B6D-AAA9671375C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448678" y="2615593"/>
                  <a:ext cx="154080" cy="13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9504CE8-E31D-AC44-B7E6-9009801CA32E}"/>
                  </a:ext>
                </a:extLst>
              </p14:cNvPr>
              <p14:cNvContentPartPr/>
              <p14:nvPr/>
            </p14:nvContentPartPr>
            <p14:xfrm>
              <a:off x="1499198" y="3727993"/>
              <a:ext cx="856080" cy="21366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9504CE8-E31D-AC44-B7E6-9009801CA32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90198" y="3718993"/>
                <a:ext cx="873720" cy="215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29F8E556-141A-9D42-8CCB-AA9C443AFEFC}"/>
              </a:ext>
            </a:extLst>
          </p:cNvPr>
          <p:cNvGrpSpPr/>
          <p:nvPr/>
        </p:nvGrpSpPr>
        <p:grpSpPr>
          <a:xfrm>
            <a:off x="2173838" y="3721513"/>
            <a:ext cx="192960" cy="123840"/>
            <a:chOff x="2173838" y="3721513"/>
            <a:chExt cx="192960" cy="12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50C50B9-4ADE-2E45-AD38-27CA8128769C}"/>
                    </a:ext>
                  </a:extLst>
                </p14:cNvPr>
                <p14:cNvContentPartPr/>
                <p14:nvPr/>
              </p14:nvContentPartPr>
              <p14:xfrm>
                <a:off x="2173838" y="3721513"/>
                <a:ext cx="192960" cy="6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50C50B9-4ADE-2E45-AD38-27CA8128769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64838" y="3712513"/>
                  <a:ext cx="2106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7CBCD38-4E3D-CC4A-9B59-D15E039B707F}"/>
                    </a:ext>
                  </a:extLst>
                </p14:cNvPr>
                <p14:cNvContentPartPr/>
                <p14:nvPr/>
              </p14:nvContentPartPr>
              <p14:xfrm>
                <a:off x="2202998" y="3721513"/>
                <a:ext cx="163800" cy="123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7CBCD38-4E3D-CC4A-9B59-D15E039B707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194358" y="3712513"/>
                  <a:ext cx="181440" cy="141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D154841-2F9A-2D48-A8E1-C3AE945A332E}"/>
              </a:ext>
            </a:extLst>
          </p:cNvPr>
          <p:cNvSpPr txBox="1"/>
          <p:nvPr/>
        </p:nvSpPr>
        <p:spPr>
          <a:xfrm>
            <a:off x="758119" y="2768018"/>
            <a:ext cx="129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Thread/ALU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75803D7-3E1D-8940-8CF9-177729BEC6FF}"/>
                  </a:ext>
                </a:extLst>
              </p14:cNvPr>
              <p14:cNvContentPartPr/>
              <p14:nvPr/>
            </p14:nvContentPartPr>
            <p14:xfrm>
              <a:off x="1557984" y="3012504"/>
              <a:ext cx="912600" cy="117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75803D7-3E1D-8940-8CF9-177729BEC6F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539984" y="2994864"/>
                <a:ext cx="94824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2F77B3A-5B74-0040-A3D7-DD7DC2C5D214}"/>
                  </a:ext>
                </a:extLst>
              </p14:cNvPr>
              <p14:cNvContentPartPr/>
              <p14:nvPr/>
            </p14:nvContentPartPr>
            <p14:xfrm>
              <a:off x="2352144" y="2957424"/>
              <a:ext cx="144000" cy="129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2F77B3A-5B74-0040-A3D7-DD7DC2C5D21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334504" y="2939784"/>
                <a:ext cx="179640" cy="16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4141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00BC99-6BD4-B849-B2BB-621640FD8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519289"/>
            <a:ext cx="6591300" cy="598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132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C7346C-93F7-A349-915E-B45E425AB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06" y="1138488"/>
            <a:ext cx="5692269" cy="31756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2201DA-FFC0-B144-A0FB-0AC74234A9FF}"/>
              </a:ext>
            </a:extLst>
          </p:cNvPr>
          <p:cNvSpPr txBox="1"/>
          <p:nvPr/>
        </p:nvSpPr>
        <p:spPr>
          <a:xfrm>
            <a:off x="1663216" y="4560847"/>
            <a:ext cx="82055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Global Memory: memory coalescing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Consecutive threads access consecutive memory locations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Onus is on the algorithm designer!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Irregular access hurts the memory performance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7400A-F941-6949-AAA8-28478EE45EF0}"/>
              </a:ext>
            </a:extLst>
          </p:cNvPr>
          <p:cNvSpPr txBox="1"/>
          <p:nvPr/>
        </p:nvSpPr>
        <p:spPr>
          <a:xfrm>
            <a:off x="466606" y="553445"/>
            <a:ext cx="2393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GPU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7F2920-97C1-FE4C-9778-6FCACB110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1425068"/>
            <a:ext cx="5082540" cy="28890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8A97422-B6AB-174F-9E37-BC28C6CA0DF7}"/>
                  </a:ext>
                </a:extLst>
              </p14:cNvPr>
              <p14:cNvContentPartPr/>
              <p14:nvPr/>
            </p14:nvContentPartPr>
            <p14:xfrm>
              <a:off x="3846504" y="4317504"/>
              <a:ext cx="2763720" cy="755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8A97422-B6AB-174F-9E37-BC28C6CA0D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28504" y="4299864"/>
                <a:ext cx="2799360" cy="79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B51B2CA2-0085-B540-8B49-AE6A6B82C10D}"/>
              </a:ext>
            </a:extLst>
          </p:cNvPr>
          <p:cNvGrpSpPr/>
          <p:nvPr/>
        </p:nvGrpSpPr>
        <p:grpSpPr>
          <a:xfrm>
            <a:off x="5872944" y="2591664"/>
            <a:ext cx="947520" cy="2026080"/>
            <a:chOff x="5872944" y="2591664"/>
            <a:chExt cx="947520" cy="202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5F67F60-0660-7341-AA7F-70CB00AEB5F7}"/>
                    </a:ext>
                  </a:extLst>
                </p14:cNvPr>
                <p14:cNvContentPartPr/>
                <p14:nvPr/>
              </p14:nvContentPartPr>
              <p14:xfrm>
                <a:off x="5872944" y="2683464"/>
                <a:ext cx="945360" cy="1934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5F67F60-0660-7341-AA7F-70CB00AEB5F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55304" y="2665824"/>
                  <a:ext cx="981000" cy="19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322DEDA-D104-9E44-8211-1B216DC9870E}"/>
                    </a:ext>
                  </a:extLst>
                </p14:cNvPr>
                <p14:cNvContentPartPr/>
                <p14:nvPr/>
              </p14:nvContentPartPr>
              <p14:xfrm>
                <a:off x="6634704" y="2591664"/>
                <a:ext cx="172080" cy="98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322DEDA-D104-9E44-8211-1B216DC9870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17064" y="2573664"/>
                  <a:ext cx="2077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B64C648-0777-AF47-ACD6-D32972F507E4}"/>
                    </a:ext>
                  </a:extLst>
                </p14:cNvPr>
                <p14:cNvContentPartPr/>
                <p14:nvPr/>
              </p14:nvContentPartPr>
              <p14:xfrm>
                <a:off x="6595824" y="2679864"/>
                <a:ext cx="224640" cy="120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B64C648-0777-AF47-ACD6-D32972F507E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77824" y="2662224"/>
                  <a:ext cx="260280" cy="155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62778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C7346C-93F7-A349-915E-B45E425AB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80" y="1171784"/>
            <a:ext cx="6134864" cy="34225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2201DA-FFC0-B144-A0FB-0AC74234A9FF}"/>
              </a:ext>
            </a:extLst>
          </p:cNvPr>
          <p:cNvSpPr txBox="1"/>
          <p:nvPr/>
        </p:nvSpPr>
        <p:spPr>
          <a:xfrm>
            <a:off x="1875089" y="4694662"/>
            <a:ext cx="73813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Shared Memory: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To help synchronize and combine intermediate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Combine results of different iterations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Limited to 96KB/multiprocessor in Volta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73EEFA-DDD4-0243-A667-83893731D87C}"/>
              </a:ext>
            </a:extLst>
          </p:cNvPr>
          <p:cNvSpPr txBox="1"/>
          <p:nvPr/>
        </p:nvSpPr>
        <p:spPr>
          <a:xfrm>
            <a:off x="530046" y="721408"/>
            <a:ext cx="2393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GPU Architecture</a:t>
            </a:r>
          </a:p>
        </p:txBody>
      </p:sp>
    </p:spTree>
    <p:extLst>
      <p:ext uri="{BB962C8B-B14F-4D97-AF65-F5344CB8AC3E}">
        <p14:creationId xmlns:p14="http://schemas.microsoft.com/office/powerpoint/2010/main" val="2143411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3830"/>
            <a:ext cx="10972800" cy="734349"/>
          </a:xfrm>
        </p:spPr>
        <p:txBody>
          <a:bodyPr/>
          <a:lstStyle/>
          <a:p>
            <a:r>
              <a:rPr lang="en-US" dirty="0"/>
              <a:t>Horizontal Scalability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933057"/>
            <a:ext cx="10972800" cy="2193677"/>
          </a:xfrm>
        </p:spPr>
        <p:txBody>
          <a:bodyPr/>
          <a:lstStyle/>
          <a:p>
            <a:pPr marL="0">
              <a:spcBef>
                <a:spcPts val="0"/>
              </a:spcBef>
            </a:pPr>
            <a:r>
              <a:rPr lang="en-US" sz="2800" kern="600" dirty="0"/>
              <a:t>Nodes/Servers added as needed</a:t>
            </a:r>
          </a:p>
          <a:p>
            <a:pPr marL="0">
              <a:spcBef>
                <a:spcPts val="0"/>
              </a:spcBef>
            </a:pPr>
            <a:r>
              <a:rPr lang="en-US" sz="2800" kern="600" dirty="0"/>
              <a:t>e.g. Oracle RAC</a:t>
            </a:r>
          </a:p>
          <a:p>
            <a:pPr marL="0">
              <a:spcBef>
                <a:spcPts val="0"/>
              </a:spcBef>
            </a:pPr>
            <a:r>
              <a:rPr lang="en-US" sz="2800" kern="600" dirty="0"/>
              <a:t>Apache/Hadoop Infrastructure</a:t>
            </a:r>
          </a:p>
          <a:p>
            <a:pPr marL="0">
              <a:spcBef>
                <a:spcPts val="0"/>
              </a:spcBef>
            </a:pPr>
            <a:r>
              <a:rPr lang="en-US" sz="2800" kern="600" dirty="0"/>
              <a:t>Data is partitioned across servers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43" y="1052736"/>
            <a:ext cx="6096000" cy="2667000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deck includes slides borrowed from multiple public sources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75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9333" y="454680"/>
            <a:ext cx="12192000" cy="763600"/>
          </a:xfrm>
          <a:prstGeom prst="rect">
            <a:avLst/>
          </a:prstGeom>
          <a:solidFill>
            <a:srgbClr val="DCE5F5">
              <a:alpha val="70000"/>
            </a:srgbClr>
          </a:solidFill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US" dirty="0"/>
              <a:t>Hadoop and Map-Reduce Paradigm</a:t>
            </a:r>
            <a:endParaRPr dirty="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7800" y="1"/>
            <a:ext cx="1464200" cy="82727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11887333" y="6631100"/>
            <a:ext cx="344000" cy="21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 b="1"/>
              <a:pPr/>
              <a:t>19</a:t>
            </a:fld>
            <a:endParaRPr b="1"/>
          </a:p>
        </p:txBody>
      </p:sp>
      <p:grpSp>
        <p:nvGrpSpPr>
          <p:cNvPr id="7" name="Group 6"/>
          <p:cNvGrpSpPr/>
          <p:nvPr/>
        </p:nvGrpSpPr>
        <p:grpSpPr>
          <a:xfrm>
            <a:off x="258725" y="1335504"/>
            <a:ext cx="5444243" cy="4121912"/>
            <a:chOff x="875808" y="1772134"/>
            <a:chExt cx="7110683" cy="4779187"/>
          </a:xfrm>
        </p:grpSpPr>
        <p:grpSp>
          <p:nvGrpSpPr>
            <p:cNvPr id="8" name="Group 7"/>
            <p:cNvGrpSpPr/>
            <p:nvPr/>
          </p:nvGrpSpPr>
          <p:grpSpPr>
            <a:xfrm>
              <a:off x="875808" y="1772134"/>
              <a:ext cx="7110683" cy="4355263"/>
              <a:chOff x="2641600" y="1189038"/>
              <a:chExt cx="7528958" cy="5201374"/>
            </a:xfrm>
          </p:grpSpPr>
          <p:sp>
            <p:nvSpPr>
              <p:cNvPr id="10" name="Rounded Rectangle 3"/>
              <p:cNvSpPr>
                <a:spLocks noChangeArrowheads="1"/>
              </p:cNvSpPr>
              <p:nvPr/>
            </p:nvSpPr>
            <p:spPr bwMode="auto">
              <a:xfrm>
                <a:off x="4165600" y="1189038"/>
                <a:ext cx="4165600" cy="533400"/>
              </a:xfrm>
              <a:prstGeom prst="roundRect">
                <a:avLst>
                  <a:gd name="adj" fmla="val 16667"/>
                </a:avLst>
              </a:prstGeom>
              <a:solidFill>
                <a:srgbClr val="CCCCFF"/>
              </a:solidFill>
              <a:ln w="952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 b="1" dirty="0"/>
                  <a:t>Data Store</a:t>
                </a:r>
              </a:p>
            </p:txBody>
          </p:sp>
          <p:grpSp>
            <p:nvGrpSpPr>
              <p:cNvPr id="11" name="Group 88"/>
              <p:cNvGrpSpPr>
                <a:grpSpLocks/>
              </p:cNvGrpSpPr>
              <p:nvPr/>
            </p:nvGrpSpPr>
            <p:grpSpPr bwMode="auto">
              <a:xfrm>
                <a:off x="7213600" y="1752600"/>
                <a:ext cx="2336800" cy="1295400"/>
                <a:chOff x="5715000" y="1676401"/>
                <a:chExt cx="1752600" cy="1295399"/>
              </a:xfrm>
            </p:grpSpPr>
            <p:sp>
              <p:nvSpPr>
                <p:cNvPr id="60" name="TextBox 32"/>
                <p:cNvSpPr txBox="1">
                  <a:spLocks noChangeArrowheads="1"/>
                </p:cNvSpPr>
                <p:nvPr/>
              </p:nvSpPr>
              <p:spPr bwMode="auto">
                <a:xfrm>
                  <a:off x="5715000" y="1948190"/>
                  <a:ext cx="1132744" cy="3277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Clr>
                      <a:srgbClr val="5675A9"/>
                    </a:buClr>
                    <a:buSzPct val="75000"/>
                    <a:buFont typeface="Wingdings" pitchFamily="2" charset="2"/>
                    <a:buChar char="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ct val="1000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1100" b="0"/>
                    <a:t>Initial kv pairs</a:t>
                  </a:r>
                </a:p>
              </p:txBody>
            </p:sp>
            <p:sp>
              <p:nvSpPr>
                <p:cNvPr id="61" name="Rectangle 7"/>
                <p:cNvSpPr>
                  <a:spLocks noChangeArrowheads="1"/>
                </p:cNvSpPr>
                <p:nvPr/>
              </p:nvSpPr>
              <p:spPr bwMode="auto">
                <a:xfrm>
                  <a:off x="6629400" y="2362200"/>
                  <a:ext cx="838200" cy="609600"/>
                </a:xfrm>
                <a:prstGeom prst="rect">
                  <a:avLst/>
                </a:prstGeom>
                <a:solidFill>
                  <a:srgbClr val="FFCC99"/>
                </a:soli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Clr>
                      <a:srgbClr val="5675A9"/>
                    </a:buClr>
                    <a:buSzPct val="75000"/>
                    <a:buFont typeface="Wingdings" pitchFamily="2" charset="2"/>
                    <a:buChar char="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ct val="1000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1600" b="1" dirty="0"/>
                    <a:t>map</a:t>
                  </a:r>
                </a:p>
              </p:txBody>
            </p:sp>
            <p:cxnSp>
              <p:nvCxnSpPr>
                <p:cNvPr id="62" name="Straight Arrow Connector 27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6324599" y="1676401"/>
                  <a:ext cx="609600" cy="609600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12" name="Group 85"/>
              <p:cNvGrpSpPr>
                <a:grpSpLocks/>
              </p:cNvGrpSpPr>
              <p:nvPr/>
            </p:nvGrpSpPr>
            <p:grpSpPr bwMode="auto">
              <a:xfrm>
                <a:off x="2641600" y="1752600"/>
                <a:ext cx="1930400" cy="1295400"/>
                <a:chOff x="2286000" y="1676400"/>
                <a:chExt cx="1447800" cy="1295400"/>
              </a:xfrm>
            </p:grpSpPr>
            <p:sp>
              <p:nvSpPr>
                <p:cNvPr id="57" name="Rectangle 4"/>
                <p:cNvSpPr>
                  <a:spLocks noChangeArrowheads="1"/>
                </p:cNvSpPr>
                <p:nvPr/>
              </p:nvSpPr>
              <p:spPr bwMode="auto">
                <a:xfrm>
                  <a:off x="2667000" y="2362200"/>
                  <a:ext cx="838200" cy="609600"/>
                </a:xfrm>
                <a:prstGeom prst="rect">
                  <a:avLst/>
                </a:prstGeom>
                <a:solidFill>
                  <a:srgbClr val="FFCC99"/>
                </a:soli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Clr>
                      <a:srgbClr val="5675A9"/>
                    </a:buClr>
                    <a:buSzPct val="75000"/>
                    <a:buFont typeface="Wingdings" pitchFamily="2" charset="2"/>
                    <a:buChar char="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ct val="1000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1600" b="1" dirty="0"/>
                    <a:t>map</a:t>
                  </a:r>
                </a:p>
              </p:txBody>
            </p:sp>
            <p:cxnSp>
              <p:nvCxnSpPr>
                <p:cNvPr id="58" name="Straight Arrow Connector 20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124200" y="1676400"/>
                  <a:ext cx="609600" cy="609600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9" name="TextBox 29"/>
                <p:cNvSpPr txBox="1">
                  <a:spLocks noChangeArrowheads="1"/>
                </p:cNvSpPr>
                <p:nvPr/>
              </p:nvSpPr>
              <p:spPr bwMode="auto">
                <a:xfrm>
                  <a:off x="2286000" y="1948190"/>
                  <a:ext cx="1132744" cy="3277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Clr>
                      <a:srgbClr val="5675A9"/>
                    </a:buClr>
                    <a:buSzPct val="75000"/>
                    <a:buFont typeface="Wingdings" pitchFamily="2" charset="2"/>
                    <a:buChar char="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ct val="1000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1100" b="0"/>
                    <a:t>Initial kv pairs</a:t>
                  </a:r>
                </a:p>
              </p:txBody>
            </p:sp>
          </p:grpSp>
          <p:grpSp>
            <p:nvGrpSpPr>
              <p:cNvPr id="13" name="Group 86"/>
              <p:cNvGrpSpPr>
                <a:grpSpLocks/>
              </p:cNvGrpSpPr>
              <p:nvPr/>
            </p:nvGrpSpPr>
            <p:grpSpPr bwMode="auto">
              <a:xfrm>
                <a:off x="4099984" y="1752600"/>
                <a:ext cx="1894416" cy="1295400"/>
                <a:chOff x="3380533" y="1676400"/>
                <a:chExt cx="1420067" cy="1295400"/>
              </a:xfrm>
            </p:grpSpPr>
            <p:sp>
              <p:nvSpPr>
                <p:cNvPr id="54" name="Rectangle 5"/>
                <p:cNvSpPr>
                  <a:spLocks noChangeArrowheads="1"/>
                </p:cNvSpPr>
                <p:nvPr/>
              </p:nvSpPr>
              <p:spPr bwMode="auto">
                <a:xfrm>
                  <a:off x="3962400" y="2362200"/>
                  <a:ext cx="838200" cy="609600"/>
                </a:xfrm>
                <a:prstGeom prst="rect">
                  <a:avLst/>
                </a:prstGeom>
                <a:solidFill>
                  <a:srgbClr val="FFCC99"/>
                </a:soli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Clr>
                      <a:srgbClr val="5675A9"/>
                    </a:buClr>
                    <a:buSzPct val="75000"/>
                    <a:buFont typeface="Wingdings" pitchFamily="2" charset="2"/>
                    <a:buChar char="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ct val="1000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1600" b="1" dirty="0"/>
                    <a:t>map</a:t>
                  </a:r>
                </a:p>
              </p:txBody>
            </p:sp>
            <p:cxnSp>
              <p:nvCxnSpPr>
                <p:cNvPr id="55" name="Straight Arrow Connector 22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076700" y="1943100"/>
                  <a:ext cx="609600" cy="76200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6" name="TextBox 30"/>
                <p:cNvSpPr txBox="1">
                  <a:spLocks noChangeArrowheads="1"/>
                </p:cNvSpPr>
                <p:nvPr/>
              </p:nvSpPr>
              <p:spPr bwMode="auto">
                <a:xfrm>
                  <a:off x="3380533" y="1948190"/>
                  <a:ext cx="1132150" cy="3277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Clr>
                      <a:srgbClr val="5675A9"/>
                    </a:buClr>
                    <a:buSzPct val="75000"/>
                    <a:buFont typeface="Wingdings" pitchFamily="2" charset="2"/>
                    <a:buChar char="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ct val="1000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1100" b="0"/>
                    <a:t>Initial kv pairs</a:t>
                  </a:r>
                </a:p>
              </p:txBody>
            </p:sp>
          </p:grpSp>
          <p:grpSp>
            <p:nvGrpSpPr>
              <p:cNvPr id="14" name="Group 87"/>
              <p:cNvGrpSpPr>
                <a:grpSpLocks/>
              </p:cNvGrpSpPr>
              <p:nvPr/>
            </p:nvGrpSpPr>
            <p:grpSpPr bwMode="auto">
              <a:xfrm>
                <a:off x="5791200" y="1752600"/>
                <a:ext cx="1930400" cy="1295400"/>
                <a:chOff x="4648200" y="1676401"/>
                <a:chExt cx="1447800" cy="1295399"/>
              </a:xfrm>
            </p:grpSpPr>
            <p:sp>
              <p:nvSpPr>
                <p:cNvPr id="51" name="Rectangle 6"/>
                <p:cNvSpPr>
                  <a:spLocks noChangeArrowheads="1"/>
                </p:cNvSpPr>
                <p:nvPr/>
              </p:nvSpPr>
              <p:spPr bwMode="auto">
                <a:xfrm>
                  <a:off x="5257800" y="2362200"/>
                  <a:ext cx="838200" cy="609600"/>
                </a:xfrm>
                <a:prstGeom prst="rect">
                  <a:avLst/>
                </a:prstGeom>
                <a:solidFill>
                  <a:srgbClr val="FFCC99"/>
                </a:soli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Clr>
                      <a:srgbClr val="5675A9"/>
                    </a:buClr>
                    <a:buSzPct val="75000"/>
                    <a:buFont typeface="Wingdings" pitchFamily="2" charset="2"/>
                    <a:buChar char="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ct val="1000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1600" b="1" dirty="0"/>
                    <a:t>map</a:t>
                  </a:r>
                </a:p>
              </p:txBody>
            </p:sp>
            <p:cxnSp>
              <p:nvCxnSpPr>
                <p:cNvPr id="52" name="Straight Arrow Connector 28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5295900" y="1943101"/>
                  <a:ext cx="609600" cy="76200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3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4648200" y="1948190"/>
                  <a:ext cx="1132744" cy="3277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Clr>
                      <a:srgbClr val="5675A9"/>
                    </a:buClr>
                    <a:buSzPct val="75000"/>
                    <a:buFont typeface="Wingdings" pitchFamily="2" charset="2"/>
                    <a:buChar char="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ct val="1000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1100" b="0"/>
                    <a:t>Initial kv pairs</a:t>
                  </a:r>
                </a:p>
              </p:txBody>
            </p:sp>
          </p:grpSp>
          <p:sp>
            <p:nvSpPr>
              <p:cNvPr id="15" name="TextBox 14"/>
              <p:cNvSpPr txBox="1">
                <a:spLocks noChangeArrowheads="1"/>
              </p:cNvSpPr>
              <p:nvPr/>
            </p:nvSpPr>
            <p:spPr bwMode="auto">
              <a:xfrm>
                <a:off x="2817285" y="3354388"/>
                <a:ext cx="1358873" cy="327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100" b="0"/>
                  <a:t>k</a:t>
                </a:r>
                <a:r>
                  <a:rPr lang="en-US" altLang="en-US" sz="1100" b="0" baseline="-25000"/>
                  <a:t>1</a:t>
                </a:r>
                <a:r>
                  <a:rPr lang="en-US" altLang="en-US" sz="1100" b="0"/>
                  <a:t>, values…</a:t>
                </a:r>
              </a:p>
            </p:txBody>
          </p:sp>
          <p:sp>
            <p:nvSpPr>
              <p:cNvPr id="16" name="TextBox 15"/>
              <p:cNvSpPr txBox="1">
                <a:spLocks noChangeArrowheads="1"/>
              </p:cNvSpPr>
              <p:nvPr/>
            </p:nvSpPr>
            <p:spPr bwMode="auto">
              <a:xfrm>
                <a:off x="3020486" y="3625850"/>
                <a:ext cx="1358873" cy="327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100" b="0"/>
                  <a:t>k</a:t>
                </a:r>
                <a:r>
                  <a:rPr lang="en-US" altLang="en-US" sz="1100" b="0" baseline="-25000"/>
                  <a:t>2</a:t>
                </a:r>
                <a:r>
                  <a:rPr lang="en-US" altLang="en-US" sz="1100" b="0"/>
                  <a:t>, values…</a:t>
                </a:r>
              </a:p>
            </p:txBody>
          </p:sp>
          <p:sp>
            <p:nvSpPr>
              <p:cNvPr id="17" name="TextBox 16"/>
              <p:cNvSpPr txBox="1">
                <a:spLocks noChangeArrowheads="1"/>
              </p:cNvSpPr>
              <p:nvPr/>
            </p:nvSpPr>
            <p:spPr bwMode="auto">
              <a:xfrm>
                <a:off x="3454399" y="3473450"/>
                <a:ext cx="1358873" cy="327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100" b="0"/>
                  <a:t>k</a:t>
                </a:r>
                <a:r>
                  <a:rPr lang="en-US" altLang="en-US" sz="1100" b="0" baseline="-25000"/>
                  <a:t>3</a:t>
                </a:r>
                <a:r>
                  <a:rPr lang="en-US" altLang="en-US" sz="1100" b="0"/>
                  <a:t>, values…</a:t>
                </a:r>
              </a:p>
            </p:txBody>
          </p:sp>
          <p:cxnSp>
            <p:nvCxnSpPr>
              <p:cNvPr id="18" name="Straight Arrow Connector 17"/>
              <p:cNvCxnSpPr>
                <a:cxnSpLocks noChangeShapeType="1"/>
              </p:cNvCxnSpPr>
              <p:nvPr/>
            </p:nvCxnSpPr>
            <p:spPr bwMode="auto">
              <a:xfrm rot="5400000">
                <a:off x="3521076" y="3183997"/>
                <a:ext cx="273050" cy="4233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Box 18"/>
              <p:cNvSpPr txBox="1">
                <a:spLocks noChangeArrowheads="1"/>
              </p:cNvSpPr>
              <p:nvPr/>
            </p:nvSpPr>
            <p:spPr bwMode="auto">
              <a:xfrm>
                <a:off x="4516966" y="3352800"/>
                <a:ext cx="1358873" cy="327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100" b="0"/>
                  <a:t>k</a:t>
                </a:r>
                <a:r>
                  <a:rPr lang="en-US" altLang="en-US" sz="1100" b="0" baseline="-25000"/>
                  <a:t>1</a:t>
                </a:r>
                <a:r>
                  <a:rPr lang="en-US" altLang="en-US" sz="1100" b="0"/>
                  <a:t>, values…</a:t>
                </a:r>
              </a:p>
            </p:txBody>
          </p:sp>
          <p:sp>
            <p:nvSpPr>
              <p:cNvPr id="20" name="TextBox 19"/>
              <p:cNvSpPr txBox="1">
                <a:spLocks noChangeArrowheads="1"/>
              </p:cNvSpPr>
              <p:nvPr/>
            </p:nvSpPr>
            <p:spPr bwMode="auto">
              <a:xfrm>
                <a:off x="4720167" y="3624264"/>
                <a:ext cx="1358873" cy="327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100" b="0"/>
                  <a:t>k</a:t>
                </a:r>
                <a:r>
                  <a:rPr lang="en-US" altLang="en-US" sz="1100" b="0" baseline="-25000"/>
                  <a:t>2</a:t>
                </a:r>
                <a:r>
                  <a:rPr lang="en-US" altLang="en-US" sz="1100" b="0"/>
                  <a:t>, values…</a:t>
                </a:r>
              </a:p>
            </p:txBody>
          </p:sp>
          <p:sp>
            <p:nvSpPr>
              <p:cNvPr id="21" name="TextBox 20"/>
              <p:cNvSpPr txBox="1">
                <a:spLocks noChangeArrowheads="1"/>
              </p:cNvSpPr>
              <p:nvPr/>
            </p:nvSpPr>
            <p:spPr bwMode="auto">
              <a:xfrm>
                <a:off x="5154085" y="3471863"/>
                <a:ext cx="1358873" cy="327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100" b="0" dirty="0"/>
                  <a:t>k</a:t>
                </a:r>
                <a:r>
                  <a:rPr lang="en-US" altLang="en-US" sz="1100" b="0" baseline="-25000" dirty="0"/>
                  <a:t>3</a:t>
                </a:r>
                <a:r>
                  <a:rPr lang="en-US" altLang="en-US" sz="1100" b="0" dirty="0"/>
                  <a:t>, values…</a:t>
                </a:r>
              </a:p>
            </p:txBody>
          </p:sp>
          <p:cxnSp>
            <p:nvCxnSpPr>
              <p:cNvPr id="22" name="Straight Arrow Connector 21"/>
              <p:cNvCxnSpPr>
                <a:cxnSpLocks noChangeShapeType="1"/>
              </p:cNvCxnSpPr>
              <p:nvPr/>
            </p:nvCxnSpPr>
            <p:spPr bwMode="auto">
              <a:xfrm rot="5400000">
                <a:off x="5221024" y="3184261"/>
                <a:ext cx="274638" cy="211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" name="TextBox 22"/>
              <p:cNvSpPr txBox="1">
                <a:spLocks noChangeArrowheads="1"/>
              </p:cNvSpPr>
              <p:nvPr/>
            </p:nvSpPr>
            <p:spPr bwMode="auto">
              <a:xfrm>
                <a:off x="6345767" y="3352800"/>
                <a:ext cx="1358873" cy="327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100" b="0"/>
                  <a:t>k</a:t>
                </a:r>
                <a:r>
                  <a:rPr lang="en-US" altLang="en-US" sz="1100" b="0" baseline="-25000"/>
                  <a:t>1</a:t>
                </a:r>
                <a:r>
                  <a:rPr lang="en-US" altLang="en-US" sz="1100" b="0"/>
                  <a:t>, values…</a:t>
                </a:r>
              </a:p>
            </p:txBody>
          </p:sp>
          <p:sp>
            <p:nvSpPr>
              <p:cNvPr id="24" name="TextBox 23"/>
              <p:cNvSpPr txBox="1">
                <a:spLocks noChangeArrowheads="1"/>
              </p:cNvSpPr>
              <p:nvPr/>
            </p:nvSpPr>
            <p:spPr bwMode="auto">
              <a:xfrm>
                <a:off x="6548968" y="3624264"/>
                <a:ext cx="1358873" cy="327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100" b="0"/>
                  <a:t>k</a:t>
                </a:r>
                <a:r>
                  <a:rPr lang="en-US" altLang="en-US" sz="1100" b="0" baseline="-25000"/>
                  <a:t>2</a:t>
                </a:r>
                <a:r>
                  <a:rPr lang="en-US" altLang="en-US" sz="1100" b="0"/>
                  <a:t>, values…</a:t>
                </a:r>
              </a:p>
            </p:txBody>
          </p:sp>
          <p:sp>
            <p:nvSpPr>
              <p:cNvPr id="25" name="TextBox 24"/>
              <p:cNvSpPr txBox="1">
                <a:spLocks noChangeArrowheads="1"/>
              </p:cNvSpPr>
              <p:nvPr/>
            </p:nvSpPr>
            <p:spPr bwMode="auto">
              <a:xfrm>
                <a:off x="6982884" y="3471863"/>
                <a:ext cx="1358873" cy="327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100" b="0" dirty="0"/>
                  <a:t>k</a:t>
                </a:r>
                <a:r>
                  <a:rPr lang="en-US" altLang="en-US" sz="1100" b="0" baseline="-25000" dirty="0"/>
                  <a:t>3</a:t>
                </a:r>
                <a:r>
                  <a:rPr lang="en-US" altLang="en-US" sz="1100" b="0" dirty="0"/>
                  <a:t>, values…</a:t>
                </a:r>
              </a:p>
            </p:txBody>
          </p:sp>
          <p:cxnSp>
            <p:nvCxnSpPr>
              <p:cNvPr id="26" name="Straight Arrow Connector 25"/>
              <p:cNvCxnSpPr>
                <a:cxnSpLocks noChangeShapeType="1"/>
              </p:cNvCxnSpPr>
              <p:nvPr/>
            </p:nvCxnSpPr>
            <p:spPr bwMode="auto">
              <a:xfrm rot="5400000">
                <a:off x="7049824" y="3184261"/>
                <a:ext cx="274638" cy="211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7" name="TextBox 26"/>
              <p:cNvSpPr txBox="1">
                <a:spLocks noChangeArrowheads="1"/>
              </p:cNvSpPr>
              <p:nvPr/>
            </p:nvSpPr>
            <p:spPr bwMode="auto">
              <a:xfrm>
                <a:off x="8174566" y="3352800"/>
                <a:ext cx="1358873" cy="327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100" b="0"/>
                  <a:t>k</a:t>
                </a:r>
                <a:r>
                  <a:rPr lang="en-US" altLang="en-US" sz="1100" b="0" baseline="-25000"/>
                  <a:t>1</a:t>
                </a:r>
                <a:r>
                  <a:rPr lang="en-US" altLang="en-US" sz="1100" b="0"/>
                  <a:t>, values…</a:t>
                </a:r>
              </a:p>
            </p:txBody>
          </p:sp>
          <p:sp>
            <p:nvSpPr>
              <p:cNvPr id="28" name="TextBox 27"/>
              <p:cNvSpPr txBox="1">
                <a:spLocks noChangeArrowheads="1"/>
              </p:cNvSpPr>
              <p:nvPr/>
            </p:nvSpPr>
            <p:spPr bwMode="auto">
              <a:xfrm>
                <a:off x="8377767" y="3624264"/>
                <a:ext cx="1358873" cy="327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100" b="0"/>
                  <a:t>k</a:t>
                </a:r>
                <a:r>
                  <a:rPr lang="en-US" altLang="en-US" sz="1100" b="0" baseline="-25000"/>
                  <a:t>2</a:t>
                </a:r>
                <a:r>
                  <a:rPr lang="en-US" altLang="en-US" sz="1100" b="0"/>
                  <a:t>, values…</a:t>
                </a:r>
              </a:p>
            </p:txBody>
          </p:sp>
          <p:sp>
            <p:nvSpPr>
              <p:cNvPr id="29" name="TextBox 28"/>
              <p:cNvSpPr txBox="1">
                <a:spLocks noChangeArrowheads="1"/>
              </p:cNvSpPr>
              <p:nvPr/>
            </p:nvSpPr>
            <p:spPr bwMode="auto">
              <a:xfrm>
                <a:off x="8811685" y="3471863"/>
                <a:ext cx="1358873" cy="327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100" b="0"/>
                  <a:t>k</a:t>
                </a:r>
                <a:r>
                  <a:rPr lang="en-US" altLang="en-US" sz="1100" b="0" baseline="-25000"/>
                  <a:t>3</a:t>
                </a:r>
                <a:r>
                  <a:rPr lang="en-US" altLang="en-US" sz="1100" b="0"/>
                  <a:t>, values…</a:t>
                </a:r>
              </a:p>
            </p:txBody>
          </p:sp>
          <p:cxnSp>
            <p:nvCxnSpPr>
              <p:cNvPr id="30" name="Straight Arrow Connector 29"/>
              <p:cNvCxnSpPr>
                <a:cxnSpLocks noChangeShapeType="1"/>
              </p:cNvCxnSpPr>
              <p:nvPr/>
            </p:nvCxnSpPr>
            <p:spPr bwMode="auto">
              <a:xfrm rot="5400000">
                <a:off x="8878624" y="3184261"/>
                <a:ext cx="274638" cy="211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" name="Straight Arrow Connector 30"/>
              <p:cNvCxnSpPr>
                <a:cxnSpLocks noChangeShapeType="1"/>
              </p:cNvCxnSpPr>
              <p:nvPr/>
            </p:nvCxnSpPr>
            <p:spPr bwMode="auto">
              <a:xfrm rot="5400000">
                <a:off x="3521340" y="4052624"/>
                <a:ext cx="274637" cy="211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" name="Straight Arrow Connector 31"/>
              <p:cNvCxnSpPr>
                <a:cxnSpLocks noChangeShapeType="1"/>
              </p:cNvCxnSpPr>
              <p:nvPr/>
            </p:nvCxnSpPr>
            <p:spPr bwMode="auto">
              <a:xfrm rot="5400000">
                <a:off x="5221818" y="4051830"/>
                <a:ext cx="273050" cy="211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Straight Arrow Connector 32"/>
              <p:cNvCxnSpPr>
                <a:cxnSpLocks noChangeShapeType="1"/>
              </p:cNvCxnSpPr>
              <p:nvPr/>
            </p:nvCxnSpPr>
            <p:spPr bwMode="auto">
              <a:xfrm rot="5400000">
                <a:off x="7050618" y="4051830"/>
                <a:ext cx="273050" cy="211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" name="Straight Arrow Connector 33"/>
              <p:cNvCxnSpPr>
                <a:cxnSpLocks noChangeShapeType="1"/>
              </p:cNvCxnSpPr>
              <p:nvPr/>
            </p:nvCxnSpPr>
            <p:spPr bwMode="auto">
              <a:xfrm rot="5400000">
                <a:off x="8879418" y="4051830"/>
                <a:ext cx="273050" cy="211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2743200" y="4267200"/>
                <a:ext cx="7213600" cy="304800"/>
              </a:xfrm>
              <a:prstGeom prst="rect">
                <a:avLst/>
              </a:prstGeom>
              <a:solidFill>
                <a:srgbClr val="CC99FF"/>
              </a:solidFill>
              <a:ln w="952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 b="1" dirty="0"/>
                  <a:t>Shuffle and sort keys</a:t>
                </a:r>
              </a:p>
            </p:txBody>
          </p:sp>
          <p:sp>
            <p:nvSpPr>
              <p:cNvPr id="36" name="Rectangle 35"/>
              <p:cNvSpPr>
                <a:spLocks noChangeArrowheads="1"/>
              </p:cNvSpPr>
              <p:nvPr/>
            </p:nvSpPr>
            <p:spPr bwMode="auto">
              <a:xfrm>
                <a:off x="3860800" y="5181600"/>
                <a:ext cx="1117600" cy="609600"/>
              </a:xfrm>
              <a:prstGeom prst="rect">
                <a:avLst/>
              </a:prstGeom>
              <a:solidFill>
                <a:srgbClr val="CCFF99"/>
              </a:solidFill>
              <a:ln w="952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 b="1" dirty="0"/>
                  <a:t>reduce</a:t>
                </a:r>
              </a:p>
            </p:txBody>
          </p:sp>
          <p:sp>
            <p:nvSpPr>
              <p:cNvPr id="37" name="TextBox 36"/>
              <p:cNvSpPr txBox="1">
                <a:spLocks noChangeArrowheads="1"/>
              </p:cNvSpPr>
              <p:nvPr/>
            </p:nvSpPr>
            <p:spPr bwMode="auto">
              <a:xfrm>
                <a:off x="4470400" y="4724399"/>
                <a:ext cx="1358872" cy="327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100" b="0"/>
                  <a:t>k</a:t>
                </a:r>
                <a:r>
                  <a:rPr lang="en-US" altLang="en-US" sz="1100" b="0" baseline="-25000"/>
                  <a:t>1</a:t>
                </a:r>
                <a:r>
                  <a:rPr lang="en-US" altLang="en-US" sz="1100" b="0"/>
                  <a:t>, values…</a:t>
                </a:r>
              </a:p>
            </p:txBody>
          </p:sp>
          <p:sp>
            <p:nvSpPr>
              <p:cNvPr id="38" name="TextBox 37"/>
              <p:cNvSpPr txBox="1">
                <a:spLocks noChangeArrowheads="1"/>
              </p:cNvSpPr>
              <p:nvPr/>
            </p:nvSpPr>
            <p:spPr bwMode="auto">
              <a:xfrm>
                <a:off x="3759199" y="6062664"/>
                <a:ext cx="1531296" cy="327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100" b="0"/>
                  <a:t>final k</a:t>
                </a:r>
                <a:r>
                  <a:rPr lang="en-US" altLang="en-US" sz="1100" b="0" baseline="-25000"/>
                  <a:t>1</a:t>
                </a:r>
                <a:r>
                  <a:rPr lang="en-US" altLang="en-US" sz="1100" b="0"/>
                  <a:t> values</a:t>
                </a:r>
              </a:p>
            </p:txBody>
          </p:sp>
          <p:cxnSp>
            <p:nvCxnSpPr>
              <p:cNvPr id="39" name="Straight Arrow Connector 38"/>
              <p:cNvCxnSpPr>
                <a:cxnSpLocks noChangeShapeType="1"/>
              </p:cNvCxnSpPr>
              <p:nvPr/>
            </p:nvCxnSpPr>
            <p:spPr bwMode="auto">
              <a:xfrm rot="5400000">
                <a:off x="4202643" y="4913842"/>
                <a:ext cx="533400" cy="211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" name="Straight Arrow Connector 39"/>
              <p:cNvCxnSpPr>
                <a:cxnSpLocks noChangeShapeType="1"/>
              </p:cNvCxnSpPr>
              <p:nvPr/>
            </p:nvCxnSpPr>
            <p:spPr bwMode="auto">
              <a:xfrm rot="5400000">
                <a:off x="4334140" y="5957624"/>
                <a:ext cx="274637" cy="211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" name="Rectangle 40"/>
              <p:cNvSpPr>
                <a:spLocks noChangeArrowheads="1"/>
              </p:cNvSpPr>
              <p:nvPr/>
            </p:nvSpPr>
            <p:spPr bwMode="auto">
              <a:xfrm>
                <a:off x="5662084" y="5181600"/>
                <a:ext cx="1117600" cy="609600"/>
              </a:xfrm>
              <a:prstGeom prst="rect">
                <a:avLst/>
              </a:prstGeom>
              <a:solidFill>
                <a:srgbClr val="CCFF99"/>
              </a:solidFill>
              <a:ln w="952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 b="1" dirty="0"/>
                  <a:t>reduce</a:t>
                </a:r>
              </a:p>
            </p:txBody>
          </p:sp>
          <p:sp>
            <p:nvSpPr>
              <p:cNvPr id="42" name="TextBox 41"/>
              <p:cNvSpPr txBox="1">
                <a:spLocks noChangeArrowheads="1"/>
              </p:cNvSpPr>
              <p:nvPr/>
            </p:nvSpPr>
            <p:spPr bwMode="auto">
              <a:xfrm>
                <a:off x="6271685" y="4724400"/>
                <a:ext cx="1358872" cy="327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100" b="0"/>
                  <a:t>k</a:t>
                </a:r>
                <a:r>
                  <a:rPr lang="en-US" altLang="en-US" sz="1100" b="0" baseline="-25000"/>
                  <a:t>2</a:t>
                </a:r>
                <a:r>
                  <a:rPr lang="en-US" altLang="en-US" sz="1100" b="0"/>
                  <a:t>, values…</a:t>
                </a:r>
              </a:p>
            </p:txBody>
          </p:sp>
          <p:sp>
            <p:nvSpPr>
              <p:cNvPr id="43" name="TextBox 42"/>
              <p:cNvSpPr txBox="1">
                <a:spLocks noChangeArrowheads="1"/>
              </p:cNvSpPr>
              <p:nvPr/>
            </p:nvSpPr>
            <p:spPr bwMode="auto">
              <a:xfrm>
                <a:off x="5560484" y="6062664"/>
                <a:ext cx="1531296" cy="327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100" b="0"/>
                  <a:t>final k</a:t>
                </a:r>
                <a:r>
                  <a:rPr lang="en-US" altLang="en-US" sz="1100" b="0" baseline="-25000"/>
                  <a:t>2</a:t>
                </a:r>
                <a:r>
                  <a:rPr lang="en-US" altLang="en-US" sz="1100" b="0"/>
                  <a:t> values</a:t>
                </a:r>
              </a:p>
            </p:txBody>
          </p:sp>
          <p:cxnSp>
            <p:nvCxnSpPr>
              <p:cNvPr id="44" name="Straight Arrow Connector 43"/>
              <p:cNvCxnSpPr>
                <a:cxnSpLocks noChangeShapeType="1"/>
              </p:cNvCxnSpPr>
              <p:nvPr/>
            </p:nvCxnSpPr>
            <p:spPr bwMode="auto">
              <a:xfrm rot="5400000">
                <a:off x="6003925" y="4913842"/>
                <a:ext cx="533400" cy="211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" name="Straight Arrow Connector 44"/>
              <p:cNvCxnSpPr>
                <a:cxnSpLocks noChangeShapeType="1"/>
              </p:cNvCxnSpPr>
              <p:nvPr/>
            </p:nvCxnSpPr>
            <p:spPr bwMode="auto">
              <a:xfrm rot="5400000">
                <a:off x="6135424" y="5957624"/>
                <a:ext cx="274637" cy="211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6" name="Rectangle 45"/>
              <p:cNvSpPr>
                <a:spLocks noChangeArrowheads="1"/>
              </p:cNvSpPr>
              <p:nvPr/>
            </p:nvSpPr>
            <p:spPr bwMode="auto">
              <a:xfrm>
                <a:off x="7416800" y="5181600"/>
                <a:ext cx="1117600" cy="609600"/>
              </a:xfrm>
              <a:prstGeom prst="rect">
                <a:avLst/>
              </a:prstGeom>
              <a:solidFill>
                <a:srgbClr val="CCFF99"/>
              </a:solidFill>
              <a:ln w="952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 b="1" dirty="0"/>
                  <a:t>reduce</a:t>
                </a:r>
              </a:p>
            </p:txBody>
          </p:sp>
          <p:sp>
            <p:nvSpPr>
              <p:cNvPr id="47" name="TextBox 46"/>
              <p:cNvSpPr txBox="1">
                <a:spLocks noChangeArrowheads="1"/>
              </p:cNvSpPr>
              <p:nvPr/>
            </p:nvSpPr>
            <p:spPr bwMode="auto">
              <a:xfrm>
                <a:off x="8026400" y="4724400"/>
                <a:ext cx="1358872" cy="327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100" b="0"/>
                  <a:t>k</a:t>
                </a:r>
                <a:r>
                  <a:rPr lang="en-US" altLang="en-US" sz="1100" b="0" baseline="-25000"/>
                  <a:t>3</a:t>
                </a:r>
                <a:r>
                  <a:rPr lang="en-US" altLang="en-US" sz="1100" b="0"/>
                  <a:t>, values…</a:t>
                </a:r>
              </a:p>
            </p:txBody>
          </p:sp>
          <p:sp>
            <p:nvSpPr>
              <p:cNvPr id="48" name="TextBox 47"/>
              <p:cNvSpPr txBox="1">
                <a:spLocks noChangeArrowheads="1"/>
              </p:cNvSpPr>
              <p:nvPr/>
            </p:nvSpPr>
            <p:spPr bwMode="auto">
              <a:xfrm>
                <a:off x="7315201" y="6062664"/>
                <a:ext cx="1531296" cy="327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100" b="0"/>
                  <a:t>final k</a:t>
                </a:r>
                <a:r>
                  <a:rPr lang="en-US" altLang="en-US" sz="1100" b="0" baseline="-25000"/>
                  <a:t>3</a:t>
                </a:r>
                <a:r>
                  <a:rPr lang="en-US" altLang="en-US" sz="1100" b="0"/>
                  <a:t> values</a:t>
                </a:r>
              </a:p>
            </p:txBody>
          </p:sp>
          <p:cxnSp>
            <p:nvCxnSpPr>
              <p:cNvPr id="49" name="Straight Arrow Connector 48"/>
              <p:cNvCxnSpPr>
                <a:cxnSpLocks noChangeShapeType="1"/>
              </p:cNvCxnSpPr>
              <p:nvPr/>
            </p:nvCxnSpPr>
            <p:spPr bwMode="auto">
              <a:xfrm rot="5400000">
                <a:off x="7758643" y="4913842"/>
                <a:ext cx="533400" cy="211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" name="Straight Arrow Connector 49"/>
              <p:cNvCxnSpPr>
                <a:cxnSpLocks noChangeShapeType="1"/>
              </p:cNvCxnSpPr>
              <p:nvPr/>
            </p:nvCxnSpPr>
            <p:spPr bwMode="auto">
              <a:xfrm rot="5400000">
                <a:off x="7890140" y="5957624"/>
                <a:ext cx="274637" cy="211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" name="Rounded Rectangle 8"/>
            <p:cNvSpPr>
              <a:spLocks noChangeArrowheads="1"/>
            </p:cNvSpPr>
            <p:nvPr/>
          </p:nvSpPr>
          <p:spPr bwMode="auto">
            <a:xfrm>
              <a:off x="2359121" y="6104690"/>
              <a:ext cx="3934178" cy="446631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5000"/>
                </a:spcBef>
                <a:spcAft>
                  <a:spcPct val="25000"/>
                </a:spcAft>
                <a:buClr>
                  <a:srgbClr val="5675A9"/>
                </a:buClr>
                <a:buSzPct val="75000"/>
                <a:buFont typeface="Wingdings" pitchFamily="2" charset="2"/>
                <a:buChar char="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ct val="1000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b="1" dirty="0"/>
                <a:t>Data Store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81719" y="5927294"/>
            <a:ext cx="323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Hadoop’s Map-Reduce Paradigm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503" y="1263315"/>
            <a:ext cx="6181154" cy="3976812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7128014" y="5756432"/>
            <a:ext cx="3336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Spark Adds Huge Memory Caches</a:t>
            </a:r>
          </a:p>
          <a:p>
            <a:r>
              <a:rPr lang="en-US" dirty="0"/>
              <a:t>Leverage large memory</a:t>
            </a:r>
          </a:p>
        </p:txBody>
      </p:sp>
    </p:spTree>
    <p:extLst>
      <p:ext uri="{BB962C8B-B14F-4D97-AF65-F5344CB8AC3E}">
        <p14:creationId xmlns:p14="http://schemas.microsoft.com/office/powerpoint/2010/main" val="181592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60648"/>
            <a:ext cx="10972800" cy="936104"/>
          </a:xfrm>
        </p:spPr>
        <p:txBody>
          <a:bodyPr>
            <a:normAutofit/>
          </a:bodyPr>
          <a:lstStyle/>
          <a:p>
            <a:r>
              <a:rPr lang="en-US" sz="3600" dirty="0"/>
              <a:t>Big Data Situations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2777"/>
            <a:ext cx="10972800" cy="4713387"/>
          </a:xfrm>
        </p:spPr>
        <p:txBody>
          <a:bodyPr/>
          <a:lstStyle/>
          <a:p>
            <a:r>
              <a:rPr lang="en-US" dirty="0"/>
              <a:t>Big Data 	</a:t>
            </a:r>
          </a:p>
          <a:p>
            <a:pPr lvl="1"/>
            <a:r>
              <a:rPr lang="en-US" dirty="0"/>
              <a:t> Data Volume is becoming large: </a:t>
            </a:r>
          </a:p>
          <a:p>
            <a:pPr lvl="2"/>
            <a:r>
              <a:rPr lang="en-US" dirty="0"/>
              <a:t>Tera/Peta Bytes: Relational, Text, Graphs</a:t>
            </a:r>
          </a:p>
          <a:p>
            <a:pPr lvl="1"/>
            <a:r>
              <a:rPr lang="en-US" dirty="0"/>
              <a:t>Data Velocity is becoming large: </a:t>
            </a:r>
          </a:p>
          <a:p>
            <a:pPr lvl="2"/>
            <a:r>
              <a:rPr lang="en-US" dirty="0"/>
              <a:t>100K samples/sec: manufacturing, click streams, medical monitoring</a:t>
            </a:r>
          </a:p>
          <a:p>
            <a:r>
              <a:rPr lang="en-US" dirty="0"/>
              <a:t>Primary Challenge for Analytics: </a:t>
            </a:r>
          </a:p>
          <a:p>
            <a:pPr lvl="1"/>
            <a:r>
              <a:rPr lang="en-US" dirty="0"/>
              <a:t>Scalability of</a:t>
            </a:r>
          </a:p>
          <a:p>
            <a:pPr lvl="2"/>
            <a:r>
              <a:rPr lang="en-US" dirty="0"/>
              <a:t>Traditional Algorithms</a:t>
            </a:r>
          </a:p>
          <a:p>
            <a:pPr lvl="2"/>
            <a:r>
              <a:rPr lang="en-US" dirty="0"/>
              <a:t>Traditional Computer Systems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deck includes slides borrowed from multiple public sources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189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0" y="-16233"/>
            <a:ext cx="12192000" cy="763600"/>
          </a:xfrm>
          <a:prstGeom prst="rect">
            <a:avLst/>
          </a:prstGeom>
          <a:solidFill>
            <a:srgbClr val="DCE5F5">
              <a:alpha val="70000"/>
            </a:srgbClr>
          </a:solidFill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US" dirty="0"/>
              <a:t>Limitations of </a:t>
            </a:r>
            <a:r>
              <a:rPr lang="en-US" dirty="0" err="1"/>
              <a:t>Hadoop+MapReduce</a:t>
            </a:r>
            <a:endParaRPr dirty="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7800" y="1"/>
            <a:ext cx="1464200" cy="82727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11887333" y="6631100"/>
            <a:ext cx="344000" cy="21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 b="1"/>
              <a:pPr/>
              <a:t>20</a:t>
            </a:fld>
            <a:endParaRPr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98" y="1160379"/>
            <a:ext cx="6368716" cy="25862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30379" y="3746617"/>
            <a:ext cx="66466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SLOW, Due to: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Replication, Serialization, and Disk I/O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r>
              <a:rPr lang="en-US" sz="2400" dirty="0"/>
              <a:t>INEFFICIENT For: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Iterative Algorithm (Data Mining, Graph Analysis)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Interactive Data Mining (R, Excel, Searching)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7487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0" y="-16233"/>
            <a:ext cx="12192000" cy="763600"/>
          </a:xfrm>
          <a:prstGeom prst="rect">
            <a:avLst/>
          </a:prstGeom>
          <a:solidFill>
            <a:srgbClr val="DCE5F5">
              <a:alpha val="70000"/>
            </a:srgbClr>
          </a:solidFill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US" dirty="0"/>
              <a:t>Comparison of Hadoop and Spark</a:t>
            </a:r>
            <a:endParaRPr dirty="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7800" y="1"/>
            <a:ext cx="1464200" cy="82727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11887333" y="6631100"/>
            <a:ext cx="344000" cy="21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 b="1"/>
              <a:pPr/>
              <a:t>21</a:t>
            </a:fld>
            <a:endParaRPr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620" y="928941"/>
            <a:ext cx="8364621" cy="1480372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998620" y="1489093"/>
            <a:ext cx="1172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Hadoop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619" y="2356807"/>
            <a:ext cx="8364621" cy="4430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143691" y="4341328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317047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50106"/>
          </a:xfrm>
        </p:spPr>
        <p:txBody>
          <a:bodyPr>
            <a:normAutofit/>
          </a:bodyPr>
          <a:lstStyle/>
          <a:p>
            <a:r>
              <a:rPr lang="en-US" sz="3600" dirty="0"/>
              <a:t>Hadoop Cluster (Horizontal Scaling)</a:t>
            </a:r>
          </a:p>
        </p:txBody>
      </p:sp>
      <p:pic>
        <p:nvPicPr>
          <p:cNvPr id="21506" name="Picture 2" descr="http://1.bp.blogspot.com/-EnEZlQ7NvVM/UymPTl1-rkI/AAAAAAAACj0/x6gqPomT4Mc/s1600/hadoop_clus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446" y="1315920"/>
            <a:ext cx="9648977" cy="477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31371" y="6113858"/>
            <a:ext cx="111372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http://samjay-complete.blogspot.com/2014/03/hadoop-basics-horizontal-scaling.html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deck includes slides borrowed from multiple public sources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08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50106"/>
          </a:xfrm>
        </p:spPr>
        <p:txBody>
          <a:bodyPr>
            <a:normAutofit/>
          </a:bodyPr>
          <a:lstStyle/>
          <a:p>
            <a:r>
              <a:rPr lang="en-US" sz="3600" dirty="0"/>
              <a:t>Other Special Platforms for Big Data Analytics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431371" y="6113858"/>
            <a:ext cx="111372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http://samjay-complete.blogspot.com/2014/03/hadoop-basics-horizontal-scaling.html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deck includes slides borrowed from multiple public sources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9560" y="1248577"/>
            <a:ext cx="342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charset="0"/>
              <a:buChar char="•"/>
            </a:pPr>
            <a:r>
              <a:rPr lang="en-US" sz="2800" dirty="0"/>
              <a:t>Peer-to-Peer Networks</a:t>
            </a:r>
          </a:p>
          <a:p>
            <a:pPr marL="514350" indent="-514350">
              <a:buFont typeface="Arial" charset="0"/>
              <a:buChar char="•"/>
            </a:pPr>
            <a:r>
              <a:rPr lang="en-US" sz="2800" dirty="0"/>
              <a:t>FPGA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769" y="1402080"/>
            <a:ext cx="8768061" cy="428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02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464800" cy="746234"/>
          </a:xfrm>
        </p:spPr>
        <p:txBody>
          <a:bodyPr/>
          <a:lstStyle/>
          <a:p>
            <a:r>
              <a:rPr lang="en-US" sz="3600" dirty="0"/>
              <a:t>Algorithms for Horizontal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1959"/>
            <a:ext cx="10464800" cy="4430109"/>
          </a:xfrm>
        </p:spPr>
        <p:txBody>
          <a:bodyPr/>
          <a:lstStyle/>
          <a:p>
            <a:r>
              <a:rPr lang="en-US" dirty="0"/>
              <a:t>Server configuration affords tremendous flexibility</a:t>
            </a:r>
          </a:p>
          <a:p>
            <a:pPr lvl="1"/>
            <a:r>
              <a:rPr lang="en-US" dirty="0"/>
              <a:t>Add/Remove nodes at will</a:t>
            </a:r>
          </a:p>
          <a:p>
            <a:pPr lvl="1"/>
            <a:r>
              <a:rPr lang="en-US" dirty="0"/>
              <a:t>Asynchronous processing</a:t>
            </a:r>
          </a:p>
          <a:p>
            <a:pPr lvl="1"/>
            <a:r>
              <a:rPr lang="en-US" dirty="0"/>
              <a:t>Fault-Tolerance against node failures</a:t>
            </a:r>
          </a:p>
          <a:p>
            <a:r>
              <a:rPr lang="en-US" dirty="0"/>
              <a:t>Need a versatile algorithmic/programming framework </a:t>
            </a:r>
          </a:p>
          <a:p>
            <a:pPr lvl="1"/>
            <a:r>
              <a:rPr lang="en-US" dirty="0"/>
              <a:t>Can work with arbitrary number of servers</a:t>
            </a:r>
          </a:p>
          <a:p>
            <a:pPr lvl="1"/>
            <a:r>
              <a:rPr lang="en-US" dirty="0"/>
              <a:t>Fault Tolerant</a:t>
            </a:r>
          </a:p>
          <a:p>
            <a:pPr lvl="1"/>
            <a:r>
              <a:rPr lang="en-US" dirty="0"/>
              <a:t>Simply parallel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deck includes slides borrowed from multiple public sources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850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464800" cy="746234"/>
          </a:xfrm>
        </p:spPr>
        <p:txBody>
          <a:bodyPr/>
          <a:lstStyle/>
          <a:p>
            <a:r>
              <a:rPr lang="en-US" sz="3600" dirty="0"/>
              <a:t>Functional Programming Constructs: Map Reduce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31076" y="1576388"/>
            <a:ext cx="11650717" cy="4446587"/>
          </a:xfrm>
        </p:spPr>
        <p:txBody>
          <a:bodyPr/>
          <a:lstStyle/>
          <a:p>
            <a:r>
              <a:rPr lang="en-US" altLang="en-US" sz="2800" dirty="0"/>
              <a:t>MapReduce programming</a:t>
            </a:r>
          </a:p>
          <a:p>
            <a:pPr lvl="1"/>
            <a:r>
              <a:rPr lang="en-US" altLang="en-US" sz="2400" dirty="0"/>
              <a:t>functional programming adapted for distributed processing</a:t>
            </a:r>
          </a:p>
          <a:p>
            <a:pPr lvl="1"/>
            <a:r>
              <a:rPr lang="en-US" altLang="en-US" sz="2400" dirty="0"/>
              <a:t>Programming construct from the 1950’s </a:t>
            </a:r>
          </a:p>
          <a:p>
            <a:r>
              <a:rPr lang="en-US" altLang="en-US" sz="2800" dirty="0"/>
              <a:t>Map and Reduce functions</a:t>
            </a:r>
          </a:p>
          <a:p>
            <a:pPr lvl="1"/>
            <a:r>
              <a:rPr lang="en-US" altLang="en-US" sz="2400" dirty="0"/>
              <a:t>Commonly used in Scheme, LISP and ML</a:t>
            </a:r>
          </a:p>
          <a:p>
            <a:pPr marL="342900" lvl="1" indent="-342900">
              <a:buFontTx/>
              <a:buChar char="•"/>
            </a:pPr>
            <a:r>
              <a:rPr lang="en-US" altLang="en-US" dirty="0"/>
              <a:t>Computations defined as application of these two functions</a:t>
            </a:r>
          </a:p>
          <a:p>
            <a:pPr marL="342900" lvl="1" indent="-342900">
              <a:buFontTx/>
              <a:buChar char="•"/>
            </a:pPr>
            <a:r>
              <a:rPr lang="en-US" altLang="en-US" dirty="0"/>
              <a:t>Programming paradigm different from that of “data” and “instructions” </a:t>
            </a:r>
          </a:p>
          <a:p>
            <a:pPr marL="342900" lvl="1" indent="-342900">
              <a:buFontTx/>
              <a:buChar char="•"/>
            </a:pPr>
            <a:endParaRPr lang="en-US" altLang="en-US" dirty="0"/>
          </a:p>
          <a:p>
            <a:pPr marL="342900" lvl="1" indent="-342900">
              <a:buFontTx/>
              <a:buChar char="•"/>
            </a:pPr>
            <a:endParaRPr lang="en-US" altLang="en-US" dirty="0"/>
          </a:p>
          <a:p>
            <a:endParaRPr lang="en-US" alt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deck includes slides borrowed from multiple public sources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87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464800" cy="856593"/>
          </a:xfrm>
        </p:spPr>
        <p:txBody>
          <a:bodyPr/>
          <a:lstStyle/>
          <a:p>
            <a:r>
              <a:rPr lang="en-US" altLang="en-US" sz="3600" dirty="0" err="1"/>
              <a:t>LISt</a:t>
            </a:r>
            <a:r>
              <a:rPr lang="en-US" altLang="en-US" sz="3600" dirty="0"/>
              <a:t> Processing (LISP)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914400" y="1466194"/>
            <a:ext cx="10464800" cy="4556234"/>
          </a:xfrm>
        </p:spPr>
        <p:txBody>
          <a:bodyPr/>
          <a:lstStyle/>
          <a:p>
            <a:r>
              <a:rPr lang="en-US" altLang="en-US" dirty="0"/>
              <a:t>Primitive data types are LISTS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Functions are specified in prefix form</a:t>
            </a:r>
          </a:p>
          <a:p>
            <a:pPr lvl="1"/>
            <a:endParaRPr lang="en-US" altLang="en-US" dirty="0"/>
          </a:p>
        </p:txBody>
      </p:sp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1422400" y="3749566"/>
            <a:ext cx="7620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Clr>
                <a:srgbClr val="5675A9"/>
              </a:buClr>
              <a:buSzPct val="75000"/>
              <a:buFont typeface="Wingdings" pitchFamily="2" charset="2"/>
              <a:buChar char="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accent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Consolas" pitchFamily="49" charset="0"/>
              </a:rPr>
              <a:t>(+ 1 2) </a:t>
            </a:r>
            <a:r>
              <a:rPr lang="en-US" altLang="en-US" sz="2000" dirty="0">
                <a:latin typeface="Consolas" pitchFamily="49" charset="0"/>
                <a:sym typeface="Symbol" pitchFamily="18" charset="2"/>
              </a:rPr>
              <a:t> </a:t>
            </a:r>
            <a:r>
              <a:rPr lang="en-US" altLang="en-US" sz="2000" dirty="0">
                <a:latin typeface="Consolas" pitchFamily="49" charset="0"/>
              </a:rPr>
              <a:t>3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Consolas" pitchFamily="49" charset="0"/>
              </a:rPr>
              <a:t>(* 3 4) </a:t>
            </a:r>
            <a:r>
              <a:rPr lang="en-US" altLang="en-US" sz="2000" dirty="0">
                <a:latin typeface="Consolas" pitchFamily="49" charset="0"/>
                <a:sym typeface="Symbol" pitchFamily="18" charset="2"/>
              </a:rPr>
              <a:t> </a:t>
            </a:r>
            <a:r>
              <a:rPr lang="en-US" altLang="en-US" sz="2000" dirty="0">
                <a:latin typeface="Consolas" pitchFamily="49" charset="0"/>
              </a:rPr>
              <a:t>12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Consolas" pitchFamily="49" charset="0"/>
              </a:rPr>
              <a:t>(</a:t>
            </a:r>
            <a:r>
              <a:rPr lang="en-US" altLang="en-US" sz="2000" dirty="0" err="1">
                <a:latin typeface="Consolas" pitchFamily="49" charset="0"/>
              </a:rPr>
              <a:t>sqrt</a:t>
            </a:r>
            <a:r>
              <a:rPr lang="en-US" altLang="en-US" sz="2000" dirty="0">
                <a:latin typeface="Consolas" pitchFamily="49" charset="0"/>
              </a:rPr>
              <a:t> (+ (* 3 3) (* 4 4))) </a:t>
            </a:r>
            <a:r>
              <a:rPr lang="en-US" altLang="en-US" sz="2000" dirty="0">
                <a:latin typeface="Consolas" pitchFamily="49" charset="0"/>
                <a:sym typeface="Symbol" pitchFamily="18" charset="2"/>
              </a:rPr>
              <a:t> </a:t>
            </a:r>
            <a:r>
              <a:rPr lang="en-US" altLang="en-US" sz="2000" dirty="0">
                <a:latin typeface="Consolas" pitchFamily="49" charset="0"/>
              </a:rPr>
              <a:t>5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Consolas" pitchFamily="49" charset="0"/>
              </a:rPr>
              <a:t>(define x 3) </a:t>
            </a:r>
            <a:r>
              <a:rPr lang="en-US" altLang="en-US" sz="2000" dirty="0">
                <a:latin typeface="Consolas" pitchFamily="49" charset="0"/>
                <a:sym typeface="Symbol" pitchFamily="18" charset="2"/>
              </a:rPr>
              <a:t> </a:t>
            </a:r>
            <a:r>
              <a:rPr lang="en-US" altLang="en-US" sz="2000" dirty="0">
                <a:latin typeface="Consolas" pitchFamily="49" charset="0"/>
              </a:rPr>
              <a:t>x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Consolas" pitchFamily="49" charset="0"/>
              </a:rPr>
              <a:t>(* x 5) </a:t>
            </a:r>
            <a:r>
              <a:rPr lang="en-US" altLang="en-US" sz="2000" dirty="0">
                <a:latin typeface="Consolas" pitchFamily="49" charset="0"/>
                <a:sym typeface="Symbol" pitchFamily="18" charset="2"/>
              </a:rPr>
              <a:t> </a:t>
            </a:r>
            <a:r>
              <a:rPr lang="en-US" altLang="en-US" sz="2000" dirty="0">
                <a:latin typeface="Consolas" pitchFamily="49" charset="0"/>
              </a:rPr>
              <a:t>15</a:t>
            </a:r>
          </a:p>
        </p:txBody>
      </p:sp>
      <p:sp>
        <p:nvSpPr>
          <p:cNvPr id="8197" name="TextBox 5"/>
          <p:cNvSpPr txBox="1">
            <a:spLocks noChangeArrowheads="1"/>
          </p:cNvSpPr>
          <p:nvPr/>
        </p:nvSpPr>
        <p:spPr bwMode="auto">
          <a:xfrm>
            <a:off x="1422400" y="2058825"/>
            <a:ext cx="76200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Clr>
                <a:srgbClr val="5675A9"/>
              </a:buClr>
              <a:buSzPct val="75000"/>
              <a:buFont typeface="Wingdings" pitchFamily="2" charset="2"/>
              <a:buChar char="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accent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Consolas" pitchFamily="49" charset="0"/>
              </a:rPr>
              <a:t>'(1 2 3 4 5)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Consolas" pitchFamily="49" charset="0"/>
              </a:rPr>
              <a:t>'((a 1) (b 2) (c 3))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deck includes slides borrowed from multiple public sources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00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464800" cy="825062"/>
          </a:xfrm>
        </p:spPr>
        <p:txBody>
          <a:bodyPr/>
          <a:lstStyle/>
          <a:p>
            <a:r>
              <a:rPr lang="en-US" altLang="en-US" sz="3600" dirty="0"/>
              <a:t>Functions in LISP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914400" y="1446433"/>
            <a:ext cx="10464800" cy="4560229"/>
          </a:xfrm>
        </p:spPr>
        <p:txBody>
          <a:bodyPr/>
          <a:lstStyle/>
          <a:p>
            <a:r>
              <a:rPr lang="en-US" altLang="en-US" dirty="0"/>
              <a:t>Functions = lambda expressions bound to variables</a:t>
            </a:r>
          </a:p>
          <a:p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/>
              <a:t>Above expression is equivalent to: </a:t>
            </a:r>
          </a:p>
          <a:p>
            <a:endParaRPr lang="en-US" altLang="en-US" dirty="0"/>
          </a:p>
          <a:p>
            <a:pPr marL="457200" lvl="1" indent="0">
              <a:buNone/>
            </a:pPr>
            <a:endParaRPr lang="en-US" altLang="en-US" sz="900" dirty="0"/>
          </a:p>
          <a:p>
            <a:r>
              <a:rPr lang="en-US" altLang="en-US" dirty="0"/>
              <a:t>Once defined, function can be easily applied:</a:t>
            </a:r>
          </a:p>
          <a:p>
            <a:endParaRPr lang="en-US" altLang="en-US" dirty="0"/>
          </a:p>
        </p:txBody>
      </p:sp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1373352" y="3728546"/>
            <a:ext cx="7620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Clr>
                <a:srgbClr val="5675A9"/>
              </a:buClr>
              <a:buSzPct val="75000"/>
              <a:buFont typeface="Wingdings" pitchFamily="2" charset="2"/>
              <a:buChar char="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accent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s-ES" altLang="en-US" sz="2000" dirty="0">
                <a:latin typeface="Consolas" pitchFamily="49" charset="0"/>
              </a:rPr>
              <a:t>(define (</a:t>
            </a:r>
            <a:r>
              <a:rPr lang="es-ES" altLang="en-US" sz="2000" dirty="0" err="1">
                <a:latin typeface="Consolas" pitchFamily="49" charset="0"/>
              </a:rPr>
              <a:t>foo</a:t>
            </a:r>
            <a:r>
              <a:rPr lang="es-ES" altLang="en-US" sz="2000" dirty="0">
                <a:latin typeface="Consolas" pitchFamily="49" charset="0"/>
              </a:rPr>
              <a:t> x y)</a:t>
            </a:r>
            <a:br>
              <a:rPr lang="es-ES" altLang="en-US" sz="2000" dirty="0">
                <a:latin typeface="Consolas" pitchFamily="49" charset="0"/>
              </a:rPr>
            </a:br>
            <a:r>
              <a:rPr lang="es-ES" altLang="en-US" sz="2000" dirty="0">
                <a:latin typeface="Consolas" pitchFamily="49" charset="0"/>
              </a:rPr>
              <a:t>  (</a:t>
            </a:r>
            <a:r>
              <a:rPr lang="es-ES" altLang="en-US" sz="2000" dirty="0" err="1">
                <a:latin typeface="Consolas" pitchFamily="49" charset="0"/>
              </a:rPr>
              <a:t>sqrt</a:t>
            </a:r>
            <a:r>
              <a:rPr lang="es-ES" altLang="en-US" sz="2000" dirty="0">
                <a:latin typeface="Consolas" pitchFamily="49" charset="0"/>
              </a:rPr>
              <a:t> (+ (* x x) (* y y))))</a:t>
            </a:r>
            <a:endParaRPr lang="en-US" altLang="en-US" sz="2000" dirty="0">
              <a:latin typeface="Consolas" pitchFamily="49" charset="0"/>
            </a:endParaRPr>
          </a:p>
        </p:txBody>
      </p:sp>
      <p:sp>
        <p:nvSpPr>
          <p:cNvPr id="9221" name="TextBox 5"/>
          <p:cNvSpPr txBox="1">
            <a:spLocks noChangeArrowheads="1"/>
          </p:cNvSpPr>
          <p:nvPr/>
        </p:nvSpPr>
        <p:spPr bwMode="auto">
          <a:xfrm>
            <a:off x="1373352" y="2051269"/>
            <a:ext cx="7620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Clr>
                <a:srgbClr val="5675A9"/>
              </a:buClr>
              <a:buSzPct val="75000"/>
              <a:buFont typeface="Wingdings" pitchFamily="2" charset="2"/>
              <a:buChar char="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accent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s-ES" altLang="en-US" sz="2000" dirty="0">
                <a:latin typeface="Consolas" pitchFamily="49" charset="0"/>
              </a:rPr>
              <a:t>(define </a:t>
            </a:r>
            <a:r>
              <a:rPr lang="es-ES" altLang="en-US" sz="2000" dirty="0" err="1">
                <a:latin typeface="Consolas" pitchFamily="49" charset="0"/>
              </a:rPr>
              <a:t>foo</a:t>
            </a:r>
            <a:br>
              <a:rPr lang="es-ES" altLang="en-US" sz="2000" dirty="0">
                <a:latin typeface="Consolas" pitchFamily="49" charset="0"/>
              </a:rPr>
            </a:br>
            <a:r>
              <a:rPr lang="es-ES" altLang="en-US" sz="2000" dirty="0">
                <a:latin typeface="Consolas" pitchFamily="49" charset="0"/>
              </a:rPr>
              <a:t>  (lambda (x y)</a:t>
            </a:r>
            <a:br>
              <a:rPr lang="es-ES" altLang="en-US" sz="2000" dirty="0">
                <a:latin typeface="Consolas" pitchFamily="49" charset="0"/>
              </a:rPr>
            </a:br>
            <a:r>
              <a:rPr lang="es-ES" altLang="en-US" sz="2000" dirty="0">
                <a:latin typeface="Consolas" pitchFamily="49" charset="0"/>
              </a:rPr>
              <a:t>    (</a:t>
            </a:r>
            <a:r>
              <a:rPr lang="es-ES" altLang="en-US" sz="2000" dirty="0" err="1">
                <a:latin typeface="Consolas" pitchFamily="49" charset="0"/>
              </a:rPr>
              <a:t>sqrt</a:t>
            </a:r>
            <a:r>
              <a:rPr lang="es-ES" altLang="en-US" sz="2000" dirty="0">
                <a:latin typeface="Consolas" pitchFamily="49" charset="0"/>
              </a:rPr>
              <a:t> (+ (* x x) (* y y)))))</a:t>
            </a:r>
            <a:endParaRPr lang="en-US" altLang="en-US" sz="2000" dirty="0">
              <a:latin typeface="Consolas" pitchFamily="49" charset="0"/>
            </a:endParaRP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1625600" y="5133975"/>
            <a:ext cx="7620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Clr>
                <a:srgbClr val="5675A9"/>
              </a:buClr>
              <a:buSzPct val="75000"/>
              <a:buFont typeface="Wingdings" pitchFamily="2" charset="2"/>
              <a:buChar char="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accent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Consolas" pitchFamily="49" charset="0"/>
              </a:rPr>
              <a:t>(foo 3 4) </a:t>
            </a:r>
            <a:r>
              <a:rPr lang="en-US" altLang="en-US" sz="2000" dirty="0">
                <a:latin typeface="Consolas" pitchFamily="49" charset="0"/>
                <a:sym typeface="Symbol" pitchFamily="18" charset="2"/>
              </a:rPr>
              <a:t> </a:t>
            </a:r>
            <a:r>
              <a:rPr lang="en-US" altLang="en-US" sz="2000" dirty="0">
                <a:latin typeface="Consolas" pitchFamily="49" charset="0"/>
              </a:rPr>
              <a:t>5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deck includes slides borrowed from multiple public sources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90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464800" cy="825062"/>
          </a:xfrm>
        </p:spPr>
        <p:txBody>
          <a:bodyPr/>
          <a:lstStyle/>
          <a:p>
            <a:r>
              <a:rPr lang="en-US" altLang="en-US" sz="3600" dirty="0"/>
              <a:t>Higher Order Functions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914400" y="1601737"/>
            <a:ext cx="10464800" cy="3916194"/>
          </a:xfrm>
        </p:spPr>
        <p:txBody>
          <a:bodyPr/>
          <a:lstStyle/>
          <a:p>
            <a:r>
              <a:rPr lang="en-US" altLang="en-US" dirty="0"/>
              <a:t>Higher-order functions</a:t>
            </a:r>
          </a:p>
          <a:p>
            <a:pPr lvl="1"/>
            <a:r>
              <a:rPr lang="en-US" altLang="en-US" dirty="0"/>
              <a:t>Functions that take other functions as arguments</a:t>
            </a:r>
          </a:p>
        </p:txBody>
      </p:sp>
      <p:sp>
        <p:nvSpPr>
          <p:cNvPr id="10244" name="TextBox 7"/>
          <p:cNvSpPr txBox="1">
            <a:spLocks noChangeArrowheads="1"/>
          </p:cNvSpPr>
          <p:nvPr/>
        </p:nvSpPr>
        <p:spPr bwMode="auto">
          <a:xfrm>
            <a:off x="1625600" y="3059923"/>
            <a:ext cx="762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Clr>
                <a:srgbClr val="5675A9"/>
              </a:buClr>
              <a:buSzPct val="75000"/>
              <a:buFont typeface="Wingdings" pitchFamily="2" charset="2"/>
              <a:buChar char="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accent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s-ES" altLang="en-US" dirty="0">
                <a:latin typeface="Consolas" pitchFamily="49" charset="0"/>
              </a:rPr>
              <a:t>(define (</a:t>
            </a:r>
            <a:r>
              <a:rPr lang="es-ES" altLang="en-US" dirty="0" err="1">
                <a:latin typeface="Consolas" pitchFamily="49" charset="0"/>
              </a:rPr>
              <a:t>apply</a:t>
            </a:r>
            <a:r>
              <a:rPr lang="es-ES" altLang="en-US" dirty="0">
                <a:latin typeface="Consolas" pitchFamily="49" charset="0"/>
              </a:rPr>
              <a:t> f x) (f (f x)))</a:t>
            </a:r>
            <a:endParaRPr lang="en-US" altLang="en-US" dirty="0">
              <a:latin typeface="Consolas" pitchFamily="49" charset="0"/>
            </a:endParaRPr>
          </a:p>
        </p:txBody>
      </p:sp>
      <p:sp>
        <p:nvSpPr>
          <p:cNvPr id="10245" name="TextBox 8"/>
          <p:cNvSpPr txBox="1">
            <a:spLocks noChangeArrowheads="1"/>
          </p:cNvSpPr>
          <p:nvPr/>
        </p:nvSpPr>
        <p:spPr bwMode="auto">
          <a:xfrm>
            <a:off x="1625600" y="4233262"/>
            <a:ext cx="7620000" cy="9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Clr>
                <a:srgbClr val="5675A9"/>
              </a:buClr>
              <a:buSzPct val="75000"/>
              <a:buFont typeface="Wingdings" pitchFamily="2" charset="2"/>
              <a:buChar char="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accent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s-ES" altLang="en-US" dirty="0">
                <a:latin typeface="Consolas" pitchFamily="49" charset="0"/>
              </a:rPr>
              <a:t>(define (</a:t>
            </a:r>
            <a:r>
              <a:rPr lang="es-ES" altLang="en-US" dirty="0" err="1">
                <a:latin typeface="Consolas" pitchFamily="49" charset="0"/>
              </a:rPr>
              <a:t>getSq</a:t>
            </a:r>
            <a:r>
              <a:rPr lang="es-ES" altLang="en-US" dirty="0">
                <a:latin typeface="Consolas" pitchFamily="49" charset="0"/>
              </a:rPr>
              <a:t> x) (* x x))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s-ES" altLang="en-US" dirty="0">
                <a:latin typeface="Consolas" pitchFamily="49" charset="0"/>
              </a:rPr>
              <a:t>(</a:t>
            </a:r>
            <a:r>
              <a:rPr lang="es-ES" altLang="en-US" dirty="0" err="1">
                <a:latin typeface="Consolas" pitchFamily="49" charset="0"/>
              </a:rPr>
              <a:t>apply</a:t>
            </a:r>
            <a:r>
              <a:rPr lang="es-ES" altLang="en-US" dirty="0">
                <a:latin typeface="Consolas" pitchFamily="49" charset="0"/>
              </a:rPr>
              <a:t> </a:t>
            </a:r>
            <a:r>
              <a:rPr lang="es-ES" altLang="en-US" dirty="0" err="1">
                <a:latin typeface="Consolas" pitchFamily="49" charset="0"/>
              </a:rPr>
              <a:t>getSq</a:t>
            </a:r>
            <a:r>
              <a:rPr lang="es-ES" altLang="en-US" dirty="0">
                <a:latin typeface="Consolas" pitchFamily="49" charset="0"/>
              </a:rPr>
              <a:t> 2)</a:t>
            </a:r>
            <a:r>
              <a:rPr lang="en-US" altLang="en-US" dirty="0">
                <a:latin typeface="Consolas" pitchFamily="49" charset="0"/>
                <a:sym typeface="Symbol" pitchFamily="18" charset="2"/>
              </a:rPr>
              <a:t>  16</a:t>
            </a:r>
            <a:endParaRPr lang="en-US" altLang="en-US" dirty="0">
              <a:latin typeface="Consolas" pitchFamily="49" charset="0"/>
            </a:endParaRPr>
          </a:p>
        </p:txBody>
      </p:sp>
      <p:sp>
        <p:nvSpPr>
          <p:cNvPr id="10246" name="TextBox 9"/>
          <p:cNvSpPr txBox="1">
            <a:spLocks noChangeArrowheads="1"/>
          </p:cNvSpPr>
          <p:nvPr/>
        </p:nvSpPr>
        <p:spPr bwMode="auto">
          <a:xfrm flipH="1">
            <a:off x="2476938" y="3521588"/>
            <a:ext cx="74570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Clr>
                <a:srgbClr val="5675A9"/>
              </a:buClr>
              <a:buSzPct val="75000"/>
              <a:buFont typeface="Wingdings" pitchFamily="2" charset="2"/>
              <a:buChar char="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accent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/>
              <a:t>Whatever the function </a:t>
            </a:r>
            <a:r>
              <a:rPr lang="en-US" altLang="en-US" i="1" dirty="0"/>
              <a:t>f</a:t>
            </a:r>
            <a:r>
              <a:rPr lang="en-US" altLang="en-US" dirty="0"/>
              <a:t>, just apply it twice.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deck includes slides borrowed from multiple public sources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071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464800" cy="793531"/>
          </a:xfrm>
        </p:spPr>
        <p:txBody>
          <a:bodyPr/>
          <a:lstStyle/>
          <a:p>
            <a:r>
              <a:rPr lang="en-US" sz="3600" dirty="0"/>
              <a:t>Map and Reduce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23850"/>
            <a:ext cx="10464800" cy="3925615"/>
          </a:xfrm>
        </p:spPr>
        <p:txBody>
          <a:bodyPr/>
          <a:lstStyle/>
          <a:p>
            <a:r>
              <a:rPr lang="en-US" altLang="en-US" dirty="0"/>
              <a:t>Application of function to List elements = MapReduce?</a:t>
            </a:r>
          </a:p>
          <a:p>
            <a:r>
              <a:rPr lang="en-US" altLang="en-US" dirty="0"/>
              <a:t>Lisp is about processing </a:t>
            </a:r>
            <a:r>
              <a:rPr lang="en-US" altLang="en-US" i="1" dirty="0"/>
              <a:t>lists</a:t>
            </a:r>
          </a:p>
          <a:p>
            <a:r>
              <a:rPr lang="en-US" altLang="en-US" dirty="0"/>
              <a:t>Two important concepts of functional programming</a:t>
            </a:r>
          </a:p>
          <a:p>
            <a:pPr lvl="1"/>
            <a:r>
              <a:rPr lang="en-US" altLang="en-US" dirty="0">
                <a:solidFill>
                  <a:srgbClr val="0070C0"/>
                </a:solidFill>
              </a:rPr>
              <a:t>Map</a:t>
            </a:r>
            <a:r>
              <a:rPr lang="en-US" altLang="en-US" dirty="0"/>
              <a:t>: Apply a function to every element of a list</a:t>
            </a:r>
          </a:p>
          <a:p>
            <a:pPr lvl="1"/>
            <a:r>
              <a:rPr lang="en-US" altLang="en-US" dirty="0">
                <a:solidFill>
                  <a:srgbClr val="0070C0"/>
                </a:solidFill>
              </a:rPr>
              <a:t>Reduce</a:t>
            </a:r>
            <a:r>
              <a:rPr lang="en-US" altLang="en-US" dirty="0"/>
              <a:t>: Summarize elements of a list into a single value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deck includes slides borrowed from multiple public sources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74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09600" y="457199"/>
            <a:ext cx="10972800" cy="838201"/>
          </a:xfrm>
        </p:spPr>
        <p:txBody>
          <a:bodyPr/>
          <a:lstStyle/>
          <a:p>
            <a:r>
              <a:rPr lang="en-US" altLang="en-US" dirty="0"/>
              <a:t>Examples of Massive Data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1277600" cy="4830763"/>
          </a:xfrm>
        </p:spPr>
        <p:txBody>
          <a:bodyPr/>
          <a:lstStyle/>
          <a:p>
            <a:pPr lvl="1"/>
            <a:r>
              <a:rPr lang="en-US" altLang="en-US" dirty="0"/>
              <a:t>The </a:t>
            </a:r>
            <a:r>
              <a:rPr lang="en-US" altLang="en-US" u="sng" dirty="0"/>
              <a:t>Large Hadron Collider </a:t>
            </a:r>
            <a:r>
              <a:rPr lang="en-US" altLang="en-US" dirty="0"/>
              <a:t>experiments have 150 million sensors delivering data 40 million times per second. </a:t>
            </a:r>
          </a:p>
          <a:p>
            <a:pPr lvl="1"/>
            <a:r>
              <a:rPr lang="en-US" altLang="en-US" dirty="0"/>
              <a:t> The </a:t>
            </a:r>
            <a:r>
              <a:rPr lang="en-US" altLang="en-US" u="sng" dirty="0"/>
              <a:t>Sloan Digital Sky Survey </a:t>
            </a:r>
            <a:r>
              <a:rPr lang="en-US" altLang="en-US" dirty="0"/>
              <a:t> collects astronomical data at a rate of 200 GB per night. </a:t>
            </a:r>
          </a:p>
          <a:p>
            <a:pPr lvl="1"/>
            <a:r>
              <a:rPr lang="en-US" altLang="en-US" dirty="0"/>
              <a:t> </a:t>
            </a:r>
            <a:r>
              <a:rPr lang="en-US" altLang="en-US" u="sng" dirty="0"/>
              <a:t>Walmart</a:t>
            </a:r>
            <a:r>
              <a:rPr lang="en-US" altLang="en-US" dirty="0"/>
              <a:t> handles &gt;1 million transactions every hour, by now 2.5 petabytes (2560 terabytes) of data – 167 times the bytes in all the books in the US Library of Congress</a:t>
            </a:r>
          </a:p>
        </p:txBody>
      </p:sp>
    </p:spTree>
    <p:extLst>
      <p:ext uri="{BB962C8B-B14F-4D97-AF65-F5344CB8AC3E}">
        <p14:creationId xmlns:p14="http://schemas.microsoft.com/office/powerpoint/2010/main" val="4018961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10464800" cy="635876"/>
          </a:xfrm>
        </p:spPr>
        <p:txBody>
          <a:bodyPr/>
          <a:lstStyle/>
          <a:p>
            <a:r>
              <a:rPr lang="en-GB" altLang="en-US" sz="3600" dirty="0"/>
              <a:t>Higher Order Function: Map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idx="1"/>
          </p:nvPr>
        </p:nvSpPr>
        <p:spPr>
          <a:xfrm>
            <a:off x="268014" y="1924176"/>
            <a:ext cx="10464800" cy="4121713"/>
          </a:xfrm>
        </p:spPr>
        <p:txBody>
          <a:bodyPr/>
          <a:lstStyle/>
          <a:p>
            <a:r>
              <a:rPr lang="en-GB" altLang="en-US" i="1" dirty="0"/>
              <a:t>Map</a:t>
            </a:r>
            <a:r>
              <a:rPr lang="en-GB" altLang="en-US" dirty="0"/>
              <a:t> is a higher-order function</a:t>
            </a:r>
          </a:p>
          <a:p>
            <a:r>
              <a:rPr lang="en-GB" altLang="en-US" dirty="0"/>
              <a:t>How does </a:t>
            </a:r>
            <a:r>
              <a:rPr lang="en-GB" altLang="en-US" i="1" u="sng" dirty="0"/>
              <a:t>map</a:t>
            </a:r>
            <a:r>
              <a:rPr lang="en-GB" altLang="en-US" dirty="0"/>
              <a:t> work:</a:t>
            </a:r>
          </a:p>
          <a:p>
            <a:pPr lvl="1"/>
            <a:r>
              <a:rPr lang="en-GB" altLang="en-US" dirty="0"/>
              <a:t>Arguments to map</a:t>
            </a:r>
          </a:p>
          <a:p>
            <a:pPr lvl="2"/>
            <a:r>
              <a:rPr lang="en-GB" altLang="en-US" dirty="0"/>
              <a:t>A function </a:t>
            </a:r>
            <a:r>
              <a:rPr lang="en-GB" altLang="en-US" i="1" dirty="0"/>
              <a:t>f</a:t>
            </a:r>
          </a:p>
          <a:p>
            <a:pPr lvl="2"/>
            <a:r>
              <a:rPr lang="en-GB" altLang="en-US" dirty="0"/>
              <a:t>A list of elements</a:t>
            </a:r>
          </a:p>
          <a:p>
            <a:pPr lvl="1"/>
            <a:r>
              <a:rPr lang="en-GB" altLang="en-US" dirty="0"/>
              <a:t>Map applies </a:t>
            </a:r>
            <a:r>
              <a:rPr lang="en-GB" altLang="en-US" i="1" dirty="0"/>
              <a:t>f</a:t>
            </a:r>
            <a:r>
              <a:rPr lang="en-GB" altLang="en-US" dirty="0"/>
              <a:t> to every element in a list</a:t>
            </a:r>
          </a:p>
          <a:p>
            <a:pPr lvl="1"/>
            <a:r>
              <a:rPr lang="en-GB" altLang="en-US" dirty="0"/>
              <a:t>Outputs build a new list</a:t>
            </a:r>
          </a:p>
          <a:p>
            <a:pPr lvl="2"/>
            <a:r>
              <a:rPr lang="en-GB" altLang="en-US" dirty="0"/>
              <a:t>Returned as result (value) of map function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233103" y="2200267"/>
            <a:ext cx="1625600" cy="2418416"/>
            <a:chOff x="2604814" y="4339848"/>
            <a:chExt cx="1625600" cy="2418416"/>
          </a:xfrm>
        </p:grpSpPr>
        <p:grpSp>
          <p:nvGrpSpPr>
            <p:cNvPr id="8" name="Group 7"/>
            <p:cNvGrpSpPr/>
            <p:nvPr/>
          </p:nvGrpSpPr>
          <p:grpSpPr>
            <a:xfrm>
              <a:off x="2604814" y="4339848"/>
              <a:ext cx="711200" cy="1504016"/>
              <a:chOff x="2604814" y="4339848"/>
              <a:chExt cx="711200" cy="1504016"/>
            </a:xfrm>
          </p:grpSpPr>
          <p:sp>
            <p:nvSpPr>
              <p:cNvPr id="13326" name="Rectangle 26"/>
              <p:cNvSpPr>
                <a:spLocks noChangeArrowheads="1"/>
              </p:cNvSpPr>
              <p:nvPr/>
            </p:nvSpPr>
            <p:spPr bwMode="auto">
              <a:xfrm>
                <a:off x="2725465" y="5462864"/>
                <a:ext cx="508000" cy="381000"/>
              </a:xfrm>
              <a:prstGeom prst="rect">
                <a:avLst/>
              </a:prstGeom>
              <a:solidFill>
                <a:srgbClr val="00B0F0"/>
              </a:solidFill>
              <a:ln w="952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cxnSp>
            <p:nvCxnSpPr>
              <p:cNvPr id="13327" name="Elbow Connector 27"/>
              <p:cNvCxnSpPr>
                <a:cxnSpLocks noChangeShapeType="1"/>
                <a:endCxn id="13326" idx="0"/>
              </p:cNvCxnSpPr>
              <p:nvPr/>
            </p:nvCxnSpPr>
            <p:spPr bwMode="auto">
              <a:xfrm rot="5400000">
                <a:off x="2636566" y="5119435"/>
                <a:ext cx="685800" cy="4233"/>
              </a:xfrm>
              <a:prstGeom prst="bentConnector3">
                <a:avLst>
                  <a:gd name="adj1" fmla="val 50000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328" name="TextBox 28"/>
              <p:cNvSpPr txBox="1">
                <a:spLocks noChangeArrowheads="1"/>
              </p:cNvSpPr>
              <p:nvPr/>
            </p:nvSpPr>
            <p:spPr bwMode="auto">
              <a:xfrm>
                <a:off x="2725465" y="5024060"/>
                <a:ext cx="24237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/>
                  <a:t>f</a:t>
                </a:r>
              </a:p>
            </p:txBody>
          </p:sp>
          <p:sp>
            <p:nvSpPr>
              <p:cNvPr id="13325" name="Oval 25"/>
              <p:cNvSpPr>
                <a:spLocks noChangeArrowheads="1"/>
              </p:cNvSpPr>
              <p:nvPr/>
            </p:nvSpPr>
            <p:spPr bwMode="auto">
              <a:xfrm>
                <a:off x="2604814" y="4339848"/>
                <a:ext cx="711200" cy="533400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2757214" y="4492248"/>
              <a:ext cx="711200" cy="1504016"/>
              <a:chOff x="2604814" y="4339848"/>
              <a:chExt cx="711200" cy="1504016"/>
            </a:xfrm>
          </p:grpSpPr>
          <p:sp>
            <p:nvSpPr>
              <p:cNvPr id="32" name="Rectangle 26"/>
              <p:cNvSpPr>
                <a:spLocks noChangeArrowheads="1"/>
              </p:cNvSpPr>
              <p:nvPr/>
            </p:nvSpPr>
            <p:spPr bwMode="auto">
              <a:xfrm>
                <a:off x="2725465" y="5462864"/>
                <a:ext cx="508000" cy="381000"/>
              </a:xfrm>
              <a:prstGeom prst="rect">
                <a:avLst/>
              </a:prstGeom>
              <a:solidFill>
                <a:srgbClr val="00B0F0"/>
              </a:solidFill>
              <a:ln w="952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cxnSp>
            <p:nvCxnSpPr>
              <p:cNvPr id="33" name="Elbow Connector 27"/>
              <p:cNvCxnSpPr>
                <a:cxnSpLocks noChangeShapeType="1"/>
                <a:endCxn id="32" idx="0"/>
              </p:cNvCxnSpPr>
              <p:nvPr/>
            </p:nvCxnSpPr>
            <p:spPr bwMode="auto">
              <a:xfrm rot="5400000">
                <a:off x="2636566" y="5119435"/>
                <a:ext cx="685800" cy="4233"/>
              </a:xfrm>
              <a:prstGeom prst="bentConnector3">
                <a:avLst>
                  <a:gd name="adj1" fmla="val 50000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4" name="TextBox 28"/>
              <p:cNvSpPr txBox="1">
                <a:spLocks noChangeArrowheads="1"/>
              </p:cNvSpPr>
              <p:nvPr/>
            </p:nvSpPr>
            <p:spPr bwMode="auto">
              <a:xfrm>
                <a:off x="2725465" y="5024060"/>
                <a:ext cx="24237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/>
                  <a:t>f</a:t>
                </a:r>
              </a:p>
            </p:txBody>
          </p:sp>
          <p:sp>
            <p:nvSpPr>
              <p:cNvPr id="35" name="Oval 25"/>
              <p:cNvSpPr>
                <a:spLocks noChangeArrowheads="1"/>
              </p:cNvSpPr>
              <p:nvPr/>
            </p:nvSpPr>
            <p:spPr bwMode="auto">
              <a:xfrm>
                <a:off x="2604814" y="4339848"/>
                <a:ext cx="711200" cy="533400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2909614" y="4644648"/>
              <a:ext cx="711200" cy="1504016"/>
              <a:chOff x="2604814" y="4339848"/>
              <a:chExt cx="711200" cy="1504016"/>
            </a:xfrm>
          </p:grpSpPr>
          <p:sp>
            <p:nvSpPr>
              <p:cNvPr id="37" name="Rectangle 26"/>
              <p:cNvSpPr>
                <a:spLocks noChangeArrowheads="1"/>
              </p:cNvSpPr>
              <p:nvPr/>
            </p:nvSpPr>
            <p:spPr bwMode="auto">
              <a:xfrm>
                <a:off x="2725465" y="5462864"/>
                <a:ext cx="508000" cy="381000"/>
              </a:xfrm>
              <a:prstGeom prst="rect">
                <a:avLst/>
              </a:prstGeom>
              <a:solidFill>
                <a:srgbClr val="00B0F0"/>
              </a:solidFill>
              <a:ln w="952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cxnSp>
            <p:nvCxnSpPr>
              <p:cNvPr id="38" name="Elbow Connector 27"/>
              <p:cNvCxnSpPr>
                <a:cxnSpLocks noChangeShapeType="1"/>
                <a:endCxn id="37" idx="0"/>
              </p:cNvCxnSpPr>
              <p:nvPr/>
            </p:nvCxnSpPr>
            <p:spPr bwMode="auto">
              <a:xfrm rot="5400000">
                <a:off x="2636566" y="5119435"/>
                <a:ext cx="685800" cy="4233"/>
              </a:xfrm>
              <a:prstGeom prst="bentConnector3">
                <a:avLst>
                  <a:gd name="adj1" fmla="val 50000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9" name="TextBox 28"/>
              <p:cNvSpPr txBox="1">
                <a:spLocks noChangeArrowheads="1"/>
              </p:cNvSpPr>
              <p:nvPr/>
            </p:nvSpPr>
            <p:spPr bwMode="auto">
              <a:xfrm>
                <a:off x="2725465" y="5024060"/>
                <a:ext cx="24237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/>
                  <a:t>f</a:t>
                </a:r>
              </a:p>
            </p:txBody>
          </p:sp>
          <p:sp>
            <p:nvSpPr>
              <p:cNvPr id="40" name="Oval 25"/>
              <p:cNvSpPr>
                <a:spLocks noChangeArrowheads="1"/>
              </p:cNvSpPr>
              <p:nvPr/>
            </p:nvSpPr>
            <p:spPr bwMode="auto">
              <a:xfrm>
                <a:off x="2604814" y="4339848"/>
                <a:ext cx="711200" cy="533400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3062014" y="4797048"/>
              <a:ext cx="711200" cy="1504016"/>
              <a:chOff x="2604814" y="4339848"/>
              <a:chExt cx="711200" cy="1504016"/>
            </a:xfrm>
          </p:grpSpPr>
          <p:sp>
            <p:nvSpPr>
              <p:cNvPr id="42" name="Rectangle 26"/>
              <p:cNvSpPr>
                <a:spLocks noChangeArrowheads="1"/>
              </p:cNvSpPr>
              <p:nvPr/>
            </p:nvSpPr>
            <p:spPr bwMode="auto">
              <a:xfrm>
                <a:off x="2725465" y="5462864"/>
                <a:ext cx="508000" cy="381000"/>
              </a:xfrm>
              <a:prstGeom prst="rect">
                <a:avLst/>
              </a:prstGeom>
              <a:solidFill>
                <a:srgbClr val="00B0F0"/>
              </a:solidFill>
              <a:ln w="952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cxnSp>
            <p:nvCxnSpPr>
              <p:cNvPr id="43" name="Elbow Connector 27"/>
              <p:cNvCxnSpPr>
                <a:cxnSpLocks noChangeShapeType="1"/>
                <a:endCxn id="42" idx="0"/>
              </p:cNvCxnSpPr>
              <p:nvPr/>
            </p:nvCxnSpPr>
            <p:spPr bwMode="auto">
              <a:xfrm rot="5400000">
                <a:off x="2636566" y="5119435"/>
                <a:ext cx="685800" cy="4233"/>
              </a:xfrm>
              <a:prstGeom prst="bentConnector3">
                <a:avLst>
                  <a:gd name="adj1" fmla="val 50000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4" name="TextBox 28"/>
              <p:cNvSpPr txBox="1">
                <a:spLocks noChangeArrowheads="1"/>
              </p:cNvSpPr>
              <p:nvPr/>
            </p:nvSpPr>
            <p:spPr bwMode="auto">
              <a:xfrm>
                <a:off x="2725465" y="5024060"/>
                <a:ext cx="24237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/>
                  <a:t>f</a:t>
                </a:r>
              </a:p>
            </p:txBody>
          </p:sp>
          <p:sp>
            <p:nvSpPr>
              <p:cNvPr id="45" name="Oval 25"/>
              <p:cNvSpPr>
                <a:spLocks noChangeArrowheads="1"/>
              </p:cNvSpPr>
              <p:nvPr/>
            </p:nvSpPr>
            <p:spPr bwMode="auto">
              <a:xfrm>
                <a:off x="2604814" y="4339848"/>
                <a:ext cx="711200" cy="533400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214414" y="4949448"/>
              <a:ext cx="711200" cy="1504016"/>
              <a:chOff x="2604814" y="4339848"/>
              <a:chExt cx="711200" cy="1504016"/>
            </a:xfrm>
          </p:grpSpPr>
          <p:sp>
            <p:nvSpPr>
              <p:cNvPr id="47" name="Rectangle 26"/>
              <p:cNvSpPr>
                <a:spLocks noChangeArrowheads="1"/>
              </p:cNvSpPr>
              <p:nvPr/>
            </p:nvSpPr>
            <p:spPr bwMode="auto">
              <a:xfrm>
                <a:off x="2725465" y="5462864"/>
                <a:ext cx="508000" cy="381000"/>
              </a:xfrm>
              <a:prstGeom prst="rect">
                <a:avLst/>
              </a:prstGeom>
              <a:solidFill>
                <a:srgbClr val="00B0F0"/>
              </a:solidFill>
              <a:ln w="952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cxnSp>
            <p:nvCxnSpPr>
              <p:cNvPr id="48" name="Elbow Connector 27"/>
              <p:cNvCxnSpPr>
                <a:cxnSpLocks noChangeShapeType="1"/>
                <a:endCxn id="47" idx="0"/>
              </p:cNvCxnSpPr>
              <p:nvPr/>
            </p:nvCxnSpPr>
            <p:spPr bwMode="auto">
              <a:xfrm rot="5400000">
                <a:off x="2636566" y="5119435"/>
                <a:ext cx="685800" cy="4233"/>
              </a:xfrm>
              <a:prstGeom prst="bentConnector3">
                <a:avLst>
                  <a:gd name="adj1" fmla="val 50000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9" name="TextBox 28"/>
              <p:cNvSpPr txBox="1">
                <a:spLocks noChangeArrowheads="1"/>
              </p:cNvSpPr>
              <p:nvPr/>
            </p:nvSpPr>
            <p:spPr bwMode="auto">
              <a:xfrm>
                <a:off x="2725465" y="5024060"/>
                <a:ext cx="24237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/>
                  <a:t>f</a:t>
                </a:r>
              </a:p>
            </p:txBody>
          </p:sp>
          <p:sp>
            <p:nvSpPr>
              <p:cNvPr id="50" name="Oval 25"/>
              <p:cNvSpPr>
                <a:spLocks noChangeArrowheads="1"/>
              </p:cNvSpPr>
              <p:nvPr/>
            </p:nvSpPr>
            <p:spPr bwMode="auto">
              <a:xfrm>
                <a:off x="2604814" y="4339848"/>
                <a:ext cx="711200" cy="533400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3366814" y="5101848"/>
              <a:ext cx="711200" cy="1504016"/>
              <a:chOff x="2604814" y="4339848"/>
              <a:chExt cx="711200" cy="1504016"/>
            </a:xfrm>
          </p:grpSpPr>
          <p:sp>
            <p:nvSpPr>
              <p:cNvPr id="52" name="Rectangle 26"/>
              <p:cNvSpPr>
                <a:spLocks noChangeArrowheads="1"/>
              </p:cNvSpPr>
              <p:nvPr/>
            </p:nvSpPr>
            <p:spPr bwMode="auto">
              <a:xfrm>
                <a:off x="2725465" y="5462864"/>
                <a:ext cx="508000" cy="381000"/>
              </a:xfrm>
              <a:prstGeom prst="rect">
                <a:avLst/>
              </a:prstGeom>
              <a:solidFill>
                <a:srgbClr val="00B0F0"/>
              </a:solidFill>
              <a:ln w="952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cxnSp>
            <p:nvCxnSpPr>
              <p:cNvPr id="53" name="Elbow Connector 27"/>
              <p:cNvCxnSpPr>
                <a:cxnSpLocks noChangeShapeType="1"/>
                <a:endCxn id="52" idx="0"/>
              </p:cNvCxnSpPr>
              <p:nvPr/>
            </p:nvCxnSpPr>
            <p:spPr bwMode="auto">
              <a:xfrm rot="5400000">
                <a:off x="2636566" y="5119435"/>
                <a:ext cx="685800" cy="4233"/>
              </a:xfrm>
              <a:prstGeom prst="bentConnector3">
                <a:avLst>
                  <a:gd name="adj1" fmla="val 50000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4" name="TextBox 28"/>
              <p:cNvSpPr txBox="1">
                <a:spLocks noChangeArrowheads="1"/>
              </p:cNvSpPr>
              <p:nvPr/>
            </p:nvSpPr>
            <p:spPr bwMode="auto">
              <a:xfrm>
                <a:off x="2725465" y="5024060"/>
                <a:ext cx="24237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/>
                  <a:t>f</a:t>
                </a:r>
              </a:p>
            </p:txBody>
          </p:sp>
          <p:sp>
            <p:nvSpPr>
              <p:cNvPr id="55" name="Oval 25"/>
              <p:cNvSpPr>
                <a:spLocks noChangeArrowheads="1"/>
              </p:cNvSpPr>
              <p:nvPr/>
            </p:nvSpPr>
            <p:spPr bwMode="auto">
              <a:xfrm>
                <a:off x="2604814" y="4339848"/>
                <a:ext cx="711200" cy="533400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3519214" y="5254248"/>
              <a:ext cx="711200" cy="1504016"/>
              <a:chOff x="2604814" y="4339848"/>
              <a:chExt cx="711200" cy="1504016"/>
            </a:xfrm>
          </p:grpSpPr>
          <p:sp>
            <p:nvSpPr>
              <p:cNvPr id="57" name="Rectangle 26"/>
              <p:cNvSpPr>
                <a:spLocks noChangeArrowheads="1"/>
              </p:cNvSpPr>
              <p:nvPr/>
            </p:nvSpPr>
            <p:spPr bwMode="auto">
              <a:xfrm>
                <a:off x="2725465" y="5462864"/>
                <a:ext cx="508000" cy="381000"/>
              </a:xfrm>
              <a:prstGeom prst="rect">
                <a:avLst/>
              </a:prstGeom>
              <a:solidFill>
                <a:srgbClr val="00B0F0"/>
              </a:solidFill>
              <a:ln w="952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cxnSp>
            <p:nvCxnSpPr>
              <p:cNvPr id="58" name="Elbow Connector 27"/>
              <p:cNvCxnSpPr>
                <a:cxnSpLocks noChangeShapeType="1"/>
                <a:endCxn id="57" idx="0"/>
              </p:cNvCxnSpPr>
              <p:nvPr/>
            </p:nvCxnSpPr>
            <p:spPr bwMode="auto">
              <a:xfrm rot="5400000">
                <a:off x="2636566" y="5119435"/>
                <a:ext cx="685800" cy="4233"/>
              </a:xfrm>
              <a:prstGeom prst="bentConnector3">
                <a:avLst>
                  <a:gd name="adj1" fmla="val 50000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9" name="TextBox 28"/>
              <p:cNvSpPr txBox="1">
                <a:spLocks noChangeArrowheads="1"/>
              </p:cNvSpPr>
              <p:nvPr/>
            </p:nvSpPr>
            <p:spPr bwMode="auto">
              <a:xfrm>
                <a:off x="2725465" y="5024060"/>
                <a:ext cx="24237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/>
                  <a:t>f</a:t>
                </a:r>
              </a:p>
            </p:txBody>
          </p:sp>
          <p:sp>
            <p:nvSpPr>
              <p:cNvPr id="60" name="Oval 25"/>
              <p:cNvSpPr>
                <a:spLocks noChangeArrowheads="1"/>
              </p:cNvSpPr>
              <p:nvPr/>
            </p:nvSpPr>
            <p:spPr bwMode="auto">
              <a:xfrm>
                <a:off x="2604814" y="4339848"/>
                <a:ext cx="711200" cy="533400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 rot="2987269">
            <a:off x="9126713" y="240087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List</a:t>
            </a:r>
          </a:p>
        </p:txBody>
      </p:sp>
      <p:sp>
        <p:nvSpPr>
          <p:cNvPr id="11" name="TextBox 10"/>
          <p:cNvSpPr txBox="1"/>
          <p:nvPr/>
        </p:nvSpPr>
        <p:spPr>
          <a:xfrm rot="3046656">
            <a:off x="7892336" y="412855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Output List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deck includes slides borrowed from multiple public sources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3976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10464800" cy="777766"/>
          </a:xfrm>
        </p:spPr>
        <p:txBody>
          <a:bodyPr/>
          <a:lstStyle/>
          <a:p>
            <a:r>
              <a:rPr lang="en-GB" altLang="en-US" sz="3600" dirty="0"/>
              <a:t>Higher Order Function: Reduce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idx="1"/>
          </p:nvPr>
        </p:nvSpPr>
        <p:spPr>
          <a:xfrm>
            <a:off x="392022" y="1494840"/>
            <a:ext cx="10464800" cy="4590650"/>
          </a:xfrm>
        </p:spPr>
        <p:txBody>
          <a:bodyPr/>
          <a:lstStyle/>
          <a:p>
            <a:r>
              <a:rPr lang="en-GB" altLang="en-US" i="1" dirty="0"/>
              <a:t>Reduce</a:t>
            </a:r>
            <a:r>
              <a:rPr lang="en-GB" altLang="en-US" dirty="0"/>
              <a:t> is a higher-order function</a:t>
            </a:r>
          </a:p>
          <a:p>
            <a:r>
              <a:rPr lang="en-GB" altLang="en-US" dirty="0"/>
              <a:t>What does </a:t>
            </a:r>
            <a:r>
              <a:rPr lang="en-GB" altLang="en-US" i="1" dirty="0"/>
              <a:t>Reduce</a:t>
            </a:r>
            <a:r>
              <a:rPr lang="en-GB" altLang="en-US" dirty="0"/>
              <a:t> do?</a:t>
            </a:r>
          </a:p>
          <a:p>
            <a:pPr lvl="1"/>
            <a:r>
              <a:rPr lang="en-GB" altLang="en-US" dirty="0"/>
              <a:t>Accumulator set to initial value</a:t>
            </a:r>
          </a:p>
          <a:p>
            <a:pPr lvl="1"/>
            <a:r>
              <a:rPr lang="en-GB" altLang="en-US" i="1" dirty="0"/>
              <a:t>Reduce</a:t>
            </a:r>
            <a:r>
              <a:rPr lang="en-GB" altLang="en-US" dirty="0"/>
              <a:t> is applied to </a:t>
            </a:r>
          </a:p>
          <a:p>
            <a:pPr lvl="2"/>
            <a:r>
              <a:rPr lang="en-GB" altLang="en-US" dirty="0"/>
              <a:t>list element and the accumulator</a:t>
            </a:r>
          </a:p>
          <a:p>
            <a:pPr lvl="2"/>
            <a:r>
              <a:rPr lang="en-GB" altLang="en-US" dirty="0"/>
              <a:t>One element at a time</a:t>
            </a:r>
          </a:p>
          <a:p>
            <a:pPr lvl="1"/>
            <a:r>
              <a:rPr lang="en-GB" altLang="en-US" dirty="0"/>
              <a:t>Result stored in the accumulator</a:t>
            </a:r>
          </a:p>
          <a:p>
            <a:pPr lvl="1"/>
            <a:r>
              <a:rPr lang="en-GB" altLang="en-US" dirty="0"/>
              <a:t>Final result is in the accumulator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8233103" y="1963777"/>
            <a:ext cx="1625600" cy="2418416"/>
            <a:chOff x="2604814" y="4339848"/>
            <a:chExt cx="1625600" cy="2418416"/>
          </a:xfrm>
        </p:grpSpPr>
        <p:grpSp>
          <p:nvGrpSpPr>
            <p:cNvPr id="44" name="Group 43"/>
            <p:cNvGrpSpPr/>
            <p:nvPr/>
          </p:nvGrpSpPr>
          <p:grpSpPr>
            <a:xfrm>
              <a:off x="2604814" y="4339848"/>
              <a:ext cx="711200" cy="1504016"/>
              <a:chOff x="2604814" y="4339848"/>
              <a:chExt cx="711200" cy="1504016"/>
            </a:xfrm>
          </p:grpSpPr>
          <p:sp>
            <p:nvSpPr>
              <p:cNvPr id="75" name="Rectangle 26"/>
              <p:cNvSpPr>
                <a:spLocks noChangeArrowheads="1"/>
              </p:cNvSpPr>
              <p:nvPr/>
            </p:nvSpPr>
            <p:spPr bwMode="auto">
              <a:xfrm>
                <a:off x="2725465" y="5462864"/>
                <a:ext cx="508000" cy="381000"/>
              </a:xfrm>
              <a:prstGeom prst="rect">
                <a:avLst/>
              </a:prstGeom>
              <a:solidFill>
                <a:srgbClr val="00B0F0"/>
              </a:solidFill>
              <a:ln w="952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cxnSp>
            <p:nvCxnSpPr>
              <p:cNvPr id="76" name="Elbow Connector 27"/>
              <p:cNvCxnSpPr>
                <a:cxnSpLocks noChangeShapeType="1"/>
                <a:endCxn id="75" idx="0"/>
              </p:cNvCxnSpPr>
              <p:nvPr/>
            </p:nvCxnSpPr>
            <p:spPr bwMode="auto">
              <a:xfrm rot="5400000">
                <a:off x="2636566" y="5119435"/>
                <a:ext cx="685800" cy="4233"/>
              </a:xfrm>
              <a:prstGeom prst="bentConnector3">
                <a:avLst>
                  <a:gd name="adj1" fmla="val 50000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7" name="TextBox 28"/>
              <p:cNvSpPr txBox="1">
                <a:spLocks noChangeArrowheads="1"/>
              </p:cNvSpPr>
              <p:nvPr/>
            </p:nvSpPr>
            <p:spPr bwMode="auto">
              <a:xfrm>
                <a:off x="2725465" y="5024060"/>
                <a:ext cx="24237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/>
                  <a:t>f</a:t>
                </a:r>
              </a:p>
            </p:txBody>
          </p:sp>
          <p:sp>
            <p:nvSpPr>
              <p:cNvPr id="78" name="Oval 25"/>
              <p:cNvSpPr>
                <a:spLocks noChangeArrowheads="1"/>
              </p:cNvSpPr>
              <p:nvPr/>
            </p:nvSpPr>
            <p:spPr bwMode="auto">
              <a:xfrm>
                <a:off x="2604814" y="4339848"/>
                <a:ext cx="711200" cy="533400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2757214" y="4492248"/>
              <a:ext cx="711200" cy="1504016"/>
              <a:chOff x="2604814" y="4339848"/>
              <a:chExt cx="711200" cy="1504016"/>
            </a:xfrm>
          </p:grpSpPr>
          <p:sp>
            <p:nvSpPr>
              <p:cNvPr id="71" name="Rectangle 26"/>
              <p:cNvSpPr>
                <a:spLocks noChangeArrowheads="1"/>
              </p:cNvSpPr>
              <p:nvPr/>
            </p:nvSpPr>
            <p:spPr bwMode="auto">
              <a:xfrm>
                <a:off x="2725465" y="5462864"/>
                <a:ext cx="508000" cy="381000"/>
              </a:xfrm>
              <a:prstGeom prst="rect">
                <a:avLst/>
              </a:prstGeom>
              <a:solidFill>
                <a:srgbClr val="00B0F0"/>
              </a:solidFill>
              <a:ln w="952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cxnSp>
            <p:nvCxnSpPr>
              <p:cNvPr id="72" name="Elbow Connector 27"/>
              <p:cNvCxnSpPr>
                <a:cxnSpLocks noChangeShapeType="1"/>
                <a:endCxn id="71" idx="0"/>
              </p:cNvCxnSpPr>
              <p:nvPr/>
            </p:nvCxnSpPr>
            <p:spPr bwMode="auto">
              <a:xfrm rot="5400000">
                <a:off x="2636566" y="5119435"/>
                <a:ext cx="685800" cy="4233"/>
              </a:xfrm>
              <a:prstGeom prst="bentConnector3">
                <a:avLst>
                  <a:gd name="adj1" fmla="val 50000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3" name="TextBox 28"/>
              <p:cNvSpPr txBox="1">
                <a:spLocks noChangeArrowheads="1"/>
              </p:cNvSpPr>
              <p:nvPr/>
            </p:nvSpPr>
            <p:spPr bwMode="auto">
              <a:xfrm>
                <a:off x="2725465" y="5024060"/>
                <a:ext cx="24237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/>
                  <a:t>f</a:t>
                </a:r>
              </a:p>
            </p:txBody>
          </p:sp>
          <p:sp>
            <p:nvSpPr>
              <p:cNvPr id="74" name="Oval 25"/>
              <p:cNvSpPr>
                <a:spLocks noChangeArrowheads="1"/>
              </p:cNvSpPr>
              <p:nvPr/>
            </p:nvSpPr>
            <p:spPr bwMode="auto">
              <a:xfrm>
                <a:off x="2604814" y="4339848"/>
                <a:ext cx="711200" cy="533400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2909614" y="4644648"/>
              <a:ext cx="711200" cy="1504016"/>
              <a:chOff x="2604814" y="4339848"/>
              <a:chExt cx="711200" cy="1504016"/>
            </a:xfrm>
          </p:grpSpPr>
          <p:sp>
            <p:nvSpPr>
              <p:cNvPr id="67" name="Rectangle 26"/>
              <p:cNvSpPr>
                <a:spLocks noChangeArrowheads="1"/>
              </p:cNvSpPr>
              <p:nvPr/>
            </p:nvSpPr>
            <p:spPr bwMode="auto">
              <a:xfrm>
                <a:off x="2725465" y="5462864"/>
                <a:ext cx="508000" cy="381000"/>
              </a:xfrm>
              <a:prstGeom prst="rect">
                <a:avLst/>
              </a:prstGeom>
              <a:solidFill>
                <a:srgbClr val="00B0F0"/>
              </a:solidFill>
              <a:ln w="952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cxnSp>
            <p:nvCxnSpPr>
              <p:cNvPr id="68" name="Elbow Connector 27"/>
              <p:cNvCxnSpPr>
                <a:cxnSpLocks noChangeShapeType="1"/>
                <a:endCxn id="67" idx="0"/>
              </p:cNvCxnSpPr>
              <p:nvPr/>
            </p:nvCxnSpPr>
            <p:spPr bwMode="auto">
              <a:xfrm rot="5400000">
                <a:off x="2636566" y="5119435"/>
                <a:ext cx="685800" cy="4233"/>
              </a:xfrm>
              <a:prstGeom prst="bentConnector3">
                <a:avLst>
                  <a:gd name="adj1" fmla="val 50000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9" name="TextBox 28"/>
              <p:cNvSpPr txBox="1">
                <a:spLocks noChangeArrowheads="1"/>
              </p:cNvSpPr>
              <p:nvPr/>
            </p:nvSpPr>
            <p:spPr bwMode="auto">
              <a:xfrm>
                <a:off x="2725465" y="5024060"/>
                <a:ext cx="24237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/>
                  <a:t>f</a:t>
                </a:r>
              </a:p>
            </p:txBody>
          </p:sp>
          <p:sp>
            <p:nvSpPr>
              <p:cNvPr id="70" name="Oval 25"/>
              <p:cNvSpPr>
                <a:spLocks noChangeArrowheads="1"/>
              </p:cNvSpPr>
              <p:nvPr/>
            </p:nvSpPr>
            <p:spPr bwMode="auto">
              <a:xfrm>
                <a:off x="2604814" y="4339848"/>
                <a:ext cx="711200" cy="533400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3062014" y="4797048"/>
              <a:ext cx="711200" cy="1504016"/>
              <a:chOff x="2604814" y="4339848"/>
              <a:chExt cx="711200" cy="1504016"/>
            </a:xfrm>
          </p:grpSpPr>
          <p:sp>
            <p:nvSpPr>
              <p:cNvPr id="63" name="Rectangle 26"/>
              <p:cNvSpPr>
                <a:spLocks noChangeArrowheads="1"/>
              </p:cNvSpPr>
              <p:nvPr/>
            </p:nvSpPr>
            <p:spPr bwMode="auto">
              <a:xfrm>
                <a:off x="2725465" y="5462864"/>
                <a:ext cx="508000" cy="381000"/>
              </a:xfrm>
              <a:prstGeom prst="rect">
                <a:avLst/>
              </a:prstGeom>
              <a:solidFill>
                <a:srgbClr val="00B0F0"/>
              </a:solidFill>
              <a:ln w="952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cxnSp>
            <p:nvCxnSpPr>
              <p:cNvPr id="64" name="Elbow Connector 27"/>
              <p:cNvCxnSpPr>
                <a:cxnSpLocks noChangeShapeType="1"/>
                <a:endCxn id="63" idx="0"/>
              </p:cNvCxnSpPr>
              <p:nvPr/>
            </p:nvCxnSpPr>
            <p:spPr bwMode="auto">
              <a:xfrm rot="5400000">
                <a:off x="2636566" y="5119435"/>
                <a:ext cx="685800" cy="4233"/>
              </a:xfrm>
              <a:prstGeom prst="bentConnector3">
                <a:avLst>
                  <a:gd name="adj1" fmla="val 50000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5" name="TextBox 28"/>
              <p:cNvSpPr txBox="1">
                <a:spLocks noChangeArrowheads="1"/>
              </p:cNvSpPr>
              <p:nvPr/>
            </p:nvSpPr>
            <p:spPr bwMode="auto">
              <a:xfrm>
                <a:off x="2725465" y="5024060"/>
                <a:ext cx="24237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/>
                  <a:t>f</a:t>
                </a:r>
              </a:p>
            </p:txBody>
          </p:sp>
          <p:sp>
            <p:nvSpPr>
              <p:cNvPr id="66" name="Oval 25"/>
              <p:cNvSpPr>
                <a:spLocks noChangeArrowheads="1"/>
              </p:cNvSpPr>
              <p:nvPr/>
            </p:nvSpPr>
            <p:spPr bwMode="auto">
              <a:xfrm>
                <a:off x="2604814" y="4339848"/>
                <a:ext cx="711200" cy="533400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3214414" y="4949448"/>
              <a:ext cx="711200" cy="1504016"/>
              <a:chOff x="2604814" y="4339848"/>
              <a:chExt cx="711200" cy="1504016"/>
            </a:xfrm>
          </p:grpSpPr>
          <p:sp>
            <p:nvSpPr>
              <p:cNvPr id="59" name="Rectangle 26"/>
              <p:cNvSpPr>
                <a:spLocks noChangeArrowheads="1"/>
              </p:cNvSpPr>
              <p:nvPr/>
            </p:nvSpPr>
            <p:spPr bwMode="auto">
              <a:xfrm>
                <a:off x="2725465" y="5462864"/>
                <a:ext cx="508000" cy="381000"/>
              </a:xfrm>
              <a:prstGeom prst="rect">
                <a:avLst/>
              </a:prstGeom>
              <a:solidFill>
                <a:srgbClr val="00B0F0"/>
              </a:solidFill>
              <a:ln w="952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cxnSp>
            <p:nvCxnSpPr>
              <p:cNvPr id="60" name="Elbow Connector 27"/>
              <p:cNvCxnSpPr>
                <a:cxnSpLocks noChangeShapeType="1"/>
                <a:endCxn id="59" idx="0"/>
              </p:cNvCxnSpPr>
              <p:nvPr/>
            </p:nvCxnSpPr>
            <p:spPr bwMode="auto">
              <a:xfrm rot="5400000">
                <a:off x="2636566" y="5119435"/>
                <a:ext cx="685800" cy="4233"/>
              </a:xfrm>
              <a:prstGeom prst="bentConnector3">
                <a:avLst>
                  <a:gd name="adj1" fmla="val 50000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1" name="TextBox 28"/>
              <p:cNvSpPr txBox="1">
                <a:spLocks noChangeArrowheads="1"/>
              </p:cNvSpPr>
              <p:nvPr/>
            </p:nvSpPr>
            <p:spPr bwMode="auto">
              <a:xfrm>
                <a:off x="2725465" y="5024060"/>
                <a:ext cx="24237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/>
                  <a:t>f</a:t>
                </a:r>
              </a:p>
            </p:txBody>
          </p:sp>
          <p:sp>
            <p:nvSpPr>
              <p:cNvPr id="62" name="Oval 25"/>
              <p:cNvSpPr>
                <a:spLocks noChangeArrowheads="1"/>
              </p:cNvSpPr>
              <p:nvPr/>
            </p:nvSpPr>
            <p:spPr bwMode="auto">
              <a:xfrm>
                <a:off x="2604814" y="4339848"/>
                <a:ext cx="711200" cy="533400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3366814" y="5101848"/>
              <a:ext cx="711200" cy="1504016"/>
              <a:chOff x="2604814" y="4339848"/>
              <a:chExt cx="711200" cy="1504016"/>
            </a:xfrm>
          </p:grpSpPr>
          <p:sp>
            <p:nvSpPr>
              <p:cNvPr id="55" name="Rectangle 26"/>
              <p:cNvSpPr>
                <a:spLocks noChangeArrowheads="1"/>
              </p:cNvSpPr>
              <p:nvPr/>
            </p:nvSpPr>
            <p:spPr bwMode="auto">
              <a:xfrm>
                <a:off x="2725465" y="5462864"/>
                <a:ext cx="508000" cy="381000"/>
              </a:xfrm>
              <a:prstGeom prst="rect">
                <a:avLst/>
              </a:prstGeom>
              <a:solidFill>
                <a:srgbClr val="00B0F0"/>
              </a:solidFill>
              <a:ln w="952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cxnSp>
            <p:nvCxnSpPr>
              <p:cNvPr id="56" name="Elbow Connector 27"/>
              <p:cNvCxnSpPr>
                <a:cxnSpLocks noChangeShapeType="1"/>
                <a:endCxn id="55" idx="0"/>
              </p:cNvCxnSpPr>
              <p:nvPr/>
            </p:nvCxnSpPr>
            <p:spPr bwMode="auto">
              <a:xfrm rot="5400000">
                <a:off x="2636566" y="5119435"/>
                <a:ext cx="685800" cy="4233"/>
              </a:xfrm>
              <a:prstGeom prst="bentConnector3">
                <a:avLst>
                  <a:gd name="adj1" fmla="val 50000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7" name="TextBox 28"/>
              <p:cNvSpPr txBox="1">
                <a:spLocks noChangeArrowheads="1"/>
              </p:cNvSpPr>
              <p:nvPr/>
            </p:nvSpPr>
            <p:spPr bwMode="auto">
              <a:xfrm>
                <a:off x="2725465" y="5024060"/>
                <a:ext cx="24237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/>
                  <a:t>f</a:t>
                </a:r>
              </a:p>
            </p:txBody>
          </p:sp>
          <p:sp>
            <p:nvSpPr>
              <p:cNvPr id="58" name="Oval 25"/>
              <p:cNvSpPr>
                <a:spLocks noChangeArrowheads="1"/>
              </p:cNvSpPr>
              <p:nvPr/>
            </p:nvSpPr>
            <p:spPr bwMode="auto">
              <a:xfrm>
                <a:off x="2604814" y="4339848"/>
                <a:ext cx="711200" cy="533400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3519214" y="5254248"/>
              <a:ext cx="711200" cy="1504016"/>
              <a:chOff x="2604814" y="4339848"/>
              <a:chExt cx="711200" cy="1504016"/>
            </a:xfrm>
          </p:grpSpPr>
          <p:sp>
            <p:nvSpPr>
              <p:cNvPr id="51" name="Rectangle 26"/>
              <p:cNvSpPr>
                <a:spLocks noChangeArrowheads="1"/>
              </p:cNvSpPr>
              <p:nvPr/>
            </p:nvSpPr>
            <p:spPr bwMode="auto">
              <a:xfrm>
                <a:off x="2725465" y="5462864"/>
                <a:ext cx="508000" cy="381000"/>
              </a:xfrm>
              <a:prstGeom prst="rect">
                <a:avLst/>
              </a:prstGeom>
              <a:solidFill>
                <a:srgbClr val="00B0F0"/>
              </a:solidFill>
              <a:ln w="952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cxnSp>
            <p:nvCxnSpPr>
              <p:cNvPr id="52" name="Elbow Connector 27"/>
              <p:cNvCxnSpPr>
                <a:cxnSpLocks noChangeShapeType="1"/>
                <a:endCxn id="51" idx="0"/>
              </p:cNvCxnSpPr>
              <p:nvPr/>
            </p:nvCxnSpPr>
            <p:spPr bwMode="auto">
              <a:xfrm rot="5400000">
                <a:off x="2636566" y="5119435"/>
                <a:ext cx="685800" cy="4233"/>
              </a:xfrm>
              <a:prstGeom prst="bentConnector3">
                <a:avLst>
                  <a:gd name="adj1" fmla="val 50000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3" name="TextBox 28"/>
              <p:cNvSpPr txBox="1">
                <a:spLocks noChangeArrowheads="1"/>
              </p:cNvSpPr>
              <p:nvPr/>
            </p:nvSpPr>
            <p:spPr bwMode="auto">
              <a:xfrm>
                <a:off x="2725465" y="5024060"/>
                <a:ext cx="24237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/>
                  <a:t>f</a:t>
                </a:r>
              </a:p>
            </p:txBody>
          </p:sp>
          <p:sp>
            <p:nvSpPr>
              <p:cNvPr id="54" name="Oval 25"/>
              <p:cNvSpPr>
                <a:spLocks noChangeArrowheads="1"/>
              </p:cNvSpPr>
              <p:nvPr/>
            </p:nvSpPr>
            <p:spPr bwMode="auto">
              <a:xfrm>
                <a:off x="2604814" y="4339848"/>
                <a:ext cx="711200" cy="533400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</p:grpSp>
      </p:grpSp>
      <p:cxnSp>
        <p:nvCxnSpPr>
          <p:cNvPr id="8" name="Straight Arrow Connector 7"/>
          <p:cNvCxnSpPr/>
          <p:nvPr/>
        </p:nvCxnSpPr>
        <p:spPr>
          <a:xfrm>
            <a:off x="8071945" y="2725777"/>
            <a:ext cx="1786758" cy="1925051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36941" y="4707164"/>
            <a:ext cx="164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Accumulate to</a:t>
            </a:r>
          </a:p>
          <a:p>
            <a:r>
              <a:rPr lang="en-US" dirty="0"/>
              <a:t>Final value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84550" y="2225277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</a:t>
            </a:r>
          </a:p>
          <a:p>
            <a:r>
              <a:rPr lang="en-US" dirty="0"/>
              <a:t>value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deck includes slides borrowed from multiple public 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202562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914400" y="530770"/>
            <a:ext cx="10464800" cy="888124"/>
          </a:xfrm>
        </p:spPr>
        <p:txBody>
          <a:bodyPr/>
          <a:lstStyle/>
          <a:p>
            <a:r>
              <a:rPr lang="en-US" altLang="en-US" sz="3600" dirty="0"/>
              <a:t>Map-Reduce Example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914400" y="1468812"/>
            <a:ext cx="10464800" cy="3551237"/>
          </a:xfrm>
        </p:spPr>
        <p:txBody>
          <a:bodyPr/>
          <a:lstStyle/>
          <a:p>
            <a:r>
              <a:rPr lang="en-US" altLang="en-US" dirty="0"/>
              <a:t>Simple map example:</a:t>
            </a:r>
          </a:p>
          <a:p>
            <a:endParaRPr lang="en-US" altLang="en-US" dirty="0"/>
          </a:p>
          <a:p>
            <a:endParaRPr lang="en-US" altLang="en-US" sz="1100" dirty="0"/>
          </a:p>
          <a:p>
            <a:endParaRPr lang="en-US" altLang="en-US" sz="1200" dirty="0"/>
          </a:p>
          <a:p>
            <a:r>
              <a:rPr lang="en-US" altLang="en-US" dirty="0"/>
              <a:t>Reduce examples: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sz="1000" dirty="0"/>
          </a:p>
          <a:p>
            <a:r>
              <a:rPr lang="en-US" altLang="en-US" dirty="0"/>
              <a:t>Sum of squares:</a:t>
            </a:r>
          </a:p>
        </p:txBody>
      </p:sp>
      <p:sp>
        <p:nvSpPr>
          <p:cNvPr id="15364" name="TextBox 3"/>
          <p:cNvSpPr txBox="1">
            <a:spLocks noChangeArrowheads="1"/>
          </p:cNvSpPr>
          <p:nvPr/>
        </p:nvSpPr>
        <p:spPr bwMode="auto">
          <a:xfrm>
            <a:off x="2102096" y="1983490"/>
            <a:ext cx="7620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Clr>
                <a:srgbClr val="5675A9"/>
              </a:buClr>
              <a:buSzPct val="75000"/>
              <a:buFont typeface="Wingdings" pitchFamily="2" charset="2"/>
              <a:buChar char="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accent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nn-NO" altLang="en-US" dirty="0">
                <a:latin typeface="Consolas" pitchFamily="49" charset="0"/>
              </a:rPr>
              <a:t>(map (lambda (x) (* x x))</a:t>
            </a:r>
            <a:br>
              <a:rPr lang="nn-NO" altLang="en-US" dirty="0">
                <a:latin typeface="Consolas" pitchFamily="49" charset="0"/>
              </a:rPr>
            </a:br>
            <a:r>
              <a:rPr lang="nn-NO" altLang="en-US" dirty="0">
                <a:latin typeface="Consolas" pitchFamily="49" charset="0"/>
              </a:rPr>
              <a:t>     '(1 2 3 4 5))</a:t>
            </a:r>
            <a:br>
              <a:rPr lang="nn-NO" altLang="en-US" dirty="0">
                <a:latin typeface="Consolas" pitchFamily="49" charset="0"/>
              </a:rPr>
            </a:br>
            <a:r>
              <a:rPr lang="en-US" altLang="en-US" dirty="0">
                <a:latin typeface="Consolas" pitchFamily="49" charset="0"/>
                <a:sym typeface="Symbol" pitchFamily="18" charset="2"/>
              </a:rPr>
              <a:t>  </a:t>
            </a:r>
            <a:r>
              <a:rPr lang="nn-NO" altLang="en-US" dirty="0">
                <a:latin typeface="Consolas" pitchFamily="49" charset="0"/>
              </a:rPr>
              <a:t>'(1 4 9 16 25)</a:t>
            </a:r>
          </a:p>
        </p:txBody>
      </p:sp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2149394" y="3610295"/>
            <a:ext cx="7620000" cy="9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Clr>
                <a:srgbClr val="5675A9"/>
              </a:buClr>
              <a:buSzPct val="75000"/>
              <a:buFont typeface="Wingdings" pitchFamily="2" charset="2"/>
              <a:buChar char="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accent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nn-NO" altLang="en-US" dirty="0">
                <a:latin typeface="Consolas" pitchFamily="49" charset="0"/>
              </a:rPr>
              <a:t>(reduce + 0 '(1 2 3 4 5))</a:t>
            </a:r>
            <a:r>
              <a:rPr lang="en-US" altLang="en-US" dirty="0">
                <a:latin typeface="Consolas" pitchFamily="49" charset="0"/>
                <a:sym typeface="Symbol" pitchFamily="18" charset="2"/>
              </a:rPr>
              <a:t>  15</a:t>
            </a:r>
            <a:endParaRPr lang="nn-NO" altLang="en-US" dirty="0">
              <a:latin typeface="Consolas" pitchFamily="49" charset="0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nn-NO" altLang="en-US" dirty="0">
                <a:latin typeface="Consolas" pitchFamily="49" charset="0"/>
              </a:rPr>
              <a:t>(reduce * 1 '(1 2 3 4 5))</a:t>
            </a:r>
            <a:r>
              <a:rPr lang="en-US" altLang="en-US" dirty="0">
                <a:latin typeface="Consolas" pitchFamily="49" charset="0"/>
                <a:sym typeface="Symbol" pitchFamily="18" charset="2"/>
              </a:rPr>
              <a:t>  120</a:t>
            </a:r>
            <a:endParaRPr lang="nn-NO" altLang="en-US" dirty="0">
              <a:latin typeface="Consolas" pitchFamily="49" charset="0"/>
            </a:endParaRPr>
          </a:p>
        </p:txBody>
      </p:sp>
      <p:sp>
        <p:nvSpPr>
          <p:cNvPr id="15366" name="TextBox 5"/>
          <p:cNvSpPr txBox="1">
            <a:spLocks noChangeArrowheads="1"/>
          </p:cNvSpPr>
          <p:nvPr/>
        </p:nvSpPr>
        <p:spPr bwMode="auto">
          <a:xfrm>
            <a:off x="2180926" y="4972751"/>
            <a:ext cx="6521669" cy="164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Clr>
                <a:srgbClr val="5675A9"/>
              </a:buClr>
              <a:buSzPct val="75000"/>
              <a:buFont typeface="Wingdings" pitchFamily="2" charset="2"/>
              <a:buChar char="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accent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dirty="0">
                <a:latin typeface="Consolas" pitchFamily="49" charset="0"/>
              </a:rPr>
              <a:t>(define (sum-of-squares v)</a:t>
            </a:r>
            <a:br>
              <a:rPr lang="en-US" altLang="en-US" dirty="0">
                <a:latin typeface="Consolas" pitchFamily="49" charset="0"/>
              </a:rPr>
            </a:br>
            <a:r>
              <a:rPr lang="en-US" altLang="en-US" dirty="0">
                <a:latin typeface="Consolas" pitchFamily="49" charset="0"/>
              </a:rPr>
              <a:t>  (reduce + 0 (map (lambda (x) (* x x)) v)))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dirty="0">
                <a:latin typeface="Consolas" pitchFamily="49" charset="0"/>
              </a:rPr>
              <a:t>(sum-of-squares '(1 2 3 4 5))</a:t>
            </a:r>
            <a:r>
              <a:rPr lang="en-US" altLang="en-US" dirty="0">
                <a:latin typeface="Consolas" pitchFamily="49" charset="0"/>
                <a:sym typeface="Symbol" pitchFamily="18" charset="2"/>
              </a:rPr>
              <a:t>  55</a:t>
            </a:r>
            <a:endParaRPr lang="en-US" altLang="en-US" dirty="0">
              <a:latin typeface="Consolas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deck includes slides borrowed from multiple public sources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2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10464800" cy="667407"/>
          </a:xfrm>
        </p:spPr>
        <p:txBody>
          <a:bodyPr/>
          <a:lstStyle/>
          <a:p>
            <a:r>
              <a:rPr lang="en-US" altLang="en-US" sz="3600" dirty="0"/>
              <a:t>Deploying MapReduce in Hadoop</a:t>
            </a:r>
            <a:endParaRPr lang="en-GB" altLang="en-US" sz="3600" dirty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>
          <a:xfrm>
            <a:off x="1229710" y="1367603"/>
            <a:ext cx="9790387" cy="5064726"/>
          </a:xfrm>
        </p:spPr>
        <p:txBody>
          <a:bodyPr/>
          <a:lstStyle/>
          <a:p>
            <a:r>
              <a:rPr lang="en-GB" altLang="en-US" sz="2800" dirty="0"/>
              <a:t>Consider a very long list of records</a:t>
            </a:r>
          </a:p>
          <a:p>
            <a:pPr lvl="1"/>
            <a:r>
              <a:rPr lang="en-GB" altLang="en-US" dirty="0"/>
              <a:t>Parallelize </a:t>
            </a:r>
            <a:r>
              <a:rPr lang="en-GB" altLang="en-US" i="1" dirty="0"/>
              <a:t>map</a:t>
            </a:r>
            <a:r>
              <a:rPr lang="en-GB" altLang="en-US" dirty="0"/>
              <a:t> operations</a:t>
            </a:r>
          </a:p>
          <a:p>
            <a:pPr lvl="2"/>
            <a:r>
              <a:rPr lang="en-GB" altLang="en-US" dirty="0"/>
              <a:t>Split the list of records</a:t>
            </a:r>
          </a:p>
          <a:p>
            <a:pPr lvl="2"/>
            <a:r>
              <a:rPr lang="en-GB" altLang="en-US" i="1" dirty="0"/>
              <a:t>Apply map</a:t>
            </a:r>
            <a:r>
              <a:rPr lang="en-GB" altLang="en-US" dirty="0"/>
              <a:t> to each record in each split</a:t>
            </a:r>
          </a:p>
          <a:p>
            <a:pPr lvl="1"/>
            <a:r>
              <a:rPr lang="en-GB" altLang="en-US" dirty="0"/>
              <a:t>Collect </a:t>
            </a:r>
            <a:r>
              <a:rPr lang="en-GB" altLang="en-US" i="1" dirty="0"/>
              <a:t>map</a:t>
            </a:r>
            <a:r>
              <a:rPr lang="en-GB" altLang="en-US" dirty="0"/>
              <a:t> results from all splits</a:t>
            </a:r>
          </a:p>
          <a:p>
            <a:pPr lvl="2"/>
            <a:r>
              <a:rPr lang="en-GB" altLang="en-US" dirty="0"/>
              <a:t>Sort the results</a:t>
            </a:r>
          </a:p>
          <a:p>
            <a:pPr lvl="2"/>
            <a:r>
              <a:rPr lang="en-GB" altLang="en-US" dirty="0"/>
              <a:t>Distribute these results among </a:t>
            </a:r>
            <a:r>
              <a:rPr lang="en-GB" altLang="en-US" i="1" dirty="0"/>
              <a:t>Reduce</a:t>
            </a:r>
            <a:r>
              <a:rPr lang="en-GB" altLang="en-US" dirty="0"/>
              <a:t> tasks </a:t>
            </a:r>
            <a:endParaRPr lang="en-GB" altLang="en-US" sz="2800" dirty="0"/>
          </a:p>
          <a:p>
            <a:r>
              <a:rPr lang="en-GB" altLang="en-US" sz="2800" dirty="0"/>
              <a:t>Idea match for Hadoop’s horizontal scaling</a:t>
            </a:r>
          </a:p>
          <a:p>
            <a:pPr lvl="1"/>
            <a:r>
              <a:rPr lang="en-GB" altLang="en-US" sz="2400" dirty="0"/>
              <a:t>No limit to map parallelization</a:t>
            </a:r>
          </a:p>
          <a:p>
            <a:pPr lvl="2"/>
            <a:r>
              <a:rPr lang="en-GB" altLang="en-US" dirty="0"/>
              <a:t>maps are independent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deck includes slides borrowed from multiple public sources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2255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78068"/>
            <a:ext cx="10464800" cy="840195"/>
          </a:xfrm>
        </p:spPr>
        <p:txBody>
          <a:bodyPr/>
          <a:lstStyle/>
          <a:p>
            <a:r>
              <a:rPr lang="en-US" altLang="en-US" sz="3600" dirty="0"/>
              <a:t>Typical MapReduce Solution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35610"/>
            <a:ext cx="10464800" cy="4263932"/>
          </a:xfrm>
        </p:spPr>
        <p:txBody>
          <a:bodyPr/>
          <a:lstStyle/>
          <a:p>
            <a:r>
              <a:rPr lang="en-US" altLang="en-US" dirty="0"/>
              <a:t>Iterate over a large number of records</a:t>
            </a:r>
          </a:p>
          <a:p>
            <a:r>
              <a:rPr lang="en-US" altLang="en-US" dirty="0"/>
              <a:t>Extract something of interest from each</a:t>
            </a:r>
          </a:p>
          <a:p>
            <a:endParaRPr lang="en-US" altLang="en-US" dirty="0"/>
          </a:p>
          <a:p>
            <a:r>
              <a:rPr lang="en-US" altLang="en-US" dirty="0"/>
              <a:t>Shuffle and sort intermediate results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Aggregate intermediate results</a:t>
            </a:r>
          </a:p>
          <a:p>
            <a:r>
              <a:rPr lang="en-US" altLang="en-US" dirty="0"/>
              <a:t>Generate final output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 rot="16200000">
            <a:off x="224310" y="2013493"/>
            <a:ext cx="8851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Clr>
                <a:srgbClr val="5675A9"/>
              </a:buClr>
              <a:buSzPct val="75000"/>
              <a:buFont typeface="Wingdings" pitchFamily="2" charset="2"/>
              <a:buChar char="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accent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</a:rPr>
              <a:t>Map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16200000">
            <a:off x="-45795" y="4925237"/>
            <a:ext cx="14253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spcAft>
                <a:spcPct val="25000"/>
              </a:spcAft>
              <a:buClr>
                <a:srgbClr val="5675A9"/>
              </a:buClr>
              <a:buSzPct val="75000"/>
              <a:buFont typeface="Wingdings" pitchFamily="2" charset="2"/>
              <a:buChar char="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lr>
                <a:schemeClr val="accent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FF0000"/>
                </a:solidFill>
              </a:rPr>
              <a:t>Reduce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 rot="16200000">
            <a:off x="7496306" y="3379094"/>
            <a:ext cx="17988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Hadoop’s 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Help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deck includes slides borrowed from multiple public 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3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10464800" cy="840828"/>
          </a:xfrm>
        </p:spPr>
        <p:txBody>
          <a:bodyPr/>
          <a:lstStyle/>
          <a:p>
            <a:r>
              <a:rPr lang="en-US" altLang="en-US" sz="3600" dirty="0"/>
              <a:t>MapReduce: Programmer’s View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14904"/>
            <a:ext cx="10464800" cy="497013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 list of records at each server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Immutable input data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Available as (k, v) pairs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Programmers specify two functions: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map</a:t>
            </a:r>
            <a:r>
              <a:rPr lang="en-US" altLang="en-US" dirty="0"/>
              <a:t> (k, v) </a:t>
            </a:r>
            <a:r>
              <a:rPr lang="en-US" altLang="en-US" dirty="0">
                <a:cs typeface="Arial" charset="0"/>
              </a:rPr>
              <a:t>→ &lt;k’, v’&gt;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 dirty="0">
                <a:solidFill>
                  <a:srgbClr val="FF0000"/>
                </a:solidFill>
                <a:cs typeface="Arial" charset="0"/>
              </a:rPr>
              <a:t>reduce</a:t>
            </a:r>
            <a:r>
              <a:rPr lang="en-US" altLang="en-US" dirty="0">
                <a:cs typeface="Arial" charset="0"/>
              </a:rPr>
              <a:t> [(k’, v’) . . .]  → [&lt;k’’, v’’&gt; . . . .]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Arial" charset="0"/>
              </a:rPr>
              <a:t>All v’ with the same k’ are reduced together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cs typeface="Arial" charset="0"/>
              </a:rPr>
              <a:t>Implementations: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Arial" charset="0"/>
              </a:rPr>
              <a:t>Google’s proprietary implementation in C++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Arial" charset="0"/>
              </a:rPr>
              <a:t>Hadoop is an open source implementation in Java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deck includes slides borrowed from multiple public sources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20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2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464800" cy="777766"/>
          </a:xfrm>
        </p:spPr>
        <p:txBody>
          <a:bodyPr/>
          <a:lstStyle/>
          <a:p>
            <a:r>
              <a:rPr lang="en-US" altLang="en-US" sz="3600" dirty="0"/>
              <a:t>How an algorithm parallelizes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3179" y="1772133"/>
            <a:ext cx="6710237" cy="4555872"/>
            <a:chOff x="875808" y="1772134"/>
            <a:chExt cx="6908800" cy="4779187"/>
          </a:xfrm>
        </p:grpSpPr>
        <p:grpSp>
          <p:nvGrpSpPr>
            <p:cNvPr id="6" name="Group 5"/>
            <p:cNvGrpSpPr/>
            <p:nvPr/>
          </p:nvGrpSpPr>
          <p:grpSpPr>
            <a:xfrm>
              <a:off x="875808" y="1772134"/>
              <a:ext cx="6908800" cy="4299884"/>
              <a:chOff x="2641600" y="1189038"/>
              <a:chExt cx="7315200" cy="5135236"/>
            </a:xfrm>
          </p:grpSpPr>
          <p:sp>
            <p:nvSpPr>
              <p:cNvPr id="19459" name="Rounded Rectangle 3"/>
              <p:cNvSpPr>
                <a:spLocks noChangeArrowheads="1"/>
              </p:cNvSpPr>
              <p:nvPr/>
            </p:nvSpPr>
            <p:spPr bwMode="auto">
              <a:xfrm>
                <a:off x="4165600" y="1189038"/>
                <a:ext cx="4165600" cy="533400"/>
              </a:xfrm>
              <a:prstGeom prst="roundRect">
                <a:avLst>
                  <a:gd name="adj" fmla="val 16667"/>
                </a:avLst>
              </a:prstGeom>
              <a:solidFill>
                <a:srgbClr val="CCCCFF"/>
              </a:solidFill>
              <a:ln w="952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 dirty="0">
                    <a:solidFill>
                      <a:schemeClr val="bg2"/>
                    </a:solidFill>
                  </a:rPr>
                  <a:t>Data Store</a:t>
                </a:r>
              </a:p>
            </p:txBody>
          </p:sp>
          <p:grpSp>
            <p:nvGrpSpPr>
              <p:cNvPr id="2" name="Group 88"/>
              <p:cNvGrpSpPr>
                <a:grpSpLocks/>
              </p:cNvGrpSpPr>
              <p:nvPr/>
            </p:nvGrpSpPr>
            <p:grpSpPr bwMode="auto">
              <a:xfrm>
                <a:off x="7213600" y="1752600"/>
                <a:ext cx="2336800" cy="1295400"/>
                <a:chOff x="5715000" y="1676401"/>
                <a:chExt cx="1752600" cy="1295399"/>
              </a:xfrm>
            </p:grpSpPr>
            <p:sp>
              <p:nvSpPr>
                <p:cNvPr id="19509" name="TextBox 32"/>
                <p:cNvSpPr txBox="1">
                  <a:spLocks noChangeArrowheads="1"/>
                </p:cNvSpPr>
                <p:nvPr/>
              </p:nvSpPr>
              <p:spPr bwMode="auto">
                <a:xfrm>
                  <a:off x="5715000" y="1948190"/>
                  <a:ext cx="77930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Clr>
                      <a:srgbClr val="5675A9"/>
                    </a:buClr>
                    <a:buSzPct val="75000"/>
                    <a:buFont typeface="Wingdings" pitchFamily="2" charset="2"/>
                    <a:buChar char="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ct val="1000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1100" b="0"/>
                    <a:t>Initial kv pairs</a:t>
                  </a:r>
                </a:p>
              </p:txBody>
            </p:sp>
            <p:sp>
              <p:nvSpPr>
                <p:cNvPr id="19510" name="Rectangle 7"/>
                <p:cNvSpPr>
                  <a:spLocks noChangeArrowheads="1"/>
                </p:cNvSpPr>
                <p:nvPr/>
              </p:nvSpPr>
              <p:spPr bwMode="auto">
                <a:xfrm>
                  <a:off x="6629400" y="2362200"/>
                  <a:ext cx="838200" cy="609600"/>
                </a:xfrm>
                <a:prstGeom prst="rect">
                  <a:avLst/>
                </a:prstGeom>
                <a:solidFill>
                  <a:srgbClr val="FFCC99"/>
                </a:soli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Clr>
                      <a:srgbClr val="5675A9"/>
                    </a:buClr>
                    <a:buSzPct val="75000"/>
                    <a:buFont typeface="Wingdings" pitchFamily="2" charset="2"/>
                    <a:buChar char="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ct val="1000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1600" b="0">
                      <a:solidFill>
                        <a:schemeClr val="bg2"/>
                      </a:solidFill>
                    </a:rPr>
                    <a:t>map</a:t>
                  </a:r>
                </a:p>
              </p:txBody>
            </p:sp>
            <p:cxnSp>
              <p:nvCxnSpPr>
                <p:cNvPr id="19511" name="Straight Arrow Connector 27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6324599" y="1676401"/>
                  <a:ext cx="609600" cy="609600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" name="Group 85"/>
              <p:cNvGrpSpPr>
                <a:grpSpLocks/>
              </p:cNvGrpSpPr>
              <p:nvPr/>
            </p:nvGrpSpPr>
            <p:grpSpPr bwMode="auto">
              <a:xfrm>
                <a:off x="2641600" y="1752600"/>
                <a:ext cx="1930400" cy="1295400"/>
                <a:chOff x="2286000" y="1676400"/>
                <a:chExt cx="1447800" cy="1295400"/>
              </a:xfrm>
            </p:grpSpPr>
            <p:sp>
              <p:nvSpPr>
                <p:cNvPr id="19506" name="Rectangle 4"/>
                <p:cNvSpPr>
                  <a:spLocks noChangeArrowheads="1"/>
                </p:cNvSpPr>
                <p:nvPr/>
              </p:nvSpPr>
              <p:spPr bwMode="auto">
                <a:xfrm>
                  <a:off x="2667000" y="2362200"/>
                  <a:ext cx="838200" cy="609600"/>
                </a:xfrm>
                <a:prstGeom prst="rect">
                  <a:avLst/>
                </a:prstGeom>
                <a:solidFill>
                  <a:srgbClr val="FFCC99"/>
                </a:soli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Clr>
                      <a:srgbClr val="5675A9"/>
                    </a:buClr>
                    <a:buSzPct val="75000"/>
                    <a:buFont typeface="Wingdings" pitchFamily="2" charset="2"/>
                    <a:buChar char="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ct val="1000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1600" b="0">
                      <a:solidFill>
                        <a:schemeClr val="bg2"/>
                      </a:solidFill>
                    </a:rPr>
                    <a:t>map</a:t>
                  </a:r>
                </a:p>
              </p:txBody>
            </p:sp>
            <p:cxnSp>
              <p:nvCxnSpPr>
                <p:cNvPr id="19507" name="Straight Arrow Connector 20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124200" y="1676400"/>
                  <a:ext cx="609600" cy="609600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9508" name="TextBox 29"/>
                <p:cNvSpPr txBox="1">
                  <a:spLocks noChangeArrowheads="1"/>
                </p:cNvSpPr>
                <p:nvPr/>
              </p:nvSpPr>
              <p:spPr bwMode="auto">
                <a:xfrm>
                  <a:off x="2286000" y="1948190"/>
                  <a:ext cx="77930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Clr>
                      <a:srgbClr val="5675A9"/>
                    </a:buClr>
                    <a:buSzPct val="75000"/>
                    <a:buFont typeface="Wingdings" pitchFamily="2" charset="2"/>
                    <a:buChar char="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ct val="1000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1100" b="0"/>
                    <a:t>Initial kv pairs</a:t>
                  </a:r>
                </a:p>
              </p:txBody>
            </p:sp>
          </p:grpSp>
          <p:grpSp>
            <p:nvGrpSpPr>
              <p:cNvPr id="4" name="Group 86"/>
              <p:cNvGrpSpPr>
                <a:grpSpLocks/>
              </p:cNvGrpSpPr>
              <p:nvPr/>
            </p:nvGrpSpPr>
            <p:grpSpPr bwMode="auto">
              <a:xfrm>
                <a:off x="4099984" y="1752600"/>
                <a:ext cx="1894416" cy="1295400"/>
                <a:chOff x="3380533" y="1676400"/>
                <a:chExt cx="1420067" cy="1295400"/>
              </a:xfrm>
            </p:grpSpPr>
            <p:sp>
              <p:nvSpPr>
                <p:cNvPr id="19503" name="Rectangle 5"/>
                <p:cNvSpPr>
                  <a:spLocks noChangeArrowheads="1"/>
                </p:cNvSpPr>
                <p:nvPr/>
              </p:nvSpPr>
              <p:spPr bwMode="auto">
                <a:xfrm>
                  <a:off x="3962400" y="2362200"/>
                  <a:ext cx="838200" cy="609600"/>
                </a:xfrm>
                <a:prstGeom prst="rect">
                  <a:avLst/>
                </a:prstGeom>
                <a:solidFill>
                  <a:srgbClr val="FFCC99"/>
                </a:soli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Clr>
                      <a:srgbClr val="5675A9"/>
                    </a:buClr>
                    <a:buSzPct val="75000"/>
                    <a:buFont typeface="Wingdings" pitchFamily="2" charset="2"/>
                    <a:buChar char="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ct val="1000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1600" b="0">
                      <a:solidFill>
                        <a:schemeClr val="bg2"/>
                      </a:solidFill>
                    </a:rPr>
                    <a:t>map</a:t>
                  </a:r>
                </a:p>
              </p:txBody>
            </p:sp>
            <p:cxnSp>
              <p:nvCxnSpPr>
                <p:cNvPr id="19504" name="Straight Arrow Connector 22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076700" y="1943100"/>
                  <a:ext cx="609600" cy="76200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9505" name="TextBox 30"/>
                <p:cNvSpPr txBox="1">
                  <a:spLocks noChangeArrowheads="1"/>
                </p:cNvSpPr>
                <p:nvPr/>
              </p:nvSpPr>
              <p:spPr bwMode="auto">
                <a:xfrm>
                  <a:off x="3380533" y="1948190"/>
                  <a:ext cx="778892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Clr>
                      <a:srgbClr val="5675A9"/>
                    </a:buClr>
                    <a:buSzPct val="75000"/>
                    <a:buFont typeface="Wingdings" pitchFamily="2" charset="2"/>
                    <a:buChar char="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ct val="1000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1100" b="0"/>
                    <a:t>Initial kv pairs</a:t>
                  </a:r>
                </a:p>
              </p:txBody>
            </p:sp>
          </p:grpSp>
          <p:grpSp>
            <p:nvGrpSpPr>
              <p:cNvPr id="5" name="Group 87"/>
              <p:cNvGrpSpPr>
                <a:grpSpLocks/>
              </p:cNvGrpSpPr>
              <p:nvPr/>
            </p:nvGrpSpPr>
            <p:grpSpPr bwMode="auto">
              <a:xfrm>
                <a:off x="5791200" y="1752600"/>
                <a:ext cx="1930400" cy="1295400"/>
                <a:chOff x="4648200" y="1676401"/>
                <a:chExt cx="1447800" cy="1295399"/>
              </a:xfrm>
            </p:grpSpPr>
            <p:sp>
              <p:nvSpPr>
                <p:cNvPr id="19500" name="Rectangle 6"/>
                <p:cNvSpPr>
                  <a:spLocks noChangeArrowheads="1"/>
                </p:cNvSpPr>
                <p:nvPr/>
              </p:nvSpPr>
              <p:spPr bwMode="auto">
                <a:xfrm>
                  <a:off x="5257800" y="2362200"/>
                  <a:ext cx="838200" cy="609600"/>
                </a:xfrm>
                <a:prstGeom prst="rect">
                  <a:avLst/>
                </a:prstGeom>
                <a:solidFill>
                  <a:srgbClr val="FFCC99"/>
                </a:solidFill>
                <a:ln w="9525" algn="ctr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anchor="ctr"/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Clr>
                      <a:srgbClr val="5675A9"/>
                    </a:buClr>
                    <a:buSzPct val="75000"/>
                    <a:buFont typeface="Wingdings" pitchFamily="2" charset="2"/>
                    <a:buChar char="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ct val="1000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1600" b="0">
                      <a:solidFill>
                        <a:schemeClr val="bg2"/>
                      </a:solidFill>
                    </a:rPr>
                    <a:t>map</a:t>
                  </a:r>
                </a:p>
              </p:txBody>
            </p:sp>
            <p:cxnSp>
              <p:nvCxnSpPr>
                <p:cNvPr id="19501" name="Straight Arrow Connector 28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5295900" y="1943101"/>
                  <a:ext cx="609600" cy="76200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9502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4648200" y="1948190"/>
                  <a:ext cx="779300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5000"/>
                    </a:spcBef>
                    <a:spcAft>
                      <a:spcPct val="25000"/>
                    </a:spcAft>
                    <a:buClr>
                      <a:srgbClr val="5675A9"/>
                    </a:buClr>
                    <a:buSzPct val="75000"/>
                    <a:buFont typeface="Wingdings" pitchFamily="2" charset="2"/>
                    <a:buChar char="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>
                    <a:spcBef>
                      <a:spcPct val="10000"/>
                    </a:spcBef>
                    <a:spcAft>
                      <a:spcPct val="1000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1100" b="0"/>
                    <a:t>Initial kv pairs</a:t>
                  </a:r>
                </a:p>
              </p:txBody>
            </p:sp>
          </p:grpSp>
          <p:sp>
            <p:nvSpPr>
              <p:cNvPr id="34" name="TextBox 33"/>
              <p:cNvSpPr txBox="1">
                <a:spLocks noChangeArrowheads="1"/>
              </p:cNvSpPr>
              <p:nvPr/>
            </p:nvSpPr>
            <p:spPr bwMode="auto">
              <a:xfrm>
                <a:off x="2817285" y="3354388"/>
                <a:ext cx="934871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100" b="0"/>
                  <a:t>k</a:t>
                </a:r>
                <a:r>
                  <a:rPr lang="en-US" altLang="en-US" sz="1100" b="0" baseline="-25000"/>
                  <a:t>1</a:t>
                </a:r>
                <a:r>
                  <a:rPr lang="en-US" altLang="en-US" sz="1100" b="0"/>
                  <a:t>, values…</a:t>
                </a:r>
              </a:p>
            </p:txBody>
          </p:sp>
          <p:sp>
            <p:nvSpPr>
              <p:cNvPr id="35" name="TextBox 34"/>
              <p:cNvSpPr txBox="1">
                <a:spLocks noChangeArrowheads="1"/>
              </p:cNvSpPr>
              <p:nvPr/>
            </p:nvSpPr>
            <p:spPr bwMode="auto">
              <a:xfrm>
                <a:off x="3020485" y="3625850"/>
                <a:ext cx="934871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100" b="0"/>
                  <a:t>k</a:t>
                </a:r>
                <a:r>
                  <a:rPr lang="en-US" altLang="en-US" sz="1100" b="0" baseline="-25000"/>
                  <a:t>2</a:t>
                </a:r>
                <a:r>
                  <a:rPr lang="en-US" altLang="en-US" sz="1100" b="0"/>
                  <a:t>, values…</a:t>
                </a:r>
              </a:p>
            </p:txBody>
          </p:sp>
          <p:sp>
            <p:nvSpPr>
              <p:cNvPr id="36" name="TextBox 35"/>
              <p:cNvSpPr txBox="1">
                <a:spLocks noChangeArrowheads="1"/>
              </p:cNvSpPr>
              <p:nvPr/>
            </p:nvSpPr>
            <p:spPr bwMode="auto">
              <a:xfrm>
                <a:off x="3454400" y="3473450"/>
                <a:ext cx="934871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100" b="0"/>
                  <a:t>k</a:t>
                </a:r>
                <a:r>
                  <a:rPr lang="en-US" altLang="en-US" sz="1100" b="0" baseline="-25000"/>
                  <a:t>3</a:t>
                </a:r>
                <a:r>
                  <a:rPr lang="en-US" altLang="en-US" sz="1100" b="0"/>
                  <a:t>, values…</a:t>
                </a:r>
              </a:p>
            </p:txBody>
          </p:sp>
          <p:cxnSp>
            <p:nvCxnSpPr>
              <p:cNvPr id="37" name="Straight Arrow Connector 36"/>
              <p:cNvCxnSpPr>
                <a:cxnSpLocks noChangeShapeType="1"/>
              </p:cNvCxnSpPr>
              <p:nvPr/>
            </p:nvCxnSpPr>
            <p:spPr bwMode="auto">
              <a:xfrm rot="5400000">
                <a:off x="3521076" y="3183997"/>
                <a:ext cx="273050" cy="4233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3" name="TextBox 42"/>
              <p:cNvSpPr txBox="1">
                <a:spLocks noChangeArrowheads="1"/>
              </p:cNvSpPr>
              <p:nvPr/>
            </p:nvSpPr>
            <p:spPr bwMode="auto">
              <a:xfrm>
                <a:off x="4516967" y="3352800"/>
                <a:ext cx="934871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100" b="0"/>
                  <a:t>k</a:t>
                </a:r>
                <a:r>
                  <a:rPr lang="en-US" altLang="en-US" sz="1100" b="0" baseline="-25000"/>
                  <a:t>1</a:t>
                </a:r>
                <a:r>
                  <a:rPr lang="en-US" altLang="en-US" sz="1100" b="0"/>
                  <a:t>, values…</a:t>
                </a:r>
              </a:p>
            </p:txBody>
          </p:sp>
          <p:sp>
            <p:nvSpPr>
              <p:cNvPr id="44" name="TextBox 43"/>
              <p:cNvSpPr txBox="1">
                <a:spLocks noChangeArrowheads="1"/>
              </p:cNvSpPr>
              <p:nvPr/>
            </p:nvSpPr>
            <p:spPr bwMode="auto">
              <a:xfrm>
                <a:off x="4720167" y="3624264"/>
                <a:ext cx="934871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100" b="0"/>
                  <a:t>k</a:t>
                </a:r>
                <a:r>
                  <a:rPr lang="en-US" altLang="en-US" sz="1100" b="0" baseline="-25000"/>
                  <a:t>2</a:t>
                </a:r>
                <a:r>
                  <a:rPr lang="en-US" altLang="en-US" sz="1100" b="0"/>
                  <a:t>, values…</a:t>
                </a:r>
              </a:p>
            </p:txBody>
          </p:sp>
          <p:sp>
            <p:nvSpPr>
              <p:cNvPr id="45" name="TextBox 44"/>
              <p:cNvSpPr txBox="1">
                <a:spLocks noChangeArrowheads="1"/>
              </p:cNvSpPr>
              <p:nvPr/>
            </p:nvSpPr>
            <p:spPr bwMode="auto">
              <a:xfrm>
                <a:off x="5154085" y="3471864"/>
                <a:ext cx="934871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100" b="0"/>
                  <a:t>k</a:t>
                </a:r>
                <a:r>
                  <a:rPr lang="en-US" altLang="en-US" sz="1100" b="0" baseline="-25000"/>
                  <a:t>3</a:t>
                </a:r>
                <a:r>
                  <a:rPr lang="en-US" altLang="en-US" sz="1100" b="0"/>
                  <a:t>, values…</a:t>
                </a:r>
              </a:p>
            </p:txBody>
          </p:sp>
          <p:cxnSp>
            <p:nvCxnSpPr>
              <p:cNvPr id="46" name="Straight Arrow Connector 45"/>
              <p:cNvCxnSpPr>
                <a:cxnSpLocks noChangeShapeType="1"/>
              </p:cNvCxnSpPr>
              <p:nvPr/>
            </p:nvCxnSpPr>
            <p:spPr bwMode="auto">
              <a:xfrm rot="5400000">
                <a:off x="5221024" y="3184261"/>
                <a:ext cx="274638" cy="211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7" name="TextBox 46"/>
              <p:cNvSpPr txBox="1">
                <a:spLocks noChangeArrowheads="1"/>
              </p:cNvSpPr>
              <p:nvPr/>
            </p:nvSpPr>
            <p:spPr bwMode="auto">
              <a:xfrm>
                <a:off x="6345767" y="3352800"/>
                <a:ext cx="934871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100" b="0"/>
                  <a:t>k</a:t>
                </a:r>
                <a:r>
                  <a:rPr lang="en-US" altLang="en-US" sz="1100" b="0" baseline="-25000"/>
                  <a:t>1</a:t>
                </a:r>
                <a:r>
                  <a:rPr lang="en-US" altLang="en-US" sz="1100" b="0"/>
                  <a:t>, values…</a:t>
                </a:r>
              </a:p>
            </p:txBody>
          </p:sp>
          <p:sp>
            <p:nvSpPr>
              <p:cNvPr id="48" name="TextBox 47"/>
              <p:cNvSpPr txBox="1">
                <a:spLocks noChangeArrowheads="1"/>
              </p:cNvSpPr>
              <p:nvPr/>
            </p:nvSpPr>
            <p:spPr bwMode="auto">
              <a:xfrm>
                <a:off x="6548967" y="3624264"/>
                <a:ext cx="934871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100" b="0"/>
                  <a:t>k</a:t>
                </a:r>
                <a:r>
                  <a:rPr lang="en-US" altLang="en-US" sz="1100" b="0" baseline="-25000"/>
                  <a:t>2</a:t>
                </a:r>
                <a:r>
                  <a:rPr lang="en-US" altLang="en-US" sz="1100" b="0"/>
                  <a:t>, values…</a:t>
                </a:r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 bwMode="auto">
              <a:xfrm>
                <a:off x="6982885" y="3471864"/>
                <a:ext cx="934871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100" b="0" dirty="0"/>
                  <a:t>k</a:t>
                </a:r>
                <a:r>
                  <a:rPr lang="en-US" altLang="en-US" sz="1100" b="0" baseline="-25000" dirty="0"/>
                  <a:t>3</a:t>
                </a:r>
                <a:r>
                  <a:rPr lang="en-US" altLang="en-US" sz="1100" b="0" dirty="0"/>
                  <a:t>, values…</a:t>
                </a:r>
              </a:p>
            </p:txBody>
          </p:sp>
          <p:cxnSp>
            <p:nvCxnSpPr>
              <p:cNvPr id="50" name="Straight Arrow Connector 49"/>
              <p:cNvCxnSpPr>
                <a:cxnSpLocks noChangeShapeType="1"/>
              </p:cNvCxnSpPr>
              <p:nvPr/>
            </p:nvCxnSpPr>
            <p:spPr bwMode="auto">
              <a:xfrm rot="5400000">
                <a:off x="7049824" y="3184261"/>
                <a:ext cx="274638" cy="211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1" name="TextBox 50"/>
              <p:cNvSpPr txBox="1">
                <a:spLocks noChangeArrowheads="1"/>
              </p:cNvSpPr>
              <p:nvPr/>
            </p:nvSpPr>
            <p:spPr bwMode="auto">
              <a:xfrm>
                <a:off x="8174567" y="3352800"/>
                <a:ext cx="934871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100" b="0"/>
                  <a:t>k</a:t>
                </a:r>
                <a:r>
                  <a:rPr lang="en-US" altLang="en-US" sz="1100" b="0" baseline="-25000"/>
                  <a:t>1</a:t>
                </a:r>
                <a:r>
                  <a:rPr lang="en-US" altLang="en-US" sz="1100" b="0"/>
                  <a:t>, values…</a:t>
                </a:r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/>
            </p:nvSpPr>
            <p:spPr bwMode="auto">
              <a:xfrm>
                <a:off x="8377767" y="3624264"/>
                <a:ext cx="934871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100" b="0"/>
                  <a:t>k</a:t>
                </a:r>
                <a:r>
                  <a:rPr lang="en-US" altLang="en-US" sz="1100" b="0" baseline="-25000"/>
                  <a:t>2</a:t>
                </a:r>
                <a:r>
                  <a:rPr lang="en-US" altLang="en-US" sz="1100" b="0"/>
                  <a:t>, values…</a:t>
                </a:r>
              </a:p>
            </p:txBody>
          </p:sp>
          <p:sp>
            <p:nvSpPr>
              <p:cNvPr id="53" name="TextBox 52"/>
              <p:cNvSpPr txBox="1">
                <a:spLocks noChangeArrowheads="1"/>
              </p:cNvSpPr>
              <p:nvPr/>
            </p:nvSpPr>
            <p:spPr bwMode="auto">
              <a:xfrm>
                <a:off x="8811685" y="3471864"/>
                <a:ext cx="934871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100" b="0"/>
                  <a:t>k</a:t>
                </a:r>
                <a:r>
                  <a:rPr lang="en-US" altLang="en-US" sz="1100" b="0" baseline="-25000"/>
                  <a:t>3</a:t>
                </a:r>
                <a:r>
                  <a:rPr lang="en-US" altLang="en-US" sz="1100" b="0"/>
                  <a:t>, values…</a:t>
                </a:r>
              </a:p>
            </p:txBody>
          </p:sp>
          <p:cxnSp>
            <p:nvCxnSpPr>
              <p:cNvPr id="54" name="Straight Arrow Connector 53"/>
              <p:cNvCxnSpPr>
                <a:cxnSpLocks noChangeShapeType="1"/>
              </p:cNvCxnSpPr>
              <p:nvPr/>
            </p:nvCxnSpPr>
            <p:spPr bwMode="auto">
              <a:xfrm rot="5400000">
                <a:off x="8878624" y="3184261"/>
                <a:ext cx="274638" cy="211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" name="Straight Arrow Connector 64"/>
              <p:cNvCxnSpPr>
                <a:cxnSpLocks noChangeShapeType="1"/>
              </p:cNvCxnSpPr>
              <p:nvPr/>
            </p:nvCxnSpPr>
            <p:spPr bwMode="auto">
              <a:xfrm rot="5400000">
                <a:off x="3521340" y="4052624"/>
                <a:ext cx="274637" cy="211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6" name="Straight Arrow Connector 65"/>
              <p:cNvCxnSpPr>
                <a:cxnSpLocks noChangeShapeType="1"/>
              </p:cNvCxnSpPr>
              <p:nvPr/>
            </p:nvCxnSpPr>
            <p:spPr bwMode="auto">
              <a:xfrm rot="5400000">
                <a:off x="5221818" y="4051830"/>
                <a:ext cx="273050" cy="211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7" name="Straight Arrow Connector 66"/>
              <p:cNvCxnSpPr>
                <a:cxnSpLocks noChangeShapeType="1"/>
              </p:cNvCxnSpPr>
              <p:nvPr/>
            </p:nvCxnSpPr>
            <p:spPr bwMode="auto">
              <a:xfrm rot="5400000">
                <a:off x="7050618" y="4051830"/>
                <a:ext cx="273050" cy="211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" name="Straight Arrow Connector 67"/>
              <p:cNvCxnSpPr>
                <a:cxnSpLocks noChangeShapeType="1"/>
              </p:cNvCxnSpPr>
              <p:nvPr/>
            </p:nvCxnSpPr>
            <p:spPr bwMode="auto">
              <a:xfrm rot="5400000">
                <a:off x="8879418" y="4051830"/>
                <a:ext cx="273050" cy="211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9" name="Rectangle 68"/>
              <p:cNvSpPr>
                <a:spLocks noChangeArrowheads="1"/>
              </p:cNvSpPr>
              <p:nvPr/>
            </p:nvSpPr>
            <p:spPr bwMode="auto">
              <a:xfrm>
                <a:off x="2743200" y="4267200"/>
                <a:ext cx="7213600" cy="304800"/>
              </a:xfrm>
              <a:prstGeom prst="rect">
                <a:avLst/>
              </a:prstGeom>
              <a:solidFill>
                <a:srgbClr val="CC99FF"/>
              </a:solidFill>
              <a:ln w="952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 b="0" dirty="0">
                    <a:solidFill>
                      <a:schemeClr val="bg2"/>
                    </a:solidFill>
                  </a:rPr>
                  <a:t>Shuffle and sort keys</a:t>
                </a:r>
              </a:p>
            </p:txBody>
          </p:sp>
          <p:sp>
            <p:nvSpPr>
              <p:cNvPr id="70" name="Rectangle 69"/>
              <p:cNvSpPr>
                <a:spLocks noChangeArrowheads="1"/>
              </p:cNvSpPr>
              <p:nvPr/>
            </p:nvSpPr>
            <p:spPr bwMode="auto">
              <a:xfrm>
                <a:off x="3860800" y="5181600"/>
                <a:ext cx="1117600" cy="609600"/>
              </a:xfrm>
              <a:prstGeom prst="rect">
                <a:avLst/>
              </a:prstGeom>
              <a:solidFill>
                <a:srgbClr val="CCFF99"/>
              </a:solidFill>
              <a:ln w="952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 b="0">
                    <a:solidFill>
                      <a:schemeClr val="bg2"/>
                    </a:solidFill>
                  </a:rPr>
                  <a:t>reduce</a:t>
                </a:r>
              </a:p>
            </p:txBody>
          </p:sp>
          <p:sp>
            <p:nvSpPr>
              <p:cNvPr id="71" name="TextBox 70"/>
              <p:cNvSpPr txBox="1">
                <a:spLocks noChangeArrowheads="1"/>
              </p:cNvSpPr>
              <p:nvPr/>
            </p:nvSpPr>
            <p:spPr bwMode="auto">
              <a:xfrm>
                <a:off x="4470400" y="4724400"/>
                <a:ext cx="934871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100" b="0"/>
                  <a:t>k</a:t>
                </a:r>
                <a:r>
                  <a:rPr lang="en-US" altLang="en-US" sz="1100" b="0" baseline="-25000"/>
                  <a:t>1</a:t>
                </a:r>
                <a:r>
                  <a:rPr lang="en-US" altLang="en-US" sz="1100" b="0"/>
                  <a:t>, values…</a:t>
                </a:r>
              </a:p>
            </p:txBody>
          </p:sp>
          <p:sp>
            <p:nvSpPr>
              <p:cNvPr id="72" name="TextBox 71"/>
              <p:cNvSpPr txBox="1">
                <a:spLocks noChangeArrowheads="1"/>
              </p:cNvSpPr>
              <p:nvPr/>
            </p:nvSpPr>
            <p:spPr bwMode="auto">
              <a:xfrm>
                <a:off x="3759200" y="6062664"/>
                <a:ext cx="105349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100" b="0"/>
                  <a:t>final k</a:t>
                </a:r>
                <a:r>
                  <a:rPr lang="en-US" altLang="en-US" sz="1100" b="0" baseline="-25000"/>
                  <a:t>1</a:t>
                </a:r>
                <a:r>
                  <a:rPr lang="en-US" altLang="en-US" sz="1100" b="0"/>
                  <a:t> values</a:t>
                </a:r>
              </a:p>
            </p:txBody>
          </p:sp>
          <p:cxnSp>
            <p:nvCxnSpPr>
              <p:cNvPr id="73" name="Straight Arrow Connector 72"/>
              <p:cNvCxnSpPr>
                <a:cxnSpLocks noChangeShapeType="1"/>
              </p:cNvCxnSpPr>
              <p:nvPr/>
            </p:nvCxnSpPr>
            <p:spPr bwMode="auto">
              <a:xfrm rot="5400000">
                <a:off x="4202643" y="4913842"/>
                <a:ext cx="533400" cy="211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5" name="Straight Arrow Connector 74"/>
              <p:cNvCxnSpPr>
                <a:cxnSpLocks noChangeShapeType="1"/>
              </p:cNvCxnSpPr>
              <p:nvPr/>
            </p:nvCxnSpPr>
            <p:spPr bwMode="auto">
              <a:xfrm rot="5400000">
                <a:off x="4334140" y="5957624"/>
                <a:ext cx="274637" cy="211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6" name="Rectangle 75"/>
              <p:cNvSpPr>
                <a:spLocks noChangeArrowheads="1"/>
              </p:cNvSpPr>
              <p:nvPr/>
            </p:nvSpPr>
            <p:spPr bwMode="auto">
              <a:xfrm>
                <a:off x="5662084" y="5181600"/>
                <a:ext cx="1117600" cy="609600"/>
              </a:xfrm>
              <a:prstGeom prst="rect">
                <a:avLst/>
              </a:prstGeom>
              <a:solidFill>
                <a:srgbClr val="CCFF99"/>
              </a:solidFill>
              <a:ln w="952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 b="0">
                    <a:solidFill>
                      <a:schemeClr val="bg2"/>
                    </a:solidFill>
                  </a:rPr>
                  <a:t>reduce</a:t>
                </a:r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6271685" y="4724400"/>
                <a:ext cx="934871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100" b="0"/>
                  <a:t>k</a:t>
                </a:r>
                <a:r>
                  <a:rPr lang="en-US" altLang="en-US" sz="1100" b="0" baseline="-25000"/>
                  <a:t>2</a:t>
                </a:r>
                <a:r>
                  <a:rPr lang="en-US" altLang="en-US" sz="1100" b="0"/>
                  <a:t>, values…</a:t>
                </a:r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5560484" y="6062664"/>
                <a:ext cx="105349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100" b="0"/>
                  <a:t>final k</a:t>
                </a:r>
                <a:r>
                  <a:rPr lang="en-US" altLang="en-US" sz="1100" b="0" baseline="-25000"/>
                  <a:t>2</a:t>
                </a:r>
                <a:r>
                  <a:rPr lang="en-US" altLang="en-US" sz="1100" b="0"/>
                  <a:t> values</a:t>
                </a:r>
              </a:p>
            </p:txBody>
          </p:sp>
          <p:cxnSp>
            <p:nvCxnSpPr>
              <p:cNvPr id="79" name="Straight Arrow Connector 78"/>
              <p:cNvCxnSpPr>
                <a:cxnSpLocks noChangeShapeType="1"/>
              </p:cNvCxnSpPr>
              <p:nvPr/>
            </p:nvCxnSpPr>
            <p:spPr bwMode="auto">
              <a:xfrm rot="5400000">
                <a:off x="6003925" y="4913842"/>
                <a:ext cx="533400" cy="211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Arrow Connector 79"/>
              <p:cNvCxnSpPr>
                <a:cxnSpLocks noChangeShapeType="1"/>
              </p:cNvCxnSpPr>
              <p:nvPr/>
            </p:nvCxnSpPr>
            <p:spPr bwMode="auto">
              <a:xfrm rot="5400000">
                <a:off x="6135424" y="5957624"/>
                <a:ext cx="274637" cy="211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1" name="Rectangle 80"/>
              <p:cNvSpPr>
                <a:spLocks noChangeArrowheads="1"/>
              </p:cNvSpPr>
              <p:nvPr/>
            </p:nvSpPr>
            <p:spPr bwMode="auto">
              <a:xfrm>
                <a:off x="7416800" y="5181600"/>
                <a:ext cx="1117600" cy="609600"/>
              </a:xfrm>
              <a:prstGeom prst="rect">
                <a:avLst/>
              </a:prstGeom>
              <a:solidFill>
                <a:srgbClr val="CCFF99"/>
              </a:solidFill>
              <a:ln w="9525" algn="ctr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600" b="0">
                    <a:solidFill>
                      <a:schemeClr val="bg2"/>
                    </a:solidFill>
                  </a:rPr>
                  <a:t>reduce</a:t>
                </a:r>
              </a:p>
            </p:txBody>
          </p:sp>
          <p:sp>
            <p:nvSpPr>
              <p:cNvPr id="82" name="TextBox 81"/>
              <p:cNvSpPr txBox="1">
                <a:spLocks noChangeArrowheads="1"/>
              </p:cNvSpPr>
              <p:nvPr/>
            </p:nvSpPr>
            <p:spPr bwMode="auto">
              <a:xfrm>
                <a:off x="8026400" y="4724400"/>
                <a:ext cx="934871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100" b="0"/>
                  <a:t>k</a:t>
                </a:r>
                <a:r>
                  <a:rPr lang="en-US" altLang="en-US" sz="1100" b="0" baseline="-25000"/>
                  <a:t>3</a:t>
                </a:r>
                <a:r>
                  <a:rPr lang="en-US" altLang="en-US" sz="1100" b="0"/>
                  <a:t>, values…</a:t>
                </a:r>
              </a:p>
            </p:txBody>
          </p:sp>
          <p:sp>
            <p:nvSpPr>
              <p:cNvPr id="83" name="TextBox 82"/>
              <p:cNvSpPr txBox="1">
                <a:spLocks noChangeArrowheads="1"/>
              </p:cNvSpPr>
              <p:nvPr/>
            </p:nvSpPr>
            <p:spPr bwMode="auto">
              <a:xfrm>
                <a:off x="7315200" y="6062664"/>
                <a:ext cx="1053494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5000"/>
                  </a:spcBef>
                  <a:spcAft>
                    <a:spcPct val="25000"/>
                  </a:spcAft>
                  <a:buClr>
                    <a:srgbClr val="5675A9"/>
                  </a:buClr>
                  <a:buSzPct val="75000"/>
                  <a:buFont typeface="Wingdings" pitchFamily="2" charset="2"/>
                  <a:buChar char="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ct val="1000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l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100" b="0"/>
                  <a:t>final k</a:t>
                </a:r>
                <a:r>
                  <a:rPr lang="en-US" altLang="en-US" sz="1100" b="0" baseline="-25000"/>
                  <a:t>3</a:t>
                </a:r>
                <a:r>
                  <a:rPr lang="en-US" altLang="en-US" sz="1100" b="0"/>
                  <a:t> values</a:t>
                </a:r>
              </a:p>
            </p:txBody>
          </p:sp>
          <p:cxnSp>
            <p:nvCxnSpPr>
              <p:cNvPr id="84" name="Straight Arrow Connector 83"/>
              <p:cNvCxnSpPr>
                <a:cxnSpLocks noChangeShapeType="1"/>
              </p:cNvCxnSpPr>
              <p:nvPr/>
            </p:nvCxnSpPr>
            <p:spPr bwMode="auto">
              <a:xfrm rot="5400000">
                <a:off x="7758643" y="4913842"/>
                <a:ext cx="533400" cy="211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Arrow Connector 84"/>
              <p:cNvCxnSpPr>
                <a:cxnSpLocks noChangeShapeType="1"/>
              </p:cNvCxnSpPr>
              <p:nvPr/>
            </p:nvCxnSpPr>
            <p:spPr bwMode="auto">
              <a:xfrm rot="5400000">
                <a:off x="7890140" y="5957624"/>
                <a:ext cx="274637" cy="211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57" name="Rounded Rectangle 3"/>
            <p:cNvSpPr>
              <a:spLocks noChangeArrowheads="1"/>
            </p:cNvSpPr>
            <p:nvPr/>
          </p:nvSpPr>
          <p:spPr bwMode="auto">
            <a:xfrm>
              <a:off x="2359121" y="6104690"/>
              <a:ext cx="3934178" cy="446631"/>
            </a:xfrm>
            <a:prstGeom prst="roundRect">
              <a:avLst>
                <a:gd name="adj" fmla="val 16667"/>
              </a:avLst>
            </a:prstGeom>
            <a:solidFill>
              <a:srgbClr val="CCCCFF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spcBef>
                  <a:spcPct val="25000"/>
                </a:spcBef>
                <a:spcAft>
                  <a:spcPct val="25000"/>
                </a:spcAft>
                <a:buClr>
                  <a:srgbClr val="5675A9"/>
                </a:buClr>
                <a:buSzPct val="75000"/>
                <a:buFont typeface="Wingdings" pitchFamily="2" charset="2"/>
                <a:buChar char="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ct val="1000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chemeClr val="bg2"/>
                  </a:solidFill>
                </a:rPr>
                <a:t>Data Store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728985" y="1640771"/>
            <a:ext cx="538961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Problem solution needs: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Mapper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Reduce Function</a:t>
            </a:r>
          </a:p>
          <a:p>
            <a:endParaRPr lang="en-US" sz="2400" dirty="0"/>
          </a:p>
          <a:p>
            <a:r>
              <a:rPr lang="en-US" sz="2400" dirty="0"/>
              <a:t>Often requires a new algorithm 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Different from that for a serial CPU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deck includes slides borrowed from multiple public sources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06293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464800" cy="762000"/>
          </a:xfrm>
        </p:spPr>
        <p:txBody>
          <a:bodyPr/>
          <a:lstStyle/>
          <a:p>
            <a:r>
              <a:rPr lang="en-US" sz="3600" dirty="0"/>
              <a:t>Computationally . . .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98621" y="1576552"/>
            <a:ext cx="667406" cy="4114800"/>
            <a:chOff x="1371601" y="1576552"/>
            <a:chExt cx="667406" cy="4114800"/>
          </a:xfrm>
        </p:grpSpPr>
        <p:sp>
          <p:nvSpPr>
            <p:cNvPr id="4" name="Rectangle 3"/>
            <p:cNvSpPr/>
            <p:nvPr/>
          </p:nvSpPr>
          <p:spPr>
            <a:xfrm>
              <a:off x="1387366" y="1576552"/>
              <a:ext cx="630620" cy="411480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387366" y="2175642"/>
              <a:ext cx="6306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371601" y="2706413"/>
              <a:ext cx="6306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376856" y="3363311"/>
              <a:ext cx="6306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387366" y="3988679"/>
              <a:ext cx="6306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408387" y="5071246"/>
              <a:ext cx="63062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383835" y="1718441"/>
              <a:ext cx="5132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19760" y="2372591"/>
              <a:ext cx="5132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03132" y="2822028"/>
              <a:ext cx="5132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D3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08387" y="3433897"/>
              <a:ext cx="5132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89953" y="5270938"/>
              <a:ext cx="5565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75889" y="3172287"/>
                <a:ext cx="5430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89" y="3172287"/>
                <a:ext cx="543033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814132" y="1608833"/>
                <a:ext cx="22420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𝑅𝑒𝑠𝑢𝑙𝑡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𝐹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𝐷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132" y="1608833"/>
                <a:ext cx="2242089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782600" y="2189566"/>
                <a:ext cx="64277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𝑅𝑒𝑠𝑢𝑙𝑡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𝐺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</m:t>
                      </m:r>
                      <m:r>
                        <a:rPr lang="en-US" sz="2400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</m:t>
                      </m:r>
                      <m:r>
                        <a:rPr lang="en-US" sz="2400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. . . . . ., </m:t>
                      </m:r>
                      <m:r>
                        <a:rPr lang="en-US" sz="2400" b="0" i="1" smtClean="0">
                          <a:latin typeface="Cambria Math"/>
                        </a:rPr>
                        <m:t>𝑔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𝐷𝑁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600" y="2189566"/>
                <a:ext cx="6427785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031224" y="3564190"/>
            <a:ext cx="9719327" cy="24776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Can the function </a:t>
            </a:r>
            <a:r>
              <a:rPr lang="en-US" sz="2400" i="1" dirty="0"/>
              <a:t>F</a:t>
            </a:r>
            <a:r>
              <a:rPr lang="en-US" sz="2400" dirty="0"/>
              <a:t> be decomposed into equivalent </a:t>
            </a:r>
            <a:r>
              <a:rPr lang="en-US" sz="2400" i="1" dirty="0"/>
              <a:t>G</a:t>
            </a:r>
            <a:r>
              <a:rPr lang="en-US" sz="2400" dirty="0"/>
              <a:t> and </a:t>
            </a:r>
            <a:r>
              <a:rPr lang="en-US" sz="2400" i="1" dirty="0"/>
              <a:t>g</a:t>
            </a:r>
            <a:r>
              <a:rPr lang="en-US" sz="2400" dirty="0"/>
              <a:t> functions?</a:t>
            </a:r>
          </a:p>
          <a:p>
            <a:endParaRPr lang="en-US" sz="1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Some functions </a:t>
            </a:r>
            <a:r>
              <a:rPr lang="en-US" sz="2400" i="1" dirty="0"/>
              <a:t>F</a:t>
            </a:r>
            <a:r>
              <a:rPr lang="en-US" sz="2400" dirty="0"/>
              <a:t> can be decomposed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Into </a:t>
            </a:r>
            <a:r>
              <a:rPr lang="en-US" sz="2400" i="1" dirty="0"/>
              <a:t>G</a:t>
            </a:r>
            <a:r>
              <a:rPr lang="en-US" sz="2400" dirty="0"/>
              <a:t> and </a:t>
            </a:r>
            <a:r>
              <a:rPr lang="en-US" sz="2400" i="1" dirty="0"/>
              <a:t>g</a:t>
            </a:r>
            <a:r>
              <a:rPr lang="en-US" sz="2400" dirty="0"/>
              <a:t> in a single step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some others: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Write </a:t>
            </a:r>
            <a:r>
              <a:rPr lang="en-US" sz="2400" i="1" dirty="0"/>
              <a:t>F</a:t>
            </a:r>
            <a:r>
              <a:rPr lang="en-US" sz="2400" dirty="0"/>
              <a:t> as a multi-step sequence of steps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Decompose each step into </a:t>
            </a:r>
            <a:r>
              <a:rPr lang="en-US" sz="2400" i="1" dirty="0"/>
              <a:t>G</a:t>
            </a:r>
            <a:r>
              <a:rPr lang="en-US" sz="2400" dirty="0"/>
              <a:t> and </a:t>
            </a:r>
            <a:r>
              <a:rPr lang="en-US" sz="2400" i="1" dirty="0"/>
              <a:t>g</a:t>
            </a:r>
            <a:r>
              <a:rPr lang="en-US" sz="2400" dirty="0"/>
              <a:t>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745808" y="2865177"/>
                <a:ext cx="88708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𝑅𝑒𝑠𝑢𝑙𝑡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𝑅𝑒𝑑𝑢𝑐𝑒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𝑚𝑎𝑝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</m:t>
                      </m:r>
                      <m:r>
                        <a:rPr lang="en-US" sz="2400" b="0" i="1" smtClean="0">
                          <a:latin typeface="Cambria Math"/>
                        </a:rPr>
                        <m:t>𝑚𝑎𝑝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</m:t>
                      </m:r>
                      <m:r>
                        <a:rPr lang="en-US" sz="2400" b="0" i="1" smtClean="0">
                          <a:latin typeface="Cambria Math"/>
                        </a:rPr>
                        <m:t>𝑚𝑎𝑝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. . . . . ., </m:t>
                      </m:r>
                      <m:r>
                        <a:rPr lang="en-US" sz="2400" b="0" i="1" smtClean="0">
                          <a:latin typeface="Cambria Math"/>
                        </a:rPr>
                        <m:t>𝑚𝑎𝑝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𝐷𝑁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808" y="2865177"/>
                <a:ext cx="8870890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deck includes slides borrowed from multiple public sources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6049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8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10464800" cy="856593"/>
          </a:xfrm>
        </p:spPr>
        <p:txBody>
          <a:bodyPr/>
          <a:lstStyle/>
          <a:p>
            <a:pPr eaLnBrk="1" hangingPunct="1"/>
            <a:r>
              <a:rPr lang="en-GB" altLang="en-US" sz="3600" dirty="0"/>
              <a:t>Some Issues to be Resolved</a:t>
            </a:r>
          </a:p>
        </p:txBody>
      </p:sp>
      <p:sp>
        <p:nvSpPr>
          <p:cNvPr id="2048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788276" y="1466192"/>
            <a:ext cx="10464800" cy="4603531"/>
          </a:xfrm>
        </p:spPr>
        <p:txBody>
          <a:bodyPr/>
          <a:lstStyle/>
          <a:p>
            <a:pPr eaLnBrk="1" hangingPunct="1"/>
            <a:r>
              <a:rPr lang="en-GB" altLang="en-US" dirty="0"/>
              <a:t>How do we distribute work among servers?</a:t>
            </a:r>
          </a:p>
          <a:p>
            <a:pPr eaLnBrk="1" hangingPunct="1"/>
            <a:r>
              <a:rPr lang="en-GB" altLang="en-US" dirty="0"/>
              <a:t>Can servers share data?</a:t>
            </a:r>
          </a:p>
          <a:p>
            <a:pPr lvl="1"/>
            <a:r>
              <a:rPr lang="en-GB" altLang="en-US" dirty="0"/>
              <a:t>Intermediate results?</a:t>
            </a:r>
          </a:p>
          <a:p>
            <a:pPr lvl="1"/>
            <a:r>
              <a:rPr lang="en-GB" altLang="en-US" dirty="0"/>
              <a:t>Input data of other servers?</a:t>
            </a:r>
          </a:p>
          <a:p>
            <a:pPr eaLnBrk="1" hangingPunct="1"/>
            <a:r>
              <a:rPr lang="en-GB" altLang="en-US" dirty="0"/>
              <a:t>Can Reducers start before all Mappers have finished?</a:t>
            </a:r>
          </a:p>
          <a:p>
            <a:pPr eaLnBrk="1" hangingPunct="1"/>
            <a:r>
              <a:rPr lang="en-GB" altLang="en-US" dirty="0"/>
              <a:t>How do we know all the servers have finished?</a:t>
            </a:r>
          </a:p>
          <a:p>
            <a:pPr eaLnBrk="1" hangingPunct="1"/>
            <a:r>
              <a:rPr lang="en-GB" altLang="en-US" dirty="0"/>
              <a:t>What happens when a server dies?</a:t>
            </a:r>
          </a:p>
          <a:p>
            <a:pPr eaLnBrk="1" hangingPunct="1"/>
            <a:r>
              <a:rPr lang="en-GB" altLang="en-US" dirty="0"/>
              <a:t>What happens when map-reduce are inside a loop?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deck includes slides borrowed from multiple public sources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540201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46536"/>
            <a:ext cx="10464800" cy="746234"/>
          </a:xfrm>
        </p:spPr>
        <p:txBody>
          <a:bodyPr/>
          <a:lstStyle/>
          <a:p>
            <a:r>
              <a:rPr lang="en-US" altLang="en-US" sz="3600" dirty="0"/>
              <a:t>Hadoop Runtime Environment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99131"/>
            <a:ext cx="10464800" cy="35512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cs typeface="Arial" charset="0"/>
              </a:rPr>
              <a:t>Performs task scheduling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Arial" charset="0"/>
              </a:rPr>
              <a:t>Assigns workers to map and reduce tasks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cs typeface="Arial" charset="0"/>
              </a:rPr>
              <a:t>Performs “data distribution”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Arial" charset="0"/>
              </a:rPr>
              <a:t>Assigns processes to the data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cs typeface="Arial" charset="0"/>
              </a:rPr>
              <a:t>Performs synchronization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Arial" charset="0"/>
              </a:rPr>
              <a:t>Gathers, sorts, and shuffles intermediate data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cs typeface="Arial" charset="0"/>
              </a:rPr>
              <a:t>Checks for and manages server faults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Arial" charset="0"/>
              </a:rPr>
              <a:t>Detects worker failures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cs typeface="Arial" charset="0"/>
              </a:rPr>
              <a:t>Reassigns tasks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cs typeface="Arial" charset="0"/>
              </a:rPr>
              <a:t>All the above in the context of a distributed file system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deck includes slides borrowed from multiple public sources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51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1940"/>
            <a:ext cx="10464800" cy="793531"/>
          </a:xfrm>
        </p:spPr>
        <p:txBody>
          <a:bodyPr/>
          <a:lstStyle/>
          <a:p>
            <a:r>
              <a:rPr lang="en-US" sz="3600" dirty="0"/>
              <a:t>Some Business Domains with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50875"/>
            <a:ext cx="10464800" cy="4635061"/>
          </a:xfrm>
        </p:spPr>
        <p:txBody>
          <a:bodyPr/>
          <a:lstStyle/>
          <a:p>
            <a:r>
              <a:rPr lang="en-US" sz="2800" dirty="0"/>
              <a:t>Fraud Detection</a:t>
            </a:r>
          </a:p>
          <a:p>
            <a:pPr lvl="1"/>
            <a:r>
              <a:rPr lang="en-US" sz="2400" dirty="0"/>
              <a:t>Too late after the fraud has been committed</a:t>
            </a:r>
          </a:p>
          <a:p>
            <a:pPr lvl="2"/>
            <a:r>
              <a:rPr lang="en-US" sz="2000" dirty="0"/>
              <a:t>Detect patterns of transactions in large datasets</a:t>
            </a:r>
          </a:p>
          <a:p>
            <a:pPr lvl="2"/>
            <a:r>
              <a:rPr lang="en-US" sz="2000" dirty="0"/>
              <a:t>Evaluate new transactions as per these patterns</a:t>
            </a:r>
          </a:p>
          <a:p>
            <a:r>
              <a:rPr lang="en-US" sz="2800" dirty="0"/>
              <a:t>IT Log Analytics</a:t>
            </a:r>
          </a:p>
          <a:p>
            <a:pPr lvl="1"/>
            <a:r>
              <a:rPr lang="en-US" sz="2400" dirty="0"/>
              <a:t>Logs of network or system activities are recorded, but not analyzed</a:t>
            </a:r>
          </a:p>
          <a:p>
            <a:pPr lvl="1"/>
            <a:r>
              <a:rPr lang="en-US" sz="2400" dirty="0"/>
              <a:t>Analytics can help discover patterns that lead to problem situations</a:t>
            </a:r>
          </a:p>
          <a:p>
            <a:r>
              <a:rPr lang="en-US" sz="2800" dirty="0"/>
              <a:t>Call Center Data Analytics</a:t>
            </a:r>
          </a:p>
          <a:p>
            <a:pPr lvl="1"/>
            <a:r>
              <a:rPr lang="en-US" sz="2400" dirty="0"/>
              <a:t>What is going on in a customer’s mind?</a:t>
            </a:r>
          </a:p>
          <a:p>
            <a:r>
              <a:rPr lang="en-US" sz="2800" dirty="0"/>
              <a:t>Social Media Data Analytics</a:t>
            </a:r>
          </a:p>
          <a:p>
            <a:pPr lvl="1"/>
            <a:r>
              <a:rPr lang="en-US" sz="2400" dirty="0"/>
              <a:t>How the market, advertising campaigns, etc. are responding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This deck includes slides borrowed from multiple public sources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55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1940"/>
            <a:ext cx="10464800" cy="793531"/>
          </a:xfrm>
        </p:spPr>
        <p:txBody>
          <a:bodyPr/>
          <a:lstStyle/>
          <a:p>
            <a:r>
              <a:rPr lang="en-US" sz="3600" dirty="0"/>
              <a:t>Some Scientific Domains with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50875"/>
            <a:ext cx="10464800" cy="4635061"/>
          </a:xfrm>
        </p:spPr>
        <p:txBody>
          <a:bodyPr/>
          <a:lstStyle/>
          <a:p>
            <a:r>
              <a:rPr lang="en-US" sz="2800" dirty="0"/>
              <a:t>Genomics Sequencing Data</a:t>
            </a:r>
          </a:p>
          <a:p>
            <a:pPr lvl="1"/>
            <a:r>
              <a:rPr lang="en-US" sz="2400" dirty="0"/>
              <a:t>Find relationships between genotypes and phenotypes</a:t>
            </a:r>
          </a:p>
          <a:p>
            <a:pPr lvl="1"/>
            <a:r>
              <a:rPr lang="en-US" sz="2400" dirty="0"/>
              <a:t>Protein Interaction Data sets</a:t>
            </a:r>
          </a:p>
          <a:p>
            <a:r>
              <a:rPr lang="en-US" sz="2800" dirty="0"/>
              <a:t>Patient Electronic Records</a:t>
            </a:r>
          </a:p>
          <a:p>
            <a:pPr lvl="1"/>
            <a:r>
              <a:rPr lang="en-US" sz="2400" dirty="0"/>
              <a:t>Find patient behaviors in response to treatment plans</a:t>
            </a:r>
          </a:p>
          <a:p>
            <a:pPr lvl="1"/>
            <a:r>
              <a:rPr lang="en-US" sz="2400" dirty="0"/>
              <a:t>Find drug interactions and side effects from data</a:t>
            </a:r>
          </a:p>
          <a:p>
            <a:r>
              <a:rPr lang="en-US" sz="2800" dirty="0"/>
              <a:t>Patient Longitudinal Data</a:t>
            </a:r>
          </a:p>
          <a:p>
            <a:pPr lvl="1"/>
            <a:r>
              <a:rPr lang="en-US" sz="2400" dirty="0"/>
              <a:t>Patient longitudinal histories result in huge datasets</a:t>
            </a:r>
          </a:p>
          <a:p>
            <a:pPr lvl="1"/>
            <a:r>
              <a:rPr lang="en-US" sz="2400" dirty="0"/>
              <a:t>Can help provide prognostics for patients’ treatment options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This deck includes slides borrowed from multiple public sources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6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36174"/>
            <a:ext cx="10464800" cy="604345"/>
          </a:xfrm>
        </p:spPr>
        <p:txBody>
          <a:bodyPr/>
          <a:lstStyle/>
          <a:p>
            <a:r>
              <a:rPr lang="en-US" sz="3600" dirty="0"/>
              <a:t>How Big is Big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35115"/>
            <a:ext cx="10464800" cy="4918842"/>
          </a:xfrm>
        </p:spPr>
        <p:txBody>
          <a:bodyPr/>
          <a:lstStyle/>
          <a:p>
            <a:r>
              <a:rPr lang="en-US" dirty="0"/>
              <a:t>1 </a:t>
            </a:r>
            <a:r>
              <a:rPr lang="en-US" dirty="0" err="1"/>
              <a:t>peta</a:t>
            </a:r>
            <a:r>
              <a:rPr lang="en-US" dirty="0"/>
              <a:t> byte = 1000 </a:t>
            </a:r>
            <a:r>
              <a:rPr lang="en-US" dirty="0" err="1"/>
              <a:t>tera</a:t>
            </a:r>
            <a:r>
              <a:rPr lang="en-US" dirty="0"/>
              <a:t> bytes</a:t>
            </a:r>
          </a:p>
          <a:p>
            <a:r>
              <a:rPr lang="en-US" dirty="0"/>
              <a:t>Data retrieval rate from a storage system (Disk)</a:t>
            </a:r>
          </a:p>
          <a:p>
            <a:pPr lvl="1"/>
            <a:r>
              <a:rPr lang="en-US" dirty="0"/>
              <a:t>100 Megabytes/second</a:t>
            </a:r>
          </a:p>
          <a:p>
            <a:r>
              <a:rPr lang="en-US" dirty="0"/>
              <a:t>Time to retrieve 1 terabyte ~= 3 hours</a:t>
            </a:r>
          </a:p>
          <a:p>
            <a:r>
              <a:rPr lang="en-US" dirty="0"/>
              <a:t>Time to retrieve 1 petabyte = 3000 hours</a:t>
            </a:r>
          </a:p>
          <a:p>
            <a:endParaRPr lang="en-US" dirty="0"/>
          </a:p>
          <a:p>
            <a:r>
              <a:rPr lang="en-US" dirty="0"/>
              <a:t>Moving data from one system to the other</a:t>
            </a:r>
          </a:p>
          <a:p>
            <a:pPr lvl="1"/>
            <a:r>
              <a:rPr lang="en-US" dirty="0"/>
              <a:t>Must be avoided</a:t>
            </a:r>
          </a:p>
          <a:p>
            <a:pPr lvl="1"/>
            <a:r>
              <a:rPr lang="en-US" dirty="0"/>
              <a:t>Analyze data where it resides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deck includes slides borrowed from multiple public sources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41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1422"/>
            <a:ext cx="10464800" cy="614855"/>
          </a:xfrm>
        </p:spPr>
        <p:txBody>
          <a:bodyPr/>
          <a:lstStyle/>
          <a:p>
            <a:r>
              <a:rPr lang="en-US" sz="3600" dirty="0"/>
              <a:t>Major Problems with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731" y="1119342"/>
            <a:ext cx="11319641" cy="4824258"/>
          </a:xfrm>
        </p:spPr>
        <p:txBody>
          <a:bodyPr/>
          <a:lstStyle/>
          <a:p>
            <a:r>
              <a:rPr lang="en-US" sz="2800" dirty="0"/>
              <a:t>How to store and retrieve it</a:t>
            </a:r>
          </a:p>
          <a:p>
            <a:r>
              <a:rPr lang="en-US" sz="2800" dirty="0"/>
              <a:t>How to keep it secure and safe</a:t>
            </a:r>
          </a:p>
          <a:p>
            <a:r>
              <a:rPr lang="en-US" sz="2800" dirty="0"/>
              <a:t>Deriving conclusions from data has pitfalls</a:t>
            </a:r>
          </a:p>
          <a:p>
            <a:pPr lvl="1"/>
            <a:r>
              <a:rPr lang="en-US" sz="2400" dirty="0"/>
              <a:t>Wrong conclusions</a:t>
            </a:r>
          </a:p>
          <a:p>
            <a:pPr lvl="1"/>
            <a:r>
              <a:rPr lang="en-US" sz="2400" dirty="0"/>
              <a:t>“Fast processing” can lead to strong biases</a:t>
            </a:r>
          </a:p>
          <a:p>
            <a:r>
              <a:rPr lang="en-US" sz="2800" dirty="0"/>
              <a:t>Need moderation by “models” or “humans”</a:t>
            </a:r>
          </a:p>
          <a:p>
            <a:pPr lvl="1"/>
            <a:r>
              <a:rPr lang="en-US" sz="2400" dirty="0"/>
              <a:t>Data analytics cannot be without the context of domain knowledge</a:t>
            </a:r>
          </a:p>
          <a:p>
            <a:pPr lvl="1"/>
            <a:r>
              <a:rPr lang="en-US" sz="2400" dirty="0"/>
              <a:t>Reality check from a human expert</a:t>
            </a:r>
          </a:p>
          <a:p>
            <a:r>
              <a:rPr lang="en-US" dirty="0"/>
              <a:t>Just because analytics algorithm shows a dependency</a:t>
            </a:r>
          </a:p>
          <a:p>
            <a:pPr lvl="1"/>
            <a:r>
              <a:rPr lang="en-US" dirty="0"/>
              <a:t>Doesn’t make it the truth.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deck includes slides borrowed from multiple public sources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58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464800" cy="714703"/>
          </a:xfrm>
        </p:spPr>
        <p:txBody>
          <a:bodyPr/>
          <a:lstStyle/>
          <a:p>
            <a:r>
              <a:rPr lang="en-US" sz="3600" dirty="0"/>
              <a:t>Scaling to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1960"/>
            <a:ext cx="10464800" cy="4445874"/>
          </a:xfrm>
        </p:spPr>
        <p:txBody>
          <a:bodyPr/>
          <a:lstStyle/>
          <a:p>
            <a:r>
              <a:rPr lang="en-US" dirty="0"/>
              <a:t>Individual CPU’s power has reached its limit</a:t>
            </a:r>
          </a:p>
          <a:p>
            <a:r>
              <a:rPr lang="en-US" dirty="0"/>
              <a:t>The way out is Parallelism</a:t>
            </a:r>
          </a:p>
          <a:p>
            <a:pPr lvl="1"/>
            <a:r>
              <a:rPr lang="en-US" dirty="0"/>
              <a:t>Need enabling hardware configurations</a:t>
            </a:r>
          </a:p>
          <a:p>
            <a:pPr lvl="1"/>
            <a:r>
              <a:rPr lang="en-US" dirty="0"/>
              <a:t>Need matching analytics algorithms </a:t>
            </a:r>
          </a:p>
          <a:p>
            <a:r>
              <a:rPr lang="en-US" dirty="0"/>
              <a:t>Flexibility in parallel infrastructure </a:t>
            </a:r>
          </a:p>
          <a:p>
            <a:pPr lvl="1"/>
            <a:r>
              <a:rPr lang="en-US" dirty="0"/>
              <a:t>Different data types</a:t>
            </a:r>
          </a:p>
          <a:p>
            <a:pPr lvl="1"/>
            <a:r>
              <a:rPr lang="en-US" dirty="0"/>
              <a:t>Different analytics goals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deck includes slides borrowed from multiple public sources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29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94122"/>
          </a:xfrm>
        </p:spPr>
        <p:txBody>
          <a:bodyPr/>
          <a:lstStyle/>
          <a:p>
            <a:r>
              <a:rPr lang="en-US" dirty="0"/>
              <a:t>Scaling the Hardware</a:t>
            </a:r>
          </a:p>
        </p:txBody>
      </p:sp>
      <p:sp>
        <p:nvSpPr>
          <p:cNvPr id="3" name="Rectangle 2"/>
          <p:cNvSpPr/>
          <p:nvPr/>
        </p:nvSpPr>
        <p:spPr>
          <a:xfrm>
            <a:off x="527381" y="1218309"/>
            <a:ext cx="11041227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200" dirty="0"/>
              <a:t>Horizontal Scalability: Scale Out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Resize by connecting multiple units in cluster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They work together as a single logical unit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Admin can </a:t>
            </a:r>
            <a:r>
              <a:rPr lang="en-US" sz="2400" i="1" dirty="0"/>
              <a:t>Scale Out </a:t>
            </a:r>
            <a:r>
              <a:rPr lang="en-US" sz="2400" dirty="0"/>
              <a:t>by adding more servers</a:t>
            </a:r>
            <a:r>
              <a:rPr lang="en-US" sz="2400" i="1" dirty="0"/>
              <a:t>, on the fly</a:t>
            </a:r>
          </a:p>
          <a:p>
            <a:pPr lvl="1"/>
            <a:r>
              <a:rPr lang="en-US" sz="3200" dirty="0"/>
              <a:t>Vertical Scalability: Scale 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Resize by adding more processors/memory to a server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Scaling up has limits imposed by hardware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Needs down time / not on the fly</a:t>
            </a:r>
          </a:p>
          <a:p>
            <a:pPr lvl="2"/>
            <a:endParaRPr lang="en-US" sz="2400" dirty="0"/>
          </a:p>
        </p:txBody>
      </p:sp>
      <p:pic>
        <p:nvPicPr>
          <p:cNvPr id="4" name="Picture 2" descr="http://www.cisco.com/c/dam/en/us/solutions/collateral/borderless-networks/advanced-services/white_paper_c11-553711.doc/_jcr_content/renditions/white_paper_c11-553711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779" y="4508645"/>
            <a:ext cx="6959993" cy="220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deck includes slides borrowed from multiple public sources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82512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uc08_ppt</Template>
  <TotalTime>17255</TotalTime>
  <Words>2317</Words>
  <Application>Microsoft Macintosh PowerPoint</Application>
  <PresentationFormat>Widescreen</PresentationFormat>
  <Paragraphs>455</Paragraphs>
  <Slides>39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Cambria Math</vt:lpstr>
      <vt:lpstr>Consolas</vt:lpstr>
      <vt:lpstr>Wingdings</vt:lpstr>
      <vt:lpstr>Default Design</vt:lpstr>
      <vt:lpstr>Algorithms for Big Data</vt:lpstr>
      <vt:lpstr>Big Data Situations</vt:lpstr>
      <vt:lpstr>Examples of Massive Data</vt:lpstr>
      <vt:lpstr>Some Business Domains with Big Data</vt:lpstr>
      <vt:lpstr>Some Scientific Domains with Big Data</vt:lpstr>
      <vt:lpstr>How Big is Big Data?</vt:lpstr>
      <vt:lpstr>Major Problems with Big Data</vt:lpstr>
      <vt:lpstr>Scaling to Big Data</vt:lpstr>
      <vt:lpstr>Scaling the Hardware</vt:lpstr>
      <vt:lpstr>Vertical Scalability</vt:lpstr>
      <vt:lpstr>Vertical Scalability</vt:lpstr>
      <vt:lpstr>CPU + GPU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Horizontal Scalability </vt:lpstr>
      <vt:lpstr>Hadoop and Map-Reduce Paradigm</vt:lpstr>
      <vt:lpstr>Limitations of Hadoop+MapReduce</vt:lpstr>
      <vt:lpstr>Comparison of Hadoop and Spark</vt:lpstr>
      <vt:lpstr>Hadoop Cluster (Horizontal Scaling)</vt:lpstr>
      <vt:lpstr>Other Special Platforms for Big Data Analytics</vt:lpstr>
      <vt:lpstr>Algorithms for Horizontal Scaling</vt:lpstr>
      <vt:lpstr>Functional Programming Constructs: Map Reduce</vt:lpstr>
      <vt:lpstr>LISt Processing (LISP)</vt:lpstr>
      <vt:lpstr>Functions in LISP</vt:lpstr>
      <vt:lpstr>Higher Order Functions</vt:lpstr>
      <vt:lpstr>Map and Reduce Functions</vt:lpstr>
      <vt:lpstr>Higher Order Function: Map</vt:lpstr>
      <vt:lpstr>Higher Order Function: Reduce</vt:lpstr>
      <vt:lpstr>Map-Reduce Example</vt:lpstr>
      <vt:lpstr>Deploying MapReduce in Hadoop</vt:lpstr>
      <vt:lpstr>Typical MapReduce Solution</vt:lpstr>
      <vt:lpstr>MapReduce: Programmer’s View</vt:lpstr>
      <vt:lpstr>How an algorithm parallelizes</vt:lpstr>
      <vt:lpstr>Computationally . . .</vt:lpstr>
      <vt:lpstr>Some Issues to be Resolved</vt:lpstr>
      <vt:lpstr>Hadoop Runtime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Predictive Analytics</dc:title>
  <dc:creator>Sardana, Divya (sardanda)</dc:creator>
  <cp:lastModifiedBy>Bhatnagar, Raj (bhatnark)</cp:lastModifiedBy>
  <cp:revision>281</cp:revision>
  <dcterms:created xsi:type="dcterms:W3CDTF">2015-09-14T21:22:57Z</dcterms:created>
  <dcterms:modified xsi:type="dcterms:W3CDTF">2021-12-01T18:13:16Z</dcterms:modified>
</cp:coreProperties>
</file>