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616" r:id="rId2"/>
    <p:sldId id="539" r:id="rId3"/>
    <p:sldId id="827" r:id="rId4"/>
    <p:sldId id="869" r:id="rId5"/>
    <p:sldId id="612" r:id="rId6"/>
    <p:sldId id="771" r:id="rId7"/>
    <p:sldId id="772" r:id="rId8"/>
    <p:sldId id="871" r:id="rId9"/>
    <p:sldId id="872" r:id="rId10"/>
    <p:sldId id="873" r:id="rId11"/>
    <p:sldId id="769" r:id="rId12"/>
    <p:sldId id="773" r:id="rId13"/>
    <p:sldId id="774" r:id="rId14"/>
    <p:sldId id="775" r:id="rId15"/>
    <p:sldId id="7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50D29A-582B-7A4C-9027-24A3EB20882B}">
          <p14:sldIdLst>
            <p14:sldId id="616"/>
            <p14:sldId id="539"/>
            <p14:sldId id="827"/>
            <p14:sldId id="869"/>
            <p14:sldId id="612"/>
            <p14:sldId id="771"/>
            <p14:sldId id="772"/>
            <p14:sldId id="871"/>
            <p14:sldId id="872"/>
            <p14:sldId id="873"/>
            <p14:sldId id="769"/>
            <p14:sldId id="773"/>
            <p14:sldId id="774"/>
          </p14:sldIdLst>
        </p14:section>
        <p14:section name="Untitled Section" id="{1106BF9D-AE00-4140-A966-1FCE3CA711BE}">
          <p14:sldIdLst>
            <p14:sldId id="775"/>
            <p14:sldId id="776"/>
          </p14:sldIdLst>
        </p14:section>
        <p14:section name="From last time...." id="{B5C4E19D-E64D-6D45-A013-01E9DF3F13A8}">
          <p14:sldIdLst/>
        </p14:section>
        <p14:section name="Interaction design" id="{FF34CF78-23B5-8D49-B715-A4466EE5CA8D}">
          <p14:sldIdLst/>
        </p14:section>
        <p14:section name="Activity" id="{C6BE9156-838F-1F4C-8084-F9CD271B4085}">
          <p14:sldIdLst/>
        </p14:section>
        <p14:section name="visual channels" id="{E9BF5E48-43D2-A145-8950-C08719C25A3C}">
          <p14:sldIdLst/>
        </p14:section>
        <p14:section name="D3" id="{756E9A1E-166D-CB4D-9CF8-96C540E51F30}">
          <p14:sldIdLst/>
        </p14:section>
        <p14:section name="Javascript functions" id="{951BC8E0-3129-8F40-AAD5-ED1CD6730A60}">
          <p14:sldIdLst/>
        </p14:section>
        <p14:section name="d3" id="{0542C14F-44C4-1342-BAAF-7CC9E770603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7353"/>
  </p:normalViewPr>
  <p:slideViewPr>
    <p:cSldViewPr snapToGrid="0" snapToObjects="1">
      <p:cViewPr varScale="1">
        <p:scale>
          <a:sx n="128" d="100"/>
          <a:sy n="128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0D6C-137D-024A-9792-1378B1392CBD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FF83-FE40-E34E-9A43-68AFB1B4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9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07F4-E8CE-982D-687C-31B596446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2A371-5F1D-6653-D9A4-570408667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FBD3B-5F08-1722-EF0A-B2BC52BE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21BB2-6DD9-C27C-2446-DFF922F0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30553-7B18-AC24-75F6-CFD79607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8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E00A-4C71-F1A5-4A63-576BADE5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92A95-B08A-2A25-C0D1-772CA7353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C4E2A-E6CD-D9C9-7FF0-16DE1DEC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5C506-DE18-1C3D-CC35-B91A8152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7704-33B2-1263-3F78-176E5BC0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10314-241D-EBDC-5505-B075917CC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DB7FE-858E-5D9C-0FDC-1A0A5BFB7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C8E46-BA48-43E6-AAE9-17D836D2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CE311-CE48-3447-C17A-E419134F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AEFED-CD6A-5A7F-5E1D-32AAD1E2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597D-329C-9EF8-6D93-4117DBB8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ABC3-FED4-CB3C-7143-2956D5F2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7CB0-6CEE-D9E5-0D25-7BC8938C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EA4B-7EF2-2DC2-0F0B-65982754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DAA1-AB4E-6314-A635-5ECA300C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458B-89F1-0A36-0D61-DD6EE6E7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3F678-2479-E260-849A-DF0066AF3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8A1FB-DFE7-C69C-DA17-856A366C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4E669-21E1-E21C-8BB9-1E6CA887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EC45-58F7-932B-7F1E-6DCB5FA4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1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0C18-BE2B-0A35-EA0C-D096E95A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5DE3-0F46-E43B-1E1F-FAA3D17DB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B7B6E-D4DE-C644-3B0F-A316ADB8A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CB1B6-017B-B7EA-3DE4-077B7A01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44048-C7C1-1A0C-DDD8-46ACCADD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CC6A5-F6B0-0E0B-7179-A9A43A88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1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6D73-CCD4-1F55-526A-E9F1A0F6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F0D99-89D4-F1B4-29B8-FC4842BD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5721C-0B8A-8586-631B-67D1BF51F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D6EED-8717-42D6-E209-467C28328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4B47D-D1E7-BEBD-FB0D-727FA04EB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CF770-4647-7BEE-B60F-6F103975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33FBE-627C-1B41-0BE5-5680A67D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E1072-1B4A-8265-6CCB-09B778E0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5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AF6A-80F6-ECAB-9C89-B557122B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83A45-A90F-8DB4-93A6-914D2611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8BE2D-6C9C-B904-318C-3AFFE51D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F01D3-F89B-CFCC-EF5A-B71E4C8B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D4EA5-3343-B008-AE35-4A88584D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2/24/23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F650D-46EB-BB01-75D3-F71FAA7E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EDE14-E9A3-69F1-46D1-D58F37F8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4D9F-5AE3-FE1E-C7A2-B29A4335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B7D4-D062-3D96-9842-27CA67F54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9E7AD-A8AD-3859-08AC-83BF2AE46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80C98-3E0E-F9D4-8CD8-AEE7695B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2E058-A7EC-3F42-605D-C2875D23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E7089-1E11-BB78-B289-D1C76B6F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6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00E4-A6EA-05D4-6FDD-5A86D3B3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47C88-081B-6910-F5AA-2F8182ACA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33300-F4CB-94E8-B2FF-DD0FF8A7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40435-1C9B-73BE-C2E5-3B1C4B7C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AC735-5564-861B-B338-6AF36222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E53C5-A70A-A0BD-E924-395B1D5D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1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49811-9810-2550-89D8-B61E2063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63552-C80C-ED1C-E353-FAC33324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75D76-629A-E317-CEA6-D50133518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56EC-134F-4749-B2EA-ACE3C82AE9BE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4D55-9854-F089-EBBE-7DFB82B96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2320F-726F-F809-C5A7-6DE6FE393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8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9AC-00D8-134C-A11B-8CA9C53A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Engineering Interactive Visual Interfaces for Data Science (“The CS Data Vis Class”)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E742A-90EE-9545-A0D1-796A22202BC6}"/>
              </a:ext>
            </a:extLst>
          </p:cNvPr>
          <p:cNvSpPr txBox="1"/>
          <p:nvPr/>
        </p:nvSpPr>
        <p:spPr>
          <a:xfrm>
            <a:off x="10695909" y="5314433"/>
            <a:ext cx="65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341EBE-82D0-1E25-67D6-12397A30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les à la Google Maps: Coordinates, Tile Bounds and Projection -  conversion to EPSG:3785 and EPSG:4326 (WGS84) | MapTiler">
            <a:extLst>
              <a:ext uri="{FF2B5EF4-FFF2-40B4-BE49-F238E27FC236}">
                <a16:creationId xmlns:a16="http://schemas.microsoft.com/office/drawing/2014/main" id="{E4975BE5-F32E-8B1C-1CDC-B1EF65B88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87" y="151002"/>
            <a:ext cx="7008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BADFF2-C136-4D7E-0117-8BC4619F9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6" y="1834014"/>
            <a:ext cx="479081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Think of it as a tree</a:t>
            </a:r>
          </a:p>
          <a:p>
            <a:r>
              <a:rPr lang="en-US" dirty="0"/>
              <a:t>When zoomed far away, you are viewing an image of the map that is appropriate to that zoom level</a:t>
            </a:r>
          </a:p>
          <a:p>
            <a:r>
              <a:rPr lang="en-US" dirty="0"/>
              <a:t>As you zoom in, a new image is loaded</a:t>
            </a:r>
          </a:p>
          <a:p>
            <a:pPr lvl="1"/>
            <a:r>
              <a:rPr lang="en-US" dirty="0"/>
              <a:t>Shows appropriate details for that zoom level</a:t>
            </a:r>
          </a:p>
          <a:p>
            <a:pPr lvl="1"/>
            <a:r>
              <a:rPr lang="en-US" dirty="0"/>
              <a:t>Only shows the region of the map you are focusing 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F76AC-F242-84E8-8CC9-7732A360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do pan and zoom maps work? </a:t>
            </a:r>
          </a:p>
        </p:txBody>
      </p:sp>
    </p:spTree>
    <p:extLst>
      <p:ext uri="{BB962C8B-B14F-4D97-AF65-F5344CB8AC3E}">
        <p14:creationId xmlns:p14="http://schemas.microsoft.com/office/powerpoint/2010/main" val="289059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F828-8F85-EC4D-A1A1-A66851B8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pan and zoom maps work? </a:t>
            </a:r>
          </a:p>
        </p:txBody>
      </p:sp>
      <p:pic>
        <p:nvPicPr>
          <p:cNvPr id="3074" name="Picture 2" descr="Tiles à la Google Maps: Coordinates, Tile Bounds and Projection -  conversion to EPSG:3785 and EPSG:4326 (WGS84) | MapTiler">
            <a:extLst>
              <a:ext uri="{FF2B5EF4-FFF2-40B4-BE49-F238E27FC236}">
                <a16:creationId xmlns:a16="http://schemas.microsoft.com/office/drawing/2014/main" id="{02B68C91-E42F-2F48-8EE1-F6FF5569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7" y="444616"/>
            <a:ext cx="7008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BEEAD2-FD40-E245-9152-67D6C8484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6" y="1834014"/>
            <a:ext cx="479081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need a source for ‘map tiles’</a:t>
            </a:r>
          </a:p>
          <a:p>
            <a:pPr lvl="1"/>
            <a:r>
              <a:rPr lang="en-US" dirty="0"/>
              <a:t>Esri</a:t>
            </a:r>
          </a:p>
          <a:p>
            <a:pPr lvl="1"/>
            <a:r>
              <a:rPr lang="en-US" dirty="0" err="1"/>
              <a:t>OpenStreetMaps</a:t>
            </a:r>
            <a:endParaRPr lang="en-US" dirty="0"/>
          </a:p>
          <a:p>
            <a:r>
              <a:rPr lang="en-US" dirty="0"/>
              <a:t>And a library (Leaflet) that communicates with the servers of these tiles</a:t>
            </a:r>
          </a:p>
          <a:p>
            <a:pPr lvl="1"/>
            <a:r>
              <a:rPr lang="en-US" dirty="0"/>
              <a:t>Give me a map tile </a:t>
            </a:r>
          </a:p>
          <a:p>
            <a:pPr lvl="2"/>
            <a:r>
              <a:rPr lang="en-US" dirty="0"/>
              <a:t>In a bounding box </a:t>
            </a:r>
          </a:p>
          <a:p>
            <a:pPr lvl="2"/>
            <a:r>
              <a:rPr lang="en-US" dirty="0"/>
              <a:t>At this zoom level</a:t>
            </a:r>
          </a:p>
          <a:p>
            <a:pPr lvl="1"/>
            <a:r>
              <a:rPr lang="en-US" dirty="0"/>
              <a:t>User interacts</a:t>
            </a:r>
          </a:p>
          <a:p>
            <a:pPr lvl="2"/>
            <a:r>
              <a:rPr lang="en-US" dirty="0"/>
              <a:t>Give me a new map tile…</a:t>
            </a:r>
          </a:p>
        </p:txBody>
      </p:sp>
    </p:spTree>
    <p:extLst>
      <p:ext uri="{BB962C8B-B14F-4D97-AF65-F5344CB8AC3E}">
        <p14:creationId xmlns:p14="http://schemas.microsoft.com/office/powerpoint/2010/main" val="346560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EAD9-C460-BF4A-A029-8D03A31E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display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0E09-DAE8-814C-97BD-0E81FB9B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8809" cy="4351338"/>
          </a:xfrm>
        </p:spPr>
        <p:txBody>
          <a:bodyPr/>
          <a:lstStyle/>
          <a:p>
            <a:r>
              <a:rPr lang="en-US" dirty="0"/>
              <a:t>Suppose your data has latitude and longitude coordinates</a:t>
            </a:r>
          </a:p>
          <a:p>
            <a:r>
              <a:rPr lang="en-US" dirty="0"/>
              <a:t>We can’t just use d3 scales to determine how to go from data to pixel coordinate</a:t>
            </a:r>
          </a:p>
          <a:p>
            <a:r>
              <a:rPr lang="en-US" dirty="0"/>
              <a:t>We need to know what the coordinate space is of our current map tile</a:t>
            </a:r>
          </a:p>
        </p:txBody>
      </p:sp>
      <p:pic>
        <p:nvPicPr>
          <p:cNvPr id="4" name="Picture 2" descr="Tiles à la Google Maps: Coordinates, Tile Bounds and Projection -  conversion to EPSG:3785 and EPSG:4326 (WGS84) | MapTiler">
            <a:extLst>
              <a:ext uri="{FF2B5EF4-FFF2-40B4-BE49-F238E27FC236}">
                <a16:creationId xmlns:a16="http://schemas.microsoft.com/office/drawing/2014/main" id="{19F158D9-6F45-1C43-8A4F-D1905F7C7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87" y="151002"/>
            <a:ext cx="7008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698B161-0C6C-4C4A-89D2-CBE7025087D9}"/>
              </a:ext>
            </a:extLst>
          </p:cNvPr>
          <p:cNvSpPr/>
          <p:nvPr/>
        </p:nvSpPr>
        <p:spPr>
          <a:xfrm>
            <a:off x="8619513" y="4471333"/>
            <a:ext cx="146457" cy="12184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56598A-7742-AF46-B9AB-B3A1D7D9DE1C}"/>
              </a:ext>
            </a:extLst>
          </p:cNvPr>
          <p:cNvSpPr/>
          <p:nvPr/>
        </p:nvSpPr>
        <p:spPr>
          <a:xfrm>
            <a:off x="8273468" y="2957120"/>
            <a:ext cx="146457" cy="12184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98D4CF-6BCE-544A-8B18-843C8F42CFBC}"/>
              </a:ext>
            </a:extLst>
          </p:cNvPr>
          <p:cNvSpPr/>
          <p:nvPr/>
        </p:nvSpPr>
        <p:spPr>
          <a:xfrm>
            <a:off x="8020051" y="2048313"/>
            <a:ext cx="146457" cy="12184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0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A68C-BC1B-304A-9DA4-1E798D4B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D495A-B8EB-4249-BAFF-84C64D32E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Ask for a ‘layer’ within the map drawing </a:t>
            </a:r>
            <a:r>
              <a:rPr lang="en-US" dirty="0" err="1"/>
              <a:t>svg</a:t>
            </a:r>
            <a:endParaRPr lang="en-US" dirty="0"/>
          </a:p>
          <a:p>
            <a:r>
              <a:rPr lang="en-US" dirty="0"/>
              <a:t>Hand-off the placement of data points to the map library</a:t>
            </a:r>
          </a:p>
          <a:p>
            <a:r>
              <a:rPr lang="en-US" dirty="0"/>
              <a:t>Otherwise, we can mostly just do normal d3</a:t>
            </a:r>
          </a:p>
          <a:p>
            <a:pPr lvl="1"/>
            <a:r>
              <a:rPr lang="en-US" dirty="0"/>
              <a:t>Creating graphical primitives bound to data</a:t>
            </a:r>
          </a:p>
          <a:p>
            <a:pPr lvl="1"/>
            <a:r>
              <a:rPr lang="en-US" dirty="0"/>
              <a:t>Using color scales </a:t>
            </a:r>
          </a:p>
          <a:p>
            <a:pPr lvl="1"/>
            <a:r>
              <a:rPr lang="en-US" dirty="0"/>
              <a:t>Transitions, event handlers…. </a:t>
            </a:r>
          </a:p>
          <a:p>
            <a:r>
              <a:rPr lang="en-US" dirty="0"/>
              <a:t>If you want positions or sizes or paths based on the map </a:t>
            </a:r>
          </a:p>
          <a:p>
            <a:pPr lvl="1"/>
            <a:r>
              <a:rPr lang="en-US" dirty="0"/>
              <a:t>Need to ask Leaflet</a:t>
            </a:r>
          </a:p>
          <a:p>
            <a:r>
              <a:rPr lang="en-US" dirty="0"/>
              <a:t>AND- need to create callback function for map zooming events, to redraw point positions</a:t>
            </a:r>
          </a:p>
        </p:txBody>
      </p:sp>
    </p:spTree>
    <p:extLst>
      <p:ext uri="{BB962C8B-B14F-4D97-AF65-F5344CB8AC3E}">
        <p14:creationId xmlns:p14="http://schemas.microsoft.com/office/powerpoint/2010/main" val="25210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0D82-E2FE-234D-B48D-F2B58280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5454C-1AB5-FE4D-9626-9EF37009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 10 </a:t>
            </a:r>
          </a:p>
        </p:txBody>
      </p:sp>
    </p:spTree>
    <p:extLst>
      <p:ext uri="{BB962C8B-B14F-4D97-AF65-F5344CB8AC3E}">
        <p14:creationId xmlns:p14="http://schemas.microsoft.com/office/powerpoint/2010/main" val="323307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41DC-173B-A64F-8E4A-211D1390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then let’s do an activity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8E91-D5CC-874E-8C32-B77C166A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6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31A-113F-4F49-8358-0AAB545C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 March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574D-13A6-554C-9BD2-1B8FBDA8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Engineering Interactive Visual Interfaces for Data Science</a:t>
            </a:r>
          </a:p>
          <a:p>
            <a:pPr lvl="1"/>
            <a:r>
              <a:rPr lang="en-US" dirty="0"/>
              <a:t>“The CS Data Vis Class”</a:t>
            </a:r>
          </a:p>
          <a:p>
            <a:r>
              <a:rPr lang="en-US" dirty="0"/>
              <a:t>Dr. Jillian </a:t>
            </a:r>
            <a:r>
              <a:rPr lang="en-US" dirty="0" err="1"/>
              <a:t>Aurisano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Plan for today: </a:t>
            </a:r>
          </a:p>
          <a:p>
            <a:pPr lvl="1"/>
            <a:r>
              <a:rPr lang="en-US" dirty="0"/>
              <a:t>Logistics</a:t>
            </a:r>
          </a:p>
          <a:p>
            <a:pPr lvl="1"/>
            <a:r>
              <a:rPr lang="en-US" dirty="0"/>
              <a:t>Project 2</a:t>
            </a:r>
          </a:p>
          <a:p>
            <a:pPr lvl="1"/>
            <a:r>
              <a:rPr lang="en-US" dirty="0"/>
              <a:t>Maps and d3</a:t>
            </a:r>
          </a:p>
        </p:txBody>
      </p:sp>
    </p:spTree>
    <p:extLst>
      <p:ext uri="{BB962C8B-B14F-4D97-AF65-F5344CB8AC3E}">
        <p14:creationId xmlns:p14="http://schemas.microsoft.com/office/powerpoint/2010/main" val="81398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1FDD-E917-8A81-8BF9-65D9C899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partners for 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E8CB-A2A5-F001-77BE-080D576AB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of 2-4</a:t>
            </a:r>
          </a:p>
          <a:p>
            <a:pPr lvl="1"/>
            <a:r>
              <a:rPr lang="en-US" dirty="0"/>
              <a:t>Some like small groups, others prefer larger ones</a:t>
            </a:r>
          </a:p>
          <a:p>
            <a:pPr lvl="1"/>
            <a:r>
              <a:rPr lang="en-US" dirty="0"/>
              <a:t>Post to discord if you are looking for a group</a:t>
            </a:r>
          </a:p>
        </p:txBody>
      </p:sp>
    </p:spTree>
    <p:extLst>
      <p:ext uri="{BB962C8B-B14F-4D97-AF65-F5344CB8AC3E}">
        <p14:creationId xmlns:p14="http://schemas.microsoft.com/office/powerpoint/2010/main" val="9164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4CEF-EEDB-00BF-2123-E5A9A51D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8EE24-502C-835C-CE3A-C37C9B1C7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8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E35C-9E03-C04A-8C2B-347A1456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pic>
        <p:nvPicPr>
          <p:cNvPr id="3" name="Picture 2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771AB180-0640-93BF-19E9-193F78C9B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475" y="365125"/>
            <a:ext cx="8486525" cy="63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4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CA90-A528-264F-8DED-FA4F49E2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visualize data within a pan and zoom map?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9900-BBFB-634D-91AA-51F1AA1B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is this appropriate</a:t>
            </a:r>
          </a:p>
          <a:p>
            <a:r>
              <a:rPr lang="en-US" dirty="0"/>
              <a:t>What might someone use a map like this for? </a:t>
            </a:r>
          </a:p>
        </p:txBody>
      </p:sp>
    </p:spTree>
    <p:extLst>
      <p:ext uri="{BB962C8B-B14F-4D97-AF65-F5344CB8AC3E}">
        <p14:creationId xmlns:p14="http://schemas.microsoft.com/office/powerpoint/2010/main" val="316022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CA90-A528-264F-8DED-FA4F49E2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visualize data within a pan and zoom map?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9900-BBFB-634D-91AA-51F1AA1B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is this appropriate</a:t>
            </a:r>
          </a:p>
          <a:p>
            <a:r>
              <a:rPr lang="en-US" dirty="0"/>
              <a:t>What might someone use a map like this for?</a:t>
            </a:r>
          </a:p>
          <a:p>
            <a:endParaRPr lang="en-US" dirty="0"/>
          </a:p>
          <a:p>
            <a:r>
              <a:rPr lang="en-US" dirty="0"/>
              <a:t>When exploring data in reference to geographic features</a:t>
            </a:r>
          </a:p>
          <a:p>
            <a:r>
              <a:rPr lang="en-US" dirty="0"/>
              <a:t>When you need to be able to see geospatial features along with the data</a:t>
            </a:r>
          </a:p>
          <a:p>
            <a:pPr lvl="1"/>
            <a:r>
              <a:rPr lang="en-US" dirty="0"/>
              <a:t>Human features- roads, buildings, city boundaries</a:t>
            </a:r>
          </a:p>
          <a:p>
            <a:pPr lvl="1"/>
            <a:r>
              <a:rPr lang="en-US" dirty="0"/>
              <a:t>Natural features- mountains, fields, desserts </a:t>
            </a:r>
          </a:p>
          <a:p>
            <a:r>
              <a:rPr lang="en-US" dirty="0"/>
              <a:t>When you need to see features only accessible through ‘zooming in’</a:t>
            </a:r>
          </a:p>
          <a:p>
            <a:r>
              <a:rPr lang="en-US" dirty="0"/>
              <a:t>When your data benefits from being seen both in a zoomed-in and zoomed out perspective</a:t>
            </a:r>
          </a:p>
          <a:p>
            <a:pPr lvl="1"/>
            <a:r>
              <a:rPr lang="en-US" dirty="0"/>
              <a:t>See broad distributions of the data</a:t>
            </a:r>
          </a:p>
          <a:p>
            <a:pPr lvl="1"/>
            <a:r>
              <a:rPr lang="en-US" dirty="0"/>
              <a:t>See detailed relationships within the data</a:t>
            </a:r>
          </a:p>
        </p:txBody>
      </p:sp>
    </p:spTree>
    <p:extLst>
      <p:ext uri="{BB962C8B-B14F-4D97-AF65-F5344CB8AC3E}">
        <p14:creationId xmlns:p14="http://schemas.microsoft.com/office/powerpoint/2010/main" val="282394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BFD4-8F9E-B35F-AA34-DF730DBE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pan and zoom maps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F4DB-762C-2188-0DF7-495EB8643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one giant image, and you zoom into it and out of it, just like you would a really big </a:t>
            </a:r>
            <a:r>
              <a:rPr lang="en-US" dirty="0" err="1"/>
              <a:t>png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42122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CA96-3D27-2A42-8D8B-8C80F2C1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 and zoom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531AE-AC07-C96F-4EFF-B7728C36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isn’t the same big image</a:t>
            </a:r>
          </a:p>
          <a:p>
            <a:r>
              <a:rPr lang="en-US" dirty="0"/>
              <a:t>Why not?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does it work?  </a:t>
            </a:r>
          </a:p>
        </p:txBody>
      </p:sp>
    </p:spTree>
    <p:extLst>
      <p:ext uri="{BB962C8B-B14F-4D97-AF65-F5344CB8AC3E}">
        <p14:creationId xmlns:p14="http://schemas.microsoft.com/office/powerpoint/2010/main" val="11000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52400</TotalTime>
  <Words>507</Words>
  <Application>Microsoft Macintosh PowerPoint</Application>
  <PresentationFormat>Widescreen</PresentationFormat>
  <Paragraphs>77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 2013 - 2022</vt:lpstr>
      <vt:lpstr> Engineering Interactive Visual Interfaces for Data Science (“The CS Data Vis Class”) </vt:lpstr>
      <vt:lpstr>Monday March 6</vt:lpstr>
      <vt:lpstr>Choose partners for project 2</vt:lpstr>
      <vt:lpstr>Project 2 </vt:lpstr>
      <vt:lpstr>Questions? </vt:lpstr>
      <vt:lpstr>Why visualize data within a pan and zoom map? </vt:lpstr>
      <vt:lpstr>Why visualize data within a pan and zoom map? </vt:lpstr>
      <vt:lpstr>How do pan and zoom maps work?</vt:lpstr>
      <vt:lpstr>Pan and zoom maps</vt:lpstr>
      <vt:lpstr>How do pan and zoom maps work? </vt:lpstr>
      <vt:lpstr>How do pan and zoom maps work? </vt:lpstr>
      <vt:lpstr>How can we display data?</vt:lpstr>
      <vt:lpstr>Steps</vt:lpstr>
      <vt:lpstr>Let’s look at an example</vt:lpstr>
      <vt:lpstr>And then let’s do an activity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Aurisano, Jillian M</dc:creator>
  <cp:lastModifiedBy>Aurisano, Jillian M</cp:lastModifiedBy>
  <cp:revision>191</cp:revision>
  <dcterms:created xsi:type="dcterms:W3CDTF">2022-01-10T03:51:18Z</dcterms:created>
  <dcterms:modified xsi:type="dcterms:W3CDTF">2023-03-06T21:01:52Z</dcterms:modified>
</cp:coreProperties>
</file>