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0"/>
  </p:notesMasterIdLst>
  <p:sldIdLst>
    <p:sldId id="616" r:id="rId2"/>
    <p:sldId id="877" r:id="rId3"/>
    <p:sldId id="637" r:id="rId4"/>
    <p:sldId id="642" r:id="rId5"/>
    <p:sldId id="646" r:id="rId6"/>
    <p:sldId id="645" r:id="rId7"/>
    <p:sldId id="647" r:id="rId8"/>
    <p:sldId id="648" r:id="rId9"/>
    <p:sldId id="649" r:id="rId10"/>
    <p:sldId id="653" r:id="rId11"/>
    <p:sldId id="650" r:id="rId12"/>
    <p:sldId id="651" r:id="rId13"/>
    <p:sldId id="652" r:id="rId14"/>
    <p:sldId id="655" r:id="rId15"/>
    <p:sldId id="656" r:id="rId16"/>
    <p:sldId id="654" r:id="rId17"/>
    <p:sldId id="641" r:id="rId18"/>
    <p:sldId id="8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50D29A-582B-7A4C-9027-24A3EB20882B}">
          <p14:sldIdLst>
            <p14:sldId id="616"/>
            <p14:sldId id="877"/>
          </p14:sldIdLst>
        </p14:section>
        <p14:section name="Untitled Section" id="{80DFDB72-3C70-8841-8815-3DBAEC981911}">
          <p14:sldIdLst>
            <p14:sldId id="637"/>
            <p14:sldId id="642"/>
            <p14:sldId id="646"/>
            <p14:sldId id="645"/>
            <p14:sldId id="647"/>
            <p14:sldId id="648"/>
            <p14:sldId id="649"/>
            <p14:sldId id="653"/>
            <p14:sldId id="650"/>
            <p14:sldId id="651"/>
            <p14:sldId id="652"/>
            <p14:sldId id="655"/>
            <p14:sldId id="656"/>
            <p14:sldId id="654"/>
            <p14:sldId id="641"/>
            <p14:sldId id="878"/>
          </p14:sldIdLst>
        </p14:section>
        <p14:section name="From last time...." id="{B5C4E19D-E64D-6D45-A013-01E9DF3F13A8}">
          <p14:sldIdLst/>
        </p14:section>
        <p14:section name="Brushing and linking" id="{C6BE9156-838F-1F4C-8084-F9CD271B4085}">
          <p14:sldIdLst/>
        </p14:section>
        <p14:section name="Untitled Section" id="{EF49FB26-FB96-1048-A9D7-7DF58DE9199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07"/>
    <p:restoredTop sz="96966"/>
  </p:normalViewPr>
  <p:slideViewPr>
    <p:cSldViewPr snapToGrid="0" snapToObjects="1">
      <p:cViewPr varScale="1">
        <p:scale>
          <a:sx n="128" d="100"/>
          <a:sy n="128" d="100"/>
        </p:scale>
        <p:origin x="10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0D6C-137D-024A-9792-1378B1392CBD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FF83-FE40-E34E-9A43-68AFB1B4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9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D7F2C-B771-E34D-A921-089D52C29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921C3-DABB-D010-DC93-DD8D0C5CD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2D631-4409-F30E-2478-450EBEDF8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4938-5A36-93D5-6D5C-A2A3DB99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E0803-6189-F9A1-D477-48E387FF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0EA8-BE92-A024-4428-096F2CB2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8F784-79CA-22EE-26DD-2E02C7799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23302-EF99-14ED-74B8-8E169623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5A613-BDCD-16C1-4B91-6F105ACA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9B95B-BE29-FDCC-CD41-426F4A6F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7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3FCFA7-E516-3AFF-5A0E-3D1EDC606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12EB0-8F48-412F-D6F7-FA53837F3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DB64C-AD33-A36C-F5FF-23545D711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0F22-3116-BB3D-0195-02C098E4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A44E-6D65-EB17-85C1-BBF5D3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6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5234-67CB-8DA6-3BD0-74050C68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5904-8D93-D8A4-22FA-3D937F429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B57A3-209B-9803-4F76-689066104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86F7C-A38D-816A-C295-D919B54A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1CCA7-858A-09C8-F0E6-6D6833085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3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EC91-BCF9-DA4D-8F8E-7B964E2D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E5E7D-84F5-F243-0769-29D449A46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968FE-6028-2478-D571-A37B8F56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AA73-3EE4-63B2-59AB-11E64EA6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5BD90-D695-109F-B354-3C700A99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4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BB47-197C-3F15-4099-C5768D89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1CFF-652C-6583-A245-C5AD00396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A4CA2-FFAB-96B3-4523-ED9F6EF75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20D7B-E5AC-C693-FA50-473A9721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FE3CB-9448-C1A6-5056-AD491208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13536-B6B5-38E1-57E2-DEEEBADF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1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9531B-0E53-513D-A340-D00EE9C4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E0E01-2C3C-9D88-BFAC-F428F11FB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3DF84-29D9-F38B-53C3-89944B256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116BC-84E3-1B94-4F1F-D1F3EC584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3581A-8051-2EDA-4874-96A2FFC76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EFCE40-5296-E85D-63F3-8655D6D9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60F0A-4FF0-F196-2318-4E1D8DD0A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89881-8BC8-F7FF-2685-1934A3CA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2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0C0B-83A7-3DA4-AA68-36D2DBCD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5A096-7259-34E6-80D9-AAA48463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2E9D4-71FD-59AF-5C5D-1240CCAC1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4F471-58C5-5569-8D5E-081BC143D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7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5ED4D1-885D-2829-967F-5705A1470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98FD1D-7C6B-2FD4-F53D-8CC83DD5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5AD77-CDFF-2C56-E5C8-1F7DA9DD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33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581C-EB6C-0394-9D52-818DB8BD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E501-1937-D6F2-2B09-01671BFD9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8E1EF-98DC-57B6-6F43-04BCA47C5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1A9BA-8B1D-7DAD-1BFE-354C9A45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28893-455C-DED5-8527-0F5ED63E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4064D-DCEF-6A7B-AA99-647E644B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80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AF52-266A-3CA8-3EE8-65CD7AE7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6FD27B-894F-D24B-9D1A-79231D86B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215F3-ED07-CDAE-32CD-8D6E3BA07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0C43A-C2A9-CF38-8557-70A540BE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35049-174E-C895-462C-94D543B32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7932E-5416-004D-102B-4F78B183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9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319BE-2D84-A4B4-3574-66712F2F9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6F6B7-3626-629A-AD3A-B1690F28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E97A4-9DB9-134C-38FD-C3562DDE5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56EC-134F-4749-B2EA-ACE3C82AE9BE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7AEA6-5811-74A9-A77F-C352DC835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0499B-51DB-3409-FD74-670125743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4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9AC-00D8-134C-A11B-8CA9C53A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Engineering Interactive Visual Interfaces for Data Science (“The CS Data Vis Class”)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E742A-90EE-9545-A0D1-796A22202BC6}"/>
              </a:ext>
            </a:extLst>
          </p:cNvPr>
          <p:cNvSpPr txBox="1"/>
          <p:nvPr/>
        </p:nvSpPr>
        <p:spPr>
          <a:xfrm>
            <a:off x="10695909" y="5314433"/>
            <a:ext cx="65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1341EBE-82D0-1E25-67D6-12397A305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9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C49B-283C-F24B-9259-5FE84FF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83" y="348674"/>
            <a:ext cx="10515600" cy="1325563"/>
          </a:xfrm>
        </p:spPr>
        <p:txBody>
          <a:bodyPr/>
          <a:lstStyle/>
          <a:p>
            <a:r>
              <a:rPr lang="en-US" dirty="0" err="1"/>
              <a:t>Treemap</a:t>
            </a:r>
            <a:r>
              <a:rPr lang="en-US" dirty="0"/>
              <a:t> example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3DAAAD04-8860-CD48-91F1-EC57370BA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644" y="96531"/>
            <a:ext cx="6752575" cy="6715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76A9F-DE5D-6544-A080-7469E092CC10}"/>
              </a:ext>
            </a:extLst>
          </p:cNvPr>
          <p:cNvSpPr txBox="1"/>
          <p:nvPr/>
        </p:nvSpPr>
        <p:spPr>
          <a:xfrm>
            <a:off x="766917" y="2900516"/>
            <a:ext cx="25544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 code base structure</a:t>
            </a:r>
          </a:p>
          <a:p>
            <a:r>
              <a:rPr lang="en-US" dirty="0"/>
              <a:t>And bytes (size of region)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Thoughts?  Pro’s /Con’s</a:t>
            </a:r>
          </a:p>
        </p:txBody>
      </p:sp>
    </p:spTree>
    <p:extLst>
      <p:ext uri="{BB962C8B-B14F-4D97-AF65-F5344CB8AC3E}">
        <p14:creationId xmlns:p14="http://schemas.microsoft.com/office/powerpoint/2010/main" val="222535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41DF-EFF1-184B-97C4-6D049CEE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Sunburst: Radial layout</a:t>
            </a:r>
          </a:p>
        </p:txBody>
      </p:sp>
      <p:pic>
        <p:nvPicPr>
          <p:cNvPr id="6" name="Picture 5" descr="Chart, sunburst chart&#10;&#10;Description automatically generated">
            <a:extLst>
              <a:ext uri="{FF2B5EF4-FFF2-40B4-BE49-F238E27FC236}">
                <a16:creationId xmlns:a16="http://schemas.microsoft.com/office/drawing/2014/main" id="{73C0C9E2-D259-2A4F-854C-D5AB2E19B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96" y="1821374"/>
            <a:ext cx="4847918" cy="42584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2460C1-CBD9-4E47-98E2-28B3B17AC41C}"/>
              </a:ext>
            </a:extLst>
          </p:cNvPr>
          <p:cNvSpPr txBox="1"/>
          <p:nvPr/>
        </p:nvSpPr>
        <p:spPr>
          <a:xfrm>
            <a:off x="7285703" y="2035277"/>
            <a:ext cx="32877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Leaves are on the outside</a:t>
            </a:r>
          </a:p>
          <a:p>
            <a:endParaRPr lang="en-US" dirty="0"/>
          </a:p>
          <a:p>
            <a:r>
              <a:rPr lang="en-US" dirty="0"/>
              <a:t>Inside is near the root of the tree</a:t>
            </a:r>
          </a:p>
          <a:p>
            <a:endParaRPr lang="en-US" dirty="0"/>
          </a:p>
          <a:p>
            <a:r>
              <a:rPr lang="en-US" dirty="0"/>
              <a:t>Size of the node can be shown</a:t>
            </a:r>
          </a:p>
        </p:txBody>
      </p:sp>
    </p:spTree>
    <p:extLst>
      <p:ext uri="{BB962C8B-B14F-4D97-AF65-F5344CB8AC3E}">
        <p14:creationId xmlns:p14="http://schemas.microsoft.com/office/powerpoint/2010/main" val="2417579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5B26-AC07-764E-A12E-113E14F0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Icicle Plot</a:t>
            </a:r>
          </a:p>
        </p:txBody>
      </p:sp>
      <p:pic>
        <p:nvPicPr>
          <p:cNvPr id="5" name="Picture 4" descr="Chart, treemap chart&#10;&#10;Description automatically generated">
            <a:extLst>
              <a:ext uri="{FF2B5EF4-FFF2-40B4-BE49-F238E27FC236}">
                <a16:creationId xmlns:a16="http://schemas.microsoft.com/office/drawing/2014/main" id="{5A95508E-8DB5-3045-B4CA-429A6B32B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15" y="1416490"/>
            <a:ext cx="10064955" cy="500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54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CFB8-F8C4-3142-A403-6A8EF2A3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Differences?  Pro’s? Con’s? </a:t>
            </a: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6DF7B642-89DB-D744-897C-8B4DDCA16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04" y="1410094"/>
            <a:ext cx="5366488" cy="2666189"/>
          </a:xfrm>
          <a:prstGeom prst="rect">
            <a:avLst/>
          </a:prstGeom>
        </p:spPr>
      </p:pic>
      <p:pic>
        <p:nvPicPr>
          <p:cNvPr id="5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916BA54F-D803-0240-BB9E-0C845BF6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8" y="3771371"/>
            <a:ext cx="3401962" cy="2988306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702FE991-974F-AB44-9ECE-C4A3BDAD1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437" y="2979174"/>
            <a:ext cx="3801477" cy="378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95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CFB8-F8C4-3142-A403-6A8EF2A3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Differences?  Pro’s? Con’s? </a:t>
            </a: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6DF7B642-89DB-D744-897C-8B4DDCA16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204" y="1410094"/>
            <a:ext cx="5366488" cy="2666189"/>
          </a:xfrm>
          <a:prstGeom prst="rect">
            <a:avLst/>
          </a:prstGeom>
        </p:spPr>
      </p:pic>
      <p:pic>
        <p:nvPicPr>
          <p:cNvPr id="5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916BA54F-D803-0240-BB9E-0C845BF6F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48" y="3771371"/>
            <a:ext cx="3401962" cy="2988306"/>
          </a:xfrm>
          <a:prstGeom prst="rect">
            <a:avLst/>
          </a:prstGeom>
        </p:spPr>
      </p:pic>
      <p:pic>
        <p:nvPicPr>
          <p:cNvPr id="7" name="Picture 6" descr="Chart, treemap chart&#10;&#10;Description automatically generated">
            <a:extLst>
              <a:ext uri="{FF2B5EF4-FFF2-40B4-BE49-F238E27FC236}">
                <a16:creationId xmlns:a16="http://schemas.microsoft.com/office/drawing/2014/main" id="{702FE991-974F-AB44-9ECE-C4A3BDAD1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437" y="2979174"/>
            <a:ext cx="3801477" cy="37805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9FA239-4EB9-9E44-97CA-2DD5462AA6F7}"/>
              </a:ext>
            </a:extLst>
          </p:cNvPr>
          <p:cNvSpPr txBox="1"/>
          <p:nvPr/>
        </p:nvSpPr>
        <p:spPr>
          <a:xfrm>
            <a:off x="3617310" y="4500093"/>
            <a:ext cx="2990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Inner leaves and nodes visible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7460A-92ED-FF48-82AC-C31738559A93}"/>
              </a:ext>
            </a:extLst>
          </p:cNvPr>
          <p:cNvSpPr txBox="1"/>
          <p:nvPr/>
        </p:nvSpPr>
        <p:spPr>
          <a:xfrm>
            <a:off x="9624545" y="2514153"/>
            <a:ext cx="2249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leaves are visible</a:t>
            </a:r>
          </a:p>
        </p:txBody>
      </p:sp>
    </p:spTree>
    <p:extLst>
      <p:ext uri="{BB962C8B-B14F-4D97-AF65-F5344CB8AC3E}">
        <p14:creationId xmlns:p14="http://schemas.microsoft.com/office/powerpoint/2010/main" val="1677693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7B355-6EF2-914C-98D6-2C889FCC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Representations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951D3-B84D-9547-B694-116B47DA1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Pro’s:</a:t>
            </a:r>
          </a:p>
          <a:p>
            <a:pPr lvl="1"/>
            <a:r>
              <a:rPr lang="en-US" dirty="0"/>
              <a:t>Space efficient</a:t>
            </a:r>
          </a:p>
          <a:p>
            <a:pPr lvl="1"/>
            <a:r>
              <a:rPr lang="en-US" dirty="0"/>
              <a:t>Scale up to large graphs</a:t>
            </a:r>
          </a:p>
          <a:p>
            <a:pPr lvl="1"/>
            <a:r>
              <a:rPr lang="en-US" dirty="0"/>
              <a:t>Show additional data  (e.g., size)</a:t>
            </a:r>
          </a:p>
          <a:p>
            <a:r>
              <a:rPr lang="en-US" dirty="0"/>
              <a:t>Con’s:</a:t>
            </a:r>
          </a:p>
          <a:p>
            <a:pPr lvl="1"/>
            <a:r>
              <a:rPr lang="en-US" dirty="0"/>
              <a:t>Position encodes the edges , so this channel can’t be used for anything else</a:t>
            </a:r>
          </a:p>
          <a:p>
            <a:pPr lvl="1"/>
            <a:r>
              <a:rPr lang="en-US" dirty="0"/>
              <a:t>Edge data (</a:t>
            </a:r>
            <a:r>
              <a:rPr lang="en-US" dirty="0" err="1"/>
              <a:t>eg.</a:t>
            </a:r>
            <a:r>
              <a:rPr lang="en-US" dirty="0"/>
              <a:t> Weighted edges) can’t be shown</a:t>
            </a:r>
          </a:p>
        </p:txBody>
      </p:sp>
    </p:spTree>
    <p:extLst>
      <p:ext uri="{BB962C8B-B14F-4D97-AF65-F5344CB8AC3E}">
        <p14:creationId xmlns:p14="http://schemas.microsoft.com/office/powerpoint/2010/main" val="219816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2410-1A8B-4E48-BA4A-98A00C18F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visualization reference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CBCFA1A-B0EA-BE46-8AC7-0A997201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22" y="1588548"/>
            <a:ext cx="8083345" cy="479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8912E-7D06-D848-9FD3-AD8F4EB7E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 we compute these layouts?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F5AB-74E1-BC48-B44A-6AACA8A30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Tutorial 12 on Canvas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1. Transform the raw data into an appropriate format for the layout generator</a:t>
            </a:r>
          </a:p>
          <a:p>
            <a:pPr marL="0" indent="0">
              <a:buNone/>
            </a:pPr>
            <a:r>
              <a:rPr lang="en-US" dirty="0"/>
              <a:t>2. Apply a layout generator takes the transformed data, and produces an intermediate format very close to what will be visualized</a:t>
            </a:r>
          </a:p>
          <a:p>
            <a:pPr marL="0" indent="0">
              <a:buNone/>
            </a:pPr>
            <a:r>
              <a:rPr lang="en-US" dirty="0"/>
              <a:t>	examples- start and end points for stacked rectangles, a path to 	draw for an arc </a:t>
            </a:r>
          </a:p>
          <a:p>
            <a:pPr marL="0" indent="0">
              <a:buNone/>
            </a:pPr>
            <a:r>
              <a:rPr lang="en-US" dirty="0"/>
              <a:t>3. Use this intermediate data to create </a:t>
            </a:r>
            <a:r>
              <a:rPr lang="en-US" dirty="0" err="1"/>
              <a:t>svg</a:t>
            </a:r>
            <a:r>
              <a:rPr lang="en-US" dirty="0"/>
              <a:t> elements within the DOM</a:t>
            </a:r>
          </a:p>
          <a:p>
            <a:pPr lvl="1"/>
            <a:r>
              <a:rPr lang="en-US" dirty="0"/>
              <a:t>Like usual- append or join…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6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CF9A-4814-EF4F-43AA-29A8F422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18991" cy="1325563"/>
          </a:xfrm>
        </p:spPr>
        <p:txBody>
          <a:bodyPr/>
          <a:lstStyle/>
          <a:p>
            <a:r>
              <a:rPr lang="en-US" dirty="0"/>
              <a:t>Stacked 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192CF-04B3-A8F0-669C-794FFCF27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Original data: </a:t>
            </a:r>
          </a:p>
          <a:p>
            <a:pPr lvl="1"/>
            <a:r>
              <a:rPr lang="en-US" dirty="0"/>
              <a:t>const data = [ { 'year': 2015, 'milk': 10, 'water': 4 }, { 'year': 2016, 'milk': 12, 'water': 6 }, { 'year': 2017, 'milk': 6, 'water': 7 } ];</a:t>
            </a:r>
          </a:p>
          <a:p>
            <a:r>
              <a:rPr lang="en-US" dirty="0"/>
              <a:t>Transformed data d3 can understand: NA</a:t>
            </a:r>
          </a:p>
          <a:p>
            <a:r>
              <a:rPr lang="en-US" dirty="0"/>
              <a:t>Intermediate data, ready for </a:t>
            </a:r>
            <a:r>
              <a:rPr lang="en-US" dirty="0" err="1"/>
              <a:t>svg</a:t>
            </a:r>
            <a:r>
              <a:rPr lang="en-US" dirty="0"/>
              <a:t> elements: stacked data: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Lato Extended"/>
              </a:rPr>
              <a:t>Create a stacking </a:t>
            </a:r>
            <a:r>
              <a:rPr lang="en-US" dirty="0">
                <a:solidFill>
                  <a:srgbClr val="333333"/>
                </a:solidFill>
                <a:latin typeface="Lato Extended"/>
              </a:rPr>
              <a:t>function: 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Lato Extended"/>
              </a:rPr>
              <a:t>const stack = d3.stack().keys(['milk', 'water’]);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Lato Extended"/>
              </a:rPr>
              <a:t>Call the stacking function on your data:</a:t>
            </a:r>
          </a:p>
          <a:p>
            <a:pPr lvl="2"/>
            <a:r>
              <a:rPr lang="en-US" dirty="0"/>
              <a:t>const </a:t>
            </a:r>
            <a:r>
              <a:rPr lang="en-US" dirty="0" err="1"/>
              <a:t>stackedData</a:t>
            </a:r>
            <a:r>
              <a:rPr lang="en-US" dirty="0"/>
              <a:t> = stack(data);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Lato Extended"/>
              </a:rPr>
              <a:t>Output is a set of values that are stacked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Lato Extended"/>
              </a:rPr>
              <a:t>Ex. Milk{ 2015:  0 to 10,….}. Water{ 2015: 10 to 14 ) </a:t>
            </a:r>
          </a:p>
          <a:p>
            <a:r>
              <a:rPr lang="en-US" dirty="0"/>
              <a:t>Apply </a:t>
            </a:r>
            <a:r>
              <a:rPr lang="en-US" dirty="0" err="1"/>
              <a:t>svg’s</a:t>
            </a:r>
            <a:r>
              <a:rPr lang="en-US" dirty="0"/>
              <a:t> to this intermediate data</a:t>
            </a:r>
          </a:p>
          <a:p>
            <a:pPr lvl="1"/>
            <a:r>
              <a:rPr lang="en-US" dirty="0"/>
              <a:t>Make a </a:t>
            </a:r>
            <a:r>
              <a:rPr lang="en-US" dirty="0" err="1"/>
              <a:t>rect</a:t>
            </a:r>
            <a:r>
              <a:rPr lang="en-US" dirty="0"/>
              <a:t> from 0-10 and from 10-14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907BAB82-B4DC-842B-E648-AA3ABEF08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429" y="155517"/>
            <a:ext cx="4420518" cy="231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8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E35C-9E03-C04A-8C2B-347A1456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</a:t>
            </a:r>
          </a:p>
        </p:txBody>
      </p:sp>
      <p:pic>
        <p:nvPicPr>
          <p:cNvPr id="3" name="Picture 2" descr="A picture containing text, newspaper&#10;&#10;Description automatically generated">
            <a:extLst>
              <a:ext uri="{FF2B5EF4-FFF2-40B4-BE49-F238E27FC236}">
                <a16:creationId xmlns:a16="http://schemas.microsoft.com/office/drawing/2014/main" id="{771AB180-0640-93BF-19E9-193F78C9B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475" y="365125"/>
            <a:ext cx="8486525" cy="635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9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61B0-CF19-9643-9387-09651F5D4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0AA6E-56AA-6241-ADAF-278D881BD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learned that position is one of the best visual channels to use in encoding data</a:t>
            </a:r>
          </a:p>
          <a:p>
            <a:r>
              <a:rPr lang="en-US" dirty="0"/>
              <a:t>So far, we have positioned elements using scales- </a:t>
            </a:r>
          </a:p>
          <a:p>
            <a:pPr lvl="1"/>
            <a:r>
              <a:rPr lang="en-US" dirty="0"/>
              <a:t>Linear scale to position elements based on a quantitative data attribute</a:t>
            </a:r>
          </a:p>
          <a:p>
            <a:pPr lvl="1"/>
            <a:r>
              <a:rPr lang="en-US" dirty="0"/>
              <a:t>Banded scale to position elements based on a qualitative data attribute</a:t>
            </a:r>
          </a:p>
          <a:p>
            <a:r>
              <a:rPr lang="en-US" dirty="0"/>
              <a:t>What if we need something more complex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6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805B-5FE1-A14B-97E4-ACFC0C45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help needed!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4C9C1-F183-ED41-8D85-2D8070949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Stacks, pie charts</a:t>
            </a:r>
          </a:p>
          <a:p>
            <a:pPr lvl="1"/>
            <a:r>
              <a:rPr lang="en-US" dirty="0"/>
              <a:t>Positions of the bars or wedges depends on the positions of other elements </a:t>
            </a:r>
          </a:p>
          <a:p>
            <a:r>
              <a:rPr lang="en-US" dirty="0"/>
              <a:t>Graph data: Hierarchical / Trees, Network data </a:t>
            </a:r>
          </a:p>
          <a:p>
            <a:pPr lvl="1"/>
            <a:r>
              <a:rPr lang="en-US" dirty="0"/>
              <a:t>Position of elements related to edges</a:t>
            </a:r>
          </a:p>
          <a:p>
            <a:pPr lvl="1"/>
            <a:r>
              <a:rPr lang="en-US" dirty="0"/>
              <a:t>Position of elements related to neighbors</a:t>
            </a:r>
          </a:p>
        </p:txBody>
      </p:sp>
    </p:spTree>
    <p:extLst>
      <p:ext uri="{BB962C8B-B14F-4D97-AF65-F5344CB8AC3E}">
        <p14:creationId xmlns:p14="http://schemas.microsoft.com/office/powerpoint/2010/main" val="364209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4F1D-BEED-594B-9302-F0537617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consider trees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E4EE-BDAA-8E4D-94EC-B08A6E2EB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is a tree?</a:t>
            </a:r>
          </a:p>
          <a:p>
            <a:pPr lvl="1"/>
            <a:r>
              <a:rPr lang="en-US" dirty="0"/>
              <a:t>A graph with no cycles </a:t>
            </a:r>
          </a:p>
          <a:p>
            <a:pPr lvl="1"/>
            <a:r>
              <a:rPr lang="en-US" dirty="0"/>
              <a:t>A graph with a root node, and 0-n subtrees</a:t>
            </a:r>
          </a:p>
          <a:p>
            <a:r>
              <a:rPr lang="en-US" dirty="0"/>
              <a:t>It is a sub-type of graph data </a:t>
            </a:r>
          </a:p>
        </p:txBody>
      </p:sp>
      <p:pic>
        <p:nvPicPr>
          <p:cNvPr id="5" name="Picture 4" descr="Diagram, icon&#10;&#10;Description automatically generated">
            <a:extLst>
              <a:ext uri="{FF2B5EF4-FFF2-40B4-BE49-F238E27FC236}">
                <a16:creationId xmlns:a16="http://schemas.microsoft.com/office/drawing/2014/main" id="{72E29D6B-247C-0E4B-B312-58F1141ED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372" y="865188"/>
            <a:ext cx="3111500" cy="2286000"/>
          </a:xfrm>
          <a:prstGeom prst="rect">
            <a:avLst/>
          </a:prstGeom>
        </p:spPr>
      </p:pic>
      <p:pic>
        <p:nvPicPr>
          <p:cNvPr id="7" name="Picture 6" descr="Diagram, shape, polygon&#10;&#10;Description automatically generated">
            <a:extLst>
              <a:ext uri="{FF2B5EF4-FFF2-40B4-BE49-F238E27FC236}">
                <a16:creationId xmlns:a16="http://schemas.microsoft.com/office/drawing/2014/main" id="{917C44FA-0E12-2741-905A-672E50E54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74" y="3651251"/>
            <a:ext cx="91440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160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93F4-BEF9-394A-B259-A02602A03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present trees?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21FD-1057-2E42-A7FA-E02631434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9247"/>
          </a:xfrm>
        </p:spPr>
        <p:txBody>
          <a:bodyPr/>
          <a:lstStyle/>
          <a:p>
            <a:r>
              <a:rPr lang="en-US" dirty="0"/>
              <a:t>Three types of graph representation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131EAA10-A28C-C14D-9E9C-5F8EDF1BB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3399"/>
            <a:ext cx="7683500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6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EC45-50CC-FB4E-8B7B-EE13ABE9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representation of a tree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4F4FACC-11A3-0248-9320-76FD911B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26" y="1484671"/>
            <a:ext cx="4306636" cy="5098026"/>
          </a:xfrm>
          <a:prstGeom prst="rect">
            <a:avLst/>
          </a:prstGeom>
        </p:spPr>
      </p:pic>
      <p:pic>
        <p:nvPicPr>
          <p:cNvPr id="9" name="Picture 8" descr="Chart, sunburst chart&#10;&#10;Description automatically generated">
            <a:extLst>
              <a:ext uri="{FF2B5EF4-FFF2-40B4-BE49-F238E27FC236}">
                <a16:creationId xmlns:a16="http://schemas.microsoft.com/office/drawing/2014/main" id="{303D1B2B-F135-854E-9E58-2D6D27EB4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008" y="1448049"/>
            <a:ext cx="4854212" cy="51346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07AC83-0D0C-B747-842D-87D5776AD016}"/>
              </a:ext>
            </a:extLst>
          </p:cNvPr>
          <p:cNvSpPr txBox="1"/>
          <p:nvPr/>
        </p:nvSpPr>
        <p:spPr>
          <a:xfrm>
            <a:off x="10314237" y="1397675"/>
            <a:ext cx="17832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Tradeoffs? </a:t>
            </a:r>
          </a:p>
          <a:p>
            <a:endParaRPr lang="en-US" dirty="0"/>
          </a:p>
          <a:p>
            <a:r>
              <a:rPr lang="en-US" dirty="0"/>
              <a:t>What if you wanted to show the size of each node</a:t>
            </a:r>
          </a:p>
          <a:p>
            <a:r>
              <a:rPr lang="en-US" dirty="0"/>
              <a:t>ex. Directory size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Interactions?  Let’s think if some ways to interact.  What would these allow a user to learn?</a:t>
            </a:r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7396118A-3EAB-E9E3-6EB1-0766381F8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421" y="125305"/>
            <a:ext cx="3313105" cy="113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3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BF07-CE03-5846-9A01-4B273456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layout options </a:t>
            </a:r>
          </a:p>
        </p:txBody>
      </p:sp>
      <p:pic>
        <p:nvPicPr>
          <p:cNvPr id="5" name="Picture 4" descr="Chart, sunburst chart&#10;&#10;Description automatically generated">
            <a:extLst>
              <a:ext uri="{FF2B5EF4-FFF2-40B4-BE49-F238E27FC236}">
                <a16:creationId xmlns:a16="http://schemas.microsoft.com/office/drawing/2014/main" id="{C765D3E6-59BC-8D47-A918-8A3D0E58F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42" y="2091992"/>
            <a:ext cx="10746658" cy="3566658"/>
          </a:xfrm>
          <a:prstGeom prst="rect">
            <a:avLst/>
          </a:prstGeom>
        </p:spPr>
      </p:pic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885BF6E7-54BC-453C-B06A-B9A3CD54C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2421" y="125305"/>
            <a:ext cx="3313105" cy="113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42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FD99-9E17-F148-980D-E0FFA808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Treemap</a:t>
            </a:r>
            <a:endParaRPr lang="en-US" dirty="0"/>
          </a:p>
        </p:txBody>
      </p:sp>
      <p:pic>
        <p:nvPicPr>
          <p:cNvPr id="5" name="Picture 4" descr="A diagram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935BF585-5FEA-4E47-9731-51EC0AB2F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800" y="338138"/>
            <a:ext cx="7874000" cy="2705100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BA62040-884A-BB4F-AC0D-2B0DA025D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362" y="3103494"/>
            <a:ext cx="6312309" cy="368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62604</TotalTime>
  <Words>549</Words>
  <Application>Microsoft Macintosh PowerPoint</Application>
  <PresentationFormat>Widescreen</PresentationFormat>
  <Paragraphs>82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Lato Extended</vt:lpstr>
      <vt:lpstr>Office Theme</vt:lpstr>
      <vt:lpstr> Engineering Interactive Visual Interfaces for Data Science (“The CS Data Vis Class”) </vt:lpstr>
      <vt:lpstr>Questions? </vt:lpstr>
      <vt:lpstr>Spatial positioning</vt:lpstr>
      <vt:lpstr>Layout help needed!</vt:lpstr>
      <vt:lpstr>Let’s consider trees </vt:lpstr>
      <vt:lpstr>How can we present trees? </vt:lpstr>
      <vt:lpstr>Explicit representation of a tree</vt:lpstr>
      <vt:lpstr>Implicit layout options </vt:lpstr>
      <vt:lpstr>Treemap</vt:lpstr>
      <vt:lpstr>Treemap example</vt:lpstr>
      <vt:lpstr>Sunburst: Radial layout</vt:lpstr>
      <vt:lpstr>Icicle Plot</vt:lpstr>
      <vt:lpstr>Differences?  Pro’s? Con’s? </vt:lpstr>
      <vt:lpstr>Differences?  Pro’s? Con’s? </vt:lpstr>
      <vt:lpstr>Implicit Representations </vt:lpstr>
      <vt:lpstr>Tree visualization reference</vt:lpstr>
      <vt:lpstr>So, how do we compute these layouts? </vt:lpstr>
      <vt:lpstr>Stacked bar charts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Aurisano, Jillian M</dc:creator>
  <cp:lastModifiedBy>Jillian Aurisano</cp:lastModifiedBy>
  <cp:revision>210</cp:revision>
  <cp:lastPrinted>2022-02-02T03:46:38Z</cp:lastPrinted>
  <dcterms:created xsi:type="dcterms:W3CDTF">2022-01-10T03:51:18Z</dcterms:created>
  <dcterms:modified xsi:type="dcterms:W3CDTF">2025-04-14T17:21:31Z</dcterms:modified>
</cp:coreProperties>
</file>