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6"/>
  </p:notesMasterIdLst>
  <p:sldIdLst>
    <p:sldId id="260" r:id="rId2"/>
    <p:sldId id="262" r:id="rId3"/>
    <p:sldId id="593" r:id="rId4"/>
    <p:sldId id="607" r:id="rId5"/>
    <p:sldId id="714" r:id="rId6"/>
    <p:sldId id="715" r:id="rId7"/>
    <p:sldId id="716" r:id="rId8"/>
    <p:sldId id="717" r:id="rId9"/>
    <p:sldId id="701" r:id="rId10"/>
    <p:sldId id="702" r:id="rId11"/>
    <p:sldId id="703" r:id="rId12"/>
    <p:sldId id="704" r:id="rId13"/>
    <p:sldId id="705" r:id="rId14"/>
    <p:sldId id="706" r:id="rId15"/>
    <p:sldId id="718" r:id="rId16"/>
    <p:sldId id="688" r:id="rId17"/>
    <p:sldId id="707" r:id="rId18"/>
    <p:sldId id="719" r:id="rId19"/>
    <p:sldId id="689" r:id="rId20"/>
    <p:sldId id="721" r:id="rId21"/>
    <p:sldId id="720" r:id="rId22"/>
    <p:sldId id="722" r:id="rId23"/>
    <p:sldId id="723" r:id="rId24"/>
    <p:sldId id="724" r:id="rId25"/>
    <p:sldId id="687" r:id="rId26"/>
    <p:sldId id="728" r:id="rId27"/>
    <p:sldId id="710" r:id="rId28"/>
    <p:sldId id="690" r:id="rId29"/>
    <p:sldId id="725" r:id="rId30"/>
    <p:sldId id="691" r:id="rId31"/>
    <p:sldId id="692" r:id="rId32"/>
    <p:sldId id="693" r:id="rId33"/>
    <p:sldId id="695" r:id="rId34"/>
    <p:sldId id="696" r:id="rId35"/>
    <p:sldId id="727" r:id="rId36"/>
    <p:sldId id="709" r:id="rId37"/>
    <p:sldId id="694" r:id="rId38"/>
    <p:sldId id="708" r:id="rId39"/>
    <p:sldId id="698" r:id="rId40"/>
    <p:sldId id="699" r:id="rId41"/>
    <p:sldId id="729" r:id="rId42"/>
    <p:sldId id="711" r:id="rId43"/>
    <p:sldId id="712" r:id="rId44"/>
    <p:sldId id="713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288827C-F98A-C944-A998-9AA241FB575D}">
          <p14:sldIdLst>
            <p14:sldId id="260"/>
            <p14:sldId id="262"/>
          </p14:sldIdLst>
        </p14:section>
        <p14:section name="Usability review" id="{3341DC10-1E31-0C40-B57B-18792D4552CF}">
          <p14:sldIdLst>
            <p14:sldId id="593"/>
            <p14:sldId id="607"/>
            <p14:sldId id="714"/>
            <p14:sldId id="715"/>
            <p14:sldId id="716"/>
            <p14:sldId id="717"/>
          </p14:sldIdLst>
        </p14:section>
        <p14:section name="User centered design" id="{1E4A3BA0-4DCB-AA4F-96B1-E9D6B682685A}">
          <p14:sldIdLst>
            <p14:sldId id="701"/>
            <p14:sldId id="702"/>
            <p14:sldId id="703"/>
            <p14:sldId id="704"/>
            <p14:sldId id="705"/>
            <p14:sldId id="706"/>
            <p14:sldId id="718"/>
            <p14:sldId id="688"/>
            <p14:sldId id="707"/>
            <p14:sldId id="719"/>
            <p14:sldId id="689"/>
            <p14:sldId id="721"/>
            <p14:sldId id="720"/>
            <p14:sldId id="722"/>
            <p14:sldId id="723"/>
            <p14:sldId id="724"/>
          </p14:sldIdLst>
        </p14:section>
        <p14:section name="Interviews" id="{DD8DAD0A-3CE9-514B-A0CC-A02B6A32DF6B}">
          <p14:sldIdLst>
            <p14:sldId id="687"/>
            <p14:sldId id="728"/>
            <p14:sldId id="710"/>
          </p14:sldIdLst>
        </p14:section>
        <p14:section name="Needs vs concrete tasks" id="{D3EB2405-B1B5-394C-A3BC-B85CB2C92490}">
          <p14:sldIdLst>
            <p14:sldId id="690"/>
            <p14:sldId id="725"/>
            <p14:sldId id="691"/>
            <p14:sldId id="692"/>
            <p14:sldId id="693"/>
            <p14:sldId id="695"/>
            <p14:sldId id="696"/>
            <p14:sldId id="727"/>
          </p14:sldIdLst>
        </p14:section>
        <p14:section name="Interviewing specifics" id="{2376B0EA-8CB4-F64B-A317-9006B1588348}">
          <p14:sldIdLst>
            <p14:sldId id="709"/>
            <p14:sldId id="694"/>
            <p14:sldId id="708"/>
            <p14:sldId id="698"/>
            <p14:sldId id="699"/>
            <p14:sldId id="729"/>
          </p14:sldIdLst>
        </p14:section>
        <p14:section name="Untitled Section" id="{DC73C503-AAE1-EE4E-AD09-181D721A7C0D}">
          <p14:sldIdLst>
            <p14:sldId id="711"/>
            <p14:sldId id="712"/>
            <p14:sldId id="71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986"/>
    <p:restoredTop sz="96327"/>
  </p:normalViewPr>
  <p:slideViewPr>
    <p:cSldViewPr snapToGrid="0">
      <p:cViewPr varScale="1">
        <p:scale>
          <a:sx n="109" d="100"/>
          <a:sy n="109" d="100"/>
        </p:scale>
        <p:origin x="1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8D5162-7D4A-2842-B61A-D85B5876D2E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F4A9C-E58D-4C46-B7EC-7259BB457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37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So welcome to engineering visual interfaces for data science.  I'm Dr </a:t>
            </a:r>
            <a:r>
              <a:rPr lang="en-US" dirty="0" err="1"/>
              <a:t>Aurisano</a:t>
            </a:r>
            <a:r>
              <a:rPr lang="en-US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Thanks for finding the class on Zoom.  Hopefully we will be in person again soon.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If anyone out there is comfortable turning on their cameras, that is lovely- then I feel like I am talking to students, rather than to myself.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Here’s our plan for today: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First I’m going to introduce myself, so you know a bit about me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we are going to get to know each other, in Zoom breakout rooms.  This will give us a chance to make sure that Zoom breakout rooms work, and we all know how to access them.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Then, I am going to walk through the structure, and plan for the course.  I want to make sure everyone knows how the course will work, and what to expect, and also a bit about why the course is designed this way.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am going to introduce the class, and what the class is about.  Since this is a new class, and one of just a few classes in human centered computing here at UC, I wanted to give an overview of the topic.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Then I have an introductory activity, which we will do in breakout rooms, and which I think will help motivate the discussion on Wednesday, and getting into the meat of the class.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246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F4A9C-E58D-4C46-B7EC-7259BB45720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16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F4A9C-E58D-4C46-B7EC-7259BB45720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4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AF4A9C-E58D-4C46-B7EC-7259BB45720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08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CFF83-FE40-E34E-9A43-68AFB1B451E7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402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A3AD-0815-AED6-990B-517A24A76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9B57C1-110A-1C09-0096-53F31FFFD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28F68-BA13-8A99-BE76-32CB5EE2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34B-6CF1-E54F-B01F-47FCF64D168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8CAEB-5BE1-C1E3-8629-073E6EC31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F2D4F-9E21-8880-7DB3-22338C7F2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EF60-2CEB-7745-93C7-82CA996A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68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6F49-3454-62E5-3711-BCE5B575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A29EF6-FFFC-7972-BCBD-D3A8AEB58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5405F-B959-D365-6E7E-99D43D242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34B-6CF1-E54F-B01F-47FCF64D168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9E81C-121B-C88D-ED38-958CE0B3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DA9D1-78AF-22FF-7DBB-72BC2486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EF60-2CEB-7745-93C7-82CA996A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5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4971-FF6A-B492-6989-5C988390B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CA443-D2FC-EAAB-DD8A-B2FA3C99F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721A0-4A2C-C88A-AE36-3A5B14C85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34B-6CF1-E54F-B01F-47FCF64D168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973E7-7314-0238-E30F-6052F2E0D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2E1BD-4291-A399-6C29-4ABA3882B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EF60-2CEB-7745-93C7-82CA996A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684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EEBE-D32A-CF6C-46CA-5D76EA910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E1A42-4A8D-AD97-8EEB-300ADBA96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9175D-75F8-7C92-6EBB-A3F603C65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34B-6CF1-E54F-B01F-47FCF64D168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5103F-11AE-0FB2-6A0B-07473BA1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31BA5-1410-9883-9DC4-5E1767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EF60-2CEB-7745-93C7-82CA996A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1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D07E-2825-651D-B201-FFC20DC21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9BEF3-A3A7-A18A-0412-0DB72139E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11BBD-1E9D-E6FA-FDF0-C9AE206DF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34B-6CF1-E54F-B01F-47FCF64D168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8ED42-C1A5-2152-081B-06CF6ABF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2EE96-8D82-2551-BC37-D1DF465F7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EF60-2CEB-7745-93C7-82CA996A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65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DAF9F-23FD-0174-3263-E582D4211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CD1D0-E99F-468F-F907-4072FFB89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FC146-C00B-595B-348C-CD52AF11F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242FE0-63EF-F66D-32AE-7F958CCB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34B-6CF1-E54F-B01F-47FCF64D168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AA692-7DA2-3A71-030F-C98C24612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A84D7A-C34F-E54B-6B28-8C590FCB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EF60-2CEB-7745-93C7-82CA996A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2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8EE9F-6BE9-27E8-27D2-F02891AEA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40239-79BE-315F-A09D-A6168FD4E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D109C4-B0B1-355D-C8EF-D4C95D76AE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334786-4E0B-163E-60B1-A6D5CBEE81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6DE41-17D2-A77A-6216-3AEB4676C6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1C3E9B-69B5-F780-57EF-E37ADF1F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34B-6CF1-E54F-B01F-47FCF64D168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6D851A-44C3-B71B-060C-40BE4A025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5FF968-69A7-A79E-75D3-10ACDFD92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EF60-2CEB-7745-93C7-82CA996A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19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2B9E-577F-93CA-45A7-8745DBD4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3704F-2236-070F-395C-2517B6E2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34B-6CF1-E54F-B01F-47FCF64D168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244FB-9342-A77A-C89E-5D4CB8AA6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D6299-C461-3961-4447-4962B7215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EF60-2CEB-7745-93C7-82CA996A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2279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B8EDA-C91D-4519-1425-33079C62C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34B-6CF1-E54F-B01F-47FCF64D168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79EACC-FE3C-0D71-3EEE-3891CF68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EABAC-D6C7-9D76-D9E5-C78AC5B92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EF60-2CEB-7745-93C7-82CA996A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626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A73AA-300A-38EE-75EB-0E907FB67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2FBF8-A390-49B5-DA9F-150637EC0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6075B-41D6-475C-38D3-4B7C856387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C148B-4DE1-FBED-8139-71296252E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34B-6CF1-E54F-B01F-47FCF64D168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7401D4-D139-777A-12A6-3D2AEC0D2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9E2D64-51B1-27AC-DD94-E114BE039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EF60-2CEB-7745-93C7-82CA996A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21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6118F-DD21-25AC-BBDE-41DF3880C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3A3A51-7BCD-B117-AB00-63A96E8823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3A8A5-F21F-AFDB-0DDF-0A43B1E46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CFFAB-389D-578D-822A-46104E020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8034B-6CF1-E54F-B01F-47FCF64D168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AD180-4EE0-E309-6DB4-E2E89408B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82CEA-D54B-437C-F074-C099E604F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EF60-2CEB-7745-93C7-82CA996A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89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5FF1CC-21DF-1742-AFB7-7CC619F9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0CB656-E7C6-A49C-9AFF-2229B1FC2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7B39F-8303-86C2-7B24-89877CF193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8034B-6CF1-E54F-B01F-47FCF64D1689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12E40-54CC-E85A-DCDA-C60A5070D0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812BE-8601-0B4F-C811-98DADFEE9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EF60-2CEB-7745-93C7-82CA996AFE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02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FD31A-113F-4F49-8358-0AAB545C6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UI Design: Friday Week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E574D-13A6-554C-9BD2-1B8FBDA8F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Jillian </a:t>
            </a:r>
            <a:r>
              <a:rPr lang="en-US" dirty="0" err="1"/>
              <a:t>Aurisano</a:t>
            </a:r>
            <a:endParaRPr lang="en-US" dirty="0"/>
          </a:p>
          <a:p>
            <a:endParaRPr lang="en-US" dirty="0"/>
          </a:p>
          <a:p>
            <a:r>
              <a:rPr lang="en-US" dirty="0"/>
              <a:t>Plan for today: </a:t>
            </a:r>
          </a:p>
          <a:p>
            <a:pPr lvl="1"/>
            <a:r>
              <a:rPr lang="en-US" dirty="0"/>
              <a:t>Reminders, course logistics</a:t>
            </a:r>
          </a:p>
          <a:p>
            <a:pPr lvl="1"/>
            <a:r>
              <a:rPr lang="en-US" dirty="0"/>
              <a:t>Intro </a:t>
            </a:r>
            <a:r>
              <a:rPr lang="en-US" b="1" dirty="0"/>
              <a:t>user centered design</a:t>
            </a:r>
          </a:p>
          <a:p>
            <a:pPr lvl="1"/>
            <a:r>
              <a:rPr lang="en-US" b="1" dirty="0"/>
              <a:t>Needs finding / requirements gathering </a:t>
            </a:r>
          </a:p>
          <a:p>
            <a:pPr lvl="2"/>
            <a:r>
              <a:rPr lang="en-US" dirty="0"/>
              <a:t>Concrete tasks vs essential goals</a:t>
            </a:r>
          </a:p>
          <a:p>
            <a:pPr lvl="2"/>
            <a:r>
              <a:rPr lang="en-US" dirty="0"/>
              <a:t>One method: interview </a:t>
            </a:r>
          </a:p>
          <a:p>
            <a:pPr lvl="1"/>
            <a:r>
              <a:rPr lang="en-US" dirty="0"/>
              <a:t>Do an </a:t>
            </a:r>
            <a:r>
              <a:rPr lang="en-US" b="1" dirty="0"/>
              <a:t>interview activity</a:t>
            </a:r>
          </a:p>
          <a:p>
            <a:pPr marL="457200" lvl="1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826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5D63-A70B-5F7B-F60E-6CBA7A794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enough user engagement in the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6844-7E06-CC71-DBD7-2E541DCD3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4214" cy="4667250"/>
          </a:xfrm>
        </p:spPr>
        <p:txBody>
          <a:bodyPr>
            <a:normAutofit/>
          </a:bodyPr>
          <a:lstStyle/>
          <a:p>
            <a:r>
              <a:rPr lang="en-US" dirty="0"/>
              <a:t>User only included in the first step: capturing requirements and the last step- acceptance and release</a:t>
            </a:r>
          </a:p>
          <a:p>
            <a:r>
              <a:rPr lang="en-US" dirty="0"/>
              <a:t>Users not integrated throughout the process</a:t>
            </a:r>
          </a:p>
          <a:p>
            <a:r>
              <a:rPr lang="en-US" dirty="0"/>
              <a:t>Can lead to an application that doesn’t meet their needs </a:t>
            </a:r>
          </a:p>
        </p:txBody>
      </p:sp>
      <p:pic>
        <p:nvPicPr>
          <p:cNvPr id="4" name="Picture 2" descr="https://lh3.googleusercontent.com/q-f5L9tJGUtEGQH_eZKm_EKWSVkaMF4mb4QIMYdn5VYvLEDgZl02LhW7PzaTHSqRGA4WWrrylYJyf_-ERDtuYyksrdk_NAGZSHGTsKpmbDOAeVUKl-Q-OfFx6uzAnfw-euD13eWn">
            <a:extLst>
              <a:ext uri="{FF2B5EF4-FFF2-40B4-BE49-F238E27FC236}">
                <a16:creationId xmlns:a16="http://schemas.microsoft.com/office/drawing/2014/main" id="{041B7C56-F62D-2445-DB84-93DAB01C1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451" y="2320131"/>
            <a:ext cx="59436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E4BDF88C-CA95-FBB9-6325-FB6B182D6D3F}"/>
              </a:ext>
            </a:extLst>
          </p:cNvPr>
          <p:cNvSpPr/>
          <p:nvPr/>
        </p:nvSpPr>
        <p:spPr>
          <a:xfrm rot="9321608">
            <a:off x="6726622" y="2007911"/>
            <a:ext cx="945931" cy="327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4496A8D2-8A20-9926-C034-0996808AD9C0}"/>
              </a:ext>
            </a:extLst>
          </p:cNvPr>
          <p:cNvSpPr/>
          <p:nvPr/>
        </p:nvSpPr>
        <p:spPr>
          <a:xfrm rot="9321608">
            <a:off x="10382707" y="4504118"/>
            <a:ext cx="945931" cy="3272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323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E9CE-DE61-BAEE-96D2-E0892295A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Hence, User-Centered Design is iterative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566F-522D-9EFC-6857-E82A32104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16366" cy="4351338"/>
          </a:xfrm>
        </p:spPr>
        <p:txBody>
          <a:bodyPr/>
          <a:lstStyle/>
          <a:p>
            <a:r>
              <a:rPr lang="en-US" dirty="0"/>
              <a:t>Iterative design</a:t>
            </a:r>
          </a:p>
          <a:p>
            <a:r>
              <a:rPr lang="en-US" dirty="0"/>
              <a:t>Early focus on users and tasks</a:t>
            </a:r>
          </a:p>
          <a:p>
            <a:r>
              <a:rPr lang="en-US" dirty="0"/>
              <a:t>Constant evaluation to inform new design choices</a:t>
            </a:r>
          </a:p>
          <a:p>
            <a:pPr lvl="1"/>
            <a:r>
              <a:rPr lang="en-US" dirty="0"/>
              <a:t>Evaluation with lightweight prototypes</a:t>
            </a:r>
          </a:p>
          <a:p>
            <a:endParaRPr lang="en-US" dirty="0"/>
          </a:p>
          <a:p>
            <a:r>
              <a:rPr lang="en-US" dirty="0"/>
              <a:t>We will get into this but first…. </a:t>
            </a:r>
          </a:p>
        </p:txBody>
      </p:sp>
      <p:pic>
        <p:nvPicPr>
          <p:cNvPr id="4" name="Picture 4" descr="https://lh5.googleusercontent.com/ZljF5xHVitsbJO7PAtGWphK8njXkPxgutaovxv7i4Oc-OBNP4fbohd5U9X3sqODcob3T17mc0dOgheIhjrzTp3zXyJoZnxb4doTL1M_xt_e7JwYjwrkhcLv8hN_utKrF69O4Vc_m">
            <a:extLst>
              <a:ext uri="{FF2B5EF4-FFF2-40B4-BE49-F238E27FC236}">
                <a16:creationId xmlns:a16="http://schemas.microsoft.com/office/drawing/2014/main" id="{2F835CB3-D636-B368-7F12-5E28B849D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068" y="2256106"/>
            <a:ext cx="59436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0528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8105C-8C46-24B0-D35B-952D2F6C5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enter the cycle?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0720D-2D6D-59CA-B8FB-22B4D144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2357" y="2131929"/>
            <a:ext cx="3147391" cy="1485693"/>
          </a:xfrm>
        </p:spPr>
        <p:txBody>
          <a:bodyPr/>
          <a:lstStyle/>
          <a:p>
            <a:r>
              <a:rPr lang="en-US" dirty="0"/>
              <a:t>Needs finding, understanding our users</a:t>
            </a:r>
          </a:p>
        </p:txBody>
      </p:sp>
      <p:pic>
        <p:nvPicPr>
          <p:cNvPr id="4" name="Picture 4" descr="https://lh5.googleusercontent.com/ZljF5xHVitsbJO7PAtGWphK8njXkPxgutaovxv7i4Oc-OBNP4fbohd5U9X3sqODcob3T17mc0dOgheIhjrzTp3zXyJoZnxb4doTL1M_xt_e7JwYjwrkhcLv8hN_utKrF69O4Vc_m">
            <a:extLst>
              <a:ext uri="{FF2B5EF4-FFF2-40B4-BE49-F238E27FC236}">
                <a16:creationId xmlns:a16="http://schemas.microsoft.com/office/drawing/2014/main" id="{94CB0A66-A20D-4829-2BCE-D750DFCF78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2512" y="2131929"/>
            <a:ext cx="594360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784E3D2-A14C-5E44-9271-DD119EA2E47F}"/>
              </a:ext>
            </a:extLst>
          </p:cNvPr>
          <p:cNvCxnSpPr>
            <a:cxnSpLocks/>
          </p:cNvCxnSpPr>
          <p:nvPr/>
        </p:nvCxnSpPr>
        <p:spPr>
          <a:xfrm>
            <a:off x="4845511" y="2756807"/>
            <a:ext cx="1664619" cy="4479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7277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94BCA-07B4-CACC-271B-A97F01EC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Entering the cycle: Needs finding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4442A-9883-036F-F812-864B9D29B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Learning about the user, and their needs, so you can address their needs in your design</a:t>
            </a:r>
          </a:p>
          <a:p>
            <a:r>
              <a:rPr lang="en-US" dirty="0"/>
              <a:t>We need to understand our users</a:t>
            </a:r>
          </a:p>
          <a:p>
            <a:pPr lvl="1"/>
            <a:r>
              <a:rPr lang="en-US" dirty="0"/>
              <a:t>Who are they?</a:t>
            </a:r>
          </a:p>
          <a:p>
            <a:pPr lvl="1"/>
            <a:r>
              <a:rPr lang="en-US" dirty="0"/>
              <a:t>What are their goals? </a:t>
            </a:r>
          </a:p>
          <a:p>
            <a:pPr lvl="1"/>
            <a:r>
              <a:rPr lang="en-US" dirty="0"/>
              <a:t>What should the design help them do? </a:t>
            </a:r>
          </a:p>
          <a:p>
            <a:pPr lvl="1"/>
            <a:endParaRPr lang="en-US" dirty="0"/>
          </a:p>
          <a:p>
            <a:r>
              <a:rPr lang="en-US" dirty="0"/>
              <a:t>We are going to discuss ways to capture this, and potential pitfalls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29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EF77-F742-E126-F010-5DA60901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Your users: who are they?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6E25-1C59-D1F4-CB17-9BB544B3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User profiling</a:t>
            </a:r>
          </a:p>
          <a:p>
            <a:r>
              <a:rPr lang="en-US" sz="2400" dirty="0"/>
              <a:t>Things to learn</a:t>
            </a:r>
          </a:p>
          <a:p>
            <a:pPr lvl="1"/>
            <a:r>
              <a:rPr lang="en-US" sz="2000" dirty="0"/>
              <a:t>Age, gender, culture, language</a:t>
            </a:r>
          </a:p>
          <a:p>
            <a:pPr lvl="1"/>
            <a:r>
              <a:rPr lang="en-US" sz="2000" dirty="0"/>
              <a:t>Education (literacy? numeracy?)</a:t>
            </a:r>
          </a:p>
          <a:p>
            <a:pPr lvl="1"/>
            <a:r>
              <a:rPr lang="en-US" sz="2000" dirty="0"/>
              <a:t>Physical limitations</a:t>
            </a:r>
          </a:p>
          <a:p>
            <a:pPr lvl="1"/>
            <a:r>
              <a:rPr lang="en-US" sz="2000" dirty="0"/>
              <a:t>Computer experience (typing? mouse?)</a:t>
            </a:r>
          </a:p>
          <a:p>
            <a:pPr lvl="1"/>
            <a:r>
              <a:rPr lang="en-US" sz="2000" dirty="0"/>
              <a:t>Motivation, attitude</a:t>
            </a:r>
          </a:p>
          <a:p>
            <a:pPr lvl="1"/>
            <a:r>
              <a:rPr lang="en-US" sz="2000" dirty="0"/>
              <a:t>Domain experience</a:t>
            </a:r>
          </a:p>
          <a:p>
            <a:pPr lvl="1"/>
            <a:r>
              <a:rPr lang="en-US" sz="2000" dirty="0"/>
              <a:t>Application experience</a:t>
            </a:r>
          </a:p>
          <a:p>
            <a:pPr lvl="1"/>
            <a:r>
              <a:rPr lang="en-US" sz="2000" dirty="0"/>
              <a:t>Work environment and other social context</a:t>
            </a:r>
          </a:p>
          <a:p>
            <a:pPr lvl="1"/>
            <a:r>
              <a:rPr lang="en-US" sz="2000" dirty="0"/>
              <a:t>Relationships and communication patterns with other people</a:t>
            </a:r>
          </a:p>
          <a:p>
            <a:r>
              <a:rPr lang="en-US" sz="2400" dirty="0"/>
              <a:t>Pitfall</a:t>
            </a:r>
          </a:p>
          <a:p>
            <a:pPr lvl="1"/>
            <a:r>
              <a:rPr lang="en-US" sz="2000" dirty="0"/>
              <a:t>describing what you </a:t>
            </a:r>
            <a:r>
              <a:rPr lang="en-US" sz="2000" b="1" i="1" dirty="0"/>
              <a:t>want</a:t>
            </a:r>
            <a:r>
              <a:rPr lang="en-US" sz="2000" i="1" dirty="0"/>
              <a:t> </a:t>
            </a:r>
            <a:r>
              <a:rPr lang="en-US" sz="2000" dirty="0"/>
              <a:t>your users to be, rather than what they actually are</a:t>
            </a:r>
          </a:p>
          <a:p>
            <a:pPr lvl="2"/>
            <a:r>
              <a:rPr lang="en-US" sz="1800" dirty="0"/>
              <a:t>“Users should be literate in English, fluent in spoken Swahili, right-handed, and color-blind”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81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CEF77-F742-E126-F010-5DA60901A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Your users: who are they?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86E25-1C59-D1F4-CB17-9BB544B37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User profiling</a:t>
            </a:r>
          </a:p>
          <a:p>
            <a:r>
              <a:rPr lang="en-US" sz="2400" dirty="0"/>
              <a:t>Capturing or generating profiles of potential users, to characterize them</a:t>
            </a:r>
          </a:p>
          <a:p>
            <a:r>
              <a:rPr lang="en-US" sz="2400" dirty="0"/>
              <a:t>Pitfall: describing what you </a:t>
            </a:r>
            <a:r>
              <a:rPr lang="en-US" sz="2400" b="1" i="1" dirty="0"/>
              <a:t>want</a:t>
            </a:r>
            <a:r>
              <a:rPr lang="en-US" sz="2400" i="1" dirty="0"/>
              <a:t> </a:t>
            </a:r>
            <a:r>
              <a:rPr lang="en-US" sz="2400" dirty="0"/>
              <a:t>your users to be, rather than what they actually are</a:t>
            </a:r>
          </a:p>
          <a:p>
            <a:pPr lvl="1"/>
            <a:r>
              <a:rPr lang="en-US" sz="2000" dirty="0"/>
              <a:t>“Users should have prior experience with similar interfaces”</a:t>
            </a:r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121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5DC5-8FCF-0319-94FA-89EC9BCE1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Your users: who are they?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17DE5-BA81-FFC5-713E-B84190E68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can be multiple classes of user</a:t>
            </a:r>
          </a:p>
          <a:p>
            <a:pPr lvl="1"/>
            <a:r>
              <a:rPr lang="en-US" dirty="0"/>
              <a:t>Primary users, Secondary users</a:t>
            </a:r>
          </a:p>
          <a:p>
            <a:pPr lvl="1"/>
            <a:r>
              <a:rPr lang="en-US" dirty="0"/>
              <a:t>Or other divisions (expert users, novice users….)</a:t>
            </a:r>
          </a:p>
          <a:p>
            <a:r>
              <a:rPr lang="en-US" dirty="0"/>
              <a:t>These distinctions can help you think about different sets of goals, or different expectations or levels of experience</a:t>
            </a:r>
          </a:p>
        </p:txBody>
      </p:sp>
    </p:spTree>
    <p:extLst>
      <p:ext uri="{BB962C8B-B14F-4D97-AF65-F5344CB8AC3E}">
        <p14:creationId xmlns:p14="http://schemas.microsoft.com/office/powerpoint/2010/main" val="9699931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9B70-986D-C46C-95A6-F0E4849A9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 2: User needs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86FBB-F72F-02C7-99D1-996F6B11B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Capture what your user needs to do (Their tasks) and what they want to accomplish with the interface (their goals) </a:t>
            </a:r>
          </a:p>
          <a:p>
            <a:r>
              <a:rPr lang="en-US" dirty="0"/>
              <a:t>Not about systems requirements (yet)</a:t>
            </a:r>
          </a:p>
          <a:p>
            <a:r>
              <a:rPr lang="en-US" dirty="0"/>
              <a:t>Not about design of the UI (yet)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All about what people need </a:t>
            </a:r>
          </a:p>
          <a:p>
            <a:endParaRPr lang="en-US" dirty="0"/>
          </a:p>
          <a:p>
            <a:r>
              <a:rPr lang="en-US" dirty="0"/>
              <a:t>Methods: </a:t>
            </a:r>
          </a:p>
          <a:p>
            <a:pPr lvl="1"/>
            <a:r>
              <a:rPr lang="en-US" dirty="0"/>
              <a:t>Observation (we will cover later….)</a:t>
            </a:r>
          </a:p>
          <a:p>
            <a:pPr lvl="1"/>
            <a:r>
              <a:rPr lang="en-US" dirty="0"/>
              <a:t>Surveys (we will discuss later…)</a:t>
            </a:r>
          </a:p>
          <a:p>
            <a:pPr lvl="1"/>
            <a:r>
              <a:rPr lang="en-US" dirty="0"/>
              <a:t>Interviews- we will begin working on today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141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B6109-C4E0-C31E-2696-1DFE90A6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these user needs and goals?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4D2BB2-87C3-CB89-3FD9-95781F85A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you are designing an appointment app. </a:t>
            </a:r>
          </a:p>
          <a:p>
            <a:r>
              <a:rPr lang="en-US" dirty="0"/>
              <a:t>You start by writing down ideas: </a:t>
            </a:r>
          </a:p>
          <a:p>
            <a:pPr lvl="1"/>
            <a:r>
              <a:rPr lang="en-US" dirty="0"/>
              <a:t>Have a data structure to store appointments, which contains the date, time, location  </a:t>
            </a:r>
          </a:p>
          <a:p>
            <a:pPr lvl="1"/>
            <a:r>
              <a:rPr lang="en-US" dirty="0"/>
              <a:t>Set-up a monitoring function that will be called every hour, to notify users of any upcoming appointment.   </a:t>
            </a:r>
          </a:p>
          <a:p>
            <a:pPr lvl="1"/>
            <a:r>
              <a:rPr lang="en-US" dirty="0"/>
              <a:t>A bell will ring to notify the user of an appointment</a:t>
            </a:r>
          </a:p>
          <a:p>
            <a:pPr lvl="1"/>
            <a:endParaRPr lang="en-US" dirty="0"/>
          </a:p>
          <a:p>
            <a:r>
              <a:rPr lang="en-US" dirty="0"/>
              <a:t>Are these user needs and user goals? </a:t>
            </a:r>
          </a:p>
        </p:txBody>
      </p:sp>
    </p:spTree>
    <p:extLst>
      <p:ext uri="{BB962C8B-B14F-4D97-AF65-F5344CB8AC3E}">
        <p14:creationId xmlns:p14="http://schemas.microsoft.com/office/powerpoint/2010/main" val="2895655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D89D-46B7-1929-7966-D2512FEC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Pitfall in design: Skipping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CC20-F7C0-E631-3003-0FB8C8518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Pitfall: Begin with the system you want to build</a:t>
            </a:r>
          </a:p>
          <a:p>
            <a:pPr lvl="1"/>
            <a:r>
              <a:rPr lang="en-US" dirty="0"/>
              <a:t>Have a data structure to store appointments, which contains the date, time, location  </a:t>
            </a:r>
          </a:p>
          <a:p>
            <a:pPr lvl="1"/>
            <a:r>
              <a:rPr lang="en-US" dirty="0"/>
              <a:t>Set-up a monitoring function that will be called every hour, to notify users of any upcoming appointment.   </a:t>
            </a:r>
          </a:p>
          <a:p>
            <a:pPr lvl="1"/>
            <a:endParaRPr lang="en-US" dirty="0"/>
          </a:p>
          <a:p>
            <a:r>
              <a:rPr lang="en-US" dirty="0"/>
              <a:t>These may reflect a need from the user.  </a:t>
            </a:r>
          </a:p>
          <a:p>
            <a:r>
              <a:rPr lang="en-US" dirty="0"/>
              <a:t>How would we word these as user needs? 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328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2DC4-0508-EF9E-A7F7-F9290F18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9732B-BDC5-F521-B16A-6EC855511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 a and b due Tuesday</a:t>
            </a:r>
          </a:p>
          <a:p>
            <a:r>
              <a:rPr lang="en-US" dirty="0"/>
              <a:t>Next Wednesday- extra coding help if needed.  </a:t>
            </a:r>
          </a:p>
          <a:p>
            <a:pPr lvl="1"/>
            <a:r>
              <a:rPr lang="en-US" dirty="0"/>
              <a:t>Also can post to discord</a:t>
            </a:r>
          </a:p>
          <a:p>
            <a:r>
              <a:rPr lang="en-US" dirty="0"/>
              <a:t>Project 1 questions?</a:t>
            </a:r>
          </a:p>
          <a:p>
            <a:endParaRPr lang="en-US" dirty="0"/>
          </a:p>
          <a:p>
            <a:r>
              <a:rPr lang="en-US" dirty="0"/>
              <a:t>Next week- bring paper, sketch pads, pencils or tablets!  </a:t>
            </a:r>
          </a:p>
          <a:p>
            <a:r>
              <a:rPr lang="en-US" dirty="0"/>
              <a:t>We will be sketching! </a:t>
            </a:r>
          </a:p>
        </p:txBody>
      </p:sp>
    </p:spTree>
    <p:extLst>
      <p:ext uri="{BB962C8B-B14F-4D97-AF65-F5344CB8AC3E}">
        <p14:creationId xmlns:p14="http://schemas.microsoft.com/office/powerpoint/2010/main" val="23578024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D89D-46B7-1929-7966-D2512FEC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Pitfall in design: Skipping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CC20-F7C0-E631-3003-0FB8C8518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Pitfall: Begin with the system you want to build</a:t>
            </a:r>
          </a:p>
          <a:p>
            <a:pPr lvl="1"/>
            <a:r>
              <a:rPr lang="en-US" dirty="0"/>
              <a:t>Have a data structure to store appointments, which contains the date, time, location  </a:t>
            </a:r>
          </a:p>
          <a:p>
            <a:pPr lvl="1"/>
            <a:r>
              <a:rPr lang="en-US" dirty="0"/>
              <a:t>Set-up a monitoring function that will be called every hour, to notify users of any upcoming appointment.   </a:t>
            </a:r>
          </a:p>
          <a:p>
            <a:pPr lvl="1"/>
            <a:endParaRPr lang="en-US" dirty="0"/>
          </a:p>
          <a:p>
            <a:r>
              <a:rPr lang="en-US" dirty="0"/>
              <a:t>These may reflect a need from the user.  </a:t>
            </a:r>
          </a:p>
          <a:p>
            <a:r>
              <a:rPr lang="en-US" dirty="0"/>
              <a:t>How would we word these as user needs?  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need: “I need to know about my appointments, so I don’t miss them”</a:t>
            </a:r>
          </a:p>
        </p:txBody>
      </p:sp>
    </p:spTree>
    <p:extLst>
      <p:ext uri="{BB962C8B-B14F-4D97-AF65-F5344CB8AC3E}">
        <p14:creationId xmlns:p14="http://schemas.microsoft.com/office/powerpoint/2010/main" val="3785907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D89D-46B7-1929-7966-D2512FEC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Pitfall in design: Skipping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CC20-F7C0-E631-3003-0FB8C8518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Pitfall: Begin with UI design goals</a:t>
            </a:r>
          </a:p>
          <a:p>
            <a:pPr lvl="1"/>
            <a:r>
              <a:rPr lang="en-US" dirty="0"/>
              <a:t>UI design idea:  A visual pop-up will alert the user, and a system bell will ring to notify them about an appointment</a:t>
            </a:r>
          </a:p>
          <a:p>
            <a:pPr lvl="1"/>
            <a:endParaRPr lang="en-US" dirty="0"/>
          </a:p>
          <a:p>
            <a:r>
              <a:rPr lang="en-US" dirty="0"/>
              <a:t>These may reflect a need from the user.  </a:t>
            </a:r>
          </a:p>
          <a:p>
            <a:r>
              <a:rPr lang="en-US" dirty="0"/>
              <a:t>How would we word these as user needs?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2918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ED89D-46B7-1929-7966-D2512FEC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Pitfall in design: Skipping the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CC20-F7C0-E631-3003-0FB8C8518A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Pitfall: Begin with UI design goals</a:t>
            </a:r>
          </a:p>
          <a:p>
            <a:pPr lvl="1"/>
            <a:r>
              <a:rPr lang="en-US" dirty="0"/>
              <a:t>UI design idea:  A visual pop-up will alert the user, and a system bell will ring to notify them about an appointment</a:t>
            </a:r>
          </a:p>
          <a:p>
            <a:pPr lvl="1"/>
            <a:endParaRPr lang="en-US" dirty="0"/>
          </a:p>
          <a:p>
            <a:r>
              <a:rPr lang="en-US" dirty="0"/>
              <a:t>These may reflect a need from the user.  </a:t>
            </a:r>
          </a:p>
          <a:p>
            <a:r>
              <a:rPr lang="en-US" dirty="0"/>
              <a:t>How would we word these as user needs? 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User needs first: I need to be alerted in a way that it can be detected by me even if I am not looking at a device or paying close attention to the calendar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53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52AE3-8222-87D5-E33E-38FA5A77C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this matter?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3680-A8A7-E09E-75D6-9D6CDB2EC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0514" y="1832389"/>
            <a:ext cx="450905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What happens if you start from these:</a:t>
            </a:r>
          </a:p>
          <a:p>
            <a:pPr lvl="1"/>
            <a:r>
              <a:rPr lang="en-US" dirty="0"/>
              <a:t>Have a data structure to store appointments, which contains the date, time, location  </a:t>
            </a:r>
          </a:p>
          <a:p>
            <a:pPr lvl="1"/>
            <a:r>
              <a:rPr lang="en-US" dirty="0"/>
              <a:t>Set-up a monitoring function that will be called every hour, to notify users of any upcoming appointment.   </a:t>
            </a:r>
          </a:p>
          <a:p>
            <a:pPr lvl="1"/>
            <a:r>
              <a:rPr lang="en-US" dirty="0"/>
              <a:t>A visual pop-up will alert the user, and a system bell will ring to notify them about an appointment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DBC3621-F485-CAB2-8EF5-49FBCF476CA1}"/>
              </a:ext>
            </a:extLst>
          </p:cNvPr>
          <p:cNvSpPr txBox="1">
            <a:spLocks/>
          </p:cNvSpPr>
          <p:nvPr/>
        </p:nvSpPr>
        <p:spPr>
          <a:xfrm>
            <a:off x="5834268" y="1832389"/>
            <a:ext cx="621858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And not these: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 need to know about my appointments, so I don’t miss them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 need to be alerted in a way that it can be detected by me even if I am not looking at a device or paying close attention to the calendar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6928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836B-9302-A9F8-32DA-441908FD1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with the user needs will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26132-F82A-8D75-1A7F-4823676F6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the user from the beginning, design the system around their needs </a:t>
            </a:r>
          </a:p>
          <a:p>
            <a:pPr lvl="1"/>
            <a:r>
              <a:rPr lang="en-US" dirty="0"/>
              <a:t>Instead of building around a system or data structure or a design choice first</a:t>
            </a:r>
          </a:p>
          <a:p>
            <a:r>
              <a:rPr lang="en-US" dirty="0"/>
              <a:t>Provide an opportunity to explore a variety of design and system solutions </a:t>
            </a:r>
          </a:p>
          <a:p>
            <a:pPr lvl="1"/>
            <a:r>
              <a:rPr lang="en-US" dirty="0"/>
              <a:t>I need to …. </a:t>
            </a:r>
          </a:p>
          <a:p>
            <a:pPr lvl="1"/>
            <a:r>
              <a:rPr lang="en-US" dirty="0"/>
              <a:t>Lots of potential solutions to user needs</a:t>
            </a:r>
          </a:p>
          <a:p>
            <a:pPr lvl="1"/>
            <a:r>
              <a:rPr lang="en-US" dirty="0"/>
              <a:t>(Next week we will talk about how to explore alternatives)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1454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1048F-79DF-F4AF-4D1D-12C7F796A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do need finding?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7ADC9-5F4F-9D67-7AD9-DF24FCF4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Observation (we will learn some methods later)</a:t>
            </a:r>
          </a:p>
          <a:p>
            <a:r>
              <a:rPr lang="en-US" dirty="0"/>
              <a:t>Surveys (we will discuss later)</a:t>
            </a: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Interviews- we will begin working on today</a:t>
            </a:r>
          </a:p>
          <a:p>
            <a:pPr marL="0" indent="0">
              <a:buNone/>
            </a:pP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US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(Note- interviews and observations can ALSO be used for evaluation….)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66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762B-3BC7-4389-C4D2-84C1DCD85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FA97E-803D-13EC-7337-F0FA9479F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Discussion with someone of interest (e.g., potential user)</a:t>
            </a:r>
          </a:p>
          <a:p>
            <a:r>
              <a:rPr lang="en-US" dirty="0"/>
              <a:t>Verbal</a:t>
            </a:r>
          </a:p>
          <a:p>
            <a:r>
              <a:rPr lang="en-US" dirty="0"/>
              <a:t>May be :</a:t>
            </a:r>
          </a:p>
          <a:p>
            <a:pPr lvl="1"/>
            <a:r>
              <a:rPr lang="en-US" dirty="0"/>
              <a:t>Full structured- list of defined questions, no deviation from questions</a:t>
            </a:r>
          </a:p>
          <a:p>
            <a:pPr lvl="1"/>
            <a:r>
              <a:rPr lang="en-US" dirty="0"/>
              <a:t>Semi-structures- a list of questions, but can follow-up with new questions based on response</a:t>
            </a:r>
          </a:p>
          <a:p>
            <a:pPr lvl="1"/>
            <a:r>
              <a:rPr lang="en-US" dirty="0"/>
              <a:t>Unstructured- no planned questions, just a conversation</a:t>
            </a:r>
          </a:p>
          <a:p>
            <a:r>
              <a:rPr lang="en-US" dirty="0"/>
              <a:t>Interviews and focus groups can be similar, but solo vs in a group</a:t>
            </a:r>
          </a:p>
        </p:txBody>
      </p:sp>
    </p:spTree>
    <p:extLst>
      <p:ext uri="{BB962C8B-B14F-4D97-AF65-F5344CB8AC3E}">
        <p14:creationId xmlns:p14="http://schemas.microsoft.com/office/powerpoint/2010/main" val="2236851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EEAB8-C9AD-E29D-F962-C398B4E7C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Needs finding: User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50AD-5F29-801E-A9E0-F79194EB6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</a:t>
            </a:r>
          </a:p>
          <a:p>
            <a:pPr lvl="1"/>
            <a:r>
              <a:rPr lang="en-US" dirty="0"/>
              <a:t>learn something new – not confirm something</a:t>
            </a:r>
          </a:p>
          <a:p>
            <a:pPr lvl="1"/>
            <a:r>
              <a:rPr lang="en-US" dirty="0"/>
              <a:t>be open to changing your ideas and plans</a:t>
            </a:r>
          </a:p>
          <a:p>
            <a:pPr lvl="1"/>
            <a:r>
              <a:rPr lang="en-US" dirty="0"/>
              <a:t>develop a specific list of needs, that you will use to ideate design alternatives</a:t>
            </a:r>
          </a:p>
          <a:p>
            <a:pPr lvl="1"/>
            <a:endParaRPr lang="en-US" dirty="0"/>
          </a:p>
          <a:p>
            <a:r>
              <a:rPr lang="en-US" dirty="0"/>
              <a:t>How:</a:t>
            </a:r>
          </a:p>
          <a:p>
            <a:pPr lvl="1"/>
            <a:r>
              <a:rPr lang="en-US" dirty="0"/>
              <a:t>Word questions in ways that are open, non-judgmental, not leading to a particular solution, but that will help you learn something</a:t>
            </a:r>
          </a:p>
        </p:txBody>
      </p:sp>
    </p:spTree>
    <p:extLst>
      <p:ext uri="{BB962C8B-B14F-4D97-AF65-F5344CB8AC3E}">
        <p14:creationId xmlns:p14="http://schemas.microsoft.com/office/powerpoint/2010/main" val="29339356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360F-E835-E04B-BBFC-2833303E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distinction:</a:t>
            </a:r>
            <a:br>
              <a:rPr lang="en-US" dirty="0"/>
            </a:br>
            <a:r>
              <a:rPr lang="en-US" dirty="0"/>
              <a:t>Concrete tasks vs essential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07BF4-DEE6-017A-7A95-9AC93B91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users may express something they want.  Ask yourself:</a:t>
            </a:r>
          </a:p>
          <a:p>
            <a:pPr lvl="1"/>
            <a:r>
              <a:rPr lang="en-US" dirty="0"/>
              <a:t>is this based on what they currently do? </a:t>
            </a:r>
          </a:p>
          <a:p>
            <a:pPr marL="914400" lvl="2" indent="0">
              <a:buNone/>
            </a:pPr>
            <a:r>
              <a:rPr lang="en-US" dirty="0"/>
              <a:t>-&gt; </a:t>
            </a:r>
            <a:r>
              <a:rPr lang="en-US" b="1" dirty="0"/>
              <a:t>Concrete task </a:t>
            </a:r>
            <a:r>
              <a:rPr lang="en-US" dirty="0"/>
              <a:t>they typically perform</a:t>
            </a:r>
          </a:p>
          <a:p>
            <a:pPr lvl="1"/>
            <a:r>
              <a:rPr lang="en-US" dirty="0"/>
              <a:t>is it based on a need</a:t>
            </a:r>
          </a:p>
          <a:p>
            <a:pPr marL="914400" lvl="2" indent="0">
              <a:buNone/>
            </a:pPr>
            <a:r>
              <a:rPr lang="en-US" dirty="0"/>
              <a:t>-&gt; </a:t>
            </a:r>
            <a:r>
              <a:rPr lang="en-US" b="1" dirty="0"/>
              <a:t>Essential goal / need 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User : ”I need to save the file to disk” (Concrete task)</a:t>
            </a:r>
          </a:p>
          <a:p>
            <a:pPr lvl="1"/>
            <a:r>
              <a:rPr lang="en-US" dirty="0"/>
              <a:t>Need: I need to preserve my work.  (Essential goal or need) </a:t>
            </a:r>
          </a:p>
          <a:p>
            <a:r>
              <a:rPr lang="en-US" dirty="0"/>
              <a:t>Why does this matter? </a:t>
            </a:r>
          </a:p>
        </p:txBody>
      </p:sp>
    </p:spTree>
    <p:extLst>
      <p:ext uri="{BB962C8B-B14F-4D97-AF65-F5344CB8AC3E}">
        <p14:creationId xmlns:p14="http://schemas.microsoft.com/office/powerpoint/2010/main" val="37156477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B360F-E835-E04B-BBFC-2833303E9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distinction:</a:t>
            </a:r>
            <a:br>
              <a:rPr lang="en-US" dirty="0"/>
            </a:br>
            <a:r>
              <a:rPr lang="en-US" dirty="0"/>
              <a:t>Concrete tasks vs essential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07BF4-DEE6-017A-7A95-9AC93B917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users may express something they want.  Ask yourself:</a:t>
            </a:r>
          </a:p>
          <a:p>
            <a:pPr lvl="1"/>
            <a:r>
              <a:rPr lang="en-US" dirty="0"/>
              <a:t>is this based on what they currently do? </a:t>
            </a:r>
          </a:p>
          <a:p>
            <a:pPr marL="914400" lvl="2" indent="0">
              <a:buNone/>
            </a:pPr>
            <a:r>
              <a:rPr lang="en-US" dirty="0"/>
              <a:t>-&gt; </a:t>
            </a:r>
            <a:r>
              <a:rPr lang="en-US" b="1" dirty="0"/>
              <a:t>Concrete task </a:t>
            </a:r>
            <a:r>
              <a:rPr lang="en-US" dirty="0"/>
              <a:t>they typically perform</a:t>
            </a:r>
          </a:p>
          <a:p>
            <a:pPr lvl="1"/>
            <a:r>
              <a:rPr lang="en-US" dirty="0"/>
              <a:t>is it based on a need</a:t>
            </a:r>
          </a:p>
          <a:p>
            <a:pPr marL="914400" lvl="2" indent="0">
              <a:buNone/>
            </a:pPr>
            <a:r>
              <a:rPr lang="en-US" dirty="0"/>
              <a:t>-&gt; </a:t>
            </a:r>
            <a:r>
              <a:rPr lang="en-US" b="1" dirty="0"/>
              <a:t>Essential goal / need 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User : ”I need to save the file to disk” (Concrete task)</a:t>
            </a:r>
          </a:p>
          <a:p>
            <a:pPr lvl="1"/>
            <a:r>
              <a:rPr lang="en-US" dirty="0"/>
              <a:t>Need: I need to preserve my work.  (Essential goal or need) </a:t>
            </a:r>
          </a:p>
          <a:p>
            <a:r>
              <a:rPr lang="en-US" dirty="0"/>
              <a:t>Why does this matter? </a:t>
            </a:r>
          </a:p>
          <a:p>
            <a:pPr lvl="1"/>
            <a:r>
              <a:rPr lang="en-US" dirty="0"/>
              <a:t>As before, be open to alternate solutions not based on current practices</a:t>
            </a:r>
          </a:p>
          <a:p>
            <a:pPr lvl="1"/>
            <a:r>
              <a:rPr lang="en-US" dirty="0"/>
              <a:t>What might we come up with instead??</a:t>
            </a:r>
          </a:p>
        </p:txBody>
      </p:sp>
    </p:spTree>
    <p:extLst>
      <p:ext uri="{BB962C8B-B14F-4D97-AF65-F5344CB8AC3E}">
        <p14:creationId xmlns:p14="http://schemas.microsoft.com/office/powerpoint/2010/main" val="2265886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D73B8-8145-C3F0-5392-90FA5BECA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usability?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FB239-CE21-2918-A2EE-ECF42D7A6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Usability is an attribute that assesses how easy user interfaces are to use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erson in a white shirt&#10;&#10;Description automatically generated with low confidence">
            <a:extLst>
              <a:ext uri="{FF2B5EF4-FFF2-40B4-BE49-F238E27FC236}">
                <a16:creationId xmlns:a16="http://schemas.microsoft.com/office/drawing/2014/main" id="{55CFA697-B92D-8D9A-15EB-E78B9EA07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400" y="2400622"/>
            <a:ext cx="4364298" cy="436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0798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mage result for âIf I had asked people what they wanted, they would have said faster horses.â">
            <a:extLst>
              <a:ext uri="{FF2B5EF4-FFF2-40B4-BE49-F238E27FC236}">
                <a16:creationId xmlns:a16="http://schemas.microsoft.com/office/drawing/2014/main" id="{D66E86DA-58E0-0C2F-01AC-DECAEFF50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227" y="365125"/>
            <a:ext cx="7767546" cy="5713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4381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48010-756D-3733-889A-1C983B3B7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finding pitfall: Expecting the users to tell you what to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F4F69-BAC3-1C5A-2184-1C9F70ED6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748" y="1779104"/>
            <a:ext cx="10515600" cy="4406325"/>
          </a:xfrm>
        </p:spPr>
        <p:txBody>
          <a:bodyPr>
            <a:normAutofit fontScale="92500"/>
          </a:bodyPr>
          <a:lstStyle/>
          <a:p>
            <a:r>
              <a:rPr lang="en-US" dirty="0"/>
              <a:t>You can’t just ask the users what you should be designing</a:t>
            </a:r>
          </a:p>
          <a:p>
            <a:r>
              <a:rPr lang="en-US" dirty="0"/>
              <a:t>“Would you like the interface to have a popup with a sound to alert you?”</a:t>
            </a:r>
          </a:p>
          <a:p>
            <a:pPr lvl="1"/>
            <a:r>
              <a:rPr lang="en-US" dirty="0"/>
              <a:t>What might happen if you ask this?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Instead:</a:t>
            </a:r>
          </a:p>
          <a:p>
            <a:pPr lvl="1"/>
            <a:r>
              <a:rPr lang="en-US" dirty="0"/>
              <a:t>Ask about their goals</a:t>
            </a:r>
          </a:p>
          <a:p>
            <a:pPr lvl="1"/>
            <a:r>
              <a:rPr lang="en-US" dirty="0"/>
              <a:t>Ask about their problems</a:t>
            </a:r>
          </a:p>
          <a:p>
            <a:pPr lvl="1"/>
            <a:r>
              <a:rPr lang="en-US" dirty="0"/>
              <a:t>Ask about their experiences</a:t>
            </a:r>
          </a:p>
          <a:p>
            <a:pPr lvl="1"/>
            <a:r>
              <a:rPr lang="en-US" dirty="0"/>
              <a:t>Ask them what they need to get done</a:t>
            </a:r>
          </a:p>
          <a:p>
            <a:r>
              <a:rPr lang="en-US" dirty="0"/>
              <a:t>Any ideas for how to ask a broader question, to get at their needs?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5807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23E7F-CBE2-12D6-841A-46E2CCA68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note: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8EEBC-4551-0CE6-7902-F62056B20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User analysis is different than market analysis</a:t>
            </a:r>
          </a:p>
          <a:p>
            <a:endParaRPr lang="en-US" dirty="0"/>
          </a:p>
          <a:p>
            <a:r>
              <a:rPr lang="en-US" dirty="0"/>
              <a:t>Not- will users use my product</a:t>
            </a:r>
          </a:p>
          <a:p>
            <a:r>
              <a:rPr lang="en-US" dirty="0"/>
              <a:t>Not- is there a market for this product</a:t>
            </a:r>
          </a:p>
          <a:p>
            <a:r>
              <a:rPr lang="en-US" dirty="0"/>
              <a:t>Not- what will people pay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These are important questions, but often approached with different techniques</a:t>
            </a:r>
          </a:p>
        </p:txBody>
      </p:sp>
    </p:spTree>
    <p:extLst>
      <p:ext uri="{BB962C8B-B14F-4D97-AF65-F5344CB8AC3E}">
        <p14:creationId xmlns:p14="http://schemas.microsoft.com/office/powerpoint/2010/main" val="22765770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A0F8E-605C-7E8C-D4DB-851C99F8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end result?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FD6EA-96B5-EAC3-79D3-92241DC93C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x-none" dirty="0">
                <a:solidFill>
                  <a:schemeClr val="accent1">
                    <a:lumMod val="75000"/>
                  </a:schemeClr>
                </a:solidFill>
              </a:rPr>
              <a:t>Readable and clear</a:t>
            </a:r>
            <a:r>
              <a:rPr lang="en-US" altLang="x-none" dirty="0"/>
              <a:t>, </a:t>
            </a:r>
            <a:r>
              <a:rPr lang="en-US" altLang="x-none" dirty="0">
                <a:solidFill>
                  <a:schemeClr val="accent1">
                    <a:lumMod val="75000"/>
                  </a:schemeClr>
                </a:solidFill>
              </a:rPr>
              <a:t>documented</a:t>
            </a:r>
            <a:r>
              <a:rPr lang="en-US" altLang="x-none" dirty="0"/>
              <a:t> set of </a:t>
            </a:r>
            <a:r>
              <a:rPr lang="en-US" altLang="x-none" dirty="0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n-US" altLang="x-none" dirty="0"/>
              <a:t> </a:t>
            </a:r>
            <a:r>
              <a:rPr lang="en-US" altLang="x-none" dirty="0">
                <a:solidFill>
                  <a:schemeClr val="accent1">
                    <a:lumMod val="75000"/>
                  </a:schemeClr>
                </a:solidFill>
              </a:rPr>
              <a:t>needs</a:t>
            </a:r>
            <a:r>
              <a:rPr lang="en-US" altLang="x-none" dirty="0"/>
              <a:t> that </a:t>
            </a:r>
            <a:r>
              <a:rPr lang="en-US" altLang="x-none" dirty="0">
                <a:solidFill>
                  <a:schemeClr val="accent1">
                    <a:lumMod val="75000"/>
                  </a:schemeClr>
                </a:solidFill>
              </a:rPr>
              <a:t>informs the design</a:t>
            </a:r>
          </a:p>
          <a:p>
            <a:pPr lvl="1"/>
            <a:r>
              <a:rPr lang="en-US" altLang="x-none" b="1" dirty="0"/>
              <a:t>Users need to </a:t>
            </a:r>
            <a:r>
              <a:rPr lang="en-US" altLang="x-none" dirty="0"/>
              <a:t>plan around scheduled appointments.  </a:t>
            </a:r>
          </a:p>
          <a:p>
            <a:pPr lvl="1"/>
            <a:r>
              <a:rPr lang="en-US" altLang="x-none" b="1" dirty="0"/>
              <a:t>They express that they often </a:t>
            </a:r>
            <a:r>
              <a:rPr lang="en-US" altLang="x-none" dirty="0"/>
              <a:t>want to know about appointments at different times, depending on the appointment type: a week in advance, a day, a few hours, a few minutes…</a:t>
            </a:r>
          </a:p>
          <a:p>
            <a:pPr lvl="1"/>
            <a:r>
              <a:rPr lang="en-US" altLang="x-none" b="1" dirty="0"/>
              <a:t>They want to </a:t>
            </a:r>
            <a:r>
              <a:rPr lang="en-US" altLang="x-none" dirty="0"/>
              <a:t>be reminded just in time</a:t>
            </a:r>
          </a:p>
          <a:p>
            <a:pPr lvl="1"/>
            <a:r>
              <a:rPr lang="en-US" altLang="x-none" b="1" dirty="0"/>
              <a:t>They may not be</a:t>
            </a:r>
            <a:r>
              <a:rPr lang="en-US" altLang="x-none" dirty="0"/>
              <a:t> looking at their phones and don’t want to miss the reminders</a:t>
            </a:r>
          </a:p>
          <a:p>
            <a:r>
              <a:rPr lang="en-US" altLang="x-none" dirty="0"/>
              <a:t>Needs should be expressed at a </a:t>
            </a:r>
            <a:r>
              <a:rPr lang="en-US" altLang="x-none" u="sng" dirty="0"/>
              <a:t>level of detail</a:t>
            </a:r>
            <a:r>
              <a:rPr lang="en-US" altLang="x-none" dirty="0"/>
              <a:t> which is appropriate for leaving room for alternative design exploration (within the frame established by the needs)</a:t>
            </a:r>
          </a:p>
        </p:txBody>
      </p:sp>
    </p:spTree>
    <p:extLst>
      <p:ext uri="{BB962C8B-B14F-4D97-AF65-F5344CB8AC3E}">
        <p14:creationId xmlns:p14="http://schemas.microsoft.com/office/powerpoint/2010/main" val="13982130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F9972-9C88-28A1-420A-604018892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02186"/>
          </a:xfrm>
        </p:spPr>
        <p:txBody>
          <a:bodyPr>
            <a:normAutofit fontScale="92500" lnSpcReduction="20000"/>
          </a:bodyPr>
          <a:lstStyle/>
          <a:p>
            <a:endParaRPr lang="en-US" altLang="x-none" sz="2000" dirty="0"/>
          </a:p>
          <a:p>
            <a:r>
              <a:rPr lang="en-US" altLang="x-none" sz="2400" b="1" dirty="0">
                <a:solidFill>
                  <a:srgbClr val="FF0000"/>
                </a:solidFill>
              </a:rPr>
              <a:t>AVOID:</a:t>
            </a:r>
            <a:r>
              <a:rPr lang="en-US" altLang="x-none" sz="2400" dirty="0"/>
              <a:t> user sees a pop-up asking to register, he enters username and password, click on submit and the pop-up close, showing a page with the top navigation bar and in the center a dashboard with all the personalized information displayed in a grid metaphor….</a:t>
            </a:r>
          </a:p>
          <a:p>
            <a:r>
              <a:rPr lang="en-US" altLang="x-none" sz="2400" b="1" dirty="0">
                <a:solidFill>
                  <a:srgbClr val="00B050"/>
                </a:solidFill>
              </a:rPr>
              <a:t>AIM FOR:</a:t>
            </a:r>
            <a:endParaRPr lang="en-US" altLang="x-none" sz="2400" dirty="0"/>
          </a:p>
          <a:p>
            <a:pPr lvl="1"/>
            <a:r>
              <a:rPr lang="en-US" altLang="x-none" b="1" dirty="0"/>
              <a:t>What user needs to do ultimately:  </a:t>
            </a:r>
            <a:r>
              <a:rPr lang="en-US" altLang="x-none" dirty="0"/>
              <a:t>The users’ goal is to access their assignments and lecture notes, so they can keep up in their class</a:t>
            </a:r>
          </a:p>
          <a:p>
            <a:pPr lvl="1"/>
            <a:r>
              <a:rPr lang="en-US" altLang="x-none" b="1" dirty="0"/>
              <a:t>What problems do they face: </a:t>
            </a:r>
            <a:r>
              <a:rPr lang="en-US" altLang="x-none" dirty="0"/>
              <a:t>The user struggles to find what they need, and it delays their work</a:t>
            </a:r>
          </a:p>
          <a:p>
            <a:pPr lvl="1"/>
            <a:r>
              <a:rPr lang="en-US" altLang="x-none" b="1" dirty="0"/>
              <a:t>What do they want?</a:t>
            </a:r>
          </a:p>
          <a:p>
            <a:pPr lvl="2"/>
            <a:r>
              <a:rPr lang="en-US" altLang="x-none" sz="2400" dirty="0"/>
              <a:t>The users wants to have personalized info in the app, saved for every time they use it</a:t>
            </a:r>
          </a:p>
          <a:p>
            <a:pPr lvl="2"/>
            <a:r>
              <a:rPr lang="en-US" altLang="x-none" sz="2400" dirty="0"/>
              <a:t>User needs to be able to see their high priority tasks quickly as soon as they start using it, and not have to scroll through lots of options</a:t>
            </a:r>
          </a:p>
          <a:p>
            <a:pPr lvl="2"/>
            <a:r>
              <a:rPr lang="en-US" altLang="x-none" sz="2400" dirty="0"/>
              <a:t>User wants to have it be a familiar layout, without too many options</a:t>
            </a:r>
          </a:p>
          <a:p>
            <a:pPr lvl="2"/>
            <a:r>
              <a:rPr lang="en-US" altLang="x-none" sz="2400" dirty="0"/>
              <a:t>….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A0873E-7F81-6C3A-7A0E-BB4007635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How to write these needs? </a:t>
            </a:r>
          </a:p>
        </p:txBody>
      </p:sp>
    </p:spTree>
    <p:extLst>
      <p:ext uri="{BB962C8B-B14F-4D97-AF65-F5344CB8AC3E}">
        <p14:creationId xmlns:p14="http://schemas.microsoft.com/office/powerpoint/2010/main" val="164682867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E8062-73E6-C014-5FBD-3DBC95D2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needs?  User requirements?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F5ACD-5A98-371F-5B6A-E709E0834D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prefer to use the language of user needs, so we stay open to solutions.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User needs </a:t>
            </a:r>
          </a:p>
          <a:p>
            <a:r>
              <a:rPr lang="en-US" dirty="0"/>
              <a:t>Translate into design and system requirements </a:t>
            </a:r>
          </a:p>
        </p:txBody>
      </p:sp>
    </p:spTree>
    <p:extLst>
      <p:ext uri="{BB962C8B-B14F-4D97-AF65-F5344CB8AC3E}">
        <p14:creationId xmlns:p14="http://schemas.microsoft.com/office/powerpoint/2010/main" val="39391998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DC8D0-B18C-F614-2F5C-7A9C4C2B4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 Lets try to do an interview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48037-DD69-7D06-DF5F-53C40345B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planning- let’s plan a semi-structured interview</a:t>
            </a:r>
          </a:p>
          <a:p>
            <a:r>
              <a:rPr lang="en-US" dirty="0"/>
              <a:t>Then we will go into small groups and interview each other</a:t>
            </a:r>
          </a:p>
          <a:p>
            <a:r>
              <a:rPr lang="en-US" dirty="0"/>
              <a:t>And then reflect</a:t>
            </a:r>
          </a:p>
          <a:p>
            <a:endParaRPr lang="en-US" dirty="0"/>
          </a:p>
          <a:p>
            <a:r>
              <a:rPr lang="en-US" dirty="0"/>
              <a:t>How to write interview questions? </a:t>
            </a:r>
          </a:p>
          <a:p>
            <a:pPr lvl="1"/>
            <a:r>
              <a:rPr lang="en-US" dirty="0"/>
              <a:t>Not too many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57229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C3DB-99C2-8D03-9DF8-239AB3FA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Guidance: how to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335B1-F715-BA64-1048-A3F028F1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797"/>
          </a:xfrm>
        </p:spPr>
        <p:txBody>
          <a:bodyPr>
            <a:normAutofit/>
          </a:bodyPr>
          <a:lstStyle/>
          <a:p>
            <a:r>
              <a:rPr lang="en-US" dirty="0"/>
              <a:t>Attitude: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AIM FOR</a:t>
            </a:r>
            <a:r>
              <a:rPr lang="en-US" dirty="0"/>
              <a:t>: </a:t>
            </a:r>
            <a:r>
              <a:rPr lang="en-US" altLang="x-none" dirty="0"/>
              <a:t>Learning, understanding, identifying, discovering, unveiling, clarifying ( open to change)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AVOID</a:t>
            </a:r>
            <a:r>
              <a:rPr lang="en-US" dirty="0"/>
              <a:t>: </a:t>
            </a:r>
            <a:r>
              <a:rPr lang="en-US" altLang="x-none" dirty="0"/>
              <a:t>confirming, demonstrating, re-assuring, achieving consensus, discussing opinions ( closed to change)</a:t>
            </a:r>
          </a:p>
          <a:p>
            <a:r>
              <a:rPr lang="en-US" dirty="0"/>
              <a:t>Key test of a good user interview: </a:t>
            </a:r>
          </a:p>
          <a:p>
            <a:pPr lvl="1"/>
            <a:r>
              <a:rPr lang="en-US" b="1" dirty="0"/>
              <a:t>What are 3-4 things you have learned that you did not know before</a:t>
            </a:r>
          </a:p>
          <a:p>
            <a:r>
              <a:rPr lang="en-US" altLang="x-none" dirty="0"/>
              <a:t>Focus your questions on the </a:t>
            </a:r>
            <a:r>
              <a:rPr lang="en-US" altLang="x-none" b="1" dirty="0"/>
              <a:t>experience</a:t>
            </a:r>
          </a:p>
          <a:p>
            <a:pPr lvl="1"/>
            <a:r>
              <a:rPr lang="en-US" altLang="x-none" sz="2000" dirty="0"/>
              <a:t>Not projection, prediction, extrapolation, “thoughts”</a:t>
            </a:r>
          </a:p>
          <a:p>
            <a:pPr lvl="1"/>
            <a:r>
              <a:rPr lang="en-US" altLang="x-none" sz="2000" b="1" dirty="0">
                <a:solidFill>
                  <a:srgbClr val="FF0000"/>
                </a:solidFill>
              </a:rPr>
              <a:t>NO</a:t>
            </a:r>
            <a:r>
              <a:rPr lang="en-US" altLang="x-none" sz="2000" dirty="0"/>
              <a:t>: Do you like this application?  Do you like keeping track of your sleep? </a:t>
            </a:r>
          </a:p>
          <a:p>
            <a:pPr lvl="1"/>
            <a:r>
              <a:rPr lang="en-US" altLang="x-none" sz="2000" b="1" dirty="0">
                <a:solidFill>
                  <a:srgbClr val="00B050"/>
                </a:solidFill>
              </a:rPr>
              <a:t>YES: </a:t>
            </a:r>
            <a:r>
              <a:rPr lang="en-US" altLang="x-none" sz="2000" dirty="0"/>
              <a:t>Tell us about your experiences using this &lt;thing&gt;?   Tell us about your experiences getting enough sleep? 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313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9C3DB-99C2-8D03-9DF8-239AB3FA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Interview Guidance: how to do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335B1-F715-BA64-1048-A3F028F1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5797"/>
          </a:xfrm>
        </p:spPr>
        <p:txBody>
          <a:bodyPr>
            <a:normAutofit/>
          </a:bodyPr>
          <a:lstStyle/>
          <a:p>
            <a:r>
              <a:rPr lang="en-US" altLang="x-none" sz="2400" b="1" dirty="0"/>
              <a:t>Non-judgmental attitude: </a:t>
            </a:r>
            <a:r>
              <a:rPr lang="en-US" altLang="x-none" sz="2000" dirty="0"/>
              <a:t>Do not convey in any way that you are expecting a certain answer…</a:t>
            </a:r>
          </a:p>
          <a:p>
            <a:r>
              <a:rPr lang="en-US" altLang="x-none" sz="2400" b="1" dirty="0">
                <a:solidFill>
                  <a:srgbClr val="FF0000"/>
                </a:solidFill>
              </a:rPr>
              <a:t>NO</a:t>
            </a:r>
            <a:r>
              <a:rPr lang="en-US" altLang="x-none" sz="2400" dirty="0"/>
              <a:t>: </a:t>
            </a:r>
          </a:p>
          <a:p>
            <a:pPr lvl="1"/>
            <a:r>
              <a:rPr lang="en-US" altLang="x-none" sz="2000" dirty="0"/>
              <a:t>Don’t you think this feature would be better if available also as an iPad application?</a:t>
            </a:r>
          </a:p>
          <a:p>
            <a:pPr lvl="1"/>
            <a:r>
              <a:rPr lang="en-US" altLang="x-none" sz="2000" dirty="0"/>
              <a:t>What do you love about tracking your sleep?  </a:t>
            </a:r>
          </a:p>
          <a:p>
            <a:r>
              <a:rPr lang="en-US" altLang="x-none" sz="2400" b="1" dirty="0">
                <a:solidFill>
                  <a:srgbClr val="00B050"/>
                </a:solidFill>
              </a:rPr>
              <a:t>YES</a:t>
            </a:r>
            <a:r>
              <a:rPr lang="en-US" altLang="x-none" sz="2400" dirty="0"/>
              <a:t>: </a:t>
            </a:r>
          </a:p>
          <a:p>
            <a:pPr lvl="1"/>
            <a:r>
              <a:rPr lang="en-US" altLang="x-none" sz="2000" dirty="0"/>
              <a:t>Is there any other way you’d like to use a feature like this in your current work? How? Why?</a:t>
            </a:r>
          </a:p>
          <a:p>
            <a:pPr lvl="1"/>
            <a:r>
              <a:rPr lang="en-US" altLang="x-none" sz="2000" dirty="0"/>
              <a:t>How do you feel about tracking your sleep?  What is the experience like? </a:t>
            </a:r>
          </a:p>
          <a:p>
            <a:r>
              <a:rPr lang="en-US" altLang="x-none" sz="2400" dirty="0"/>
              <a:t>Check your question for a bias- does it express a preference in it?  Can you re-write it?  Let’s try: </a:t>
            </a:r>
          </a:p>
          <a:p>
            <a:pPr lvl="1"/>
            <a:r>
              <a:rPr lang="en-US" altLang="x-none" sz="2000" dirty="0"/>
              <a:t>Did you like using the smart editing suggestions feature? </a:t>
            </a:r>
          </a:p>
          <a:p>
            <a:pPr lvl="1"/>
            <a:r>
              <a:rPr lang="en-US" altLang="x-none" sz="2000" dirty="0"/>
              <a:t>Would you like to see this have a connection to a smart watch?  </a:t>
            </a:r>
          </a:p>
          <a:p>
            <a:pPr marL="457200" lvl="1" indent="0">
              <a:buNone/>
            </a:pPr>
            <a:endParaRPr lang="en-US" altLang="x-none" sz="2000" dirty="0"/>
          </a:p>
          <a:p>
            <a:pPr marL="457200" lvl="1" indent="0">
              <a:buNone/>
            </a:pPr>
            <a:endParaRPr lang="en-US" altLang="x-none" sz="2000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357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4D430-A9A3-B433-C32D-E643F58DB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interview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7ADB1-7C67-2B9A-9D57-EBDAC4179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x-none" sz="2400" dirty="0"/>
              <a:t>Keep each question focused on a </a:t>
            </a:r>
            <a:r>
              <a:rPr lang="en-US" altLang="x-none" sz="2400" i="1" dirty="0"/>
              <a:t>single topic.  </a:t>
            </a:r>
            <a:r>
              <a:rPr lang="en-US" altLang="x-none" sz="2000" dirty="0"/>
              <a:t>Avoid using AND / OR in your questions (linking more statements together) </a:t>
            </a:r>
          </a:p>
          <a:p>
            <a:r>
              <a:rPr lang="en-US" altLang="x-none" sz="2400" b="1" dirty="0">
                <a:solidFill>
                  <a:srgbClr val="00B050"/>
                </a:solidFill>
              </a:rPr>
              <a:t>NO</a:t>
            </a:r>
            <a:r>
              <a:rPr lang="en-US" altLang="x-none" sz="2400" dirty="0"/>
              <a:t>: How would you use this app at school or at work, for example?</a:t>
            </a:r>
          </a:p>
          <a:p>
            <a:r>
              <a:rPr lang="en-US" altLang="x-none" sz="2400" b="1" dirty="0">
                <a:solidFill>
                  <a:srgbClr val="FF0000"/>
                </a:solidFill>
              </a:rPr>
              <a:t>YES</a:t>
            </a:r>
            <a:r>
              <a:rPr lang="en-US" altLang="x-none" sz="2400" dirty="0"/>
              <a:t>:</a:t>
            </a:r>
          </a:p>
          <a:p>
            <a:pPr lvl="1"/>
            <a:r>
              <a:rPr lang="en-US" altLang="x-none" sz="2000" dirty="0"/>
              <a:t>How would you use this app at school?</a:t>
            </a:r>
          </a:p>
          <a:p>
            <a:pPr lvl="1"/>
            <a:r>
              <a:rPr lang="en-US" altLang="x-none" sz="2000" dirty="0"/>
              <a:t>How would you use this app at work?</a:t>
            </a:r>
          </a:p>
          <a:p>
            <a:pPr lvl="2"/>
            <a:endParaRPr lang="en-US" altLang="x-none" sz="1600" dirty="0"/>
          </a:p>
          <a:p>
            <a:r>
              <a:rPr lang="en-US" altLang="x-none" sz="2400" dirty="0"/>
              <a:t>Provide a </a:t>
            </a:r>
            <a:r>
              <a:rPr lang="en-US" altLang="x-none" sz="2400" i="1" dirty="0"/>
              <a:t>way out </a:t>
            </a:r>
            <a:r>
              <a:rPr lang="en-US" altLang="x-none" sz="2400" dirty="0"/>
              <a:t>from your options</a:t>
            </a:r>
          </a:p>
          <a:p>
            <a:pPr lvl="1"/>
            <a:r>
              <a:rPr lang="en-US" altLang="x-none" sz="2000" dirty="0"/>
              <a:t>What do you often use to get the news? Smartphone or tablet? </a:t>
            </a:r>
            <a:r>
              <a:rPr lang="en-US" altLang="x-none" sz="2000" i="1" dirty="0"/>
              <a:t>Or something else?</a:t>
            </a:r>
          </a:p>
          <a:p>
            <a:pPr marL="457200" lvl="1" indent="0">
              <a:buNone/>
            </a:pPr>
            <a:endParaRPr lang="en-US" altLang="x-none" sz="2000" i="1" dirty="0"/>
          </a:p>
          <a:p>
            <a:r>
              <a:rPr lang="en-US" altLang="x-none" sz="2400" dirty="0"/>
              <a:t>Even in close-ended questions, give the possibility of expressing things outside the available options</a:t>
            </a:r>
          </a:p>
          <a:p>
            <a:pPr lvl="1"/>
            <a:r>
              <a:rPr lang="en-US" altLang="x-none" sz="2000" b="1" dirty="0">
                <a:solidFill>
                  <a:srgbClr val="FF0000"/>
                </a:solidFill>
              </a:rPr>
              <a:t>NO</a:t>
            </a:r>
            <a:r>
              <a:rPr lang="en-US" altLang="x-none" sz="2000" dirty="0"/>
              <a:t>: which of the following feature is most important to you? [</a:t>
            </a:r>
            <a:r>
              <a:rPr lang="en-US" altLang="x-none" sz="2000" i="1" dirty="0"/>
              <a:t>what if no one is important?</a:t>
            </a:r>
            <a:r>
              <a:rPr lang="en-US" altLang="x-none" sz="2000" dirty="0"/>
              <a:t>]</a:t>
            </a:r>
          </a:p>
          <a:p>
            <a:pPr lvl="1"/>
            <a:r>
              <a:rPr lang="en-US" altLang="x-none" sz="2000" b="1" dirty="0">
                <a:solidFill>
                  <a:srgbClr val="00B050"/>
                </a:solidFill>
              </a:rPr>
              <a:t>YES</a:t>
            </a:r>
            <a:r>
              <a:rPr lang="en-US" altLang="x-none" sz="2000" dirty="0"/>
              <a:t>: Rate from 1 to 5 how important each feature is for you, where 1 is least important, 5 is most important. Put 0 if a feature is irrelevant for you.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81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F90-2F31-BBFC-9B9F-E42D18DA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6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Hawaii threat system </a:t>
            </a:r>
            <a:br>
              <a:rPr lang="en-US" dirty="0"/>
            </a:br>
            <a:r>
              <a:rPr lang="en-US" dirty="0"/>
              <a:t>UI- Not Usable ----&gt; Result: Disastrous Error</a:t>
            </a:r>
          </a:p>
        </p:txBody>
      </p:sp>
      <p:pic>
        <p:nvPicPr>
          <p:cNvPr id="4" name="Picture 2" descr="https://lh6.googleusercontent.com/WbaFXy5mleVwt7uU2CWJp994n5MfGjAQop02IzDxU_RC4xiLQEB2I-YNk0hCM4xFNZ22md0gzAkbZgYJYMrQWLDrbXFUcQtjyAqcDHkJ5Gtt9gl2_kPNINF8IxvORhpqzgaGbZG0xxI">
            <a:extLst>
              <a:ext uri="{FF2B5EF4-FFF2-40B4-BE49-F238E27FC236}">
                <a16:creationId xmlns:a16="http://schemas.microsoft.com/office/drawing/2014/main" id="{15E29842-4650-090F-065C-7D19B5F34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264" y="1402831"/>
            <a:ext cx="7031629" cy="527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958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092D4-A324-B342-9B4E-7FD6BBB55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Interview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271B3-C295-D5BA-AD57-18D8499990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x-none" sz="2400" dirty="0"/>
              <a:t>Avoid </a:t>
            </a:r>
            <a:r>
              <a:rPr lang="en-US" altLang="x-none" sz="2400" i="1" dirty="0"/>
              <a:t>binary</a:t>
            </a:r>
            <a:r>
              <a:rPr lang="en-US" altLang="x-none" sz="2400" dirty="0"/>
              <a:t> questions</a:t>
            </a:r>
          </a:p>
          <a:p>
            <a:pPr lvl="1"/>
            <a:r>
              <a:rPr lang="en-US" altLang="x-none" sz="2000" dirty="0"/>
              <a:t>Do not force black/white commitments on the “whole”</a:t>
            </a:r>
          </a:p>
          <a:p>
            <a:pPr lvl="1"/>
            <a:r>
              <a:rPr lang="en-US" altLang="x-none" sz="2000" dirty="0"/>
              <a:t>Elicit “</a:t>
            </a:r>
            <a:r>
              <a:rPr lang="en-US" altLang="x-none" sz="2000" u="sng" dirty="0"/>
              <a:t>analytical</a:t>
            </a:r>
            <a:r>
              <a:rPr lang="en-US" altLang="x-none" sz="2000" dirty="0"/>
              <a:t>” feedback on specific elements</a:t>
            </a:r>
          </a:p>
          <a:p>
            <a:pPr lvl="1"/>
            <a:r>
              <a:rPr lang="en-US" altLang="x-none" sz="2000" b="1" dirty="0">
                <a:solidFill>
                  <a:srgbClr val="FF0000"/>
                </a:solidFill>
              </a:rPr>
              <a:t>NO</a:t>
            </a:r>
            <a:r>
              <a:rPr lang="en-US" altLang="x-none" sz="2000" dirty="0"/>
              <a:t>: Is this product useful?</a:t>
            </a:r>
          </a:p>
          <a:p>
            <a:pPr lvl="1"/>
            <a:r>
              <a:rPr lang="en-US" altLang="x-none" sz="2000" b="1" dirty="0">
                <a:solidFill>
                  <a:srgbClr val="00B050"/>
                </a:solidFill>
              </a:rPr>
              <a:t>YES</a:t>
            </a:r>
            <a:r>
              <a:rPr lang="en-US" altLang="x-none" sz="2000" dirty="0"/>
              <a:t>: What, if anything, do you find useful about this product? Why?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261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1BC7F-AB03-6DD8-94F7-FB7A03669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give it a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C72F-E126-2B24-E3CA-5C6D957D3B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plan interview questions</a:t>
            </a:r>
          </a:p>
          <a:p>
            <a:r>
              <a:rPr lang="en-US" dirty="0"/>
              <a:t>Then we will practice</a:t>
            </a:r>
          </a:p>
        </p:txBody>
      </p:sp>
    </p:spTree>
    <p:extLst>
      <p:ext uri="{BB962C8B-B14F-4D97-AF65-F5344CB8AC3E}">
        <p14:creationId xmlns:p14="http://schemas.microsoft.com/office/powerpoint/2010/main" val="27974922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4B51C-10CD-AEBA-1D4D-2DFEA887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Presentation and reflection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B8FB-6760-2438-9763-768CC8125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went well? </a:t>
            </a:r>
          </a:p>
          <a:p>
            <a:r>
              <a:rPr lang="en-US" dirty="0"/>
              <a:t>What was difficult?</a:t>
            </a:r>
          </a:p>
          <a:p>
            <a:r>
              <a:rPr lang="en-US" dirty="0"/>
              <a:t>Did you learn something?</a:t>
            </a:r>
          </a:p>
          <a:p>
            <a:r>
              <a:rPr lang="en-US" dirty="0"/>
              <a:t>What would you do differently if doing this interview again? </a:t>
            </a:r>
          </a:p>
        </p:txBody>
      </p:sp>
    </p:spTree>
    <p:extLst>
      <p:ext uri="{BB962C8B-B14F-4D97-AF65-F5344CB8AC3E}">
        <p14:creationId xmlns:p14="http://schemas.microsoft.com/office/powerpoint/2010/main" val="1211157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47BEA-D666-6DE4-089E-0D63465C4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Reconvene groups, and use the interviews to identify user needs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0A3C9-EF17-6514-B7D8-87A179C5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ID user needs:</a:t>
            </a:r>
          </a:p>
          <a:p>
            <a:pPr lvl="1"/>
            <a:r>
              <a:rPr lang="en-US" dirty="0"/>
              <a:t>Record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needs and problems and goals </a:t>
            </a:r>
            <a:r>
              <a:rPr lang="en-US" dirty="0"/>
              <a:t>you captured from your interviews</a:t>
            </a:r>
          </a:p>
          <a:p>
            <a:pPr lvl="1"/>
            <a:r>
              <a:rPr lang="en-US" dirty="0"/>
              <a:t>Look back over the initial brainstorming and think about what needs you were addressing in your initial ideas, incorporate them</a:t>
            </a:r>
          </a:p>
          <a:p>
            <a:pPr lvl="1"/>
            <a:r>
              <a:rPr lang="en-US" dirty="0"/>
              <a:t>Create a list from these needs that will help us do design alternatives next week </a:t>
            </a:r>
          </a:p>
          <a:p>
            <a:pPr lvl="2"/>
            <a:r>
              <a:rPr lang="en-US" dirty="0"/>
              <a:t>Specific + problem focused, rather than solution focused</a:t>
            </a:r>
          </a:p>
          <a:p>
            <a:pPr lvl="3"/>
            <a:r>
              <a:rPr lang="en-US" i="1" dirty="0"/>
              <a:t>The user wants to be able to understand …. </a:t>
            </a:r>
          </a:p>
          <a:p>
            <a:pPr lvl="3"/>
            <a:r>
              <a:rPr lang="en-US" i="1" dirty="0"/>
              <a:t>The user has trouble with …. </a:t>
            </a:r>
          </a:p>
          <a:p>
            <a:pPr lvl="3"/>
            <a:r>
              <a:rPr lang="en-US" i="1" dirty="0"/>
              <a:t>The user should be able to ….  </a:t>
            </a:r>
          </a:p>
          <a:p>
            <a:pPr lvl="2"/>
            <a:r>
              <a:rPr lang="en-US" dirty="0"/>
              <a:t>Ok to note disagreements- </a:t>
            </a:r>
            <a:r>
              <a:rPr lang="en-US" i="1" dirty="0"/>
              <a:t>some users want to be able to …. Others want …. </a:t>
            </a:r>
          </a:p>
          <a:p>
            <a:pPr marL="457200" lvl="1" indent="0">
              <a:buNone/>
            </a:pPr>
            <a:endParaRPr lang="en-US" i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73737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82A43-544F-C9E2-4092-C47FF27AE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Present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19384-8767-43C7-AC51-3A68862CC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8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F90-2F31-BBFC-9B9F-E42D18DA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6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process was used to make this? </a:t>
            </a:r>
          </a:p>
        </p:txBody>
      </p:sp>
      <p:pic>
        <p:nvPicPr>
          <p:cNvPr id="4" name="Picture 2" descr="https://lh6.googleusercontent.com/WbaFXy5mleVwt7uU2CWJp994n5MfGjAQop02IzDxU_RC4xiLQEB2I-YNk0hCM4xFNZ22md0gzAkbZgYJYMrQWLDrbXFUcQtjyAqcDHkJ5Gtt9gl2_kPNINF8IxvORhpqzgaGbZG0xxI">
            <a:extLst>
              <a:ext uri="{FF2B5EF4-FFF2-40B4-BE49-F238E27FC236}">
                <a16:creationId xmlns:a16="http://schemas.microsoft.com/office/drawing/2014/main" id="{15E29842-4650-090F-065C-7D19B5F34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264" y="1402831"/>
            <a:ext cx="7031629" cy="527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503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F90-2F31-BBFC-9B9F-E42D18DA9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268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What process was used to make this? </a:t>
            </a:r>
          </a:p>
        </p:txBody>
      </p:sp>
      <p:pic>
        <p:nvPicPr>
          <p:cNvPr id="4" name="Picture 2" descr="https://lh6.googleusercontent.com/WbaFXy5mleVwt7uU2CWJp994n5MfGjAQop02IzDxU_RC4xiLQEB2I-YNk0hCM4xFNZ22md0gzAkbZgYJYMrQWLDrbXFUcQtjyAqcDHkJ5Gtt9gl2_kPNINF8IxvORhpqzgaGbZG0xxI">
            <a:extLst>
              <a:ext uri="{FF2B5EF4-FFF2-40B4-BE49-F238E27FC236}">
                <a16:creationId xmlns:a16="http://schemas.microsoft.com/office/drawing/2014/main" id="{15E29842-4650-090F-065C-7D19B5F34D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351" y="1323318"/>
            <a:ext cx="7031629" cy="5273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BA6E21-4441-E6B5-E0B7-E9526379FB79}"/>
              </a:ext>
            </a:extLst>
          </p:cNvPr>
          <p:cNvSpPr txBox="1"/>
          <p:nvPr/>
        </p:nvSpPr>
        <p:spPr>
          <a:xfrm>
            <a:off x="8033718" y="1779106"/>
            <a:ext cx="382547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focused- </a:t>
            </a:r>
          </a:p>
          <a:p>
            <a:r>
              <a:rPr lang="en-US" dirty="0"/>
              <a:t>	here are the current features</a:t>
            </a:r>
          </a:p>
          <a:p>
            <a:r>
              <a:rPr lang="en-US" dirty="0"/>
              <a:t>		(current alerts)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New feature is made (new alert)</a:t>
            </a:r>
          </a:p>
          <a:p>
            <a:r>
              <a:rPr lang="en-US" dirty="0"/>
              <a:t>Add another button</a:t>
            </a:r>
          </a:p>
        </p:txBody>
      </p:sp>
    </p:spTree>
    <p:extLst>
      <p:ext uri="{BB962C8B-B14F-4D97-AF65-F5344CB8AC3E}">
        <p14:creationId xmlns:p14="http://schemas.microsoft.com/office/powerpoint/2010/main" val="3812424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2186-39B3-5C89-408B-ED60A7F4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C839-EBD6-A6CC-93E2-0792C902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3046" y="1825625"/>
            <a:ext cx="3100754" cy="4351338"/>
          </a:xfrm>
        </p:spPr>
        <p:txBody>
          <a:bodyPr/>
          <a:lstStyle/>
          <a:p>
            <a:r>
              <a:rPr lang="en-US" dirty="0"/>
              <a:t>What process produced this? 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EC34C84-ADD7-7CC0-0419-1EE50011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3" y="1573457"/>
            <a:ext cx="74422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06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92186-39B3-5C89-408B-ED60A7F4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7C839-EBD6-A6CC-93E2-0792C90287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3046" y="1451113"/>
            <a:ext cx="3100754" cy="4725850"/>
          </a:xfrm>
        </p:spPr>
        <p:txBody>
          <a:bodyPr>
            <a:normAutofit fontScale="92500"/>
          </a:bodyPr>
          <a:lstStyle/>
          <a:p>
            <a:r>
              <a:rPr lang="en-US" dirty="0"/>
              <a:t>List of requirements</a:t>
            </a:r>
          </a:p>
          <a:p>
            <a:pPr lvl="1"/>
            <a:r>
              <a:rPr lang="en-US" dirty="0"/>
              <a:t>Must be able to see list of courses</a:t>
            </a:r>
          </a:p>
          <a:p>
            <a:pPr lvl="1"/>
            <a:r>
              <a:rPr lang="en-US" dirty="0"/>
              <a:t>Must be able to select the course</a:t>
            </a:r>
          </a:p>
          <a:p>
            <a:pPr lvl="1"/>
            <a:r>
              <a:rPr lang="en-US" dirty="0"/>
              <a:t>Must be able to see students in the course</a:t>
            </a:r>
          </a:p>
          <a:p>
            <a:pPr lvl="1"/>
            <a:r>
              <a:rPr lang="en-US" dirty="0"/>
              <a:t>…..</a:t>
            </a:r>
          </a:p>
          <a:p>
            <a:r>
              <a:rPr lang="en-US" dirty="0"/>
              <a:t>System restrictions (has to communicate with registrar)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EC34C84-ADD7-7CC0-0419-1EE500114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423" y="1573457"/>
            <a:ext cx="74422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964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D7BC7-098E-D800-BB48-2201FB8B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software development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BCF96-E52C-1559-E2A3-5E3CD45AF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54214" cy="4351338"/>
          </a:xfrm>
        </p:spPr>
        <p:txBody>
          <a:bodyPr/>
          <a:lstStyle/>
          <a:p>
            <a:r>
              <a:rPr lang="en-US" dirty="0"/>
              <a:t>Waterfall model</a:t>
            </a:r>
          </a:p>
          <a:p>
            <a:pPr lvl="1"/>
            <a:r>
              <a:rPr lang="en-US" dirty="0"/>
              <a:t>Anyone encountered this in class before? </a:t>
            </a:r>
          </a:p>
          <a:p>
            <a:pPr lvl="1"/>
            <a:r>
              <a:rPr lang="en-US" dirty="0"/>
              <a:t>Can you describe it? </a:t>
            </a:r>
          </a:p>
          <a:p>
            <a:r>
              <a:rPr lang="en-US" dirty="0"/>
              <a:t>Is this a good model for user-centered design? </a:t>
            </a:r>
          </a:p>
          <a:p>
            <a:pPr lvl="1"/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Where is the user?  </a:t>
            </a:r>
          </a:p>
        </p:txBody>
      </p:sp>
      <p:pic>
        <p:nvPicPr>
          <p:cNvPr id="4" name="Picture 2" descr="https://lh3.googleusercontent.com/q-f5L9tJGUtEGQH_eZKm_EKWSVkaMF4mb4QIMYdn5VYvLEDgZl02LhW7PzaTHSqRGA4WWrrylYJyf_-ERDtuYyksrdk_NAGZSHGTsKpmbDOAeVUKl-Q-OfFx6uzAnfw-euD13eWn">
            <a:extLst>
              <a:ext uri="{FF2B5EF4-FFF2-40B4-BE49-F238E27FC236}">
                <a16:creationId xmlns:a16="http://schemas.microsoft.com/office/drawing/2014/main" id="{0D16F7CB-13AD-086A-D6FB-842E6BE5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5492" y="1825625"/>
            <a:ext cx="5943600" cy="336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023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2936</Words>
  <Application>Microsoft Macintosh PowerPoint</Application>
  <PresentationFormat>Widescreen</PresentationFormat>
  <Paragraphs>329</Paragraphs>
  <Slides>44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Calibri</vt:lpstr>
      <vt:lpstr>Calibri Light</vt:lpstr>
      <vt:lpstr>Office Theme</vt:lpstr>
      <vt:lpstr>UI Design: Friday Week 1</vt:lpstr>
      <vt:lpstr>Course updates</vt:lpstr>
      <vt:lpstr>What is usability? </vt:lpstr>
      <vt:lpstr>Hawaii threat system  UI- Not Usable ----&gt; Result: Disastrous Error</vt:lpstr>
      <vt:lpstr>What process was used to make this? </vt:lpstr>
      <vt:lpstr>What process was used to make this? </vt:lpstr>
      <vt:lpstr>Another example</vt:lpstr>
      <vt:lpstr>Another example</vt:lpstr>
      <vt:lpstr>Traditional software development process</vt:lpstr>
      <vt:lpstr>Not enough user engagement in the process</vt:lpstr>
      <vt:lpstr>Hence, User-Centered Design is iterative</vt:lpstr>
      <vt:lpstr>How do we enter the cycle?  </vt:lpstr>
      <vt:lpstr>Entering the cycle: Needs finding</vt:lpstr>
      <vt:lpstr>Step 1: Your users: who are they? </vt:lpstr>
      <vt:lpstr>Step 1: Your users: who are they? </vt:lpstr>
      <vt:lpstr>Step 1: Your users: who are they?</vt:lpstr>
      <vt:lpstr>Step 2: User needs and goals</vt:lpstr>
      <vt:lpstr>Are these user needs and goals? </vt:lpstr>
      <vt:lpstr>Pitfall in design: Skipping the user</vt:lpstr>
      <vt:lpstr>Pitfall in design: Skipping the user</vt:lpstr>
      <vt:lpstr>Pitfall in design: Skipping the user</vt:lpstr>
      <vt:lpstr>Pitfall in design: Skipping the user</vt:lpstr>
      <vt:lpstr>Why does this matter?  </vt:lpstr>
      <vt:lpstr>Beginning with the user needs will</vt:lpstr>
      <vt:lpstr>How can we do need finding? </vt:lpstr>
      <vt:lpstr>What is an interview</vt:lpstr>
      <vt:lpstr>Needs finding: User Interviews</vt:lpstr>
      <vt:lpstr>Important distinction: Concrete tasks vs essential goals</vt:lpstr>
      <vt:lpstr>Important distinction: Concrete tasks vs essential goals</vt:lpstr>
      <vt:lpstr>PowerPoint Presentation</vt:lpstr>
      <vt:lpstr>Need finding pitfall: Expecting the users to tell you what to design</vt:lpstr>
      <vt:lpstr>Take note: </vt:lpstr>
      <vt:lpstr>What is the end result? </vt:lpstr>
      <vt:lpstr>How to write these needs? </vt:lpstr>
      <vt:lpstr>User needs?  User requirements? </vt:lpstr>
      <vt:lpstr>Activity:  Lets try to do an interview</vt:lpstr>
      <vt:lpstr>Interview Guidance: how to do it</vt:lpstr>
      <vt:lpstr>Interview Guidance: how to do it</vt:lpstr>
      <vt:lpstr>User interview guidance</vt:lpstr>
      <vt:lpstr>User Interview Guidance</vt:lpstr>
      <vt:lpstr>Let’s give it a try</vt:lpstr>
      <vt:lpstr>2. Presentation and reflection</vt:lpstr>
      <vt:lpstr>3. Reconvene groups, and use the interviews to identify user needs</vt:lpstr>
      <vt:lpstr>4. Present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Aurisano, Jillian (aurisajm)</dc:creator>
  <cp:lastModifiedBy>Aurisano, Jillian (aurisajm)</cp:lastModifiedBy>
  <cp:revision>13</cp:revision>
  <dcterms:created xsi:type="dcterms:W3CDTF">2023-09-01T16:18:44Z</dcterms:created>
  <dcterms:modified xsi:type="dcterms:W3CDTF">2024-08-30T17:07:34Z</dcterms:modified>
</cp:coreProperties>
</file>