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4"/>
  </p:notesMasterIdLst>
  <p:sldIdLst>
    <p:sldId id="257" r:id="rId2"/>
    <p:sldId id="616" r:id="rId3"/>
    <p:sldId id="721" r:id="rId4"/>
    <p:sldId id="727" r:id="rId5"/>
    <p:sldId id="723" r:id="rId6"/>
    <p:sldId id="725" r:id="rId7"/>
    <p:sldId id="726" r:id="rId8"/>
    <p:sldId id="722" r:id="rId9"/>
    <p:sldId id="728" r:id="rId10"/>
    <p:sldId id="646" r:id="rId11"/>
    <p:sldId id="647" r:id="rId12"/>
    <p:sldId id="649" r:id="rId13"/>
    <p:sldId id="650" r:id="rId14"/>
    <p:sldId id="651" r:id="rId15"/>
    <p:sldId id="705" r:id="rId16"/>
    <p:sldId id="652" r:id="rId17"/>
    <p:sldId id="695" r:id="rId18"/>
    <p:sldId id="696" r:id="rId19"/>
    <p:sldId id="697" r:id="rId20"/>
    <p:sldId id="699" r:id="rId21"/>
    <p:sldId id="701" r:id="rId22"/>
    <p:sldId id="702" r:id="rId23"/>
    <p:sldId id="653" r:id="rId24"/>
    <p:sldId id="729" r:id="rId25"/>
    <p:sldId id="706" r:id="rId26"/>
    <p:sldId id="654" r:id="rId27"/>
    <p:sldId id="703" r:id="rId28"/>
    <p:sldId id="707" r:id="rId29"/>
    <p:sldId id="708" r:id="rId30"/>
    <p:sldId id="709" r:id="rId31"/>
    <p:sldId id="710" r:id="rId32"/>
    <p:sldId id="711" r:id="rId33"/>
    <p:sldId id="713" r:id="rId34"/>
    <p:sldId id="712" r:id="rId35"/>
    <p:sldId id="714" r:id="rId36"/>
    <p:sldId id="720" r:id="rId37"/>
    <p:sldId id="716" r:id="rId38"/>
    <p:sldId id="717" r:id="rId39"/>
    <p:sldId id="718" r:id="rId40"/>
    <p:sldId id="719" r:id="rId41"/>
    <p:sldId id="657" r:id="rId42"/>
    <p:sldId id="676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F50D29A-582B-7A4C-9027-24A3EB20882B}">
          <p14:sldIdLst>
            <p14:sldId id="257"/>
            <p14:sldId id="616"/>
          </p14:sldIdLst>
        </p14:section>
        <p14:section name="Recap" id="{9152E013-02C5-A549-BCB7-091E44867FF3}">
          <p14:sldIdLst>
            <p14:sldId id="721"/>
            <p14:sldId id="727"/>
            <p14:sldId id="723"/>
            <p14:sldId id="725"/>
            <p14:sldId id="726"/>
            <p14:sldId id="722"/>
            <p14:sldId id="728"/>
          </p14:sldIdLst>
        </p14:section>
        <p14:section name="Simplicity" id="{FAC51DE5-ECC3-7849-B1C3-59372BCEB47A}">
          <p14:sldIdLst>
            <p14:sldId id="646"/>
            <p14:sldId id="647"/>
            <p14:sldId id="649"/>
            <p14:sldId id="650"/>
            <p14:sldId id="651"/>
            <p14:sldId id="705"/>
            <p14:sldId id="652"/>
            <p14:sldId id="695"/>
            <p14:sldId id="696"/>
            <p14:sldId id="697"/>
            <p14:sldId id="699"/>
            <p14:sldId id="701"/>
            <p14:sldId id="702"/>
            <p14:sldId id="653"/>
            <p14:sldId id="729"/>
            <p14:sldId id="706"/>
            <p14:sldId id="654"/>
            <p14:sldId id="703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20"/>
            <p14:sldId id="716"/>
            <p14:sldId id="717"/>
            <p14:sldId id="718"/>
            <p14:sldId id="719"/>
            <p14:sldId id="657"/>
            <p14:sldId id="6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7"/>
    <p:restoredTop sz="94982"/>
  </p:normalViewPr>
  <p:slideViewPr>
    <p:cSldViewPr snapToGrid="0" snapToObjects="1">
      <p:cViewPr varScale="1">
        <p:scale>
          <a:sx n="136" d="100"/>
          <a:sy n="136" d="100"/>
        </p:scale>
        <p:origin x="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0D6C-137D-024A-9792-1378B1392CBD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CFF83-FE40-E34E-9A43-68AFB1B451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4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45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79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45227-AC26-6156-9327-4B8CF764B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9453C-E905-C620-DB22-85485A1D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A0D23-C41C-6B9D-B135-60A4F314E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F713-5362-E6D7-ECA0-A523F16C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55764-E979-A50C-BC93-1350A1A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855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B78D-4722-D24E-8634-0DE6B5B5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9A92EF-2242-B158-DFCD-6E729D466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94649-B18E-6DC6-A36E-364E483A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190F8-C743-3F12-76FD-62B2F940D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0F79D-D9D2-BCF6-DCF6-002CAF650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6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04683A-9237-8B81-8469-FBF06E2A07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57CA8-58B7-C33D-86CE-1ECFDF941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B0AA4-9DDF-0ED3-2DFE-EE5274F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D632C-4E50-6F1C-E08B-3F53EF89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F91E-5C61-6152-885F-0266654D0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2BCD-93DA-27CC-04FB-070922C9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26F4-2C1C-FDCF-6D76-6D09FC1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F540D-909B-5FDD-2C07-588961C3D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6D6C-1F55-5F92-27AC-F54B32D3F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08EBC-048B-6C16-A575-8BFB22F1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09A32-F079-1A08-D0D6-11C455BD0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0AD90-C4EA-CECC-8285-846ECE692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BCA4C-A553-BEBC-8E92-FBAC45472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ED9B-F80E-7E28-29F4-7E2E2BA27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05450-AB63-A6A8-3230-7D4CF0A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8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4978F-FA38-8FB6-43F3-C7D39B29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06E2B-B53F-47A5-3EF0-7E7149490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F9897-2A3E-20F6-37E3-FB4ACBFEA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CE6D4C-AB38-1B4D-BDFC-82CB90C8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16EF74-431D-2C1E-9A0F-A832BD79C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5B9941-0D8A-9C12-C7E8-5527E7B5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B755-3176-D73F-AFCD-2466D03F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4BA34-3C48-2959-7E04-E12B350D8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8BC4-36F4-28AC-690C-896A412CB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45778-715D-E4F7-F1E3-873CE7F59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FB985-6237-2F66-AF96-6845C7CDF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CDC7E-BB0E-18CA-CB39-6A690CC62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160B-A30C-4780-C9D8-0A593DEC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8E8FAA-96F5-2EF7-10A4-52E54245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64BB-808B-A784-F118-FC3FF6B63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6CBF6-0DE9-9A34-5295-A39CE99E7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AFBE69-D62F-4132-0270-6818351C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74548-A1EC-97F1-EF3C-78E831C22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449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35FA85-FC80-64D8-47A6-5346BEFF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14172-D8CA-9EF4-0236-6825931BF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98833-179A-7C1F-165C-1FE3E879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4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080A5-6214-0EB3-240A-7DC1D54D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84089-0E74-FA55-E4CC-BDFB2CB16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15B97-02CF-0120-44B0-1310747E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05A31-DBE4-0C9E-3265-EE2B20656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7729E-37E2-4D6C-B876-68DA8B52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C4C82-E125-5D52-2195-7A187B54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8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C78-2E3B-6547-1731-07FCD98A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2814-772B-AA65-FD73-16900DF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81FC0-8773-2B53-2D45-41625970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6ACAB-C0EA-7501-E9E3-94855912F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018BC-D9FA-23B8-EC26-7CF5D9048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651AD-F7C0-0D68-77C0-D4D1B5F30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819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4AF26-B451-05D8-92BD-902F72A40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8D439-C06C-B066-9D9A-AF98D287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67BE-8989-553A-86F0-CAE432AE4F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856EC-134F-4749-B2EA-ACE3C82AE9BE}" type="datetimeFigureOut">
              <a:rPr lang="en-US" smtClean="0"/>
              <a:t>9/9/24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FC08-8954-3101-ECEB-F583FECD0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35C22-7007-1876-258D-E59BB2FB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8167C-29BA-0F4F-ADEA-B06CA75D9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3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alsamiq.com/learn/articles/visual-hierarchy-and-alignment/" TargetMode="External"/><Relationship Id="rId2" Type="http://schemas.openxmlformats.org/officeDocument/2006/relationships/hyperlink" Target="https://www.toptal.com/designers/ui/gestalt-principles-of-design#:~:text=There%20are%20six%20individual%20principles,gestalt%2C%20such%20as%20common%20fat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nteraction-design.org/literature/article/simplicity-in-design-4-ways-to-achieve-simplicity-in-your-desig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19AC-00D8-134C-A11B-8CA9C53A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interface design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CF59E2-5870-6840-8E6F-913135309460}"/>
              </a:ext>
            </a:extLst>
          </p:cNvPr>
          <p:cNvSpPr txBox="1"/>
          <p:nvPr/>
        </p:nvSpPr>
        <p:spPr>
          <a:xfrm>
            <a:off x="10686361" y="6290631"/>
            <a:ext cx="60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xkcd: State Borders">
            <a:extLst>
              <a:ext uri="{FF2B5EF4-FFF2-40B4-BE49-F238E27FC236}">
                <a16:creationId xmlns:a16="http://schemas.microsoft.com/office/drawing/2014/main" id="{6EB1BA6F-525A-CB70-FCC4-4D698C2FA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108" y="1530751"/>
            <a:ext cx="7107897" cy="5129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738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8DF7-1038-A25E-C130-021FE61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D6E13-B764-CA4A-4E5C-741D53260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Simplicity</a:t>
            </a:r>
          </a:p>
          <a:p>
            <a:r>
              <a:rPr lang="en-US" dirty="0"/>
              <a:t>Gestalt Principles (Monday)</a:t>
            </a:r>
          </a:p>
          <a:p>
            <a:r>
              <a:rPr lang="en-US" dirty="0"/>
              <a:t>Visual design- use of space (Monday</a:t>
            </a:r>
          </a:p>
          <a:p>
            <a:pPr lvl="1"/>
            <a:r>
              <a:rPr lang="en-US" dirty="0"/>
              <a:t>Grouping and Hierarchy</a:t>
            </a:r>
          </a:p>
          <a:p>
            <a:pPr lvl="1"/>
            <a:r>
              <a:rPr lang="en-US" dirty="0"/>
              <a:t>Balance and Symmetry</a:t>
            </a:r>
          </a:p>
          <a:p>
            <a:pPr lvl="1"/>
            <a:r>
              <a:rPr lang="en-US" dirty="0"/>
              <a:t>Alignment and Grids</a:t>
            </a:r>
          </a:p>
          <a:p>
            <a:r>
              <a:rPr lang="en-US" dirty="0"/>
              <a:t>Color (Wednesday)	</a:t>
            </a:r>
          </a:p>
        </p:txBody>
      </p:sp>
    </p:spTree>
    <p:extLst>
      <p:ext uri="{BB962C8B-B14F-4D97-AF65-F5344CB8AC3E}">
        <p14:creationId xmlns:p14="http://schemas.microsoft.com/office/powerpoint/2010/main" val="3061791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2B78-3D5D-72A6-D79D-FC61FF88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5D1F-DFCF-B8E9-6380-03C977AA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simplicity in a design? </a:t>
            </a:r>
          </a:p>
          <a:p>
            <a:r>
              <a:rPr lang="en-US" dirty="0"/>
              <a:t>Why is it good? </a:t>
            </a:r>
          </a:p>
        </p:txBody>
      </p:sp>
    </p:spTree>
    <p:extLst>
      <p:ext uri="{BB962C8B-B14F-4D97-AF65-F5344CB8AC3E}">
        <p14:creationId xmlns:p14="http://schemas.microsoft.com/office/powerpoint/2010/main" val="3879924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E2B78-3D5D-72A6-D79D-FC61FF88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35D1F-DFCF-B8E9-6380-03C977AA0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simplicity in a design? </a:t>
            </a:r>
          </a:p>
          <a:p>
            <a:r>
              <a:rPr lang="en-US" dirty="0"/>
              <a:t>Why is it good? </a:t>
            </a:r>
          </a:p>
          <a:p>
            <a:endParaRPr lang="en-US" dirty="0"/>
          </a:p>
          <a:p>
            <a:r>
              <a:rPr lang="en-US" dirty="0"/>
              <a:t>Nothing more to add</a:t>
            </a:r>
          </a:p>
          <a:p>
            <a:r>
              <a:rPr lang="en-US" dirty="0"/>
              <a:t>Nothing left to take away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37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CA6C-A5BB-E559-E26C-133F7E1A3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Simplicity- counter-example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45BF-4E83-997B-78FA-61AC75F26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46951" cy="4351338"/>
          </a:xfrm>
        </p:spPr>
        <p:txBody>
          <a:bodyPr>
            <a:normAutofit/>
          </a:bodyPr>
          <a:lstStyle/>
          <a:p>
            <a:r>
              <a:rPr lang="en-US" dirty="0"/>
              <a:t>File Matrix program</a:t>
            </a:r>
          </a:p>
          <a:p>
            <a:r>
              <a:rPr lang="en-US" dirty="0"/>
              <a:t>Complexity interferes with usability</a:t>
            </a:r>
          </a:p>
          <a:p>
            <a:pPr lvl="1"/>
            <a:r>
              <a:rPr lang="en-US" dirty="0"/>
              <a:t>Less learnable (hard to learn to use)</a:t>
            </a:r>
          </a:p>
          <a:p>
            <a:pPr lvl="1"/>
            <a:r>
              <a:rPr lang="en-US" dirty="0"/>
              <a:t>Less efficient (hard to find features quickly)</a:t>
            </a:r>
          </a:p>
          <a:p>
            <a:pPr lvl="1"/>
            <a:r>
              <a:rPr lang="en-US" dirty="0"/>
              <a:t>Less safe (easy to click the wrong place)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2" descr="https://lh4.googleusercontent.com/tyFdruaIi--7yI6tz80bACghryawEekGP6r_05tSIgYy48yRKC4KRL0HMidu26FkmnldENIxJBym2TqvFD8IhcIwQ45Nh6O5DIt3VBdvUXmkBjGjFMe3rODN07R9pYMAzXd3Eiqq">
            <a:extLst>
              <a:ext uri="{FF2B5EF4-FFF2-40B4-BE49-F238E27FC236}">
                <a16:creationId xmlns:a16="http://schemas.microsoft.com/office/drawing/2014/main" id="{51471D71-EC59-F3A1-26FC-61940F4CA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151" y="1643110"/>
            <a:ext cx="6468649" cy="505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96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86EA8-B011-44F5-F9A0-7ABC7710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E4258-2170-556B-6C19-FF0E76660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32967" cy="4351338"/>
          </a:xfrm>
        </p:spPr>
        <p:txBody>
          <a:bodyPr/>
          <a:lstStyle/>
          <a:p>
            <a:r>
              <a:rPr lang="en-US" dirty="0"/>
              <a:t>Compare to this Google home device</a:t>
            </a:r>
          </a:p>
          <a:p>
            <a:endParaRPr lang="en-US" dirty="0"/>
          </a:p>
        </p:txBody>
      </p:sp>
      <p:pic>
        <p:nvPicPr>
          <p:cNvPr id="4" name="Picture 2" descr="Image result for google home">
            <a:extLst>
              <a:ext uri="{FF2B5EF4-FFF2-40B4-BE49-F238E27FC236}">
                <a16:creationId xmlns:a16="http://schemas.microsoft.com/office/drawing/2014/main" id="{1ADA3AD0-439E-F27C-E565-EA914294E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167" y="2044700"/>
            <a:ext cx="790575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610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22FD-26BB-93DB-9453-7BDA93A2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Simplicity is hard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F0019-4FDF-3B1D-1F24-B129E366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is in tension with our impulse to add more features and elements ‘just in case’ </a:t>
            </a:r>
          </a:p>
          <a:p>
            <a:r>
              <a:rPr lang="en-US" dirty="0"/>
              <a:t>Simplicity forces you to have a good reason for everything you add, and to take away anything that can’t survive hard scrutiny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858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7409-5B3D-7046-565D-A8A5E816F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simplicity: One approach: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880F7-AA35-3565-595F-8E473A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549" y="4604215"/>
            <a:ext cx="11458902" cy="2035887"/>
          </a:xfrm>
        </p:spPr>
        <p:txBody>
          <a:bodyPr/>
          <a:lstStyle/>
          <a:p>
            <a:r>
              <a:rPr lang="en-US" dirty="0"/>
              <a:t>Reduction:</a:t>
            </a:r>
          </a:p>
          <a:p>
            <a:pPr lvl="1"/>
            <a:r>
              <a:rPr lang="en-US" dirty="0"/>
              <a:t>Remove inessential elements</a:t>
            </a:r>
          </a:p>
          <a:p>
            <a:pPr lvl="1"/>
            <a:r>
              <a:rPr lang="en-US" dirty="0"/>
              <a:t>Remove inessential features</a:t>
            </a:r>
          </a:p>
          <a:p>
            <a:pPr lvl="1"/>
            <a:r>
              <a:rPr lang="en-US" dirty="0"/>
              <a:t>Even if it seems essential, try removing it anyway, to see if the design falls apart.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9718AAC-7C67-7896-EE14-6981A4392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49" y="1690688"/>
            <a:ext cx="9103302" cy="281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387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54C7-AFA7-191F-999A-0FEF1225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Reduction- understand your user’s main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61161-3AFA-9AD0-D4E0-D68549D6C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925726" cy="4351338"/>
          </a:xfrm>
        </p:spPr>
        <p:txBody>
          <a:bodyPr/>
          <a:lstStyle/>
          <a:p>
            <a:r>
              <a:rPr lang="en-US" dirty="0"/>
              <a:t>Yahoo vs Google</a:t>
            </a:r>
          </a:p>
          <a:p>
            <a:r>
              <a:rPr lang="en-US" dirty="0"/>
              <a:t>Yahoo- what is included on main page?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C3C92C-8C85-67B4-7576-C4360EB598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515" y="1417638"/>
            <a:ext cx="7405285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414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A79A-3486-189D-DA85-43E88F24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Reduction- understand your user’s main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16CB-65D7-CD6F-9598-6E314B2B2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63949" cy="4351338"/>
          </a:xfrm>
        </p:spPr>
        <p:txBody>
          <a:bodyPr/>
          <a:lstStyle/>
          <a:p>
            <a:r>
              <a:rPr lang="en-US" dirty="0"/>
              <a:t>Yahoo vs Google</a:t>
            </a:r>
          </a:p>
          <a:p>
            <a:r>
              <a:rPr lang="en-US" dirty="0"/>
              <a:t>What is on Google’s main page?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BF0982-4479-ADAB-DE6B-B78B1E5FC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958" y="1501003"/>
            <a:ext cx="6930656" cy="4081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7262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CFF-C685-E2B4-E98B-1028D3A6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Reduction-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A062-2DBA-A044-E823-AB15EB9A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8740" cy="4351338"/>
          </a:xfrm>
        </p:spPr>
        <p:txBody>
          <a:bodyPr/>
          <a:lstStyle/>
          <a:p>
            <a:r>
              <a:rPr lang="en-US" dirty="0"/>
              <a:t>GoDaddy 2005 vs 2016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AB9351-DB65-B156-7853-8FF107C9F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032" y="1369610"/>
            <a:ext cx="6395779" cy="512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40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Week 3, Friday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Announcements/Course logistics</a:t>
            </a:r>
          </a:p>
          <a:p>
            <a:pPr lvl="1"/>
            <a:r>
              <a:rPr lang="en-US" dirty="0"/>
              <a:t>Design choices - simplicity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135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7CFF-C685-E2B4-E98B-1028D3A6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Reduction- 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A062-2DBA-A044-E823-AB15EB9A5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415" y="1911350"/>
            <a:ext cx="4095307" cy="4351338"/>
          </a:xfrm>
        </p:spPr>
        <p:txBody>
          <a:bodyPr/>
          <a:lstStyle/>
          <a:p>
            <a:r>
              <a:rPr lang="en-US" dirty="0"/>
              <a:t>GoDaddy 2005 vs 2016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0F65965-EBC7-90F4-9FAF-0A776D1729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168" y="1690688"/>
            <a:ext cx="697441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270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5254E-A283-DF23-32E5-4157DA36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to the remote- how did it get this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7C1A1-D7C3-D743-E08D-4E173FA64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0163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Remotes evolved from the previous version</a:t>
            </a:r>
          </a:p>
          <a:p>
            <a:pPr lvl="1"/>
            <a:r>
              <a:rPr lang="en-US" dirty="0"/>
              <a:t>Always adding new buttons</a:t>
            </a:r>
          </a:p>
          <a:p>
            <a:pPr lvl="1"/>
            <a:r>
              <a:rPr lang="en-US" dirty="0"/>
              <a:t>Never taking away</a:t>
            </a:r>
          </a:p>
          <a:p>
            <a:r>
              <a:rPr lang="en-US" dirty="0"/>
              <a:t>Designed to operate without a visual interface on the screen</a:t>
            </a:r>
          </a:p>
          <a:p>
            <a:pPr lvl="1"/>
            <a:r>
              <a:rPr lang="en-US" dirty="0"/>
              <a:t>Everything needed a button</a:t>
            </a:r>
          </a:p>
          <a:p>
            <a:r>
              <a:rPr lang="en-US" dirty="0"/>
              <a:t>Designed for engineering simplicity, not usability</a:t>
            </a:r>
          </a:p>
          <a:p>
            <a:pPr lvl="1"/>
            <a:r>
              <a:rPr lang="en-US" dirty="0"/>
              <a:t>Easy to connect these buttons to operations in the TV </a:t>
            </a:r>
          </a:p>
        </p:txBody>
      </p:sp>
      <p:pic>
        <p:nvPicPr>
          <p:cNvPr id="7170" name="Picture 2" descr="A complicated remote control">
            <a:extLst>
              <a:ext uri="{FF2B5EF4-FFF2-40B4-BE49-F238E27FC236}">
                <a16:creationId xmlns:a16="http://schemas.microsoft.com/office/drawing/2014/main" id="{A54F7769-B386-C86F-0A82-6D10A790A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959" y="1116418"/>
            <a:ext cx="3863700" cy="551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8200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1A036-DF8A-5809-5AF9-02E8D7DA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Remote- fixed!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F706F-22C2-83DF-8AD0-6CDC4423F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Reddit</a:t>
            </a:r>
          </a:p>
        </p:txBody>
      </p:sp>
      <p:pic>
        <p:nvPicPr>
          <p:cNvPr id="8194" name="Picture 2" descr="User simplifications">
            <a:extLst>
              <a:ext uri="{FF2B5EF4-FFF2-40B4-BE49-F238E27FC236}">
                <a16:creationId xmlns:a16="http://schemas.microsoft.com/office/drawing/2014/main" id="{998BA810-4C0E-2058-8C28-3EA1DF3B5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100" y="1955800"/>
            <a:ext cx="60198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1214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F6FDD-6385-78D7-FC6E-69E2CFD31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simplicity: Regularity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E416A-4A24-0E04-081A-9374D944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06879" cy="4351338"/>
          </a:xfrm>
        </p:spPr>
        <p:txBody>
          <a:bodyPr/>
          <a:lstStyle/>
          <a:p>
            <a:r>
              <a:rPr lang="en-US" dirty="0"/>
              <a:t>Regularity: minimize the unnecessary differences</a:t>
            </a:r>
          </a:p>
          <a:p>
            <a:r>
              <a:rPr lang="en-US" dirty="0"/>
              <a:t>Use the same font, color, line width, dimensions, orientation for multiple elements</a:t>
            </a:r>
          </a:p>
          <a:p>
            <a:r>
              <a:rPr lang="en-US" dirty="0"/>
              <a:t>Irregularities in your design will be magnified in the user’s eyes and assigned meaning and significance. </a:t>
            </a:r>
          </a:p>
          <a:p>
            <a:pPr lvl="1"/>
            <a:r>
              <a:rPr lang="en-US" dirty="0"/>
              <a:t>Use a regular pattern</a:t>
            </a:r>
          </a:p>
          <a:p>
            <a:pPr lvl="1"/>
            <a:r>
              <a:rPr lang="en-US" dirty="0"/>
              <a:t>Limit inessential variation among elements</a:t>
            </a:r>
          </a:p>
        </p:txBody>
      </p:sp>
    </p:spTree>
    <p:extLst>
      <p:ext uri="{BB962C8B-B14F-4D97-AF65-F5344CB8AC3E}">
        <p14:creationId xmlns:p14="http://schemas.microsoft.com/office/powerpoint/2010/main" val="3448346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8C003-10ED-D7DB-2731-5E0D365B9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of these violates regularity?</a:t>
            </a:r>
          </a:p>
        </p:txBody>
      </p:sp>
      <p:pic>
        <p:nvPicPr>
          <p:cNvPr id="5" name="Picture 4" descr="Screens screenshot of a cell phone&#10;&#10;Description automatically generated">
            <a:extLst>
              <a:ext uri="{FF2B5EF4-FFF2-40B4-BE49-F238E27FC236}">
                <a16:creationId xmlns:a16="http://schemas.microsoft.com/office/drawing/2014/main" id="{17207E89-F29D-6BC0-2CE4-54631DCA6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650" y="1542396"/>
            <a:ext cx="4838700" cy="4508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0FB890-6890-DB4F-3CF8-74AF5C785238}"/>
              </a:ext>
            </a:extLst>
          </p:cNvPr>
          <p:cNvSpPr txBox="1"/>
          <p:nvPr/>
        </p:nvSpPr>
        <p:spPr>
          <a:xfrm>
            <a:off x="7513163" y="6174557"/>
            <a:ext cx="41344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https://</a:t>
            </a:r>
            <a:r>
              <a:rPr lang="en-US" sz="1000" dirty="0" err="1"/>
              <a:t>careerfoundry.com</a:t>
            </a:r>
            <a:r>
              <a:rPr lang="en-US" sz="1000" dirty="0"/>
              <a:t>/</a:t>
            </a:r>
            <a:r>
              <a:rPr lang="en-US" sz="1000" dirty="0" err="1"/>
              <a:t>en</a:t>
            </a:r>
            <a:r>
              <a:rPr lang="en-US" sz="1000" dirty="0"/>
              <a:t>/blog/</a:t>
            </a:r>
            <a:r>
              <a:rPr lang="en-US" sz="1000" dirty="0" err="1"/>
              <a:t>ui</a:t>
            </a:r>
            <a:r>
              <a:rPr lang="en-US" sz="1000" dirty="0"/>
              <a:t>-design/common-</a:t>
            </a:r>
            <a:r>
              <a:rPr lang="en-US" sz="1000" dirty="0" err="1"/>
              <a:t>ui</a:t>
            </a:r>
            <a:r>
              <a:rPr lang="en-US" sz="1000" dirty="0"/>
              <a:t>-design-mistakes/</a:t>
            </a:r>
          </a:p>
        </p:txBody>
      </p:sp>
    </p:spTree>
    <p:extLst>
      <p:ext uri="{BB962C8B-B14F-4D97-AF65-F5344CB8AC3E}">
        <p14:creationId xmlns:p14="http://schemas.microsoft.com/office/powerpoint/2010/main" val="4169869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5B1B4-FFCE-A927-6B07-2DCBCB330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Regularity example: Pinterest regular column widths 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D58E9B88-B39D-F1E3-D8DF-E1D0CEA7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410" y="1893094"/>
            <a:ext cx="8128000" cy="421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039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8689-1FB6-6FC5-6E4E-F8B210A74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achieve simplicity: Double Duty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9DCB-93F8-7EF7-172C-36495AEBC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to combine elements to make them serve multiple roles in the design. </a:t>
            </a:r>
          </a:p>
          <a:p>
            <a:r>
              <a:rPr lang="en-US" dirty="0"/>
              <a:t>Example:  a window’s title bar plays several roles</a:t>
            </a:r>
          </a:p>
          <a:p>
            <a:pPr lvl="1"/>
            <a:r>
              <a:rPr lang="en-US" dirty="0"/>
              <a:t> label, dragging handle, window activation indicator, and location for window control buttons.</a:t>
            </a:r>
          </a:p>
          <a:p>
            <a:r>
              <a:rPr lang="en-US" dirty="0"/>
              <a:t>The breadcrumbs pattern and the pagination pattern also do double duty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2" descr="Image result for breadcrumb">
            <a:extLst>
              <a:ext uri="{FF2B5EF4-FFF2-40B4-BE49-F238E27FC236}">
                <a16:creationId xmlns:a16="http://schemas.microsoft.com/office/drawing/2014/main" id="{07477B88-B4FE-BA47-571F-B644FF2C87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3173" y="4898075"/>
            <a:ext cx="6605025" cy="1874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6911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E26AC-67AA-65B8-DF44-06BDBAAB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 simplicity go too far?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BBB1-0D5B-ADA3-6ACF-52119A718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anyone think of something they have used that is trying to be so simple, it is probably too simple? </a:t>
            </a:r>
          </a:p>
        </p:txBody>
      </p:sp>
    </p:spTree>
    <p:extLst>
      <p:ext uri="{BB962C8B-B14F-4D97-AF65-F5344CB8AC3E}">
        <p14:creationId xmlns:p14="http://schemas.microsoft.com/office/powerpoint/2010/main" val="1536283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7EA98-E3CA-77FE-003D-FAD2D7FBC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overuse of hamburger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8FEDE-C5DE-F040-C844-77F29B07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744972" cy="4351338"/>
          </a:xfrm>
        </p:spPr>
        <p:txBody>
          <a:bodyPr/>
          <a:lstStyle/>
          <a:p>
            <a:r>
              <a:rPr lang="en-US" dirty="0"/>
              <a:t>Why a hamburger menu (three lines, upper right) here on this desktop site?</a:t>
            </a:r>
          </a:p>
          <a:p>
            <a:pPr lvl="1"/>
            <a:r>
              <a:rPr lang="en-US" dirty="0"/>
              <a:t>Well maybe there are lots of links? 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2D19D22-DE86-3540-18DC-50D97A6F6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372" y="1422786"/>
            <a:ext cx="7644661" cy="533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00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213B7-73DF-7F31-71A6-D5FE5042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Example- overuse of hamburger menu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F7071-FDA4-741F-6A5E-26D278A93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42684" cy="4351338"/>
          </a:xfrm>
        </p:spPr>
        <p:txBody>
          <a:bodyPr/>
          <a:lstStyle/>
          <a:p>
            <a:r>
              <a:rPr lang="en-US" dirty="0"/>
              <a:t>Too many links?</a:t>
            </a:r>
          </a:p>
          <a:p>
            <a:pPr lvl="1"/>
            <a:r>
              <a:rPr lang="en-US" dirty="0"/>
              <a:t>No just 5</a:t>
            </a:r>
          </a:p>
          <a:p>
            <a:r>
              <a:rPr lang="en-US" dirty="0"/>
              <a:t>Is this just a funny example of minimalism gone too far?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D517440-DDDA-7815-D12A-36494AE6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401" y="1690688"/>
            <a:ext cx="7017697" cy="490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64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599-D9F4-002E-A0EB-9B054385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Recap-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A160D-5480-569C-7686-7C64F843F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69" y="1429700"/>
            <a:ext cx="10515600" cy="175656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People ideally learn a UI by doing something with it</a:t>
            </a:r>
          </a:p>
          <a:p>
            <a:r>
              <a:rPr lang="en-US" dirty="0"/>
              <a:t>You can design to make it easier for someone to discover capabilities of UI</a:t>
            </a:r>
          </a:p>
          <a:p>
            <a:pPr lvl="1"/>
            <a:r>
              <a:rPr lang="en-US" dirty="0"/>
              <a:t>Affordances, </a:t>
            </a:r>
            <a:r>
              <a:rPr lang="en-US" dirty="0" err="1"/>
              <a:t>Signfiers</a:t>
            </a:r>
            <a:r>
              <a:rPr lang="en-US" dirty="0"/>
              <a:t>, Constraints, Mappings, Feedback, Consistency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43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4A1D-A8F1-32E5-BFF5-26E3DF46B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hidden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D2F7B-D40C-7C06-4B58-25C06979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27938"/>
          </a:xfrm>
        </p:spPr>
        <p:txBody>
          <a:bodyPr/>
          <a:lstStyle/>
          <a:p>
            <a:r>
              <a:rPr lang="en-US" dirty="0"/>
              <a:t>Example- a website (Smashing Magazine) moved the search button from a hidden position under ‘menu’, to displaying it at all times</a:t>
            </a:r>
          </a:p>
          <a:p>
            <a:r>
              <a:rPr lang="en-US" dirty="0"/>
              <a:t>Result: 80% increase in searches</a:t>
            </a:r>
          </a:p>
          <a:p>
            <a:endParaRPr lang="en-US" dirty="0"/>
          </a:p>
        </p:txBody>
      </p:sp>
      <p:pic>
        <p:nvPicPr>
          <p:cNvPr id="12290" name="Picture 2" descr="Image">
            <a:extLst>
              <a:ext uri="{FF2B5EF4-FFF2-40B4-BE49-F238E27FC236}">
                <a16:creationId xmlns:a16="http://schemas.microsoft.com/office/drawing/2014/main" id="{85A873E1-B91B-920F-4816-791C81CFE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32" y="3128183"/>
            <a:ext cx="9960935" cy="3729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176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A909-3AC3-873D-FA67-A79C79A2E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Icons without labels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1270-B5E1-E5F1-CB44-DF4F7813D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  <a:p>
            <a:r>
              <a:rPr lang="en-US" dirty="0"/>
              <a:t>For icons with labels users were able to correctly predict what would happen when they clicked them 88% of the time</a:t>
            </a:r>
          </a:p>
          <a:p>
            <a:r>
              <a:rPr lang="en-US" dirty="0"/>
              <a:t>Icons without labels, this number dropped to 60%</a:t>
            </a:r>
          </a:p>
          <a:p>
            <a:r>
              <a:rPr lang="en-US" dirty="0"/>
              <a:t>For icons that are unlabeled and unique to the app (not used in other apps) this dropped to 34%</a:t>
            </a:r>
          </a:p>
        </p:txBody>
      </p:sp>
    </p:spTree>
    <p:extLst>
      <p:ext uri="{BB962C8B-B14F-4D97-AF65-F5344CB8AC3E}">
        <p14:creationId xmlns:p14="http://schemas.microsoft.com/office/powerpoint/2010/main" val="18794447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13D76-4BD9-2CD5-AF41-629DE09F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do we prefer- labels or none?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BE5BA5-BED4-97F3-9A65-53BD7C5B2D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01"/>
          <a:stretch/>
        </p:blipFill>
        <p:spPr>
          <a:xfrm>
            <a:off x="602390" y="2530764"/>
            <a:ext cx="10987220" cy="24686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DC906A-23D3-E2C9-BFBF-2D05AE42234C}"/>
              </a:ext>
            </a:extLst>
          </p:cNvPr>
          <p:cNvSpPr txBox="1"/>
          <p:nvPr/>
        </p:nvSpPr>
        <p:spPr>
          <a:xfrm>
            <a:off x="602390" y="5177831"/>
            <a:ext cx="52979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Youtube</a:t>
            </a:r>
            <a:r>
              <a:rPr lang="en-US" dirty="0"/>
              <a:t> </a:t>
            </a:r>
            <a:r>
              <a:rPr lang="en-US" dirty="0" err="1"/>
              <a:t>Ipad</a:t>
            </a:r>
            <a:r>
              <a:rPr lang="en-US" dirty="0"/>
              <a:t> app</a:t>
            </a:r>
          </a:p>
          <a:p>
            <a:endParaRPr lang="en-US" dirty="0"/>
          </a:p>
          <a:p>
            <a:r>
              <a:rPr lang="en-US" dirty="0"/>
              <a:t>There is room for labels, maybe we should use them?  </a:t>
            </a:r>
          </a:p>
        </p:txBody>
      </p:sp>
    </p:spTree>
    <p:extLst>
      <p:ext uri="{BB962C8B-B14F-4D97-AF65-F5344CB8AC3E}">
        <p14:creationId xmlns:p14="http://schemas.microsoft.com/office/powerpoint/2010/main" val="4671117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259FD-F205-10D1-DC04-E7021EFC5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do we prefer- </a:t>
            </a:r>
            <a:br>
              <a:rPr lang="en-US" dirty="0"/>
            </a:br>
            <a:r>
              <a:rPr lang="en-US" dirty="0"/>
              <a:t>timer app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2A3B3-3758-3D9A-9A49-51314E98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972" y="501200"/>
            <a:ext cx="6021936" cy="599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6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3B1A-2E8A-DB0C-A678-D6BA49EA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 downs vs visible menu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80BC3C-B722-3D6F-D9F3-62DF8B2C5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679" y="2004040"/>
            <a:ext cx="7772400" cy="32267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B00E14-BF9E-4467-A429-43F653D1620E}"/>
              </a:ext>
            </a:extLst>
          </p:cNvPr>
          <p:cNvSpPr txBox="1"/>
          <p:nvPr/>
        </p:nvSpPr>
        <p:spPr>
          <a:xfrm>
            <a:off x="10086109" y="2828835"/>
            <a:ext cx="18556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minimal</a:t>
            </a:r>
          </a:p>
          <a:p>
            <a:endParaRPr lang="en-US" dirty="0"/>
          </a:p>
          <a:p>
            <a:r>
              <a:rPr lang="en-US" dirty="0"/>
              <a:t>But more clicks to</a:t>
            </a:r>
          </a:p>
          <a:p>
            <a:r>
              <a:rPr lang="en-US" dirty="0"/>
              <a:t>get to buttons</a:t>
            </a:r>
          </a:p>
        </p:txBody>
      </p:sp>
    </p:spTree>
    <p:extLst>
      <p:ext uri="{BB962C8B-B14F-4D97-AF65-F5344CB8AC3E}">
        <p14:creationId xmlns:p14="http://schemas.microsoft.com/office/powerpoint/2010/main" val="39554607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3281-2167-14D3-4D2F-4C8C3B9C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do we prefer?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3CD1A-0FD7-40CA-33A3-B837CF63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62" y="1766333"/>
            <a:ext cx="7772400" cy="36042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D8785-9BF0-0025-3B9B-A4990BCB084D}"/>
              </a:ext>
            </a:extLst>
          </p:cNvPr>
          <p:cNvSpPr txBox="1"/>
          <p:nvPr/>
        </p:nvSpPr>
        <p:spPr>
          <a:xfrm>
            <a:off x="202018" y="1766333"/>
            <a:ext cx="3359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Trade-offs</a:t>
            </a:r>
          </a:p>
          <a:p>
            <a:endParaRPr lang="en-US" dirty="0"/>
          </a:p>
          <a:p>
            <a:r>
              <a:rPr lang="en-US" dirty="0"/>
              <a:t>What can go wrong with the option on the left?</a:t>
            </a:r>
          </a:p>
          <a:p>
            <a:endParaRPr lang="en-US" dirty="0"/>
          </a:p>
          <a:p>
            <a:r>
              <a:rPr lang="en-US" dirty="0"/>
              <a:t>But the option on the right takes up more space….</a:t>
            </a:r>
          </a:p>
        </p:txBody>
      </p:sp>
    </p:spTree>
    <p:extLst>
      <p:ext uri="{BB962C8B-B14F-4D97-AF65-F5344CB8AC3E}">
        <p14:creationId xmlns:p14="http://schemas.microsoft.com/office/powerpoint/2010/main" val="18373503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3281-2167-14D3-4D2F-4C8C3B9C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do we prefer?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43CD1A-0FD7-40CA-33A3-B837CF631C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462" y="1766333"/>
            <a:ext cx="7772400" cy="360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5700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D38F9-091D-5B9E-B316-49112C40A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can we handle all the features we have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0ACD9-CAD1-4DC0-1136-13268FEF1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is in tension with having a robust application with lots of features</a:t>
            </a:r>
          </a:p>
          <a:p>
            <a:r>
              <a:rPr lang="en-US" dirty="0"/>
              <a:t>How can this be addressed? </a:t>
            </a:r>
          </a:p>
        </p:txBody>
      </p:sp>
    </p:spTree>
    <p:extLst>
      <p:ext uri="{BB962C8B-B14F-4D97-AF65-F5344CB8AC3E}">
        <p14:creationId xmlns:p14="http://schemas.microsoft.com/office/powerpoint/2010/main" val="38233286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D6D9-DFE8-18C2-592F-D65AE482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look at news websites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B432C-2165-5443-BB6A-FF3C511F7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14" y="1825625"/>
            <a:ext cx="7010400" cy="2161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News websites have LOTS of information</a:t>
            </a:r>
          </a:p>
          <a:p>
            <a:r>
              <a:rPr lang="en-US" dirty="0"/>
              <a:t>How do they manage? </a:t>
            </a:r>
          </a:p>
          <a:p>
            <a:r>
              <a:rPr lang="en-US" dirty="0"/>
              <a:t>One approach: menus</a:t>
            </a:r>
          </a:p>
          <a:p>
            <a:r>
              <a:rPr lang="en-US" dirty="0"/>
              <a:t>Prioritized set of news content at the top</a:t>
            </a:r>
          </a:p>
          <a:p>
            <a:r>
              <a:rPr lang="en-US" dirty="0"/>
              <a:t>Hamburger menu for everything else </a:t>
            </a:r>
          </a:p>
          <a:p>
            <a:r>
              <a:rPr lang="en-US" dirty="0"/>
              <a:t>Or ‘more’ menu</a:t>
            </a:r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A578491B-0E68-AF3F-5330-703535143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7663"/>
            <a:ext cx="12192000" cy="270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>
            <a:extLst>
              <a:ext uri="{FF2B5EF4-FFF2-40B4-BE49-F238E27FC236}">
                <a16:creationId xmlns:a16="http://schemas.microsoft.com/office/drawing/2014/main" id="{BEFD8297-EF6B-B616-9B83-393E50FED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214" y="228600"/>
            <a:ext cx="4756150" cy="339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4583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251C-4C53-F38D-6D8C-EF6FF9F40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Menu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EB51BB3-D2C2-4E6F-F58C-4F3306A43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898" y="1798936"/>
            <a:ext cx="9363738" cy="4823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86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599-D9F4-002E-A0EB-9B054385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Recap- Affordances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C5783445-A158-09D9-B004-9A9A7CB4264A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183983" y="3073138"/>
            <a:ext cx="3794675" cy="3282934"/>
          </a:xfrm>
          <a:prstGeom prst="rect">
            <a:avLst/>
          </a:prstGeom>
          <a:ln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0DB294-1123-76DC-F698-A688A0C3AD94}"/>
              </a:ext>
            </a:extLst>
          </p:cNvPr>
          <p:cNvSpPr txBox="1"/>
          <p:nvPr/>
        </p:nvSpPr>
        <p:spPr>
          <a:xfrm>
            <a:off x="9978658" y="4322797"/>
            <a:ext cx="23008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Slider bar affords</a:t>
            </a:r>
          </a:p>
          <a:p>
            <a:r>
              <a:rPr lang="en-US" dirty="0"/>
              <a:t>continuous movement</a:t>
            </a:r>
          </a:p>
          <a:p>
            <a:endParaRPr lang="en-US" dirty="0"/>
          </a:p>
          <a:p>
            <a:r>
              <a:rPr lang="en-US" dirty="0"/>
              <a:t>Good for continuous </a:t>
            </a:r>
          </a:p>
          <a:p>
            <a:r>
              <a:rPr lang="en-US" dirty="0"/>
              <a:t>navigation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322905-0B14-A92B-3549-AB30A67684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9" y="3371057"/>
            <a:ext cx="2930577" cy="2985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7C1417-D761-FEB7-6CDC-E1C196AB1CEE}"/>
              </a:ext>
            </a:extLst>
          </p:cNvPr>
          <p:cNvSpPr txBox="1"/>
          <p:nvPr/>
        </p:nvSpPr>
        <p:spPr>
          <a:xfrm>
            <a:off x="3398726" y="4428063"/>
            <a:ext cx="24333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Handle affords grabbing</a:t>
            </a:r>
          </a:p>
          <a:p>
            <a:r>
              <a:rPr lang="en-US" dirty="0"/>
              <a:t>and pulling</a:t>
            </a:r>
          </a:p>
        </p:txBody>
      </p:sp>
    </p:spTree>
    <p:extLst>
      <p:ext uri="{BB962C8B-B14F-4D97-AF65-F5344CB8AC3E}">
        <p14:creationId xmlns:p14="http://schemas.microsoft.com/office/powerpoint/2010/main" val="35331982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CCFFBB7-3574-8151-1AE6-E10A25762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2" y="998847"/>
            <a:ext cx="5955657" cy="5731187"/>
          </a:xfrm>
        </p:spPr>
      </p:pic>
      <p:pic>
        <p:nvPicPr>
          <p:cNvPr id="5" name="Picture 2" descr="Image result for canvas LMS UI">
            <a:extLst>
              <a:ext uri="{FF2B5EF4-FFF2-40B4-BE49-F238E27FC236}">
                <a16:creationId xmlns:a16="http://schemas.microsoft.com/office/drawing/2014/main" id="{4DFC3A8E-66CA-CD15-2406-0C98B37D9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914" y="1120249"/>
            <a:ext cx="5865086" cy="417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80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EE077-EF0E-FE7B-93A2-1F30981B5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try to make a complex page, more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5A09A-128D-CA86-512D-F662AE583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864" y="1759933"/>
            <a:ext cx="3142129" cy="46612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Canvas</a:t>
            </a:r>
          </a:p>
          <a:p>
            <a:pPr lvl="1"/>
            <a:r>
              <a:rPr lang="en-US" dirty="0"/>
              <a:t>Canvas has lots of features</a:t>
            </a:r>
          </a:p>
          <a:p>
            <a:pPr lvl="1"/>
            <a:r>
              <a:rPr lang="en-US" dirty="0"/>
              <a:t>I have used very few of them </a:t>
            </a:r>
          </a:p>
          <a:p>
            <a:pPr lvl="1"/>
            <a:r>
              <a:rPr lang="en-US" dirty="0"/>
              <a:t>What about you? </a:t>
            </a:r>
          </a:p>
          <a:p>
            <a:pPr lvl="1"/>
            <a:r>
              <a:rPr lang="en-US" dirty="0"/>
              <a:t>Can you make it simpler? </a:t>
            </a:r>
          </a:p>
          <a:p>
            <a:r>
              <a:rPr lang="en-US" dirty="0"/>
              <a:t>Reduce</a:t>
            </a:r>
          </a:p>
          <a:p>
            <a:r>
              <a:rPr lang="en-US" dirty="0"/>
              <a:t>What is the core function of Canvas for you and your group?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BC943-B40F-6B37-82F8-E2C9EFDC3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593" y="1759933"/>
            <a:ext cx="7772400" cy="441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451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E97DF-C872-582C-451B-84827C3D5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credits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8D267-E132-25D2-AE9F-DAA868D62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Debaleena</a:t>
            </a:r>
            <a:r>
              <a:rPr lang="en-US" dirty="0"/>
              <a:t> </a:t>
            </a:r>
            <a:r>
              <a:rPr lang="en-US" dirty="0" err="1"/>
              <a:t>Chattopdhay</a:t>
            </a:r>
            <a:endParaRPr lang="en-US" dirty="0"/>
          </a:p>
          <a:p>
            <a:r>
              <a:rPr lang="en-US" dirty="0">
                <a:hlinkClick r:id="rId2"/>
              </a:rPr>
              <a:t>https://www.toptal.com/designers/ui/gestalt-principles-of-design#:~:text=There%20are%20six%20individual%20principles,gestalt%2C%20such%20as%20common%20fate</a:t>
            </a:r>
            <a:r>
              <a:rPr lang="en-US" dirty="0"/>
              <a:t>.</a:t>
            </a:r>
          </a:p>
          <a:p>
            <a:r>
              <a:rPr lang="en-US" dirty="0">
                <a:hlinkClick r:id="rId3"/>
              </a:rPr>
              <a:t>https://balsamiq.com/learn/articles/visual-hierarchy-and-alignment/</a:t>
            </a:r>
            <a:endParaRPr lang="en-US" dirty="0"/>
          </a:p>
          <a:p>
            <a:r>
              <a:rPr lang="en-US" dirty="0">
                <a:hlinkClick r:id="rId4"/>
              </a:rPr>
              <a:t>https://www.interaction-design.org/literature/article/simplicity-in-design-4-ways-to-achieve-simplicity-in-your-designs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tomkenny.design</a:t>
            </a:r>
            <a:r>
              <a:rPr lang="en-US" dirty="0"/>
              <a:t>/articles/false-simplicity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06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599-D9F4-002E-A0EB-9B054385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Recap- Signifiers</a:t>
            </a:r>
          </a:p>
        </p:txBody>
      </p:sp>
      <p:pic>
        <p:nvPicPr>
          <p:cNvPr id="8" name="Picture 2" descr="Commodity Butter Sealed Cup Salted Butter, 5 Gram -- 720 per case">
            <a:extLst>
              <a:ext uri="{FF2B5EF4-FFF2-40B4-BE49-F238E27FC236}">
                <a16:creationId xmlns:a16="http://schemas.microsoft.com/office/drawing/2014/main" id="{030B1193-A64C-EF64-47AF-08C1D7F54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78" y="3263909"/>
            <a:ext cx="3359736" cy="319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D03E231-C834-ED1E-367C-5500BD28CE9F}"/>
              </a:ext>
            </a:extLst>
          </p:cNvPr>
          <p:cNvSpPr txBox="1"/>
          <p:nvPr/>
        </p:nvSpPr>
        <p:spPr>
          <a:xfrm>
            <a:off x="2236385" y="4564642"/>
            <a:ext cx="139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Cue: lift here</a:t>
            </a:r>
          </a:p>
        </p:txBody>
      </p:sp>
      <p:pic>
        <p:nvPicPr>
          <p:cNvPr id="10" name="Picture 2" descr="What do people call the zebra stripes that pedestrians can ...">
            <a:extLst>
              <a:ext uri="{FF2B5EF4-FFF2-40B4-BE49-F238E27FC236}">
                <a16:creationId xmlns:a16="http://schemas.microsoft.com/office/drawing/2014/main" id="{110147E8-B8A3-E4A2-ADF6-06C9DA2FE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78" y="2385629"/>
            <a:ext cx="3513122" cy="1756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267B12-3106-CAB5-6A62-3F1FFF365C93}"/>
              </a:ext>
            </a:extLst>
          </p:cNvPr>
          <p:cNvSpPr txBox="1"/>
          <p:nvPr/>
        </p:nvSpPr>
        <p:spPr>
          <a:xfrm>
            <a:off x="6371870" y="2570597"/>
            <a:ext cx="157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Cue: walk here</a:t>
            </a:r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121B795B-BEED-4837-16F4-E732AD116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3023"/>
          <a:stretch/>
        </p:blipFill>
        <p:spPr>
          <a:xfrm>
            <a:off x="5433588" y="3860276"/>
            <a:ext cx="1631140" cy="2869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14F28F5-2FE5-B737-EADA-8EF048EBD86F}"/>
              </a:ext>
            </a:extLst>
          </p:cNvPr>
          <p:cNvSpPr txBox="1"/>
          <p:nvPr/>
        </p:nvSpPr>
        <p:spPr>
          <a:xfrm>
            <a:off x="6786414" y="5810552"/>
            <a:ext cx="460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Cue: click here, it will take you to the next page</a:t>
            </a:r>
          </a:p>
        </p:txBody>
      </p:sp>
    </p:spTree>
    <p:extLst>
      <p:ext uri="{BB962C8B-B14F-4D97-AF65-F5344CB8AC3E}">
        <p14:creationId xmlns:p14="http://schemas.microsoft.com/office/powerpoint/2010/main" val="2714162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B5599-D9F4-002E-A0EB-9B054385D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Recap- Constraints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4F28F5-2FE5-B737-EADA-8EF048EBD86F}"/>
              </a:ext>
            </a:extLst>
          </p:cNvPr>
          <p:cNvSpPr txBox="1"/>
          <p:nvPr/>
        </p:nvSpPr>
        <p:spPr>
          <a:xfrm>
            <a:off x="2566177" y="6123543"/>
            <a:ext cx="2932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 you can’t click yet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F3DE78-AD62-01DB-9364-9381802BB6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385"/>
          <a:stretch/>
        </p:blipFill>
        <p:spPr>
          <a:xfrm>
            <a:off x="2891068" y="2582524"/>
            <a:ext cx="2136440" cy="3541019"/>
          </a:xfrm>
          <a:prstGeom prst="rect">
            <a:avLst/>
          </a:prstGeom>
        </p:spPr>
      </p:pic>
      <p:pic>
        <p:nvPicPr>
          <p:cNvPr id="6" name="Picture 2" descr="Options with greyed out constraints">
            <a:extLst>
              <a:ext uri="{FF2B5EF4-FFF2-40B4-BE49-F238E27FC236}">
                <a16:creationId xmlns:a16="http://schemas.microsoft.com/office/drawing/2014/main" id="{B4F0D38E-B3C2-5143-A5A1-D476F552C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9832" y="2307980"/>
            <a:ext cx="2225368" cy="3470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18BF6-8BE8-E370-B633-18238901198B}"/>
              </a:ext>
            </a:extLst>
          </p:cNvPr>
          <p:cNvSpPr txBox="1"/>
          <p:nvPr/>
        </p:nvSpPr>
        <p:spPr>
          <a:xfrm>
            <a:off x="6693161" y="6123543"/>
            <a:ext cx="4335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Constraint- some features not available here</a:t>
            </a:r>
          </a:p>
        </p:txBody>
      </p:sp>
    </p:spTree>
    <p:extLst>
      <p:ext uri="{BB962C8B-B14F-4D97-AF65-F5344CB8AC3E}">
        <p14:creationId xmlns:p14="http://schemas.microsoft.com/office/powerpoint/2010/main" val="2083833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5D9C6-DBB0-8E5C-C777-56660C090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Recap- Mappings</a:t>
            </a:r>
          </a:p>
        </p:txBody>
      </p:sp>
      <p:pic>
        <p:nvPicPr>
          <p:cNvPr id="4" name="Picture 3" descr="A picture containing text, kitchen appliance&#10;&#10;Description automatically generated">
            <a:extLst>
              <a:ext uri="{FF2B5EF4-FFF2-40B4-BE49-F238E27FC236}">
                <a16:creationId xmlns:a16="http://schemas.microsoft.com/office/drawing/2014/main" id="{B92424A7-1C25-CFF2-3079-3D10A96821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44"/>
          <a:stretch/>
        </p:blipFill>
        <p:spPr>
          <a:xfrm>
            <a:off x="333166" y="1886029"/>
            <a:ext cx="7117321" cy="28445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17286-43B4-4914-1E61-28B24D55672A}"/>
              </a:ext>
            </a:extLst>
          </p:cNvPr>
          <p:cNvSpPr txBox="1"/>
          <p:nvPr/>
        </p:nvSpPr>
        <p:spPr>
          <a:xfrm>
            <a:off x="1031556" y="4545949"/>
            <a:ext cx="572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Buttons are in positions that relate to the thing they control</a:t>
            </a:r>
          </a:p>
        </p:txBody>
      </p:sp>
    </p:spTree>
    <p:extLst>
      <p:ext uri="{BB962C8B-B14F-4D97-AF65-F5344CB8AC3E}">
        <p14:creationId xmlns:p14="http://schemas.microsoft.com/office/powerpoint/2010/main" val="4253780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D6890-9CD6-0D98-6EE4-196A627F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</a:t>
            </a:r>
          </a:p>
        </p:txBody>
      </p:sp>
      <p:pic>
        <p:nvPicPr>
          <p:cNvPr id="4" name="Picture 3" descr="Image result for facetime new ui">
            <a:extLst>
              <a:ext uri="{FF2B5EF4-FFF2-40B4-BE49-F238E27FC236}">
                <a16:creationId xmlns:a16="http://schemas.microsoft.com/office/drawing/2014/main" id="{4FE49C45-1E36-A086-83E3-B200051BF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411" y="1987527"/>
            <a:ext cx="4779863" cy="353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60B6F0-5586-872D-E968-06C8D5234B55}"/>
              </a:ext>
            </a:extLst>
          </p:cNvPr>
          <p:cNvSpPr txBox="1"/>
          <p:nvPr/>
        </p:nvSpPr>
        <p:spPr>
          <a:xfrm>
            <a:off x="8446416" y="2828041"/>
            <a:ext cx="2645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Actions -&gt; Rapid Feedback</a:t>
            </a:r>
          </a:p>
        </p:txBody>
      </p:sp>
    </p:spTree>
    <p:extLst>
      <p:ext uri="{BB962C8B-B14F-4D97-AF65-F5344CB8AC3E}">
        <p14:creationId xmlns:p14="http://schemas.microsoft.com/office/powerpoint/2010/main" val="2387802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4FF11-FB51-BAC2-932A-7A261E0D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Recap- Consistency</a:t>
            </a:r>
          </a:p>
        </p:txBody>
      </p:sp>
      <p:pic>
        <p:nvPicPr>
          <p:cNvPr id="8" name="Picture 7" descr="A screenshot of a search box&#10;&#10;Description automatically generated">
            <a:extLst>
              <a:ext uri="{FF2B5EF4-FFF2-40B4-BE49-F238E27FC236}">
                <a16:creationId xmlns:a16="http://schemas.microsoft.com/office/drawing/2014/main" id="{36B1310F-B121-602A-A96E-6FA61F59C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762" y="2490165"/>
            <a:ext cx="7007317" cy="236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692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26141</TotalTime>
  <Words>1270</Words>
  <Application>Microsoft Macintosh PowerPoint</Application>
  <PresentationFormat>Widescreen</PresentationFormat>
  <Paragraphs>172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User interface design</vt:lpstr>
      <vt:lpstr>UI Design: Week 3, Friday</vt:lpstr>
      <vt:lpstr>Recap- </vt:lpstr>
      <vt:lpstr>Recap- Affordances</vt:lpstr>
      <vt:lpstr>Recap- Signifiers</vt:lpstr>
      <vt:lpstr>Recap- Constraints</vt:lpstr>
      <vt:lpstr>Recap- Mappings</vt:lpstr>
      <vt:lpstr>Feedback</vt:lpstr>
      <vt:lpstr>Recap- Consistency</vt:lpstr>
      <vt:lpstr>Design</vt:lpstr>
      <vt:lpstr>Simplicity</vt:lpstr>
      <vt:lpstr>Simplicity</vt:lpstr>
      <vt:lpstr>Simplicity- counter-example</vt:lpstr>
      <vt:lpstr>Simplicity</vt:lpstr>
      <vt:lpstr>Simplicity is hard</vt:lpstr>
      <vt:lpstr>How to achieve simplicity: One approach: Reduction</vt:lpstr>
      <vt:lpstr>Reduction- understand your user’s main goal</vt:lpstr>
      <vt:lpstr>Reduction- understand your user’s main goal</vt:lpstr>
      <vt:lpstr>Reduction- another example</vt:lpstr>
      <vt:lpstr>Reduction- another example</vt:lpstr>
      <vt:lpstr>Return to the remote- how did it get this way?</vt:lpstr>
      <vt:lpstr>Remote- fixed! </vt:lpstr>
      <vt:lpstr>How to achieve simplicity: Regularity</vt:lpstr>
      <vt:lpstr>Which one of these violates regularity?</vt:lpstr>
      <vt:lpstr>Regularity example: Pinterest regular column widths </vt:lpstr>
      <vt:lpstr>How to achieve simplicity: Double Duty</vt:lpstr>
      <vt:lpstr>But can simplicity go too far? </vt:lpstr>
      <vt:lpstr>Example- overuse of hamburger menu</vt:lpstr>
      <vt:lpstr>Example- overuse of hamburger menu</vt:lpstr>
      <vt:lpstr>The problem with hidden features</vt:lpstr>
      <vt:lpstr>Icons without labels </vt:lpstr>
      <vt:lpstr>Which do we prefer- labels or none?</vt:lpstr>
      <vt:lpstr>Which do we prefer-  timer app</vt:lpstr>
      <vt:lpstr>Drop downs vs visible menu</vt:lpstr>
      <vt:lpstr>Which do we prefer?</vt:lpstr>
      <vt:lpstr>Which do we prefer?</vt:lpstr>
      <vt:lpstr>So how can we handle all the features we have</vt:lpstr>
      <vt:lpstr>Let’s look at news websites</vt:lpstr>
      <vt:lpstr>Menu</vt:lpstr>
      <vt:lpstr>PowerPoint Presentation</vt:lpstr>
      <vt:lpstr>Let’s try to make a complex page, more simple</vt:lpstr>
      <vt:lpstr>Slide 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M</dc:creator>
  <cp:lastModifiedBy>Aurisano, Jillian (aurisajm)</cp:lastModifiedBy>
  <cp:revision>152</cp:revision>
  <dcterms:created xsi:type="dcterms:W3CDTF">2022-01-10T03:51:18Z</dcterms:created>
  <dcterms:modified xsi:type="dcterms:W3CDTF">2024-09-13T17:06:23Z</dcterms:modified>
</cp:coreProperties>
</file>