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sldIdLst>
    <p:sldId id="257" r:id="rId2"/>
    <p:sldId id="616" r:id="rId3"/>
    <p:sldId id="941" r:id="rId4"/>
    <p:sldId id="703" r:id="rId5"/>
    <p:sldId id="704" r:id="rId6"/>
    <p:sldId id="949" r:id="rId7"/>
    <p:sldId id="952" r:id="rId8"/>
    <p:sldId id="948" r:id="rId9"/>
    <p:sldId id="950" r:id="rId10"/>
    <p:sldId id="951" r:id="rId11"/>
    <p:sldId id="928" r:id="rId12"/>
    <p:sldId id="943" r:id="rId13"/>
    <p:sldId id="957" r:id="rId14"/>
    <p:sldId id="955" r:id="rId15"/>
    <p:sldId id="953" r:id="rId16"/>
    <p:sldId id="947" r:id="rId17"/>
    <p:sldId id="929" r:id="rId18"/>
    <p:sldId id="930" r:id="rId19"/>
    <p:sldId id="944" r:id="rId20"/>
    <p:sldId id="931" r:id="rId21"/>
    <p:sldId id="939" r:id="rId22"/>
    <p:sldId id="937" r:id="rId23"/>
    <p:sldId id="932" r:id="rId24"/>
    <p:sldId id="934" r:id="rId25"/>
    <p:sldId id="935" r:id="rId26"/>
    <p:sldId id="93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50D29A-582B-7A4C-9027-24A3EB20882B}">
          <p14:sldIdLst>
            <p14:sldId id="257"/>
            <p14:sldId id="616"/>
            <p14:sldId id="941"/>
          </p14:sldIdLst>
        </p14:section>
        <p14:section name="Untitled Section" id="{0DF07215-1E13-7343-AC73-68FE56B48902}">
          <p14:sldIdLst>
            <p14:sldId id="703"/>
            <p14:sldId id="704"/>
            <p14:sldId id="949"/>
            <p14:sldId id="952"/>
            <p14:sldId id="948"/>
            <p14:sldId id="950"/>
            <p14:sldId id="951"/>
            <p14:sldId id="928"/>
          </p14:sldIdLst>
        </p14:section>
        <p14:section name="Untitled Section" id="{A7040F2E-F742-7C4C-9ACA-C4F70F626816}">
          <p14:sldIdLst>
            <p14:sldId id="943"/>
            <p14:sldId id="957"/>
            <p14:sldId id="955"/>
            <p14:sldId id="953"/>
            <p14:sldId id="947"/>
          </p14:sldIdLst>
        </p14:section>
        <p14:section name="Untitled Section" id="{933D5DC0-E88F-6545-80A3-AFB229092179}">
          <p14:sldIdLst>
            <p14:sldId id="929"/>
            <p14:sldId id="930"/>
            <p14:sldId id="944"/>
            <p14:sldId id="931"/>
            <p14:sldId id="939"/>
            <p14:sldId id="937"/>
            <p14:sldId id="932"/>
            <p14:sldId id="934"/>
            <p14:sldId id="935"/>
            <p14:sldId id="936"/>
          </p14:sldIdLst>
        </p14:section>
        <p14:section name="Untitled Section" id="{34C22DC7-5846-3D45-BFD8-6B3D43118D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816"/>
  </p:normalViewPr>
  <p:slideViewPr>
    <p:cSldViewPr snapToGrid="0" snapToObjects="1">
      <p:cViewPr varScale="1">
        <p:scale>
          <a:sx n="140" d="100"/>
          <a:sy n="140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D0D6C-137D-024A-9792-1378B1392CB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FF83-FE40-E34E-9A43-68AFB1B4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welcome to engineering visual interfaces for data science.  I'm Dr </a:t>
            </a:r>
            <a:r>
              <a:rPr lang="en-US" dirty="0" err="1"/>
              <a:t>Aurisano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 for finding the class on Zoom.  Hopefully we will be in person again soon.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If anyone out there is comfortable turning on their cameras, that is lovely- then I feel like I am talking to students, rather than to myself.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Here’s our plan for today: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I’m going to introduce myself, so you know a bit about 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we are going to get to know each other, in Zoom breakout rooms.  This will give us a chance to make sure that Zoom breakout rooms work, and we all know how to access them.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Then, I am going to walk through the structure, and plan for the course.  I want to make sure everyone knows how the course will work, and what to expect, and also a bit about why the course is designed this way.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am going to introduce the class, and what the class is about.  Since this is a new class, and one of just a few classes in human centered computing here at UC, I wanted to give an overview of the topic.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have an introductory activity, which we will do in breakout rooms, and which I think will help motivate the discussion on Wednesday, and getting into the meat of the class.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5227-AC26-6156-9327-4B8CF764B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9453C-E905-C620-DB22-85485A1D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A0D23-C41C-6B9D-B135-60A4F314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7F713-5362-E6D7-ECA0-A523F16C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5764-E979-A50C-BC93-1350A1A3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B78D-4722-D24E-8634-0DE6B5B5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A92EF-2242-B158-DFCD-6E729D46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4649-B18E-6DC6-A36E-364E483A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190F8-C743-3F12-76FD-62B2F940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F79D-D9D2-BCF6-DCF6-002CAF65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4683A-9237-8B81-8469-FBF06E2A0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57CA8-58B7-C33D-86CE-1ECFDF941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0AA4-9DDF-0ED3-2DFE-EE5274F3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632C-4E50-6F1C-E08B-3F53EF89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F91E-5C61-6152-885F-0266654D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2BCD-93DA-27CC-04FB-070922C9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26F4-2C1C-FDCF-6D76-6D09FC1E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F540D-909B-5FDD-2C07-588961C3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6D6C-1F55-5F92-27AC-F54B32D3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8EBC-048B-6C16-A575-8BFB22F1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9A32-F079-1A08-D0D6-11C455BD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AD90-C4EA-CECC-8285-846ECE692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BCA4C-A553-BEBC-8E92-FBAC4547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ED9B-F80E-7E28-29F4-7E2E2BA2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05450-AB63-A6A8-3230-7D4CF0A1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978F-FA38-8FB6-43F3-C7D39B29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6E2B-B53F-47A5-3EF0-7E7149490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9897-2A3E-20F6-37E3-FB4ACBFEA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E6D4C-AB38-1B4D-BDFC-82CB90C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6EF74-431D-2C1E-9A0F-A832BD79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B9941-0D8A-9C12-C7E8-5527E7B5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B755-3176-D73F-AFCD-2466D03F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4BA34-3C48-2959-7E04-E12B350D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A8BC4-36F4-28AC-690C-896A412CB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45778-715D-E4F7-F1E3-873CE7F5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FB985-6237-2F66-AF96-6845C7CDF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CDC7E-BB0E-18CA-CB39-6A690CC6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4160B-A30C-4780-C9D8-0A593DEC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E8FAA-96F5-2EF7-10A4-52E54245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0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64BB-808B-A784-F118-FC3FF6B6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6CBF6-0DE9-9A34-5295-A39CE99E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FBE69-D62F-4132-0270-6818351C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74548-A1EC-97F1-EF3C-78E831C2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5FA85-FC80-64D8-47A6-5346BEFF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14172-D8CA-9EF4-0236-6825931B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98833-179A-7C1F-165C-1FE3E879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80A5-6214-0EB3-240A-7DC1D54D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4089-0E74-FA55-E4CC-BDFB2CB1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15B97-02CF-0120-44B0-1310747E5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05A31-DBE4-0C9E-3265-EE2B206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7729E-37E2-4D6C-B876-68DA8B52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C4C82-E125-5D52-2195-7A187B54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6C78-2E3B-6547-1731-07FCD98A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B2814-772B-AA65-FD73-16900DF12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81FC0-8773-2B53-2D45-41625970D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6ACAB-C0EA-7501-E9E3-94855912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018BC-D9FA-23B8-EC26-7CF5D904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651AD-F7C0-0D68-77C0-D4D1B5F3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1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4AF26-B451-05D8-92BD-902F72A4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D439-C06C-B066-9D9A-AF98D287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67BE-8989-553A-86F0-CAE432AE4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56EC-134F-4749-B2EA-ACE3C82AE9B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FC08-8954-3101-ECEB-F583FECD0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5C22-7007-1876-258D-E59BB2FBB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19AC-00D8-134C-A11B-8CA9C53A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interface design</a:t>
            </a:r>
          </a:p>
        </p:txBody>
      </p:sp>
    </p:spTree>
    <p:extLst>
      <p:ext uri="{BB962C8B-B14F-4D97-AF65-F5344CB8AC3E}">
        <p14:creationId xmlns:p14="http://schemas.microsoft.com/office/powerpoint/2010/main" val="71738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05D2-EB39-8DAD-2A0B-A98FC4F6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ethical review?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E8D06-5489-72EB-4BC7-502E37D5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History of bad practices by researchers in studies involving people.</a:t>
            </a:r>
          </a:p>
          <a:p>
            <a:pPr lvl="1"/>
            <a:r>
              <a:rPr lang="en-US" dirty="0"/>
              <a:t>Stanford Prison Experiment</a:t>
            </a:r>
          </a:p>
          <a:p>
            <a:pPr lvl="1"/>
            <a:r>
              <a:rPr lang="en-US" dirty="0"/>
              <a:t>Milgram Experiment </a:t>
            </a:r>
          </a:p>
        </p:txBody>
      </p:sp>
      <p:pic>
        <p:nvPicPr>
          <p:cNvPr id="1026" name="Picture 2" descr="The Stanford Prison Experiment Official Trailer #1 (2015) Ezra Miller  Thriller Movie HD">
            <a:extLst>
              <a:ext uri="{FF2B5EF4-FFF2-40B4-BE49-F238E27FC236}">
                <a16:creationId xmlns:a16="http://schemas.microsoft.com/office/drawing/2014/main" id="{ABC08EBE-42C4-5CBC-6F47-3B3313829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07" y="3631325"/>
            <a:ext cx="5381295" cy="302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Milgram Experiment ...">
            <a:extLst>
              <a:ext uri="{FF2B5EF4-FFF2-40B4-BE49-F238E27FC236}">
                <a16:creationId xmlns:a16="http://schemas.microsoft.com/office/drawing/2014/main" id="{FA9165C5-B6BD-9B07-4C62-0ADE4733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37" y="3297183"/>
            <a:ext cx="4473969" cy="319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41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15BC-2F2B-7586-7E73-43110EEC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vs Quantitative methods in human-centered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2A1E2-6CD5-F4AE-09CA-2BDDC38F7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Qualitative methods: Capture and analyze </a:t>
            </a:r>
            <a:r>
              <a:rPr lang="en-US" b="1" dirty="0"/>
              <a:t>qualitative data </a:t>
            </a:r>
            <a:r>
              <a:rPr lang="en-US" dirty="0"/>
              <a:t>(text descriptions, images…).  </a:t>
            </a:r>
          </a:p>
          <a:p>
            <a:pPr lvl="1"/>
            <a:r>
              <a:rPr lang="en-US" dirty="0"/>
              <a:t>Findings that can’t be summarized with statistics</a:t>
            </a:r>
          </a:p>
          <a:p>
            <a:pPr lvl="1"/>
            <a:r>
              <a:rPr lang="en-US" dirty="0"/>
              <a:t>Interview transcripts, Video recordings of someone using an interface where they are instructed to ‘think aloud’ as they use it, Observing practices in a workplace</a:t>
            </a:r>
          </a:p>
          <a:p>
            <a:r>
              <a:rPr lang="en-US" dirty="0"/>
              <a:t>Quantitative methods: Capture data that can be analyzed with statistics or visualized in standard charts </a:t>
            </a:r>
          </a:p>
          <a:p>
            <a:pPr lvl="1"/>
            <a:r>
              <a:rPr lang="en-US" dirty="0"/>
              <a:t>Survey, time and errors measurements, eye tracking, testing different conditions A vs B for performance of tasks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 one better than the other?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5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DDC2-4ED9-C740-B4AF-25F0334C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methods are important in user-centered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6E2EA-7504-EDA2-8C4C-08FEECDFE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0450"/>
          </a:xfrm>
        </p:spPr>
        <p:txBody>
          <a:bodyPr>
            <a:normAutofit/>
          </a:bodyPr>
          <a:lstStyle/>
          <a:p>
            <a:r>
              <a:rPr lang="en-US" dirty="0"/>
              <a:t>Respondents to our survey scored this an average of 2.1 on a learnability assessments (out of 5)</a:t>
            </a:r>
          </a:p>
          <a:p>
            <a:r>
              <a:rPr lang="en-US" dirty="0"/>
              <a:t>What do we think?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61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DDC2-4ED9-C740-B4AF-25F0334C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methods are important in user-centered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6E2EA-7504-EDA2-8C4C-08FEECDFE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04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Respondents to our survey scored this an average of 2.1 on a learnability assessments (out of 5)</a:t>
            </a:r>
          </a:p>
          <a:p>
            <a:r>
              <a:rPr lang="en-US" dirty="0"/>
              <a:t>In interviews participants described their learning strategies for an interface </a:t>
            </a:r>
          </a:p>
          <a:p>
            <a:pPr lvl="1"/>
            <a:r>
              <a:rPr lang="en-US" dirty="0"/>
              <a:t>”I had to ask my co-worker for help several times over my first year using the software.”</a:t>
            </a:r>
          </a:p>
          <a:p>
            <a:pPr lvl="1"/>
            <a:r>
              <a:rPr lang="en-US" dirty="0"/>
              <a:t>“I was able to remember what steps to take by making a post-it-note system, to store the actions in a list” </a:t>
            </a:r>
          </a:p>
          <a:p>
            <a:pPr lvl="1"/>
            <a:r>
              <a:rPr lang="en-US" dirty="0"/>
              <a:t>Several interview participants mentioned that they did not attempt a task, because they did not think it was worth the time to figure out how to do it.</a:t>
            </a:r>
          </a:p>
          <a:p>
            <a:pPr lvl="1"/>
            <a:endParaRPr lang="en-US" dirty="0"/>
          </a:p>
          <a:p>
            <a:r>
              <a:rPr lang="en-US" dirty="0"/>
              <a:t>What does the qualitative data add? </a:t>
            </a:r>
          </a:p>
        </p:txBody>
      </p:sp>
    </p:spTree>
    <p:extLst>
      <p:ext uri="{BB962C8B-B14F-4D97-AF65-F5344CB8AC3E}">
        <p14:creationId xmlns:p14="http://schemas.microsoft.com/office/powerpoint/2010/main" val="226565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DDC2-4ED9-C740-B4AF-25F0334C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methods are important in user-centered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6E2EA-7504-EDA2-8C4C-08FEECDFE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04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Respondents to our survey scored this an average of 2.1 on a learnability assessments</a:t>
            </a:r>
          </a:p>
          <a:p>
            <a:r>
              <a:rPr lang="en-US" dirty="0"/>
              <a:t>Observational study where participants used the interface for 30 minutes, and used a ‘think-aloud’ protocol to express their thoughts as they interact</a:t>
            </a:r>
          </a:p>
          <a:p>
            <a:pPr lvl="1"/>
            <a:r>
              <a:rPr lang="en-US" dirty="0"/>
              <a:t>Ok, I think I need to find the menu where these settings are in place, perhaps here, no I think I need to go back a step.</a:t>
            </a:r>
          </a:p>
          <a:p>
            <a:pPr lvl="1"/>
            <a:r>
              <a:rPr lang="en-US" dirty="0"/>
              <a:t>So, I found the submenu where this is located.  Now let’s see if I should hit submit, no wait I think it wanted me to first enter the target value up here, how do I go back?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does the qualitative data add? </a:t>
            </a:r>
          </a:p>
        </p:txBody>
      </p:sp>
    </p:spTree>
    <p:extLst>
      <p:ext uri="{BB962C8B-B14F-4D97-AF65-F5344CB8AC3E}">
        <p14:creationId xmlns:p14="http://schemas.microsoft.com/office/powerpoint/2010/main" val="2611440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DDC2-4ED9-C740-B4AF-25F0334C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methods are important in user-centered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6E2EA-7504-EDA2-8C4C-08FEECDFE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0450"/>
          </a:xfrm>
        </p:spPr>
        <p:txBody>
          <a:bodyPr>
            <a:normAutofit/>
          </a:bodyPr>
          <a:lstStyle/>
          <a:p>
            <a:r>
              <a:rPr lang="en-US" dirty="0"/>
              <a:t>Depth of what you can report</a:t>
            </a:r>
          </a:p>
          <a:p>
            <a:pPr lvl="1"/>
            <a:r>
              <a:rPr lang="en-US" dirty="0"/>
              <a:t>Why is there a learnability problem? </a:t>
            </a:r>
          </a:p>
          <a:p>
            <a:pPr lvl="1"/>
            <a:r>
              <a:rPr lang="en-US" dirty="0"/>
              <a:t>What is the impact of this problem?</a:t>
            </a:r>
          </a:p>
          <a:p>
            <a:pPr lvl="1"/>
            <a:r>
              <a:rPr lang="en-US" dirty="0"/>
              <a:t>What support strategies could help? </a:t>
            </a:r>
          </a:p>
          <a:p>
            <a:r>
              <a:rPr lang="en-US" dirty="0"/>
              <a:t>Typically some qualitative information enriches our understand of the problem at hand.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21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DDC2-4ED9-C740-B4AF-25F0334C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methods are important in user-centered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6E2EA-7504-EDA2-8C4C-08FEECDFE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Spontaneous insights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may not know what to measure quantitatively </a:t>
            </a:r>
          </a:p>
          <a:p>
            <a:r>
              <a:rPr lang="en-US" dirty="0"/>
              <a:t>Qualitative data can help identify needed measures for future quantitative studies </a:t>
            </a:r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1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69DC-EED1-284B-6228-803F6B89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Semi-structured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E0DB-35DA-1835-15BD-1D890A14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Interviewing people about their experiences, their practices, their needs</a:t>
            </a:r>
          </a:p>
          <a:p>
            <a:r>
              <a:rPr lang="en-US" dirty="0"/>
              <a:t>Gathering needs and roadblocks</a:t>
            </a:r>
          </a:p>
          <a:p>
            <a:r>
              <a:rPr lang="en-US" dirty="0"/>
              <a:t>What is ’semi-structured’</a:t>
            </a:r>
          </a:p>
          <a:p>
            <a:pPr lvl="1"/>
            <a:r>
              <a:rPr lang="en-US" dirty="0"/>
              <a:t>You have a set of questions</a:t>
            </a:r>
          </a:p>
          <a:p>
            <a:pPr lvl="1"/>
            <a:r>
              <a:rPr lang="en-US" dirty="0"/>
              <a:t>But can follow-up freely based on what interviewees say 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Interviews to understand roadblocks sharing data and models in data science teams</a:t>
            </a:r>
          </a:p>
          <a:p>
            <a:pPr lvl="1"/>
            <a:r>
              <a:rPr lang="en-US" dirty="0"/>
              <a:t>Interviews to understand challenges for students trying to balance work and school assignments </a:t>
            </a:r>
          </a:p>
          <a:p>
            <a:r>
              <a:rPr lang="en-US" dirty="0"/>
              <a:t>What do you have at the end:</a:t>
            </a:r>
          </a:p>
          <a:p>
            <a:pPr lvl="1"/>
            <a:r>
              <a:rPr lang="en-US" dirty="0"/>
              <a:t>Transcript</a:t>
            </a:r>
          </a:p>
          <a:p>
            <a:pPr lvl="1"/>
            <a:r>
              <a:rPr lang="en-US" dirty="0"/>
              <a:t>“Artifacts” from the discussion- was anything referenced or displayed as a discussion point? </a:t>
            </a:r>
          </a:p>
        </p:txBody>
      </p:sp>
    </p:spTree>
    <p:extLst>
      <p:ext uri="{BB962C8B-B14F-4D97-AF65-F5344CB8AC3E}">
        <p14:creationId xmlns:p14="http://schemas.microsoft.com/office/powerpoint/2010/main" val="1395995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69DC-EED1-284B-6228-803F6B89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qualitative methods: Observation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E0DB-35DA-1835-15BD-1D890A14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Watching people work or interact with technologies</a:t>
            </a:r>
          </a:p>
          <a:p>
            <a:r>
              <a:rPr lang="en-US" dirty="0"/>
              <a:t>Can be performed in a laboratory setting- controlled scenario</a:t>
            </a:r>
          </a:p>
          <a:p>
            <a:r>
              <a:rPr lang="en-US" dirty="0"/>
              <a:t>Also ‘in the wild’ – real world setting</a:t>
            </a:r>
          </a:p>
          <a:p>
            <a:r>
              <a:rPr lang="en-US" dirty="0"/>
              <a:t>Gain an understanding of what people do (vs what they say that they do)</a:t>
            </a:r>
          </a:p>
          <a:p>
            <a:pPr lvl="1"/>
            <a:r>
              <a:rPr lang="en-US" dirty="0"/>
              <a:t>Complement with interviews to make sense of what is observed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In the wild- observing how parents interact with their phones while kids play on playgrounds</a:t>
            </a:r>
          </a:p>
          <a:p>
            <a:pPr lvl="1"/>
            <a:r>
              <a:rPr lang="en-US" dirty="0"/>
              <a:t>In the lab- observing how multiple people make a decision using a new software tool to support collaborative data analysis </a:t>
            </a:r>
          </a:p>
          <a:p>
            <a:r>
              <a:rPr lang="en-US" dirty="0"/>
              <a:t>Video, transcript</a:t>
            </a:r>
          </a:p>
        </p:txBody>
      </p:sp>
    </p:spTree>
    <p:extLst>
      <p:ext uri="{BB962C8B-B14F-4D97-AF65-F5344CB8AC3E}">
        <p14:creationId xmlns:p14="http://schemas.microsoft.com/office/powerpoint/2010/main" val="147900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69DC-EED1-284B-6228-803F6B89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qualitative methods: Think aloud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E0DB-35DA-1835-15BD-1D890A14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aloud</a:t>
            </a:r>
          </a:p>
          <a:p>
            <a:pPr lvl="1"/>
            <a:r>
              <a:rPr lang="en-US" dirty="0"/>
              <a:t>Users talk through thoughts while interacting with a system or solving a problem</a:t>
            </a:r>
          </a:p>
          <a:p>
            <a:pPr lvl="1"/>
            <a:r>
              <a:rPr lang="en-US" dirty="0"/>
              <a:t>Understanding how people perceive and experience a system and how they use it to support their work</a:t>
            </a:r>
          </a:p>
          <a:p>
            <a:pPr lvl="1"/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Ask people to use a new UI for banking.  They are instructed to ”think-aloud” as they try to accomplish their tasks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3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31A-113F-4F49-8358-0AAB545C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Design: Wed Week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574D-13A6-554C-9BD2-1B8FBDA8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Jillian </a:t>
            </a:r>
            <a:r>
              <a:rPr lang="en-US" dirty="0" err="1"/>
              <a:t>Aurisano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Plan for today: </a:t>
            </a:r>
          </a:p>
          <a:p>
            <a:pPr marL="457200" lvl="1" indent="0">
              <a:buNone/>
            </a:pPr>
            <a:r>
              <a:rPr lang="en-US" dirty="0"/>
              <a:t>Methods for human centered design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35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69DC-EED1-284B-6228-803F6B89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qualitative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E0DB-35DA-1835-15BD-1D890A14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 groups</a:t>
            </a:r>
          </a:p>
          <a:p>
            <a:pPr lvl="1"/>
            <a:r>
              <a:rPr lang="en-US" dirty="0"/>
              <a:t>Facilitating a group discussion between people with similar background or about the theme or technology of interest</a:t>
            </a:r>
          </a:p>
          <a:p>
            <a:pPr lvl="1"/>
            <a:r>
              <a:rPr lang="en-US" dirty="0"/>
              <a:t>Gathering experiences from more than one person at a time</a:t>
            </a:r>
          </a:p>
          <a:p>
            <a:pPr lvl="1"/>
            <a:r>
              <a:rPr lang="en-US" dirty="0"/>
              <a:t>Potentially greater breadth and less depth</a:t>
            </a:r>
          </a:p>
          <a:p>
            <a:pPr lvl="1"/>
            <a:r>
              <a:rPr lang="en-US" dirty="0"/>
              <a:t>But note- risk of group-think</a:t>
            </a:r>
          </a:p>
          <a:p>
            <a:r>
              <a:rPr lang="en-US" dirty="0"/>
              <a:t>Diary studies</a:t>
            </a:r>
          </a:p>
          <a:p>
            <a:pPr lvl="1"/>
            <a:r>
              <a:rPr lang="en-US" dirty="0"/>
              <a:t>Participant maintains a dairy of relevant activities, actions, experiences, reflections</a:t>
            </a:r>
          </a:p>
          <a:p>
            <a:pPr lvl="1"/>
            <a:r>
              <a:rPr lang="en-US" dirty="0"/>
              <a:t>But may be superficial unless participants are very committed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16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B887-915B-927D-6A7C-856BCBC3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BE54-B950-4C76-FE35-FB804712A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Conversational</a:t>
            </a:r>
          </a:p>
          <a:p>
            <a:r>
              <a:rPr lang="en-US" dirty="0"/>
              <a:t>Ask why, ask follow-ups</a:t>
            </a:r>
          </a:p>
          <a:p>
            <a:r>
              <a:rPr lang="en-US" dirty="0"/>
              <a:t>Maintain neutral tone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can be hard to do</a:t>
            </a:r>
          </a:p>
          <a:p>
            <a:endParaRPr lang="en-US" dirty="0"/>
          </a:p>
          <a:p>
            <a:r>
              <a:rPr lang="en-US" dirty="0"/>
              <a:t>What were your interviews for the previous project like? </a:t>
            </a:r>
          </a:p>
        </p:txBody>
      </p:sp>
    </p:spTree>
    <p:extLst>
      <p:ext uri="{BB962C8B-B14F-4D97-AF65-F5344CB8AC3E}">
        <p14:creationId xmlns:p14="http://schemas.microsoft.com/office/powerpoint/2010/main" val="1321648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7B07-3350-CDDB-B498-27868013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apply qualitative methods to a variety of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715B-919C-3145-6660-DCB8276AE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Laboratory setting, with recruited participants</a:t>
            </a:r>
          </a:p>
          <a:p>
            <a:pPr marL="0" indent="0">
              <a:buNone/>
            </a:pPr>
            <a:r>
              <a:rPr lang="en-US" dirty="0"/>
              <a:t>Observation in the field- in a real world setting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use multiple methods, to compliment your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use qualitative methods with quantitative methods </a:t>
            </a:r>
          </a:p>
        </p:txBody>
      </p:sp>
    </p:spTree>
    <p:extLst>
      <p:ext uri="{BB962C8B-B14F-4D97-AF65-F5344CB8AC3E}">
        <p14:creationId xmlns:p14="http://schemas.microsoft.com/office/powerpoint/2010/main" val="1695869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2C87-43D5-8583-F42A-AF21AD01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51505-D51D-6393-8FBB-9B9B33064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Studies complex problems, in close to real-world settings</a:t>
            </a:r>
          </a:p>
          <a:p>
            <a:r>
              <a:rPr lang="en-US" dirty="0"/>
              <a:t>Opportunity for depth and realism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But…</a:t>
            </a:r>
          </a:p>
          <a:p>
            <a:r>
              <a:rPr lang="en-US" dirty="0"/>
              <a:t>Small-</a:t>
            </a:r>
            <a:r>
              <a:rPr lang="en-US" dirty="0" err="1"/>
              <a:t>ish</a:t>
            </a:r>
            <a:r>
              <a:rPr lang="en-US" dirty="0"/>
              <a:t> numbers of participants</a:t>
            </a:r>
          </a:p>
          <a:p>
            <a:r>
              <a:rPr lang="en-US" dirty="0"/>
              <a:t>So- to generalize and know your findings are reliable, you need to think about recruitment- </a:t>
            </a:r>
          </a:p>
          <a:p>
            <a:pPr lvl="1"/>
            <a:r>
              <a:rPr lang="en-US" dirty="0"/>
              <a:t>who are you observing or talking to</a:t>
            </a:r>
          </a:p>
          <a:p>
            <a:endParaRPr lang="en-US" dirty="0"/>
          </a:p>
          <a:p>
            <a:r>
              <a:rPr lang="en-US" dirty="0"/>
              <a:t>Suppose you were designing an application for students- how to recruit?</a:t>
            </a:r>
          </a:p>
          <a:p>
            <a:r>
              <a:rPr lang="en-US" dirty="0"/>
              <a:t>Suppose you were designing an application for data analysts- how to recruit? </a:t>
            </a:r>
          </a:p>
        </p:txBody>
      </p:sp>
    </p:spTree>
    <p:extLst>
      <p:ext uri="{BB962C8B-B14F-4D97-AF65-F5344CB8AC3E}">
        <p14:creationId xmlns:p14="http://schemas.microsoft.com/office/powerpoint/2010/main" val="2748390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734B-B1BB-2750-91E4-FA6EBB9E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D25F7-4674-0DE5-4600-66A05032B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video or audio</a:t>
            </a:r>
          </a:p>
          <a:p>
            <a:r>
              <a:rPr lang="en-US" dirty="0"/>
              <a:t>Preserve artifacts (like notes or things users created in the study)</a:t>
            </a:r>
          </a:p>
          <a:p>
            <a:r>
              <a:rPr lang="en-US" dirty="0"/>
              <a:t>Transcribe, and/or capture relevant snapshots from video</a:t>
            </a:r>
          </a:p>
          <a:p>
            <a:endParaRPr lang="en-US" dirty="0"/>
          </a:p>
          <a:p>
            <a:r>
              <a:rPr lang="en-US" dirty="0"/>
              <a:t>And then what?  </a:t>
            </a:r>
          </a:p>
          <a:p>
            <a:r>
              <a:rPr lang="en-US" dirty="0"/>
              <a:t>How do I pull out data from transcripts and images?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7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DB4A-B246-C9B9-C236-3CE027AD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19E1-DEB1-7C0D-D079-73F939AD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Sometimes you have the coding scheme in advance, but often you develop up it in response to what you notice in your study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Grounded theory- develop an approach analyze your data based on the data itself</a:t>
            </a:r>
          </a:p>
          <a:p>
            <a:r>
              <a:rPr lang="en-US" dirty="0"/>
              <a:t>How:</a:t>
            </a:r>
          </a:p>
          <a:p>
            <a:pPr lvl="1"/>
            <a:r>
              <a:rPr lang="en-US" dirty="0"/>
              <a:t>Review the data</a:t>
            </a:r>
          </a:p>
          <a:p>
            <a:pPr lvl="1"/>
            <a:r>
              <a:rPr lang="en-US" dirty="0"/>
              <a:t>Identify interesting themes</a:t>
            </a:r>
          </a:p>
          <a:p>
            <a:pPr lvl="2"/>
            <a:r>
              <a:rPr lang="en-US" dirty="0"/>
              <a:t>This may be something you are interested in prior to running your study</a:t>
            </a:r>
          </a:p>
          <a:p>
            <a:pPr lvl="2"/>
            <a:r>
              <a:rPr lang="en-US" dirty="0"/>
              <a:t>Or this may be something that emerges from the data</a:t>
            </a:r>
          </a:p>
          <a:p>
            <a:pPr lvl="1"/>
            <a:r>
              <a:rPr lang="en-US" dirty="0"/>
              <a:t>Sticky-notes (virtual or physical) to cluster statements into themes </a:t>
            </a:r>
          </a:p>
          <a:p>
            <a:pPr lvl="1"/>
            <a:r>
              <a:rPr lang="en-US" dirty="0"/>
              <a:t>May also develop a ‘code-book’, as themes are formalized into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13BB-8A64-9F2D-B79D-325778D6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an example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C905E-5D79-0680-7C9B-8A7A12125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Canvas, check under modules </a:t>
            </a:r>
          </a:p>
        </p:txBody>
      </p:sp>
    </p:spTree>
    <p:extLst>
      <p:ext uri="{BB962C8B-B14F-4D97-AF65-F5344CB8AC3E}">
        <p14:creationId xmlns:p14="http://schemas.microsoft.com/office/powerpoint/2010/main" val="1338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FF2B-2CAD-E574-8E64-5B0D3C23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4C6CE-F379-9E7F-4D8E-944BF5F02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9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E9CE-DE61-BAEE-96D2-E0892295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User-Centered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566F-522D-9EFC-6857-E82A32104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6366" cy="4351338"/>
          </a:xfrm>
        </p:spPr>
        <p:txBody>
          <a:bodyPr/>
          <a:lstStyle/>
          <a:p>
            <a:r>
              <a:rPr lang="en-US" dirty="0"/>
              <a:t>Early focus on users and tasks</a:t>
            </a:r>
          </a:p>
          <a:p>
            <a:r>
              <a:rPr lang="en-US" dirty="0"/>
              <a:t>Constant evaluation to inform new design choices</a:t>
            </a:r>
          </a:p>
          <a:p>
            <a:pPr lvl="1"/>
            <a:r>
              <a:rPr lang="en-US" dirty="0"/>
              <a:t>Evaluation with lightweight prototypes</a:t>
            </a:r>
          </a:p>
        </p:txBody>
      </p:sp>
      <p:pic>
        <p:nvPicPr>
          <p:cNvPr id="4" name="Picture 4" descr="https://lh5.googleusercontent.com/ZljF5xHVitsbJO7PAtGWphK8njXkPxgutaovxv7i4Oc-OBNP4fbohd5U9X3sqODcob3T17mc0dOgheIhjrzTp3zXyJoZnxb4doTL1M_xt_e7JwYjwrkhcLv8hN_utKrF69O4Vc_m">
            <a:extLst>
              <a:ext uri="{FF2B5EF4-FFF2-40B4-BE49-F238E27FC236}">
                <a16:creationId xmlns:a16="http://schemas.microsoft.com/office/drawing/2014/main" id="{2F835CB3-D636-B368-7F12-5E28B849D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068" y="2256106"/>
            <a:ext cx="59436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52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105C-8C46-24B0-D35B-952D2F6C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enter the cycle?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0720D-2D6D-59CA-B8FB-22B4D144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357" y="2131929"/>
            <a:ext cx="3147391" cy="1485693"/>
          </a:xfrm>
        </p:spPr>
        <p:txBody>
          <a:bodyPr/>
          <a:lstStyle/>
          <a:p>
            <a:r>
              <a:rPr lang="en-US" dirty="0"/>
              <a:t>Needs finding, understanding our users</a:t>
            </a:r>
          </a:p>
        </p:txBody>
      </p:sp>
      <p:pic>
        <p:nvPicPr>
          <p:cNvPr id="4" name="Picture 4" descr="https://lh5.googleusercontent.com/ZljF5xHVitsbJO7PAtGWphK8njXkPxgutaovxv7i4Oc-OBNP4fbohd5U9X3sqODcob3T17mc0dOgheIhjrzTp3zXyJoZnxb4doTL1M_xt_e7JwYjwrkhcLv8hN_utKrF69O4Vc_m">
            <a:extLst>
              <a:ext uri="{FF2B5EF4-FFF2-40B4-BE49-F238E27FC236}">
                <a16:creationId xmlns:a16="http://schemas.microsoft.com/office/drawing/2014/main" id="{94CB0A66-A20D-4829-2BCE-D750DFCF7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512" y="2131929"/>
            <a:ext cx="59436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84E3D2-A14C-5E44-9271-DD119EA2E47F}"/>
              </a:ext>
            </a:extLst>
          </p:cNvPr>
          <p:cNvCxnSpPr>
            <a:cxnSpLocks/>
          </p:cNvCxnSpPr>
          <p:nvPr/>
        </p:nvCxnSpPr>
        <p:spPr>
          <a:xfrm>
            <a:off x="4845511" y="2756807"/>
            <a:ext cx="1664619" cy="4479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2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AB96-988D-D379-2D30-A1CC77F5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Human-centered design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C71C4-7953-4BF0-58A2-67297B81A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Pre-design</a:t>
            </a:r>
          </a:p>
          <a:p>
            <a:pPr lvl="1"/>
            <a:r>
              <a:rPr lang="en-US" dirty="0"/>
              <a:t>Before creating something </a:t>
            </a:r>
          </a:p>
          <a:p>
            <a:pPr lvl="1"/>
            <a:r>
              <a:rPr lang="en-US" dirty="0"/>
              <a:t>Needs finding / Requirements gathering</a:t>
            </a:r>
          </a:p>
          <a:p>
            <a:pPr lvl="1"/>
            <a:r>
              <a:rPr lang="en-US" dirty="0"/>
              <a:t>Identify the goals of the interface</a:t>
            </a:r>
          </a:p>
          <a:p>
            <a:r>
              <a:rPr lang="en-US" dirty="0"/>
              <a:t>Formative evaluation</a:t>
            </a:r>
          </a:p>
          <a:p>
            <a:pPr lvl="1"/>
            <a:r>
              <a:rPr lang="en-US" dirty="0"/>
              <a:t>During the process of designing, informing the design</a:t>
            </a:r>
          </a:p>
          <a:p>
            <a:r>
              <a:rPr lang="en-US" dirty="0"/>
              <a:t>Summative evaluation</a:t>
            </a:r>
          </a:p>
          <a:p>
            <a:pPr lvl="1"/>
            <a:r>
              <a:rPr lang="en-US" dirty="0"/>
              <a:t>At some ‘end point’ to assess your design </a:t>
            </a:r>
          </a:p>
          <a:p>
            <a:pPr lvl="1"/>
            <a:endParaRPr lang="en-US" dirty="0"/>
          </a:p>
          <a:p>
            <a:r>
              <a:rPr lang="en-US" dirty="0"/>
              <a:t>All such studies have to go through an ethical review process (more on that later) </a:t>
            </a:r>
          </a:p>
        </p:txBody>
      </p:sp>
    </p:spTree>
    <p:extLst>
      <p:ext uri="{BB962C8B-B14F-4D97-AF65-F5344CB8AC3E}">
        <p14:creationId xmlns:p14="http://schemas.microsoft.com/office/powerpoint/2010/main" val="157136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37C1-104E-D3D5-34C9-E546E6E6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71E6A-9834-3FFD-4572-46134DF1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Observing work practices at an organization- “field setting” </a:t>
            </a:r>
          </a:p>
          <a:p>
            <a:r>
              <a:rPr lang="en-US" dirty="0"/>
              <a:t>Interviews or focus groups with potential users of an interface</a:t>
            </a:r>
          </a:p>
          <a:p>
            <a:r>
              <a:rPr lang="en-US" dirty="0"/>
              <a:t>Exploratory study in a lab, recording how people use a mock-up prototype of a device</a:t>
            </a:r>
          </a:p>
          <a:p>
            <a:r>
              <a:rPr lang="en-US" dirty="0"/>
              <a:t>Survey with questions about current practices and challenges</a:t>
            </a:r>
          </a:p>
          <a:p>
            <a:r>
              <a:rPr lang="en-US" dirty="0"/>
              <a:t>System logs with usage data from a previous design iteration</a:t>
            </a:r>
          </a:p>
          <a:p>
            <a:r>
              <a:rPr lang="en-US" dirty="0"/>
              <a:t>Eye tracking data, for a design iteration</a:t>
            </a:r>
          </a:p>
          <a:p>
            <a:r>
              <a:rPr lang="en-US" dirty="0"/>
              <a:t>Recording time and errors in completing a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1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1EC9-97FF-58BF-9B8B-98FFAEB7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9D409-AC8F-EC83-36BF-640FD4978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Ethics</a:t>
            </a:r>
          </a:p>
          <a:p>
            <a:r>
              <a:rPr lang="en-US" dirty="0"/>
              <a:t>Study design- choosing an approach that will allow you to learn what you need to learn</a:t>
            </a:r>
          </a:p>
          <a:p>
            <a:r>
              <a:rPr lang="en-US" dirty="0"/>
              <a:t>Piloting- testing your study design</a:t>
            </a:r>
          </a:p>
          <a:p>
            <a:r>
              <a:rPr lang="en-US" dirty="0"/>
              <a:t>Recruitment- getting the right people</a:t>
            </a:r>
          </a:p>
          <a:p>
            <a:r>
              <a:rPr lang="en-US" dirty="0"/>
              <a:t>Recording- capturing what you need to have for analysis</a:t>
            </a:r>
          </a:p>
          <a:p>
            <a:r>
              <a:rPr lang="en-US" dirty="0"/>
              <a:t>Analysis- translating your recordings into insights, findings, directions</a:t>
            </a:r>
          </a:p>
        </p:txBody>
      </p:sp>
    </p:spTree>
    <p:extLst>
      <p:ext uri="{BB962C8B-B14F-4D97-AF65-F5344CB8AC3E}">
        <p14:creationId xmlns:p14="http://schemas.microsoft.com/office/powerpoint/2010/main" val="26261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F40-2FF0-7284-3583-D5C03CFA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and Human-Subjects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23B9-DF31-016E-E0C2-8FB68368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research involving people* must go through some form of ethical review at your institution </a:t>
            </a:r>
          </a:p>
          <a:p>
            <a:endParaRPr lang="en-US" dirty="0"/>
          </a:p>
          <a:p>
            <a:r>
              <a:rPr lang="en-US" dirty="0"/>
              <a:t>What is research involving people</a:t>
            </a:r>
          </a:p>
          <a:p>
            <a:pPr lvl="1"/>
            <a:r>
              <a:rPr lang="en-US" dirty="0"/>
              <a:t>If you are recording or documenting the activities of people as data</a:t>
            </a:r>
          </a:p>
          <a:p>
            <a:pPr lvl="1"/>
            <a:r>
              <a:rPr lang="en-US" dirty="0"/>
              <a:t>You can collaborate with people- not human subjects research</a:t>
            </a:r>
          </a:p>
          <a:p>
            <a:pPr lvl="1"/>
            <a:r>
              <a:rPr lang="en-US" dirty="0"/>
              <a:t>But if you are reporting out data from people- interviews, studies, documenting work practices- you need to go through an ethical review</a:t>
            </a:r>
          </a:p>
        </p:txBody>
      </p:sp>
    </p:spTree>
    <p:extLst>
      <p:ext uri="{BB962C8B-B14F-4D97-AF65-F5344CB8AC3E}">
        <p14:creationId xmlns:p14="http://schemas.microsoft.com/office/powerpoint/2010/main" val="383978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32788</TotalTime>
  <Words>1632</Words>
  <Application>Microsoft Macintosh PowerPoint</Application>
  <PresentationFormat>Widescreen</PresentationFormat>
  <Paragraphs>186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User interface design</vt:lpstr>
      <vt:lpstr>UI Design: Wed Week 6</vt:lpstr>
      <vt:lpstr>Project 2</vt:lpstr>
      <vt:lpstr>User-Centered Design</vt:lpstr>
      <vt:lpstr>How do we enter the cycle?  </vt:lpstr>
      <vt:lpstr>Human-centered design phases</vt:lpstr>
      <vt:lpstr>Some examples: </vt:lpstr>
      <vt:lpstr>Steps</vt:lpstr>
      <vt:lpstr>Ethics and Human-Subjects research</vt:lpstr>
      <vt:lpstr>Why ethical review? </vt:lpstr>
      <vt:lpstr>Qualitative vs Quantitative methods in human-centered computing</vt:lpstr>
      <vt:lpstr>Qualitative methods are important in user-centered design</vt:lpstr>
      <vt:lpstr>Qualitative methods are important in user-centered design</vt:lpstr>
      <vt:lpstr>Qualitative methods are important in user-centered design</vt:lpstr>
      <vt:lpstr>Qualitative methods are important in user-centered design</vt:lpstr>
      <vt:lpstr>Qualitative methods are important in user-centered design</vt:lpstr>
      <vt:lpstr>Semi-structured interview</vt:lpstr>
      <vt:lpstr>Other qualitative methods: Observation </vt:lpstr>
      <vt:lpstr>Other qualitative methods: Think aloud</vt:lpstr>
      <vt:lpstr>Other qualitative methods</vt:lpstr>
      <vt:lpstr>Note about interviews</vt:lpstr>
      <vt:lpstr>You can apply qualitative methods to a variety of contexts</vt:lpstr>
      <vt:lpstr>Recruitment</vt:lpstr>
      <vt:lpstr>Analysis</vt:lpstr>
      <vt:lpstr>Thematic analysis</vt:lpstr>
      <vt:lpstr>Let’s do an example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Aurisano, Jillian M</dc:creator>
  <cp:lastModifiedBy>Jillian Aurisano</cp:lastModifiedBy>
  <cp:revision>188</cp:revision>
  <dcterms:created xsi:type="dcterms:W3CDTF">2022-01-10T03:51:18Z</dcterms:created>
  <dcterms:modified xsi:type="dcterms:W3CDTF">2024-10-02T17:31:54Z</dcterms:modified>
</cp:coreProperties>
</file>