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257" r:id="rId2"/>
    <p:sldId id="616" r:id="rId3"/>
    <p:sldId id="941" r:id="rId4"/>
    <p:sldId id="928" r:id="rId5"/>
    <p:sldId id="944" r:id="rId6"/>
    <p:sldId id="946" r:id="rId7"/>
    <p:sldId id="948" r:id="rId8"/>
    <p:sldId id="947" r:id="rId9"/>
    <p:sldId id="949" r:id="rId10"/>
    <p:sldId id="938" r:id="rId11"/>
    <p:sldId id="957" r:id="rId12"/>
    <p:sldId id="958" r:id="rId13"/>
    <p:sldId id="950" r:id="rId14"/>
    <p:sldId id="951" r:id="rId15"/>
    <p:sldId id="952" r:id="rId16"/>
    <p:sldId id="953" r:id="rId17"/>
    <p:sldId id="956" r:id="rId18"/>
    <p:sldId id="954" r:id="rId19"/>
    <p:sldId id="95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50D29A-582B-7A4C-9027-24A3EB20882B}">
          <p14:sldIdLst>
            <p14:sldId id="257"/>
            <p14:sldId id="616"/>
            <p14:sldId id="941"/>
          </p14:sldIdLst>
        </p14:section>
        <p14:section name="Untitled Section" id="{0DF07215-1E13-7343-AC73-68FE56B48902}">
          <p14:sldIdLst>
            <p14:sldId id="928"/>
            <p14:sldId id="944"/>
            <p14:sldId id="946"/>
            <p14:sldId id="948"/>
            <p14:sldId id="947"/>
            <p14:sldId id="949"/>
            <p14:sldId id="938"/>
            <p14:sldId id="957"/>
            <p14:sldId id="958"/>
            <p14:sldId id="950"/>
            <p14:sldId id="951"/>
            <p14:sldId id="952"/>
            <p14:sldId id="953"/>
            <p14:sldId id="956"/>
            <p14:sldId id="954"/>
            <p14:sldId id="9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48"/>
    <p:restoredTop sz="96816"/>
  </p:normalViewPr>
  <p:slideViewPr>
    <p:cSldViewPr snapToGrid="0" snapToObjects="1">
      <p:cViewPr varScale="1">
        <p:scale>
          <a:sx n="142" d="100"/>
          <a:sy n="142" d="100"/>
        </p:scale>
        <p:origin x="1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0D6C-137D-024A-9792-1378B1392CBD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FF83-FE40-E34E-9A43-68AFB1B4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welcome to engineering visual interfaces for data science.  I'm Dr </a:t>
            </a:r>
            <a:r>
              <a:rPr lang="en-US" dirty="0" err="1"/>
              <a:t>Aurisano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 for finding the class on Zoom.  Hopefully we will be in person again soon.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If anyone out there is comfortable turning on their cameras, that is lovely- then I feel like I am talking to students, rather than to myself.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our plan for today: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I’m going to introduce myself, so you know a bit about 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we are going to get to know each other, in Zoom breakout rooms.  This will give us a chance to make sure that Zoom breakout rooms work, and we all know how to access them.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Then, I am going to walk through the structure, and plan for the course.  I want to make sure everyone knows how the course will work, and what to expect, and also a bit about why the course is designed this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am going to introduce the class, and what the class is about.  Since this is a new class, and one of just a few classes in human centered computing here at UC, I wanted to give an overview of the topic.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have an introductory activity, which we will do in breakout rooms, and which I think will help motivate the discussion on Wednesday, and getting into the meat of the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5227-AC26-6156-9327-4B8CF764B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9453C-E905-C620-DB22-85485A1D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0D23-C41C-6B9D-B135-60A4F314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F713-5362-E6D7-ECA0-A523F16C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5764-E979-A50C-BC93-1350A1A3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B78D-4722-D24E-8634-0DE6B5B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A92EF-2242-B158-DFCD-6E729D46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4649-B18E-6DC6-A36E-364E483A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90F8-C743-3F12-76FD-62B2F940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F79D-D9D2-BCF6-DCF6-002CAF65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4683A-9237-8B81-8469-FBF06E2A0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57CA8-58B7-C33D-86CE-1ECFDF941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0AA4-9DDF-0ED3-2DFE-EE5274F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632C-4E50-6F1C-E08B-3F53EF89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F91E-5C61-6152-885F-0266654D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2BCD-93DA-27CC-04FB-070922C9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26F4-2C1C-FDCF-6D76-6D09FC1E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540D-909B-5FDD-2C07-588961C3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6D6C-1F55-5F92-27AC-F54B32D3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8EBC-048B-6C16-A575-8BFB22F1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9A32-F079-1A08-D0D6-11C455BD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AD90-C4EA-CECC-8285-846ECE69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CA4C-A553-BEBC-8E92-FBAC4547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ED9B-F80E-7E28-29F4-7E2E2BA2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5450-AB63-A6A8-3230-7D4CF0A1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978F-FA38-8FB6-43F3-C7D39B29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6E2B-B53F-47A5-3EF0-7E7149490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9897-2A3E-20F6-37E3-FB4ACBFE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E6D4C-AB38-1B4D-BDFC-82CB90C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EF74-431D-2C1E-9A0F-A832BD7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9941-0D8A-9C12-C7E8-5527E7B5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B755-3176-D73F-AFCD-2466D03F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BA34-3C48-2959-7E04-E12B350D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A8BC4-36F4-28AC-690C-896A412C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45778-715D-E4F7-F1E3-873CE7F5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FB985-6237-2F66-AF96-6845C7CDF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CDC7E-BB0E-18CA-CB39-6A690CC6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160B-A30C-4780-C9D8-0A593DEC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E8FAA-96F5-2EF7-10A4-52E54245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64BB-808B-A784-F118-FC3FF6B6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6CBF6-0DE9-9A34-5295-A39CE99E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FBE69-D62F-4132-0270-6818351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74548-A1EC-97F1-EF3C-78E831C2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5FA85-FC80-64D8-47A6-5346BEF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14172-D8CA-9EF4-0236-6825931B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8833-179A-7C1F-165C-1FE3E879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0A5-6214-0EB3-240A-7DC1D54D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4089-0E74-FA55-E4CC-BDFB2CB1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15B97-02CF-0120-44B0-1310747E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05A31-DBE4-0C9E-3265-EE2B206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7729E-37E2-4D6C-B876-68DA8B52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C4C82-E125-5D52-2195-7A187B54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6C78-2E3B-6547-1731-07FCD98A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2814-772B-AA65-FD73-16900DF1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81FC0-8773-2B53-2D45-41625970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ACAB-C0EA-7501-E9E3-94855912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18BC-D9FA-23B8-EC26-7CF5D904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651AD-F7C0-0D68-77C0-D4D1B5F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4AF26-B451-05D8-92BD-902F72A4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D439-C06C-B066-9D9A-AF98D287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67BE-8989-553A-86F0-CAE432AE4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56EC-134F-4749-B2EA-ACE3C82AE9BE}" type="datetimeFigureOut">
              <a:rPr lang="en-US" smtClean="0"/>
              <a:t>10/4/24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FC08-8954-3101-ECEB-F583FECD0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5C22-7007-1876-258D-E59BB2FBB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9AC-00D8-134C-A11B-8CA9C53A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 design</a:t>
            </a:r>
          </a:p>
        </p:txBody>
      </p:sp>
    </p:spTree>
    <p:extLst>
      <p:ext uri="{BB962C8B-B14F-4D97-AF65-F5344CB8AC3E}">
        <p14:creationId xmlns:p14="http://schemas.microsoft.com/office/powerpoint/2010/main" val="71738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65C2-DCC4-42E3-5498-AFA4ACC5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study I did… 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5E33883-D7EA-8A35-740F-69E1A7CFD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45" y="1414310"/>
            <a:ext cx="9929105" cy="3221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8098E8-EC74-D438-BF49-3517213187C0}"/>
              </a:ext>
            </a:extLst>
          </p:cNvPr>
          <p:cNvSpPr txBox="1"/>
          <p:nvPr/>
        </p:nvSpPr>
        <p:spPr>
          <a:xfrm>
            <a:off x="404644" y="4738549"/>
            <a:ext cx="11382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noticed that they were referencing visualizations to ask questions, and referencing multiple visualizations to ask questions. </a:t>
            </a:r>
          </a:p>
          <a:p>
            <a:r>
              <a:rPr lang="en-US" dirty="0"/>
              <a:t>This concept ‘emerged’ from my observations of their behavior, reviewing the video and transcripts</a:t>
            </a:r>
          </a:p>
          <a:p>
            <a:r>
              <a:rPr lang="en-US" dirty="0"/>
              <a:t>Then, I developed a set of codes ‘did they reference visualizations in their question?’ ‘how many visualizations did they reference’</a:t>
            </a:r>
          </a:p>
        </p:txBody>
      </p:sp>
    </p:spTree>
    <p:extLst>
      <p:ext uri="{BB962C8B-B14F-4D97-AF65-F5344CB8AC3E}">
        <p14:creationId xmlns:p14="http://schemas.microsoft.com/office/powerpoint/2010/main" val="67723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17552-003D-BD75-5D04-85CAA3AA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fabulous observational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A9BB7-F69C-33BF-F9B6-FA7D44EFF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3010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people sketch on whiteboards?</a:t>
            </a:r>
          </a:p>
          <a:p>
            <a:r>
              <a:rPr lang="en-US" dirty="0"/>
              <a:t>How could we design sketch interactions</a:t>
            </a:r>
          </a:p>
          <a:p>
            <a:r>
              <a:rPr lang="en-US" dirty="0"/>
              <a:t>https://</a:t>
            </a:r>
            <a:r>
              <a:rPr lang="en-US" dirty="0" err="1"/>
              <a:t>ieeexplore.ieee.org</a:t>
            </a:r>
            <a:r>
              <a:rPr lang="en-US" dirty="0"/>
              <a:t>/stamp/</a:t>
            </a:r>
            <a:r>
              <a:rPr lang="en-US" dirty="0" err="1"/>
              <a:t>stamp.jsp?tp</a:t>
            </a:r>
            <a:r>
              <a:rPr lang="en-US" dirty="0"/>
              <a:t>=&amp;</a:t>
            </a:r>
            <a:r>
              <a:rPr lang="en-US" dirty="0" err="1"/>
              <a:t>arnumber</a:t>
            </a:r>
            <a:r>
              <a:rPr lang="en-US" dirty="0"/>
              <a:t>=6065018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941C4D0-802B-B1A4-5EA9-E161B37C6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807" y="4001293"/>
            <a:ext cx="3299268" cy="2609591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067C5C9-11A9-E55A-5F7A-E0E8A2DF9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607" y="1392237"/>
            <a:ext cx="2910928" cy="2734993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E062103F-96FC-138F-A74D-CFC2501F6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434" y="4435365"/>
            <a:ext cx="3122448" cy="2360875"/>
          </a:xfrm>
          <a:prstGeom prst="rect">
            <a:avLst/>
          </a:prstGeom>
        </p:spPr>
      </p:pic>
      <p:pic>
        <p:nvPicPr>
          <p:cNvPr id="11" name="Picture 10" descr="Polygon&#10;&#10;Description automatically generated">
            <a:extLst>
              <a:ext uri="{FF2B5EF4-FFF2-40B4-BE49-F238E27FC236}">
                <a16:creationId xmlns:a16="http://schemas.microsoft.com/office/drawing/2014/main" id="{28C9FE94-9742-8A62-9B13-0D45E3CE3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7941" y="1392236"/>
            <a:ext cx="2849914" cy="30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4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780B-0F2E-CBB6-5CCC-B24C4A26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parents use tech on the playground?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7AB3F-44F4-FCE2-9EA7-CDDDC35F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“Over three months, researchers individually visited seven playgrounds in north Seattle. Site visits were spread over all days of the week between 8 a.m. and 7 p.m. Across 22 visits we collected a total of 33 hours of observational data. Because we could not always observe all individuals simultaneously, researchers chose a subset of caregivers to observe based on their location within the playground and their arrival time. Once the researcher began observing a caregiver, she continued observing him or her until the caregiver left the playground. We documented field data in jottings which were later used to develop ethnographic fieldnotes [8]."</a:t>
            </a:r>
          </a:p>
        </p:txBody>
      </p:sp>
    </p:spTree>
    <p:extLst>
      <p:ext uri="{BB962C8B-B14F-4D97-AF65-F5344CB8AC3E}">
        <p14:creationId xmlns:p14="http://schemas.microsoft.com/office/powerpoint/2010/main" val="140717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BE5B-1588-D1B2-478F-FA480547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really see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A593-2234-7C9B-0080-804E1577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users actually doing, as opposed to what you expect them to be doing</a:t>
            </a:r>
          </a:p>
          <a:p>
            <a:r>
              <a:rPr lang="en-US" dirty="0"/>
              <a:t>Move between </a:t>
            </a:r>
          </a:p>
          <a:p>
            <a:pPr lvl="1"/>
            <a:r>
              <a:rPr lang="en-US" dirty="0"/>
              <a:t>Focus on details, not just broad general behaviors</a:t>
            </a:r>
          </a:p>
          <a:p>
            <a:pPr lvl="1"/>
            <a:r>
              <a:rPr lang="en-US" dirty="0"/>
              <a:t>But also look at the whole context- how does this product fit in with the flow of someone’s work or life?  </a:t>
            </a:r>
          </a:p>
        </p:txBody>
      </p:sp>
    </p:spTree>
    <p:extLst>
      <p:ext uri="{BB962C8B-B14F-4D97-AF65-F5344CB8AC3E}">
        <p14:creationId xmlns:p14="http://schemas.microsoft.com/office/powerpoint/2010/main" val="767289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2343-698D-70DE-1943-1BF8AC47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we are going to use a real observational study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232A-B1C2-75BF-3A2D-FF3541BB0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1772" cy="4351338"/>
          </a:xfrm>
        </p:spPr>
        <p:txBody>
          <a:bodyPr/>
          <a:lstStyle/>
          <a:p>
            <a:r>
              <a:rPr lang="en-US" dirty="0"/>
              <a:t>Sheelagh </a:t>
            </a:r>
            <a:r>
              <a:rPr lang="en-US" dirty="0" err="1"/>
              <a:t>Carpendale</a:t>
            </a:r>
            <a:endParaRPr lang="en-US" dirty="0"/>
          </a:p>
          <a:p>
            <a:r>
              <a:rPr lang="en-US" dirty="0"/>
              <a:t>Trained as an artist whose research is in CS</a:t>
            </a:r>
          </a:p>
          <a:p>
            <a:r>
              <a:rPr lang="en-US" dirty="0"/>
              <a:t>(she wrote the sketching book I use in class)</a:t>
            </a:r>
          </a:p>
          <a:p>
            <a:r>
              <a:rPr lang="en-US" dirty="0"/>
              <a:t>She gave a lecture on observational studies and described this experiment</a:t>
            </a:r>
          </a:p>
        </p:txBody>
      </p:sp>
      <p:pic>
        <p:nvPicPr>
          <p:cNvPr id="2054" name="Picture 6" descr="Sheelagh Carpendale is named fellow of the Royal Society of ...">
            <a:extLst>
              <a:ext uri="{FF2B5EF4-FFF2-40B4-BE49-F238E27FC236}">
                <a16:creationId xmlns:a16="http://schemas.microsoft.com/office/drawing/2014/main" id="{4AD7AAD9-9E73-EF3B-85C1-26AD53AE9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932" y="2186151"/>
            <a:ext cx="5757453" cy="383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68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0C73-EF27-7B0A-1BFB-D906453B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Touch tables for collaborative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A34F-99C8-64DF-AA96-A2AE3F8C6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 wanted to understand how to design interfaces and interactions for large touch tables to support collaborative work</a:t>
            </a:r>
          </a:p>
          <a:p>
            <a:pPr lvl="1"/>
            <a:r>
              <a:rPr lang="en-US" dirty="0"/>
              <a:t>How to help people accomplish tasks, and work together, if they are working on a large touch table</a:t>
            </a:r>
          </a:p>
          <a:p>
            <a:r>
              <a:rPr lang="en-US" dirty="0"/>
              <a:t>She and her grad students said ”What do people do on tables together?”  </a:t>
            </a:r>
          </a:p>
          <a:p>
            <a:pPr lvl="1"/>
            <a:r>
              <a:rPr lang="en-US" dirty="0"/>
              <a:t>Puzzles!  </a:t>
            </a:r>
          </a:p>
          <a:p>
            <a:pPr lvl="1"/>
            <a:r>
              <a:rPr lang="en-US" dirty="0"/>
              <a:t>Ok, so let’s record people doing physical puzzles on a table together</a:t>
            </a:r>
          </a:p>
          <a:p>
            <a:pPr lvl="1"/>
            <a:r>
              <a:rPr lang="en-US" dirty="0"/>
              <a:t>Can we learn something that will help us design real interactions and UI elements on a touch table for multiple </a:t>
            </a:r>
            <a:r>
              <a:rPr lang="en-US" dirty="0" err="1"/>
              <a:t>uers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0367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A5B8-30B3-4F5C-B402-14C18E47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1601-7E4A-1CD8-5575-17DFEDCA5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Divide the class into 2 groups</a:t>
            </a:r>
          </a:p>
          <a:p>
            <a:r>
              <a:rPr lang="en-US" dirty="0"/>
              <a:t>3 volunteers from each group will do the puzzle together</a:t>
            </a:r>
          </a:p>
          <a:p>
            <a:r>
              <a:rPr lang="en-US" dirty="0"/>
              <a:t>The rest, get out some paper, and let’s observe how they</a:t>
            </a:r>
          </a:p>
          <a:p>
            <a:pPr lvl="1"/>
            <a:r>
              <a:rPr lang="en-US" dirty="0"/>
              <a:t>Use the table space to organize their work</a:t>
            </a:r>
          </a:p>
          <a:p>
            <a:pPr lvl="1"/>
            <a:r>
              <a:rPr lang="en-US" dirty="0"/>
              <a:t>How they coordinate with each other</a:t>
            </a:r>
          </a:p>
          <a:p>
            <a:pPr lvl="1"/>
            <a:r>
              <a:rPr lang="en-US" dirty="0"/>
              <a:t>How they ‘interact’ – use their hands and movements of pieces</a:t>
            </a:r>
          </a:p>
          <a:p>
            <a:pPr lvl="1"/>
            <a:r>
              <a:rPr lang="en-US" dirty="0"/>
              <a:t>How they move through space</a:t>
            </a:r>
          </a:p>
          <a:p>
            <a:pPr lvl="1"/>
            <a:r>
              <a:rPr lang="en-US" dirty="0"/>
              <a:t>Other interesting notions that arise from observing!</a:t>
            </a:r>
          </a:p>
          <a:p>
            <a:r>
              <a:rPr lang="en-US" dirty="0"/>
              <a:t>Observe for 7 min, discuss how we would ‘code’ their behaviors, watch them and make note of these behaviors</a:t>
            </a:r>
          </a:p>
          <a:p>
            <a:r>
              <a:rPr lang="en-US" dirty="0"/>
              <a:t>What can we learn? </a:t>
            </a:r>
          </a:p>
        </p:txBody>
      </p:sp>
    </p:spTree>
    <p:extLst>
      <p:ext uri="{BB962C8B-B14F-4D97-AF65-F5344CB8AC3E}">
        <p14:creationId xmlns:p14="http://schemas.microsoft.com/office/powerpoint/2010/main" val="418363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8D11-4FC6-13CC-B7DD-433DD87C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you observe?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BD36-F33C-3049-0F2A-55CF5D4D7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1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48D4-46A5-06FE-5CE1-E65E5268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Sheelagh analyze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C6647-993E-5E18-F56E-27C6567F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1408" cy="4351338"/>
          </a:xfrm>
        </p:spPr>
        <p:txBody>
          <a:bodyPr/>
          <a:lstStyle/>
          <a:p>
            <a:r>
              <a:rPr lang="en-US" dirty="0"/>
              <a:t>Story…</a:t>
            </a:r>
          </a:p>
        </p:txBody>
      </p:sp>
      <p:pic>
        <p:nvPicPr>
          <p:cNvPr id="4" name="Picture 6" descr="Sheelagh Carpendale is named fellow of the Royal Society of ...">
            <a:extLst>
              <a:ext uri="{FF2B5EF4-FFF2-40B4-BE49-F238E27FC236}">
                <a16:creationId xmlns:a16="http://schemas.microsoft.com/office/drawing/2014/main" id="{BE7DBCE2-22B6-F089-1F61-CA4863D40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932" y="2186151"/>
            <a:ext cx="5757453" cy="383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74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AB8E-1407-725B-5E7D-70B6BC52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881C8-1315-D87F-E553-2938A390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www.researchgate.net</a:t>
            </a:r>
            <a:r>
              <a:rPr lang="en-US" dirty="0"/>
              <a:t>/figure/The-geometric-puzzle-electronic-version_fig7_220169131</a:t>
            </a:r>
          </a:p>
          <a:p>
            <a:r>
              <a:rPr lang="en-US" dirty="0"/>
              <a:t>https://</a:t>
            </a:r>
            <a:r>
              <a:rPr lang="en-US" dirty="0" err="1"/>
              <a:t>innovis.cpsc.ucalgary.ca</a:t>
            </a:r>
            <a:r>
              <a:rPr lang="en-US" dirty="0"/>
              <a:t>/</a:t>
            </a:r>
            <a:r>
              <a:rPr lang="en-US" dirty="0" err="1"/>
              <a:t>innovis</a:t>
            </a:r>
            <a:r>
              <a:rPr lang="en-US" dirty="0"/>
              <a:t>/uploads/Publications/Publications/ExploringTabletopInteraction2004.pdf</a:t>
            </a:r>
          </a:p>
        </p:txBody>
      </p:sp>
    </p:spTree>
    <p:extLst>
      <p:ext uri="{BB962C8B-B14F-4D97-AF65-F5344CB8AC3E}">
        <p14:creationId xmlns:p14="http://schemas.microsoft.com/office/powerpoint/2010/main" val="378995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31A-113F-4F49-8358-0AAB545C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UI: Week 6,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574D-13A6-554C-9BD2-1B8FBDA8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Jillian </a:t>
            </a:r>
            <a:r>
              <a:rPr lang="en-US" dirty="0" err="1"/>
              <a:t>Aurisano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Plan for today: </a:t>
            </a:r>
          </a:p>
          <a:p>
            <a:pPr lvl="1"/>
            <a:r>
              <a:rPr lang="en-US" dirty="0"/>
              <a:t>Announcements/Course logistics</a:t>
            </a:r>
          </a:p>
          <a:p>
            <a:pPr lvl="1"/>
            <a:r>
              <a:rPr lang="en-US" dirty="0"/>
              <a:t>Observation </a:t>
            </a:r>
          </a:p>
          <a:p>
            <a:pPr lvl="1"/>
            <a:r>
              <a:rPr lang="en-US" dirty="0"/>
              <a:t>Practice observing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3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FF00-B494-791D-1625-3C871DA9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2- How’s it going?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D29F-7901-BBFA-0BA1-32D249F71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SvelteKit</a:t>
            </a:r>
            <a:r>
              <a:rPr lang="en-US" dirty="0"/>
              <a:t>- not necessary, but just make sure your team does the tutorial on </a:t>
            </a:r>
            <a:r>
              <a:rPr lang="en-US" dirty="0" err="1"/>
              <a:t>SvelteDev</a:t>
            </a:r>
            <a:endParaRPr lang="en-US" dirty="0"/>
          </a:p>
          <a:p>
            <a:pPr lvl="1"/>
            <a:r>
              <a:rPr lang="en-US" dirty="0"/>
              <a:t>What is </a:t>
            </a:r>
            <a:r>
              <a:rPr lang="en-US" dirty="0" err="1"/>
              <a:t>sveltekit</a:t>
            </a:r>
            <a:r>
              <a:rPr lang="en-US" dirty="0"/>
              <a:t>-</a:t>
            </a:r>
          </a:p>
          <a:p>
            <a:pPr lvl="2"/>
            <a:r>
              <a:rPr lang="en-US" dirty="0"/>
              <a:t>Routing- when you have multiple pages – helpful</a:t>
            </a:r>
          </a:p>
          <a:p>
            <a:pPr lvl="2"/>
            <a:r>
              <a:rPr lang="en-US" dirty="0"/>
              <a:t>Efficiency additions</a:t>
            </a:r>
          </a:p>
          <a:p>
            <a:r>
              <a:rPr lang="en-US" dirty="0"/>
              <a:t>General reminders- no need for a </a:t>
            </a:r>
            <a:r>
              <a:rPr lang="en-US" dirty="0" err="1"/>
              <a:t>db</a:t>
            </a:r>
            <a:r>
              <a:rPr lang="en-US" dirty="0"/>
              <a:t>, no need for a server.  Use flat files (</a:t>
            </a:r>
            <a:r>
              <a:rPr lang="en-US" dirty="0" err="1"/>
              <a:t>json</a:t>
            </a:r>
            <a:r>
              <a:rPr lang="en-US" dirty="0"/>
              <a:t>) or arrays of data.  No need for actual AI. </a:t>
            </a:r>
          </a:p>
          <a:p>
            <a:endParaRPr lang="en-US" dirty="0"/>
          </a:p>
          <a:p>
            <a:r>
              <a:rPr lang="en-US" dirty="0"/>
              <a:t>Take a look at the options at higher levels- every year I get questions.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1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15BC-2F2B-7586-7E73-43110EEC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vs Quantitative methods in human-centered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A1E2-6CD5-F4AE-09CA-2BDDC38F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Qualitative methods: Capture qualitative data (text descriptions, images…).  Materials that can’t be summarized with statistics</a:t>
            </a:r>
          </a:p>
          <a:p>
            <a:r>
              <a:rPr lang="en-US" dirty="0"/>
              <a:t>Quantitative methods: Capture data that can be analyzed with statistics or graphed </a:t>
            </a:r>
          </a:p>
          <a:p>
            <a:endParaRPr lang="en-US" dirty="0"/>
          </a:p>
          <a:p>
            <a:r>
              <a:rPr lang="en-US" dirty="0"/>
              <a:t>Is one better than the other?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5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10CD-C637-9715-CC59-CF7F4DC9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 let’s talk about 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E790A-9D33-7536-B0D9-712A5765D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 is a key tool in UI/UX research</a:t>
            </a:r>
          </a:p>
          <a:p>
            <a:r>
              <a:rPr lang="en-US" dirty="0"/>
              <a:t>We can all observe things, but let’s talk about how to use observation to inform UI/UX design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8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4878-59E8-4722-A510-625F6886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EAE08-F22E-3959-7F17-94FF5F5E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Observation in a laboratory setting</a:t>
            </a:r>
          </a:p>
          <a:p>
            <a:pPr lvl="1"/>
            <a:r>
              <a:rPr lang="en-US" dirty="0"/>
              <a:t>Allows you to design the protocol and context</a:t>
            </a:r>
          </a:p>
          <a:p>
            <a:pPr lvl="1"/>
            <a:r>
              <a:rPr lang="en-US" dirty="0"/>
              <a:t>Reduces variables- every participant has the same context</a:t>
            </a:r>
          </a:p>
          <a:p>
            <a:pPr lvl="1"/>
            <a:r>
              <a:rPr lang="en-US" dirty="0"/>
              <a:t>Control over realism</a:t>
            </a:r>
          </a:p>
          <a:p>
            <a:pPr lvl="2"/>
            <a:r>
              <a:rPr lang="en-US" dirty="0"/>
              <a:t>Easier to replicate</a:t>
            </a:r>
          </a:p>
          <a:p>
            <a:pPr lvl="2"/>
            <a:r>
              <a:rPr lang="en-US" dirty="0"/>
              <a:t>Can control external variables</a:t>
            </a:r>
          </a:p>
          <a:p>
            <a:r>
              <a:rPr lang="en-US" dirty="0"/>
              <a:t>Observation ‘in the wild’</a:t>
            </a:r>
          </a:p>
          <a:p>
            <a:pPr lvl="1"/>
            <a:r>
              <a:rPr lang="en-US" dirty="0"/>
              <a:t>Observing how someone works or uses a product in a real world setting- in their office, in their home, when they are traveling…</a:t>
            </a:r>
          </a:p>
          <a:p>
            <a:pPr lvl="1"/>
            <a:r>
              <a:rPr lang="en-US" dirty="0"/>
              <a:t>It is less controlled- you can’t ensure that every participant in your study has the same environment and protocol</a:t>
            </a:r>
          </a:p>
          <a:p>
            <a:pPr lvl="1"/>
            <a:r>
              <a:rPr lang="en-US" dirty="0"/>
              <a:t>But more realism- closer to how the tool might actually be used</a:t>
            </a:r>
          </a:p>
        </p:txBody>
      </p:sp>
    </p:spTree>
    <p:extLst>
      <p:ext uri="{BB962C8B-B14F-4D97-AF65-F5344CB8AC3E}">
        <p14:creationId xmlns:p14="http://schemas.microsoft.com/office/powerpoint/2010/main" val="150527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C281-5E3E-E71F-1157-E86563740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02A51-8B06-E296-2203-7D01C1295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give the user a task to perform (more often in laboratory setting)</a:t>
            </a:r>
          </a:p>
          <a:p>
            <a:pPr lvl="1"/>
            <a:r>
              <a:rPr lang="en-US" dirty="0"/>
              <a:t>Ex. Analyze this data using this tool.  Explore the data freely, and write up a set of observations that we will use later for analysis.</a:t>
            </a:r>
          </a:p>
          <a:p>
            <a:pPr lvl="1"/>
            <a:r>
              <a:rPr lang="en-US" dirty="0"/>
              <a:t>Ex. Create a schedule for your organization for the week, based on these constraints that we are giving you, using this tool. </a:t>
            </a:r>
          </a:p>
          <a:p>
            <a:r>
              <a:rPr lang="en-US" dirty="0"/>
              <a:t>OR you may watch them work in a natural setting</a:t>
            </a:r>
          </a:p>
          <a:p>
            <a:pPr lvl="1"/>
            <a:r>
              <a:rPr lang="en-US" dirty="0"/>
              <a:t>Ex. Show me how you use data analysis tools for a current project.  </a:t>
            </a:r>
          </a:p>
          <a:p>
            <a:pPr lvl="1"/>
            <a:r>
              <a:rPr lang="en-US" dirty="0"/>
              <a:t>Ex. Walk me through a scheduling task you recently performed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00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3262-69EE-6573-F97D-0CE2697F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32DE-6ED5-BDCB-AD80-9497A8DB4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Typically, you record the observational session and analyze using a coding scheme (labels on behaviors and actions)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/>
              <a:t>Yes/No did the participant accomplish task X</a:t>
            </a:r>
          </a:p>
          <a:p>
            <a:pPr lvl="2"/>
            <a:r>
              <a:rPr lang="en-US" dirty="0"/>
              <a:t>How many applications did the participant in the study use to create the schedule? </a:t>
            </a:r>
          </a:p>
          <a:p>
            <a:pPr lvl="2"/>
            <a:r>
              <a:rPr lang="en-US" dirty="0"/>
              <a:t>Noting all instances where they used paper notes</a:t>
            </a:r>
          </a:p>
          <a:p>
            <a:r>
              <a:rPr lang="en-US" dirty="0"/>
              <a:t>Sometimes you have already developed this coding scheme, if you know what you are wanting to measure</a:t>
            </a:r>
          </a:p>
          <a:p>
            <a:r>
              <a:rPr lang="en-US" dirty="0"/>
              <a:t>Other times, you develop the coding scheme around what participants in your study do </a:t>
            </a:r>
          </a:p>
          <a:p>
            <a:pPr lvl="1"/>
            <a:r>
              <a:rPr lang="en-US" dirty="0"/>
              <a:t>Why?  Isn’t this un-scientific? </a:t>
            </a:r>
          </a:p>
        </p:txBody>
      </p:sp>
    </p:spTree>
    <p:extLst>
      <p:ext uri="{BB962C8B-B14F-4D97-AF65-F5344CB8AC3E}">
        <p14:creationId xmlns:p14="http://schemas.microsoft.com/office/powerpoint/2010/main" val="66742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E6AC-2354-1A1D-FA3D-9CBA30B5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Grounded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6E6C-E02D-1998-7EB3-4C9F38AC0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Methodology in qualitative research developed by sociologists, recorded in a book </a:t>
            </a:r>
            <a:r>
              <a:rPr lang="en-US" i="1" dirty="0"/>
              <a:t>Discovery of Grounded Theory (1967)</a:t>
            </a:r>
          </a:p>
          <a:p>
            <a:r>
              <a:rPr lang="en-US" dirty="0"/>
              <a:t>Begins with high level questions and data (such as video recordings and transcripts from an observational study)</a:t>
            </a:r>
          </a:p>
          <a:p>
            <a:r>
              <a:rPr lang="en-US" dirty="0"/>
              <a:t>Review the data to see how ideas and concepts ‘emerge’</a:t>
            </a:r>
          </a:p>
          <a:p>
            <a:r>
              <a:rPr lang="en-US" dirty="0"/>
              <a:t>You tag these concepts with codes that capture or summarize these ideas and concepts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40336</TotalTime>
  <Words>1377</Words>
  <Application>Microsoft Macintosh PowerPoint</Application>
  <PresentationFormat>Widescreen</PresentationFormat>
  <Paragraphs>113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User interface design</vt:lpstr>
      <vt:lpstr>UI: Week 6, Friday</vt:lpstr>
      <vt:lpstr>Project 2- How’s it going? </vt:lpstr>
      <vt:lpstr>Qualitative vs Quantitative methods in human-centered computing</vt:lpstr>
      <vt:lpstr>Today: let’s talk about observation</vt:lpstr>
      <vt:lpstr>Observation context</vt:lpstr>
      <vt:lpstr>Protocol</vt:lpstr>
      <vt:lpstr>Process</vt:lpstr>
      <vt:lpstr>Grounded theory</vt:lpstr>
      <vt:lpstr>A study I did… </vt:lpstr>
      <vt:lpstr>A fabulous observational study</vt:lpstr>
      <vt:lpstr>How do parents use tech on the playground?</vt:lpstr>
      <vt:lpstr>How to really see</vt:lpstr>
      <vt:lpstr>Today we are going to use a real observational study in class</vt:lpstr>
      <vt:lpstr>Touch tables for collaborative work</vt:lpstr>
      <vt:lpstr>Let’s do it!</vt:lpstr>
      <vt:lpstr>What did you observe? </vt:lpstr>
      <vt:lpstr>How did Sheelagh analyze the data?</vt:lpstr>
      <vt:lpstr>Some papers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Aurisano, Jillian M</dc:creator>
  <cp:lastModifiedBy>Aurisano, Jillian (aurisajm)</cp:lastModifiedBy>
  <cp:revision>183</cp:revision>
  <dcterms:created xsi:type="dcterms:W3CDTF">2022-01-10T03:51:18Z</dcterms:created>
  <dcterms:modified xsi:type="dcterms:W3CDTF">2024-10-07T15:49:41Z</dcterms:modified>
</cp:coreProperties>
</file>