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69" r:id="rId2"/>
    <p:sldId id="270" r:id="rId3"/>
    <p:sldId id="316" r:id="rId4"/>
    <p:sldId id="293" r:id="rId5"/>
    <p:sldId id="272" r:id="rId6"/>
    <p:sldId id="273" r:id="rId7"/>
    <p:sldId id="317" r:id="rId8"/>
    <p:sldId id="274" r:id="rId9"/>
    <p:sldId id="275" r:id="rId10"/>
    <p:sldId id="276" r:id="rId11"/>
    <p:sldId id="277" r:id="rId12"/>
    <p:sldId id="278" r:id="rId13"/>
    <p:sldId id="279" r:id="rId14"/>
    <p:sldId id="280" r:id="rId15"/>
    <p:sldId id="281" r:id="rId16"/>
    <p:sldId id="282" r:id="rId17"/>
    <p:sldId id="283" r:id="rId18"/>
    <p:sldId id="284" r:id="rId19"/>
    <p:sldId id="286" r:id="rId20"/>
    <p:sldId id="288" r:id="rId21"/>
    <p:sldId id="315" r:id="rId22"/>
    <p:sldId id="285" r:id="rId23"/>
    <p:sldId id="287" r:id="rId24"/>
    <p:sldId id="289" r:id="rId25"/>
    <p:sldId id="314" r:id="rId26"/>
    <p:sldId id="292" r:id="rId27"/>
    <p:sldId id="290" r:id="rId28"/>
    <p:sldId id="298" r:id="rId29"/>
    <p:sldId id="294" r:id="rId30"/>
    <p:sldId id="297" r:id="rId31"/>
    <p:sldId id="299" r:id="rId32"/>
    <p:sldId id="300" r:id="rId33"/>
    <p:sldId id="304" r:id="rId34"/>
    <p:sldId id="312" r:id="rId35"/>
    <p:sldId id="301" r:id="rId36"/>
    <p:sldId id="302" r:id="rId37"/>
    <p:sldId id="296" r:id="rId38"/>
    <p:sldId id="303" r:id="rId39"/>
    <p:sldId id="305" r:id="rId40"/>
    <p:sldId id="311" r:id="rId41"/>
    <p:sldId id="307" r:id="rId42"/>
    <p:sldId id="308" r:id="rId43"/>
    <p:sldId id="310" r:id="rId44"/>
    <p:sldId id="313" r:id="rId4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7"/>
    <p:restoredTop sz="94674"/>
  </p:normalViewPr>
  <p:slideViewPr>
    <p:cSldViewPr snapToGrid="0" snapToObjects="1">
      <p:cViewPr varScale="1">
        <p:scale>
          <a:sx n="73" d="100"/>
          <a:sy n="73" d="100"/>
        </p:scale>
        <p:origin x="1004" y="56"/>
      </p:cViewPr>
      <p:guideLst>
        <p:guide orient="horz" pos="2160"/>
        <p:guide pos="2880"/>
      </p:guideLst>
    </p:cSldViewPr>
  </p:slideViewPr>
  <p:outlineViewPr>
    <p:cViewPr>
      <p:scale>
        <a:sx n="33" d="100"/>
        <a:sy n="33" d="100"/>
      </p:scale>
      <p:origin x="0" y="322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511FABE1-DB55-4442-B541-21ACFAAF6BAA}"/>
    <pc:docChg chg="undo custSel addSld delSld modSld sldOrd">
      <pc:chgData name="Stockman, Mark (stockmma)" userId="25002097-9082-419a-aa53-761f337cda40" providerId="ADAL" clId="{511FABE1-DB55-4442-B541-21ACFAAF6BAA}" dt="2021-10-06T19:31:46.656" v="822" actId="1076"/>
      <pc:docMkLst>
        <pc:docMk/>
      </pc:docMkLst>
      <pc:sldChg chg="add del">
        <pc:chgData name="Stockman, Mark (stockmma)" userId="25002097-9082-419a-aa53-761f337cda40" providerId="ADAL" clId="{511FABE1-DB55-4442-B541-21ACFAAF6BAA}" dt="2021-10-06T18:40:27.460" v="716" actId="2696"/>
        <pc:sldMkLst>
          <pc:docMk/>
          <pc:sldMk cId="0" sldId="267"/>
        </pc:sldMkLst>
      </pc:sldChg>
      <pc:sldChg chg="modSp mod">
        <pc:chgData name="Stockman, Mark (stockmma)" userId="25002097-9082-419a-aa53-761f337cda40" providerId="ADAL" clId="{511FABE1-DB55-4442-B541-21ACFAAF6BAA}" dt="2021-10-06T18:42:00.074" v="733" actId="20577"/>
        <pc:sldMkLst>
          <pc:docMk/>
          <pc:sldMk cId="0" sldId="272"/>
        </pc:sldMkLst>
        <pc:spChg chg="mod">
          <ac:chgData name="Stockman, Mark (stockmma)" userId="25002097-9082-419a-aa53-761f337cda40" providerId="ADAL" clId="{511FABE1-DB55-4442-B541-21ACFAAF6BAA}" dt="2021-10-06T18:42:00.074" v="733" actId="20577"/>
          <ac:spMkLst>
            <pc:docMk/>
            <pc:sldMk cId="0" sldId="272"/>
            <ac:spMk id="12290" creationId="{00000000-0000-0000-0000-000000000000}"/>
          </ac:spMkLst>
        </pc:spChg>
      </pc:sldChg>
      <pc:sldChg chg="modSp mod">
        <pc:chgData name="Stockman, Mark (stockmma)" userId="25002097-9082-419a-aa53-761f337cda40" providerId="ADAL" clId="{511FABE1-DB55-4442-B541-21ACFAAF6BAA}" dt="2021-10-06T18:31:23.054" v="612" actId="20577"/>
        <pc:sldMkLst>
          <pc:docMk/>
          <pc:sldMk cId="0" sldId="273"/>
        </pc:sldMkLst>
        <pc:spChg chg="mod">
          <ac:chgData name="Stockman, Mark (stockmma)" userId="25002097-9082-419a-aa53-761f337cda40" providerId="ADAL" clId="{511FABE1-DB55-4442-B541-21ACFAAF6BAA}" dt="2021-10-06T18:31:23.054" v="612" actId="20577"/>
          <ac:spMkLst>
            <pc:docMk/>
            <pc:sldMk cId="0" sldId="273"/>
            <ac:spMk id="13314" creationId="{00000000-0000-0000-0000-000000000000}"/>
          </ac:spMkLst>
        </pc:spChg>
      </pc:sldChg>
      <pc:sldChg chg="addSp modSp mod">
        <pc:chgData name="Stockman, Mark (stockmma)" userId="25002097-9082-419a-aa53-761f337cda40" providerId="ADAL" clId="{511FABE1-DB55-4442-B541-21ACFAAF6BAA}" dt="2021-10-06T18:46:45.176" v="805" actId="20577"/>
        <pc:sldMkLst>
          <pc:docMk/>
          <pc:sldMk cId="0" sldId="280"/>
        </pc:sldMkLst>
        <pc:spChg chg="add mod">
          <ac:chgData name="Stockman, Mark (stockmma)" userId="25002097-9082-419a-aa53-761f337cda40" providerId="ADAL" clId="{511FABE1-DB55-4442-B541-21ACFAAF6BAA}" dt="2021-10-06T18:46:45.176" v="805" actId="20577"/>
          <ac:spMkLst>
            <pc:docMk/>
            <pc:sldMk cId="0" sldId="280"/>
            <ac:spMk id="3" creationId="{459DBC3F-01D9-614C-BAE6-880F7EB22499}"/>
          </ac:spMkLst>
        </pc:spChg>
      </pc:sldChg>
      <pc:sldChg chg="modSp mod">
        <pc:chgData name="Stockman, Mark (stockmma)" userId="25002097-9082-419a-aa53-761f337cda40" providerId="ADAL" clId="{511FABE1-DB55-4442-B541-21ACFAAF6BAA}" dt="2021-10-06T18:36:01.654" v="714" actId="20577"/>
        <pc:sldMkLst>
          <pc:docMk/>
          <pc:sldMk cId="0" sldId="285"/>
        </pc:sldMkLst>
        <pc:spChg chg="mod">
          <ac:chgData name="Stockman, Mark (stockmma)" userId="25002097-9082-419a-aa53-761f337cda40" providerId="ADAL" clId="{511FABE1-DB55-4442-B541-21ACFAAF6BAA}" dt="2021-10-06T18:36:01.654" v="714" actId="20577"/>
          <ac:spMkLst>
            <pc:docMk/>
            <pc:sldMk cId="0" sldId="285"/>
            <ac:spMk id="27650" creationId="{00000000-0000-0000-0000-000000000000}"/>
          </ac:spMkLst>
        </pc:spChg>
      </pc:sldChg>
      <pc:sldChg chg="modSp mod">
        <pc:chgData name="Stockman, Mark (stockmma)" userId="25002097-9082-419a-aa53-761f337cda40" providerId="ADAL" clId="{511FABE1-DB55-4442-B541-21ACFAAF6BAA}" dt="2021-10-06T19:21:18.644" v="811" actId="20577"/>
        <pc:sldMkLst>
          <pc:docMk/>
          <pc:sldMk cId="0" sldId="293"/>
        </pc:sldMkLst>
        <pc:spChg chg="mod">
          <ac:chgData name="Stockman, Mark (stockmma)" userId="25002097-9082-419a-aa53-761f337cda40" providerId="ADAL" clId="{511FABE1-DB55-4442-B541-21ACFAAF6BAA}" dt="2021-10-06T19:21:18.644" v="811" actId="20577"/>
          <ac:spMkLst>
            <pc:docMk/>
            <pc:sldMk cId="0" sldId="293"/>
            <ac:spMk id="11266" creationId="{00000000-0000-0000-0000-000000000000}"/>
          </ac:spMkLst>
        </pc:spChg>
      </pc:sldChg>
      <pc:sldChg chg="addSp delSp modSp new mod">
        <pc:chgData name="Stockman, Mark (stockmma)" userId="25002097-9082-419a-aa53-761f337cda40" providerId="ADAL" clId="{511FABE1-DB55-4442-B541-21ACFAAF6BAA}" dt="2021-10-06T18:32:20.079" v="637" actId="21"/>
        <pc:sldMkLst>
          <pc:docMk/>
          <pc:sldMk cId="1364024450" sldId="313"/>
        </pc:sldMkLst>
        <pc:spChg chg="mod">
          <ac:chgData name="Stockman, Mark (stockmma)" userId="25002097-9082-419a-aa53-761f337cda40" providerId="ADAL" clId="{511FABE1-DB55-4442-B541-21ACFAAF6BAA}" dt="2021-10-05T13:03:11.815" v="45" actId="20577"/>
          <ac:spMkLst>
            <pc:docMk/>
            <pc:sldMk cId="1364024450" sldId="313"/>
            <ac:spMk id="2" creationId="{635EF65E-F8DA-1E4B-BB8B-6778AE7D0AA7}"/>
          </ac:spMkLst>
        </pc:spChg>
        <pc:spChg chg="mod">
          <ac:chgData name="Stockman, Mark (stockmma)" userId="25002097-9082-419a-aa53-761f337cda40" providerId="ADAL" clId="{511FABE1-DB55-4442-B541-21ACFAAF6BAA}" dt="2021-10-05T13:03:06.090" v="32" actId="20577"/>
          <ac:spMkLst>
            <pc:docMk/>
            <pc:sldMk cId="1364024450" sldId="313"/>
            <ac:spMk id="3" creationId="{9CC6B1FB-6922-4242-9A88-E1F9851584DA}"/>
          </ac:spMkLst>
        </pc:spChg>
        <pc:picChg chg="add del">
          <ac:chgData name="Stockman, Mark (stockmma)" userId="25002097-9082-419a-aa53-761f337cda40" providerId="ADAL" clId="{511FABE1-DB55-4442-B541-21ACFAAF6BAA}" dt="2021-10-06T18:32:20.079" v="637" actId="21"/>
          <ac:picMkLst>
            <pc:docMk/>
            <pc:sldMk cId="1364024450" sldId="313"/>
            <ac:picMk id="1026" creationId="{8BD24085-335A-C045-B981-C6F3A5E3D900}"/>
          </ac:picMkLst>
        </pc:picChg>
        <pc:picChg chg="add del mod">
          <ac:chgData name="Stockman, Mark (stockmma)" userId="25002097-9082-419a-aa53-761f337cda40" providerId="ADAL" clId="{511FABE1-DB55-4442-B541-21ACFAAF6BAA}" dt="2021-10-06T18:32:20.079" v="637" actId="21"/>
          <ac:picMkLst>
            <pc:docMk/>
            <pc:sldMk cId="1364024450" sldId="313"/>
            <ac:picMk id="1028" creationId="{F5BD0F07-815E-D24C-BDEF-805A9F56DF7B}"/>
          </ac:picMkLst>
        </pc:picChg>
      </pc:sldChg>
      <pc:sldChg chg="modSp new mod">
        <pc:chgData name="Stockman, Mark (stockmma)" userId="25002097-9082-419a-aa53-761f337cda40" providerId="ADAL" clId="{511FABE1-DB55-4442-B541-21ACFAAF6BAA}" dt="2021-10-06T18:27:38.524" v="283" actId="20577"/>
        <pc:sldMkLst>
          <pc:docMk/>
          <pc:sldMk cId="3467739329" sldId="314"/>
        </pc:sldMkLst>
        <pc:spChg chg="mod">
          <ac:chgData name="Stockman, Mark (stockmma)" userId="25002097-9082-419a-aa53-761f337cda40" providerId="ADAL" clId="{511FABE1-DB55-4442-B541-21ACFAAF6BAA}" dt="2021-10-06T18:26:52.756" v="154" actId="20577"/>
          <ac:spMkLst>
            <pc:docMk/>
            <pc:sldMk cId="3467739329" sldId="314"/>
            <ac:spMk id="2" creationId="{2C0910FA-DF70-5244-A7C1-F133E41F3734}"/>
          </ac:spMkLst>
        </pc:spChg>
        <pc:spChg chg="mod">
          <ac:chgData name="Stockman, Mark (stockmma)" userId="25002097-9082-419a-aa53-761f337cda40" providerId="ADAL" clId="{511FABE1-DB55-4442-B541-21ACFAAF6BAA}" dt="2021-10-06T18:27:38.524" v="283" actId="20577"/>
          <ac:spMkLst>
            <pc:docMk/>
            <pc:sldMk cId="3467739329" sldId="314"/>
            <ac:spMk id="3" creationId="{C59267B0-3AA4-9F41-B47A-B44B77F0A33F}"/>
          </ac:spMkLst>
        </pc:spChg>
      </pc:sldChg>
      <pc:sldChg chg="addSp modSp new mod modAnim">
        <pc:chgData name="Stockman, Mark (stockmma)" userId="25002097-9082-419a-aa53-761f337cda40" providerId="ADAL" clId="{511FABE1-DB55-4442-B541-21ACFAAF6BAA}" dt="2021-10-06T19:31:46.656" v="822" actId="1076"/>
        <pc:sldMkLst>
          <pc:docMk/>
          <pc:sldMk cId="496828544" sldId="315"/>
        </pc:sldMkLst>
        <pc:spChg chg="mod">
          <ac:chgData name="Stockman, Mark (stockmma)" userId="25002097-9082-419a-aa53-761f337cda40" providerId="ADAL" clId="{511FABE1-DB55-4442-B541-21ACFAAF6BAA}" dt="2021-10-06T18:28:21.679" v="317" actId="20577"/>
          <ac:spMkLst>
            <pc:docMk/>
            <pc:sldMk cId="496828544" sldId="315"/>
            <ac:spMk id="2" creationId="{4BA4C130-19C7-3D46-B360-B3362FDDD3B3}"/>
          </ac:spMkLst>
        </pc:spChg>
        <pc:spChg chg="mod">
          <ac:chgData name="Stockman, Mark (stockmma)" userId="25002097-9082-419a-aa53-761f337cda40" providerId="ADAL" clId="{511FABE1-DB55-4442-B541-21ACFAAF6BAA}" dt="2021-10-06T18:35:21.514" v="663" actId="20577"/>
          <ac:spMkLst>
            <pc:docMk/>
            <pc:sldMk cId="496828544" sldId="315"/>
            <ac:spMk id="3" creationId="{F4C638A5-8F73-5442-AF7B-2A1B6B804CE2}"/>
          </ac:spMkLst>
        </pc:spChg>
        <pc:picChg chg="add mod">
          <ac:chgData name="Stockman, Mark (stockmma)" userId="25002097-9082-419a-aa53-761f337cda40" providerId="ADAL" clId="{511FABE1-DB55-4442-B541-21ACFAAF6BAA}" dt="2021-10-06T19:31:46.656" v="822" actId="1076"/>
          <ac:picMkLst>
            <pc:docMk/>
            <pc:sldMk cId="496828544" sldId="315"/>
            <ac:picMk id="4" creationId="{0ADC6593-BFE6-2F4D-9C50-189028743071}"/>
          </ac:picMkLst>
        </pc:picChg>
      </pc:sldChg>
      <pc:sldChg chg="addSp modSp new mod modAnim">
        <pc:chgData name="Stockman, Mark (stockmma)" userId="25002097-9082-419a-aa53-761f337cda40" providerId="ADAL" clId="{511FABE1-DB55-4442-B541-21ACFAAF6BAA}" dt="2021-10-06T18:33:16.601" v="654" actId="1076"/>
        <pc:sldMkLst>
          <pc:docMk/>
          <pc:sldMk cId="2992407186" sldId="316"/>
        </pc:sldMkLst>
        <pc:spChg chg="mod">
          <ac:chgData name="Stockman, Mark (stockmma)" userId="25002097-9082-419a-aa53-761f337cda40" providerId="ADAL" clId="{511FABE1-DB55-4442-B541-21ACFAAF6BAA}" dt="2021-10-06T18:32:08.887" v="636" actId="20577"/>
          <ac:spMkLst>
            <pc:docMk/>
            <pc:sldMk cId="2992407186" sldId="316"/>
            <ac:spMk id="2" creationId="{743D68F3-B4BB-0049-BF5E-D41DC2784260}"/>
          </ac:spMkLst>
        </pc:spChg>
        <pc:spChg chg="mod">
          <ac:chgData name="Stockman, Mark (stockmma)" userId="25002097-9082-419a-aa53-761f337cda40" providerId="ADAL" clId="{511FABE1-DB55-4442-B541-21ACFAAF6BAA}" dt="2021-10-06T18:33:04.070" v="653" actId="20577"/>
          <ac:spMkLst>
            <pc:docMk/>
            <pc:sldMk cId="2992407186" sldId="316"/>
            <ac:spMk id="3" creationId="{C539EC2C-E4B8-A34D-A60A-2CEB0C14B0A5}"/>
          </ac:spMkLst>
        </pc:spChg>
        <pc:picChg chg="add mod">
          <ac:chgData name="Stockman, Mark (stockmma)" userId="25002097-9082-419a-aa53-761f337cda40" providerId="ADAL" clId="{511FABE1-DB55-4442-B541-21ACFAAF6BAA}" dt="2021-10-06T18:33:16.601" v="654" actId="1076"/>
          <ac:picMkLst>
            <pc:docMk/>
            <pc:sldMk cId="2992407186" sldId="316"/>
            <ac:picMk id="4" creationId="{779E50C6-2F56-CC40-A2FF-1CC09A27A70B}"/>
          </ac:picMkLst>
        </pc:picChg>
        <pc:picChg chg="add mod">
          <ac:chgData name="Stockman, Mark (stockmma)" userId="25002097-9082-419a-aa53-761f337cda40" providerId="ADAL" clId="{511FABE1-DB55-4442-B541-21ACFAAF6BAA}" dt="2021-10-06T18:33:16.601" v="654" actId="1076"/>
          <ac:picMkLst>
            <pc:docMk/>
            <pc:sldMk cId="2992407186" sldId="316"/>
            <ac:picMk id="5" creationId="{21ED5D2E-F29C-CA4C-B067-EC3AB9DF4ECC}"/>
          </ac:picMkLst>
        </pc:picChg>
      </pc:sldChg>
      <pc:sldChg chg="addSp delSp modSp new mod ord delAnim modAnim">
        <pc:chgData name="Stockman, Mark (stockmma)" userId="25002097-9082-419a-aa53-761f337cda40" providerId="ADAL" clId="{511FABE1-DB55-4442-B541-21ACFAAF6BAA}" dt="2021-10-06T19:31:24.237" v="819" actId="21"/>
        <pc:sldMkLst>
          <pc:docMk/>
          <pc:sldMk cId="1968910168" sldId="317"/>
        </pc:sldMkLst>
        <pc:picChg chg="add del mod">
          <ac:chgData name="Stockman, Mark (stockmma)" userId="25002097-9082-419a-aa53-761f337cda40" providerId="ADAL" clId="{511FABE1-DB55-4442-B541-21ACFAAF6BAA}" dt="2021-10-06T19:31:24.237" v="819" actId="21"/>
          <ac:picMkLst>
            <pc:docMk/>
            <pc:sldMk cId="1968910168" sldId="317"/>
            <ac:picMk id="4" creationId="{EC6879F6-FC6A-434B-9736-BE6785134FB8}"/>
          </ac:picMkLst>
        </pc:picChg>
      </pc:sldChg>
    </pc:docChg>
  </pc:docChgLst>
  <pc:docChgLst>
    <pc:chgData name="Stockman, Mark (stockmma)" userId="25002097-9082-419a-aa53-761f337cda40" providerId="ADAL" clId="{7008DAEA-5DC5-487E-9F9E-BE293AB5C384}"/>
    <pc:docChg chg="modSld">
      <pc:chgData name="Stockman, Mark (stockmma)" userId="25002097-9082-419a-aa53-761f337cda40" providerId="ADAL" clId="{7008DAEA-5DC5-487E-9F9E-BE293AB5C384}" dt="2022-10-25T11:22:53.164" v="9" actId="20577"/>
      <pc:docMkLst>
        <pc:docMk/>
      </pc:docMkLst>
      <pc:sldChg chg="modSp mod">
        <pc:chgData name="Stockman, Mark (stockmma)" userId="25002097-9082-419a-aa53-761f337cda40" providerId="ADAL" clId="{7008DAEA-5DC5-487E-9F9E-BE293AB5C384}" dt="2022-10-25T11:22:53.164" v="9" actId="20577"/>
        <pc:sldMkLst>
          <pc:docMk/>
          <pc:sldMk cId="0" sldId="304"/>
        </pc:sldMkLst>
        <pc:spChg chg="mod">
          <ac:chgData name="Stockman, Mark (stockmma)" userId="25002097-9082-419a-aa53-761f337cda40" providerId="ADAL" clId="{7008DAEA-5DC5-487E-9F9E-BE293AB5C384}" dt="2022-10-25T11:22:53.164" v="9" actId="20577"/>
          <ac:spMkLst>
            <pc:docMk/>
            <pc:sldMk cId="0" sldId="304"/>
            <ac:spMk id="37890" creationId="{00000000-0000-0000-0000-000000000000}"/>
          </ac:spMkLst>
        </pc:spChg>
      </pc:sldChg>
    </pc:docChg>
  </pc:docChgLst>
  <pc:docChgLst>
    <pc:chgData name="Stockman, Mark (stockmma)" userId="25002097-9082-419a-aa53-761f337cda40" providerId="ADAL" clId="{2047DC8C-EC7E-8B49-88AC-BE7D9E5C24A2}"/>
    <pc:docChg chg="delSld">
      <pc:chgData name="Stockman, Mark (stockmma)" userId="25002097-9082-419a-aa53-761f337cda40" providerId="ADAL" clId="{2047DC8C-EC7E-8B49-88AC-BE7D9E5C24A2}" dt="2022-09-06T13:19:04.163" v="0" actId="2696"/>
      <pc:docMkLst>
        <pc:docMk/>
      </pc:docMkLst>
      <pc:sldChg chg="del">
        <pc:chgData name="Stockman, Mark (stockmma)" userId="25002097-9082-419a-aa53-761f337cda40" providerId="ADAL" clId="{2047DC8C-EC7E-8B49-88AC-BE7D9E5C24A2}" dt="2022-09-06T13:19:04.163" v="0" actId="2696"/>
        <pc:sldMkLst>
          <pc:docMk/>
          <pc:sldMk cId="0"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7A124C9E-B32F-5849-9759-08DBD434C264}"/>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402221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44B5-0694-DB48-A8A5-8900FFB88C0F}"/>
              </a:ext>
            </a:extLst>
          </p:cNvPr>
          <p:cNvSpPr>
            <a:spLocks noGrp="1"/>
          </p:cNvSpPr>
          <p:nvPr>
            <p:ph type="dt" sz="half" idx="10"/>
          </p:nvPr>
        </p:nvSpPr>
        <p:spPr/>
        <p:txBody>
          <a:bodyPr/>
          <a:lstStyle>
            <a:lvl1pPr>
              <a:defRPr/>
            </a:lvl1pPr>
          </a:lstStyle>
          <a:p>
            <a:pPr>
              <a:defRPr/>
            </a:pPr>
            <a:fld id="{440C48A7-602D-4BEC-958E-16EE92CC3FA6}" type="datetime1">
              <a:rPr lang="en-US" altLang="en-US"/>
              <a:pPr>
                <a:defRPr/>
              </a:pPr>
              <a:t>10/25/2022</a:t>
            </a:fld>
            <a:endParaRPr lang="en-US" altLang="en-US"/>
          </a:p>
        </p:txBody>
      </p:sp>
      <p:sp>
        <p:nvSpPr>
          <p:cNvPr id="5" name="Footer Placeholder 4">
            <a:extLst>
              <a:ext uri="{FF2B5EF4-FFF2-40B4-BE49-F238E27FC236}">
                <a16:creationId xmlns:a16="http://schemas.microsoft.com/office/drawing/2014/main" id="{498E0CB5-08A7-8D47-A66F-4DCB78C469A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5683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35B44B5-0694-DB48-A8A5-8900FFB88C0F}"/>
              </a:ext>
            </a:extLst>
          </p:cNvPr>
          <p:cNvSpPr>
            <a:spLocks noGrp="1"/>
          </p:cNvSpPr>
          <p:nvPr>
            <p:ph type="dt" sz="half" idx="10"/>
          </p:nvPr>
        </p:nvSpPr>
        <p:spPr/>
        <p:txBody>
          <a:bodyPr/>
          <a:lstStyle>
            <a:lvl1pPr>
              <a:defRPr/>
            </a:lvl1pPr>
          </a:lstStyle>
          <a:p>
            <a:pPr>
              <a:defRPr/>
            </a:pPr>
            <a:fld id="{72C02AC1-D586-4CA3-A46A-8EBBE1E722F1}" type="datetime1">
              <a:rPr lang="en-US" altLang="en-US"/>
              <a:pPr>
                <a:defRPr/>
              </a:pPr>
              <a:t>10/25/2022</a:t>
            </a:fld>
            <a:endParaRPr lang="en-US" altLang="en-US"/>
          </a:p>
        </p:txBody>
      </p:sp>
      <p:sp>
        <p:nvSpPr>
          <p:cNvPr id="6" name="Footer Placeholder 4">
            <a:extLst>
              <a:ext uri="{FF2B5EF4-FFF2-40B4-BE49-F238E27FC236}">
                <a16:creationId xmlns:a16="http://schemas.microsoft.com/office/drawing/2014/main" id="{498E0CB5-08A7-8D47-A66F-4DCB78C469A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8371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35B44B5-0694-DB48-A8A5-8900FFB88C0F}"/>
              </a:ext>
            </a:extLst>
          </p:cNvPr>
          <p:cNvSpPr>
            <a:spLocks noGrp="1"/>
          </p:cNvSpPr>
          <p:nvPr>
            <p:ph type="dt" sz="half" idx="10"/>
          </p:nvPr>
        </p:nvSpPr>
        <p:spPr/>
        <p:txBody>
          <a:bodyPr/>
          <a:lstStyle>
            <a:lvl1pPr>
              <a:defRPr/>
            </a:lvl1pPr>
          </a:lstStyle>
          <a:p>
            <a:pPr>
              <a:defRPr/>
            </a:pPr>
            <a:fld id="{134C2A34-4A15-49AB-B0E9-7EE2E3F3C96A}" type="datetime1">
              <a:rPr lang="en-US" altLang="en-US"/>
              <a:pPr>
                <a:defRPr/>
              </a:pPr>
              <a:t>10/25/2022</a:t>
            </a:fld>
            <a:endParaRPr lang="en-US" altLang="en-US"/>
          </a:p>
        </p:txBody>
      </p:sp>
      <p:sp>
        <p:nvSpPr>
          <p:cNvPr id="8" name="Footer Placeholder 4">
            <a:extLst>
              <a:ext uri="{FF2B5EF4-FFF2-40B4-BE49-F238E27FC236}">
                <a16:creationId xmlns:a16="http://schemas.microsoft.com/office/drawing/2014/main" id="{498E0CB5-08A7-8D47-A66F-4DCB78C469A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9379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5B44B5-0694-DB48-A8A5-8900FFB88C0F}"/>
              </a:ext>
            </a:extLst>
          </p:cNvPr>
          <p:cNvSpPr>
            <a:spLocks noGrp="1"/>
          </p:cNvSpPr>
          <p:nvPr>
            <p:ph type="dt" sz="half" idx="10"/>
          </p:nvPr>
        </p:nvSpPr>
        <p:spPr/>
        <p:txBody>
          <a:bodyPr/>
          <a:lstStyle>
            <a:lvl1pPr>
              <a:defRPr/>
            </a:lvl1pPr>
          </a:lstStyle>
          <a:p>
            <a:pPr>
              <a:defRPr/>
            </a:pPr>
            <a:fld id="{E49E8539-50F0-4F17-A77A-2004D8598672}" type="datetime1">
              <a:rPr lang="en-US" altLang="en-US"/>
              <a:pPr>
                <a:defRPr/>
              </a:pPr>
              <a:t>10/25/2022</a:t>
            </a:fld>
            <a:endParaRPr lang="en-US" altLang="en-US"/>
          </a:p>
        </p:txBody>
      </p:sp>
      <p:sp>
        <p:nvSpPr>
          <p:cNvPr id="3" name="Footer Placeholder 4">
            <a:extLst>
              <a:ext uri="{FF2B5EF4-FFF2-40B4-BE49-F238E27FC236}">
                <a16:creationId xmlns:a16="http://schemas.microsoft.com/office/drawing/2014/main" id="{498E0CB5-08A7-8D47-A66F-4DCB78C469A4}"/>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14479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9AAA0-6F97-5841-9DE5-8704FE41980A}"/>
              </a:ext>
            </a:extLst>
          </p:cNvPr>
          <p:cNvSpPr>
            <a:spLocks noGrp="1"/>
          </p:cNvSpPr>
          <p:nvPr>
            <p:ph type="dt" sz="half" idx="10"/>
          </p:nvPr>
        </p:nvSpPr>
        <p:spPr/>
        <p:txBody>
          <a:bodyPr/>
          <a:lstStyle>
            <a:lvl1pPr>
              <a:defRPr/>
            </a:lvl1pPr>
          </a:lstStyle>
          <a:p>
            <a:pPr>
              <a:defRPr/>
            </a:pPr>
            <a:fld id="{76AE3FA6-3084-4197-9B1C-6F1185A05B9F}" type="datetime1">
              <a:rPr lang="en-US" altLang="en-US"/>
              <a:pPr>
                <a:defRPr/>
              </a:pPr>
              <a:t>10/25/2022</a:t>
            </a:fld>
            <a:endParaRPr lang="en-US" altLang="en-US"/>
          </a:p>
        </p:txBody>
      </p:sp>
      <p:sp>
        <p:nvSpPr>
          <p:cNvPr id="5" name="Footer Placeholder 4">
            <a:extLst>
              <a:ext uri="{FF2B5EF4-FFF2-40B4-BE49-F238E27FC236}">
                <a16:creationId xmlns:a16="http://schemas.microsoft.com/office/drawing/2014/main" id="{4209A610-0006-5C41-A6AA-4FB250B996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393C0EC-E322-D44D-BB9D-36677BB0A51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F3487A5-3E1F-43D0-A038-A1D63E7BFDFE}" type="slidenum">
              <a:rPr lang="en-US" altLang="en-US"/>
              <a:pPr>
                <a:defRPr/>
              </a:pPr>
              <a:t>‹#›</a:t>
            </a:fld>
            <a:endParaRPr lang="en-US" altLang="en-US"/>
          </a:p>
        </p:txBody>
      </p:sp>
    </p:spTree>
    <p:extLst>
      <p:ext uri="{BB962C8B-B14F-4D97-AF65-F5344CB8AC3E}">
        <p14:creationId xmlns:p14="http://schemas.microsoft.com/office/powerpoint/2010/main" val="168288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35B44B5-0694-DB48-A8A5-8900FFB88C0F}"/>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F246FCE3-5457-4878-97AA-94157EC20841}" type="datetime1">
              <a:rPr lang="en-US" altLang="en-US"/>
              <a:pPr>
                <a:defRPr/>
              </a:pPr>
              <a:t>10/25/2022</a:t>
            </a:fld>
            <a:endParaRPr lang="en-US" altLang="en-US"/>
          </a:p>
        </p:txBody>
      </p:sp>
      <p:sp>
        <p:nvSpPr>
          <p:cNvPr id="5" name="Footer Placeholder 4">
            <a:extLst>
              <a:ext uri="{FF2B5EF4-FFF2-40B4-BE49-F238E27FC236}">
                <a16:creationId xmlns:a16="http://schemas.microsoft.com/office/drawing/2014/main" id="{498E0CB5-08A7-8D47-A66F-4DCB78C469A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82" r:id="rId1"/>
    <p:sldLayoutId id="2147483778" r:id="rId2"/>
    <p:sldLayoutId id="2147483779" r:id="rId3"/>
    <p:sldLayoutId id="2147483780" r:id="rId4"/>
    <p:sldLayoutId id="2147483781" r:id="rId5"/>
    <p:sldLayoutId id="2147483783" r:id="rId6"/>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Chapter 6 Overview</a:t>
            </a:r>
          </a:p>
        </p:txBody>
      </p:sp>
      <p:sp>
        <p:nvSpPr>
          <p:cNvPr id="9218" name="Text Placeholder 2"/>
          <p:cNvSpPr>
            <a:spLocks noGrp="1"/>
          </p:cNvSpPr>
          <p:nvPr>
            <p:ph type="body" idx="1"/>
          </p:nvPr>
        </p:nvSpPr>
        <p:spPr/>
        <p:txBody>
          <a:bodyPr/>
          <a:lstStyle/>
          <a:p>
            <a:r>
              <a:rPr lang="en-US" altLang="en-US">
                <a:latin typeface="Arial" panose="020B0604020202020204" pitchFamily="34" charset="0"/>
                <a:ea typeface="ＭＳ Ｐゴシック" panose="020B0600070205080204" pitchFamily="34" charset="-128"/>
              </a:rPr>
              <a:t>The three authentication factors: what you know, you have, and you are </a:t>
            </a:r>
          </a:p>
          <a:p>
            <a:r>
              <a:rPr lang="en-US" altLang="en-US">
                <a:latin typeface="Arial" panose="020B0604020202020204" pitchFamily="34" charset="0"/>
                <a:ea typeface="ＭＳ Ｐゴシック" panose="020B0600070205080204" pitchFamily="34" charset="-128"/>
              </a:rPr>
              <a:t>Passwords, password bias, and search space calculations </a:t>
            </a:r>
          </a:p>
          <a:p>
            <a:r>
              <a:rPr lang="en-US" altLang="en-US">
                <a:latin typeface="Arial" panose="020B0604020202020204" pitchFamily="34" charset="0"/>
                <a:ea typeface="ＭＳ Ｐゴシック" panose="020B0600070205080204" pitchFamily="34" charset="-128"/>
              </a:rPr>
              <a:t>Cryptographic building blocks: random choice, one-way hash </a:t>
            </a:r>
          </a:p>
          <a:p>
            <a:r>
              <a:rPr lang="en-US" altLang="en-US">
                <a:latin typeface="Arial" panose="020B0604020202020204" pitchFamily="34" charset="0"/>
                <a:ea typeface="ＭＳ Ｐゴシック" panose="020B0600070205080204" pitchFamily="34" charset="-128"/>
              </a:rPr>
              <a:t>Authentication devices: personal tokens and biometrics </a:t>
            </a:r>
          </a:p>
          <a:p>
            <a:r>
              <a:rPr lang="en-US" altLang="en-US">
                <a:latin typeface="Arial" panose="020B0604020202020204" pitchFamily="34" charset="0"/>
                <a:ea typeface="ＭＳ Ｐゴシック" panose="020B0600070205080204" pitchFamily="34" charset="-128"/>
              </a:rPr>
              <a:t>Basic issues in authentication policy </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Password Hashing</a:t>
            </a:r>
          </a:p>
        </p:txBody>
      </p:sp>
      <p:pic>
        <p:nvPicPr>
          <p:cNvPr id="2" name="Picture 1" descr="The keyboard input driver points to User name and password stored in RAM – bob Alice which points to One-Way Hash function. The One-Way hash function points to User name and hashed password stored in RAM – bob Zx2kF3dwmUj which points to Password Checking procedure. The password file with hashed passwords points to password checking proced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80" y="2036566"/>
            <a:ext cx="8261641" cy="32670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One-Way Hash Functions</a:t>
            </a:r>
          </a:p>
        </p:txBody>
      </p:sp>
      <p:sp>
        <p:nvSpPr>
          <p:cNvPr id="17410" name="Text Placeholder 2"/>
          <p:cNvSpPr>
            <a:spLocks noGrp="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A </a:t>
            </a:r>
            <a:r>
              <a:rPr lang="en-US" altLang="en-US" u="sng">
                <a:latin typeface="Arial" panose="020B0604020202020204" pitchFamily="34" charset="0"/>
                <a:ea typeface="ＭＳ Ｐゴシック" panose="020B0600070205080204" pitchFamily="34" charset="-128"/>
              </a:rPr>
              <a:t>Cryptographic Building Block</a:t>
            </a:r>
            <a:r>
              <a:rPr lang="en-US" altLang="en-US">
                <a:latin typeface="Arial" panose="020B0604020202020204" pitchFamily="34" charset="0"/>
                <a:ea typeface="ＭＳ Ｐゴシック" panose="020B0600070205080204" pitchFamily="34" charset="-128"/>
              </a:rPr>
              <a:t> function</a:t>
            </a:r>
          </a:p>
          <a:p>
            <a:pPr lvl="1" eaLnBrk="1" hangingPunct="1"/>
            <a:r>
              <a:rPr lang="en-US" altLang="en-US">
                <a:latin typeface="Arial" panose="020B0604020202020204" pitchFamily="34" charset="0"/>
                <a:ea typeface="ＭＳ Ｐゴシック" panose="020B0600070205080204" pitchFamily="34" charset="-128"/>
              </a:rPr>
              <a:t>We will see more building blocks later</a:t>
            </a:r>
          </a:p>
          <a:p>
            <a:pPr eaLnBrk="1" hangingPunct="1"/>
            <a:r>
              <a:rPr lang="en-US" altLang="en-US">
                <a:latin typeface="Arial" panose="020B0604020202020204" pitchFamily="34" charset="0"/>
                <a:ea typeface="ＭＳ Ｐゴシック" panose="020B0600070205080204" pitchFamily="34" charset="-128"/>
              </a:rPr>
              <a:t>Input:</a:t>
            </a:r>
          </a:p>
          <a:p>
            <a:pPr lvl="1" eaLnBrk="1" hangingPunct="1"/>
            <a:r>
              <a:rPr lang="en-US" altLang="en-US">
                <a:latin typeface="Arial" panose="020B0604020202020204" pitchFamily="34" charset="0"/>
                <a:ea typeface="ＭＳ Ｐゴシック" panose="020B0600070205080204" pitchFamily="34" charset="-128"/>
              </a:rPr>
              <a:t>An arbitrarily large amount of data, from a few bytes to terabytes – RAM or files or devices</a:t>
            </a:r>
          </a:p>
          <a:p>
            <a:pPr eaLnBrk="1" hangingPunct="1"/>
            <a:r>
              <a:rPr lang="en-US" altLang="en-US">
                <a:latin typeface="Arial" panose="020B0604020202020204" pitchFamily="34" charset="0"/>
                <a:ea typeface="ＭＳ Ｐゴシック" panose="020B0600070205080204" pitchFamily="34" charset="-128"/>
              </a:rPr>
              <a:t>Output:</a:t>
            </a:r>
          </a:p>
          <a:p>
            <a:pPr lvl="1" eaLnBrk="1" hangingPunct="1"/>
            <a:r>
              <a:rPr lang="en-US" altLang="en-US">
                <a:latin typeface="Arial" panose="020B0604020202020204" pitchFamily="34" charset="0"/>
                <a:ea typeface="ＭＳ Ｐゴシック" panose="020B0600070205080204" pitchFamily="34" charset="-128"/>
              </a:rPr>
              <a:t>A fixed-size result</a:t>
            </a:r>
          </a:p>
          <a:p>
            <a:pPr lvl="1" eaLnBrk="1" hangingPunct="1"/>
            <a:r>
              <a:rPr lang="en-US" altLang="en-US">
                <a:latin typeface="Arial" panose="020B0604020202020204" pitchFamily="34" charset="0"/>
                <a:ea typeface="ＭＳ Ｐゴシック" panose="020B0600070205080204" pitchFamily="34" charset="-128"/>
              </a:rPr>
              <a:t>Impractical to reverse</a:t>
            </a:r>
          </a:p>
          <a:p>
            <a:pPr lvl="1" eaLnBrk="1" hangingPunct="1"/>
            <a:r>
              <a:rPr lang="en-US" altLang="en-US">
                <a:latin typeface="Arial" panose="020B0604020202020204" pitchFamily="34" charset="0"/>
                <a:ea typeface="ＭＳ Ｐゴシック" panose="020B0600070205080204" pitchFamily="34" charset="-128"/>
              </a:rPr>
              <a:t>Minor change to input = big change to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Sniffing Passwords</a:t>
            </a:r>
          </a:p>
        </p:txBody>
      </p:sp>
      <p:sp>
        <p:nvSpPr>
          <p:cNvPr id="18434" name="Text Placeholder 2"/>
          <p:cNvSpPr>
            <a:spLocks noGrp="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Goal: intercept the password </a:t>
            </a:r>
            <a:r>
              <a:rPr lang="en-US" altLang="en-US" u="sng">
                <a:latin typeface="Arial" panose="020B0604020202020204" pitchFamily="34" charset="0"/>
                <a:ea typeface="ＭＳ Ｐゴシック" panose="020B0600070205080204" pitchFamily="34" charset="-128"/>
              </a:rPr>
              <a:t>before</a:t>
            </a:r>
            <a:r>
              <a:rPr lang="en-US" altLang="en-US">
                <a:latin typeface="Arial" panose="020B0604020202020204" pitchFamily="34" charset="0"/>
                <a:ea typeface="ＭＳ Ｐゴシック" panose="020B0600070205080204" pitchFamily="34" charset="-128"/>
              </a:rPr>
              <a:t> it is hashed</a:t>
            </a:r>
          </a:p>
          <a:p>
            <a:pPr eaLnBrk="1" hangingPunct="1"/>
            <a:r>
              <a:rPr lang="en-US" altLang="en-US">
                <a:latin typeface="Arial" panose="020B0604020202020204" pitchFamily="34" charset="0"/>
                <a:ea typeface="ＭＳ Ｐゴシック" panose="020B0600070205080204" pitchFamily="34" charset="-128"/>
              </a:rPr>
              <a:t>Keystroke loggers</a:t>
            </a:r>
          </a:p>
          <a:p>
            <a:pPr lvl="1" eaLnBrk="1" hangingPunct="1"/>
            <a:r>
              <a:rPr lang="en-US" altLang="en-US">
                <a:latin typeface="Arial" panose="020B0604020202020204" pitchFamily="34" charset="0"/>
                <a:ea typeface="ＭＳ Ｐゴシック" panose="020B0600070205080204" pitchFamily="34" charset="-128"/>
              </a:rPr>
              <a:t>In hardware: Devices that connect to a keyboard</a:t>
            </a:r>
            <a:r>
              <a:rPr lang="en-US" altLang="ja-JP">
                <a:latin typeface="Arial" panose="020B0604020202020204" pitchFamily="34" charset="0"/>
                <a:ea typeface="ＭＳ Ｐゴシック" panose="020B0600070205080204" pitchFamily="34" charset="-128"/>
              </a:rPr>
              <a:t>'s USB cable</a:t>
            </a:r>
          </a:p>
          <a:p>
            <a:pPr lvl="1" eaLnBrk="1" hangingPunct="1"/>
            <a:r>
              <a:rPr lang="en-US" altLang="en-US">
                <a:latin typeface="Arial" panose="020B0604020202020204" pitchFamily="34" charset="0"/>
                <a:ea typeface="ＭＳ Ｐゴシック" panose="020B0600070205080204" pitchFamily="34" charset="-128"/>
              </a:rPr>
              <a:t>In software: Procedures that eavesdrop on keyboard input buffers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Password Guessing</a:t>
            </a:r>
          </a:p>
        </p:txBody>
      </p:sp>
      <p:sp>
        <p:nvSpPr>
          <p:cNvPr id="19458" name="Text Placeholder 2"/>
          <p:cNvSpPr>
            <a:spLocks noGrp="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DOD Password Guideline (1985) required a minimum 1 in a million chance of successful guessing.</a:t>
            </a:r>
          </a:p>
          <a:p>
            <a:pPr lvl="1" eaLnBrk="1" hangingPunct="1"/>
            <a:r>
              <a:rPr lang="en-US" altLang="en-US">
                <a:latin typeface="Arial" panose="020B0604020202020204" pitchFamily="34" charset="0"/>
                <a:ea typeface="ＭＳ Ｐゴシック" panose="020B0600070205080204" pitchFamily="34" charset="-128"/>
              </a:rPr>
              <a:t>This was designed to defeat interactive password guessing: A person or machine made numerous guesses</a:t>
            </a:r>
          </a:p>
          <a:p>
            <a:pPr eaLnBrk="1" hangingPunct="1"/>
            <a:r>
              <a:rPr lang="en-US" altLang="en-US">
                <a:latin typeface="Arial" panose="020B0604020202020204" pitchFamily="34" charset="0"/>
                <a:ea typeface="ＭＳ Ｐゴシック" panose="020B0600070205080204" pitchFamily="34" charset="-128"/>
              </a:rPr>
              <a:t>Some guessing succeeds based on social and personal knowledge of the targeted victim</a:t>
            </a:r>
          </a:p>
          <a:p>
            <a:pPr eaLnBrk="1" hangingPunct="1"/>
            <a:r>
              <a:rPr lang="en-US" altLang="en-US">
                <a:latin typeface="Arial" panose="020B0604020202020204" pitchFamily="34" charset="0"/>
                <a:ea typeface="ＭＳ Ｐゴシック" panose="020B0600070205080204" pitchFamily="34" charset="-128"/>
              </a:rPr>
              <a:t>Modern network-based guessing can try tens of thousands of alternatives very quickly.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Off-line Password Cracking</a:t>
            </a:r>
          </a:p>
        </p:txBody>
      </p:sp>
      <p:pic>
        <p:nvPicPr>
          <p:cNvPr id="2" name="Picture 1" descr="The steps listed are Generate all possible passwords – aaa, aab, aac, aad, aae, aaf, aag, aah, aai which point to one-way hash function. The one-way hash function points to the set of hash values tBV, gR5 dollar4r, T6s, tpercentw, 5Fv, u3hash, xW4, and 4fH. The set of hash values is compared against user’s hash value – Alice u3has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87" y="1947261"/>
            <a:ext cx="8131427" cy="2714093"/>
          </a:xfrm>
          <a:prstGeom prst="rect">
            <a:avLst/>
          </a:prstGeom>
        </p:spPr>
      </p:pic>
      <p:sp>
        <p:nvSpPr>
          <p:cNvPr id="3" name="TextBox 2">
            <a:extLst>
              <a:ext uri="{FF2B5EF4-FFF2-40B4-BE49-F238E27FC236}">
                <a16:creationId xmlns:a16="http://schemas.microsoft.com/office/drawing/2014/main" id="{459DBC3F-01D9-614C-BAE6-880F7EB22499}"/>
              </a:ext>
            </a:extLst>
          </p:cNvPr>
          <p:cNvSpPr txBox="1"/>
          <p:nvPr/>
        </p:nvSpPr>
        <p:spPr>
          <a:xfrm>
            <a:off x="506287" y="4982966"/>
            <a:ext cx="4647426" cy="646331"/>
          </a:xfrm>
          <a:prstGeom prst="rect">
            <a:avLst/>
          </a:prstGeom>
          <a:noFill/>
        </p:spPr>
        <p:txBody>
          <a:bodyPr wrap="none" rtlCol="0">
            <a:spAutoFit/>
          </a:bodyPr>
          <a:lstStyle/>
          <a:p>
            <a:r>
              <a:rPr lang="en-US" dirty="0"/>
              <a:t>Most used passwords?</a:t>
            </a:r>
          </a:p>
          <a:p>
            <a:r>
              <a:rPr lang="en-US" dirty="0"/>
              <a:t>Can you guess if you have a old password?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How Fast Is Off-line Cracking?</a:t>
            </a:r>
          </a:p>
        </p:txBody>
      </p:sp>
      <p:sp>
        <p:nvSpPr>
          <p:cNvPr id="21506" name="Text Placeholder 2"/>
          <p:cNvSpPr>
            <a:spLocks noGrp="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It depends on the size of the </a:t>
            </a:r>
            <a:r>
              <a:rPr lang="en-US" altLang="en-US" u="sng">
                <a:latin typeface="Arial" panose="020B0604020202020204" pitchFamily="34" charset="0"/>
                <a:ea typeface="ＭＳ Ｐゴシック" panose="020B0600070205080204" pitchFamily="34" charset="-128"/>
              </a:rPr>
              <a:t>search space</a:t>
            </a:r>
            <a:endParaRPr lang="en-US" altLang="en-US">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i.e., how many legal – or likely – passwords?</a:t>
            </a:r>
          </a:p>
          <a:p>
            <a:pPr eaLnBrk="1" hangingPunct="1"/>
            <a:r>
              <a:rPr lang="en-US" altLang="en-US">
                <a:latin typeface="Arial" panose="020B0604020202020204" pitchFamily="34" charset="0"/>
                <a:ea typeface="ＭＳ Ｐゴシック" panose="020B0600070205080204" pitchFamily="34" charset="-128"/>
              </a:rPr>
              <a:t>Legal passwords are limited to specific sets of characters, typically from the ASCII set</a:t>
            </a:r>
          </a:p>
          <a:p>
            <a:pPr lvl="1" eaLnBrk="1" hangingPunct="1"/>
            <a:r>
              <a:rPr lang="en-US" altLang="en-US">
                <a:latin typeface="Arial" panose="020B0604020202020204" pitchFamily="34" charset="0"/>
                <a:ea typeface="ＭＳ Ｐゴシック" panose="020B0600070205080204" pitchFamily="34" charset="-128"/>
              </a:rPr>
              <a:t>Single-case letters only:</a:t>
            </a:r>
          </a:p>
          <a:p>
            <a:pPr lvl="2" eaLnBrk="1" hangingPunct="1"/>
            <a:r>
              <a:rPr lang="en-US" altLang="en-US">
                <a:latin typeface="Arial" panose="020B0604020202020204" pitchFamily="34" charset="0"/>
                <a:ea typeface="ＭＳ Ｐゴシック" panose="020B0600070205080204" pitchFamily="34" charset="-128"/>
              </a:rPr>
              <a:t>Two letter passwords = 26</a:t>
            </a:r>
            <a:r>
              <a:rPr lang="en-US" altLang="en-US" baseline="30000">
                <a:latin typeface="Arial" panose="020B0604020202020204" pitchFamily="34" charset="0"/>
                <a:ea typeface="ＭＳ Ｐゴシック" panose="020B0600070205080204" pitchFamily="34" charset="-128"/>
              </a:rPr>
              <a:t>2</a:t>
            </a:r>
          </a:p>
          <a:p>
            <a:pPr lvl="2" eaLnBrk="1" hangingPunct="1"/>
            <a:r>
              <a:rPr lang="en-US" altLang="en-US">
                <a:latin typeface="Arial" panose="020B0604020202020204" pitchFamily="34" charset="0"/>
                <a:ea typeface="ＭＳ Ｐゴシック" panose="020B0600070205080204" pitchFamily="34" charset="-128"/>
              </a:rPr>
              <a:t>Three letter passwords = 26</a:t>
            </a:r>
            <a:r>
              <a:rPr lang="en-US" altLang="en-US" baseline="30000">
                <a:latin typeface="Arial" panose="020B0604020202020204" pitchFamily="34" charset="0"/>
                <a:ea typeface="ＭＳ Ｐゴシック" panose="020B0600070205080204" pitchFamily="34" charset="-128"/>
              </a:rPr>
              <a:t>3</a:t>
            </a:r>
          </a:p>
          <a:p>
            <a:pPr lvl="2" eaLnBrk="1" hangingPunct="1"/>
            <a:r>
              <a:rPr lang="en-US" altLang="en-US">
                <a:latin typeface="Arial" panose="020B0604020202020204" pitchFamily="34" charset="0"/>
                <a:ea typeface="ＭＳ Ｐゴシック" panose="020B0600070205080204" pitchFamily="34" charset="-128"/>
              </a:rPr>
              <a:t>… etc.</a:t>
            </a:r>
          </a:p>
          <a:p>
            <a:pPr lvl="2" eaLnBrk="1" hangingPunct="1"/>
            <a:r>
              <a:rPr lang="en-US" altLang="en-US">
                <a:latin typeface="Arial" panose="020B0604020202020204" pitchFamily="34" charset="0"/>
                <a:ea typeface="ＭＳ Ｐゴシック" panose="020B0600070205080204" pitchFamily="34" charset="-128"/>
              </a:rPr>
              <a:t>Password with </a:t>
            </a:r>
            <a:r>
              <a:rPr lang="en-US" altLang="en-US" i="1">
                <a:latin typeface="Arial" panose="020B0604020202020204" pitchFamily="34" charset="0"/>
                <a:ea typeface="ＭＳ Ｐゴシック" panose="020B0600070205080204" pitchFamily="34" charset="-128"/>
              </a:rPr>
              <a:t>L</a:t>
            </a:r>
            <a:r>
              <a:rPr lang="en-US" altLang="en-US">
                <a:latin typeface="Arial" panose="020B0604020202020204" pitchFamily="34" charset="0"/>
                <a:ea typeface="ＭＳ Ｐゴシック" panose="020B0600070205080204" pitchFamily="34" charset="-128"/>
              </a:rPr>
              <a:t> letters = 26</a:t>
            </a:r>
            <a:r>
              <a:rPr lang="en-US" altLang="en-US" i="1" baseline="30000">
                <a:latin typeface="Arial" panose="020B0604020202020204" pitchFamily="34" charset="0"/>
                <a:ea typeface="ＭＳ Ｐゴシック" panose="020B0600070205080204" pitchFamily="34" charset="-128"/>
              </a:rPr>
              <a:t>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Increasing the Search Space</a:t>
            </a:r>
          </a:p>
        </p:txBody>
      </p:sp>
      <p:sp>
        <p:nvSpPr>
          <p:cNvPr id="22530" name="Text Placeholder 2"/>
          <p:cNvSpPr>
            <a:spLocks noGrp="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Two options</a:t>
            </a:r>
          </a:p>
          <a:p>
            <a:pPr lvl="1" eaLnBrk="1" hangingPunct="1"/>
            <a:r>
              <a:rPr lang="en-US" altLang="en-US">
                <a:latin typeface="Arial" panose="020B0604020202020204" pitchFamily="34" charset="0"/>
                <a:ea typeface="ＭＳ Ｐゴシック" panose="020B0600070205080204" pitchFamily="34" charset="-128"/>
              </a:rPr>
              <a:t>Increase </a:t>
            </a:r>
            <a:r>
              <a:rPr lang="en-US" altLang="en-US" i="1">
                <a:latin typeface="Arial" panose="020B0604020202020204" pitchFamily="34" charset="0"/>
                <a:ea typeface="ＭＳ Ｐゴシック" panose="020B0600070205080204" pitchFamily="34" charset="-128"/>
              </a:rPr>
              <a:t>L</a:t>
            </a:r>
            <a:r>
              <a:rPr lang="en-US" altLang="en-US">
                <a:latin typeface="Arial" panose="020B0604020202020204" pitchFamily="34" charset="0"/>
                <a:ea typeface="ＭＳ Ｐゴシック" panose="020B0600070205080204" pitchFamily="34" charset="-128"/>
              </a:rPr>
              <a:t> – the length of passwords</a:t>
            </a:r>
          </a:p>
          <a:p>
            <a:pPr lvl="1" eaLnBrk="1" hangingPunct="1"/>
            <a:r>
              <a:rPr lang="en-US" altLang="en-US">
                <a:latin typeface="Arial" panose="020B0604020202020204" pitchFamily="34" charset="0"/>
                <a:ea typeface="ＭＳ Ｐゴシック" panose="020B0600070205080204" pitchFamily="34" charset="-128"/>
              </a:rPr>
              <a:t>Increase </a:t>
            </a:r>
            <a:r>
              <a:rPr lang="en-US" altLang="en-US" i="1">
                <a:latin typeface="Arial" panose="020B0604020202020204" pitchFamily="34" charset="0"/>
                <a:ea typeface="ＭＳ Ｐゴシック" panose="020B0600070205080204" pitchFamily="34" charset="-128"/>
              </a:rPr>
              <a:t>A</a:t>
            </a:r>
            <a:r>
              <a:rPr lang="en-US" altLang="en-US">
                <a:latin typeface="Arial" panose="020B0604020202020204" pitchFamily="34" charset="0"/>
                <a:ea typeface="ＭＳ Ｐゴシック" panose="020B0600070205080204" pitchFamily="34" charset="-128"/>
              </a:rPr>
              <a:t> – the range of letters and other characters in the password</a:t>
            </a:r>
            <a:r>
              <a:rPr lang="en-US" altLang="ja-JP">
                <a:latin typeface="Arial" panose="020B0604020202020204" pitchFamily="34" charset="0"/>
                <a:ea typeface="ＭＳ Ｐゴシック" panose="020B0600070205080204" pitchFamily="34" charset="-128"/>
              </a:rPr>
              <a:t>'s alphabet</a:t>
            </a:r>
          </a:p>
          <a:p>
            <a:pPr lvl="2" eaLnBrk="1" hangingPunct="1"/>
            <a:r>
              <a:rPr lang="en-US" altLang="en-US">
                <a:latin typeface="Arial" panose="020B0604020202020204" pitchFamily="34" charset="0"/>
                <a:ea typeface="ＭＳ Ｐゴシック" panose="020B0600070205080204" pitchFamily="34" charset="-128"/>
              </a:rPr>
              <a:t>Also called the </a:t>
            </a:r>
            <a:r>
              <a:rPr lang="en-US" altLang="en-US" u="sng">
                <a:latin typeface="Arial" panose="020B0604020202020204" pitchFamily="34" charset="0"/>
                <a:ea typeface="ＭＳ Ｐゴシック" panose="020B0600070205080204" pitchFamily="34" charset="-128"/>
              </a:rPr>
              <a:t>character set</a:t>
            </a:r>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Search space for fixed length password = </a:t>
            </a:r>
            <a:r>
              <a:rPr lang="en-US" altLang="en-US" i="1">
                <a:latin typeface="Arial" panose="020B0604020202020204" pitchFamily="34" charset="0"/>
                <a:ea typeface="ＭＳ Ｐゴシック" panose="020B0600070205080204" pitchFamily="34" charset="-128"/>
              </a:rPr>
              <a:t>A</a:t>
            </a:r>
            <a:r>
              <a:rPr lang="en-US" altLang="en-US" i="1" baseline="30000">
                <a:latin typeface="Arial" panose="020B0604020202020204" pitchFamily="34" charset="0"/>
                <a:ea typeface="ＭＳ Ｐゴシック" panose="020B0600070205080204" pitchFamily="34" charset="-128"/>
              </a:rPr>
              <a:t>L</a:t>
            </a:r>
          </a:p>
          <a:p>
            <a:pPr eaLnBrk="1" hangingPunct="1"/>
            <a:r>
              <a:rPr lang="en-US" altLang="en-US">
                <a:latin typeface="Arial" panose="020B0604020202020204" pitchFamily="34" charset="0"/>
                <a:ea typeface="ＭＳ Ｐゴシック" panose="020B0600070205080204" pitchFamily="34" charset="-128"/>
              </a:rPr>
              <a:t>Search space for range of lengths from 1 to </a:t>
            </a:r>
            <a:r>
              <a:rPr lang="en-US" altLang="en-US" i="1">
                <a:latin typeface="Arial" panose="020B0604020202020204" pitchFamily="34" charset="0"/>
                <a:ea typeface="ＭＳ Ｐゴシック" panose="020B0600070205080204" pitchFamily="34" charset="-128"/>
              </a:rPr>
              <a:t>L</a:t>
            </a:r>
          </a:p>
          <a:p>
            <a:pPr lvl="1" eaLnBrk="1" hangingPunct="1"/>
            <a:r>
              <a:rPr lang="en-US" altLang="en-US">
                <a:latin typeface="Arial" panose="020B0604020202020204" pitchFamily="34" charset="0"/>
                <a:ea typeface="ＭＳ Ｐゴシック" panose="020B0600070205080204" pitchFamily="34" charset="-128"/>
              </a:rPr>
              <a:t>A summation of individual lengths</a:t>
            </a:r>
          </a:p>
          <a:p>
            <a:pPr lvl="1" eaLnBrk="1" hangingPunct="1"/>
            <a:r>
              <a:rPr lang="en-US" altLang="en-US">
                <a:latin typeface="Arial" panose="020B0604020202020204" pitchFamily="34" charset="0"/>
                <a:ea typeface="ＭＳ Ｐゴシック" panose="020B0600070205080204" pitchFamily="34" charset="-128"/>
              </a:rPr>
              <a:t>Reduces to algebra: (</a:t>
            </a:r>
            <a:r>
              <a:rPr lang="en-US" altLang="en-US" i="1">
                <a:latin typeface="Arial" panose="020B0604020202020204" pitchFamily="34" charset="0"/>
                <a:ea typeface="ＭＳ Ｐゴシック" panose="020B0600070205080204" pitchFamily="34" charset="-128"/>
              </a:rPr>
              <a:t>A</a:t>
            </a:r>
            <a:r>
              <a:rPr lang="en-US" altLang="en-US" i="1" baseline="30000">
                <a:latin typeface="Arial" panose="020B0604020202020204" pitchFamily="34" charset="0"/>
                <a:ea typeface="ＭＳ Ｐゴシック" panose="020B0600070205080204" pitchFamily="34" charset="-128"/>
              </a:rPr>
              <a:t>L</a:t>
            </a:r>
            <a:r>
              <a:rPr lang="en-US" altLang="en-US" baseline="30000">
                <a:latin typeface="Arial" panose="020B0604020202020204" pitchFamily="34" charset="0"/>
                <a:ea typeface="ＭＳ Ｐゴシック" panose="020B0600070205080204" pitchFamily="34" charset="-128"/>
              </a:rPr>
              <a:t>+1</a:t>
            </a:r>
            <a:r>
              <a:rPr lang="en-US" altLang="en-US">
                <a:latin typeface="Arial" panose="020B0604020202020204" pitchFamily="34" charset="0"/>
                <a:ea typeface="ＭＳ Ｐゴシック" panose="020B0600070205080204" pitchFamily="34" charset="-128"/>
              </a:rPr>
              <a:t> – 1)/(</a:t>
            </a:r>
            <a:r>
              <a:rPr lang="en-US" altLang="en-US" i="1">
                <a:latin typeface="Arial" panose="020B0604020202020204" pitchFamily="34" charset="0"/>
                <a:ea typeface="ＭＳ Ｐゴシック" panose="020B0600070205080204" pitchFamily="34" charset="-128"/>
              </a:rPr>
              <a:t>A</a:t>
            </a:r>
            <a:r>
              <a:rPr lang="en-US" altLang="en-US">
                <a:latin typeface="Arial" panose="020B0604020202020204" pitchFamily="34" charset="0"/>
                <a:ea typeface="ＭＳ Ｐゴシック" panose="020B0600070205080204" pitchFamily="34" charset="-128"/>
              </a:rPr>
              <a:t> –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Speed of Cracking</a:t>
            </a:r>
          </a:p>
        </p:txBody>
      </p:sp>
      <p:sp>
        <p:nvSpPr>
          <p:cNvPr id="23554" name="Text Placeholder 2"/>
          <p:cNvSpPr>
            <a:spLocks noGrp="1"/>
          </p:cNvSpPr>
          <p:nvPr>
            <p:ph type="body" idx="1"/>
          </p:nvPr>
        </p:nvSpPr>
        <p:spPr>
          <a:xfrm>
            <a:off x="457200" y="1270000"/>
            <a:ext cx="8229600" cy="2613025"/>
          </a:xfrm>
        </p:spPr>
        <p:txBody>
          <a:bodyPr/>
          <a:lstStyle/>
          <a:p>
            <a:pPr eaLnBrk="1" hangingPunct="1"/>
            <a:r>
              <a:rPr lang="en-US" altLang="en-US">
                <a:latin typeface="Arial" panose="020B0604020202020204" pitchFamily="34" charset="0"/>
                <a:ea typeface="ＭＳ Ｐゴシック" panose="020B0600070205080204" pitchFamily="34" charset="-128"/>
              </a:rPr>
              <a:t>Varies with different hardware and assumptions</a:t>
            </a:r>
          </a:p>
          <a:p>
            <a:pPr lvl="1" eaLnBrk="1" hangingPunct="1"/>
            <a:r>
              <a:rPr lang="en-US" altLang="en-US">
                <a:latin typeface="Arial" panose="020B0604020202020204" pitchFamily="34" charset="0"/>
                <a:ea typeface="ＭＳ Ｐゴシック" panose="020B0600070205080204" pitchFamily="34" charset="-128"/>
              </a:rPr>
              <a:t>Best case: Cracking with a desktop computer</a:t>
            </a:r>
          </a:p>
          <a:p>
            <a:pPr lvl="1" eaLnBrk="1" hangingPunct="1"/>
            <a:r>
              <a:rPr lang="en-US" altLang="en-US">
                <a:latin typeface="Arial" panose="020B0604020202020204" pitchFamily="34" charset="0"/>
                <a:ea typeface="ＭＳ Ｐゴシック" panose="020B0600070205080204" pitchFamily="34" charset="-128"/>
              </a:rPr>
              <a:t>Bad case: Using custom hardware</a:t>
            </a:r>
          </a:p>
          <a:p>
            <a:pPr lvl="1" eaLnBrk="1" hangingPunct="1"/>
            <a:r>
              <a:rPr lang="en-US" altLang="en-US">
                <a:latin typeface="Arial" panose="020B0604020202020204" pitchFamily="34" charset="0"/>
                <a:ea typeface="ＭＳ Ｐゴシック" panose="020B0600070205080204" pitchFamily="34" charset="-128"/>
              </a:rPr>
              <a:t>Worst case: Using the limits of physics</a:t>
            </a:r>
          </a:p>
          <a:p>
            <a:pPr lvl="1" eaLnBrk="1" hangingPunct="1"/>
            <a:endParaRPr lang="en-US" altLang="en-US">
              <a:latin typeface="Arial" panose="020B0604020202020204" pitchFamily="34" charset="0"/>
              <a:ea typeface="ＭＳ Ｐゴシック" panose="020B0600070205080204" pitchFamily="34" charset="-128"/>
            </a:endParaRPr>
          </a:p>
          <a:p>
            <a:pPr lvl="1" eaLnBrk="1" hangingPunct="1"/>
            <a:endParaRPr lang="en-US" altLang="en-US">
              <a:latin typeface="Arial" panose="020B0604020202020204" pitchFamily="34" charset="0"/>
              <a:ea typeface="ＭＳ Ｐゴシック" panose="020B0600070205080204" pitchFamily="34" charset="-128"/>
            </a:endParaRPr>
          </a:p>
        </p:txBody>
      </p:sp>
      <p:pic>
        <p:nvPicPr>
          <p:cNvPr id="2" name="Picture 1" descr="A table depicts the following degrees of cracking feasibility. The table lists Cracking technology, Tests completed, Estimated time. The table row-wise reads: Desktop, 10 powered 9, hours; DES Cracker, 10 powered 18, hours; Pico computing, 10 powered 20, hours; and Physical limit using the sun’s energy, 10 powered 75, 10 billion ye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58" y="3621663"/>
            <a:ext cx="7092884" cy="25573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Exploiting Password Bias</a:t>
            </a:r>
          </a:p>
        </p:txBody>
      </p:sp>
      <p:sp>
        <p:nvSpPr>
          <p:cNvPr id="24578" name="Text Placeholder 2"/>
          <p:cNvSpPr>
            <a:spLocks noGrp="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Attacker doesn</a:t>
            </a:r>
            <a:r>
              <a:rPr lang="en-US" altLang="ja-JP">
                <a:latin typeface="Arial" panose="020B0604020202020204" pitchFamily="34" charset="0"/>
                <a:ea typeface="ＭＳ Ｐゴシック" panose="020B0600070205080204" pitchFamily="34" charset="-128"/>
              </a:rPr>
              <a:t>'t try every possible password</a:t>
            </a:r>
          </a:p>
          <a:p>
            <a:pPr eaLnBrk="1" hangingPunct="1"/>
            <a:r>
              <a:rPr lang="en-US" altLang="en-US">
                <a:latin typeface="Arial" panose="020B0604020202020204" pitchFamily="34" charset="0"/>
                <a:ea typeface="ＭＳ Ｐゴシック" panose="020B0600070205080204" pitchFamily="34" charset="-128"/>
              </a:rPr>
              <a:t>Restricts the search space to </a:t>
            </a:r>
            <a:r>
              <a:rPr lang="en-US" altLang="en-US" u="sng">
                <a:latin typeface="Arial" panose="020B0604020202020204" pitchFamily="34" charset="0"/>
                <a:ea typeface="ＭＳ Ｐゴシック" panose="020B0600070205080204" pitchFamily="34" charset="-128"/>
              </a:rPr>
              <a:t>likely</a:t>
            </a:r>
            <a:r>
              <a:rPr lang="en-US" altLang="en-US">
                <a:latin typeface="Arial" panose="020B0604020202020204" pitchFamily="34" charset="0"/>
                <a:ea typeface="ＭＳ Ｐゴシック" panose="020B0600070205080204" pitchFamily="34" charset="-128"/>
              </a:rPr>
              <a:t> passwords</a:t>
            </a:r>
          </a:p>
          <a:p>
            <a:pPr lvl="1" eaLnBrk="1" hangingPunct="1"/>
            <a:r>
              <a:rPr lang="en-US" altLang="en-US">
                <a:latin typeface="Arial" panose="020B0604020202020204" pitchFamily="34" charset="0"/>
                <a:ea typeface="ＭＳ Ｐゴシック" panose="020B0600070205080204" pitchFamily="34" charset="-128"/>
              </a:rPr>
              <a:t>Morris worm successfully used this attack</a:t>
            </a:r>
          </a:p>
          <a:p>
            <a:pPr lvl="1" eaLnBrk="1" hangingPunct="1"/>
            <a:r>
              <a:rPr lang="en-US" altLang="en-US">
                <a:latin typeface="Arial" panose="020B0604020202020204" pitchFamily="34" charset="0"/>
                <a:ea typeface="ＭＳ Ｐゴシック" panose="020B0600070205080204" pitchFamily="34" charset="-128"/>
              </a:rPr>
              <a:t>Similar attack used by Anonymous and Lulz in 2011 to extract passwords from hashes</a:t>
            </a:r>
          </a:p>
          <a:p>
            <a:pPr eaLnBrk="1" hangingPunct="1"/>
            <a:r>
              <a:rPr lang="en-US" altLang="en-US">
                <a:latin typeface="Arial" panose="020B0604020202020204" pitchFamily="34" charset="0"/>
                <a:ea typeface="ＭＳ Ｐゴシック" panose="020B0600070205080204" pitchFamily="34" charset="-128"/>
              </a:rPr>
              <a:t>A </a:t>
            </a:r>
            <a:r>
              <a:rPr lang="en-US" altLang="en-US" u="sng">
                <a:latin typeface="Arial" panose="020B0604020202020204" pitchFamily="34" charset="0"/>
                <a:ea typeface="ＭＳ Ｐゴシック" panose="020B0600070205080204" pitchFamily="34" charset="-128"/>
              </a:rPr>
              <a:t>dictionary attack</a:t>
            </a:r>
            <a:endParaRPr lang="en-US" altLang="en-US">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Uses a list of likely passwords as the password space</a:t>
            </a:r>
          </a:p>
          <a:p>
            <a:pPr lvl="1" eaLnBrk="1" hangingPunct="1"/>
            <a:r>
              <a:rPr lang="en-US" altLang="en-US">
                <a:latin typeface="Arial" panose="020B0604020202020204" pitchFamily="34" charset="0"/>
                <a:ea typeface="ＭＳ Ｐゴシック" panose="020B0600070205080204" pitchFamily="34" charset="-128"/>
              </a:rPr>
              <a:t>There are far fewer likely passwords than possible passwords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 Dictionary Attack</a:t>
            </a:r>
          </a:p>
        </p:txBody>
      </p:sp>
      <p:pic>
        <p:nvPicPr>
          <p:cNvPr id="2" name="Picture 1" descr="The Dictionary of likely passwords, such as mack, maggot, magic, Malcolm, mark, Markus, Marty, Marvin and others, points to one-way hash function which points to a set of hash values – mHYbR, nG6K7, and so on. The hash values are compared against a user’s hash value – nG6K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08" y="1626689"/>
            <a:ext cx="8243585" cy="27068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Elements of Authentication</a:t>
            </a:r>
          </a:p>
        </p:txBody>
      </p:sp>
      <p:pic>
        <p:nvPicPr>
          <p:cNvPr id="2" name="Picture 1" descr="The authentication process includes Login: Authentication mechanism which is linked to Access Control mechanism. The access control mechanism connects to the resources. The user Bob access the computer resources by giving the login as Bob and password as Alice which are subject to the authentication process. The text associated with the login and password details given by Bob reads “User identity: Bob’s name inside the computer. Credential: Bob knows his passwo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80" y="1319512"/>
            <a:ext cx="8261641" cy="47509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Dictionary Attacks </a:t>
            </a:r>
            <a:r>
              <a:rPr lang="en-US" altLang="en-US" u="sng">
                <a:latin typeface="Arial" panose="020B0604020202020204" pitchFamily="34" charset="0"/>
                <a:ea typeface="ＭＳ Ｐゴシック" panose="020B0600070205080204" pitchFamily="34" charset="-128"/>
              </a:rPr>
              <a:t>Work</a:t>
            </a:r>
            <a:endParaRPr lang="en-US" altLang="en-US">
              <a:latin typeface="Arial" panose="020B0604020202020204" pitchFamily="34" charset="0"/>
              <a:ea typeface="ＭＳ Ｐゴシック" panose="020B0600070205080204" pitchFamily="34" charset="-128"/>
            </a:endParaRPr>
          </a:p>
        </p:txBody>
      </p:sp>
      <p:sp>
        <p:nvSpPr>
          <p:cNvPr id="26626" name="Text Placeholder 2"/>
          <p:cNvSpPr>
            <a:spLocks noGrp="1"/>
          </p:cNvSpPr>
          <p:nvPr>
            <p:ph type="body" idx="1"/>
          </p:nvPr>
        </p:nvSpPr>
        <p:spPr>
          <a:xfrm>
            <a:off x="457200" y="1270000"/>
            <a:ext cx="8229600" cy="2054225"/>
          </a:xfrm>
        </p:spPr>
        <p:txBody>
          <a:bodyPr/>
          <a:lstStyle/>
          <a:p>
            <a:pPr eaLnBrk="1" hangingPunct="1"/>
            <a:r>
              <a:rPr lang="en-US" altLang="en-US">
                <a:latin typeface="Arial" panose="020B0604020202020204" pitchFamily="34" charset="0"/>
                <a:ea typeface="ＭＳ Ｐゴシック" panose="020B0600070205080204" pitchFamily="34" charset="-128"/>
              </a:rPr>
              <a:t>The attacks don</a:t>
            </a:r>
            <a:r>
              <a:rPr lang="en-US" altLang="ja-JP">
                <a:latin typeface="Arial" panose="020B0604020202020204" pitchFamily="34" charset="0"/>
                <a:ea typeface="ＭＳ Ｐゴシック" panose="020B0600070205080204" pitchFamily="34" charset="-128"/>
              </a:rPr>
              <a:t>'t recover </a:t>
            </a:r>
            <a:r>
              <a:rPr lang="en-US" altLang="ja-JP" u="sng">
                <a:latin typeface="Arial" panose="020B0604020202020204" pitchFamily="34" charset="0"/>
                <a:ea typeface="ＭＳ Ｐゴシック" panose="020B0600070205080204" pitchFamily="34" charset="-128"/>
              </a:rPr>
              <a:t>all</a:t>
            </a:r>
            <a:r>
              <a:rPr lang="en-US" altLang="ja-JP">
                <a:latin typeface="Arial" panose="020B0604020202020204" pitchFamily="34" charset="0"/>
                <a:ea typeface="ＭＳ Ｐゴシック" panose="020B0600070205080204" pitchFamily="34" charset="-128"/>
              </a:rPr>
              <a:t> passwords, but they recover </a:t>
            </a:r>
            <a:r>
              <a:rPr lang="en-US" altLang="ja-JP" u="sng">
                <a:latin typeface="Arial" panose="020B0604020202020204" pitchFamily="34" charset="0"/>
                <a:ea typeface="ＭＳ Ｐゴシック" panose="020B0600070205080204" pitchFamily="34" charset="-128"/>
              </a:rPr>
              <a:t>enough</a:t>
            </a:r>
            <a:r>
              <a:rPr lang="en-US" altLang="ja-JP">
                <a:latin typeface="Arial" panose="020B0604020202020204" pitchFamily="34" charset="0"/>
                <a:ea typeface="ＭＳ Ｐゴシック" panose="020B0600070205080204" pitchFamily="34" charset="-128"/>
              </a:rPr>
              <a:t> to make them worthwhile</a:t>
            </a:r>
          </a:p>
          <a:p>
            <a:pPr lvl="1" eaLnBrk="1" hangingPunct="1"/>
            <a:r>
              <a:rPr lang="en-US" altLang="en-US">
                <a:latin typeface="Arial" panose="020B0604020202020204" pitchFamily="34" charset="0"/>
                <a:ea typeface="ＭＳ Ｐゴシック" panose="020B0600070205080204" pitchFamily="34" charset="-128"/>
              </a:rPr>
              <a:t>Exploit the likelihood that </a:t>
            </a:r>
            <a:r>
              <a:rPr lang="en-US" altLang="en-US" u="sng">
                <a:latin typeface="Arial" panose="020B0604020202020204" pitchFamily="34" charset="0"/>
                <a:ea typeface="ＭＳ Ｐゴシック" panose="020B0600070205080204" pitchFamily="34" charset="-128"/>
              </a:rPr>
              <a:t>some</a:t>
            </a:r>
            <a:r>
              <a:rPr lang="en-US" altLang="en-US">
                <a:latin typeface="Arial" panose="020B0604020202020204" pitchFamily="34" charset="0"/>
                <a:ea typeface="ＭＳ Ｐゴシック" panose="020B0600070205080204" pitchFamily="34" charset="-128"/>
              </a:rPr>
              <a:t> user choose weak passwords</a:t>
            </a:r>
          </a:p>
        </p:txBody>
      </p:sp>
      <p:graphicFrame>
        <p:nvGraphicFramePr>
          <p:cNvPr id="4" name="Content Placeholder 5" descr="A table illustrates the dictionary attacks work. The research or incident and the percentage guessed is given in the table. The table row-wise reads: Morris worm, estimated success (1988), approximately 50; Klein's Study (1990), 24.2; Spafford's Study (1992), 20; CERT Incident 1998-03, 25.6; Cambridge study by Yan et al. (2000), 35; and Lulz and Anonymous, estimated success (2011), 30">
            <a:extLst>
              <a:ext uri="{FF2B5EF4-FFF2-40B4-BE49-F238E27FC236}">
                <a16:creationId xmlns:a16="http://schemas.microsoft.com/office/drawing/2014/main" id="{6DB54FE8-12F2-6B40-9138-2F39ACC9AFBC}"/>
              </a:ext>
            </a:extLst>
          </p:cNvPr>
          <p:cNvGraphicFramePr>
            <a:graphicFrameLocks noGrp="1"/>
          </p:cNvGraphicFramePr>
          <p:nvPr>
            <p:extLst>
              <p:ext uri="{D42A27DB-BD31-4B8C-83A1-F6EECF244321}">
                <p14:modId xmlns:p14="http://schemas.microsoft.com/office/powerpoint/2010/main" val="982447249"/>
              </p:ext>
            </p:extLst>
          </p:nvPr>
        </p:nvGraphicFramePr>
        <p:xfrm>
          <a:off x="457200" y="3433948"/>
          <a:ext cx="8229600" cy="2600325"/>
        </p:xfrm>
        <a:graphic>
          <a:graphicData uri="http://schemas.openxmlformats.org/drawingml/2006/table">
            <a:tbl>
              <a:tblPr firstRow="1"/>
              <a:tblGrid>
                <a:gridCol w="6559550">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371475">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libri" pitchFamily="34" charset="0"/>
                          <a:ea typeface="ＭＳ Ｐゴシック" pitchFamily="34" charset="-128"/>
                        </a:rPr>
                        <a:t>Research or Incident</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itchFamily="34" charset="0"/>
                          <a:ea typeface="ＭＳ Ｐゴシック" pitchFamily="34" charset="-128"/>
                        </a:rPr>
                        <a:t>% Guessed</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Morris worm, estimated success (1988)</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~50%</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Klein</a:t>
                      </a:r>
                      <a:r>
                        <a:rPr kumimoji="0" lang="en-US" altLang="ja-JP" sz="1800" b="0" i="0" u="none" strike="noStrike" cap="none" normalizeH="0" baseline="0" dirty="0">
                          <a:ln>
                            <a:noFill/>
                          </a:ln>
                          <a:solidFill>
                            <a:srgbClr val="000000"/>
                          </a:solidFill>
                          <a:effectLst/>
                          <a:latin typeface="Calibri" pitchFamily="34" charset="0"/>
                          <a:ea typeface="ＭＳ Ｐゴシック" pitchFamily="34" charset="-128"/>
                        </a:rPr>
                        <a:t>'s Study (1990)</a:t>
                      </a:r>
                      <a:endPar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24.2%</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Spafford</a:t>
                      </a:r>
                      <a:r>
                        <a:rPr kumimoji="0" lang="en-US" altLang="ja-JP" sz="1800" b="0" i="0" u="none" strike="noStrike" cap="none" normalizeH="0" baseline="0" dirty="0">
                          <a:ln>
                            <a:noFill/>
                          </a:ln>
                          <a:solidFill>
                            <a:srgbClr val="000000"/>
                          </a:solidFill>
                          <a:effectLst/>
                          <a:latin typeface="Calibri" pitchFamily="34" charset="0"/>
                          <a:ea typeface="ＭＳ Ｐゴシック" pitchFamily="34" charset="-128"/>
                        </a:rPr>
                        <a:t>'s Study (1992)</a:t>
                      </a:r>
                      <a:endPar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endParaRP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20%</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CERT Incident 1998-03</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25.6%</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Cambridge study by Yan et al. (2000)</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35%</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ea typeface="ＭＳ Ｐゴシック" pitchFamily="34" charset="-128"/>
                        </a:rPr>
                        <a:t>Lulz and Anonymous, estimated success (2011)</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itchFamily="34" charset="0"/>
                        <a:defRPr sz="2400">
                          <a:solidFill>
                            <a:schemeClr val="tx1"/>
                          </a:solidFill>
                          <a:latin typeface="Arial" pitchFamily="34" charset="0"/>
                          <a:ea typeface="ＭＳ Ｐゴシック" pitchFamily="34" charset="-128"/>
                        </a:defRPr>
                      </a:lvl1pPr>
                      <a:lvl2pPr marL="742950" indent="-285750" eaLnBrk="0" hangingPunct="0">
                        <a:spcBef>
                          <a:spcPct val="20000"/>
                        </a:spcBef>
                        <a:buFont typeface="Arial" pitchFamily="34" charset="0"/>
                        <a:defRPr sz="2400">
                          <a:solidFill>
                            <a:schemeClr val="tx1"/>
                          </a:solidFill>
                          <a:latin typeface="Arial" pitchFamily="34" charset="0"/>
                          <a:ea typeface="ＭＳ Ｐゴシック" pitchFamily="34" charset="-128"/>
                        </a:defRPr>
                      </a:lvl2pPr>
                      <a:lvl3pPr marL="11430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3pPr>
                      <a:lvl4pPr marL="16002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4pPr>
                      <a:lvl5pPr marL="2057400" indent="-228600" eaLnBrk="0" hangingPunct="0">
                        <a:spcBef>
                          <a:spcPct val="20000"/>
                        </a:spcBef>
                        <a:buFont typeface="Arial" pitchFamily="34" charse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20000"/>
                        </a:spcBef>
                        <a:spcAft>
                          <a:spcPct val="0"/>
                        </a:spcAft>
                        <a:buFont typeface="Arial" pitchFamily="34" charset="0"/>
                        <a:defRPr sz="2400">
                          <a:solidFill>
                            <a:schemeClr val="tx1"/>
                          </a:solidFill>
                          <a:latin typeface="Arial" pitchFamily="34" charset="0"/>
                          <a:ea typeface="ＭＳ Ｐゴシック"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ea typeface="ＭＳ Ｐゴシック" pitchFamily="34" charset="-128"/>
                        </a:rPr>
                        <a:t>30%</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4C130-19C7-3D46-B360-B3362FDDD3B3}"/>
              </a:ext>
            </a:extLst>
          </p:cNvPr>
          <p:cNvSpPr>
            <a:spLocks noGrp="1"/>
          </p:cNvSpPr>
          <p:nvPr>
            <p:ph type="title"/>
          </p:nvPr>
        </p:nvSpPr>
        <p:spPr/>
        <p:txBody>
          <a:bodyPr/>
          <a:lstStyle/>
          <a:p>
            <a:r>
              <a:rPr lang="en-US" dirty="0"/>
              <a:t>Hacked Authentication Databases</a:t>
            </a:r>
          </a:p>
        </p:txBody>
      </p:sp>
      <p:sp>
        <p:nvSpPr>
          <p:cNvPr id="3" name="Text Placeholder 2">
            <a:extLst>
              <a:ext uri="{FF2B5EF4-FFF2-40B4-BE49-F238E27FC236}">
                <a16:creationId xmlns:a16="http://schemas.microsoft.com/office/drawing/2014/main" id="{F4C638A5-8F73-5442-AF7B-2A1B6B804CE2}"/>
              </a:ext>
            </a:extLst>
          </p:cNvPr>
          <p:cNvSpPr>
            <a:spLocks noGrp="1"/>
          </p:cNvSpPr>
          <p:nvPr>
            <p:ph type="body" idx="1"/>
          </p:nvPr>
        </p:nvSpPr>
        <p:spPr/>
        <p:txBody>
          <a:bodyPr/>
          <a:lstStyle/>
          <a:p>
            <a:r>
              <a:rPr lang="en-US" dirty="0"/>
              <a:t>From public data breaches </a:t>
            </a:r>
          </a:p>
          <a:p>
            <a:r>
              <a:rPr lang="en-US" dirty="0"/>
              <a:t>Used to try on other accounts</a:t>
            </a:r>
          </a:p>
          <a:p>
            <a:r>
              <a:rPr lang="en-US" dirty="0"/>
              <a:t>Best practice – Force password change after large public breach (Yahoo, FB, LinkedIn, </a:t>
            </a:r>
            <a:r>
              <a:rPr lang="en-US" dirty="0" err="1"/>
              <a:t>etc</a:t>
            </a:r>
            <a:r>
              <a:rPr lang="en-US" dirty="0"/>
              <a:t>)</a:t>
            </a:r>
          </a:p>
        </p:txBody>
      </p:sp>
      <p:pic>
        <p:nvPicPr>
          <p:cNvPr id="4" name="Shape 181">
            <a:extLst>
              <a:ext uri="{FF2B5EF4-FFF2-40B4-BE49-F238E27FC236}">
                <a16:creationId xmlns:a16="http://schemas.microsoft.com/office/drawing/2014/main" id="{0ADC6593-BFE6-2F4D-9C50-189028743071}"/>
              </a:ext>
            </a:extLst>
          </p:cNvPr>
          <p:cNvPicPr preferRelativeResize="0"/>
          <p:nvPr/>
        </p:nvPicPr>
        <p:blipFill>
          <a:blip r:embed="rId2">
            <a:alphaModFix/>
          </a:blip>
          <a:stretch>
            <a:fillRect/>
          </a:stretch>
        </p:blipFill>
        <p:spPr>
          <a:xfrm>
            <a:off x="2137024" y="3169969"/>
            <a:ext cx="4714759" cy="3138756"/>
          </a:xfrm>
          <a:prstGeom prst="rect">
            <a:avLst/>
          </a:prstGeom>
          <a:noFill/>
          <a:ln>
            <a:noFill/>
          </a:ln>
        </p:spPr>
      </p:pic>
    </p:spTree>
    <p:extLst>
      <p:ext uri="{BB962C8B-B14F-4D97-AF65-F5344CB8AC3E}">
        <p14:creationId xmlns:p14="http://schemas.microsoft.com/office/powerpoint/2010/main" val="49682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3"/>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Assessing Bias-based Attacks</a:t>
            </a:r>
          </a:p>
        </p:txBody>
      </p:sp>
      <p:sp>
        <p:nvSpPr>
          <p:cNvPr id="27650" name="Content Placeholder 6"/>
          <p:cNvSpPr>
            <a:spLocks noGrp="1"/>
          </p:cNvSpPr>
          <p:nvPr>
            <p:ph idx="1"/>
          </p:nvPr>
        </p:nvSpPr>
        <p:spPr/>
        <p:txBody>
          <a:bodyPr/>
          <a:lstStyle/>
          <a:p>
            <a:pPr eaLnBrk="1" hangingPunct="1"/>
            <a:r>
              <a:rPr lang="en-US" altLang="en-US" u="sng" dirty="0">
                <a:latin typeface="Arial" panose="020B0604020202020204" pitchFamily="34" charset="0"/>
                <a:ea typeface="ＭＳ Ｐゴシック" panose="020B0600070205080204" pitchFamily="34" charset="-128"/>
              </a:rPr>
              <a:t>Entropy</a:t>
            </a:r>
            <a:r>
              <a:rPr lang="en-US" altLang="en-US" dirty="0">
                <a:latin typeface="Arial" panose="020B0604020202020204" pitchFamily="34" charset="0"/>
                <a:ea typeface="ＭＳ Ｐゴシック" panose="020B0600070205080204" pitchFamily="34" charset="-128"/>
              </a:rPr>
              <a:t> in data indicates the likelihood that a particular message may appear</a:t>
            </a:r>
          </a:p>
          <a:p>
            <a:pPr lvl="1" eaLnBrk="1" hangingPunct="1"/>
            <a:r>
              <a:rPr lang="en-US" altLang="en-US" dirty="0">
                <a:latin typeface="Arial" panose="020B0604020202020204" pitchFamily="34" charset="0"/>
                <a:ea typeface="ＭＳ Ｐゴシック" panose="020B0600070205080204" pitchFamily="34" charset="-128"/>
              </a:rPr>
              <a:t>It considers the range of possible messages and the likelihood of each one</a:t>
            </a:r>
          </a:p>
          <a:p>
            <a:pPr eaLnBrk="1" hangingPunct="1"/>
            <a:r>
              <a:rPr lang="en-US" altLang="en-US" dirty="0">
                <a:latin typeface="Arial" panose="020B0604020202020204" pitchFamily="34" charset="0"/>
                <a:ea typeface="ＭＳ Ｐゴシック" panose="020B0600070205080204" pitchFamily="34" charset="-128"/>
              </a:rPr>
              <a:t>Randomly chosen characters have more entropy that readable text</a:t>
            </a:r>
          </a:p>
          <a:p>
            <a:pPr lvl="1" eaLnBrk="1" hangingPunct="1"/>
            <a:r>
              <a:rPr lang="en-US" altLang="en-US" dirty="0">
                <a:latin typeface="Arial" panose="020B0604020202020204" pitchFamily="34" charset="0"/>
                <a:ea typeface="ＭＳ Ｐゴシック" panose="020B0600070205080204" pitchFamily="34" charset="-128"/>
              </a:rPr>
              <a:t>Language enforces a bias in the choice of letter sequences</a:t>
            </a:r>
          </a:p>
          <a:p>
            <a:pPr lvl="1" eaLnBrk="1" hangingPunct="1"/>
            <a:r>
              <a:rPr lang="en-US" altLang="en-US" dirty="0">
                <a:latin typeface="Arial" panose="020B0604020202020204" pitchFamily="34" charset="0"/>
                <a:ea typeface="ＭＳ Ｐゴシック" panose="020B0600070205080204" pitchFamily="34" charset="-128"/>
              </a:rPr>
              <a:t>How get users to randomly chose characters?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Average Attack Space</a:t>
            </a:r>
          </a:p>
        </p:txBody>
      </p:sp>
      <p:sp>
        <p:nvSpPr>
          <p:cNvPr id="28674"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An estimate of the likelihood that a trial-and-error attack will succeed against a community</a:t>
            </a:r>
          </a:p>
          <a:p>
            <a:pPr lvl="1" eaLnBrk="1" hangingPunct="1"/>
            <a:r>
              <a:rPr lang="en-US" altLang="en-US">
                <a:latin typeface="Arial" panose="020B0604020202020204" pitchFamily="34" charset="0"/>
                <a:ea typeface="ＭＳ Ｐゴシック" panose="020B0600070205080204" pitchFamily="34" charset="-128"/>
              </a:rPr>
              <a:t>We construct a dictionary of passwords that the community is likely to use</a:t>
            </a:r>
          </a:p>
          <a:p>
            <a:pPr lvl="1" eaLnBrk="1" hangingPunct="1"/>
            <a:r>
              <a:rPr lang="en-US" altLang="en-US">
                <a:latin typeface="Arial" panose="020B0604020202020204" pitchFamily="34" charset="0"/>
                <a:ea typeface="ＭＳ Ｐゴシック" panose="020B0600070205080204" pitchFamily="34" charset="-128"/>
              </a:rPr>
              <a:t>We estimate the likelihood that the community chooses those passwords</a:t>
            </a:r>
          </a:p>
          <a:p>
            <a:pPr lvl="3" eaLnBrk="1" hangingPunct="1">
              <a:buFont typeface="Arial" panose="020B0604020202020204" pitchFamily="34" charset="0"/>
              <a:buNone/>
            </a:pPr>
            <a:r>
              <a:rPr lang="en-US" altLang="en-US" i="1">
                <a:latin typeface="Arial" panose="020B0604020202020204" pitchFamily="34" charset="0"/>
                <a:ea typeface="ＭＳ Ｐゴシック" panose="020B0600070205080204" pitchFamily="34" charset="-128"/>
              </a:rPr>
              <a:t>V</a:t>
            </a:r>
            <a:r>
              <a:rPr lang="en-US" altLang="en-US">
                <a:latin typeface="Arial" panose="020B0604020202020204" pitchFamily="34" charset="0"/>
                <a:ea typeface="ＭＳ Ｐゴシック" panose="020B0600070205080204" pitchFamily="34" charset="-128"/>
              </a:rPr>
              <a:t> = </a:t>
            </a:r>
            <a:r>
              <a:rPr lang="en-US" altLang="en-US" i="1">
                <a:latin typeface="Arial" panose="020B0604020202020204" pitchFamily="34" charset="0"/>
                <a:ea typeface="ＭＳ Ｐゴシック" panose="020B0600070205080204" pitchFamily="34" charset="-128"/>
              </a:rPr>
              <a:t>S</a:t>
            </a:r>
            <a:r>
              <a:rPr lang="en-US" altLang="en-US">
                <a:latin typeface="Arial" panose="020B0604020202020204" pitchFamily="34" charset="0"/>
                <a:ea typeface="ＭＳ Ｐゴシック" panose="020B0600070205080204" pitchFamily="34" charset="-128"/>
              </a:rPr>
              <a:t> / (2</a:t>
            </a:r>
            <a:r>
              <a:rPr lang="en-US" altLang="en-US" i="1">
                <a:latin typeface="Arial" panose="020B0604020202020204" pitchFamily="34" charset="0"/>
                <a:ea typeface="ＭＳ Ｐゴシック" panose="020B0600070205080204" pitchFamily="34" charset="-128"/>
              </a:rPr>
              <a:t>L</a:t>
            </a:r>
            <a:r>
              <a:rPr lang="en-US" altLang="en-US">
                <a:latin typeface="Arial" panose="020B0604020202020204" pitchFamily="34" charset="0"/>
                <a:ea typeface="ＭＳ Ｐゴシック" panose="020B0600070205080204" pitchFamily="34" charset="-128"/>
              </a:rPr>
              <a:t>)</a:t>
            </a:r>
          </a:p>
          <a:p>
            <a:pPr eaLnBrk="1" hangingPunct="1"/>
            <a:r>
              <a:rPr lang="en-US" altLang="en-US" i="1">
                <a:latin typeface="Arial" panose="020B0604020202020204" pitchFamily="34" charset="0"/>
                <a:ea typeface="ＭＳ Ｐゴシック" panose="020B0600070205080204" pitchFamily="34" charset="-128"/>
              </a:rPr>
              <a:t>V</a:t>
            </a:r>
            <a:r>
              <a:rPr lang="en-US" altLang="en-US">
                <a:latin typeface="Arial" panose="020B0604020202020204" pitchFamily="34" charset="0"/>
                <a:ea typeface="ＭＳ Ｐゴシック" panose="020B0600070205080204" pitchFamily="34" charset="-128"/>
              </a:rPr>
              <a:t> = # of trials for a 50% chance of success</a:t>
            </a:r>
          </a:p>
          <a:p>
            <a:pPr eaLnBrk="1" hangingPunct="1"/>
            <a:r>
              <a:rPr lang="en-US" altLang="en-US" i="1">
                <a:latin typeface="Arial" panose="020B0604020202020204" pitchFamily="34" charset="0"/>
                <a:ea typeface="ＭＳ Ｐゴシック" panose="020B0600070205080204" pitchFamily="34" charset="-128"/>
              </a:rPr>
              <a:t>S</a:t>
            </a:r>
            <a:r>
              <a:rPr lang="en-US" altLang="en-US">
                <a:latin typeface="Arial" panose="020B0604020202020204" pitchFamily="34" charset="0"/>
                <a:ea typeface="ＭＳ Ｐゴシック" panose="020B0600070205080204" pitchFamily="34" charset="-128"/>
              </a:rPr>
              <a:t> = size of the search space (dictionary)</a:t>
            </a:r>
          </a:p>
          <a:p>
            <a:pPr eaLnBrk="1" hangingPunct="1"/>
            <a:r>
              <a:rPr lang="en-US" altLang="en-US" i="1">
                <a:latin typeface="Arial" panose="020B0604020202020204" pitchFamily="34" charset="0"/>
                <a:ea typeface="ＭＳ Ｐゴシック" panose="020B0600070205080204" pitchFamily="34" charset="-128"/>
              </a:rPr>
              <a:t>L</a:t>
            </a:r>
            <a:r>
              <a:rPr lang="en-US" altLang="en-US">
                <a:latin typeface="Arial" panose="020B0604020202020204" pitchFamily="34" charset="0"/>
                <a:ea typeface="ＭＳ Ｐゴシック" panose="020B0600070205080204" pitchFamily="34" charset="-128"/>
              </a:rPr>
              <a:t> = likelihood that users choose from dictionary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An Example: Four-digit Luggage Lock</a:t>
            </a:r>
          </a:p>
        </p:txBody>
      </p:sp>
      <p:sp>
        <p:nvSpPr>
          <p:cNvPr id="29698" name="Content Placeholder 2"/>
          <p:cNvSpPr>
            <a:spLocks noGrp="1"/>
          </p:cNvSpPr>
          <p:nvPr>
            <p:ph idx="1"/>
          </p:nvPr>
        </p:nvSpPr>
        <p:spPr>
          <a:xfrm>
            <a:off x="457200" y="1270000"/>
            <a:ext cx="8097838" cy="4856163"/>
          </a:xfrm>
        </p:spPr>
        <p:txBody>
          <a:bodyPr/>
          <a:lstStyle/>
          <a:p>
            <a:pPr eaLnBrk="1" hangingPunct="1"/>
            <a:r>
              <a:rPr lang="en-US" altLang="en-US">
                <a:latin typeface="Arial" panose="020B0604020202020204" pitchFamily="34" charset="0"/>
                <a:ea typeface="ＭＳ Ｐゴシック" panose="020B0600070205080204" pitchFamily="34" charset="-128"/>
              </a:rPr>
              <a:t>Assume that there are hundreds of these locks being used</a:t>
            </a:r>
          </a:p>
          <a:p>
            <a:pPr eaLnBrk="1" hangingPunct="1"/>
            <a:r>
              <a:rPr lang="en-US" altLang="en-US">
                <a:latin typeface="Arial" panose="020B0604020202020204" pitchFamily="34" charset="0"/>
                <a:ea typeface="ＭＳ Ｐゴシック" panose="020B0600070205080204" pitchFamily="34" charset="-128"/>
              </a:rPr>
              <a:t>25% of the owners pick a 4-digit date as the combination</a:t>
            </a:r>
          </a:p>
          <a:p>
            <a:pPr lvl="1" eaLnBrk="1" hangingPunct="1"/>
            <a:r>
              <a:rPr lang="en-US" altLang="en-US">
                <a:latin typeface="Arial" panose="020B0604020202020204" pitchFamily="34" charset="0"/>
                <a:ea typeface="ＭＳ Ｐゴシック" panose="020B0600070205080204" pitchFamily="34" charset="-128"/>
              </a:rPr>
              <a:t>1 out of 366, not 1 out of 10000</a:t>
            </a:r>
          </a:p>
          <a:p>
            <a:pPr lvl="3" eaLnBrk="1" hangingPunct="1">
              <a:buFont typeface="Arial" panose="020B0604020202020204" pitchFamily="34" charset="0"/>
              <a:buNone/>
            </a:pPr>
            <a:r>
              <a:rPr lang="en-US" altLang="en-US" i="1">
                <a:latin typeface="Arial" panose="020B0604020202020204" pitchFamily="34" charset="0"/>
                <a:ea typeface="ＭＳ Ｐゴシック" panose="020B0600070205080204" pitchFamily="34" charset="-128"/>
              </a:rPr>
              <a:t>V</a:t>
            </a:r>
            <a:r>
              <a:rPr lang="en-US" altLang="en-US">
                <a:latin typeface="Arial" panose="020B0604020202020204" pitchFamily="34" charset="0"/>
                <a:ea typeface="ＭＳ Ｐゴシック" panose="020B0600070205080204" pitchFamily="34" charset="-128"/>
              </a:rPr>
              <a:t> = 366 / (2 x .25)</a:t>
            </a:r>
          </a:p>
          <a:p>
            <a:pPr lvl="3" eaLnBrk="1" hangingPunct="1">
              <a:buFont typeface="Arial" panose="020B0604020202020204" pitchFamily="34" charset="0"/>
              <a:buNone/>
            </a:pPr>
            <a:r>
              <a:rPr lang="en-US" altLang="en-US" i="1">
                <a:latin typeface="Arial" panose="020B0604020202020204" pitchFamily="34" charset="0"/>
                <a:ea typeface="ＭＳ Ｐゴシック" panose="020B0600070205080204" pitchFamily="34" charset="-128"/>
              </a:rPr>
              <a:t>V</a:t>
            </a:r>
            <a:r>
              <a:rPr lang="en-US" altLang="en-US">
                <a:latin typeface="Arial" panose="020B0604020202020204" pitchFamily="34" charset="0"/>
                <a:ea typeface="ＭＳ Ｐゴシック" panose="020B0600070205080204" pitchFamily="34" charset="-128"/>
              </a:rPr>
              <a:t> = 732</a:t>
            </a:r>
          </a:p>
          <a:p>
            <a:pPr eaLnBrk="1" hangingPunct="1"/>
            <a:r>
              <a:rPr lang="en-US" altLang="en-US">
                <a:latin typeface="Arial" panose="020B0604020202020204" pitchFamily="34" charset="0"/>
                <a:ea typeface="ＭＳ Ｐゴシック" panose="020B0600070205080204" pitchFamily="34" charset="-128"/>
              </a:rPr>
              <a:t>50% chance of success requires 732 date trials, not 5000 </a:t>
            </a:r>
          </a:p>
          <a:p>
            <a:pPr eaLnBrk="1" hangingPunct="1"/>
            <a:r>
              <a:rPr lang="en-US" altLang="en-US">
                <a:latin typeface="Arial" panose="020B0604020202020204" pitchFamily="34" charset="0"/>
                <a:ea typeface="ＭＳ Ｐゴシック" panose="020B0600070205080204" pitchFamily="34" charset="-128"/>
              </a:rPr>
              <a:t>Must try different locks at random!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10FA-DF70-5244-A7C1-F133E41F3734}"/>
              </a:ext>
            </a:extLst>
          </p:cNvPr>
          <p:cNvSpPr>
            <a:spLocks noGrp="1"/>
          </p:cNvSpPr>
          <p:nvPr>
            <p:ph type="title"/>
          </p:nvPr>
        </p:nvSpPr>
        <p:spPr/>
        <p:txBody>
          <a:bodyPr/>
          <a:lstStyle/>
          <a:p>
            <a:r>
              <a:rPr lang="en-US" dirty="0"/>
              <a:t>Password Salting</a:t>
            </a:r>
          </a:p>
        </p:txBody>
      </p:sp>
      <p:sp>
        <p:nvSpPr>
          <p:cNvPr id="3" name="Content Placeholder 2">
            <a:extLst>
              <a:ext uri="{FF2B5EF4-FFF2-40B4-BE49-F238E27FC236}">
                <a16:creationId xmlns:a16="http://schemas.microsoft.com/office/drawing/2014/main" id="{C59267B0-3AA4-9F41-B47A-B44B77F0A33F}"/>
              </a:ext>
            </a:extLst>
          </p:cNvPr>
          <p:cNvSpPr>
            <a:spLocks noGrp="1"/>
          </p:cNvSpPr>
          <p:nvPr>
            <p:ph idx="1"/>
          </p:nvPr>
        </p:nvSpPr>
        <p:spPr/>
        <p:txBody>
          <a:bodyPr/>
          <a:lstStyle/>
          <a:p>
            <a:r>
              <a:rPr lang="en-US" dirty="0"/>
              <a:t>*nix systems</a:t>
            </a:r>
          </a:p>
          <a:p>
            <a:r>
              <a:rPr lang="en-US" dirty="0"/>
              <a:t>Random number thrown into password hash</a:t>
            </a:r>
          </a:p>
          <a:p>
            <a:r>
              <a:rPr lang="en-US" dirty="0"/>
              <a:t>Assures each encrypted password different</a:t>
            </a:r>
          </a:p>
          <a:p>
            <a:r>
              <a:rPr lang="en-US" dirty="0"/>
              <a:t>Not yet on Microsoft systems</a:t>
            </a:r>
          </a:p>
          <a:p>
            <a:endParaRPr lang="en-US" dirty="0"/>
          </a:p>
        </p:txBody>
      </p:sp>
    </p:spTree>
    <p:extLst>
      <p:ext uri="{BB962C8B-B14F-4D97-AF65-F5344CB8AC3E}">
        <p14:creationId xmlns:p14="http://schemas.microsoft.com/office/powerpoint/2010/main" val="3467739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Password Ping-Pong</a:t>
            </a:r>
          </a:p>
        </p:txBody>
      </p:sp>
      <p:sp>
        <p:nvSpPr>
          <p:cNvPr id="30722" name="Rectangle 3"/>
          <p:cNvSpPr>
            <a:spLocks noChangeArrowheads="1"/>
          </p:cNvSpPr>
          <p:nvPr/>
        </p:nvSpPr>
        <p:spPr bwMode="auto">
          <a:xfrm flipH="1">
            <a:off x="2036763" y="1489075"/>
            <a:ext cx="1468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2400" b="1" u="sng" dirty="0">
                <a:solidFill>
                  <a:schemeClr val="hlink"/>
                </a:solidFill>
              </a:rPr>
              <a:t>Attacks</a:t>
            </a:r>
          </a:p>
        </p:txBody>
      </p:sp>
      <p:sp>
        <p:nvSpPr>
          <p:cNvPr id="30723" name="Rectangle 4"/>
          <p:cNvSpPr>
            <a:spLocks noChangeArrowheads="1"/>
          </p:cNvSpPr>
          <p:nvPr/>
        </p:nvSpPr>
        <p:spPr bwMode="auto">
          <a:xfrm>
            <a:off x="5334000" y="1489075"/>
            <a:ext cx="295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2400" b="1" u="sng">
                <a:solidFill>
                  <a:schemeClr val="hlink"/>
                </a:solidFill>
              </a:rPr>
              <a:t>Defenses</a:t>
            </a:r>
          </a:p>
        </p:txBody>
      </p:sp>
      <p:sp>
        <p:nvSpPr>
          <p:cNvPr id="9" name="Rectangle 5"/>
          <p:cNvSpPr>
            <a:spLocks noChangeArrowheads="1"/>
          </p:cNvSpPr>
          <p:nvPr/>
        </p:nvSpPr>
        <p:spPr bwMode="auto">
          <a:xfrm>
            <a:off x="5410200" y="5491163"/>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solidFill>
                  <a:schemeClr val="hlink"/>
                </a:solidFill>
              </a:rPr>
              <a:t>Passwords</a:t>
            </a:r>
          </a:p>
        </p:txBody>
      </p:sp>
      <p:sp>
        <p:nvSpPr>
          <p:cNvPr id="10" name="Line 6">
            <a:extLst>
              <a:ext uri="{FF2B5EF4-FFF2-40B4-BE49-F238E27FC236}">
                <a16:creationId xmlns:a16="http://schemas.microsoft.com/office/drawing/2014/main" id="{2B9F9F24-2392-3642-9A76-17417A7CB896}"/>
              </a:ext>
            </a:extLst>
          </p:cNvPr>
          <p:cNvSpPr>
            <a:spLocks noChangeShapeType="1"/>
          </p:cNvSpPr>
          <p:nvPr/>
        </p:nvSpPr>
        <p:spPr bwMode="auto">
          <a:xfrm>
            <a:off x="3681413" y="5667375"/>
            <a:ext cx="1524000" cy="0"/>
          </a:xfrm>
          <a:prstGeom prst="line">
            <a:avLst/>
          </a:prstGeom>
          <a:noFill/>
          <a:ln w="50800">
            <a:solidFill>
              <a:schemeClr val="hlink"/>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11" name="Rectangle 7"/>
          <p:cNvSpPr>
            <a:spLocks noChangeArrowheads="1"/>
          </p:cNvSpPr>
          <p:nvPr/>
        </p:nvSpPr>
        <p:spPr bwMode="auto">
          <a:xfrm flipH="1">
            <a:off x="788988" y="5491163"/>
            <a:ext cx="2736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1800" b="1">
                <a:solidFill>
                  <a:schemeClr val="hlink"/>
                </a:solidFill>
              </a:rPr>
              <a:t>Steal the Password File</a:t>
            </a:r>
          </a:p>
        </p:txBody>
      </p:sp>
      <p:sp>
        <p:nvSpPr>
          <p:cNvPr id="12" name="Line 8">
            <a:extLst>
              <a:ext uri="{FF2B5EF4-FFF2-40B4-BE49-F238E27FC236}">
                <a16:creationId xmlns:a16="http://schemas.microsoft.com/office/drawing/2014/main" id="{55069133-0423-F24D-88B4-44FABC7175A9}"/>
              </a:ext>
            </a:extLst>
          </p:cNvPr>
          <p:cNvSpPr>
            <a:spLocks noChangeShapeType="1"/>
          </p:cNvSpPr>
          <p:nvPr/>
        </p:nvSpPr>
        <p:spPr bwMode="auto">
          <a:xfrm flipH="1">
            <a:off x="3681413" y="5186363"/>
            <a:ext cx="1600200" cy="381000"/>
          </a:xfrm>
          <a:prstGeom prst="line">
            <a:avLst/>
          </a:prstGeom>
          <a:noFill/>
          <a:ln w="50800">
            <a:solidFill>
              <a:srgbClr val="FF66FF"/>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13" name="Rectangle 9"/>
          <p:cNvSpPr>
            <a:spLocks noChangeArrowheads="1"/>
          </p:cNvSpPr>
          <p:nvPr/>
        </p:nvSpPr>
        <p:spPr bwMode="auto">
          <a:xfrm>
            <a:off x="5410200" y="4914900"/>
            <a:ext cx="2228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solidFill>
                  <a:schemeClr val="hlink"/>
                </a:solidFill>
              </a:rPr>
              <a:t>Password Hashing</a:t>
            </a:r>
          </a:p>
        </p:txBody>
      </p:sp>
      <p:sp>
        <p:nvSpPr>
          <p:cNvPr id="14" name="Line 10">
            <a:extLst>
              <a:ext uri="{FF2B5EF4-FFF2-40B4-BE49-F238E27FC236}">
                <a16:creationId xmlns:a16="http://schemas.microsoft.com/office/drawing/2014/main" id="{0D023FEF-CE55-0041-97E6-42D764713440}"/>
              </a:ext>
            </a:extLst>
          </p:cNvPr>
          <p:cNvSpPr>
            <a:spLocks noChangeShapeType="1"/>
          </p:cNvSpPr>
          <p:nvPr/>
        </p:nvSpPr>
        <p:spPr bwMode="auto">
          <a:xfrm>
            <a:off x="3681413" y="5091113"/>
            <a:ext cx="1524000" cy="0"/>
          </a:xfrm>
          <a:prstGeom prst="line">
            <a:avLst/>
          </a:prstGeom>
          <a:noFill/>
          <a:ln w="50800">
            <a:solidFill>
              <a:schemeClr val="hlink"/>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15" name="Rectangle 11"/>
          <p:cNvSpPr>
            <a:spLocks noChangeArrowheads="1"/>
          </p:cNvSpPr>
          <p:nvPr/>
        </p:nvSpPr>
        <p:spPr bwMode="auto">
          <a:xfrm flipH="1">
            <a:off x="2300288" y="49149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1800" b="1">
                <a:solidFill>
                  <a:schemeClr val="hlink"/>
                </a:solidFill>
              </a:rPr>
              <a:t>Guessing</a:t>
            </a:r>
          </a:p>
        </p:txBody>
      </p:sp>
      <p:sp>
        <p:nvSpPr>
          <p:cNvPr id="16" name="Line 12">
            <a:extLst>
              <a:ext uri="{FF2B5EF4-FFF2-40B4-BE49-F238E27FC236}">
                <a16:creationId xmlns:a16="http://schemas.microsoft.com/office/drawing/2014/main" id="{2B3CB0DA-367A-604E-B48D-222CA1AE1730}"/>
              </a:ext>
            </a:extLst>
          </p:cNvPr>
          <p:cNvSpPr>
            <a:spLocks noChangeShapeType="1"/>
          </p:cNvSpPr>
          <p:nvPr/>
        </p:nvSpPr>
        <p:spPr bwMode="auto">
          <a:xfrm flipH="1">
            <a:off x="3681413" y="4591050"/>
            <a:ext cx="1600200" cy="379413"/>
          </a:xfrm>
          <a:prstGeom prst="line">
            <a:avLst/>
          </a:prstGeom>
          <a:noFill/>
          <a:ln w="50800">
            <a:solidFill>
              <a:srgbClr val="FF66FF"/>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17" name="Rectangle 13"/>
          <p:cNvSpPr>
            <a:spLocks noChangeArrowheads="1"/>
          </p:cNvSpPr>
          <p:nvPr/>
        </p:nvSpPr>
        <p:spPr bwMode="auto">
          <a:xfrm>
            <a:off x="5397500" y="4344988"/>
            <a:ext cx="198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solidFill>
                  <a:schemeClr val="hlink"/>
                </a:solidFill>
              </a:rPr>
              <a:t>Guess Detection</a:t>
            </a:r>
          </a:p>
        </p:txBody>
      </p:sp>
      <p:sp>
        <p:nvSpPr>
          <p:cNvPr id="18" name="Line 14">
            <a:extLst>
              <a:ext uri="{FF2B5EF4-FFF2-40B4-BE49-F238E27FC236}">
                <a16:creationId xmlns:a16="http://schemas.microsoft.com/office/drawing/2014/main" id="{9642D704-EA7A-5A49-BF49-3BE08DFA860A}"/>
              </a:ext>
            </a:extLst>
          </p:cNvPr>
          <p:cNvSpPr>
            <a:spLocks noChangeShapeType="1"/>
          </p:cNvSpPr>
          <p:nvPr/>
        </p:nvSpPr>
        <p:spPr bwMode="auto">
          <a:xfrm>
            <a:off x="3681413" y="4527550"/>
            <a:ext cx="1524000" cy="0"/>
          </a:xfrm>
          <a:prstGeom prst="line">
            <a:avLst/>
          </a:prstGeom>
          <a:noFill/>
          <a:ln w="50800">
            <a:solidFill>
              <a:schemeClr val="hlink"/>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19" name="Rectangle 15"/>
          <p:cNvSpPr>
            <a:spLocks noChangeArrowheads="1"/>
          </p:cNvSpPr>
          <p:nvPr/>
        </p:nvSpPr>
        <p:spPr bwMode="auto">
          <a:xfrm flipH="1">
            <a:off x="1284288" y="43449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1800" b="1">
                <a:solidFill>
                  <a:schemeClr val="hlink"/>
                </a:solidFill>
              </a:rPr>
              <a:t>Social Engineering</a:t>
            </a:r>
          </a:p>
        </p:txBody>
      </p:sp>
      <p:sp>
        <p:nvSpPr>
          <p:cNvPr id="20" name="Line 16">
            <a:extLst>
              <a:ext uri="{FF2B5EF4-FFF2-40B4-BE49-F238E27FC236}">
                <a16:creationId xmlns:a16="http://schemas.microsoft.com/office/drawing/2014/main" id="{41F3CB2F-0CF3-8940-970E-47DAE64CF89A}"/>
              </a:ext>
            </a:extLst>
          </p:cNvPr>
          <p:cNvSpPr>
            <a:spLocks noChangeShapeType="1"/>
          </p:cNvSpPr>
          <p:nvPr/>
        </p:nvSpPr>
        <p:spPr bwMode="auto">
          <a:xfrm flipH="1">
            <a:off x="3681413" y="4057650"/>
            <a:ext cx="1600200" cy="381000"/>
          </a:xfrm>
          <a:prstGeom prst="line">
            <a:avLst/>
          </a:prstGeom>
          <a:noFill/>
          <a:ln w="50800">
            <a:solidFill>
              <a:srgbClr val="FF66FF"/>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21" name="Rectangle 17"/>
          <p:cNvSpPr>
            <a:spLocks noChangeArrowheads="1"/>
          </p:cNvSpPr>
          <p:nvPr/>
        </p:nvSpPr>
        <p:spPr bwMode="auto">
          <a:xfrm>
            <a:off x="5410200" y="3773488"/>
            <a:ext cx="267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solidFill>
                  <a:schemeClr val="hlink"/>
                </a:solidFill>
              </a:rPr>
              <a:t>Help Desk Restrictions</a:t>
            </a:r>
          </a:p>
        </p:txBody>
      </p:sp>
      <p:sp>
        <p:nvSpPr>
          <p:cNvPr id="22" name="Line 18">
            <a:extLst>
              <a:ext uri="{FF2B5EF4-FFF2-40B4-BE49-F238E27FC236}">
                <a16:creationId xmlns:a16="http://schemas.microsoft.com/office/drawing/2014/main" id="{C27479BC-A51A-B04D-A026-E0922874EFC2}"/>
              </a:ext>
            </a:extLst>
          </p:cNvPr>
          <p:cNvSpPr>
            <a:spLocks noChangeShapeType="1"/>
          </p:cNvSpPr>
          <p:nvPr/>
        </p:nvSpPr>
        <p:spPr bwMode="auto">
          <a:xfrm>
            <a:off x="3681413" y="3963988"/>
            <a:ext cx="1524000" cy="0"/>
          </a:xfrm>
          <a:prstGeom prst="line">
            <a:avLst/>
          </a:prstGeom>
          <a:noFill/>
          <a:ln w="50800">
            <a:solidFill>
              <a:schemeClr val="hlink"/>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23" name="Rectangle 19"/>
          <p:cNvSpPr>
            <a:spLocks noChangeArrowheads="1"/>
          </p:cNvSpPr>
          <p:nvPr/>
        </p:nvSpPr>
        <p:spPr bwMode="auto">
          <a:xfrm flipH="1">
            <a:off x="1322388" y="3773488"/>
            <a:ext cx="220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1800" b="1">
                <a:solidFill>
                  <a:schemeClr val="hlink"/>
                </a:solidFill>
              </a:rPr>
              <a:t>Keystroke Sniffing</a:t>
            </a:r>
          </a:p>
        </p:txBody>
      </p:sp>
      <p:sp>
        <p:nvSpPr>
          <p:cNvPr id="24" name="Line 20">
            <a:extLst>
              <a:ext uri="{FF2B5EF4-FFF2-40B4-BE49-F238E27FC236}">
                <a16:creationId xmlns:a16="http://schemas.microsoft.com/office/drawing/2014/main" id="{DD5B26E9-8986-1A40-B41E-FD6D254F5F94}"/>
              </a:ext>
            </a:extLst>
          </p:cNvPr>
          <p:cNvSpPr>
            <a:spLocks noChangeShapeType="1"/>
          </p:cNvSpPr>
          <p:nvPr/>
        </p:nvSpPr>
        <p:spPr bwMode="auto">
          <a:xfrm flipH="1">
            <a:off x="3681413" y="3473450"/>
            <a:ext cx="1600200" cy="381000"/>
          </a:xfrm>
          <a:prstGeom prst="line">
            <a:avLst/>
          </a:prstGeom>
          <a:noFill/>
          <a:ln w="50800">
            <a:solidFill>
              <a:srgbClr val="FF66FF"/>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25" name="Rectangle 21"/>
          <p:cNvSpPr>
            <a:spLocks noChangeArrowheads="1"/>
          </p:cNvSpPr>
          <p:nvPr/>
        </p:nvSpPr>
        <p:spPr bwMode="auto">
          <a:xfrm>
            <a:off x="5410200" y="3200400"/>
            <a:ext cx="2254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solidFill>
                  <a:schemeClr val="hlink"/>
                </a:solidFill>
              </a:rPr>
              <a:t>Memory Protection</a:t>
            </a:r>
          </a:p>
        </p:txBody>
      </p:sp>
      <p:sp>
        <p:nvSpPr>
          <p:cNvPr id="26" name="Line 22">
            <a:extLst>
              <a:ext uri="{FF2B5EF4-FFF2-40B4-BE49-F238E27FC236}">
                <a16:creationId xmlns:a16="http://schemas.microsoft.com/office/drawing/2014/main" id="{B0474436-F8D4-B443-9685-90768A741B28}"/>
              </a:ext>
            </a:extLst>
          </p:cNvPr>
          <p:cNvSpPr>
            <a:spLocks noChangeShapeType="1"/>
          </p:cNvSpPr>
          <p:nvPr/>
        </p:nvSpPr>
        <p:spPr bwMode="auto">
          <a:xfrm>
            <a:off x="3681413" y="3397250"/>
            <a:ext cx="1524000" cy="0"/>
          </a:xfrm>
          <a:prstGeom prst="line">
            <a:avLst/>
          </a:prstGeom>
          <a:noFill/>
          <a:ln w="50800">
            <a:solidFill>
              <a:schemeClr val="hlink"/>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27" name="Rectangle 23"/>
          <p:cNvSpPr>
            <a:spLocks noChangeArrowheads="1"/>
          </p:cNvSpPr>
          <p:nvPr/>
        </p:nvSpPr>
        <p:spPr bwMode="auto">
          <a:xfrm flipH="1">
            <a:off x="1347788" y="3200400"/>
            <a:ext cx="217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1800" b="1" dirty="0">
                <a:solidFill>
                  <a:schemeClr val="hlink"/>
                </a:solidFill>
              </a:rPr>
              <a:t>Password Sharing</a:t>
            </a:r>
          </a:p>
        </p:txBody>
      </p:sp>
      <p:sp>
        <p:nvSpPr>
          <p:cNvPr id="28" name="Line 24">
            <a:extLst>
              <a:ext uri="{FF2B5EF4-FFF2-40B4-BE49-F238E27FC236}">
                <a16:creationId xmlns:a16="http://schemas.microsoft.com/office/drawing/2014/main" id="{E9644C99-9060-864B-866C-E4EB426CE40A}"/>
              </a:ext>
            </a:extLst>
          </p:cNvPr>
          <p:cNvSpPr>
            <a:spLocks noChangeShapeType="1"/>
          </p:cNvSpPr>
          <p:nvPr/>
        </p:nvSpPr>
        <p:spPr bwMode="auto">
          <a:xfrm flipH="1">
            <a:off x="3681413" y="2916238"/>
            <a:ext cx="1600200" cy="379412"/>
          </a:xfrm>
          <a:prstGeom prst="line">
            <a:avLst/>
          </a:prstGeom>
          <a:noFill/>
          <a:ln w="50800">
            <a:solidFill>
              <a:srgbClr val="FF66FF"/>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29" name="Rectangle 25"/>
          <p:cNvSpPr>
            <a:spLocks noChangeArrowheads="1"/>
          </p:cNvSpPr>
          <p:nvPr/>
        </p:nvSpPr>
        <p:spPr bwMode="auto">
          <a:xfrm>
            <a:off x="5410200" y="2630488"/>
            <a:ext cx="212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solidFill>
                  <a:schemeClr val="hlink"/>
                </a:solidFill>
              </a:rPr>
              <a:t>Password Tokens</a:t>
            </a:r>
          </a:p>
        </p:txBody>
      </p:sp>
      <p:sp>
        <p:nvSpPr>
          <p:cNvPr id="30" name="Line 26">
            <a:extLst>
              <a:ext uri="{FF2B5EF4-FFF2-40B4-BE49-F238E27FC236}">
                <a16:creationId xmlns:a16="http://schemas.microsoft.com/office/drawing/2014/main" id="{28E6E6A1-CD7E-2840-9346-902A5CEDE368}"/>
              </a:ext>
            </a:extLst>
          </p:cNvPr>
          <p:cNvSpPr>
            <a:spLocks noChangeShapeType="1"/>
          </p:cNvSpPr>
          <p:nvPr/>
        </p:nvSpPr>
        <p:spPr bwMode="auto">
          <a:xfrm>
            <a:off x="3681413" y="2836863"/>
            <a:ext cx="1524000" cy="0"/>
          </a:xfrm>
          <a:prstGeom prst="line">
            <a:avLst/>
          </a:prstGeom>
          <a:noFill/>
          <a:ln w="50800">
            <a:solidFill>
              <a:schemeClr val="hlink"/>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31" name="Rectangle 27"/>
          <p:cNvSpPr>
            <a:spLocks noChangeArrowheads="1"/>
          </p:cNvSpPr>
          <p:nvPr/>
        </p:nvSpPr>
        <p:spPr bwMode="auto">
          <a:xfrm flipH="1">
            <a:off x="1525588" y="2630488"/>
            <a:ext cx="200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sz="1800" b="1" dirty="0">
                <a:solidFill>
                  <a:schemeClr val="hlink"/>
                </a:solidFill>
              </a:rPr>
              <a:t>Network Sniffing</a:t>
            </a:r>
          </a:p>
        </p:txBody>
      </p:sp>
      <p:sp>
        <p:nvSpPr>
          <p:cNvPr id="32" name="Line 28">
            <a:extLst>
              <a:ext uri="{FF2B5EF4-FFF2-40B4-BE49-F238E27FC236}">
                <a16:creationId xmlns:a16="http://schemas.microsoft.com/office/drawing/2014/main" id="{1C391A1A-2528-684A-BC14-0BDA49343D81}"/>
              </a:ext>
            </a:extLst>
          </p:cNvPr>
          <p:cNvSpPr>
            <a:spLocks noChangeShapeType="1"/>
          </p:cNvSpPr>
          <p:nvPr/>
        </p:nvSpPr>
        <p:spPr bwMode="auto">
          <a:xfrm flipH="1">
            <a:off x="3681413" y="2344738"/>
            <a:ext cx="1600200" cy="381000"/>
          </a:xfrm>
          <a:prstGeom prst="line">
            <a:avLst/>
          </a:prstGeom>
          <a:noFill/>
          <a:ln w="50800">
            <a:solidFill>
              <a:srgbClr val="FF66FF"/>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33" name="Rectangle 29"/>
          <p:cNvSpPr>
            <a:spLocks noChangeArrowheads="1"/>
          </p:cNvSpPr>
          <p:nvPr/>
        </p:nvSpPr>
        <p:spPr bwMode="auto">
          <a:xfrm>
            <a:off x="5410200" y="2058988"/>
            <a:ext cx="250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800" b="1">
                <a:solidFill>
                  <a:schemeClr val="hlink"/>
                </a:solidFill>
              </a:rPr>
              <a:t>One-Time Passwords</a:t>
            </a:r>
          </a:p>
        </p:txBody>
      </p:sp>
      <p:sp>
        <p:nvSpPr>
          <p:cNvPr id="34" name="Line 30">
            <a:extLst>
              <a:ext uri="{FF2B5EF4-FFF2-40B4-BE49-F238E27FC236}">
                <a16:creationId xmlns:a16="http://schemas.microsoft.com/office/drawing/2014/main" id="{A733C4E8-BE90-3A4E-BA80-771D612D6D52}"/>
              </a:ext>
            </a:extLst>
          </p:cNvPr>
          <p:cNvSpPr>
            <a:spLocks noChangeShapeType="1"/>
          </p:cNvSpPr>
          <p:nvPr/>
        </p:nvSpPr>
        <p:spPr bwMode="auto">
          <a:xfrm>
            <a:off x="3681413" y="2270125"/>
            <a:ext cx="1524000" cy="0"/>
          </a:xfrm>
          <a:prstGeom prst="line">
            <a:avLst/>
          </a:prstGeom>
          <a:noFill/>
          <a:ln w="50800">
            <a:solidFill>
              <a:schemeClr val="hlink"/>
            </a:solidFill>
            <a:round/>
            <a:headEnd type="stealth" w="med" len="lg"/>
            <a:tailEnd type="none" w="sm" len="sm"/>
          </a:ln>
          <a:effectLst/>
        </p:spPr>
        <p:txBody>
          <a:bodyPr wrap="none" anchor="ctr"/>
          <a:lstStyle/>
          <a:p>
            <a:pPr eaLnBrk="1" hangingPunct="1">
              <a:defRPr/>
            </a:pPr>
            <a:endParaRPr lang="en-US">
              <a:effectLst>
                <a:outerShdw blurRad="38100" dist="38100" dir="2700000" algn="tl">
                  <a:srgbClr val="000000">
                    <a:alpha val="43137"/>
                  </a:srgbClr>
                </a:outerShdw>
              </a:effectLst>
              <a:latin typeface="Arial" charset="0"/>
              <a:ea typeface="ＭＳ Ｐゴシック" charset="-128"/>
            </a:endParaRPr>
          </a:p>
        </p:txBody>
      </p:sp>
      <p:sp>
        <p:nvSpPr>
          <p:cNvPr id="35" name="Rectangle 31"/>
          <p:cNvSpPr>
            <a:spLocks noChangeArrowheads="1"/>
          </p:cNvSpPr>
          <p:nvPr/>
        </p:nvSpPr>
        <p:spPr bwMode="auto">
          <a:xfrm flipH="1">
            <a:off x="2951163" y="2020888"/>
            <a:ext cx="619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r>
              <a:rPr lang="en-US" altLang="en-US" b="1">
                <a:solidFill>
                  <a:schemeClr val="hlink"/>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
                                        </p:tgtEl>
                                        <p:attrNameLst>
                                          <p:attrName>ppt_c</p:attrName>
                                        </p:attrNameLst>
                                      </p:cBhvr>
                                      <p:to>
                                        <a:schemeClr val="tx1"/>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chemeClr val="tx1"/>
                                      </p:to>
                                    </p:animClr>
                                  </p:subTnLst>
                                </p:cTn>
                              </p:par>
                            </p:childTnLst>
                          </p:cTn>
                        </p:par>
                        <p:par>
                          <p:cTn id="22" fill="hold" nodeType="afterGroup">
                            <p:stCondLst>
                              <p:cond delay="500"/>
                            </p:stCondLst>
                            <p:childTnLst>
                              <p:par>
                                <p:cTn id="23" presetID="2" presetClass="entr" presetSubtype="2"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1+#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3"/>
                                        </p:tgtEl>
                                        <p:attrNameLst>
                                          <p:attrName>ppt_c</p:attrName>
                                        </p:attrNameLst>
                                      </p:cBhvr>
                                      <p:to>
                                        <a:schemeClr val="tx1"/>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chemeClr val="tx1"/>
                                      </p:to>
                                    </p:animClr>
                                  </p:subTnLst>
                                </p:cTn>
                              </p:par>
                            </p:childTnLst>
                          </p:cTn>
                        </p:par>
                        <p:par>
                          <p:cTn id="31" fill="hold" nodeType="afterGroup">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5">
                                            <p:txEl>
                                              <p:pRg st="0" end="0"/>
                                            </p:txEl>
                                          </p:spTgt>
                                        </p:tgtEl>
                                        <p:attrNameLst>
                                          <p:attrName>style.visibility</p:attrName>
                                        </p:attrNameLst>
                                      </p:cBhvr>
                                      <p:to>
                                        <p:strVal val="visible"/>
                                      </p:to>
                                    </p:set>
                                    <p:anim calcmode="lin" valueType="num">
                                      <p:cBhvr additive="base">
                                        <p:cTn id="34"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1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
                                            <p:txEl>
                                              <p:pRg st="0" end="0"/>
                                            </p:txEl>
                                          </p:spTgt>
                                        </p:tgtEl>
                                        <p:attrNameLst>
                                          <p:attrName>ppt_c</p:attrName>
                                        </p:attrNameLst>
                                      </p:cBhvr>
                                      <p:to>
                                        <a:schemeClr val="tx1"/>
                                      </p:to>
                                    </p:animClr>
                                  </p:subTnLst>
                                </p:cTn>
                              </p:par>
                            </p:childTnLst>
                          </p:cTn>
                        </p:par>
                        <p:par>
                          <p:cTn id="36" fill="hold" nodeType="afterGroup">
                            <p:stCondLst>
                              <p:cond delay="1000"/>
                            </p:stCondLst>
                            <p:childTnLst>
                              <p:par>
                                <p:cTn id="37" presetID="1" presetClass="entr" presetSubtype="0" fill="hold" nodeType="afterEffect">
                                  <p:stCondLst>
                                    <p:cond delay="0"/>
                                  </p:stCondLst>
                                  <p:childTnLst>
                                    <p:set>
                                      <p:cBhvr>
                                        <p:cTn id="38" dur="1" fill="hold">
                                          <p:stCondLst>
                                            <p:cond delay="499"/>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chemeClr val="tx1"/>
                                      </p:to>
                                    </p:animClr>
                                  </p:subTnLst>
                                </p:cTn>
                              </p:par>
                            </p:childTnLst>
                          </p:cTn>
                        </p:par>
                        <p:par>
                          <p:cTn id="39" fill="hold" nodeType="afterGroup">
                            <p:stCondLst>
                              <p:cond delay="1500"/>
                            </p:stCondLst>
                            <p:childTnLst>
                              <p:par>
                                <p:cTn id="40" presetID="2" presetClass="entr" presetSubtype="2" fill="hold" grpId="0" nodeType="after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 calcmode="lin" valueType="num">
                                      <p:cBhvr additive="base">
                                        <p:cTn id="42"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
                                            <p:txEl>
                                              <p:pRg st="0" end="0"/>
                                            </p:txEl>
                                          </p:spTgt>
                                        </p:tgtEl>
                                        <p:attrNameLst>
                                          <p:attrName>ppt_c</p:attrName>
                                        </p:attrNameLst>
                                      </p:cBhvr>
                                      <p:to>
                                        <a:schemeClr val="tx1"/>
                                      </p:to>
                                    </p:animClr>
                                  </p:subTnLst>
                                </p:cTn>
                              </p:par>
                            </p:childTnLst>
                          </p:cTn>
                        </p:par>
                        <p:par>
                          <p:cTn id="44" fill="hold" nodeType="afterGroup">
                            <p:stCondLst>
                              <p:cond delay="2000"/>
                            </p:stCondLst>
                            <p:childTnLst>
                              <p:par>
                                <p:cTn id="45" presetID="1" presetClass="entr" presetSubtype="0" fill="hold" nodeType="afterEffect">
                                  <p:stCondLst>
                                    <p:cond delay="0"/>
                                  </p:stCondLst>
                                  <p:childTnLst>
                                    <p:set>
                                      <p:cBhvr>
                                        <p:cTn id="46" dur="1" fill="hold">
                                          <p:stCondLst>
                                            <p:cond delay="499"/>
                                          </p:stCondLst>
                                        </p:cTn>
                                        <p:tgtEl>
                                          <p:spTgt spid="18"/>
                                        </p:tgtEl>
                                        <p:attrNameLst>
                                          <p:attrName>style.visibility</p:attrName>
                                        </p:attrNameLst>
                                      </p:cBhvr>
                                      <p:to>
                                        <p:strVal val="visible"/>
                                      </p:to>
                                    </p:set>
                                  </p:childTnLst>
                                  <p:subTnLst>
                                    <p:animClr clrSpc="rgb" dir="cw">
                                      <p:cBhvr override="childStyle">
                                        <p:cTn dur="1" fill="hold" display="0" masterRel="nextClick" afterEffect="1"/>
                                        <p:tgtEl>
                                          <p:spTgt spid="18"/>
                                        </p:tgtEl>
                                        <p:attrNameLst>
                                          <p:attrName>ppt_c</p:attrName>
                                        </p:attrNameLst>
                                      </p:cBhvr>
                                      <p:to>
                                        <a:schemeClr val="tx1"/>
                                      </p:to>
                                    </p:animClr>
                                  </p:subTnLst>
                                </p:cTn>
                              </p:par>
                            </p:childTnLst>
                          </p:cTn>
                        </p:par>
                        <p:par>
                          <p:cTn id="47" fill="hold" nodeType="afterGroup">
                            <p:stCondLst>
                              <p:cond delay="2500"/>
                            </p:stCondLst>
                            <p:childTnLst>
                              <p:par>
                                <p:cTn id="48" presetID="2" presetClass="entr" presetSubtype="8" fill="hold" grpId="0" nodeType="afterEffect">
                                  <p:stCondLst>
                                    <p:cond delay="0"/>
                                  </p:stCondLst>
                                  <p:childTnLst>
                                    <p:set>
                                      <p:cBhvr>
                                        <p:cTn id="49" dur="1" fill="hold">
                                          <p:stCondLst>
                                            <p:cond delay="0"/>
                                          </p:stCondLst>
                                        </p:cTn>
                                        <p:tgtEl>
                                          <p:spTgt spid="19">
                                            <p:txEl>
                                              <p:pRg st="0" end="0"/>
                                            </p:txEl>
                                          </p:spTgt>
                                        </p:tgtEl>
                                        <p:attrNameLst>
                                          <p:attrName>style.visibility</p:attrName>
                                        </p:attrNameLst>
                                      </p:cBhvr>
                                      <p:to>
                                        <p:strVal val="visible"/>
                                      </p:to>
                                    </p:set>
                                    <p:anim calcmode="lin" valueType="num">
                                      <p:cBhvr additive="base">
                                        <p:cTn id="50"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9">
                                            <p:txEl>
                                              <p:pRg st="0" end="0"/>
                                            </p:txEl>
                                          </p:spTgt>
                                        </p:tgtEl>
                                        <p:attrNameLst>
                                          <p:attrName>ppt_c</p:attrName>
                                        </p:attrNameLst>
                                      </p:cBhvr>
                                      <p:to>
                                        <a:schemeClr val="tx1"/>
                                      </p:to>
                                    </p:animClr>
                                  </p:subTnLst>
                                </p:cTn>
                              </p:par>
                            </p:childTnLst>
                          </p:cTn>
                        </p:par>
                        <p:par>
                          <p:cTn id="52" fill="hold" nodeType="afterGroup">
                            <p:stCondLst>
                              <p:cond delay="3000"/>
                            </p:stCondLst>
                            <p:childTnLst>
                              <p:par>
                                <p:cTn id="53" presetID="1" presetClass="entr" presetSubtype="0" fill="hold" nodeType="afterEffect">
                                  <p:stCondLst>
                                    <p:cond delay="0"/>
                                  </p:stCondLst>
                                  <p:childTnLst>
                                    <p:set>
                                      <p:cBhvr>
                                        <p:cTn id="54" dur="1" fill="hold">
                                          <p:stCondLst>
                                            <p:cond delay="499"/>
                                          </p:stCondLst>
                                        </p:cTn>
                                        <p:tgtEl>
                                          <p:spTgt spid="20"/>
                                        </p:tgtEl>
                                        <p:attrNameLst>
                                          <p:attrName>style.visibility</p:attrName>
                                        </p:attrNameLst>
                                      </p:cBhvr>
                                      <p:to>
                                        <p:strVal val="visible"/>
                                      </p:to>
                                    </p:set>
                                  </p:childTnLst>
                                  <p:subTnLst>
                                    <p:animClr clrSpc="rgb" dir="cw">
                                      <p:cBhvr override="childStyle">
                                        <p:cTn dur="1" fill="hold" display="0" masterRel="nextClick" afterEffect="1"/>
                                        <p:tgtEl>
                                          <p:spTgt spid="20"/>
                                        </p:tgtEl>
                                        <p:attrNameLst>
                                          <p:attrName>ppt_c</p:attrName>
                                        </p:attrNameLst>
                                      </p:cBhvr>
                                      <p:to>
                                        <a:schemeClr val="tx1"/>
                                      </p:to>
                                    </p:animClr>
                                  </p:subTnLst>
                                </p:cTn>
                              </p:par>
                            </p:childTnLst>
                          </p:cTn>
                        </p:par>
                        <p:par>
                          <p:cTn id="55" fill="hold" nodeType="afterGroup">
                            <p:stCondLst>
                              <p:cond delay="3500"/>
                            </p:stCondLst>
                            <p:childTnLst>
                              <p:par>
                                <p:cTn id="56" presetID="2" presetClass="entr" presetSubtype="2" fill="hold" grpId="0" nodeType="afterEffect">
                                  <p:stCondLst>
                                    <p:cond delay="0"/>
                                  </p:stCondLst>
                                  <p:childTnLst>
                                    <p:set>
                                      <p:cBhvr>
                                        <p:cTn id="57" dur="1" fill="hold">
                                          <p:stCondLst>
                                            <p:cond delay="0"/>
                                          </p:stCondLst>
                                        </p:cTn>
                                        <p:tgtEl>
                                          <p:spTgt spid="21">
                                            <p:txEl>
                                              <p:pRg st="0" end="0"/>
                                            </p:txEl>
                                          </p:spTgt>
                                        </p:tgtEl>
                                        <p:attrNameLst>
                                          <p:attrName>style.visibility</p:attrName>
                                        </p:attrNameLst>
                                      </p:cBhvr>
                                      <p:to>
                                        <p:strVal val="visible"/>
                                      </p:to>
                                    </p:set>
                                    <p:anim calcmode="lin" valueType="num">
                                      <p:cBhvr additive="base">
                                        <p:cTn id="5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2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1">
                                            <p:txEl>
                                              <p:pRg st="0" end="0"/>
                                            </p:txEl>
                                          </p:spTgt>
                                        </p:tgtEl>
                                        <p:attrNameLst>
                                          <p:attrName>ppt_c</p:attrName>
                                        </p:attrNameLst>
                                      </p:cBhvr>
                                      <p:to>
                                        <a:schemeClr val="tx1"/>
                                      </p:to>
                                    </p:animClr>
                                  </p:subTnLst>
                                </p:cTn>
                              </p:par>
                            </p:childTnLst>
                          </p:cTn>
                        </p:par>
                        <p:par>
                          <p:cTn id="60" fill="hold" nodeType="afterGroup">
                            <p:stCondLst>
                              <p:cond delay="4000"/>
                            </p:stCondLst>
                            <p:childTnLst>
                              <p:par>
                                <p:cTn id="61" presetID="1" presetClass="entr" presetSubtype="0" fill="hold" nodeType="afterEffect">
                                  <p:stCondLst>
                                    <p:cond delay="0"/>
                                  </p:stCondLst>
                                  <p:childTnLst>
                                    <p:set>
                                      <p:cBhvr>
                                        <p:cTn id="62" dur="1" fill="hold">
                                          <p:stCondLst>
                                            <p:cond delay="499"/>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tx2"/>
                                      </p:to>
                                    </p:animClr>
                                  </p:subTnLst>
                                </p:cTn>
                              </p:par>
                            </p:childTnLst>
                          </p:cTn>
                        </p:par>
                        <p:par>
                          <p:cTn id="63" fill="hold" nodeType="afterGroup">
                            <p:stCondLst>
                              <p:cond delay="4500"/>
                            </p:stCondLst>
                            <p:childTnLst>
                              <p:par>
                                <p:cTn id="64" presetID="2" presetClass="entr" presetSubtype="8" fill="hold" grpId="0" nodeType="afterEffect">
                                  <p:stCondLst>
                                    <p:cond delay="0"/>
                                  </p:stCondLst>
                                  <p:childTnLst>
                                    <p:set>
                                      <p:cBhvr>
                                        <p:cTn id="65" dur="1" fill="hold">
                                          <p:stCondLst>
                                            <p:cond delay="0"/>
                                          </p:stCondLst>
                                        </p:cTn>
                                        <p:tgtEl>
                                          <p:spTgt spid="23">
                                            <p:txEl>
                                              <p:pRg st="0" end="0"/>
                                            </p:txEl>
                                          </p:spTgt>
                                        </p:tgtEl>
                                        <p:attrNameLst>
                                          <p:attrName>style.visibility</p:attrName>
                                        </p:attrNameLst>
                                      </p:cBhvr>
                                      <p:to>
                                        <p:strVal val="visible"/>
                                      </p:to>
                                    </p:set>
                                    <p:anim calcmode="lin" valueType="num">
                                      <p:cBhvr additive="base">
                                        <p:cTn id="66"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2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3">
                                            <p:txEl>
                                              <p:pRg st="0" end="0"/>
                                            </p:txEl>
                                          </p:spTgt>
                                        </p:tgtEl>
                                        <p:attrNameLst>
                                          <p:attrName>ppt_c</p:attrName>
                                        </p:attrNameLst>
                                      </p:cBhvr>
                                      <p:to>
                                        <a:schemeClr val="tx1"/>
                                      </p:to>
                                    </p:animClr>
                                  </p:subTnLst>
                                </p:cTn>
                              </p:par>
                            </p:childTnLst>
                          </p:cTn>
                        </p:par>
                        <p:par>
                          <p:cTn id="68" fill="hold" nodeType="afterGroup">
                            <p:stCondLst>
                              <p:cond delay="5000"/>
                            </p:stCondLst>
                            <p:childTnLst>
                              <p:par>
                                <p:cTn id="69" presetID="1" presetClass="entr" presetSubtype="0" fill="hold" nodeType="afterEffect">
                                  <p:stCondLst>
                                    <p:cond delay="0"/>
                                  </p:stCondLst>
                                  <p:childTnLst>
                                    <p:set>
                                      <p:cBhvr>
                                        <p:cTn id="70" dur="1" fill="hold">
                                          <p:stCondLst>
                                            <p:cond delay="499"/>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tx1"/>
                                      </p:to>
                                    </p:animClr>
                                  </p:subTnLst>
                                </p:cTn>
                              </p:par>
                            </p:childTnLst>
                          </p:cTn>
                        </p:par>
                        <p:par>
                          <p:cTn id="71" fill="hold" nodeType="afterGroup">
                            <p:stCondLst>
                              <p:cond delay="5500"/>
                            </p:stCondLst>
                            <p:childTnLst>
                              <p:par>
                                <p:cTn id="72" presetID="2" presetClass="entr" presetSubtype="2" fill="hold" grpId="0" nodeType="afterEffect">
                                  <p:stCondLst>
                                    <p:cond delay="0"/>
                                  </p:stCondLst>
                                  <p:childTnLst>
                                    <p:set>
                                      <p:cBhvr>
                                        <p:cTn id="73" dur="1" fill="hold">
                                          <p:stCondLst>
                                            <p:cond delay="0"/>
                                          </p:stCondLst>
                                        </p:cTn>
                                        <p:tgtEl>
                                          <p:spTgt spid="25">
                                            <p:txEl>
                                              <p:pRg st="0" end="0"/>
                                            </p:txEl>
                                          </p:spTgt>
                                        </p:tgtEl>
                                        <p:attrNameLst>
                                          <p:attrName>style.visibility</p:attrName>
                                        </p:attrNameLst>
                                      </p:cBhvr>
                                      <p:to>
                                        <p:strVal val="visible"/>
                                      </p:to>
                                    </p:set>
                                    <p:anim calcmode="lin" valueType="num">
                                      <p:cBhvr additive="base">
                                        <p:cTn id="74"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25">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5">
                                            <p:txEl>
                                              <p:pRg st="0" end="0"/>
                                            </p:txEl>
                                          </p:spTgt>
                                        </p:tgtEl>
                                        <p:attrNameLst>
                                          <p:attrName>ppt_c</p:attrName>
                                        </p:attrNameLst>
                                      </p:cBhvr>
                                      <p:to>
                                        <a:schemeClr val="tx1"/>
                                      </p:to>
                                    </p:animClr>
                                  </p:subTnLst>
                                </p:cTn>
                              </p:par>
                            </p:childTnLst>
                          </p:cTn>
                        </p:par>
                        <p:par>
                          <p:cTn id="76" fill="hold" nodeType="afterGroup">
                            <p:stCondLst>
                              <p:cond delay="6000"/>
                            </p:stCondLst>
                            <p:childTnLst>
                              <p:par>
                                <p:cTn id="77" presetID="1" presetClass="entr" presetSubtype="0" fill="hold" nodeType="afterEffect">
                                  <p:stCondLst>
                                    <p:cond delay="0"/>
                                  </p:stCondLst>
                                  <p:childTnLst>
                                    <p:set>
                                      <p:cBhvr>
                                        <p:cTn id="78" dur="1" fill="hold">
                                          <p:stCondLst>
                                            <p:cond delay="499"/>
                                          </p:stCondLst>
                                        </p:cTn>
                                        <p:tgtEl>
                                          <p:spTgt spid="26"/>
                                        </p:tgtEl>
                                        <p:attrNameLst>
                                          <p:attrName>style.visibility</p:attrName>
                                        </p:attrNameLst>
                                      </p:cBhvr>
                                      <p:to>
                                        <p:strVal val="visible"/>
                                      </p:to>
                                    </p:set>
                                  </p:childTnLst>
                                  <p:subTnLst>
                                    <p:animClr clrSpc="rgb" dir="cw">
                                      <p:cBhvr override="childStyle">
                                        <p:cTn dur="1" fill="hold" display="0" masterRel="nextClick" afterEffect="1"/>
                                        <p:tgtEl>
                                          <p:spTgt spid="26"/>
                                        </p:tgtEl>
                                        <p:attrNameLst>
                                          <p:attrName>ppt_c</p:attrName>
                                        </p:attrNameLst>
                                      </p:cBhvr>
                                      <p:to>
                                        <a:schemeClr val="tx1"/>
                                      </p:to>
                                    </p:animClr>
                                  </p:subTnLst>
                                </p:cTn>
                              </p:par>
                            </p:childTnLst>
                          </p:cTn>
                        </p:par>
                        <p:par>
                          <p:cTn id="79" fill="hold" nodeType="afterGroup">
                            <p:stCondLst>
                              <p:cond delay="6500"/>
                            </p:stCondLst>
                            <p:childTnLst>
                              <p:par>
                                <p:cTn id="80" presetID="2" presetClass="entr" presetSubtype="8" fill="hold" grpId="0" nodeType="afterEffect">
                                  <p:stCondLst>
                                    <p:cond delay="0"/>
                                  </p:stCondLst>
                                  <p:childTnLst>
                                    <p:set>
                                      <p:cBhvr>
                                        <p:cTn id="81" dur="1" fill="hold">
                                          <p:stCondLst>
                                            <p:cond delay="0"/>
                                          </p:stCondLst>
                                        </p:cTn>
                                        <p:tgtEl>
                                          <p:spTgt spid="27">
                                            <p:txEl>
                                              <p:pRg st="0" end="0"/>
                                            </p:txEl>
                                          </p:spTgt>
                                        </p:tgtEl>
                                        <p:attrNameLst>
                                          <p:attrName>style.visibility</p:attrName>
                                        </p:attrNameLst>
                                      </p:cBhvr>
                                      <p:to>
                                        <p:strVal val="visible"/>
                                      </p:to>
                                    </p:set>
                                    <p:anim calcmode="lin" valueType="num">
                                      <p:cBhvr additive="base">
                                        <p:cTn id="82"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27">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7">
                                            <p:txEl>
                                              <p:pRg st="0" end="0"/>
                                            </p:txEl>
                                          </p:spTgt>
                                        </p:tgtEl>
                                        <p:attrNameLst>
                                          <p:attrName>ppt_c</p:attrName>
                                        </p:attrNameLst>
                                      </p:cBhvr>
                                      <p:to>
                                        <a:schemeClr val="tx1"/>
                                      </p:to>
                                    </p:animClr>
                                  </p:subTnLst>
                                </p:cTn>
                              </p:par>
                            </p:childTnLst>
                          </p:cTn>
                        </p:par>
                        <p:par>
                          <p:cTn id="84" fill="hold" nodeType="afterGroup">
                            <p:stCondLst>
                              <p:cond delay="7000"/>
                            </p:stCondLst>
                            <p:childTnLst>
                              <p:par>
                                <p:cTn id="85" presetID="1" presetClass="entr" presetSubtype="0" fill="hold" nodeType="afterEffect">
                                  <p:stCondLst>
                                    <p:cond delay="0"/>
                                  </p:stCondLst>
                                  <p:childTnLst>
                                    <p:set>
                                      <p:cBhvr>
                                        <p:cTn id="86" dur="1" fill="hold">
                                          <p:stCondLst>
                                            <p:cond delay="499"/>
                                          </p:stCondLst>
                                        </p:cTn>
                                        <p:tgtEl>
                                          <p:spTgt spid="28"/>
                                        </p:tgtEl>
                                        <p:attrNameLst>
                                          <p:attrName>style.visibility</p:attrName>
                                        </p:attrNameLst>
                                      </p:cBhvr>
                                      <p:to>
                                        <p:strVal val="visible"/>
                                      </p:to>
                                    </p:set>
                                  </p:childTnLst>
                                </p:cTn>
                              </p:par>
                            </p:childTnLst>
                          </p:cTn>
                        </p:par>
                        <p:par>
                          <p:cTn id="87" fill="hold" nodeType="afterGroup">
                            <p:stCondLst>
                              <p:cond delay="7500"/>
                            </p:stCondLst>
                            <p:childTnLst>
                              <p:par>
                                <p:cTn id="88" presetID="2" presetClass="entr" presetSubtype="2" fill="hold" grpId="0" nodeType="afterEffect">
                                  <p:stCondLst>
                                    <p:cond delay="0"/>
                                  </p:stCondLst>
                                  <p:childTnLst>
                                    <p:set>
                                      <p:cBhvr>
                                        <p:cTn id="89" dur="1" fill="hold">
                                          <p:stCondLst>
                                            <p:cond delay="0"/>
                                          </p:stCondLst>
                                        </p:cTn>
                                        <p:tgtEl>
                                          <p:spTgt spid="29">
                                            <p:txEl>
                                              <p:pRg st="0" end="0"/>
                                            </p:txEl>
                                          </p:spTgt>
                                        </p:tgtEl>
                                        <p:attrNameLst>
                                          <p:attrName>style.visibility</p:attrName>
                                        </p:attrNameLst>
                                      </p:cBhvr>
                                      <p:to>
                                        <p:strVal val="visible"/>
                                      </p:to>
                                    </p:set>
                                    <p:anim calcmode="lin" valueType="num">
                                      <p:cBhvr additive="base">
                                        <p:cTn id="90"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2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29">
                                            <p:txEl>
                                              <p:pRg st="0" end="0"/>
                                            </p:txEl>
                                          </p:spTgt>
                                        </p:tgtEl>
                                        <p:attrNameLst>
                                          <p:attrName>ppt_c</p:attrName>
                                        </p:attrNameLst>
                                      </p:cBhvr>
                                      <p:to>
                                        <a:schemeClr val="tx1"/>
                                      </p:to>
                                    </p:animClr>
                                  </p:subTnLst>
                                </p:cTn>
                              </p:par>
                            </p:childTnLst>
                          </p:cTn>
                        </p:par>
                        <p:par>
                          <p:cTn id="92" fill="hold" nodeType="afterGroup">
                            <p:stCondLst>
                              <p:cond delay="8000"/>
                            </p:stCondLst>
                            <p:childTnLst>
                              <p:par>
                                <p:cTn id="93" presetID="1" presetClass="entr" presetSubtype="0" fill="hold" nodeType="afterEffect">
                                  <p:stCondLst>
                                    <p:cond delay="0"/>
                                  </p:stCondLst>
                                  <p:childTnLst>
                                    <p:set>
                                      <p:cBhvr>
                                        <p:cTn id="94" dur="1" fill="hold">
                                          <p:stCondLst>
                                            <p:cond delay="499"/>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1"/>
                                      </p:to>
                                    </p:animClr>
                                  </p:subTnLst>
                                </p:cTn>
                              </p:par>
                            </p:childTnLst>
                          </p:cTn>
                        </p:par>
                        <p:par>
                          <p:cTn id="95" fill="hold" nodeType="afterGroup">
                            <p:stCondLst>
                              <p:cond delay="8500"/>
                            </p:stCondLst>
                            <p:childTnLst>
                              <p:par>
                                <p:cTn id="96" presetID="2" presetClass="entr" presetSubtype="8" fill="hold" grpId="0" nodeType="afterEffect">
                                  <p:stCondLst>
                                    <p:cond delay="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1">
                                            <p:txEl>
                                              <p:pRg st="0" end="0"/>
                                            </p:txEl>
                                          </p:spTgt>
                                        </p:tgtEl>
                                        <p:attrNameLst>
                                          <p:attrName>ppt_c</p:attrName>
                                        </p:attrNameLst>
                                      </p:cBhvr>
                                      <p:to>
                                        <a:schemeClr val="tx1"/>
                                      </p:to>
                                    </p:animClr>
                                  </p:subTnLst>
                                </p:cTn>
                              </p:par>
                            </p:childTnLst>
                          </p:cTn>
                        </p:par>
                        <p:par>
                          <p:cTn id="100" fill="hold" nodeType="afterGroup">
                            <p:stCondLst>
                              <p:cond delay="9000"/>
                            </p:stCondLst>
                            <p:childTnLst>
                              <p:par>
                                <p:cTn id="101" presetID="1" presetClass="entr" presetSubtype="0" fill="hold" nodeType="afterEffect">
                                  <p:stCondLst>
                                    <p:cond delay="0"/>
                                  </p:stCondLst>
                                  <p:childTnLst>
                                    <p:set>
                                      <p:cBhvr>
                                        <p:cTn id="102" dur="1" fill="hold">
                                          <p:stCondLst>
                                            <p:cond delay="499"/>
                                          </p:stCondLst>
                                        </p:cTn>
                                        <p:tgtEl>
                                          <p:spTgt spid="32"/>
                                        </p:tgtEl>
                                        <p:attrNameLst>
                                          <p:attrName>style.visibility</p:attrName>
                                        </p:attrNameLst>
                                      </p:cBhvr>
                                      <p:to>
                                        <p:strVal val="visible"/>
                                      </p:to>
                                    </p:set>
                                  </p:childTnLst>
                                  <p:subTnLst>
                                    <p:animClr clrSpc="rgb" dir="cw">
                                      <p:cBhvr override="childStyle">
                                        <p:cTn dur="1" fill="hold" display="0" masterRel="nextClick" afterEffect="1"/>
                                        <p:tgtEl>
                                          <p:spTgt spid="32"/>
                                        </p:tgtEl>
                                        <p:attrNameLst>
                                          <p:attrName>ppt_c</p:attrName>
                                        </p:attrNameLst>
                                      </p:cBhvr>
                                      <p:to>
                                        <a:schemeClr val="tx1"/>
                                      </p:to>
                                    </p:animClr>
                                  </p:subTnLst>
                                </p:cTn>
                              </p:par>
                            </p:childTnLst>
                          </p:cTn>
                        </p:par>
                        <p:par>
                          <p:cTn id="103" fill="hold" nodeType="afterGroup">
                            <p:stCondLst>
                              <p:cond delay="9500"/>
                            </p:stCondLst>
                            <p:childTnLst>
                              <p:par>
                                <p:cTn id="104" presetID="2" presetClass="entr" presetSubtype="2" fill="hold" grpId="0" nodeType="afterEffect">
                                  <p:stCondLst>
                                    <p:cond delay="0"/>
                                  </p:stCondLst>
                                  <p:childTnLst>
                                    <p:set>
                                      <p:cBhvr>
                                        <p:cTn id="105" dur="1" fill="hold">
                                          <p:stCondLst>
                                            <p:cond delay="0"/>
                                          </p:stCondLst>
                                        </p:cTn>
                                        <p:tgtEl>
                                          <p:spTgt spid="33">
                                            <p:txEl>
                                              <p:pRg st="0" end="0"/>
                                            </p:txEl>
                                          </p:spTgt>
                                        </p:tgtEl>
                                        <p:attrNameLst>
                                          <p:attrName>style.visibility</p:attrName>
                                        </p:attrNameLst>
                                      </p:cBhvr>
                                      <p:to>
                                        <p:strVal val="visible"/>
                                      </p:to>
                                    </p:set>
                                    <p:anim calcmode="lin" valueType="num">
                                      <p:cBhvr additive="base">
                                        <p:cTn id="106"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3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33">
                                            <p:txEl>
                                              <p:pRg st="0" end="0"/>
                                            </p:txEl>
                                          </p:spTgt>
                                        </p:tgtEl>
                                        <p:attrNameLst>
                                          <p:attrName>ppt_c</p:attrName>
                                        </p:attrNameLst>
                                      </p:cBhvr>
                                      <p:to>
                                        <a:schemeClr val="tx1"/>
                                      </p:to>
                                    </p:animClr>
                                  </p:subTnLst>
                                </p:cTn>
                              </p:par>
                            </p:childTnLst>
                          </p:cTn>
                        </p:par>
                        <p:par>
                          <p:cTn id="108" fill="hold" nodeType="afterGroup">
                            <p:stCondLst>
                              <p:cond delay="10000"/>
                            </p:stCondLst>
                            <p:childTnLst>
                              <p:par>
                                <p:cTn id="109" presetID="1" presetClass="entr" presetSubtype="0" fill="hold" nodeType="afterEffect">
                                  <p:stCondLst>
                                    <p:cond delay="0"/>
                                  </p:stCondLst>
                                  <p:childTnLst>
                                    <p:set>
                                      <p:cBhvr>
                                        <p:cTn id="110" dur="1" fill="hold">
                                          <p:stCondLst>
                                            <p:cond delay="499"/>
                                          </p:stCondLst>
                                        </p:cTn>
                                        <p:tgtEl>
                                          <p:spTgt spid="34"/>
                                        </p:tgtEl>
                                        <p:attrNameLst>
                                          <p:attrName>style.visibility</p:attrName>
                                        </p:attrNameLst>
                                      </p:cBhvr>
                                      <p:to>
                                        <p:strVal val="visible"/>
                                      </p:to>
                                    </p:set>
                                  </p:childTnLst>
                                  <p:subTnLst>
                                    <p:animClr clrSpc="rgb" dir="cw">
                                      <p:cBhvr override="childStyle">
                                        <p:cTn dur="1" fill="hold" display="0" masterRel="nextClick" afterEffect="1"/>
                                        <p:tgtEl>
                                          <p:spTgt spid="34"/>
                                        </p:tgtEl>
                                        <p:attrNameLst>
                                          <p:attrName>ppt_c</p:attrName>
                                        </p:attrNameLst>
                                      </p:cBhvr>
                                      <p:to>
                                        <a:schemeClr val="tx1"/>
                                      </p:to>
                                    </p:animClr>
                                  </p:subTnLst>
                                </p:cTn>
                              </p:par>
                            </p:childTnLst>
                          </p:cTn>
                        </p:par>
                        <p:par>
                          <p:cTn id="111" fill="hold" nodeType="afterGroup">
                            <p:stCondLst>
                              <p:cond delay="10500"/>
                            </p:stCondLst>
                            <p:childTnLst>
                              <p:par>
                                <p:cTn id="112" presetID="2" presetClass="entr" presetSubtype="8" fill="hold" grpId="0" nodeType="afterEffect">
                                  <p:stCondLst>
                                    <p:cond delay="0"/>
                                  </p:stCondLst>
                                  <p:childTnLst>
                                    <p:set>
                                      <p:cBhvr>
                                        <p:cTn id="113" dur="1" fill="hold">
                                          <p:stCondLst>
                                            <p:cond delay="0"/>
                                          </p:stCondLst>
                                        </p:cTn>
                                        <p:tgtEl>
                                          <p:spTgt spid="35">
                                            <p:txEl>
                                              <p:pRg st="0" end="0"/>
                                            </p:txEl>
                                          </p:spTgt>
                                        </p:tgtEl>
                                        <p:attrNameLst>
                                          <p:attrName>style.visibility</p:attrName>
                                        </p:attrNameLst>
                                      </p:cBhvr>
                                      <p:to>
                                        <p:strVal val="visible"/>
                                      </p:to>
                                    </p:set>
                                    <p:anim calcmode="lin" valueType="num">
                                      <p:cBhvr additive="base">
                                        <p:cTn id="114"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1" grpId="0" autoUpdateAnimBg="0"/>
      <p:bldP spid="13" grpId="0" autoUpdateAnimBg="0"/>
      <p:bldP spid="15" grpId="0" build="p" autoUpdateAnimBg="0" advAuto="0"/>
      <p:bldP spid="17" grpId="0" build="p" autoUpdateAnimBg="0" advAuto="0"/>
      <p:bldP spid="19" grpId="0" build="p" autoUpdateAnimBg="0" advAuto="0"/>
      <p:bldP spid="21" grpId="0" build="p" autoUpdateAnimBg="0" advAuto="0"/>
      <p:bldP spid="23" grpId="0" build="p" autoUpdateAnimBg="0" advAuto="0"/>
      <p:bldP spid="25" grpId="0" build="p" autoUpdateAnimBg="0" advAuto="0"/>
      <p:bldP spid="27" grpId="0" build="p" autoUpdateAnimBg="0" advAuto="0"/>
      <p:bldP spid="29" grpId="0" build="p" autoUpdateAnimBg="0" advAuto="0"/>
      <p:bldP spid="31" grpId="0" build="p" autoUpdateAnimBg="0" advAuto="0"/>
      <p:bldP spid="33" grpId="0" build="p" autoUpdateAnimBg="0" advAuto="0"/>
      <p:bldP spid="35"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Authentication Tokens</a:t>
            </a:r>
          </a:p>
        </p:txBody>
      </p:sp>
      <p:sp>
        <p:nvSpPr>
          <p:cNvPr id="31746" name="Content Placeholder 3"/>
          <p:cNvSpPr>
            <a:spLocks noGrp="1"/>
          </p:cNvSpPr>
          <p:nvPr>
            <p:ph sz="half" idx="1"/>
          </p:nvPr>
        </p:nvSpPr>
        <p:spPr>
          <a:xfrm>
            <a:off x="457200" y="1338263"/>
            <a:ext cx="4038600" cy="4787900"/>
          </a:xfrm>
        </p:spPr>
        <p:txBody>
          <a:bodyPr/>
          <a:lstStyle/>
          <a:p>
            <a:pPr algn="ctr" eaLnBrk="1" hangingPunct="1">
              <a:buFontTx/>
              <a:buNone/>
            </a:pPr>
            <a:r>
              <a:rPr lang="en-US" altLang="en-US" u="sng">
                <a:latin typeface="Arial" panose="020B0604020202020204" pitchFamily="34" charset="0"/>
                <a:ea typeface="ＭＳ Ｐゴシック" panose="020B0600070205080204" pitchFamily="34" charset="-128"/>
              </a:rPr>
              <a:t>Benefits</a:t>
            </a:r>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Hard to attack – use a stronger secret than you get in a typical password</a:t>
            </a:r>
          </a:p>
          <a:p>
            <a:pPr eaLnBrk="1" hangingPunct="1"/>
            <a:r>
              <a:rPr lang="en-US" altLang="en-US">
                <a:latin typeface="Arial" panose="020B0604020202020204" pitchFamily="34" charset="0"/>
                <a:ea typeface="ＭＳ Ｐゴシック" panose="020B0600070205080204" pitchFamily="34" charset="-128"/>
              </a:rPr>
              <a:t>Hard to forge – must hack the hardware</a:t>
            </a:r>
          </a:p>
          <a:p>
            <a:pPr eaLnBrk="1" hangingPunct="1"/>
            <a:r>
              <a:rPr lang="en-US" altLang="en-US">
                <a:latin typeface="Arial" panose="020B0604020202020204" pitchFamily="34" charset="0"/>
                <a:ea typeface="ＭＳ Ｐゴシック" panose="020B0600070205080204" pitchFamily="34" charset="-128"/>
              </a:rPr>
              <a:t>Hard to share – secret stored in hardware</a:t>
            </a:r>
          </a:p>
        </p:txBody>
      </p:sp>
      <p:sp>
        <p:nvSpPr>
          <p:cNvPr id="31747" name="Content Placeholder 4"/>
          <p:cNvSpPr>
            <a:spLocks noGrp="1"/>
          </p:cNvSpPr>
          <p:nvPr>
            <p:ph sz="half" idx="2"/>
          </p:nvPr>
        </p:nvSpPr>
        <p:spPr>
          <a:xfrm>
            <a:off x="4648200" y="1338263"/>
            <a:ext cx="4038600" cy="4787900"/>
          </a:xfrm>
        </p:spPr>
        <p:txBody>
          <a:bodyPr/>
          <a:lstStyle/>
          <a:p>
            <a:pPr algn="ctr" eaLnBrk="1" hangingPunct="1">
              <a:buFontTx/>
              <a:buNone/>
            </a:pPr>
            <a:r>
              <a:rPr lang="en-US" altLang="en-US" u="sng">
                <a:latin typeface="Arial" panose="020B0604020202020204" pitchFamily="34" charset="0"/>
                <a:ea typeface="ＭＳ Ｐゴシック" panose="020B0600070205080204" pitchFamily="34" charset="-128"/>
              </a:rPr>
              <a:t>Problems</a:t>
            </a:r>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Expensive – must buy hardware and/or special authentication software</a:t>
            </a:r>
          </a:p>
          <a:p>
            <a:pPr eaLnBrk="1" hangingPunct="1"/>
            <a:r>
              <a:rPr lang="en-US" altLang="en-US">
                <a:latin typeface="Arial" panose="020B0604020202020204" pitchFamily="34" charset="0"/>
                <a:ea typeface="ＭＳ Ｐゴシック" panose="020B0600070205080204" pitchFamily="34" charset="-128"/>
              </a:rPr>
              <a:t>Can be lost or stolen</a:t>
            </a:r>
          </a:p>
          <a:p>
            <a:pPr eaLnBrk="1" hangingPunct="1"/>
            <a:r>
              <a:rPr lang="en-US" altLang="en-US">
                <a:latin typeface="Arial" panose="020B0604020202020204" pitchFamily="34" charset="0"/>
                <a:ea typeface="ＭＳ Ｐゴシック" panose="020B0600070205080204" pitchFamily="34" charset="-128"/>
              </a:rPr>
              <a:t>Risk of hardware failure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Types of Tokens</a:t>
            </a:r>
          </a:p>
        </p:txBody>
      </p:sp>
      <p:sp>
        <p:nvSpPr>
          <p:cNvPr id="32770" name="Content Placeholder 4"/>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Passive tokens – the most common</a:t>
            </a:r>
          </a:p>
          <a:p>
            <a:pPr lvl="1" eaLnBrk="1" hangingPunct="1"/>
            <a:r>
              <a:rPr lang="en-US" altLang="en-US">
                <a:latin typeface="Arial" panose="020B0604020202020204" pitchFamily="34" charset="0"/>
                <a:ea typeface="ＭＳ Ｐゴシック" panose="020B0600070205080204" pitchFamily="34" charset="-128"/>
              </a:rPr>
              <a:t>Stores an unchanging credential</a:t>
            </a:r>
          </a:p>
          <a:p>
            <a:pPr lvl="1" eaLnBrk="1" hangingPunct="1"/>
            <a:r>
              <a:rPr lang="en-US" altLang="en-US">
                <a:latin typeface="Arial" panose="020B0604020202020204" pitchFamily="34" charset="0"/>
                <a:ea typeface="ＭＳ Ｐゴシック" panose="020B0600070205080204" pitchFamily="34" charset="-128"/>
              </a:rPr>
              <a:t>Examples: Card keys for hotel rooms, magnetic stripes on credit cards</a:t>
            </a:r>
          </a:p>
          <a:p>
            <a:pPr eaLnBrk="1" hangingPunct="1"/>
            <a:r>
              <a:rPr lang="en-US" altLang="en-US">
                <a:latin typeface="Arial" panose="020B0604020202020204" pitchFamily="34" charset="0"/>
                <a:ea typeface="ＭＳ Ｐゴシック" panose="020B0600070205080204" pitchFamily="34" charset="-128"/>
              </a:rPr>
              <a:t>Active tokens – the most secure</a:t>
            </a:r>
          </a:p>
          <a:p>
            <a:pPr lvl="1" eaLnBrk="1" hangingPunct="1"/>
            <a:r>
              <a:rPr lang="en-US" altLang="en-US">
                <a:latin typeface="Arial" panose="020B0604020202020204" pitchFamily="34" charset="0"/>
                <a:ea typeface="ＭＳ Ｐゴシック" panose="020B0600070205080204" pitchFamily="34" charset="-128"/>
              </a:rPr>
              <a:t>Stores a secret that generates a different credential for each login</a:t>
            </a:r>
          </a:p>
          <a:p>
            <a:pPr lvl="1" eaLnBrk="1" hangingPunct="1"/>
            <a:r>
              <a:rPr lang="en-US" altLang="en-US">
                <a:latin typeface="Arial" panose="020B0604020202020204" pitchFamily="34" charset="0"/>
                <a:ea typeface="ＭＳ Ｐゴシック" panose="020B0600070205080204" pitchFamily="34" charset="-128"/>
              </a:rPr>
              <a:t>Examples: One-time password tokens, smartphone authentication apps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Challenge Response Authentication</a:t>
            </a:r>
          </a:p>
        </p:txBody>
      </p:sp>
      <p:pic>
        <p:nvPicPr>
          <p:cNvPr id="2" name="Picture 1" descr="The user Bob enters login details which is directed to login process – Collect login which then issues challenge using Random data. The Challenge is directed to the computer. The user enters the response which is directed to login process – Verify the Users response using the Base secret. The text associated with the user reads “Bob uses the token to calculate the respon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867" y="1776426"/>
            <a:ext cx="8206266" cy="40532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68F3-B4BB-0049-BF5E-D41DC2784260}"/>
              </a:ext>
            </a:extLst>
          </p:cNvPr>
          <p:cNvSpPr>
            <a:spLocks noGrp="1"/>
          </p:cNvSpPr>
          <p:nvPr>
            <p:ph type="title"/>
          </p:nvPr>
        </p:nvSpPr>
        <p:spPr/>
        <p:txBody>
          <a:bodyPr/>
          <a:lstStyle/>
          <a:p>
            <a:r>
              <a:rPr lang="en-US" dirty="0"/>
              <a:t>Problem with Passwords?</a:t>
            </a:r>
          </a:p>
        </p:txBody>
      </p:sp>
      <p:sp>
        <p:nvSpPr>
          <p:cNvPr id="3" name="Text Placeholder 2">
            <a:extLst>
              <a:ext uri="{FF2B5EF4-FFF2-40B4-BE49-F238E27FC236}">
                <a16:creationId xmlns:a16="http://schemas.microsoft.com/office/drawing/2014/main" id="{C539EC2C-E4B8-A34D-A60A-2CEB0C14B0A5}"/>
              </a:ext>
            </a:extLst>
          </p:cNvPr>
          <p:cNvSpPr>
            <a:spLocks noGrp="1"/>
          </p:cNvSpPr>
          <p:nvPr>
            <p:ph type="body" idx="1"/>
          </p:nvPr>
        </p:nvSpPr>
        <p:spPr/>
        <p:txBody>
          <a:bodyPr/>
          <a:lstStyle/>
          <a:p>
            <a:r>
              <a:rPr lang="en-US" dirty="0"/>
              <a:t>Remember CIA</a:t>
            </a:r>
          </a:p>
        </p:txBody>
      </p:sp>
      <p:pic>
        <p:nvPicPr>
          <p:cNvPr id="4" name="Picture 2" descr="Graphic depicting how new passwords that are secure enough are hard to remember.">
            <a:extLst>
              <a:ext uri="{FF2B5EF4-FFF2-40B4-BE49-F238E27FC236}">
                <a16:creationId xmlns:a16="http://schemas.microsoft.com/office/drawing/2014/main" id="{779E50C6-2F56-CC40-A2FF-1CC09A27A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80142"/>
            <a:ext cx="9144000" cy="217011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 depicting how a new password that is easy to remember is not secure enough.">
            <a:extLst>
              <a:ext uri="{FF2B5EF4-FFF2-40B4-BE49-F238E27FC236}">
                <a16:creationId xmlns:a16="http://schemas.microsoft.com/office/drawing/2014/main" id="{21ED5D2E-F29C-CA4C-B067-EC3AB9DF4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70830"/>
            <a:ext cx="91440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40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Another Crypto Building Block</a:t>
            </a:r>
          </a:p>
        </p:txBody>
      </p:sp>
      <p:sp>
        <p:nvSpPr>
          <p:cNvPr id="3481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Challenge response is a </a:t>
            </a:r>
            <a:r>
              <a:rPr lang="en-US" altLang="en-US" u="sng">
                <a:latin typeface="Arial" panose="020B0604020202020204" pitchFamily="34" charset="0"/>
                <a:ea typeface="ＭＳ Ｐゴシック" panose="020B0600070205080204" pitchFamily="34" charset="-128"/>
              </a:rPr>
              <a:t>protocol</a:t>
            </a:r>
            <a:endParaRPr lang="en-US" altLang="en-US">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An exchange of data to yield a shared result</a:t>
            </a:r>
          </a:p>
          <a:p>
            <a:pPr eaLnBrk="1" hangingPunct="1"/>
            <a:r>
              <a:rPr lang="en-US" altLang="en-US">
                <a:latin typeface="Arial" panose="020B0604020202020204" pitchFamily="34" charset="0"/>
                <a:ea typeface="ＭＳ Ｐゴシック" panose="020B0600070205080204" pitchFamily="34" charset="-128"/>
              </a:rPr>
              <a:t>Four steps:</a:t>
            </a:r>
          </a:p>
          <a:p>
            <a:pPr lvl="1" eaLnBrk="1" hangingPunct="1"/>
            <a:r>
              <a:rPr lang="en-US" altLang="en-US">
                <a:latin typeface="Arial" panose="020B0604020202020204" pitchFamily="34" charset="0"/>
                <a:ea typeface="ＭＳ Ｐゴシック" panose="020B0600070205080204" pitchFamily="34" charset="-128"/>
              </a:rPr>
              <a:t>Bob says,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Authenticate me!</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Alice says,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The challenge is 56923</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Bob calculates the response and says,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The response is 17390.</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lvl="1" eaLnBrk="1" hangingPunct="1"/>
            <a:r>
              <a:rPr lang="en-US" altLang="en-US">
                <a:latin typeface="Arial" panose="020B0604020202020204" pitchFamily="34" charset="0"/>
                <a:ea typeface="ＭＳ Ｐゴシック" panose="020B0600070205080204" pitchFamily="34" charset="-128"/>
              </a:rPr>
              <a:t>Alice checks Bob</a:t>
            </a:r>
            <a:r>
              <a:rPr lang="en-US" altLang="ja-JP">
                <a:latin typeface="Arial" panose="020B0604020202020204" pitchFamily="34" charset="0"/>
                <a:ea typeface="ＭＳ Ｐゴシック" panose="020B0600070205080204" pitchFamily="34" charset="-128"/>
              </a:rPr>
              <a:t>'s response against what she expected, using the same calculation</a:t>
            </a:r>
          </a:p>
          <a:p>
            <a:pPr eaLnBrk="1" hangingPunct="1"/>
            <a:r>
              <a:rPr lang="en-US" altLang="en-US">
                <a:latin typeface="Arial" panose="020B0604020202020204" pitchFamily="34" charset="0"/>
                <a:ea typeface="ＭＳ Ｐゴシック" panose="020B0600070205080204" pitchFamily="34" charset="-128"/>
              </a:rPr>
              <a:t>Calculation relies on a shared secret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 Challenge Response Calculation</a:t>
            </a:r>
          </a:p>
        </p:txBody>
      </p:sp>
      <p:pic>
        <p:nvPicPr>
          <p:cNvPr id="2" name="Picture 1" descr="Two dice marked N once with token value 2 is directed to adjacent RAM locations with Challenge and Base secret. The RAM location is directed to one-way Hash process that directs the six digits Hash value to the hand-operated challenge response token ca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26" y="1588762"/>
            <a:ext cx="8248349" cy="2749449"/>
          </a:xfrm>
          <a:prstGeom prst="rect">
            <a:avLst/>
          </a:prstGeom>
        </p:spPr>
      </p:pic>
      <p:sp>
        <p:nvSpPr>
          <p:cNvPr id="3" name="TextBox 2"/>
          <p:cNvSpPr txBox="1"/>
          <p:nvPr/>
        </p:nvSpPr>
        <p:spPr>
          <a:xfrm>
            <a:off x="457200" y="4580313"/>
            <a:ext cx="3931920" cy="276999"/>
          </a:xfrm>
          <a:prstGeom prst="rect">
            <a:avLst/>
          </a:prstGeom>
          <a:noFill/>
        </p:spPr>
        <p:txBody>
          <a:bodyPr wrap="square" rtlCol="0">
            <a:spAutoFit/>
          </a:bodyPr>
          <a:lstStyle/>
          <a:p>
            <a:r>
              <a:rPr lang="en-IN" sz="1200" dirty="0">
                <a:latin typeface="+mn-lt"/>
              </a:rPr>
              <a:t>Photo: Courtesy of </a:t>
            </a:r>
            <a:r>
              <a:rPr lang="en-IN" sz="1200" dirty="0" err="1">
                <a:latin typeface="+mn-lt"/>
              </a:rPr>
              <a:t>Dr.</a:t>
            </a:r>
            <a:r>
              <a:rPr lang="en-IN" sz="1200" dirty="0">
                <a:latin typeface="+mn-lt"/>
              </a:rPr>
              <a:t> Richard Smith.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 One-time Password Token</a:t>
            </a:r>
          </a:p>
        </p:txBody>
      </p:sp>
      <p:pic>
        <p:nvPicPr>
          <p:cNvPr id="2" name="Picture 1" descr="A procedure diagram depicts the process of generating a one-time password using a clock-based counter. The clock is directed to the RAM location with Counter and Base secret in adjacent locations. The RAM location is directed to One-way Hash process which directs the six-digit Hash value to the Secure ID one-time password tok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040" y="1662163"/>
            <a:ext cx="8263921" cy="2635899"/>
          </a:xfrm>
          <a:prstGeom prst="rect">
            <a:avLst/>
          </a:prstGeom>
        </p:spPr>
      </p:pic>
      <p:sp>
        <p:nvSpPr>
          <p:cNvPr id="5" name="TextBox 4"/>
          <p:cNvSpPr txBox="1"/>
          <p:nvPr/>
        </p:nvSpPr>
        <p:spPr>
          <a:xfrm>
            <a:off x="353683" y="4320255"/>
            <a:ext cx="3931920" cy="253915"/>
          </a:xfrm>
          <a:prstGeom prst="rect">
            <a:avLst/>
          </a:prstGeom>
          <a:noFill/>
        </p:spPr>
        <p:txBody>
          <a:bodyPr wrap="square" rtlCol="0">
            <a:spAutoFit/>
          </a:bodyPr>
          <a:lstStyle/>
          <a:p>
            <a:r>
              <a:rPr lang="en-IN" sz="900" dirty="0">
                <a:cs typeface="Arial" panose="020B0604020202020204" pitchFamily="34" charset="0"/>
              </a:rPr>
              <a:t>Photo: Courtesy of </a:t>
            </a:r>
            <a:r>
              <a:rPr lang="en-IN" sz="900" dirty="0" err="1">
                <a:cs typeface="Arial" panose="020B0604020202020204" pitchFamily="34" charset="0"/>
              </a:rPr>
              <a:t>Dr.</a:t>
            </a:r>
            <a:r>
              <a:rPr lang="en-IN" sz="900" dirty="0">
                <a:cs typeface="Arial" panose="020B0604020202020204" pitchFamily="34" charset="0"/>
              </a:rPr>
              <a:t> Richard Smith.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Smartphones as Tokens</a:t>
            </a:r>
          </a:p>
        </p:txBody>
      </p:sp>
      <p:sp>
        <p:nvSpPr>
          <p:cNvPr id="37890" name="Content Placeholder 2"/>
          <p:cNvSpPr>
            <a:spLocks noGrp="1"/>
          </p:cNvSpPr>
          <p:nvPr>
            <p:ph idx="1"/>
          </p:nvPr>
        </p:nvSpPr>
        <p:spPr>
          <a:xfrm>
            <a:off x="457200" y="1270000"/>
            <a:ext cx="8229600" cy="5078413"/>
          </a:xfrm>
        </p:spPr>
        <p:txBody>
          <a:bodyPr/>
          <a:lstStyle/>
          <a:p>
            <a:pPr eaLnBrk="1" hangingPunct="1"/>
            <a:r>
              <a:rPr lang="en-US" altLang="en-US" dirty="0">
                <a:latin typeface="Arial" panose="020B0604020202020204" pitchFamily="34" charset="0"/>
                <a:ea typeface="ＭＳ Ｐゴシック" panose="020B0600070205080204" pitchFamily="34" charset="-128"/>
              </a:rPr>
              <a:t>Lock/unlock adds an authentication factor</a:t>
            </a:r>
          </a:p>
          <a:p>
            <a:pPr lvl="1" eaLnBrk="1" hangingPunct="1"/>
            <a:r>
              <a:rPr lang="en-US" altLang="en-US" dirty="0">
                <a:latin typeface="Arial" panose="020B0604020202020204" pitchFamily="34" charset="0"/>
                <a:ea typeface="ＭＳ Ｐゴシック" panose="020B0600070205080204" pitchFamily="34" charset="-128"/>
              </a:rPr>
              <a:t>Unlock with memorized passcode</a:t>
            </a:r>
          </a:p>
          <a:p>
            <a:pPr lvl="1" eaLnBrk="1" hangingPunct="1"/>
            <a:r>
              <a:rPr lang="en-US" altLang="en-US" dirty="0">
                <a:latin typeface="Arial" panose="020B0604020202020204" pitchFamily="34" charset="0"/>
                <a:ea typeface="ＭＳ Ｐゴシック" panose="020B0600070205080204" pitchFamily="34" charset="-128"/>
              </a:rPr>
              <a:t>Separate authentication token</a:t>
            </a:r>
          </a:p>
          <a:p>
            <a:pPr lvl="2" eaLnBrk="1" hangingPunct="1"/>
            <a:r>
              <a:rPr lang="en-US" altLang="en-US" dirty="0">
                <a:latin typeface="Arial" panose="020B0604020202020204" pitchFamily="34" charset="0"/>
                <a:ea typeface="ＭＳ Ｐゴシック" panose="020B0600070205080204" pitchFamily="34" charset="-128"/>
              </a:rPr>
              <a:t>Smart watch other Bluetooth device</a:t>
            </a:r>
          </a:p>
          <a:p>
            <a:pPr lvl="1" eaLnBrk="1" hangingPunct="1"/>
            <a:r>
              <a:rPr lang="en-US" altLang="en-US" dirty="0">
                <a:latin typeface="Arial" panose="020B0604020202020204" pitchFamily="34" charset="0"/>
                <a:ea typeface="ＭＳ Ｐゴシック" panose="020B0600070205080204" pitchFamily="34" charset="-128"/>
              </a:rPr>
              <a:t>Biometric: fingerprint, face, iris, …</a:t>
            </a:r>
          </a:p>
          <a:p>
            <a:pPr eaLnBrk="1" hangingPunct="1"/>
            <a:r>
              <a:rPr lang="en-US" altLang="en-US" dirty="0">
                <a:latin typeface="Arial" panose="020B0604020202020204" pitchFamily="34" charset="0"/>
                <a:ea typeface="ＭＳ Ｐゴシック" panose="020B0600070205080204" pitchFamily="34" charset="-128"/>
              </a:rPr>
              <a:t>Mobile authentication techniques</a:t>
            </a:r>
          </a:p>
          <a:p>
            <a:pPr lvl="1" eaLnBrk="1" hangingPunct="1"/>
            <a:r>
              <a:rPr lang="en-US" altLang="en-US" dirty="0">
                <a:latin typeface="Arial" panose="020B0604020202020204" pitchFamily="34" charset="0"/>
                <a:ea typeface="ＭＳ Ｐゴシック" panose="020B0600070205080204" pitchFamily="34" charset="-128"/>
              </a:rPr>
              <a:t>One-time password via SMS messaging (vulnerable)</a:t>
            </a:r>
          </a:p>
          <a:p>
            <a:pPr lvl="1" eaLnBrk="1" hangingPunct="1"/>
            <a:r>
              <a:rPr lang="en-US" altLang="en-US" dirty="0">
                <a:latin typeface="Arial" panose="020B0604020202020204" pitchFamily="34" charset="0"/>
                <a:ea typeface="ＭＳ Ｐゴシック" panose="020B0600070205080204" pitchFamily="34" charset="-128"/>
              </a:rPr>
              <a:t>Smartphone one-time password software</a:t>
            </a:r>
          </a:p>
          <a:p>
            <a:pPr lvl="1" eaLnBrk="1" hangingPunct="1"/>
            <a:r>
              <a:rPr lang="en-US" altLang="en-US" dirty="0">
                <a:latin typeface="Arial" panose="020B0604020202020204" pitchFamily="34" charset="0"/>
                <a:ea typeface="ＭＳ Ｐゴシック" panose="020B0600070205080204" pitchFamily="34" charset="-128"/>
              </a:rPr>
              <a:t>NFC protocols for financial cards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457200" y="247743"/>
            <a:ext cx="8229600" cy="812800"/>
          </a:xfrm>
        </p:spPr>
        <p:txBody>
          <a:bodyPr/>
          <a:lstStyle/>
          <a:p>
            <a:pPr eaLnBrk="1" hangingPunct="1"/>
            <a:r>
              <a:rPr lang="en-US" altLang="en-US">
                <a:latin typeface="Arial" panose="020B0604020202020204" pitchFamily="34" charset="0"/>
                <a:ea typeface="ＭＳ Ｐゴシック" panose="020B0600070205080204" pitchFamily="34" charset="-128"/>
              </a:rPr>
              <a:t>Token Vulnerabilities</a:t>
            </a:r>
          </a:p>
        </p:txBody>
      </p:sp>
      <p:sp>
        <p:nvSpPr>
          <p:cNvPr id="38914" name="Content Placeholder 2"/>
          <p:cNvSpPr>
            <a:spLocks noGrp="1"/>
          </p:cNvSpPr>
          <p:nvPr>
            <p:ph idx="1"/>
          </p:nvPr>
        </p:nvSpPr>
        <p:spPr>
          <a:xfrm>
            <a:off x="457200" y="1117599"/>
            <a:ext cx="8229600" cy="5078413"/>
          </a:xfrm>
        </p:spPr>
        <p:txBody>
          <a:bodyPr/>
          <a:lstStyle/>
          <a:p>
            <a:pPr eaLnBrk="1" hangingPunct="1"/>
            <a:r>
              <a:rPr lang="en-US" altLang="en-US">
                <a:latin typeface="Arial" panose="020B0604020202020204" pitchFamily="34" charset="0"/>
                <a:ea typeface="ＭＳ Ｐゴシック" panose="020B0600070205080204" pitchFamily="34" charset="-128"/>
              </a:rPr>
              <a:t>Clone or borrow credential</a:t>
            </a:r>
          </a:p>
          <a:p>
            <a:pPr lvl="1" eaLnBrk="1" hangingPunct="1"/>
            <a:r>
              <a:rPr lang="en-US" altLang="en-US">
                <a:latin typeface="Arial" panose="020B0604020202020204" pitchFamily="34" charset="0"/>
                <a:ea typeface="ＭＳ Ｐゴシック" panose="020B0600070205080204" pitchFamily="34" charset="-128"/>
              </a:rPr>
              <a:t>Borrowing is possible, but detectable</a:t>
            </a:r>
          </a:p>
          <a:p>
            <a:pPr lvl="1" eaLnBrk="1" hangingPunct="1"/>
            <a:r>
              <a:rPr lang="en-US" altLang="en-US">
                <a:latin typeface="Arial" panose="020B0604020202020204" pitchFamily="34" charset="0"/>
                <a:ea typeface="ＭＳ Ｐゴシック" panose="020B0600070205080204" pitchFamily="34" charset="-128"/>
              </a:rPr>
              <a:t>Cloning should be impractical</a:t>
            </a:r>
          </a:p>
          <a:p>
            <a:pPr eaLnBrk="1" hangingPunct="1"/>
            <a:r>
              <a:rPr lang="en-US" altLang="en-US">
                <a:latin typeface="Arial" panose="020B0604020202020204" pitchFamily="34" charset="0"/>
                <a:ea typeface="ＭＳ Ｐゴシック" panose="020B0600070205080204" pitchFamily="34" charset="-128"/>
              </a:rPr>
              <a:t>Sniffing and trial-and-error guessing</a:t>
            </a:r>
          </a:p>
          <a:p>
            <a:pPr lvl="1" eaLnBrk="1" hangingPunct="1"/>
            <a:r>
              <a:rPr lang="en-US" altLang="en-US">
                <a:latin typeface="Arial" panose="020B0604020202020204" pitchFamily="34" charset="0"/>
                <a:ea typeface="ＭＳ Ｐゴシック" panose="020B0600070205080204" pitchFamily="34" charset="-128"/>
              </a:rPr>
              <a:t>Both should be impractical</a:t>
            </a:r>
          </a:p>
          <a:p>
            <a:pPr eaLnBrk="1" hangingPunct="1"/>
            <a:r>
              <a:rPr lang="en-US" altLang="en-US">
                <a:latin typeface="Arial" panose="020B0604020202020204" pitchFamily="34" charset="0"/>
                <a:ea typeface="ＭＳ Ｐゴシック" panose="020B0600070205080204" pitchFamily="34" charset="-128"/>
              </a:rPr>
              <a:t>Denial of service</a:t>
            </a:r>
          </a:p>
          <a:p>
            <a:pPr lvl="1" eaLnBrk="1" hangingPunct="1"/>
            <a:r>
              <a:rPr lang="en-US" altLang="en-US">
                <a:latin typeface="Arial" panose="020B0604020202020204" pitchFamily="34" charset="0"/>
                <a:ea typeface="ＭＳ Ｐゴシック" panose="020B0600070205080204" pitchFamily="34" charset="-128"/>
              </a:rPr>
              <a:t>Token may be lost, damaged, or stolen</a:t>
            </a:r>
          </a:p>
          <a:p>
            <a:pPr eaLnBrk="1" hangingPunct="1"/>
            <a:r>
              <a:rPr lang="en-US" altLang="en-US">
                <a:latin typeface="Arial" panose="020B0604020202020204" pitchFamily="34" charset="0"/>
                <a:ea typeface="ＭＳ Ｐゴシック" panose="020B0600070205080204" pitchFamily="34" charset="-128"/>
              </a:rPr>
              <a:t>Retrieve from backup</a:t>
            </a:r>
          </a:p>
          <a:p>
            <a:pPr lvl="1" eaLnBrk="1" hangingPunct="1"/>
            <a:r>
              <a:rPr lang="en-US" altLang="en-US">
                <a:latin typeface="Arial" panose="020B0604020202020204" pitchFamily="34" charset="0"/>
                <a:ea typeface="ＭＳ Ｐゴシック" panose="020B0600070205080204" pitchFamily="34" charset="-128"/>
              </a:rPr>
              <a:t>Attacker could steal the authentication database – 2011 incident with SecurID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Biometric Authentication</a:t>
            </a:r>
          </a:p>
        </p:txBody>
      </p:sp>
      <p:pic>
        <p:nvPicPr>
          <p:cNvPr id="5" name="Picture 4" descr="A photograph of a laptop keyboard with a Biometric Reader is show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93" y="1558078"/>
            <a:ext cx="7094313" cy="3991229"/>
          </a:xfrm>
          <a:prstGeom prst="rect">
            <a:avLst/>
          </a:prstGeom>
        </p:spPr>
      </p:pic>
      <p:sp>
        <p:nvSpPr>
          <p:cNvPr id="6" name="TextBox 6"/>
          <p:cNvSpPr txBox="1">
            <a:spLocks noChangeArrowheads="1"/>
          </p:cNvSpPr>
          <p:nvPr/>
        </p:nvSpPr>
        <p:spPr bwMode="auto">
          <a:xfrm>
            <a:off x="888518" y="5575965"/>
            <a:ext cx="50800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cs typeface="Arial" panose="020B0604020202020204" pitchFamily="34" charset="0"/>
              </a:rPr>
              <a:t>Courtesy of Dr. Richard Smith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Elements of Biometric Authentication</a:t>
            </a:r>
          </a:p>
        </p:txBody>
      </p:sp>
      <p:pic>
        <p:nvPicPr>
          <p:cNvPr id="2" name="Picture 1" descr="The biometric reader reads the personal traits, extracts the features and gives the biometric credential as 1 equal to 284, 2 equal to 570, 3 equal to 534, 4 equal to 501, 5 equal to 399. The biometric credentials are directed to biometric matching using the biometric pattern datab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504" y="1892063"/>
            <a:ext cx="8388993" cy="345626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Biometric Accuracy</a:t>
            </a:r>
          </a:p>
        </p:txBody>
      </p:sp>
      <p:sp>
        <p:nvSpPr>
          <p:cNvPr id="4198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Two types of errors</a:t>
            </a:r>
          </a:p>
          <a:p>
            <a:pPr lvl="1" eaLnBrk="1" hangingPunct="1"/>
            <a:r>
              <a:rPr lang="en-US" altLang="en-US">
                <a:latin typeface="Arial" panose="020B0604020202020204" pitchFamily="34" charset="0"/>
                <a:ea typeface="ＭＳ Ｐゴシック" panose="020B0600070205080204" pitchFamily="34" charset="-128"/>
              </a:rPr>
              <a:t>False acceptance – incorrectly detects a match with a credential and the database</a:t>
            </a:r>
          </a:p>
          <a:p>
            <a:pPr lvl="1" eaLnBrk="1" hangingPunct="1"/>
            <a:r>
              <a:rPr lang="en-US" altLang="en-US">
                <a:latin typeface="Arial" panose="020B0604020202020204" pitchFamily="34" charset="0"/>
                <a:ea typeface="ＭＳ Ｐゴシック" panose="020B0600070205080204" pitchFamily="34" charset="-128"/>
              </a:rPr>
              <a:t>False rejection – fails to detect a match between a credential and the database</a:t>
            </a:r>
          </a:p>
          <a:p>
            <a:pPr eaLnBrk="1" hangingPunct="1"/>
            <a:r>
              <a:rPr lang="en-US" altLang="en-US">
                <a:latin typeface="Arial" panose="020B0604020202020204" pitchFamily="34" charset="0"/>
                <a:ea typeface="ＭＳ Ｐゴシック" panose="020B0600070205080204" pitchFamily="34" charset="-128"/>
              </a:rPr>
              <a:t>False Acceptance Rate (FAR)</a:t>
            </a:r>
          </a:p>
          <a:p>
            <a:pPr lvl="1" eaLnBrk="1" hangingPunct="1"/>
            <a:r>
              <a:rPr lang="en-US" altLang="en-US">
                <a:latin typeface="Arial" panose="020B0604020202020204" pitchFamily="34" charset="0"/>
                <a:ea typeface="ＭＳ Ｐゴシック" panose="020B0600070205080204" pitchFamily="34" charset="-128"/>
              </a:rPr>
              <a:t>Likelihood of incorrectly authenticating someone as an authorized user</a:t>
            </a:r>
          </a:p>
          <a:p>
            <a:pPr lvl="2" eaLnBrk="1" hangingPunct="1"/>
            <a:r>
              <a:rPr lang="en-US" altLang="en-US">
                <a:latin typeface="Arial" panose="020B0604020202020204" pitchFamily="34" charset="0"/>
                <a:ea typeface="ＭＳ Ｐゴシック" panose="020B0600070205080204" pitchFamily="34" charset="-128"/>
              </a:rPr>
              <a:t>Average attack space = 1 / (2 x A</a:t>
            </a:r>
            <a:r>
              <a:rPr lang="en-US" altLang="en-US" baseline="-25000">
                <a:latin typeface="Arial" panose="020B0604020202020204" pitchFamily="34" charset="0"/>
                <a:ea typeface="ＭＳ Ｐゴシック" panose="020B0600070205080204" pitchFamily="34" charset="-128"/>
              </a:rPr>
              <a:t>FAR</a:t>
            </a:r>
            <a:r>
              <a:rPr lang="en-US" altLang="en-US">
                <a:latin typeface="Arial" panose="020B0604020202020204" pitchFamily="34" charset="0"/>
                <a:ea typeface="ＭＳ Ｐゴシック" panose="020B0600070205080204" pitchFamily="34" charset="-128"/>
              </a:rPr>
              <a:t>)</a:t>
            </a:r>
          </a:p>
          <a:p>
            <a:pPr eaLnBrk="1" hangingPunct="1"/>
            <a:r>
              <a:rPr lang="en-US" altLang="en-US">
                <a:latin typeface="Arial" panose="020B0604020202020204" pitchFamily="34" charset="0"/>
                <a:ea typeface="ＭＳ Ｐゴシック" panose="020B0600070205080204" pitchFamily="34" charset="-128"/>
              </a:rPr>
              <a:t>False Rejection Rate (FRR) – denial of service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Biometric Vulnerabilities</a:t>
            </a:r>
          </a:p>
        </p:txBody>
      </p:sp>
      <p:sp>
        <p:nvSpPr>
          <p:cNvPr id="4301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Clone or borrow credential – often </a:t>
            </a:r>
          </a:p>
          <a:p>
            <a:pPr lvl="1" eaLnBrk="1" hangingPunct="1"/>
            <a:r>
              <a:rPr lang="en-US" altLang="en-US">
                <a:latin typeface="Arial" panose="020B0604020202020204" pitchFamily="34" charset="0"/>
                <a:ea typeface="ＭＳ Ｐゴシック" panose="020B0600070205080204" pitchFamily="34" charset="-128"/>
              </a:rPr>
              <a:t>Demonstrated many times with fingerprints, faces, voices, etc.</a:t>
            </a:r>
          </a:p>
          <a:p>
            <a:pPr eaLnBrk="1" hangingPunct="1"/>
            <a:r>
              <a:rPr lang="en-US" altLang="en-US">
                <a:latin typeface="Arial" panose="020B0604020202020204" pitchFamily="34" charset="0"/>
                <a:ea typeface="ＭＳ Ｐゴシック" panose="020B0600070205080204" pitchFamily="34" charset="-128"/>
              </a:rPr>
              <a:t>Sniff the credential and replay – often </a:t>
            </a:r>
          </a:p>
          <a:p>
            <a:pPr lvl="1" eaLnBrk="1" hangingPunct="1"/>
            <a:r>
              <a:rPr lang="en-US" altLang="en-US">
                <a:latin typeface="Arial" panose="020B0604020202020204" pitchFamily="34" charset="0"/>
                <a:ea typeface="ＭＳ Ｐゴシック" panose="020B0600070205080204" pitchFamily="34" charset="-128"/>
              </a:rPr>
              <a:t>Possible in networked and remote systems</a:t>
            </a:r>
          </a:p>
          <a:p>
            <a:pPr eaLnBrk="1" hangingPunct="1"/>
            <a:r>
              <a:rPr lang="en-US" altLang="en-US">
                <a:latin typeface="Arial" panose="020B0604020202020204" pitchFamily="34" charset="0"/>
                <a:ea typeface="ＭＳ Ｐゴシック" panose="020B0600070205080204" pitchFamily="34" charset="-128"/>
              </a:rPr>
              <a:t>Trial and error guessing – slight </a:t>
            </a:r>
          </a:p>
          <a:p>
            <a:pPr lvl="1" eaLnBrk="1" hangingPunct="1"/>
            <a:r>
              <a:rPr lang="en-US" altLang="en-US">
                <a:latin typeface="Arial" panose="020B0604020202020204" pitchFamily="34" charset="0"/>
                <a:ea typeface="ＭＳ Ｐゴシック" panose="020B0600070205080204" pitchFamily="34" charset="-128"/>
              </a:rPr>
              <a:t>Requires a team of attackers</a:t>
            </a:r>
          </a:p>
          <a:p>
            <a:pPr eaLnBrk="1" hangingPunct="1"/>
            <a:r>
              <a:rPr lang="en-US" altLang="en-US">
                <a:latin typeface="Arial" panose="020B0604020202020204" pitchFamily="34" charset="0"/>
                <a:ea typeface="ＭＳ Ｐゴシック" panose="020B0600070205080204" pitchFamily="34" charset="-128"/>
              </a:rPr>
              <a:t>Denial of service – possible </a:t>
            </a:r>
          </a:p>
          <a:p>
            <a:pPr eaLnBrk="1" hangingPunct="1"/>
            <a:r>
              <a:rPr lang="en-US" altLang="en-US">
                <a:latin typeface="Arial" panose="020B0604020202020204" pitchFamily="34" charset="0"/>
                <a:ea typeface="ＭＳ Ｐゴシック" panose="020B0600070205080204" pitchFamily="34" charset="-128"/>
              </a:rPr>
              <a:t>Retrieve from backup – possible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Authentication Requirements</a:t>
            </a:r>
          </a:p>
        </p:txBody>
      </p:sp>
      <p:sp>
        <p:nvSpPr>
          <p:cNvPr id="44034"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Constructing a policy for an isolated computer</a:t>
            </a:r>
          </a:p>
          <a:p>
            <a:pPr eaLnBrk="1" hangingPunct="1"/>
            <a:r>
              <a:rPr lang="en-US" altLang="en-US">
                <a:latin typeface="Arial" panose="020B0604020202020204" pitchFamily="34" charset="0"/>
                <a:ea typeface="ＭＳ Ｐゴシック" panose="020B0600070205080204" pitchFamily="34" charset="-128"/>
              </a:rPr>
              <a:t>Answer these questions:</a:t>
            </a:r>
          </a:p>
          <a:p>
            <a:pPr lvl="1" eaLnBrk="1" hangingPunct="1"/>
            <a:r>
              <a:rPr lang="en-US" altLang="en-US">
                <a:latin typeface="Arial" panose="020B0604020202020204" pitchFamily="34" charset="0"/>
                <a:ea typeface="ＭＳ Ｐゴシック" panose="020B0600070205080204" pitchFamily="34" charset="-128"/>
              </a:rPr>
              <a:t>Is the computer used at home, at work, or both?</a:t>
            </a:r>
          </a:p>
          <a:p>
            <a:pPr lvl="1" eaLnBrk="1" hangingPunct="1"/>
            <a:r>
              <a:rPr lang="en-US" altLang="en-US">
                <a:latin typeface="Arial" panose="020B0604020202020204" pitchFamily="34" charset="0"/>
                <a:ea typeface="ＭＳ Ｐゴシック" panose="020B0600070205080204" pitchFamily="34" charset="-128"/>
              </a:rPr>
              <a:t>For each environment, are there threats?</a:t>
            </a:r>
          </a:p>
          <a:p>
            <a:pPr lvl="1" eaLnBrk="1" hangingPunct="1"/>
            <a:r>
              <a:rPr lang="en-US" altLang="en-US">
                <a:latin typeface="Arial" panose="020B0604020202020204" pitchFamily="34" charset="0"/>
                <a:ea typeface="ＭＳ Ｐゴシック" panose="020B0600070205080204" pitchFamily="34" charset="-128"/>
              </a:rPr>
              <a:t>For each threat, is it a </a:t>
            </a:r>
            <a:r>
              <a:rPr lang="en-US" altLang="en-US" u="sng">
                <a:latin typeface="Arial" panose="020B0604020202020204" pitchFamily="34" charset="0"/>
                <a:ea typeface="ＭＳ Ｐゴシック" panose="020B0600070205080204" pitchFamily="34" charset="-128"/>
              </a:rPr>
              <a:t>weak</a:t>
            </a:r>
            <a:r>
              <a:rPr lang="en-US" altLang="en-US">
                <a:latin typeface="Arial" panose="020B0604020202020204" pitchFamily="34" charset="0"/>
                <a:ea typeface="ＭＳ Ｐゴシック" panose="020B0600070205080204" pitchFamily="34" charset="-128"/>
              </a:rPr>
              <a:t> or </a:t>
            </a:r>
            <a:r>
              <a:rPr lang="en-US" altLang="en-US" u="sng">
                <a:latin typeface="Arial" panose="020B0604020202020204" pitchFamily="34" charset="0"/>
                <a:ea typeface="ＭＳ Ｐゴシック" panose="020B0600070205080204" pitchFamily="34" charset="-128"/>
              </a:rPr>
              <a:t>strong</a:t>
            </a:r>
            <a:r>
              <a:rPr lang="en-US" altLang="en-US">
                <a:latin typeface="Arial" panose="020B0604020202020204" pitchFamily="34" charset="0"/>
                <a:ea typeface="ＭＳ Ｐゴシック" panose="020B0600070205080204" pitchFamily="34" charset="-128"/>
              </a:rPr>
              <a:t> threat?</a:t>
            </a:r>
          </a:p>
          <a:p>
            <a:pPr eaLnBrk="1" hangingPunct="1"/>
            <a:r>
              <a:rPr lang="en-US" altLang="en-US">
                <a:latin typeface="Arial" panose="020B0604020202020204" pitchFamily="34" charset="0"/>
                <a:ea typeface="ＭＳ Ｐゴシック" panose="020B0600070205080204" pitchFamily="34" charset="-128"/>
              </a:rPr>
              <a:t>Weak threat: Might make an opportunistic attack on a vulnerable computer</a:t>
            </a:r>
          </a:p>
          <a:p>
            <a:pPr eaLnBrk="1" hangingPunct="1"/>
            <a:r>
              <a:rPr lang="en-US" altLang="en-US">
                <a:latin typeface="Arial" panose="020B0604020202020204" pitchFamily="34" charset="0"/>
                <a:ea typeface="ＭＳ Ｐゴシック" panose="020B0600070205080204" pitchFamily="34" charset="-128"/>
              </a:rPr>
              <a:t>Strong threat: Will spend time and effort on an attack, if unlikely to be detected and/or caught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Authentication Factors</a:t>
            </a:r>
          </a:p>
        </p:txBody>
      </p:sp>
      <p:sp>
        <p:nvSpPr>
          <p:cNvPr id="11266" name="Text Placeholder 2"/>
          <p:cNvSpPr>
            <a:spLocks noGrp="1"/>
          </p:cNvSpPr>
          <p:nvPr>
            <p:ph type="body" idx="1"/>
          </p:nvPr>
        </p:nvSpPr>
        <p:spPr>
          <a:xfrm>
            <a:off x="457200" y="1087438"/>
            <a:ext cx="8229600" cy="5038725"/>
          </a:xfrm>
        </p:spPr>
        <p:txBody>
          <a:bodyPr/>
          <a:lstStyle/>
          <a:p>
            <a:r>
              <a:rPr lang="en-US" altLang="en-US" b="1" dirty="0">
                <a:latin typeface="Arial" panose="020B0604020202020204" pitchFamily="34" charset="0"/>
                <a:ea typeface="ＭＳ Ｐゴシック" panose="020B0600070205080204" pitchFamily="34" charset="-128"/>
              </a:rPr>
              <a:t>Something you know</a:t>
            </a:r>
            <a:endParaRPr lang="en-US" altLang="en-US" dirty="0">
              <a:latin typeface="Arial" panose="020B0604020202020204" pitchFamily="34" charset="0"/>
              <a:ea typeface="ＭＳ Ｐゴシック" panose="020B0600070205080204" pitchFamily="34" charset="-128"/>
            </a:endParaRPr>
          </a:p>
          <a:p>
            <a:pPr lvl="1"/>
            <a:r>
              <a:rPr lang="en-US" altLang="en-US" b="1" dirty="0">
                <a:latin typeface="Arial" panose="020B0604020202020204" pitchFamily="34" charset="0"/>
                <a:ea typeface="ＭＳ Ｐゴシック" panose="020B0600070205080204" pitchFamily="34" charset="-128"/>
              </a:rPr>
              <a:t>Password or PIN</a:t>
            </a:r>
            <a:endParaRPr lang="en-US" altLang="en-US" dirty="0">
              <a:latin typeface="Arial" panose="020B0604020202020204" pitchFamily="34" charset="0"/>
              <a:ea typeface="ＭＳ Ｐゴシック" panose="020B0600070205080204" pitchFamily="34" charset="-128"/>
            </a:endParaRPr>
          </a:p>
          <a:p>
            <a:r>
              <a:rPr lang="en-US" altLang="en-US" b="1" dirty="0">
                <a:latin typeface="Arial" panose="020B0604020202020204" pitchFamily="34" charset="0"/>
                <a:ea typeface="ＭＳ Ｐゴシック" panose="020B0600070205080204" pitchFamily="34" charset="-128"/>
              </a:rPr>
              <a:t>Something you have</a:t>
            </a:r>
            <a:endParaRPr lang="en-US" altLang="en-US" dirty="0">
              <a:latin typeface="Arial" panose="020B0604020202020204" pitchFamily="34" charset="0"/>
              <a:ea typeface="ＭＳ Ｐゴシック" panose="020B0600070205080204" pitchFamily="34" charset="-128"/>
            </a:endParaRPr>
          </a:p>
          <a:p>
            <a:pPr lvl="1"/>
            <a:r>
              <a:rPr lang="en-US" altLang="en-US" b="1" dirty="0">
                <a:latin typeface="Arial" panose="020B0604020202020204" pitchFamily="34" charset="0"/>
                <a:ea typeface="ＭＳ Ｐゴシック" panose="020B0600070205080204" pitchFamily="34" charset="-128"/>
              </a:rPr>
              <a:t>Key, token, phone</a:t>
            </a:r>
            <a:endParaRPr lang="en-US" altLang="en-US" dirty="0">
              <a:latin typeface="Arial" panose="020B0604020202020204" pitchFamily="34" charset="0"/>
              <a:ea typeface="ＭＳ Ｐゴシック" panose="020B0600070205080204" pitchFamily="34" charset="-128"/>
            </a:endParaRPr>
          </a:p>
          <a:p>
            <a:r>
              <a:rPr lang="en-US" altLang="en-US" b="1" dirty="0">
                <a:latin typeface="Arial" panose="020B0604020202020204" pitchFamily="34" charset="0"/>
                <a:ea typeface="ＭＳ Ｐゴシック" panose="020B0600070205080204" pitchFamily="34" charset="-128"/>
              </a:rPr>
              <a:t>Something you are</a:t>
            </a:r>
            <a:endParaRPr lang="en-US" altLang="en-US" dirty="0">
              <a:latin typeface="Arial" panose="020B0604020202020204" pitchFamily="34" charset="0"/>
              <a:ea typeface="ＭＳ Ｐゴシック" panose="020B0600070205080204" pitchFamily="34" charset="-128"/>
            </a:endParaRPr>
          </a:p>
          <a:p>
            <a:pPr lvl="1"/>
            <a:r>
              <a:rPr lang="en-US" altLang="en-US" b="1" dirty="0">
                <a:latin typeface="Arial" panose="020B0604020202020204" pitchFamily="34" charset="0"/>
                <a:ea typeface="ＭＳ Ｐゴシック" panose="020B0600070205080204" pitchFamily="34" charset="-128"/>
              </a:rPr>
              <a:t>Fingerprint, eye scan, face, etc.</a:t>
            </a:r>
          </a:p>
          <a:p>
            <a:pPr lvl="1"/>
            <a:endParaRPr lang="en-US" altLang="en-US" dirty="0">
              <a:latin typeface="Arial" panose="020B0604020202020204" pitchFamily="34" charset="0"/>
              <a:ea typeface="ＭＳ Ｐゴシック" panose="020B0600070205080204" pitchFamily="34" charset="-128"/>
            </a:endParaRPr>
          </a:p>
          <a:p>
            <a:pPr algn="ctr" eaLnBrk="1" hangingPunct="1">
              <a:buFont typeface="Arial" panose="020B0604020202020204" pitchFamily="34" charset="0"/>
              <a:buNone/>
            </a:pPr>
            <a:r>
              <a:rPr lang="en-US" altLang="en-US" dirty="0">
                <a:latin typeface="Arial" panose="020B0604020202020204" pitchFamily="34" charset="0"/>
                <a:ea typeface="ＭＳ Ｐゴシック" panose="020B0600070205080204" pitchFamily="34" charset="-128"/>
              </a:rPr>
              <a:t>Traditional parallel terms:</a:t>
            </a:r>
          </a:p>
          <a:p>
            <a:pPr algn="ctr" eaLnBrk="1" hangingPunct="1">
              <a:buFont typeface="Arial" panose="020B0604020202020204" pitchFamily="34" charset="0"/>
              <a:buNone/>
            </a:pPr>
            <a:r>
              <a:rPr lang="en-US" altLang="en-US" dirty="0">
                <a:latin typeface="Arial" panose="020B0604020202020204" pitchFamily="34" charset="0"/>
                <a:ea typeface="ＭＳ Ｐゴシック" panose="020B0600070205080204" pitchFamily="34" charset="-128"/>
              </a:rPr>
              <a:t>Something you </a:t>
            </a:r>
            <a:r>
              <a:rPr lang="en-US" altLang="en-US" u="sng" dirty="0">
                <a:latin typeface="Arial" panose="020B0604020202020204" pitchFamily="34" charset="0"/>
                <a:ea typeface="ＭＳ Ｐゴシック" panose="020B0600070205080204" pitchFamily="34" charset="-128"/>
              </a:rPr>
              <a:t>know</a:t>
            </a:r>
            <a:r>
              <a:rPr lang="en-US" altLang="en-US" dirty="0">
                <a:latin typeface="Arial" panose="020B0604020202020204" pitchFamily="34" charset="0"/>
                <a:ea typeface="ＭＳ Ｐゴシック" panose="020B0600070205080204" pitchFamily="34" charset="-128"/>
              </a:rPr>
              <a:t>, </a:t>
            </a:r>
            <a:r>
              <a:rPr lang="en-US" altLang="en-US" u="sng" dirty="0">
                <a:latin typeface="Arial" panose="020B0604020202020204" pitchFamily="34" charset="0"/>
                <a:ea typeface="ＭＳ Ｐゴシック" panose="020B0600070205080204" pitchFamily="34" charset="-128"/>
              </a:rPr>
              <a:t>are</a:t>
            </a:r>
            <a:r>
              <a:rPr lang="en-US" altLang="en-US" dirty="0">
                <a:latin typeface="Arial" panose="020B0604020202020204" pitchFamily="34" charset="0"/>
                <a:ea typeface="ＭＳ Ｐゴシック" panose="020B0600070205080204" pitchFamily="34" charset="-128"/>
              </a:rPr>
              <a:t>, </a:t>
            </a:r>
            <a:r>
              <a:rPr lang="en-US" altLang="en-US" u="sng" dirty="0">
                <a:latin typeface="Arial" panose="020B0604020202020204" pitchFamily="34" charset="0"/>
                <a:ea typeface="ＭＳ Ｐゴシック" panose="020B0600070205080204" pitchFamily="34" charset="-128"/>
              </a:rPr>
              <a:t>have</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altLang="en-US">
                <a:latin typeface="Arial" panose="020B0604020202020204" pitchFamily="34" charset="0"/>
                <a:ea typeface="ＭＳ Ｐゴシック" panose="020B0600070205080204" pitchFamily="34" charset="-128"/>
              </a:rPr>
              <a:t>Threats and Motivations</a:t>
            </a:r>
          </a:p>
        </p:txBody>
      </p:sp>
      <p:pic>
        <p:nvPicPr>
          <p:cNvPr id="2" name="Picture 1" descr="A table illustrates the levels of authentication threats. The table depicts level of threat, level of motivation, level of motivation related to authentication. The table row-wise reads: Weak Threat, No Motivation, The agent is not motivated to try to trick the authentication system; blank, Scant Motivation, the agent has limited skills and a mild motivation to overcome the authentication system. For example, an agent might exploit a written-down password or carelessly stored key; Strong Threat, Stealth Motivation, The agent has the skills and motivation to attack the authentication system, but is not motivated to cause significant, visible damage; blank, Low Motivation, The agent has the skills and motivation to attack the authentication system and cause visible though limited damage; Extreme Threat, Moderate Motivation, The agent has the skills and motivation to attack the authentication system and cause significant damage, possibly including bodily injuries; blank, High Motivation, The agent has the skills and motivation to attack the authentication system and cause severe damage, possibly including loss of lif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394" y="1147633"/>
            <a:ext cx="6787212" cy="521866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Weak Threat Environments</a:t>
            </a:r>
          </a:p>
        </p:txBody>
      </p:sp>
      <p:sp>
        <p:nvSpPr>
          <p:cNvPr id="4608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At home</a:t>
            </a:r>
          </a:p>
          <a:p>
            <a:pPr lvl="1" eaLnBrk="1" hangingPunct="1"/>
            <a:r>
              <a:rPr lang="en-US" altLang="en-US">
                <a:latin typeface="Arial" panose="020B0604020202020204" pitchFamily="34" charset="0"/>
                <a:ea typeface="ＭＳ Ｐゴシック" panose="020B0600070205080204" pitchFamily="34" charset="-128"/>
              </a:rPr>
              <a:t>Avoid opportunities for shoulder surfing</a:t>
            </a:r>
          </a:p>
          <a:p>
            <a:pPr lvl="1" eaLnBrk="1" hangingPunct="1"/>
            <a:r>
              <a:rPr lang="en-US" altLang="en-US">
                <a:latin typeface="Arial" panose="020B0604020202020204" pitchFamily="34" charset="0"/>
                <a:ea typeface="ＭＳ Ｐゴシック" panose="020B0600070205080204" pitchFamily="34" charset="-128"/>
              </a:rPr>
              <a:t>Do not write down passwords that are at risk of being stolen</a:t>
            </a:r>
          </a:p>
          <a:p>
            <a:pPr lvl="1" eaLnBrk="1" hangingPunct="1"/>
            <a:r>
              <a:rPr lang="en-US" altLang="en-US">
                <a:latin typeface="Arial" panose="020B0604020202020204" pitchFamily="34" charset="0"/>
                <a:ea typeface="ＭＳ Ｐゴシック" panose="020B0600070205080204" pitchFamily="34" charset="-128"/>
              </a:rPr>
              <a:t>Passwords should be hard to guess and easy to remember</a:t>
            </a:r>
          </a:p>
          <a:p>
            <a:pPr eaLnBrk="1" hangingPunct="1"/>
            <a:r>
              <a:rPr lang="en-US" altLang="en-US">
                <a:latin typeface="Arial" panose="020B0604020202020204" pitchFamily="34" charset="0"/>
                <a:ea typeface="ＭＳ Ｐゴシック" panose="020B0600070205080204" pitchFamily="34" charset="-128"/>
              </a:rPr>
              <a:t>At work – similar to home, </a:t>
            </a:r>
            <a:r>
              <a:rPr lang="en-US" altLang="en-US" u="sng">
                <a:latin typeface="Arial" panose="020B0604020202020204" pitchFamily="34" charset="0"/>
                <a:ea typeface="ＭＳ Ｐゴシック" panose="020B0600070205080204" pitchFamily="34" charset="-128"/>
              </a:rPr>
              <a:t>except</a:t>
            </a:r>
            <a:r>
              <a:rPr lang="en-US" altLang="en-US">
                <a:latin typeface="Arial" panose="020B0604020202020204" pitchFamily="34" charset="0"/>
                <a:ea typeface="ＭＳ Ｐゴシック" panose="020B0600070205080204" pitchFamily="34" charset="-128"/>
              </a:rPr>
              <a:t>:</a:t>
            </a:r>
          </a:p>
          <a:p>
            <a:pPr lvl="1" eaLnBrk="1" hangingPunct="1"/>
            <a:r>
              <a:rPr lang="en-US" altLang="en-US">
                <a:latin typeface="Arial" panose="020B0604020202020204" pitchFamily="34" charset="0"/>
                <a:ea typeface="ＭＳ Ｐゴシック" panose="020B0600070205080204" pitchFamily="34" charset="-128"/>
              </a:rPr>
              <a:t>Passwords may be written down as long as the user keeps physical possession of the list</a:t>
            </a:r>
          </a:p>
          <a:p>
            <a:pPr lvl="1" eaLnBrk="1" hangingPunct="1"/>
            <a:r>
              <a:rPr lang="en-US" altLang="en-US">
                <a:latin typeface="Arial" panose="020B0604020202020204" pitchFamily="34" charset="0"/>
                <a:ea typeface="ＭＳ Ｐゴシック" panose="020B0600070205080204" pitchFamily="34" charset="-128"/>
              </a:rPr>
              <a:t>Authentication tokens may be used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Strong Threat Environment</a:t>
            </a:r>
          </a:p>
        </p:txBody>
      </p:sp>
      <p:sp>
        <p:nvSpPr>
          <p:cNvPr id="4710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Using passwords</a:t>
            </a:r>
          </a:p>
          <a:p>
            <a:pPr lvl="1" eaLnBrk="1" hangingPunct="1"/>
            <a:r>
              <a:rPr lang="en-US" altLang="en-US">
                <a:latin typeface="Arial" panose="020B0604020202020204" pitchFamily="34" charset="0"/>
                <a:ea typeface="ＭＳ Ｐゴシック" panose="020B0600070205080204" pitchFamily="34" charset="-128"/>
              </a:rPr>
              <a:t>System should track failed password guesses to try to detect guessing attacks</a:t>
            </a:r>
          </a:p>
          <a:p>
            <a:pPr lvl="1" eaLnBrk="1" hangingPunct="1"/>
            <a:r>
              <a:rPr lang="en-US" altLang="en-US">
                <a:latin typeface="Arial" panose="020B0604020202020204" pitchFamily="34" charset="0"/>
                <a:ea typeface="ＭＳ Ｐゴシック" panose="020B0600070205080204" pitchFamily="34" charset="-128"/>
              </a:rPr>
              <a:t>Protect against keyboard sniffers</a:t>
            </a:r>
          </a:p>
          <a:p>
            <a:pPr lvl="1" eaLnBrk="1" hangingPunct="1"/>
            <a:r>
              <a:rPr lang="en-US" altLang="en-US">
                <a:latin typeface="Arial" panose="020B0604020202020204" pitchFamily="34" charset="0"/>
                <a:ea typeface="ＭＳ Ｐゴシック" panose="020B0600070205080204" pitchFamily="34" charset="-128"/>
              </a:rPr>
              <a:t>Pick passwords that resist off-line attacks</a:t>
            </a:r>
          </a:p>
          <a:p>
            <a:pPr lvl="1" eaLnBrk="1" hangingPunct="1"/>
            <a:r>
              <a:rPr lang="en-US" altLang="en-US">
                <a:latin typeface="Arial" panose="020B0604020202020204" pitchFamily="34" charset="0"/>
                <a:ea typeface="ＭＳ Ｐゴシック" panose="020B0600070205080204" pitchFamily="34" charset="-128"/>
              </a:rPr>
              <a:t>The system should provide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secure attention</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Other options:</a:t>
            </a:r>
          </a:p>
          <a:p>
            <a:pPr lvl="1" eaLnBrk="1" hangingPunct="1"/>
            <a:r>
              <a:rPr lang="en-US" altLang="en-US">
                <a:latin typeface="Arial" panose="020B0604020202020204" pitchFamily="34" charset="0"/>
                <a:ea typeface="ＭＳ Ｐゴシック" panose="020B0600070205080204" pitchFamily="34" charset="-128"/>
              </a:rPr>
              <a:t>Passwords plus tokens (not for home use)</a:t>
            </a:r>
          </a:p>
          <a:p>
            <a:pPr lvl="1" eaLnBrk="1" hangingPunct="1"/>
            <a:r>
              <a:rPr lang="en-US" altLang="en-US">
                <a:latin typeface="Arial" panose="020B0604020202020204" pitchFamily="34" charset="0"/>
                <a:ea typeface="ＭＳ Ｐゴシック" panose="020B0600070205080204" pitchFamily="34" charset="-128"/>
              </a:rPr>
              <a:t>Passwords plus a locked smartphone</a:t>
            </a:r>
          </a:p>
          <a:p>
            <a:pPr lvl="1" eaLnBrk="1" hangingPunct="1"/>
            <a:r>
              <a:rPr lang="en-US" altLang="en-US">
                <a:latin typeface="Arial" panose="020B0604020202020204" pitchFamily="34" charset="0"/>
                <a:ea typeface="ＭＳ Ｐゴシック" panose="020B0600070205080204" pitchFamily="34" charset="-128"/>
              </a:rPr>
              <a:t>Passwords plus biometrics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Password Selection and Handling</a:t>
            </a:r>
          </a:p>
        </p:txBody>
      </p:sp>
      <p:sp>
        <p:nvSpPr>
          <p:cNvPr id="4813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Password selection</a:t>
            </a:r>
          </a:p>
          <a:p>
            <a:pPr lvl="1" eaLnBrk="1" hangingPunct="1"/>
            <a:r>
              <a:rPr lang="en-US" altLang="en-US">
                <a:latin typeface="Arial" panose="020B0604020202020204" pitchFamily="34" charset="0"/>
                <a:ea typeface="ＭＳ Ｐゴシック" panose="020B0600070205080204" pitchFamily="34" charset="-128"/>
              </a:rPr>
              <a:t>Choose passwords according to the risk faced by the assets it protects</a:t>
            </a:r>
          </a:p>
          <a:p>
            <a:pPr lvl="2" eaLnBrk="1" hangingPunct="1"/>
            <a:r>
              <a:rPr lang="en-US" altLang="en-US">
                <a:latin typeface="Arial" panose="020B0604020202020204" pitchFamily="34" charset="0"/>
                <a:ea typeface="ＭＳ Ｐゴシック" panose="020B0600070205080204" pitchFamily="34" charset="-128"/>
              </a:rPr>
              <a:t>Pick strong passwords for valuable assets</a:t>
            </a:r>
          </a:p>
          <a:p>
            <a:pPr lvl="1" eaLnBrk="1" hangingPunct="1"/>
            <a:r>
              <a:rPr lang="en-US" altLang="en-US">
                <a:latin typeface="Arial" panose="020B0604020202020204" pitchFamily="34" charset="0"/>
                <a:ea typeface="ＭＳ Ｐゴシック" panose="020B0600070205080204" pitchFamily="34" charset="-128"/>
              </a:rPr>
              <a:t>Use different passwords to protect different types of assets (if you reuse passwords)</a:t>
            </a:r>
          </a:p>
          <a:p>
            <a:pPr eaLnBrk="1" hangingPunct="1"/>
            <a:r>
              <a:rPr lang="en-US" altLang="en-US">
                <a:latin typeface="Arial" panose="020B0604020202020204" pitchFamily="34" charset="0"/>
                <a:ea typeface="ＭＳ Ｐゴシック" panose="020B0600070205080204" pitchFamily="34" charset="-128"/>
              </a:rPr>
              <a:t>Password protection</a:t>
            </a:r>
          </a:p>
          <a:p>
            <a:pPr lvl="1" eaLnBrk="1" hangingPunct="1"/>
            <a:r>
              <a:rPr lang="en-US" altLang="en-US">
                <a:latin typeface="Arial" panose="020B0604020202020204" pitchFamily="34" charset="0"/>
                <a:ea typeface="ＭＳ Ｐゴシック" panose="020B0600070205080204" pitchFamily="34" charset="-128"/>
              </a:rPr>
              <a:t>Keep an electronic, password-protected list</a:t>
            </a:r>
          </a:p>
          <a:p>
            <a:pPr lvl="1" eaLnBrk="1" hangingPunct="1"/>
            <a:r>
              <a:rPr lang="en-US" altLang="en-US">
                <a:latin typeface="Arial" panose="020B0604020202020204" pitchFamily="34" charset="0"/>
                <a:ea typeface="ＭＳ Ｐゴシック" panose="020B0600070205080204" pitchFamily="34" charset="-128"/>
              </a:rPr>
              <a:t>Keep a paper list of less critical passwords</a:t>
            </a:r>
          </a:p>
          <a:p>
            <a:pPr lvl="1" eaLnBrk="1" hangingPunct="1"/>
            <a:r>
              <a:rPr lang="en-US" altLang="en-US">
                <a:latin typeface="Arial" panose="020B0604020202020204" pitchFamily="34" charset="0"/>
                <a:ea typeface="ＭＳ Ｐゴシック" panose="020B0600070205080204" pitchFamily="34" charset="-128"/>
              </a:rPr>
              <a:t>Lock up a list of essential passwords safely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F65E-F8DA-1E4B-BB8B-6778AE7D0AA7}"/>
              </a:ext>
            </a:extLst>
          </p:cNvPr>
          <p:cNvSpPr>
            <a:spLocks noGrp="1"/>
          </p:cNvSpPr>
          <p:nvPr>
            <p:ph type="title"/>
          </p:nvPr>
        </p:nvSpPr>
        <p:spPr/>
        <p:txBody>
          <a:bodyPr/>
          <a:lstStyle/>
          <a:p>
            <a:r>
              <a:rPr lang="en-US" dirty="0"/>
              <a:t>Other Methods</a:t>
            </a:r>
          </a:p>
        </p:txBody>
      </p:sp>
      <p:sp>
        <p:nvSpPr>
          <p:cNvPr id="3" name="Content Placeholder 2">
            <a:extLst>
              <a:ext uri="{FF2B5EF4-FFF2-40B4-BE49-F238E27FC236}">
                <a16:creationId xmlns:a16="http://schemas.microsoft.com/office/drawing/2014/main" id="{9CC6B1FB-6922-4242-9A88-E1F9851584DA}"/>
              </a:ext>
            </a:extLst>
          </p:cNvPr>
          <p:cNvSpPr>
            <a:spLocks noGrp="1"/>
          </p:cNvSpPr>
          <p:nvPr>
            <p:ph idx="1"/>
          </p:nvPr>
        </p:nvSpPr>
        <p:spPr/>
        <p:txBody>
          <a:bodyPr/>
          <a:lstStyle/>
          <a:p>
            <a:r>
              <a:rPr lang="en-US" dirty="0"/>
              <a:t>Password Manager</a:t>
            </a:r>
          </a:p>
          <a:p>
            <a:r>
              <a:rPr lang="en-US" dirty="0" err="1"/>
              <a:t>Passwordless</a:t>
            </a:r>
            <a:r>
              <a:rPr lang="en-US" dirty="0"/>
              <a:t>?</a:t>
            </a:r>
          </a:p>
        </p:txBody>
      </p:sp>
    </p:spTree>
    <p:extLst>
      <p:ext uri="{BB962C8B-B14F-4D97-AF65-F5344CB8AC3E}">
        <p14:creationId xmlns:p14="http://schemas.microsoft.com/office/powerpoint/2010/main" val="136402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Multi-factor Authentication</a:t>
            </a:r>
          </a:p>
        </p:txBody>
      </p:sp>
      <p:sp>
        <p:nvSpPr>
          <p:cNvPr id="12290" name="Text Placeholder 2"/>
          <p:cNvSpPr>
            <a:spLocks noGrp="1"/>
          </p:cNvSpPr>
          <p:nvPr>
            <p:ph type="body" idx="1"/>
          </p:nvPr>
        </p:nvSpPr>
        <p:spPr>
          <a:xfrm>
            <a:off x="457200" y="1270000"/>
            <a:ext cx="8404225" cy="4856163"/>
          </a:xfrm>
        </p:spPr>
        <p:txBody>
          <a:bodyPr/>
          <a:lstStyle/>
          <a:p>
            <a:pPr eaLnBrk="1" hangingPunct="1"/>
            <a:r>
              <a:rPr lang="en-US" altLang="en-US" dirty="0">
                <a:latin typeface="Arial" panose="020B0604020202020204" pitchFamily="34" charset="0"/>
                <a:ea typeface="ＭＳ Ｐゴシック" panose="020B0600070205080204" pitchFamily="34" charset="-128"/>
              </a:rPr>
              <a:t>Using </a:t>
            </a:r>
            <a:r>
              <a:rPr lang="en-US" altLang="en-US" u="sng" dirty="0">
                <a:latin typeface="Arial" panose="020B0604020202020204" pitchFamily="34" charset="0"/>
                <a:ea typeface="ＭＳ Ｐゴシック" panose="020B0600070205080204" pitchFamily="34" charset="-128"/>
              </a:rPr>
              <a:t>different</a:t>
            </a:r>
            <a:r>
              <a:rPr lang="en-US" altLang="en-US" dirty="0">
                <a:latin typeface="Arial" panose="020B0604020202020204" pitchFamily="34" charset="0"/>
                <a:ea typeface="ＭＳ Ｐゴシック" panose="020B0600070205080204" pitchFamily="34" charset="-128"/>
              </a:rPr>
              <a:t> factors in authentication</a:t>
            </a:r>
          </a:p>
          <a:p>
            <a:pPr lvl="1" eaLnBrk="1" hangingPunct="1"/>
            <a:r>
              <a:rPr lang="en-US" altLang="en-US" dirty="0">
                <a:latin typeface="Arial" panose="020B0604020202020204" pitchFamily="34" charset="0"/>
                <a:ea typeface="ＭＳ Ｐゴシック" panose="020B0600070205080204" pitchFamily="34" charset="-128"/>
              </a:rPr>
              <a:t>NOT two or three instances of the same factor</a:t>
            </a:r>
          </a:p>
          <a:p>
            <a:pPr eaLnBrk="1" hangingPunct="1"/>
            <a:r>
              <a:rPr lang="en-US" altLang="en-US" dirty="0">
                <a:latin typeface="Arial" panose="020B0604020202020204" pitchFamily="34" charset="0"/>
                <a:ea typeface="ＭＳ Ｐゴシック" panose="020B0600070205080204" pitchFamily="34" charset="-128"/>
              </a:rPr>
              <a:t>Two-factor authentication</a:t>
            </a:r>
          </a:p>
          <a:p>
            <a:pPr lvl="1" eaLnBrk="1" hangingPunct="1"/>
            <a:r>
              <a:rPr lang="en-US" altLang="en-US" dirty="0">
                <a:latin typeface="Arial" panose="020B0604020202020204" pitchFamily="34" charset="0"/>
                <a:ea typeface="ＭＳ Ｐゴシック" panose="020B0600070205080204" pitchFamily="34" charset="-128"/>
              </a:rPr>
              <a:t>ATM authentication: ATM card + PIN</a:t>
            </a:r>
          </a:p>
          <a:p>
            <a:pPr lvl="1" eaLnBrk="1" hangingPunct="1"/>
            <a:r>
              <a:rPr lang="en-US" altLang="en-US" dirty="0">
                <a:latin typeface="Arial" panose="020B0604020202020204" pitchFamily="34" charset="0"/>
                <a:ea typeface="ＭＳ Ｐゴシック" panose="020B0600070205080204" pitchFamily="34" charset="-128"/>
              </a:rPr>
              <a:t>Biometric laptop: Fingerprint + password</a:t>
            </a:r>
          </a:p>
          <a:p>
            <a:pPr lvl="1" eaLnBrk="1" hangingPunct="1"/>
            <a:r>
              <a:rPr lang="en-US" altLang="en-US" dirty="0">
                <a:latin typeface="Arial" panose="020B0604020202020204" pitchFamily="34" charset="0"/>
                <a:ea typeface="ＭＳ Ｐゴシック" panose="020B0600070205080204" pitchFamily="34" charset="-128"/>
              </a:rPr>
              <a:t>Careful with SMS</a:t>
            </a:r>
          </a:p>
          <a:p>
            <a:pPr lvl="1" eaLnBrk="1" hangingPunct="1"/>
            <a:r>
              <a:rPr lang="en-US" altLang="en-US" dirty="0">
                <a:latin typeface="Arial" panose="020B0604020202020204" pitchFamily="34" charset="0"/>
                <a:ea typeface="ＭＳ Ｐゴシック" panose="020B0600070205080204" pitchFamily="34" charset="-128"/>
              </a:rPr>
              <a:t>NOT: Password + PIN</a:t>
            </a:r>
          </a:p>
          <a:p>
            <a:pPr eaLnBrk="1" hangingPunct="1"/>
            <a:r>
              <a:rPr lang="en-US" altLang="en-US" dirty="0">
                <a:latin typeface="Arial" panose="020B0604020202020204" pitchFamily="34" charset="0"/>
                <a:ea typeface="ＭＳ Ｐゴシック" panose="020B0600070205080204" pitchFamily="34" charset="-128"/>
              </a:rPr>
              <a:t>Three-factor authentication</a:t>
            </a:r>
          </a:p>
          <a:p>
            <a:pPr lvl="1" eaLnBrk="1" hangingPunct="1"/>
            <a:r>
              <a:rPr lang="en-US" altLang="en-US" dirty="0">
                <a:latin typeface="Arial" panose="020B0604020202020204" pitchFamily="34" charset="0"/>
                <a:ea typeface="ＭＳ Ｐゴシック" panose="020B0600070205080204" pitchFamily="34" charset="-128"/>
              </a:rPr>
              <a:t>Biometric access card: fingerprint + card + PIN</a:t>
            </a:r>
          </a:p>
          <a:p>
            <a:pPr lvl="1" eaLnBrk="1" hangingPunct="1"/>
            <a:r>
              <a:rPr lang="en-US" altLang="en-US" dirty="0">
                <a:latin typeface="Arial" panose="020B0604020202020204" pitchFamily="34" charset="0"/>
                <a:ea typeface="ＭＳ Ｐゴシック" panose="020B0600070205080204" pitchFamily="34" charset="-128"/>
              </a:rPr>
              <a:t>NOT: fingerprint + PIN + password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Authentication Threats</a:t>
            </a:r>
          </a:p>
        </p:txBody>
      </p:sp>
      <p:sp>
        <p:nvSpPr>
          <p:cNvPr id="13314" name="Text Placeholder 2"/>
          <p:cNvSpPr>
            <a:spLocks noGrp="1"/>
          </p:cNvSpPr>
          <p:nvPr>
            <p:ph type="body"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Range of threats</a:t>
            </a:r>
          </a:p>
          <a:p>
            <a:pPr lvl="1" eaLnBrk="1" hangingPunct="1"/>
            <a:r>
              <a:rPr lang="en-US" altLang="en-US" dirty="0">
                <a:latin typeface="Arial" panose="020B0604020202020204" pitchFamily="34" charset="0"/>
                <a:ea typeface="ＭＳ Ｐゴシック" panose="020B0600070205080204" pitchFamily="34" charset="-128"/>
              </a:rPr>
              <a:t>Weak threat – authentication is effective</a:t>
            </a:r>
          </a:p>
          <a:p>
            <a:pPr lvl="1" eaLnBrk="1" hangingPunct="1"/>
            <a:r>
              <a:rPr lang="en-US" altLang="en-US" dirty="0">
                <a:latin typeface="Arial" panose="020B0604020202020204" pitchFamily="34" charset="0"/>
                <a:ea typeface="ＭＳ Ｐゴシック" panose="020B0600070205080204" pitchFamily="34" charset="-128"/>
              </a:rPr>
              <a:t>Strong threat – authentication may work</a:t>
            </a:r>
          </a:p>
          <a:p>
            <a:pPr lvl="1" eaLnBrk="1" hangingPunct="1"/>
            <a:r>
              <a:rPr lang="en-US" altLang="en-US" dirty="0">
                <a:latin typeface="Arial" panose="020B0604020202020204" pitchFamily="34" charset="0"/>
                <a:ea typeface="ＭＳ Ｐゴシック" panose="020B0600070205080204" pitchFamily="34" charset="-128"/>
              </a:rPr>
              <a:t>Extreme threat – authentication not effective</a:t>
            </a:r>
          </a:p>
          <a:p>
            <a:pPr eaLnBrk="1" hangingPunct="1"/>
            <a:r>
              <a:rPr lang="en-US" altLang="en-US" dirty="0">
                <a:latin typeface="Arial" panose="020B0604020202020204" pitchFamily="34" charset="0"/>
                <a:ea typeface="ＭＳ Ｐゴシック" panose="020B0600070205080204" pitchFamily="34" charset="-128"/>
              </a:rPr>
              <a:t>Remember least privilege</a:t>
            </a:r>
          </a:p>
          <a:p>
            <a:pPr lvl="1" eaLnBrk="1" hangingPunct="1"/>
            <a:r>
              <a:rPr lang="en-US" altLang="en-US" dirty="0">
                <a:latin typeface="Arial" panose="020B0604020202020204" pitchFamily="34" charset="0"/>
                <a:ea typeface="ＭＳ Ｐゴシック" panose="020B0600070205080204" pitchFamily="34" charset="-128"/>
              </a:rPr>
              <a:t>Does this user require authentication into this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2C630-C431-B843-ABF6-412814BC170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21B68AE-2FA1-E14E-8BC4-12F5AF7F74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8910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Attacks on Authentication</a:t>
            </a:r>
          </a:p>
        </p:txBody>
      </p:sp>
      <p:pic>
        <p:nvPicPr>
          <p:cNvPr id="2" name="Picture 1" descr="An arrow that reads Clone connects the user to the keyboard marked with the Trial and error guessing process. An arrow that reads “Sniff the credential” connects the keyboard to CPU where the Login process occurs. A dotted line pointing to the login reads “Denial of service.” Hard drive with Authentication Database points to the Login process. Dotted lines connect the authentication database to Hard drive Backup which can be retrieved off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13" y="1233738"/>
            <a:ext cx="7763174" cy="4989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Password Authentication</a:t>
            </a:r>
          </a:p>
        </p:txBody>
      </p:sp>
      <p:sp>
        <p:nvSpPr>
          <p:cNvPr id="15362" name="Text Placeholder 2"/>
          <p:cNvSpPr>
            <a:spLocks noGrp="1"/>
          </p:cNvSpPr>
          <p:nvPr>
            <p:ph type="body" idx="1"/>
          </p:nvPr>
        </p:nvSpPr>
        <p:spPr>
          <a:xfrm>
            <a:off x="457200" y="1108636"/>
            <a:ext cx="8229600" cy="4856163"/>
          </a:xfrm>
        </p:spPr>
        <p:txBody>
          <a:bodyPr/>
          <a:lstStyle/>
          <a:p>
            <a:pPr eaLnBrk="1" hangingPunct="1"/>
            <a:r>
              <a:rPr lang="en-US" altLang="en-US">
                <a:latin typeface="Arial" panose="020B0604020202020204" pitchFamily="34" charset="0"/>
                <a:ea typeface="ＭＳ Ｐゴシック" panose="020B0600070205080204" pitchFamily="34" charset="-128"/>
              </a:rPr>
              <a:t>Each User ID is associated with a secret</a:t>
            </a:r>
          </a:p>
          <a:p>
            <a:pPr lvl="1" eaLnBrk="1" hangingPunct="1"/>
            <a:r>
              <a:rPr lang="en-US" altLang="en-US">
                <a:latin typeface="Arial" panose="020B0604020202020204" pitchFamily="34" charset="0"/>
                <a:ea typeface="ＭＳ Ｐゴシック" panose="020B0600070205080204" pitchFamily="34" charset="-128"/>
              </a:rPr>
              <a:t>User presents the secret when logging in</a:t>
            </a:r>
          </a:p>
          <a:p>
            <a:pPr lvl="1" eaLnBrk="1" hangingPunct="1"/>
            <a:r>
              <a:rPr lang="en-US" altLang="en-US">
                <a:latin typeface="Arial" panose="020B0604020202020204" pitchFamily="34" charset="0"/>
                <a:ea typeface="ＭＳ Ｐゴシック" panose="020B0600070205080204" pitchFamily="34" charset="-128"/>
              </a:rPr>
              <a:t>System checks the secret against the authentication database</a:t>
            </a:r>
          </a:p>
          <a:p>
            <a:pPr lvl="1" eaLnBrk="1" hangingPunct="1"/>
            <a:r>
              <a:rPr lang="en-US" altLang="en-US">
                <a:latin typeface="Arial" panose="020B0604020202020204" pitchFamily="34" charset="0"/>
                <a:ea typeface="ＭＳ Ｐゴシック" panose="020B0600070205080204" pitchFamily="34" charset="-128"/>
              </a:rPr>
              <a:t>Access granted if the secret matches</a:t>
            </a:r>
          </a:p>
          <a:p>
            <a:pPr eaLnBrk="1" hangingPunct="1"/>
            <a:r>
              <a:rPr lang="en-US" altLang="en-US">
                <a:latin typeface="Arial" panose="020B0604020202020204" pitchFamily="34" charset="0"/>
                <a:ea typeface="ＭＳ Ｐゴシック" panose="020B0600070205080204" pitchFamily="34" charset="-128"/>
              </a:rPr>
              <a:t>Risks</a:t>
            </a:r>
          </a:p>
          <a:p>
            <a:pPr lvl="1" eaLnBrk="1" hangingPunct="1"/>
            <a:r>
              <a:rPr lang="en-US" altLang="en-US">
                <a:latin typeface="Arial" panose="020B0604020202020204" pitchFamily="34" charset="0"/>
                <a:ea typeface="ＭＳ Ｐゴシック" panose="020B0600070205080204" pitchFamily="34" charset="-128"/>
              </a:rPr>
              <a:t>Shoulder surfing at the keyboard</a:t>
            </a:r>
          </a:p>
          <a:p>
            <a:pPr lvl="1" eaLnBrk="1" hangingPunct="1"/>
            <a:r>
              <a:rPr lang="en-US" altLang="en-US">
                <a:latin typeface="Arial" panose="020B0604020202020204" pitchFamily="34" charset="0"/>
                <a:ea typeface="ＭＳ Ｐゴシック" panose="020B0600070205080204" pitchFamily="34" charset="-128"/>
              </a:rPr>
              <a:t>Reading the password off of printer paper</a:t>
            </a:r>
          </a:p>
          <a:p>
            <a:pPr lvl="1" eaLnBrk="1" hangingPunct="1"/>
            <a:r>
              <a:rPr lang="en-US" altLang="en-US">
                <a:latin typeface="Arial" panose="020B0604020202020204" pitchFamily="34" charset="0"/>
                <a:ea typeface="ＭＳ Ｐゴシック" panose="020B0600070205080204" pitchFamily="34" charset="-128"/>
              </a:rPr>
              <a:t>Sniffing the password in transit or in RAM</a:t>
            </a:r>
          </a:p>
          <a:p>
            <a:pPr lvl="1" eaLnBrk="1" hangingPunct="1"/>
            <a:r>
              <a:rPr lang="en-US" altLang="en-US">
                <a:latin typeface="Arial" panose="020B0604020202020204" pitchFamily="34" charset="0"/>
                <a:ea typeface="ＭＳ Ｐゴシック" panose="020B0600070205080204" pitchFamily="34" charset="-128"/>
              </a:rPr>
              <a:t>Retrieving the authentication database</a:t>
            </a:r>
          </a:p>
        </p:txBody>
      </p:sp>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2237</TotalTime>
  <Words>1726</Words>
  <Application>Microsoft Office PowerPoint</Application>
  <PresentationFormat>On-screen Show (4:3)</PresentationFormat>
  <Paragraphs>277</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Calibri</vt:lpstr>
      <vt:lpstr>Einsec</vt:lpstr>
      <vt:lpstr>Chapter 6 Overview</vt:lpstr>
      <vt:lpstr>Elements of Authentication</vt:lpstr>
      <vt:lpstr>Problem with Passwords?</vt:lpstr>
      <vt:lpstr>Authentication Factors</vt:lpstr>
      <vt:lpstr>Multi-factor Authentication</vt:lpstr>
      <vt:lpstr>Authentication Threats</vt:lpstr>
      <vt:lpstr>PowerPoint Presentation</vt:lpstr>
      <vt:lpstr>Attacks on Authentication</vt:lpstr>
      <vt:lpstr>Password Authentication</vt:lpstr>
      <vt:lpstr>Password Hashing</vt:lpstr>
      <vt:lpstr>One-Way Hash Functions</vt:lpstr>
      <vt:lpstr>Sniffing Passwords</vt:lpstr>
      <vt:lpstr>Password Guessing</vt:lpstr>
      <vt:lpstr>Off-line Password Cracking</vt:lpstr>
      <vt:lpstr>How Fast Is Off-line Cracking?</vt:lpstr>
      <vt:lpstr>Increasing the Search Space</vt:lpstr>
      <vt:lpstr>Speed of Cracking</vt:lpstr>
      <vt:lpstr>Exploiting Password Bias</vt:lpstr>
      <vt:lpstr>A Dictionary Attack</vt:lpstr>
      <vt:lpstr>Dictionary Attacks Work</vt:lpstr>
      <vt:lpstr>Hacked Authentication Databases</vt:lpstr>
      <vt:lpstr>Assessing Bias-based Attacks</vt:lpstr>
      <vt:lpstr>Average Attack Space</vt:lpstr>
      <vt:lpstr>An Example: Four-digit Luggage Lock</vt:lpstr>
      <vt:lpstr>Password Salting</vt:lpstr>
      <vt:lpstr>Password Ping-Pong</vt:lpstr>
      <vt:lpstr>Authentication Tokens</vt:lpstr>
      <vt:lpstr>Types of Tokens</vt:lpstr>
      <vt:lpstr>Challenge Response Authentication</vt:lpstr>
      <vt:lpstr>Another Crypto Building Block</vt:lpstr>
      <vt:lpstr>A Challenge Response Calculation</vt:lpstr>
      <vt:lpstr>A One-time Password Token</vt:lpstr>
      <vt:lpstr>Smartphones as Tokens</vt:lpstr>
      <vt:lpstr>Token Vulnerabilities</vt:lpstr>
      <vt:lpstr>Biometric Authentication</vt:lpstr>
      <vt:lpstr>Elements of Biometric Authentication</vt:lpstr>
      <vt:lpstr>Biometric Accuracy</vt:lpstr>
      <vt:lpstr>Biometric Vulnerabilities</vt:lpstr>
      <vt:lpstr>Authentication Requirements</vt:lpstr>
      <vt:lpstr>Threats and Motivations</vt:lpstr>
      <vt:lpstr>Weak Threat Environments</vt:lpstr>
      <vt:lpstr>Strong Threat Environment</vt:lpstr>
      <vt:lpstr>Password Selection and Handling</vt:lpstr>
      <vt:lpstr>Other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Authenticating People</dc:title>
  <dc:creator>Rick Smith</dc:creator>
  <cp:lastModifiedBy>Stockman, Mark (stockmma)</cp:lastModifiedBy>
  <cp:revision>55</cp:revision>
  <dcterms:created xsi:type="dcterms:W3CDTF">2011-02-12T20:33:36Z</dcterms:created>
  <dcterms:modified xsi:type="dcterms:W3CDTF">2022-10-25T11:23:51Z</dcterms:modified>
</cp:coreProperties>
</file>