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67" r:id="rId2"/>
    <p:sldId id="269" r:id="rId3"/>
    <p:sldId id="270" r:id="rId4"/>
    <p:sldId id="271" r:id="rId5"/>
    <p:sldId id="272" r:id="rId6"/>
    <p:sldId id="303" r:id="rId7"/>
    <p:sldId id="304" r:id="rId8"/>
    <p:sldId id="273" r:id="rId9"/>
    <p:sldId id="274" r:id="rId10"/>
    <p:sldId id="275" r:id="rId11"/>
    <p:sldId id="276" r:id="rId12"/>
    <p:sldId id="277" r:id="rId13"/>
    <p:sldId id="278" r:id="rId14"/>
    <p:sldId id="280" r:id="rId15"/>
    <p:sldId id="282" r:id="rId16"/>
    <p:sldId id="288" r:id="rId17"/>
    <p:sldId id="287" r:id="rId18"/>
    <p:sldId id="286" r:id="rId19"/>
    <p:sldId id="294" r:id="rId20"/>
    <p:sldId id="295" r:id="rId21"/>
    <p:sldId id="297" r:id="rId22"/>
    <p:sldId id="296" r:id="rId23"/>
    <p:sldId id="298" r:id="rId24"/>
    <p:sldId id="299" r:id="rId25"/>
    <p:sldId id="300" r:id="rId26"/>
    <p:sldId id="301" r:id="rId27"/>
    <p:sldId id="302" r:id="rId28"/>
    <p:sldId id="281" r:id="rId29"/>
    <p:sldId id="283" r:id="rId30"/>
    <p:sldId id="305" r:id="rId31"/>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2FB026-E3D5-121F-87AD-2172C4175FFC}" v="15" dt="2021-12-01T15:30:47.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outlineViewPr>
    <p:cViewPr>
      <p:scale>
        <a:sx n="33" d="100"/>
        <a:sy n="33" d="100"/>
      </p:scale>
      <p:origin x="0" y="223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ockman, Mark (stockmma)" userId="S::stockmma@ucmail.uc.edu::25002097-9082-419a-aa53-761f337cda40" providerId="AD" clId="Web-{9A2FB026-E3D5-121F-87AD-2172C4175FFC}"/>
    <pc:docChg chg="modSld sldOrd">
      <pc:chgData name="Stockman, Mark (stockmma)" userId="S::stockmma@ucmail.uc.edu::25002097-9082-419a-aa53-761f337cda40" providerId="AD" clId="Web-{9A2FB026-E3D5-121F-87AD-2172C4175FFC}" dt="2021-12-01T15:30:47.979" v="14"/>
      <pc:docMkLst>
        <pc:docMk/>
      </pc:docMkLst>
      <pc:sldChg chg="ord">
        <pc:chgData name="Stockman, Mark (stockmma)" userId="S::stockmma@ucmail.uc.edu::25002097-9082-419a-aa53-761f337cda40" providerId="AD" clId="Web-{9A2FB026-E3D5-121F-87AD-2172C4175FFC}" dt="2021-12-01T15:30:47.979" v="14"/>
        <pc:sldMkLst>
          <pc:docMk/>
          <pc:sldMk cId="0" sldId="281"/>
        </pc:sldMkLst>
      </pc:sldChg>
      <pc:sldChg chg="modSp ord">
        <pc:chgData name="Stockman, Mark (stockmma)" userId="S::stockmma@ucmail.uc.edu::25002097-9082-419a-aa53-761f337cda40" providerId="AD" clId="Web-{9A2FB026-E3D5-121F-87AD-2172C4175FFC}" dt="2021-12-01T15:30:47.979" v="13"/>
        <pc:sldMkLst>
          <pc:docMk/>
          <pc:sldMk cId="0" sldId="283"/>
        </pc:sldMkLst>
        <pc:spChg chg="mod">
          <ac:chgData name="Stockman, Mark (stockmma)" userId="S::stockmma@ucmail.uc.edu::25002097-9082-419a-aa53-761f337cda40" providerId="AD" clId="Web-{9A2FB026-E3D5-121F-87AD-2172C4175FFC}" dt="2021-12-01T15:30:02.026" v="11" actId="20577"/>
          <ac:spMkLst>
            <pc:docMk/>
            <pc:sldMk cId="0" sldId="283"/>
            <ac:spMk id="21506" creationId="{00000000-0000-0000-0000-000000000000}"/>
          </ac:spMkLst>
        </pc:spChg>
      </pc:sldChg>
      <pc:sldChg chg="modSp ord">
        <pc:chgData name="Stockman, Mark (stockmma)" userId="S::stockmma@ucmail.uc.edu::25002097-9082-419a-aa53-761f337cda40" providerId="AD" clId="Web-{9A2FB026-E3D5-121F-87AD-2172C4175FFC}" dt="2021-12-01T15:30:47.979" v="12"/>
        <pc:sldMkLst>
          <pc:docMk/>
          <pc:sldMk cId="475163782" sldId="305"/>
        </pc:sldMkLst>
        <pc:spChg chg="mod">
          <ac:chgData name="Stockman, Mark (stockmma)" userId="S::stockmma@ucmail.uc.edu::25002097-9082-419a-aa53-761f337cda40" providerId="AD" clId="Web-{9A2FB026-E3D5-121F-87AD-2172C4175FFC}" dt="2021-12-01T15:27:58.308" v="9" actId="20577"/>
          <ac:spMkLst>
            <pc:docMk/>
            <pc:sldMk cId="475163782" sldId="305"/>
            <ac:spMk id="3" creationId="{2AFB2DA3-E138-2E48-B9C2-6676429EC11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62139"/>
            <a:ext cx="8229600" cy="1955376"/>
          </a:xfrm>
        </p:spPr>
        <p:txBody>
          <a:bodyPr/>
          <a:lstStyle>
            <a:lvl1pPr>
              <a:defRPr>
                <a:solidFill>
                  <a:schemeClr val="bg1"/>
                </a:solidFill>
              </a:defRPr>
            </a:lvl1pPr>
          </a:lstStyle>
          <a:p>
            <a:r>
              <a:rPr lang="en-US"/>
              <a:t>Click to edit Master title style</a:t>
            </a:r>
            <a:endParaRPr lang="en-US" dirty="0"/>
          </a:p>
        </p:txBody>
      </p:sp>
      <p:sp>
        <p:nvSpPr>
          <p:cNvPr id="3" name="Footer Placeholder 4">
            <a:extLst>
              <a:ext uri="{FF2B5EF4-FFF2-40B4-BE49-F238E27FC236}">
                <a16:creationId xmlns:a16="http://schemas.microsoft.com/office/drawing/2014/main" id="{00F525BE-707B-FB4C-AA8A-09AC344F61CA}"/>
              </a:ext>
            </a:extLst>
          </p:cNvPr>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110165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BDEBF2-C214-C64B-9437-8DCF98A24929}"/>
              </a:ext>
            </a:extLst>
          </p:cNvPr>
          <p:cNvSpPr>
            <a:spLocks noGrp="1"/>
          </p:cNvSpPr>
          <p:nvPr>
            <p:ph type="dt" sz="half" idx="10"/>
          </p:nvPr>
        </p:nvSpPr>
        <p:spPr/>
        <p:txBody>
          <a:bodyPr/>
          <a:lstStyle>
            <a:lvl1pPr>
              <a:defRPr/>
            </a:lvl1pPr>
          </a:lstStyle>
          <a:p>
            <a:pPr>
              <a:defRPr/>
            </a:pPr>
            <a:fld id="{9A254BE0-7D87-4FC0-8964-E6AC21D63740}" type="datetime1">
              <a:rPr lang="en-US" altLang="en-US"/>
              <a:pPr>
                <a:defRPr/>
              </a:pPr>
              <a:t>12/1/2021</a:t>
            </a:fld>
            <a:endParaRPr lang="en-US" altLang="en-US"/>
          </a:p>
        </p:txBody>
      </p:sp>
      <p:sp>
        <p:nvSpPr>
          <p:cNvPr id="5" name="Footer Placeholder 4">
            <a:extLst>
              <a:ext uri="{FF2B5EF4-FFF2-40B4-BE49-F238E27FC236}">
                <a16:creationId xmlns:a16="http://schemas.microsoft.com/office/drawing/2014/main" id="{66E98B52-3FBF-A54A-BDC1-B173FDD5DA75}"/>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21714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1BDEBF2-C214-C64B-9437-8DCF98A24929}"/>
              </a:ext>
            </a:extLst>
          </p:cNvPr>
          <p:cNvSpPr>
            <a:spLocks noGrp="1"/>
          </p:cNvSpPr>
          <p:nvPr>
            <p:ph type="dt" sz="half" idx="10"/>
          </p:nvPr>
        </p:nvSpPr>
        <p:spPr/>
        <p:txBody>
          <a:bodyPr/>
          <a:lstStyle>
            <a:lvl1pPr>
              <a:defRPr/>
            </a:lvl1pPr>
          </a:lstStyle>
          <a:p>
            <a:pPr>
              <a:defRPr/>
            </a:pPr>
            <a:fld id="{41085E24-60BC-49B5-A700-4EA407C5D12A}" type="datetime1">
              <a:rPr lang="en-US" altLang="en-US"/>
              <a:pPr>
                <a:defRPr/>
              </a:pPr>
              <a:t>12/1/2021</a:t>
            </a:fld>
            <a:endParaRPr lang="en-US" altLang="en-US"/>
          </a:p>
        </p:txBody>
      </p:sp>
      <p:sp>
        <p:nvSpPr>
          <p:cNvPr id="6" name="Footer Placeholder 4">
            <a:extLst>
              <a:ext uri="{FF2B5EF4-FFF2-40B4-BE49-F238E27FC236}">
                <a16:creationId xmlns:a16="http://schemas.microsoft.com/office/drawing/2014/main" id="{66E98B52-3FBF-A54A-BDC1-B173FDD5DA75}"/>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864248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1BDEBF2-C214-C64B-9437-8DCF98A24929}"/>
              </a:ext>
            </a:extLst>
          </p:cNvPr>
          <p:cNvSpPr>
            <a:spLocks noGrp="1"/>
          </p:cNvSpPr>
          <p:nvPr>
            <p:ph type="dt" sz="half" idx="10"/>
          </p:nvPr>
        </p:nvSpPr>
        <p:spPr/>
        <p:txBody>
          <a:bodyPr/>
          <a:lstStyle>
            <a:lvl1pPr>
              <a:defRPr/>
            </a:lvl1pPr>
          </a:lstStyle>
          <a:p>
            <a:pPr>
              <a:defRPr/>
            </a:pPr>
            <a:fld id="{4B07D13A-BECE-41CB-AB0B-95A79E1CDF88}" type="datetime1">
              <a:rPr lang="en-US" altLang="en-US"/>
              <a:pPr>
                <a:defRPr/>
              </a:pPr>
              <a:t>12/1/2021</a:t>
            </a:fld>
            <a:endParaRPr lang="en-US" altLang="en-US"/>
          </a:p>
        </p:txBody>
      </p:sp>
      <p:sp>
        <p:nvSpPr>
          <p:cNvPr id="8" name="Footer Placeholder 4">
            <a:extLst>
              <a:ext uri="{FF2B5EF4-FFF2-40B4-BE49-F238E27FC236}">
                <a16:creationId xmlns:a16="http://schemas.microsoft.com/office/drawing/2014/main" id="{66E98B52-3FBF-A54A-BDC1-B173FDD5DA75}"/>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34323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270000"/>
            <a:ext cx="82296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1BDEBF2-C214-C64B-9437-8DCF98A24929}"/>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D6BD30BC-C946-44CB-8832-5F5976539463}" type="datetime1">
              <a:rPr lang="en-US" altLang="en-US"/>
              <a:pPr>
                <a:defRPr/>
              </a:pPr>
              <a:t>12/1/2021</a:t>
            </a:fld>
            <a:endParaRPr lang="en-US" altLang="en-US"/>
          </a:p>
        </p:txBody>
      </p:sp>
      <p:sp>
        <p:nvSpPr>
          <p:cNvPr id="5" name="Footer Placeholder 4">
            <a:extLst>
              <a:ext uri="{FF2B5EF4-FFF2-40B4-BE49-F238E27FC236}">
                <a16:creationId xmlns:a16="http://schemas.microsoft.com/office/drawing/2014/main" id="{66E98B52-3FBF-A54A-BDC1-B173FDD5DA7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44" r:id="rId1"/>
    <p:sldLayoutId id="2147483741" r:id="rId2"/>
    <p:sldLayoutId id="2147483742" r:id="rId3"/>
    <p:sldLayoutId id="2147483743" r:id="rId4"/>
  </p:sldLayoutIdLst>
  <p:txStyles>
    <p:titleStyle>
      <a:lvl1pPr algn="ctr" defTabSz="457200" rtl="0" eaLnBrk="0" fontAlgn="base" hangingPunct="0">
        <a:spcBef>
          <a:spcPct val="0"/>
        </a:spcBef>
        <a:spcAft>
          <a:spcPct val="0"/>
        </a:spcAft>
        <a:defRPr sz="3600" kern="1200">
          <a:solidFill>
            <a:schemeClr val="tx1"/>
          </a:solidFill>
          <a:latin typeface="Arial"/>
          <a:ea typeface="ＭＳ Ｐゴシック" charset="-128"/>
          <a:cs typeface="ＭＳ Ｐゴシック" charset="-128"/>
        </a:defRPr>
      </a:lvl1pPr>
      <a:lvl2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2pPr>
      <a:lvl3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3pPr>
      <a:lvl4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4pPr>
      <a:lvl5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yberseek.org/pathway.html" TargetMode="External"/><Relationship Id="rId2" Type="http://schemas.openxmlformats.org/officeDocument/2006/relationships/hyperlink" Target="https://www.sans.org/cybersecurity-careers/20-coolest-cyber-security-careers/" TargetMode="External"/><Relationship Id="rId1" Type="http://schemas.openxmlformats.org/officeDocument/2006/relationships/slideLayout" Target="../slideLayouts/slideLayout2.xml"/><Relationship Id="rId5" Type="http://schemas.openxmlformats.org/officeDocument/2006/relationships/hyperlink" Target="https://twitter.com" TargetMode="External"/><Relationship Id="rId4" Type="http://schemas.openxmlformats.org/officeDocument/2006/relationships/hyperlink" Target="https://niccs.cisa.gov/workforce-development/cyber-security-workforce-framewor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The Challenge of Community</a:t>
            </a:r>
          </a:p>
        </p:txBody>
      </p:sp>
      <p:sp>
        <p:nvSpPr>
          <p:cNvPr id="8194"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Enterprise risk assessment: A balance</a:t>
            </a:r>
          </a:p>
          <a:p>
            <a:pPr lvl="1" eaLnBrk="1" hangingPunct="1"/>
            <a:r>
              <a:rPr lang="en-US" altLang="en-US" dirty="0">
                <a:latin typeface="Arial" panose="020B0604020202020204" pitchFamily="34" charset="0"/>
                <a:ea typeface="ＭＳ Ｐゴシック" panose="020B0600070205080204" pitchFamily="34" charset="-128"/>
              </a:rPr>
              <a:t>Enterprise objectives</a:t>
            </a:r>
          </a:p>
          <a:p>
            <a:pPr lvl="1" eaLnBrk="1" hangingPunct="1"/>
            <a:r>
              <a:rPr lang="en-US" altLang="en-US" dirty="0">
                <a:latin typeface="Arial" panose="020B0604020202020204" pitchFamily="34" charset="0"/>
                <a:ea typeface="ＭＳ Ｐゴシック" panose="020B0600070205080204" pitchFamily="34" charset="-128"/>
              </a:rPr>
              <a:t>Risks to those objectives</a:t>
            </a:r>
          </a:p>
          <a:p>
            <a:pPr lvl="1" eaLnBrk="1" hangingPunct="1"/>
            <a:r>
              <a:rPr lang="en-US" altLang="en-US" dirty="0">
                <a:latin typeface="Arial" panose="020B0604020202020204" pitchFamily="34" charset="0"/>
                <a:ea typeface="ＭＳ Ｐゴシック" panose="020B0600070205080204" pitchFamily="34" charset="-128"/>
              </a:rPr>
              <a:t>Costs of security measures</a:t>
            </a:r>
          </a:p>
          <a:p>
            <a:pPr eaLnBrk="1" hangingPunct="1"/>
            <a:r>
              <a:rPr lang="en-US" altLang="en-US" dirty="0">
                <a:latin typeface="Arial" panose="020B0604020202020204" pitchFamily="34" charset="0"/>
                <a:ea typeface="ＭＳ Ｐゴシック" panose="020B0600070205080204" pitchFamily="34" charset="-128"/>
              </a:rPr>
              <a:t>The ownership problem</a:t>
            </a:r>
          </a:p>
          <a:p>
            <a:pPr lvl="1" eaLnBrk="1" hangingPunct="1"/>
            <a:r>
              <a:rPr lang="en-US" altLang="en-US" dirty="0">
                <a:latin typeface="Arial" panose="020B0604020202020204" pitchFamily="34" charset="0"/>
                <a:ea typeface="ＭＳ Ｐゴシック" panose="020B0600070205080204" pitchFamily="34" charset="-128"/>
              </a:rPr>
              <a:t>Custodians of assets aren</a:t>
            </a:r>
            <a:r>
              <a:rPr lang="en-US" altLang="ja-JP" dirty="0">
                <a:latin typeface="Arial" panose="020B0604020202020204" pitchFamily="34" charset="0"/>
                <a:ea typeface="ＭＳ Ｐゴシック" panose="020B0600070205080204" pitchFamily="34" charset="-128"/>
              </a:rPr>
              <a:t>'t really their owners</a:t>
            </a:r>
          </a:p>
          <a:p>
            <a:pPr lvl="1" eaLnBrk="1" hangingPunct="1"/>
            <a:r>
              <a:rPr lang="en-US" altLang="en-US" dirty="0">
                <a:latin typeface="Arial" panose="020B0604020202020204" pitchFamily="34" charset="0"/>
                <a:ea typeface="ＭＳ Ｐゴシック" panose="020B0600070205080204" pitchFamily="34" charset="-128"/>
              </a:rPr>
              <a:t>The owner is the enterprise</a:t>
            </a:r>
          </a:p>
          <a:p>
            <a:pPr lvl="1" eaLnBrk="1" hangingPunct="1"/>
            <a:r>
              <a:rPr lang="en-US" altLang="en-US" dirty="0">
                <a:latin typeface="Arial" panose="020B0604020202020204" pitchFamily="34" charset="0"/>
                <a:ea typeface="ＭＳ Ｐゴシック" panose="020B0600070205080204" pitchFamily="34" charset="-128"/>
              </a:rPr>
              <a:t>Custodians may suffer less from a loss</a:t>
            </a:r>
          </a:p>
          <a:p>
            <a:pPr eaLnBrk="1" hangingPunct="1"/>
            <a:r>
              <a:rPr lang="en-US" altLang="en-US" dirty="0">
                <a:latin typeface="Arial" panose="020B0604020202020204" pitchFamily="34" charset="0"/>
                <a:ea typeface="ＭＳ Ｐゴシック" panose="020B0600070205080204" pitchFamily="34" charset="-128"/>
              </a:rPr>
              <a:t>Culture of good security practice starts at top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Written Policies and Procedures</a:t>
            </a:r>
          </a:p>
        </p:txBody>
      </p:sp>
      <p:sp>
        <p:nvSpPr>
          <p:cNvPr id="15362" name="Content Placeholder 2"/>
          <p:cNvSpPr>
            <a:spLocks noGrp="1"/>
          </p:cNvSpPr>
          <p:nvPr>
            <p:ph idx="1"/>
          </p:nvPr>
        </p:nvSpPr>
        <p:spPr>
          <a:xfrm>
            <a:off x="457200" y="1270000"/>
            <a:ext cx="8358188" cy="4856163"/>
          </a:xfrm>
        </p:spPr>
        <p:txBody>
          <a:bodyPr/>
          <a:lstStyle/>
          <a:p>
            <a:pPr eaLnBrk="1" hangingPunct="1"/>
            <a:r>
              <a:rPr lang="en-US" altLang="en-US" dirty="0">
                <a:latin typeface="Arial" panose="020B0604020202020204" pitchFamily="34" charset="0"/>
                <a:ea typeface="ＭＳ Ｐゴシック" panose="020B0600070205080204" pitchFamily="34" charset="-128"/>
              </a:rPr>
              <a:t>Two types of policies</a:t>
            </a:r>
          </a:p>
          <a:p>
            <a:pPr lvl="1" eaLnBrk="1" hangingPunct="1"/>
            <a:r>
              <a:rPr lang="en-US" altLang="en-US" dirty="0">
                <a:latin typeface="Arial" panose="020B0604020202020204" pitchFamily="34" charset="0"/>
                <a:ea typeface="ＭＳ Ｐゴシック" panose="020B0600070205080204" pitchFamily="34" charset="-128"/>
              </a:rPr>
              <a:t>Policy specification – security requirements</a:t>
            </a:r>
          </a:p>
          <a:p>
            <a:pPr lvl="1" eaLnBrk="1" hangingPunct="1"/>
            <a:r>
              <a:rPr lang="en-US" altLang="en-US" dirty="0">
                <a:latin typeface="Arial" panose="020B0604020202020204" pitchFamily="34" charset="0"/>
                <a:ea typeface="ＭＳ Ｐゴシック" panose="020B0600070205080204" pitchFamily="34" charset="-128"/>
              </a:rPr>
              <a:t>Policy directive – a collection of rules or other guidance distributed to others to direct their actions, aka </a:t>
            </a:r>
            <a:r>
              <a:rPr lang="en-US" altLang="en-US" u="sng" dirty="0">
                <a:latin typeface="Arial" panose="020B0604020202020204" pitchFamily="34" charset="0"/>
                <a:ea typeface="ＭＳ Ｐゴシック" panose="020B0600070205080204" pitchFamily="34" charset="-128"/>
              </a:rPr>
              <a:t>policies and procedures</a:t>
            </a:r>
            <a:endParaRPr lang="en-US" altLang="en-US" dirty="0">
              <a:latin typeface="Arial" panose="020B0604020202020204" pitchFamily="34" charset="0"/>
              <a:ea typeface="ＭＳ Ｐゴシック" panose="020B0600070205080204" pitchFamily="34" charset="-128"/>
            </a:endParaRPr>
          </a:p>
          <a:p>
            <a:pPr eaLnBrk="1" hangingPunct="1"/>
            <a:r>
              <a:rPr lang="en-US" altLang="en-US" dirty="0">
                <a:latin typeface="Arial" panose="020B0604020202020204" pitchFamily="34" charset="0"/>
                <a:ea typeface="ＭＳ Ｐゴシック" panose="020B0600070205080204" pitchFamily="34" charset="-128"/>
              </a:rPr>
              <a:t>Most </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security policies</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 are policy directives</a:t>
            </a:r>
          </a:p>
          <a:p>
            <a:pPr lvl="1" eaLnBrk="1" hangingPunct="1"/>
            <a:r>
              <a:rPr lang="en-US" altLang="en-US" dirty="0">
                <a:latin typeface="Arial" panose="020B0604020202020204" pitchFamily="34" charset="0"/>
                <a:ea typeface="ＭＳ Ｐゴシック" panose="020B0600070205080204" pitchFamily="34" charset="-128"/>
              </a:rPr>
              <a:t>Acceptable use policies (AUPs)</a:t>
            </a:r>
          </a:p>
          <a:p>
            <a:pPr lvl="1" eaLnBrk="1" hangingPunct="1"/>
            <a:r>
              <a:rPr lang="en-US" altLang="en-US" dirty="0">
                <a:latin typeface="Arial" panose="020B0604020202020204" pitchFamily="34" charset="0"/>
                <a:ea typeface="ＭＳ Ｐゴシック" panose="020B0600070205080204" pitchFamily="34" charset="-128"/>
              </a:rPr>
              <a:t>Policies on software update management</a:t>
            </a:r>
          </a:p>
          <a:p>
            <a:pPr lvl="1" eaLnBrk="1" hangingPunct="1"/>
            <a:r>
              <a:rPr lang="en-US" altLang="en-US" dirty="0">
                <a:latin typeface="Arial" panose="020B0604020202020204" pitchFamily="34" charset="0"/>
                <a:ea typeface="ＭＳ Ｐゴシック" panose="020B0600070205080204" pitchFamily="34" charset="-128"/>
              </a:rPr>
              <a:t>Policies on asset protection, new users,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Security Management Standards</a:t>
            </a:r>
          </a:p>
        </p:txBody>
      </p:sp>
      <p:sp>
        <p:nvSpPr>
          <p:cNvPr id="16386" name="Content Placeholder 2"/>
          <p:cNvSpPr>
            <a:spLocks noGrp="1"/>
          </p:cNvSpPr>
          <p:nvPr>
            <p:ph idx="1"/>
          </p:nvPr>
        </p:nvSpPr>
        <p:spPr>
          <a:xfrm>
            <a:off x="457200" y="1270000"/>
            <a:ext cx="8229600" cy="5588000"/>
          </a:xfrm>
        </p:spPr>
        <p:txBody>
          <a:bodyPr/>
          <a:lstStyle/>
          <a:p>
            <a:pPr eaLnBrk="1" hangingPunct="1"/>
            <a:r>
              <a:rPr lang="en-US" altLang="en-US" dirty="0">
                <a:latin typeface="Arial" panose="020B0604020202020204" pitchFamily="34" charset="0"/>
                <a:ea typeface="ＭＳ Ｐゴシック" panose="020B0600070205080204" pitchFamily="34" charset="-128"/>
              </a:rPr>
              <a:t>Standards on how to manage security in an enterprise – the organization</a:t>
            </a:r>
            <a:r>
              <a:rPr lang="en-US" altLang="ja-JP" dirty="0">
                <a:latin typeface="Arial" panose="020B0604020202020204" pitchFamily="34" charset="0"/>
                <a:ea typeface="ＭＳ Ｐゴシック" panose="020B0600070205080204" pitchFamily="34" charset="-128"/>
              </a:rPr>
              <a:t>'s ISMS</a:t>
            </a:r>
          </a:p>
          <a:p>
            <a:pPr lvl="1" eaLnBrk="1" hangingPunct="1"/>
            <a:r>
              <a:rPr lang="en-US" altLang="en-US" u="sng" dirty="0">
                <a:latin typeface="Arial" panose="020B0604020202020204" pitchFamily="34" charset="0"/>
                <a:ea typeface="ＭＳ Ｐゴシック" panose="020B0600070205080204" pitchFamily="34" charset="-128"/>
              </a:rPr>
              <a:t>Information security management system</a:t>
            </a:r>
            <a:endParaRPr lang="en-US" altLang="en-US" dirty="0">
              <a:latin typeface="Arial" panose="020B0604020202020204" pitchFamily="34" charset="0"/>
              <a:ea typeface="ＭＳ Ｐゴシック" panose="020B0600070205080204" pitchFamily="34" charset="-128"/>
            </a:endParaRPr>
          </a:p>
          <a:p>
            <a:pPr eaLnBrk="1" hangingPunct="1"/>
            <a:r>
              <a:rPr lang="en-US" altLang="en-US" dirty="0">
                <a:latin typeface="Arial" panose="020B0604020202020204" pitchFamily="34" charset="0"/>
                <a:ea typeface="ＭＳ Ｐゴシック" panose="020B0600070205080204" pitchFamily="34" charset="-128"/>
              </a:rPr>
              <a:t>International Standard ISO 27000 series</a:t>
            </a:r>
          </a:p>
          <a:p>
            <a:pPr lvl="1" eaLnBrk="1" hangingPunct="1"/>
            <a:r>
              <a:rPr lang="en-US" altLang="en-US" dirty="0">
                <a:latin typeface="Arial" panose="020B0604020202020204" pitchFamily="34" charset="0"/>
                <a:ea typeface="ＭＳ Ｐゴシック" panose="020B0600070205080204" pitchFamily="34" charset="-128"/>
              </a:rPr>
              <a:t>27001 – how to operate and monitor the ISMS</a:t>
            </a:r>
          </a:p>
          <a:p>
            <a:pPr lvl="1" eaLnBrk="1" hangingPunct="1"/>
            <a:r>
              <a:rPr lang="en-US" altLang="en-US" dirty="0">
                <a:latin typeface="Arial" panose="020B0604020202020204" pitchFamily="34" charset="0"/>
                <a:ea typeface="ＭＳ Ｐゴシック" panose="020B0600070205080204" pitchFamily="34" charset="-128"/>
              </a:rPr>
              <a:t>27002 – Code of Practice</a:t>
            </a:r>
          </a:p>
          <a:p>
            <a:pPr lvl="2" eaLnBrk="1" hangingPunct="1"/>
            <a:r>
              <a:rPr lang="en-US" altLang="en-US" dirty="0">
                <a:latin typeface="Arial" panose="020B0604020202020204" pitchFamily="34" charset="0"/>
                <a:ea typeface="ＭＳ Ｐゴシック" panose="020B0600070205080204" pitchFamily="34" charset="-128"/>
              </a:rPr>
              <a:t>Guidelines and recommendations for security measures to use</a:t>
            </a:r>
          </a:p>
          <a:p>
            <a:pPr eaLnBrk="1" hangingPunct="1"/>
            <a:r>
              <a:rPr lang="en-US" altLang="en-US" dirty="0">
                <a:latin typeface="Arial" panose="020B0604020202020204" pitchFamily="34" charset="0"/>
                <a:ea typeface="ＭＳ Ｐゴシック" panose="020B0600070205080204" pitchFamily="34" charset="-128"/>
              </a:rPr>
              <a:t>ISO 27001 Certification – independent validation that an enterprise complies with the standard</a:t>
            </a:r>
          </a:p>
          <a:p>
            <a:pPr eaLnBrk="1" hangingPunct="1"/>
            <a:r>
              <a:rPr lang="en-US" altLang="en-US" dirty="0">
                <a:latin typeface="Arial" panose="020B0604020202020204" pitchFamily="34" charset="0"/>
                <a:ea typeface="ＭＳ Ｐゴシック" panose="020B0600070205080204" pitchFamily="34" charset="-128"/>
              </a:rPr>
              <a:t>Minimum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Standards for Deployment</a:t>
            </a:r>
          </a:p>
        </p:txBody>
      </p:sp>
      <p:sp>
        <p:nvSpPr>
          <p:cNvPr id="17410"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How does an enterprise deploy a new system?</a:t>
            </a:r>
          </a:p>
          <a:p>
            <a:pPr lvl="1" eaLnBrk="1" hangingPunct="1"/>
            <a:r>
              <a:rPr lang="en-US" altLang="en-US" dirty="0">
                <a:latin typeface="Arial" panose="020B0604020202020204" pitchFamily="34" charset="0"/>
                <a:ea typeface="ＭＳ Ｐゴシック" panose="020B0600070205080204" pitchFamily="34" charset="-128"/>
              </a:rPr>
              <a:t>Get security involved early (baked in rather than bolted on)</a:t>
            </a:r>
          </a:p>
          <a:p>
            <a:pPr eaLnBrk="1" hangingPunct="1"/>
            <a:r>
              <a:rPr lang="en-US" altLang="en-US" dirty="0">
                <a:latin typeface="Arial" panose="020B0604020202020204" pitchFamily="34" charset="0"/>
                <a:ea typeface="ＭＳ Ｐゴシック" panose="020B0600070205080204" pitchFamily="34" charset="-128"/>
              </a:rPr>
              <a:t>Typical phases</a:t>
            </a:r>
          </a:p>
          <a:p>
            <a:pPr lvl="1" eaLnBrk="1" hangingPunct="1"/>
            <a:r>
              <a:rPr lang="en-US" altLang="en-US" dirty="0">
                <a:latin typeface="Arial" panose="020B0604020202020204" pitchFamily="34" charset="0"/>
                <a:ea typeface="ＭＳ Ｐゴシック" panose="020B0600070205080204" pitchFamily="34" charset="-128"/>
              </a:rPr>
              <a:t>Planning: Establish requirements, risks</a:t>
            </a:r>
          </a:p>
          <a:p>
            <a:pPr lvl="1" eaLnBrk="1" hangingPunct="1"/>
            <a:r>
              <a:rPr lang="en-US" altLang="en-US" dirty="0">
                <a:latin typeface="Arial" panose="020B0604020202020204" pitchFamily="34" charset="0"/>
                <a:ea typeface="ＭＳ Ｐゴシック" panose="020B0600070205080204" pitchFamily="34" charset="-128"/>
              </a:rPr>
              <a:t>Implementation: Design and build</a:t>
            </a:r>
          </a:p>
          <a:p>
            <a:pPr lvl="1" eaLnBrk="1" hangingPunct="1"/>
            <a:r>
              <a:rPr lang="en-US" altLang="en-US" dirty="0">
                <a:latin typeface="Arial" panose="020B0604020202020204" pitchFamily="34" charset="0"/>
                <a:ea typeface="ＭＳ Ｐゴシック" panose="020B0600070205080204" pitchFamily="34" charset="-128"/>
              </a:rPr>
              <a:t>Deployment: Approve and install</a:t>
            </a:r>
          </a:p>
          <a:p>
            <a:pPr eaLnBrk="1" hangingPunct="1"/>
            <a:r>
              <a:rPr lang="en-US" altLang="en-US" u="sng" dirty="0">
                <a:latin typeface="Arial" panose="020B0604020202020204" pitchFamily="34" charset="0"/>
                <a:ea typeface="ＭＳ Ｐゴシック" panose="020B0600070205080204" pitchFamily="34" charset="-128"/>
              </a:rPr>
              <a:t>Risk acceptance</a:t>
            </a:r>
            <a:r>
              <a:rPr lang="en-US" altLang="en-US" dirty="0">
                <a:latin typeface="Arial" panose="020B0604020202020204" pitchFamily="34" charset="0"/>
                <a:ea typeface="ＭＳ Ｐゴシック" panose="020B0600070205080204" pitchFamily="34" charset="-128"/>
              </a:rPr>
              <a:t> – an executive decision that the system</a:t>
            </a:r>
            <a:r>
              <a:rPr lang="en-US" altLang="ja-JP" dirty="0">
                <a:latin typeface="Arial" panose="020B0604020202020204" pitchFamily="34" charset="0"/>
                <a:ea typeface="ＭＳ Ｐゴシック" panose="020B0600070205080204" pitchFamily="34" charset="-128"/>
              </a:rPr>
              <a:t>'s benefits outweigh its risks</a:t>
            </a:r>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250292"/>
            <a:ext cx="8229600" cy="646331"/>
          </a:xfrm>
        </p:spPr>
        <p:txBody>
          <a:bodyPr>
            <a:spAutoFit/>
          </a:bodyPr>
          <a:lstStyle/>
          <a:p>
            <a:pPr eaLnBrk="1" hangingPunct="1"/>
            <a:r>
              <a:rPr lang="en-US" altLang="en-US" dirty="0">
                <a:latin typeface="Arial" panose="020B0604020202020204" pitchFamily="34" charset="0"/>
                <a:ea typeface="ＭＳ Ｐゴシック" panose="020B0600070205080204" pitchFamily="34" charset="-128"/>
              </a:rPr>
              <a:t>Management Hierarchies</a:t>
            </a:r>
          </a:p>
        </p:txBody>
      </p:sp>
      <p:pic>
        <p:nvPicPr>
          <p:cNvPr id="2" name="Picture 1" descr="The illustration depicts the senior management on the top. All four vice-presidents fall under the CEO. The functional managers of two departments fall under each VP. Under the functional managers comes the program manager, project manager, IT manager, and the telecom manager. Staff come under these project and program manag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292" y="972102"/>
            <a:ext cx="5655783" cy="5111662"/>
          </a:xfrm>
          <a:prstGeom prst="rect">
            <a:avLst/>
          </a:prstGeom>
        </p:spPr>
      </p:pic>
      <p:sp>
        <p:nvSpPr>
          <p:cNvPr id="3" name="Rectangle 2"/>
          <p:cNvSpPr/>
          <p:nvPr/>
        </p:nvSpPr>
        <p:spPr>
          <a:xfrm>
            <a:off x="1579757" y="6102903"/>
            <a:ext cx="1479892" cy="230832"/>
          </a:xfrm>
          <a:prstGeom prst="rect">
            <a:avLst/>
          </a:prstGeom>
        </p:spPr>
        <p:txBody>
          <a:bodyPr wrap="none">
            <a:spAutoFit/>
          </a:bodyPr>
          <a:lstStyle/>
          <a:p>
            <a:r>
              <a:rPr lang="en-IN" sz="900" dirty="0"/>
              <a:t>Jones &amp; Bartlett Learning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Profit and Cost Centers</a:t>
            </a:r>
          </a:p>
        </p:txBody>
      </p:sp>
      <p:sp>
        <p:nvSpPr>
          <p:cNvPr id="1945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A </a:t>
            </a:r>
            <a:r>
              <a:rPr lang="en-US" altLang="en-US" u="sng">
                <a:latin typeface="Arial" panose="020B0604020202020204" pitchFamily="34" charset="0"/>
                <a:ea typeface="ＭＳ Ｐゴシック" panose="020B0600070205080204" pitchFamily="34" charset="-128"/>
              </a:rPr>
              <a:t>profit center</a:t>
            </a:r>
            <a:r>
              <a:rPr lang="en-US" altLang="en-US">
                <a:latin typeface="Arial" panose="020B0604020202020204" pitchFamily="34" charset="0"/>
                <a:ea typeface="ＭＳ Ｐゴシック" panose="020B0600070205080204" pitchFamily="34" charset="-128"/>
              </a:rPr>
              <a:t> is a division of the enterprise that brings in money</a:t>
            </a:r>
          </a:p>
          <a:p>
            <a:pPr lvl="1" eaLnBrk="1" hangingPunct="1"/>
            <a:r>
              <a:rPr lang="en-US" altLang="en-US">
                <a:latin typeface="Arial" panose="020B0604020202020204" pitchFamily="34" charset="0"/>
                <a:ea typeface="ＭＳ Ｐゴシック" panose="020B0600070205080204" pitchFamily="34" charset="-128"/>
              </a:rPr>
              <a:t>A division that builds and sells a product, or gets paid to perform a service</a:t>
            </a:r>
          </a:p>
          <a:p>
            <a:pPr eaLnBrk="1" hangingPunct="1"/>
            <a:r>
              <a:rPr lang="en-US" altLang="en-US">
                <a:latin typeface="Arial" panose="020B0604020202020204" pitchFamily="34" charset="0"/>
                <a:ea typeface="ＭＳ Ｐゴシック" panose="020B0600070205080204" pitchFamily="34" charset="-128"/>
              </a:rPr>
              <a:t>A </a:t>
            </a:r>
            <a:r>
              <a:rPr lang="en-US" altLang="en-US" u="sng">
                <a:latin typeface="Arial" panose="020B0604020202020204" pitchFamily="34" charset="0"/>
                <a:ea typeface="ＭＳ Ｐゴシック" panose="020B0600070205080204" pitchFamily="34" charset="-128"/>
              </a:rPr>
              <a:t>cost center</a:t>
            </a:r>
            <a:r>
              <a:rPr lang="en-US" altLang="en-US">
                <a:latin typeface="Arial" panose="020B0604020202020204" pitchFamily="34" charset="0"/>
                <a:ea typeface="ＭＳ Ｐゴシック" panose="020B0600070205080204" pitchFamily="34" charset="-128"/>
              </a:rPr>
              <a:t> is a division that costs money</a:t>
            </a:r>
          </a:p>
          <a:p>
            <a:pPr lvl="1" eaLnBrk="1" hangingPunct="1"/>
            <a:r>
              <a:rPr lang="en-US" altLang="en-US">
                <a:latin typeface="Arial" panose="020B0604020202020204" pitchFamily="34" charset="0"/>
                <a:ea typeface="ＭＳ Ｐゴシック" panose="020B0600070205080204" pitchFamily="34" charset="-128"/>
              </a:rPr>
              <a:t>Often an administrative support activity</a:t>
            </a:r>
          </a:p>
          <a:p>
            <a:pPr lvl="1" eaLnBrk="1" hangingPunct="1"/>
            <a:r>
              <a:rPr lang="en-US" altLang="en-US">
                <a:latin typeface="Arial" panose="020B0604020202020204" pitchFamily="34" charset="0"/>
                <a:ea typeface="ＭＳ Ｐゴシック" panose="020B0600070205080204" pitchFamily="34" charset="-128"/>
              </a:rPr>
              <a:t>IT departments are often cost centers</a:t>
            </a:r>
          </a:p>
          <a:p>
            <a:pPr eaLnBrk="1" hangingPunct="1"/>
            <a:r>
              <a:rPr lang="en-US" altLang="en-US">
                <a:latin typeface="Arial" panose="020B0604020202020204" pitchFamily="34" charset="0"/>
                <a:ea typeface="ＭＳ Ｐゴシック" panose="020B0600070205080204" pitchFamily="34" charset="-128"/>
              </a:rPr>
              <a:t>It</a:t>
            </a:r>
            <a:r>
              <a:rPr lang="en-US" altLang="ja-JP">
                <a:latin typeface="Arial" panose="020B0604020202020204" pitchFamily="34" charset="0"/>
                <a:ea typeface="ＭＳ Ｐゴシック" panose="020B0600070205080204" pitchFamily="34" charset="-128"/>
              </a:rPr>
              <a:t>'s easier to spend money on security if the expense helps set up a profit center</a:t>
            </a:r>
          </a:p>
          <a:p>
            <a:pPr lvl="1" eaLnBrk="1" hangingPunct="1"/>
            <a:r>
              <a:rPr lang="en-US" altLang="en-US">
                <a:latin typeface="Arial" panose="020B0604020202020204" pitchFamily="34" charset="0"/>
                <a:ea typeface="ＭＳ Ｐゴシック" panose="020B0600070205080204" pitchFamily="34" charset="-128"/>
              </a:rPr>
              <a:t>Deploying SSL in the 1990s for e-commerce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Security Audits</a:t>
            </a:r>
          </a:p>
        </p:txBody>
      </p:sp>
      <p:sp>
        <p:nvSpPr>
          <p:cNvPr id="22530"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Compliance audits – verify that security complies with an external standard</a:t>
            </a:r>
          </a:p>
          <a:p>
            <a:pPr lvl="1" eaLnBrk="1" hangingPunct="1"/>
            <a:r>
              <a:rPr lang="en-US" altLang="en-US">
                <a:latin typeface="Arial" panose="020B0604020202020204" pitchFamily="34" charset="0"/>
                <a:ea typeface="ＭＳ Ｐゴシック" panose="020B0600070205080204" pitchFamily="34" charset="-128"/>
              </a:rPr>
              <a:t>ISO 27001, PCI DSS, etc.</a:t>
            </a:r>
          </a:p>
          <a:p>
            <a:pPr lvl="1" eaLnBrk="1" hangingPunct="1"/>
            <a:r>
              <a:rPr lang="en-US" altLang="en-US">
                <a:latin typeface="Arial" panose="020B0604020202020204" pitchFamily="34" charset="0"/>
                <a:ea typeface="ＭＳ Ｐゴシック" panose="020B0600070205080204" pitchFamily="34" charset="-128"/>
              </a:rPr>
              <a:t>Requires review by external auditor</a:t>
            </a:r>
          </a:p>
          <a:p>
            <a:pPr eaLnBrk="1" hangingPunct="1"/>
            <a:r>
              <a:rPr lang="en-US" altLang="en-US">
                <a:latin typeface="Arial" panose="020B0604020202020204" pitchFamily="34" charset="0"/>
                <a:ea typeface="ＭＳ Ｐゴシック" panose="020B0600070205080204" pitchFamily="34" charset="-128"/>
              </a:rPr>
              <a:t>Internal security reviews – internally driven security assessments</a:t>
            </a:r>
          </a:p>
          <a:p>
            <a:pPr lvl="1" eaLnBrk="1" hangingPunct="1"/>
            <a:r>
              <a:rPr lang="en-US" altLang="en-US">
                <a:latin typeface="Arial" panose="020B0604020202020204" pitchFamily="34" charset="0"/>
                <a:ea typeface="ＭＳ Ｐゴシック" panose="020B0600070205080204" pitchFamily="34" charset="-128"/>
              </a:rPr>
              <a:t>Review compliance with established policies</a:t>
            </a:r>
          </a:p>
          <a:p>
            <a:pPr lvl="1" eaLnBrk="1" hangingPunct="1"/>
            <a:r>
              <a:rPr lang="en-US" altLang="en-US">
                <a:latin typeface="Arial" panose="020B0604020202020204" pitchFamily="34" charset="0"/>
                <a:ea typeface="ＭＳ Ｐゴシック" panose="020B0600070205080204" pitchFamily="34" charset="-128"/>
              </a:rPr>
              <a:t>Vulnerability scan or penetration test</a:t>
            </a:r>
          </a:p>
          <a:p>
            <a:pPr lvl="1" eaLnBrk="1" hangingPunct="1"/>
            <a:r>
              <a:rPr lang="en-US" altLang="en-US">
                <a:latin typeface="Arial" panose="020B0604020202020204" pitchFamily="34" charset="0"/>
                <a:ea typeface="ＭＳ Ｐゴシック" panose="020B0600070205080204" pitchFamily="34" charset="-128"/>
              </a:rPr>
              <a:t>Audit log reviews to seek unexpected activities or to investigate an incident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Personnel Security</a:t>
            </a:r>
          </a:p>
        </p:txBody>
      </p:sp>
      <p:sp>
        <p:nvSpPr>
          <p:cNvPr id="2457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Employee clearances: Background investigations for trusted employees</a:t>
            </a:r>
          </a:p>
          <a:p>
            <a:pPr eaLnBrk="1" hangingPunct="1"/>
            <a:r>
              <a:rPr lang="en-US" altLang="en-US">
                <a:latin typeface="Arial" panose="020B0604020202020204" pitchFamily="34" charset="0"/>
                <a:ea typeface="ＭＳ Ｐゴシック" panose="020B0600070205080204" pitchFamily="34" charset="-128"/>
              </a:rPr>
              <a:t>Employee life cycle: How to bring on a new employee, and how to terminate employee access</a:t>
            </a:r>
          </a:p>
          <a:p>
            <a:pPr eaLnBrk="1" hangingPunct="1"/>
            <a:r>
              <a:rPr lang="en-US" altLang="en-US">
                <a:latin typeface="Arial" panose="020B0604020202020204" pitchFamily="34" charset="0"/>
                <a:ea typeface="ＭＳ Ｐゴシック" panose="020B0600070205080204" pitchFamily="34" charset="-128"/>
              </a:rPr>
              <a:t>Employee roles</a:t>
            </a:r>
          </a:p>
          <a:p>
            <a:pPr lvl="1" eaLnBrk="1" hangingPunct="1"/>
            <a:r>
              <a:rPr lang="en-US" altLang="en-US">
                <a:latin typeface="Arial" panose="020B0604020202020204" pitchFamily="34" charset="0"/>
                <a:ea typeface="ＭＳ Ｐゴシック" panose="020B0600070205080204" pitchFamily="34" charset="-128"/>
              </a:rPr>
              <a:t>Different roles have different access rights</a:t>
            </a:r>
          </a:p>
          <a:p>
            <a:pPr lvl="1" eaLnBrk="1" hangingPunct="1"/>
            <a:r>
              <a:rPr lang="en-US" altLang="en-US">
                <a:latin typeface="Arial" panose="020B0604020202020204" pitchFamily="34" charset="0"/>
                <a:ea typeface="ＭＳ Ｐゴシック" panose="020B0600070205080204" pitchFamily="34" charset="-128"/>
              </a:rPr>
              <a:t>Administrators and Separation of Duty</a:t>
            </a:r>
          </a:p>
          <a:p>
            <a:pPr lvl="1" eaLnBrk="1" hangingPunct="1"/>
            <a:r>
              <a:rPr lang="en-US" altLang="en-US">
                <a:latin typeface="Arial" panose="020B0604020202020204" pitchFamily="34" charset="0"/>
                <a:ea typeface="ＭＳ Ｐゴシック" panose="020B0600070205080204" pitchFamily="34" charset="-128"/>
              </a:rPr>
              <a:t>Partial insiders: consultants, volunteers, etc.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Physical Security</a:t>
            </a:r>
          </a:p>
        </p:txBody>
      </p:sp>
      <p:sp>
        <p:nvSpPr>
          <p:cNvPr id="25602"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Power management</a:t>
            </a:r>
          </a:p>
          <a:p>
            <a:pPr lvl="1" eaLnBrk="1" hangingPunct="1"/>
            <a:r>
              <a:rPr lang="en-US" altLang="en-US">
                <a:latin typeface="Arial" panose="020B0604020202020204" pitchFamily="34" charset="0"/>
                <a:ea typeface="ＭＳ Ｐゴシック" panose="020B0600070205080204" pitchFamily="34" charset="-128"/>
              </a:rPr>
              <a:t>Power control protection; UPS; alarms</a:t>
            </a:r>
          </a:p>
          <a:p>
            <a:pPr eaLnBrk="1" hangingPunct="1"/>
            <a:r>
              <a:rPr lang="en-US" altLang="en-US">
                <a:latin typeface="Arial" panose="020B0604020202020204" pitchFamily="34" charset="0"/>
                <a:ea typeface="ＭＳ Ｐゴシック" panose="020B0600070205080204" pitchFamily="34" charset="-128"/>
              </a:rPr>
              <a:t>Information system protection</a:t>
            </a:r>
          </a:p>
          <a:p>
            <a:pPr lvl="1" eaLnBrk="1" hangingPunct="1"/>
            <a:r>
              <a:rPr lang="en-US" altLang="en-US">
                <a:latin typeface="Arial" panose="020B0604020202020204" pitchFamily="34" charset="0"/>
                <a:ea typeface="ＭＳ Ｐゴシック" panose="020B0600070205080204" pitchFamily="34" charset="-128"/>
              </a:rPr>
              <a:t>Physical protection of systems and links</a:t>
            </a:r>
          </a:p>
          <a:p>
            <a:pPr lvl="1" eaLnBrk="1" hangingPunct="1"/>
            <a:r>
              <a:rPr lang="en-US" altLang="en-US">
                <a:latin typeface="Arial" panose="020B0604020202020204" pitchFamily="34" charset="0"/>
                <a:ea typeface="ＭＳ Ｐゴシック" panose="020B0600070205080204" pitchFamily="34" charset="-128"/>
              </a:rPr>
              <a:t>Hardware failure recovery</a:t>
            </a:r>
          </a:p>
          <a:p>
            <a:pPr lvl="1" eaLnBrk="1" hangingPunct="1"/>
            <a:r>
              <a:rPr lang="en-US" altLang="en-US">
                <a:latin typeface="Arial" panose="020B0604020202020204" pitchFamily="34" charset="0"/>
                <a:ea typeface="ＭＳ Ｐゴシック" panose="020B0600070205080204" pitchFamily="34" charset="-128"/>
              </a:rPr>
              <a:t>Disaster recovery</a:t>
            </a:r>
          </a:p>
          <a:p>
            <a:pPr eaLnBrk="1" hangingPunct="1"/>
            <a:r>
              <a:rPr lang="en-US" altLang="en-US">
                <a:latin typeface="Arial" panose="020B0604020202020204" pitchFamily="34" charset="0"/>
                <a:ea typeface="ＭＳ Ｐゴシック" panose="020B0600070205080204" pitchFamily="34" charset="-128"/>
              </a:rPr>
              <a:t>Environmental management – HVAC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Software Security</a:t>
            </a:r>
          </a:p>
        </p:txBody>
      </p:sp>
      <p:sp>
        <p:nvSpPr>
          <p:cNvPr id="26626"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Software development security</a:t>
            </a:r>
          </a:p>
          <a:p>
            <a:pPr lvl="1" eaLnBrk="1" hangingPunct="1"/>
            <a:r>
              <a:rPr lang="en-US" altLang="en-US" dirty="0">
                <a:latin typeface="Arial" panose="020B0604020202020204" pitchFamily="34" charset="0"/>
                <a:ea typeface="ＭＳ Ｐゴシック" panose="020B0600070205080204" pitchFamily="34" charset="-128"/>
              </a:rPr>
              <a:t>Revision control</a:t>
            </a:r>
          </a:p>
          <a:p>
            <a:pPr lvl="1" eaLnBrk="1" hangingPunct="1"/>
            <a:r>
              <a:rPr lang="en-US" altLang="en-US" dirty="0">
                <a:latin typeface="Arial" panose="020B0604020202020204" pitchFamily="34" charset="0"/>
                <a:ea typeface="ＭＳ Ｐゴシック" panose="020B0600070205080204" pitchFamily="34" charset="-128"/>
              </a:rPr>
              <a:t>Configuration management</a:t>
            </a:r>
          </a:p>
          <a:p>
            <a:pPr lvl="1" eaLnBrk="1" hangingPunct="1"/>
            <a:r>
              <a:rPr lang="en-US" altLang="en-US" dirty="0">
                <a:latin typeface="Arial" panose="020B0604020202020204" pitchFamily="34" charset="0"/>
                <a:ea typeface="ＭＳ Ｐゴシック" panose="020B0600070205080204" pitchFamily="34" charset="-128"/>
              </a:rPr>
              <a:t>Baked-in</a:t>
            </a:r>
          </a:p>
          <a:p>
            <a:pPr eaLnBrk="1" hangingPunct="1"/>
            <a:r>
              <a:rPr lang="en-US" altLang="en-US" dirty="0">
                <a:latin typeface="Arial" panose="020B0604020202020204" pitchFamily="34" charset="0"/>
                <a:ea typeface="ＭＳ Ｐゴシック" panose="020B0600070205080204" pitchFamily="34" charset="-128"/>
              </a:rPr>
              <a:t>Formalized coding activities</a:t>
            </a:r>
          </a:p>
          <a:p>
            <a:pPr lvl="1" eaLnBrk="1" hangingPunct="1"/>
            <a:r>
              <a:rPr lang="en-US" altLang="en-US" dirty="0">
                <a:latin typeface="Arial" panose="020B0604020202020204" pitchFamily="34" charset="0"/>
                <a:ea typeface="ＭＳ Ｐゴシック" panose="020B0600070205080204" pitchFamily="34" charset="-128"/>
              </a:rPr>
              <a:t>Coding standards, reviews, analysis</a:t>
            </a:r>
          </a:p>
          <a:p>
            <a:pPr eaLnBrk="1" hangingPunct="1"/>
            <a:r>
              <a:rPr lang="en-US" altLang="en-US" dirty="0">
                <a:latin typeface="Arial" panose="020B0604020202020204" pitchFamily="34" charset="0"/>
                <a:ea typeface="ＭＳ Ｐゴシック" panose="020B0600070205080204" pitchFamily="34" charset="-128"/>
              </a:rPr>
              <a:t>Avoiding risky practices</a:t>
            </a:r>
          </a:p>
          <a:p>
            <a:pPr lvl="1" eaLnBrk="1" hangingPunct="1"/>
            <a:r>
              <a:rPr lang="en-US" altLang="en-US" dirty="0">
                <a:latin typeface="Arial" panose="020B0604020202020204" pitchFamily="34" charset="0"/>
                <a:ea typeface="ＭＳ Ｐゴシック" panose="020B0600070205080204" pitchFamily="34" charset="-128"/>
              </a:rPr>
              <a:t>Unsafe functions, input validation, consistent data formats, error checking, monitoring</a:t>
            </a:r>
          </a:p>
          <a:p>
            <a:pPr eaLnBrk="1" hangingPunct="1"/>
            <a:r>
              <a:rPr lang="en-US" altLang="en-US" dirty="0">
                <a:latin typeface="Arial" panose="020B0604020202020204" pitchFamily="34" charset="0"/>
                <a:ea typeface="ＭＳ Ｐゴシック" panose="020B0600070205080204" pitchFamily="34" charset="-128"/>
              </a:rPr>
              <a:t>Software-based access control: Labels, encryption, integrity checking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Contingency Planning</a:t>
            </a:r>
          </a:p>
        </p:txBody>
      </p:sp>
      <p:sp>
        <p:nvSpPr>
          <p:cNvPr id="27650"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Preparation for serious incidents or disruptions</a:t>
            </a:r>
          </a:p>
          <a:p>
            <a:pPr lvl="1" eaLnBrk="1" hangingPunct="1"/>
            <a:r>
              <a:rPr lang="en-US" altLang="en-US" dirty="0">
                <a:latin typeface="Arial" panose="020B0604020202020204" pitchFamily="34" charset="0"/>
                <a:ea typeface="ＭＳ Ｐゴシック" panose="020B0600070205080204" pitchFamily="34" charset="-128"/>
              </a:rPr>
              <a:t>Serious attacks on computer systems</a:t>
            </a:r>
          </a:p>
          <a:p>
            <a:pPr lvl="1" eaLnBrk="1" hangingPunct="1"/>
            <a:r>
              <a:rPr lang="en-US" altLang="en-US" dirty="0">
                <a:latin typeface="Arial" panose="020B0604020202020204" pitchFamily="34" charset="0"/>
                <a:ea typeface="ＭＳ Ｐゴシック" panose="020B0600070205080204" pitchFamily="34" charset="-128"/>
              </a:rPr>
              <a:t>Fires, floods, tornadoes, etc.</a:t>
            </a:r>
          </a:p>
          <a:p>
            <a:pPr eaLnBrk="1" hangingPunct="1"/>
            <a:r>
              <a:rPr lang="en-US" altLang="en-US" dirty="0">
                <a:latin typeface="Arial" panose="020B0604020202020204" pitchFamily="34" charset="0"/>
                <a:ea typeface="ＭＳ Ｐゴシック" panose="020B0600070205080204" pitchFamily="34" charset="-128"/>
              </a:rPr>
              <a:t>Types of contingency planning</a:t>
            </a:r>
          </a:p>
          <a:p>
            <a:pPr lvl="1" eaLnBrk="1" hangingPunct="1"/>
            <a:r>
              <a:rPr lang="en-US" altLang="en-US" dirty="0">
                <a:latin typeface="Arial" panose="020B0604020202020204" pitchFamily="34" charset="0"/>
                <a:ea typeface="ＭＳ Ｐゴシック" panose="020B0600070205080204" pitchFamily="34" charset="-128"/>
              </a:rPr>
              <a:t>Business Continuity</a:t>
            </a:r>
          </a:p>
          <a:p>
            <a:pPr lvl="1" eaLnBrk="1" hangingPunct="1"/>
            <a:r>
              <a:rPr lang="en-US" altLang="en-US" dirty="0">
                <a:latin typeface="Arial" panose="020B0604020202020204" pitchFamily="34" charset="0"/>
                <a:ea typeface="ＭＳ Ｐゴシック" panose="020B0600070205080204" pitchFamily="34" charset="-128"/>
              </a:rPr>
              <a:t>Data backup and recovery (DR)</a:t>
            </a:r>
          </a:p>
          <a:p>
            <a:pPr lvl="1" eaLnBrk="1" hangingPunct="1"/>
            <a:r>
              <a:rPr lang="en-US" altLang="en-US" dirty="0">
                <a:latin typeface="Arial" panose="020B0604020202020204" pitchFamily="34" charset="0"/>
                <a:ea typeface="ＭＳ Ｐゴシック" panose="020B0600070205080204" pitchFamily="34" charset="-128"/>
              </a:rPr>
              <a:t>Incident handling</a:t>
            </a:r>
          </a:p>
          <a:p>
            <a:pPr lvl="1" eaLnBrk="1" hangingPunct="1"/>
            <a:r>
              <a:rPr lang="en-US" altLang="en-US" dirty="0">
                <a:latin typeface="Arial" panose="020B0604020202020204" pitchFamily="34" charset="0"/>
                <a:ea typeface="ＭＳ Ｐゴシック" panose="020B0600070205080204" pitchFamily="34" charset="-128"/>
              </a:rPr>
              <a:t>Disaster preparation and recovery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Reputation: Speaking With One Voice</a:t>
            </a:r>
          </a:p>
        </p:txBody>
      </p:sp>
      <p:sp>
        <p:nvSpPr>
          <p:cNvPr id="9218" name="Content Placeholder 2"/>
          <p:cNvSpPr>
            <a:spLocks noGrp="1"/>
          </p:cNvSpPr>
          <p:nvPr>
            <p:ph idx="1"/>
          </p:nvPr>
        </p:nvSpPr>
        <p:spPr>
          <a:xfrm>
            <a:off x="457200" y="1270000"/>
            <a:ext cx="8229600" cy="4991100"/>
          </a:xfrm>
        </p:spPr>
        <p:txBody>
          <a:bodyPr/>
          <a:lstStyle/>
          <a:p>
            <a:pPr eaLnBrk="1" hangingPunct="1"/>
            <a:r>
              <a:rPr lang="en-US" altLang="en-US" dirty="0">
                <a:latin typeface="Arial" panose="020B0604020202020204" pitchFamily="34" charset="0"/>
                <a:ea typeface="ＭＳ Ｐゴシック" panose="020B0600070205080204" pitchFamily="34" charset="-128"/>
              </a:rPr>
              <a:t>An enterprise must control the information it provides:</a:t>
            </a:r>
          </a:p>
          <a:p>
            <a:pPr lvl="1" eaLnBrk="1" hangingPunct="1"/>
            <a:r>
              <a:rPr lang="en-US" altLang="en-US" dirty="0">
                <a:latin typeface="Arial" panose="020B0604020202020204" pitchFamily="34" charset="0"/>
                <a:ea typeface="ＭＳ Ｐゴシック" panose="020B0600070205080204" pitchFamily="34" charset="-128"/>
              </a:rPr>
              <a:t>Formally identify official company statements</a:t>
            </a:r>
          </a:p>
          <a:p>
            <a:pPr lvl="1" eaLnBrk="1" hangingPunct="1"/>
            <a:r>
              <a:rPr lang="en-US" altLang="en-US" dirty="0">
                <a:latin typeface="Arial" panose="020B0604020202020204" pitchFamily="34" charset="0"/>
                <a:ea typeface="ＭＳ Ｐゴシック" panose="020B0600070205080204" pitchFamily="34" charset="-128"/>
              </a:rPr>
              <a:t>Repudiate unofficial statements</a:t>
            </a:r>
          </a:p>
          <a:p>
            <a:pPr lvl="1" eaLnBrk="1" hangingPunct="1"/>
            <a:r>
              <a:rPr lang="en-US" altLang="en-US" dirty="0">
                <a:latin typeface="Arial" panose="020B0604020202020204" pitchFamily="34" charset="0"/>
                <a:ea typeface="ＭＳ Ｐゴシック" panose="020B0600070205080204" pitchFamily="34" charset="-128"/>
              </a:rPr>
              <a:t>Binding contracts, opinions on products</a:t>
            </a:r>
          </a:p>
          <a:p>
            <a:pPr lvl="1" eaLnBrk="1" hangingPunct="1"/>
            <a:r>
              <a:rPr lang="en-US" altLang="en-US" dirty="0">
                <a:latin typeface="Arial" panose="020B0604020202020204" pitchFamily="34" charset="0"/>
                <a:ea typeface="ＭＳ Ｐゴシック" panose="020B0600070205080204" pitchFamily="34" charset="-128"/>
              </a:rPr>
              <a:t>Employees clarify they are not speaking for company or push them to not speak at all</a:t>
            </a:r>
          </a:p>
          <a:p>
            <a:pPr eaLnBrk="1" hangingPunct="1"/>
            <a:endParaRPr lang="en-US" altLang="en-US" dirty="0">
              <a:latin typeface="Arial" panose="020B0604020202020204" pitchFamily="34" charset="0"/>
              <a:ea typeface="ＭＳ Ｐゴシック" panose="020B0600070205080204" pitchFamily="34" charset="-128"/>
            </a:endParaRPr>
          </a:p>
          <a:p>
            <a:pPr eaLnBrk="1" hangingPunct="1"/>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Data Backup and Recovery</a:t>
            </a:r>
          </a:p>
        </p:txBody>
      </p:sp>
      <p:sp>
        <p:nvSpPr>
          <p:cNvPr id="28674"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Full versus partial backups</a:t>
            </a:r>
          </a:p>
          <a:p>
            <a:pPr lvl="1" eaLnBrk="1" hangingPunct="1"/>
            <a:r>
              <a:rPr lang="en-US" altLang="en-US" dirty="0">
                <a:latin typeface="Arial" panose="020B0604020202020204" pitchFamily="34" charset="0"/>
                <a:ea typeface="ＭＳ Ｐゴシック" panose="020B0600070205080204" pitchFamily="34" charset="-128"/>
              </a:rPr>
              <a:t>Incremental</a:t>
            </a:r>
          </a:p>
          <a:p>
            <a:pPr lvl="1" eaLnBrk="1" hangingPunct="1"/>
            <a:r>
              <a:rPr lang="en-US" altLang="en-US" dirty="0">
                <a:latin typeface="Arial" panose="020B0604020202020204" pitchFamily="34" charset="0"/>
                <a:ea typeface="ＭＳ Ｐゴシック" panose="020B0600070205080204" pitchFamily="34" charset="-128"/>
              </a:rPr>
              <a:t>Cumulative Differential</a:t>
            </a:r>
          </a:p>
          <a:p>
            <a:pPr eaLnBrk="1" hangingPunct="1"/>
            <a:r>
              <a:rPr lang="en-US" altLang="en-US" dirty="0">
                <a:latin typeface="Arial" panose="020B0604020202020204" pitchFamily="34" charset="0"/>
                <a:ea typeface="ＭＳ Ｐゴシック" panose="020B0600070205080204" pitchFamily="34" charset="-128"/>
              </a:rPr>
              <a:t>Types of backups</a:t>
            </a:r>
          </a:p>
          <a:p>
            <a:pPr lvl="1" eaLnBrk="1" hangingPunct="1"/>
            <a:r>
              <a:rPr lang="en-US" altLang="en-US" dirty="0">
                <a:latin typeface="Arial" panose="020B0604020202020204" pitchFamily="34" charset="0"/>
                <a:ea typeface="ＭＳ Ｐゴシック" panose="020B0600070205080204" pitchFamily="34" charset="-128"/>
              </a:rPr>
              <a:t>File-level</a:t>
            </a:r>
          </a:p>
          <a:p>
            <a:pPr lvl="1" eaLnBrk="1" hangingPunct="1"/>
            <a:r>
              <a:rPr lang="en-US" altLang="en-US" dirty="0">
                <a:latin typeface="Arial" panose="020B0604020202020204" pitchFamily="34" charset="0"/>
                <a:ea typeface="ＭＳ Ｐゴシック" panose="020B0600070205080204" pitchFamily="34" charset="-128"/>
              </a:rPr>
              <a:t>Full-image/block level</a:t>
            </a:r>
          </a:p>
          <a:p>
            <a:pPr lvl="1" eaLnBrk="1" hangingPunct="1"/>
            <a:r>
              <a:rPr lang="en-US" altLang="en-US" dirty="0">
                <a:latin typeface="Arial" panose="020B0604020202020204" pitchFamily="34" charset="0"/>
                <a:ea typeface="ＭＳ Ｐゴシック" panose="020B0600070205080204" pitchFamily="34" charset="-128"/>
              </a:rPr>
              <a:t>RAID – not really a backup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Backup Strategy</a:t>
            </a:r>
          </a:p>
        </p:txBody>
      </p:sp>
      <p:sp>
        <p:nvSpPr>
          <p:cNvPr id="2969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Decide what to back up</a:t>
            </a:r>
          </a:p>
          <a:p>
            <a:pPr lvl="1" eaLnBrk="1" hangingPunct="1"/>
            <a:r>
              <a:rPr lang="en-US" altLang="en-US">
                <a:latin typeface="Arial" panose="020B0604020202020204" pitchFamily="34" charset="0"/>
                <a:ea typeface="ＭＳ Ｐゴシック" panose="020B0600070205080204" pitchFamily="34" charset="-128"/>
              </a:rPr>
              <a:t>Everything, or only active files?</a:t>
            </a:r>
          </a:p>
          <a:p>
            <a:pPr eaLnBrk="1" hangingPunct="1"/>
            <a:r>
              <a:rPr lang="en-US" altLang="en-US">
                <a:latin typeface="Arial" panose="020B0604020202020204" pitchFamily="34" charset="0"/>
                <a:ea typeface="ＭＳ Ｐゴシック" panose="020B0600070205080204" pitchFamily="34" charset="-128"/>
              </a:rPr>
              <a:t>Decide when and how to back up</a:t>
            </a:r>
          </a:p>
          <a:p>
            <a:pPr lvl="1" eaLnBrk="1" hangingPunct="1"/>
            <a:r>
              <a:rPr lang="en-US" altLang="en-US">
                <a:latin typeface="Arial" panose="020B0604020202020204" pitchFamily="34" charset="0"/>
                <a:ea typeface="ＭＳ Ｐゴシック" panose="020B0600070205080204" pitchFamily="34" charset="-128"/>
              </a:rPr>
              <a:t>More often = more intrusive and expensive</a:t>
            </a:r>
          </a:p>
          <a:p>
            <a:pPr lvl="1" eaLnBrk="1" hangingPunct="1"/>
            <a:r>
              <a:rPr lang="en-US" altLang="en-US">
                <a:latin typeface="Arial" panose="020B0604020202020204" pitchFamily="34" charset="0"/>
                <a:ea typeface="ＭＳ Ｐゴシック" panose="020B0600070205080204" pitchFamily="34" charset="-128"/>
              </a:rPr>
              <a:t>Less often = misses more recent work</a:t>
            </a:r>
          </a:p>
          <a:p>
            <a:pPr eaLnBrk="1" hangingPunct="1"/>
            <a:r>
              <a:rPr lang="en-US" altLang="en-US">
                <a:latin typeface="Arial" panose="020B0604020202020204" pitchFamily="34" charset="0"/>
                <a:ea typeface="ＭＳ Ｐゴシック" panose="020B0600070205080204" pitchFamily="34" charset="-128"/>
              </a:rPr>
              <a:t>Verify that the system works</a:t>
            </a:r>
          </a:p>
          <a:p>
            <a:pPr lvl="1" eaLnBrk="1" hangingPunct="1"/>
            <a:r>
              <a:rPr lang="en-US" altLang="en-US">
                <a:latin typeface="Arial" panose="020B0604020202020204" pitchFamily="34" charset="0"/>
                <a:ea typeface="ＭＳ Ｐゴシック" panose="020B0600070205080204" pitchFamily="34" charset="-128"/>
              </a:rPr>
              <a:t>Attempt a system restoration</a:t>
            </a:r>
          </a:p>
          <a:p>
            <a:pPr eaLnBrk="1" hangingPunct="1"/>
            <a:r>
              <a:rPr lang="en-US" altLang="en-US">
                <a:latin typeface="Arial" panose="020B0604020202020204" pitchFamily="34" charset="0"/>
                <a:ea typeface="ＭＳ Ｐゴシック" panose="020B0600070205080204" pitchFamily="34" charset="-128"/>
              </a:rPr>
              <a:t>Arranging on-site and off-site backups</a:t>
            </a:r>
          </a:p>
          <a:p>
            <a:pPr lvl="1" eaLnBrk="1" hangingPunct="1"/>
            <a:r>
              <a:rPr lang="en-US" altLang="en-US">
                <a:latin typeface="Arial" panose="020B0604020202020204" pitchFamily="34" charset="0"/>
                <a:ea typeface="ＭＳ Ｐゴシック" panose="020B0600070205080204" pitchFamily="34" charset="-128"/>
              </a:rPr>
              <a:t>A major disaster may destroy on-site backups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Incident Handling</a:t>
            </a:r>
          </a:p>
        </p:txBody>
      </p:sp>
      <p:sp>
        <p:nvSpPr>
          <p:cNvPr id="30722"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A serious attack has four phases</a:t>
            </a:r>
          </a:p>
          <a:p>
            <a:pPr lvl="1" eaLnBrk="1" hangingPunct="1"/>
            <a:r>
              <a:rPr lang="en-US" altLang="en-US" dirty="0">
                <a:latin typeface="Arial" panose="020B0604020202020204" pitchFamily="34" charset="0"/>
                <a:ea typeface="ＭＳ Ｐゴシック" panose="020B0600070205080204" pitchFamily="34" charset="-128"/>
              </a:rPr>
              <a:t>Surveillance</a:t>
            </a:r>
          </a:p>
          <a:p>
            <a:pPr lvl="1" eaLnBrk="1" hangingPunct="1"/>
            <a:r>
              <a:rPr lang="en-US" altLang="en-US" dirty="0">
                <a:latin typeface="Arial" panose="020B0604020202020204" pitchFamily="34" charset="0"/>
                <a:ea typeface="ＭＳ Ｐゴシック" panose="020B0600070205080204" pitchFamily="34" charset="-128"/>
              </a:rPr>
              <a:t>Infiltration</a:t>
            </a:r>
          </a:p>
          <a:p>
            <a:pPr lvl="1" eaLnBrk="1" hangingPunct="1"/>
            <a:r>
              <a:rPr lang="en-US" altLang="en-US" dirty="0">
                <a:latin typeface="Arial" panose="020B0604020202020204" pitchFamily="34" charset="0"/>
                <a:ea typeface="ＭＳ Ｐゴシック" panose="020B0600070205080204" pitchFamily="34" charset="-128"/>
              </a:rPr>
              <a:t>Execution</a:t>
            </a:r>
          </a:p>
          <a:p>
            <a:pPr lvl="1" eaLnBrk="1" hangingPunct="1"/>
            <a:r>
              <a:rPr lang="en-US" altLang="en-US" dirty="0">
                <a:latin typeface="Arial" panose="020B0604020202020204" pitchFamily="34" charset="0"/>
                <a:ea typeface="ＭＳ Ｐゴシック" panose="020B0600070205080204" pitchFamily="34" charset="-128"/>
              </a:rPr>
              <a:t>Disengagement</a:t>
            </a:r>
          </a:p>
          <a:p>
            <a:pPr eaLnBrk="1" hangingPunct="1"/>
            <a:r>
              <a:rPr lang="en-US" altLang="en-US" dirty="0">
                <a:latin typeface="Arial" panose="020B0604020202020204" pitchFamily="34" charset="0"/>
                <a:ea typeface="ＭＳ Ｐゴシック" panose="020B0600070205080204" pitchFamily="34" charset="-128"/>
              </a:rPr>
              <a:t>Attack may be detected in any phase</a:t>
            </a:r>
          </a:p>
          <a:p>
            <a:pPr eaLnBrk="1" hangingPunct="1"/>
            <a:r>
              <a:rPr lang="en-US" altLang="en-US" dirty="0">
                <a:latin typeface="Arial" panose="020B0604020202020204" pitchFamily="34" charset="0"/>
                <a:ea typeface="ＭＳ Ｐゴシック" panose="020B0600070205080204" pitchFamily="34" charset="-128"/>
              </a:rPr>
              <a:t>Establish time lines</a:t>
            </a:r>
          </a:p>
          <a:p>
            <a:pPr eaLnBrk="1" hangingPunct="1"/>
            <a:r>
              <a:rPr lang="en-US" altLang="en-US" dirty="0">
                <a:latin typeface="Arial" panose="020B0604020202020204" pitchFamily="34" charset="0"/>
                <a:ea typeface="ＭＳ Ｐゴシック" panose="020B0600070205080204" pitchFamily="34" charset="-128"/>
              </a:rPr>
              <a:t>Establish an incident handling policy</a:t>
            </a:r>
          </a:p>
          <a:p>
            <a:pPr lvl="1" eaLnBrk="1" hangingPunct="1"/>
            <a:r>
              <a:rPr lang="en-US" altLang="en-US" dirty="0">
                <a:latin typeface="Arial" panose="020B0604020202020204" pitchFamily="34" charset="0"/>
                <a:ea typeface="ＭＳ Ｐゴシック" panose="020B0600070205080204" pitchFamily="34" charset="-128"/>
              </a:rPr>
              <a:t>Ensures that incidents are handled effectively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Incident Handling Policy: Elements</a:t>
            </a:r>
          </a:p>
        </p:txBody>
      </p:sp>
      <p:sp>
        <p:nvSpPr>
          <p:cNvPr id="31746"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How to grade incidents by seriousness</a:t>
            </a:r>
          </a:p>
          <a:p>
            <a:pPr eaLnBrk="1" hangingPunct="1"/>
            <a:r>
              <a:rPr lang="en-US" altLang="en-US">
                <a:latin typeface="Arial" panose="020B0604020202020204" pitchFamily="34" charset="0"/>
                <a:ea typeface="ＭＳ Ｐゴシック" panose="020B0600070205080204" pitchFamily="34" charset="-128"/>
              </a:rPr>
              <a:t>Who to contact in IT and the security organization when incidents occur</a:t>
            </a:r>
          </a:p>
          <a:p>
            <a:pPr eaLnBrk="1" hangingPunct="1"/>
            <a:r>
              <a:rPr lang="en-US" altLang="en-US">
                <a:latin typeface="Arial" panose="020B0604020202020204" pitchFamily="34" charset="0"/>
                <a:ea typeface="ＭＳ Ｐゴシック" panose="020B0600070205080204" pitchFamily="34" charset="-128"/>
              </a:rPr>
              <a:t>What technical steps to take to mitigate damage</a:t>
            </a:r>
          </a:p>
          <a:p>
            <a:pPr eaLnBrk="1" hangingPunct="1"/>
            <a:r>
              <a:rPr lang="en-US" altLang="en-US">
                <a:latin typeface="Arial" panose="020B0604020202020204" pitchFamily="34" charset="0"/>
                <a:ea typeface="ＭＳ Ｐゴシック" panose="020B0600070205080204" pitchFamily="34" charset="-128"/>
              </a:rPr>
              <a:t>How to report the incident to other departments and to senior management</a:t>
            </a:r>
          </a:p>
          <a:p>
            <a:pPr eaLnBrk="1" hangingPunct="1"/>
            <a:r>
              <a:rPr lang="en-US" altLang="en-US">
                <a:latin typeface="Arial" panose="020B0604020202020204" pitchFamily="34" charset="0"/>
                <a:ea typeface="ＭＳ Ｐゴシック" panose="020B0600070205080204" pitchFamily="34" charset="-128"/>
              </a:rPr>
              <a:t>Which incidents to report to law enforcement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Disaster Preparation and Recovery</a:t>
            </a:r>
          </a:p>
        </p:txBody>
      </p:sp>
      <p:sp>
        <p:nvSpPr>
          <p:cNvPr id="32770" name="Content Placeholder 2"/>
          <p:cNvSpPr>
            <a:spLocks noGrp="1"/>
          </p:cNvSpPr>
          <p:nvPr>
            <p:ph idx="1"/>
          </p:nvPr>
        </p:nvSpPr>
        <p:spPr/>
        <p:txBody>
          <a:bodyPr/>
          <a:lstStyle/>
          <a:p>
            <a:pPr algn="ctr" eaLnBrk="1" hangingPunct="1">
              <a:buFont typeface="Arial" panose="020B0604020202020204" pitchFamily="34" charset="0"/>
              <a:buNone/>
            </a:pPr>
            <a:r>
              <a:rPr lang="en-US" altLang="en-US" b="1" i="1">
                <a:latin typeface="Arial" panose="020B0604020202020204" pitchFamily="34" charset="0"/>
                <a:ea typeface="ＭＳ Ｐゴシック" panose="020B0600070205080204" pitchFamily="34" charset="-128"/>
              </a:rPr>
              <a:t>Two major planning activities</a:t>
            </a:r>
            <a:endParaRPr lang="en-US" altLang="en-US">
              <a:latin typeface="Arial" panose="020B0604020202020204" pitchFamily="34" charset="0"/>
              <a:ea typeface="ＭＳ Ｐゴシック" panose="020B0600070205080204" pitchFamily="34" charset="-128"/>
            </a:endParaRPr>
          </a:p>
          <a:p>
            <a:pPr eaLnBrk="1" hangingPunct="1"/>
            <a:r>
              <a:rPr lang="en-US" altLang="en-US">
                <a:latin typeface="Arial" panose="020B0604020202020204" pitchFamily="34" charset="0"/>
                <a:ea typeface="ＭＳ Ｐゴシック" panose="020B0600070205080204" pitchFamily="34" charset="-128"/>
              </a:rPr>
              <a:t>Business Impact Analysis (BIA)</a:t>
            </a:r>
          </a:p>
          <a:p>
            <a:pPr lvl="1" eaLnBrk="1" hangingPunct="1"/>
            <a:r>
              <a:rPr lang="en-US" altLang="en-US">
                <a:latin typeface="Arial" panose="020B0604020202020204" pitchFamily="34" charset="0"/>
                <a:ea typeface="ＭＳ Ｐゴシック" panose="020B0600070205080204" pitchFamily="34" charset="-128"/>
              </a:rPr>
              <a:t>Estimates the impact of worst-case scenarios on business activities</a:t>
            </a:r>
          </a:p>
          <a:p>
            <a:pPr lvl="1" eaLnBrk="1" hangingPunct="1"/>
            <a:r>
              <a:rPr lang="en-US" altLang="en-US">
                <a:latin typeface="Arial" panose="020B0604020202020204" pitchFamily="34" charset="0"/>
                <a:ea typeface="ＭＳ Ｐゴシック" panose="020B0600070205080204" pitchFamily="34" charset="-128"/>
              </a:rPr>
              <a:t>Helps identify critical business activities</a:t>
            </a:r>
          </a:p>
          <a:p>
            <a:pPr eaLnBrk="1" hangingPunct="1"/>
            <a:r>
              <a:rPr lang="en-US" altLang="en-US">
                <a:latin typeface="Arial" panose="020B0604020202020204" pitchFamily="34" charset="0"/>
                <a:ea typeface="ＭＳ Ｐゴシック" panose="020B0600070205080204" pitchFamily="34" charset="-128"/>
              </a:rPr>
              <a:t>Business Continuity Plan (BCP)</a:t>
            </a:r>
          </a:p>
          <a:p>
            <a:pPr lvl="1" eaLnBrk="1" hangingPunct="1"/>
            <a:r>
              <a:rPr lang="en-US" altLang="en-US">
                <a:latin typeface="Arial" panose="020B0604020202020204" pitchFamily="34" charset="0"/>
                <a:ea typeface="ＭＳ Ｐゴシック" panose="020B0600070205080204" pitchFamily="34" charset="-128"/>
              </a:rPr>
              <a:t>Develop plans to restore critical business activities after a disruption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Business Impact Analysis</a:t>
            </a:r>
          </a:p>
        </p:txBody>
      </p:sp>
      <p:sp>
        <p:nvSpPr>
          <p:cNvPr id="33794"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Make a list of major business units</a:t>
            </a:r>
          </a:p>
          <a:p>
            <a:pPr eaLnBrk="1" hangingPunct="1"/>
            <a:r>
              <a:rPr lang="en-US" altLang="en-US">
                <a:latin typeface="Arial" panose="020B0604020202020204" pitchFamily="34" charset="0"/>
                <a:ea typeface="ＭＳ Ｐゴシック" panose="020B0600070205080204" pitchFamily="34" charset="-128"/>
              </a:rPr>
              <a:t>Within each unit, identify business processes</a:t>
            </a:r>
          </a:p>
          <a:p>
            <a:pPr eaLnBrk="1" hangingPunct="1"/>
            <a:r>
              <a:rPr lang="en-US" altLang="en-US">
                <a:latin typeface="Arial" panose="020B0604020202020204" pitchFamily="34" charset="0"/>
                <a:ea typeface="ＭＳ Ｐゴシック" panose="020B0600070205080204" pitchFamily="34" charset="-128"/>
              </a:rPr>
              <a:t>For each process, assess the following:</a:t>
            </a:r>
          </a:p>
          <a:p>
            <a:pPr lvl="1" eaLnBrk="1" hangingPunct="1"/>
            <a:r>
              <a:rPr lang="en-US" altLang="en-US">
                <a:latin typeface="Arial" panose="020B0604020202020204" pitchFamily="34" charset="0"/>
                <a:ea typeface="ＭＳ Ｐゴシック" panose="020B0600070205080204" pitchFamily="34" charset="-128"/>
              </a:rPr>
              <a:t>Dependence on IT for operation</a:t>
            </a:r>
          </a:p>
          <a:p>
            <a:pPr lvl="1" eaLnBrk="1" hangingPunct="1"/>
            <a:r>
              <a:rPr lang="en-US" altLang="en-US">
                <a:latin typeface="Arial" panose="020B0604020202020204" pitchFamily="34" charset="0"/>
                <a:ea typeface="ＭＳ Ｐゴシック" panose="020B0600070205080204" pitchFamily="34" charset="-128"/>
              </a:rPr>
              <a:t>IT elements required, and interdependencies with other processes</a:t>
            </a:r>
          </a:p>
          <a:p>
            <a:pPr lvl="1" eaLnBrk="1" hangingPunct="1"/>
            <a:r>
              <a:rPr lang="en-US" altLang="en-US">
                <a:latin typeface="Arial" panose="020B0604020202020204" pitchFamily="34" charset="0"/>
                <a:ea typeface="ＭＳ Ｐゴシック" panose="020B0600070205080204" pitchFamily="34" charset="-128"/>
              </a:rPr>
              <a:t>Impact on business if the process doesn</a:t>
            </a:r>
            <a:r>
              <a:rPr lang="en-US" altLang="ja-JP">
                <a:latin typeface="Arial" panose="020B0604020202020204" pitchFamily="34" charset="0"/>
                <a:ea typeface="ＭＳ Ｐゴシック" panose="020B0600070205080204" pitchFamily="34" charset="-128"/>
              </a:rPr>
              <a:t>'t occur for 1 hour, 1 day, 1 week, 1 month, etc.</a:t>
            </a:r>
          </a:p>
          <a:p>
            <a:pPr eaLnBrk="1" hangingPunct="1"/>
            <a:r>
              <a:rPr lang="en-US" altLang="en-US">
                <a:latin typeface="Arial" panose="020B0604020202020204" pitchFamily="34" charset="0"/>
                <a:ea typeface="ＭＳ Ｐゴシック" panose="020B0600070205080204" pitchFamily="34" charset="-128"/>
              </a:rPr>
              <a:t>Using this information identify requirements for recovery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Recovery Strategies</a:t>
            </a:r>
          </a:p>
        </p:txBody>
      </p:sp>
      <p:sp>
        <p:nvSpPr>
          <p:cNvPr id="34818"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Delayed recovery</a:t>
            </a:r>
          </a:p>
          <a:p>
            <a:pPr lvl="1" eaLnBrk="1" hangingPunct="1"/>
            <a:r>
              <a:rPr lang="en-US" altLang="en-US" dirty="0">
                <a:latin typeface="Arial" panose="020B0604020202020204" pitchFamily="34" charset="0"/>
                <a:ea typeface="ＭＳ Ｐゴシック" panose="020B0600070205080204" pitchFamily="34" charset="-128"/>
              </a:rPr>
              <a:t>Low up-front expense; high disruption</a:t>
            </a:r>
          </a:p>
          <a:p>
            <a:pPr lvl="1" eaLnBrk="1" hangingPunct="1"/>
            <a:r>
              <a:rPr lang="en-US" altLang="en-US" dirty="0">
                <a:latin typeface="Arial" panose="020B0604020202020204" pitchFamily="34" charset="0"/>
                <a:ea typeface="ＭＳ Ｐゴシック" panose="020B0600070205080204" pitchFamily="34" charset="-128"/>
              </a:rPr>
              <a:t>Start recovery after the event: replace equipment, install, restore from backups, etc.</a:t>
            </a:r>
          </a:p>
          <a:p>
            <a:pPr eaLnBrk="1" hangingPunct="1"/>
            <a:r>
              <a:rPr lang="en-US" altLang="en-US" dirty="0">
                <a:latin typeface="Arial" panose="020B0604020202020204" pitchFamily="34" charset="0"/>
                <a:ea typeface="ＭＳ Ｐゴシック" panose="020B0600070205080204" pitchFamily="34" charset="-128"/>
              </a:rPr>
              <a:t>Cold standby</a:t>
            </a:r>
          </a:p>
          <a:p>
            <a:pPr lvl="1" eaLnBrk="1" hangingPunct="1"/>
            <a:r>
              <a:rPr lang="en-US" altLang="en-US" dirty="0">
                <a:latin typeface="Arial" panose="020B0604020202020204" pitchFamily="34" charset="0"/>
                <a:ea typeface="ＭＳ Ｐゴシック" panose="020B0600070205080204" pitchFamily="34" charset="-128"/>
              </a:rPr>
              <a:t>Implement a separate site that provides idle equipment to use for the recovery</a:t>
            </a:r>
          </a:p>
          <a:p>
            <a:pPr eaLnBrk="1" hangingPunct="1"/>
            <a:r>
              <a:rPr lang="en-US" altLang="en-US" dirty="0">
                <a:latin typeface="Arial" panose="020B0604020202020204" pitchFamily="34" charset="0"/>
                <a:ea typeface="ＭＳ Ｐゴシック" panose="020B0600070205080204" pitchFamily="34" charset="-128"/>
              </a:rPr>
              <a:t>Hot standby</a:t>
            </a:r>
          </a:p>
          <a:p>
            <a:pPr lvl="1" eaLnBrk="1" hangingPunct="1"/>
            <a:r>
              <a:rPr lang="en-US" altLang="en-US" dirty="0">
                <a:latin typeface="Arial" panose="020B0604020202020204" pitchFamily="34" charset="0"/>
                <a:ea typeface="ＭＳ Ｐゴシック" panose="020B0600070205080204" pitchFamily="34" charset="-128"/>
              </a:rPr>
              <a:t>Implement a separate, continuously operating site that can take over from a damaged site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Business Continuity Plan</a:t>
            </a:r>
          </a:p>
        </p:txBody>
      </p:sp>
      <p:sp>
        <p:nvSpPr>
          <p:cNvPr id="35842"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Identify critical business tasks: Refer to the BIA</a:t>
            </a:r>
          </a:p>
          <a:p>
            <a:pPr eaLnBrk="1" hangingPunct="1"/>
            <a:r>
              <a:rPr lang="en-US" altLang="en-US">
                <a:latin typeface="Arial" panose="020B0604020202020204" pitchFamily="34" charset="0"/>
                <a:ea typeface="ＭＳ Ｐゴシック" panose="020B0600070205080204" pitchFamily="34" charset="-128"/>
              </a:rPr>
              <a:t>Identify enterprise officials who can approve a continuity plan</a:t>
            </a:r>
          </a:p>
          <a:p>
            <a:pPr eaLnBrk="1" hangingPunct="1"/>
            <a:r>
              <a:rPr lang="en-US" altLang="en-US">
                <a:latin typeface="Arial" panose="020B0604020202020204" pitchFamily="34" charset="0"/>
                <a:ea typeface="ＭＳ Ｐゴシック" panose="020B0600070205080204" pitchFamily="34" charset="-128"/>
              </a:rPr>
              <a:t>Establish backup requirements for all critical business tasks</a:t>
            </a:r>
          </a:p>
          <a:p>
            <a:pPr eaLnBrk="1" hangingPunct="1"/>
            <a:r>
              <a:rPr lang="en-US" altLang="en-US">
                <a:latin typeface="Arial" panose="020B0604020202020204" pitchFamily="34" charset="0"/>
                <a:ea typeface="ＭＳ Ｐゴシック" panose="020B0600070205080204" pitchFamily="34" charset="-128"/>
              </a:rPr>
              <a:t>Develop procedures to resume critical activities off-site after a disaster</a:t>
            </a:r>
          </a:p>
          <a:p>
            <a:pPr eaLnBrk="1" hangingPunct="1"/>
            <a:r>
              <a:rPr lang="en-US" altLang="en-US">
                <a:latin typeface="Arial" panose="020B0604020202020204" pitchFamily="34" charset="0"/>
                <a:ea typeface="ＭＳ Ｐゴシック" panose="020B0600070205080204" pitchFamily="34" charset="-128"/>
              </a:rPr>
              <a:t>Develop a strategy to transition back from off-site operations to routine operations after the primary site has recovered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Information Resource Management</a:t>
            </a:r>
          </a:p>
        </p:txBody>
      </p:sp>
      <p:sp>
        <p:nvSpPr>
          <p:cNvPr id="20482"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An enterprise may centralize, distribute its IT and resource management, or a mix</a:t>
            </a:r>
          </a:p>
          <a:p>
            <a:pPr eaLnBrk="1" hangingPunct="1"/>
            <a:r>
              <a:rPr lang="en-US" altLang="en-US" dirty="0">
                <a:latin typeface="Arial" panose="020B0604020202020204" pitchFamily="34" charset="0"/>
                <a:ea typeface="ＭＳ Ｐゴシック" panose="020B0600070205080204" pitchFamily="34" charset="-128"/>
              </a:rPr>
              <a:t>Centralized IT management</a:t>
            </a:r>
          </a:p>
          <a:p>
            <a:pPr lvl="1" eaLnBrk="1" hangingPunct="1"/>
            <a:r>
              <a:rPr lang="en-US" altLang="en-US" dirty="0">
                <a:latin typeface="Arial" panose="020B0604020202020204" pitchFamily="34" charset="0"/>
                <a:ea typeface="ＭＳ Ｐゴシック" panose="020B0600070205080204" pitchFamily="34" charset="-128"/>
              </a:rPr>
              <a:t>May appoint a CIO; operate a cost center</a:t>
            </a:r>
          </a:p>
          <a:p>
            <a:pPr lvl="1" eaLnBrk="1" hangingPunct="1"/>
            <a:r>
              <a:rPr lang="en-US" altLang="en-US" dirty="0">
                <a:latin typeface="Arial" panose="020B0604020202020204" pitchFamily="34" charset="0"/>
                <a:ea typeface="ＭＳ Ｐゴシック" panose="020B0600070205080204" pitchFamily="34" charset="-128"/>
              </a:rPr>
              <a:t>Economies of scale; interoperability</a:t>
            </a:r>
          </a:p>
          <a:p>
            <a:pPr lvl="1" eaLnBrk="1" hangingPunct="1"/>
            <a:r>
              <a:rPr lang="en-US" altLang="en-US" dirty="0">
                <a:latin typeface="Arial" panose="020B0604020202020204" pitchFamily="34" charset="0"/>
                <a:ea typeface="ＭＳ Ｐゴシック" panose="020B0600070205080204" pitchFamily="34" charset="-128"/>
              </a:rPr>
              <a:t>Charge back</a:t>
            </a:r>
          </a:p>
          <a:p>
            <a:pPr eaLnBrk="1" hangingPunct="1"/>
            <a:r>
              <a:rPr lang="en-US" altLang="en-US" dirty="0">
                <a:latin typeface="Arial" panose="020B0604020202020204" pitchFamily="34" charset="0"/>
                <a:ea typeface="ＭＳ Ｐゴシック" panose="020B0600070205080204" pitchFamily="34" charset="-128"/>
              </a:rPr>
              <a:t>Distributed IT management</a:t>
            </a:r>
          </a:p>
          <a:p>
            <a:pPr lvl="1" eaLnBrk="1" hangingPunct="1"/>
            <a:r>
              <a:rPr lang="en-US" altLang="en-US" dirty="0">
                <a:latin typeface="Arial" panose="020B0604020202020204" pitchFamily="34" charset="0"/>
                <a:ea typeface="ＭＳ Ｐゴシック" panose="020B0600070205080204" pitchFamily="34" charset="-128"/>
              </a:rPr>
              <a:t>Distributes cost among divisions</a:t>
            </a:r>
          </a:p>
          <a:p>
            <a:pPr lvl="1" eaLnBrk="1" hangingPunct="1"/>
            <a:r>
              <a:rPr lang="en-US" altLang="en-US" dirty="0">
                <a:latin typeface="Arial" panose="020B0604020202020204" pitchFamily="34" charset="0"/>
                <a:ea typeface="ＭＳ Ｐゴシック" panose="020B0600070205080204" pitchFamily="34" charset="-128"/>
              </a:rPr>
              <a:t>Allows tailored IT</a:t>
            </a:r>
          </a:p>
          <a:p>
            <a:pPr eaLnBrk="1" hangingPunct="1"/>
            <a:r>
              <a:rPr lang="en-US" altLang="en-US" dirty="0">
                <a:latin typeface="Arial" panose="020B0604020202020204" pitchFamily="34" charset="0"/>
                <a:ea typeface="ＭＳ Ｐゴシック" panose="020B0600070205080204" pitchFamily="34" charset="-128"/>
              </a:rPr>
              <a:t>Security management can follow the IT management structure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Information Security Professionals</a:t>
            </a:r>
          </a:p>
        </p:txBody>
      </p:sp>
      <p:sp>
        <p:nvSpPr>
          <p:cNvPr id="21506" name="Content Placeholder 2"/>
          <p:cNvSpPr>
            <a:spLocks noGrp="1"/>
          </p:cNvSpPr>
          <p:nvPr>
            <p:ph idx="1"/>
          </p:nvPr>
        </p:nvSpPr>
        <p:spPr>
          <a:xfrm>
            <a:off x="457200" y="1270000"/>
            <a:ext cx="8229600" cy="5010150"/>
          </a:xfrm>
        </p:spPr>
        <p:txBody>
          <a:bodyPr/>
          <a:lstStyle/>
          <a:p>
            <a:pPr eaLnBrk="1" hangingPunct="1"/>
            <a:r>
              <a:rPr lang="en-US" altLang="en-US" dirty="0">
                <a:latin typeface="Arial" panose="020B0604020202020204" pitchFamily="34" charset="0"/>
                <a:ea typeface="ＭＳ Ｐゴシック" panose="020B0600070205080204" pitchFamily="34" charset="-128"/>
              </a:rPr>
              <a:t>Typical roles</a:t>
            </a:r>
          </a:p>
          <a:p>
            <a:pPr lvl="1" eaLnBrk="1" hangingPunct="1"/>
            <a:r>
              <a:rPr lang="en-US" altLang="en-US" dirty="0">
                <a:latin typeface="Arial" panose="020B0604020202020204" pitchFamily="34" charset="0"/>
                <a:ea typeface="ＭＳ Ｐゴシック" panose="020B0600070205080204" pitchFamily="34" charset="-128"/>
              </a:rPr>
              <a:t>Management: CISO, department managers</a:t>
            </a:r>
          </a:p>
          <a:p>
            <a:pPr lvl="1" eaLnBrk="1" hangingPunct="1"/>
            <a:r>
              <a:rPr lang="en-US" altLang="en-US" dirty="0">
                <a:latin typeface="Arial" panose="020B0604020202020204" pitchFamily="34" charset="0"/>
                <a:ea typeface="ＭＳ Ｐゴシック" panose="020B0600070205080204" pitchFamily="34" charset="-128"/>
              </a:rPr>
              <a:t>Analysts, implementers (IT), and testers (QA)</a:t>
            </a:r>
          </a:p>
          <a:p>
            <a:pPr lvl="1" eaLnBrk="1" hangingPunct="1"/>
            <a:r>
              <a:rPr lang="en-US" altLang="en-US" dirty="0">
                <a:latin typeface="Arial" panose="020B0604020202020204" pitchFamily="34" charset="0"/>
                <a:ea typeface="ＭＳ Ｐゴシック" panose="020B0600070205080204" pitchFamily="34" charset="-128"/>
              </a:rPr>
              <a:t>Auditors, forensic investigators</a:t>
            </a:r>
          </a:p>
          <a:p>
            <a:pPr eaLnBrk="1" hangingPunct="1"/>
            <a:r>
              <a:rPr lang="en-US" altLang="en-US" dirty="0">
                <a:latin typeface="Arial" panose="020B0604020202020204" pitchFamily="34" charset="0"/>
                <a:ea typeface="ＭＳ Ｐゴシック" panose="020B0600070205080204" pitchFamily="34" charset="-128"/>
              </a:rPr>
              <a:t>Training</a:t>
            </a:r>
          </a:p>
          <a:p>
            <a:pPr lvl="1" eaLnBrk="1" hangingPunct="1"/>
            <a:r>
              <a:rPr lang="en-US" altLang="en-US" dirty="0">
                <a:latin typeface="Arial" panose="020B0604020202020204" pitchFamily="34" charset="0"/>
                <a:ea typeface="ＭＳ Ｐゴシック" panose="020B0600070205080204" pitchFamily="34" charset="-128"/>
              </a:rPr>
              <a:t>Product-specific – Cisco, Microsoft, etc.</a:t>
            </a:r>
          </a:p>
          <a:p>
            <a:pPr lvl="1" eaLnBrk="1" hangingPunct="1"/>
            <a:r>
              <a:rPr lang="en-US" altLang="en-US" dirty="0">
                <a:latin typeface="Arial" panose="020B0604020202020204" pitchFamily="34" charset="0"/>
                <a:ea typeface="ＭＳ Ｐゴシック" panose="020B0600070205080204" pitchFamily="34" charset="-128"/>
              </a:rPr>
              <a:t>Hands-on – day-long, week-long courses</a:t>
            </a:r>
          </a:p>
          <a:p>
            <a:pPr lvl="1" eaLnBrk="1" hangingPunct="1"/>
            <a:r>
              <a:rPr lang="en-US" altLang="en-US" dirty="0">
                <a:ea typeface="ＭＳ Ｐゴシック"/>
                <a:cs typeface="Arial"/>
              </a:rPr>
              <a:t>College – 2- or 4-year programs</a:t>
            </a:r>
            <a:endParaRPr lang="en-US" altLang="en-US">
              <a:latin typeface="Arial" panose="020B0604020202020204" pitchFamily="34" charset="0"/>
              <a:ea typeface="ＭＳ Ｐゴシック" panose="020B0600070205080204" pitchFamily="34" charset="-128"/>
              <a:cs typeface="Arial"/>
            </a:endParaRPr>
          </a:p>
          <a:p>
            <a:pPr eaLnBrk="1" hangingPunct="1"/>
            <a:r>
              <a:rPr lang="en-US" altLang="en-US" dirty="0">
                <a:latin typeface="Arial" panose="020B0604020202020204" pitchFamily="34" charset="0"/>
                <a:ea typeface="ＭＳ Ｐゴシック" panose="020B0600070205080204" pitchFamily="34" charset="-128"/>
              </a:rPr>
              <a:t>Certification: Product specific, hands-on, or professional (CISSP/CISA,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Companies Also Keep Secrets</a:t>
            </a:r>
          </a:p>
        </p:txBody>
      </p:sp>
      <p:sp>
        <p:nvSpPr>
          <p:cNvPr id="10242"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Types of company secrets</a:t>
            </a:r>
          </a:p>
          <a:p>
            <a:pPr lvl="1" eaLnBrk="1" hangingPunct="1"/>
            <a:r>
              <a:rPr lang="en-US" altLang="en-US" dirty="0">
                <a:latin typeface="Arial" panose="020B0604020202020204" pitchFamily="34" charset="0"/>
                <a:ea typeface="ＭＳ Ｐゴシック" panose="020B0600070205080204" pitchFamily="34" charset="-128"/>
              </a:rPr>
              <a:t>Obligations – data legally or contractually obliged to keep secret (personnel, SEC, etc.)</a:t>
            </a:r>
          </a:p>
          <a:p>
            <a:pPr lvl="1" eaLnBrk="1" hangingPunct="1"/>
            <a:r>
              <a:rPr lang="en-US" altLang="en-US" dirty="0">
                <a:latin typeface="Arial" panose="020B0604020202020204" pitchFamily="34" charset="0"/>
                <a:ea typeface="ＭＳ Ｐゴシック" panose="020B0600070205080204" pitchFamily="34" charset="-128"/>
              </a:rPr>
              <a:t>Trade secrets</a:t>
            </a:r>
          </a:p>
          <a:p>
            <a:pPr lvl="1" eaLnBrk="1" hangingPunct="1"/>
            <a:r>
              <a:rPr lang="en-US" altLang="en-US" dirty="0">
                <a:latin typeface="Arial" panose="020B0604020202020204" pitchFamily="34" charset="0"/>
                <a:ea typeface="ＭＳ Ｐゴシック" panose="020B0600070205080204" pitchFamily="34" charset="-128"/>
              </a:rPr>
              <a:t>Managing publicity</a:t>
            </a:r>
          </a:p>
          <a:p>
            <a:pPr lvl="1" eaLnBrk="1" hangingPunct="1"/>
            <a:r>
              <a:rPr lang="en-US" altLang="en-US" dirty="0">
                <a:latin typeface="Arial" panose="020B0604020202020204" pitchFamily="34" charset="0"/>
                <a:ea typeface="ＭＳ Ｐゴシック" panose="020B0600070205080204" pitchFamily="34" charset="-128"/>
              </a:rPr>
              <a:t>Secrecy culture</a:t>
            </a:r>
          </a:p>
          <a:p>
            <a:pPr eaLnBrk="1" hangingPunct="1"/>
            <a:r>
              <a:rPr lang="en-US" altLang="en-US" dirty="0">
                <a:latin typeface="Arial" panose="020B0604020202020204" pitchFamily="34" charset="0"/>
                <a:ea typeface="ＭＳ Ｐゴシック" panose="020B0600070205080204" pitchFamily="34" charset="-128"/>
              </a:rPr>
              <a:t>Accountability – officials are held responsible for the information under their control</a:t>
            </a:r>
          </a:p>
          <a:p>
            <a:pPr eaLnBrk="1" hangingPunct="1"/>
            <a:r>
              <a:rPr lang="en-US" altLang="en-US" dirty="0">
                <a:latin typeface="Arial" panose="020B0604020202020204" pitchFamily="34" charset="0"/>
                <a:ea typeface="ＭＳ Ｐゴシック" panose="020B0600070205080204" pitchFamily="34" charset="-128"/>
              </a:rPr>
              <a:t>Need-to-know – some information is only shared if the recipient specifically needs it</a:t>
            </a:r>
          </a:p>
          <a:p>
            <a:pPr eaLnBrk="1" hangingPunct="1"/>
            <a:r>
              <a:rPr lang="en-US" altLang="en-US" dirty="0">
                <a:latin typeface="Arial" panose="020B0604020202020204" pitchFamily="34" charset="0"/>
                <a:ea typeface="ＭＳ Ｐゴシック" panose="020B0600070205080204" pitchFamily="34" charset="-128"/>
              </a:rPr>
              <a:t>NDA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482D-ECA0-CB47-8AA2-4B50EEA95753}"/>
              </a:ext>
            </a:extLst>
          </p:cNvPr>
          <p:cNvSpPr>
            <a:spLocks noGrp="1"/>
          </p:cNvSpPr>
          <p:nvPr>
            <p:ph type="title"/>
          </p:nvPr>
        </p:nvSpPr>
        <p:spPr/>
        <p:txBody>
          <a:bodyPr/>
          <a:lstStyle/>
          <a:p>
            <a:r>
              <a:rPr lang="en-US" dirty="0"/>
              <a:t>Careers/Jobs</a:t>
            </a:r>
          </a:p>
        </p:txBody>
      </p:sp>
      <p:sp>
        <p:nvSpPr>
          <p:cNvPr id="3" name="Content Placeholder 2">
            <a:extLst>
              <a:ext uri="{FF2B5EF4-FFF2-40B4-BE49-F238E27FC236}">
                <a16:creationId xmlns:a16="http://schemas.microsoft.com/office/drawing/2014/main" id="{2AFB2DA3-E138-2E48-B9C2-6676429EC112}"/>
              </a:ext>
            </a:extLst>
          </p:cNvPr>
          <p:cNvSpPr>
            <a:spLocks noGrp="1"/>
          </p:cNvSpPr>
          <p:nvPr>
            <p:ph idx="1"/>
          </p:nvPr>
        </p:nvSpPr>
        <p:spPr/>
        <p:txBody>
          <a:bodyPr/>
          <a:lstStyle/>
          <a:p>
            <a:r>
              <a:rPr lang="en-US" dirty="0">
                <a:hlinkClick r:id="rId2"/>
              </a:rPr>
              <a:t>https://www.sans.org/cybersecurity-careers/20-coolest-cyber-security-careers/</a:t>
            </a:r>
            <a:endParaRPr lang="en-US" dirty="0"/>
          </a:p>
          <a:p>
            <a:r>
              <a:rPr lang="en-US" dirty="0">
                <a:hlinkClick r:id="rId3"/>
              </a:rPr>
              <a:t>https://www.cyberseek.org/pathway.html</a:t>
            </a:r>
            <a:endParaRPr lang="en-US" dirty="0"/>
          </a:p>
          <a:p>
            <a:r>
              <a:rPr lang="en-US" dirty="0">
                <a:hlinkClick r:id="rId4"/>
              </a:rPr>
              <a:t>https://niccs.cisa.gov/workforce-development/cyber-security-workforce-framework</a:t>
            </a:r>
            <a:endParaRPr lang="en-US" dirty="0"/>
          </a:p>
          <a:p>
            <a:r>
              <a:rPr lang="en-US" dirty="0">
                <a:ea typeface="ＭＳ Ｐゴシック"/>
                <a:hlinkClick r:id="rId5"/>
              </a:rPr>
              <a:t>https://twitter.com</a:t>
            </a:r>
            <a:endParaRPr lang="en-US" dirty="0"/>
          </a:p>
          <a:p>
            <a:endParaRPr lang="en-US" dirty="0"/>
          </a:p>
        </p:txBody>
      </p:sp>
    </p:spTree>
    <p:extLst>
      <p:ext uri="{BB962C8B-B14F-4D97-AF65-F5344CB8AC3E}">
        <p14:creationId xmlns:p14="http://schemas.microsoft.com/office/powerpoint/2010/main" val="475163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Enterprise Risks</a:t>
            </a:r>
          </a:p>
        </p:txBody>
      </p:sp>
      <p:sp>
        <p:nvSpPr>
          <p:cNvPr id="11266" name="Content Placeholder 2"/>
          <p:cNvSpPr>
            <a:spLocks noGrp="1"/>
          </p:cNvSpPr>
          <p:nvPr>
            <p:ph idx="1"/>
          </p:nvPr>
        </p:nvSpPr>
        <p:spPr/>
        <p:txBody>
          <a:bodyPr/>
          <a:lstStyle/>
          <a:p>
            <a:pPr eaLnBrk="1" hangingPunct="1"/>
            <a:r>
              <a:rPr lang="en-US" altLang="en-US" u="sng" dirty="0">
                <a:latin typeface="Arial" panose="020B0604020202020204" pitchFamily="34" charset="0"/>
                <a:ea typeface="ＭＳ Ｐゴシック" panose="020B0600070205080204" pitchFamily="34" charset="-128"/>
              </a:rPr>
              <a:t>Disclosure</a:t>
            </a:r>
            <a:r>
              <a:rPr lang="en-US" altLang="en-US" dirty="0">
                <a:latin typeface="Arial" panose="020B0604020202020204" pitchFamily="34" charset="0"/>
                <a:ea typeface="ＭＳ Ｐゴシック" panose="020B0600070205080204" pitchFamily="34" charset="-128"/>
              </a:rPr>
              <a:t>: Theft of trade secrets; privacy breach; insider trading</a:t>
            </a:r>
          </a:p>
          <a:p>
            <a:pPr eaLnBrk="1" hangingPunct="1"/>
            <a:r>
              <a:rPr lang="en-US" altLang="en-US" u="sng" dirty="0">
                <a:latin typeface="Arial" panose="020B0604020202020204" pitchFamily="34" charset="0"/>
                <a:ea typeface="ＭＳ Ｐゴシック" panose="020B0600070205080204" pitchFamily="34" charset="-128"/>
              </a:rPr>
              <a:t>Masquerade</a:t>
            </a:r>
            <a:r>
              <a:rPr lang="en-US" altLang="en-US" dirty="0">
                <a:latin typeface="Arial" panose="020B0604020202020204" pitchFamily="34" charset="0"/>
                <a:ea typeface="ＭＳ Ｐゴシック" panose="020B0600070205080204" pitchFamily="34" charset="-128"/>
              </a:rPr>
              <a:t>: Fraud*; social engineering</a:t>
            </a:r>
          </a:p>
          <a:p>
            <a:pPr eaLnBrk="1" hangingPunct="1"/>
            <a:r>
              <a:rPr lang="en-US" altLang="en-US" u="sng" dirty="0">
                <a:latin typeface="Arial" panose="020B0604020202020204" pitchFamily="34" charset="0"/>
                <a:ea typeface="ＭＳ Ｐゴシック" panose="020B0600070205080204" pitchFamily="34" charset="-128"/>
              </a:rPr>
              <a:t>Subversion</a:t>
            </a:r>
            <a:r>
              <a:rPr lang="en-US" altLang="en-US" dirty="0">
                <a:latin typeface="Arial" panose="020B0604020202020204" pitchFamily="34" charset="0"/>
                <a:ea typeface="ＭＳ Ｐゴシック" panose="020B0600070205080204" pitchFamily="34" charset="-128"/>
              </a:rPr>
              <a:t>: More fraud (insider); rootkits; network subversion</a:t>
            </a:r>
          </a:p>
          <a:p>
            <a:pPr eaLnBrk="1" hangingPunct="1"/>
            <a:r>
              <a:rPr lang="en-US" altLang="en-US" u="sng" dirty="0">
                <a:latin typeface="Arial" panose="020B0604020202020204" pitchFamily="34" charset="0"/>
                <a:ea typeface="ＭＳ Ｐゴシック" panose="020B0600070205080204" pitchFamily="34" charset="-128"/>
              </a:rPr>
              <a:t>Service loss</a:t>
            </a:r>
            <a:r>
              <a:rPr lang="en-US" altLang="en-US" dirty="0">
                <a:latin typeface="Arial" panose="020B0604020202020204" pitchFamily="34" charset="0"/>
                <a:ea typeface="ＭＳ Ｐゴシック" panose="020B0600070205080204" pitchFamily="34" charset="-128"/>
              </a:rPr>
              <a:t>: Extortion; vandalism; logic bombs</a:t>
            </a:r>
          </a:p>
          <a:p>
            <a:pPr eaLnBrk="1" hangingPunct="1"/>
            <a:r>
              <a:rPr lang="en-US" altLang="en-US" u="sng" dirty="0">
                <a:latin typeface="Arial" panose="020B0604020202020204" pitchFamily="34" charset="0"/>
                <a:ea typeface="ＭＳ Ｐゴシック" panose="020B0600070205080204" pitchFamily="34" charset="-128"/>
              </a:rPr>
              <a:t>Physical theft</a:t>
            </a:r>
            <a:r>
              <a:rPr lang="en-US" altLang="en-US" dirty="0">
                <a:latin typeface="Arial" panose="020B0604020202020204" pitchFamily="34" charset="0"/>
                <a:ea typeface="ＭＳ Ｐゴシック" panose="020B0600070205080204" pitchFamily="34" charset="-128"/>
              </a:rPr>
              <a:t>: Equipment theft; laptop theft, storage/backups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Insiders versus Outsiders</a:t>
            </a:r>
          </a:p>
        </p:txBody>
      </p:sp>
      <p:sp>
        <p:nvSpPr>
          <p:cNvPr id="12290"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Outsiders are always considered a threat</a:t>
            </a:r>
          </a:p>
          <a:p>
            <a:pPr lvl="1" eaLnBrk="1" hangingPunct="1"/>
            <a:r>
              <a:rPr lang="en-US" altLang="en-US" dirty="0">
                <a:latin typeface="Arial" panose="020B0604020202020204" pitchFamily="34" charset="0"/>
                <a:ea typeface="ＭＳ Ｐゴシック" panose="020B0600070205080204" pitchFamily="34" charset="-128"/>
              </a:rPr>
              <a:t>Outsiders don</a:t>
            </a:r>
            <a:r>
              <a:rPr lang="en-US" altLang="ja-JP" dirty="0">
                <a:latin typeface="Arial" panose="020B0604020202020204" pitchFamily="34" charset="0"/>
                <a:ea typeface="ＭＳ Ｐゴシック" panose="020B0600070205080204" pitchFamily="34" charset="-128"/>
              </a:rPr>
              <a:t>'t share enterprise objectives, like employees or other insiders</a:t>
            </a:r>
          </a:p>
          <a:p>
            <a:pPr eaLnBrk="1" hangingPunct="1"/>
            <a:r>
              <a:rPr lang="en-US" altLang="en-US" dirty="0">
                <a:latin typeface="Arial" panose="020B0604020202020204" pitchFamily="34" charset="0"/>
                <a:ea typeface="ＭＳ Ｐゴシック" panose="020B0600070205080204" pitchFamily="34" charset="-128"/>
              </a:rPr>
              <a:t>Insiders </a:t>
            </a:r>
            <a:r>
              <a:rPr lang="en-US" altLang="en-US" u="sng" dirty="0">
                <a:latin typeface="Arial" panose="020B0604020202020204" pitchFamily="34" charset="0"/>
                <a:ea typeface="ＭＳ Ｐゴシック" panose="020B0600070205080204" pitchFamily="34" charset="-128"/>
              </a:rPr>
              <a:t>may</a:t>
            </a:r>
            <a:r>
              <a:rPr lang="en-US" altLang="en-US" dirty="0">
                <a:latin typeface="Arial" panose="020B0604020202020204" pitchFamily="34" charset="0"/>
                <a:ea typeface="ＭＳ Ｐゴシック" panose="020B0600070205080204" pitchFamily="34" charset="-128"/>
              </a:rPr>
              <a:t> be a threat</a:t>
            </a:r>
          </a:p>
          <a:p>
            <a:pPr lvl="1" eaLnBrk="1" hangingPunct="1"/>
            <a:r>
              <a:rPr lang="en-US" altLang="en-US" dirty="0">
                <a:latin typeface="Arial" panose="020B0604020202020204" pitchFamily="34" charset="0"/>
                <a:ea typeface="ＭＳ Ｐゴシック" panose="020B0600070205080204" pitchFamily="34" charset="-128"/>
              </a:rPr>
              <a:t>Fraud and theft is often performed by insiders</a:t>
            </a:r>
          </a:p>
          <a:p>
            <a:pPr lvl="1" eaLnBrk="1" hangingPunct="1"/>
            <a:r>
              <a:rPr lang="en-US" altLang="en-US" dirty="0">
                <a:latin typeface="Arial" panose="020B0604020202020204" pitchFamily="34" charset="0"/>
                <a:ea typeface="ＭＳ Ｐゴシック" panose="020B0600070205080204" pitchFamily="34" charset="-128"/>
              </a:rPr>
              <a:t>Easier access</a:t>
            </a:r>
          </a:p>
          <a:p>
            <a:pPr lvl="1" eaLnBrk="1" hangingPunct="1"/>
            <a:r>
              <a:rPr lang="en-US" altLang="en-US" dirty="0">
                <a:latin typeface="Arial" panose="020B0604020202020204" pitchFamily="34" charset="0"/>
                <a:ea typeface="ＭＳ Ｐゴシック" panose="020B0600070205080204" pitchFamily="34" charset="-128"/>
              </a:rPr>
              <a:t>Extorted/enticed from outsider</a:t>
            </a:r>
          </a:p>
          <a:p>
            <a:pPr lvl="1" eaLnBrk="1" hangingPunct="1"/>
            <a:r>
              <a:rPr lang="en-US" altLang="en-US" dirty="0">
                <a:latin typeface="Arial" panose="020B0604020202020204" pitchFamily="34" charset="0"/>
                <a:ea typeface="ＭＳ Ｐゴシック" panose="020B0600070205080204" pitchFamily="34" charset="-128"/>
              </a:rPr>
              <a:t>Quasi insiders</a:t>
            </a:r>
          </a:p>
          <a:p>
            <a:pPr lvl="1" eaLnBrk="1" hangingPunct="1"/>
            <a:r>
              <a:rPr lang="en-US" altLang="en-US" dirty="0">
                <a:latin typeface="Arial" panose="020B0604020202020204" pitchFamily="34" charset="0"/>
                <a:ea typeface="ＭＳ Ｐゴシック" panose="020B0600070205080204" pitchFamily="34" charset="-128"/>
              </a:rPr>
              <a:t>Malicious/non-</a:t>
            </a:r>
            <a:r>
              <a:rPr lang="en-US" altLang="en-US" dirty="0" err="1">
                <a:latin typeface="Arial" panose="020B0604020202020204" pitchFamily="34" charset="0"/>
                <a:ea typeface="ＭＳ Ｐゴシック" panose="020B0600070205080204" pitchFamily="34" charset="-128"/>
              </a:rPr>
              <a:t>malicous</a:t>
            </a:r>
            <a:endParaRPr lang="en-US" altLang="en-US" dirty="0">
              <a:latin typeface="Arial" panose="020B0604020202020204" pitchFamily="34" charset="0"/>
              <a:ea typeface="ＭＳ Ｐゴシック" panose="020B0600070205080204" pitchFamily="34" charset="-128"/>
            </a:endParaRPr>
          </a:p>
          <a:p>
            <a:pPr lvl="1" eaLnBrk="1" hangingPunct="1"/>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0948-55D3-6849-B7F5-2AD0187621BB}"/>
              </a:ext>
            </a:extLst>
          </p:cNvPr>
          <p:cNvSpPr>
            <a:spLocks noGrp="1"/>
          </p:cNvSpPr>
          <p:nvPr>
            <p:ph type="title"/>
          </p:nvPr>
        </p:nvSpPr>
        <p:spPr/>
        <p:txBody>
          <a:bodyPr/>
          <a:lstStyle/>
          <a:p>
            <a:r>
              <a:rPr lang="en-US" dirty="0"/>
              <a:t>Reducing Insider Threat</a:t>
            </a:r>
          </a:p>
        </p:txBody>
      </p:sp>
      <p:sp>
        <p:nvSpPr>
          <p:cNvPr id="3" name="Content Placeholder 2">
            <a:extLst>
              <a:ext uri="{FF2B5EF4-FFF2-40B4-BE49-F238E27FC236}">
                <a16:creationId xmlns:a16="http://schemas.microsoft.com/office/drawing/2014/main" id="{06B1ACCF-222D-D64B-990C-A3C4C39B3A06}"/>
              </a:ext>
            </a:extLst>
          </p:cNvPr>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Malicious</a:t>
            </a:r>
          </a:p>
          <a:p>
            <a:pPr lvl="1" eaLnBrk="1" hangingPunct="1"/>
            <a:r>
              <a:rPr lang="en-US" altLang="en-US" dirty="0">
                <a:latin typeface="Arial" panose="020B0604020202020204" pitchFamily="34" charset="0"/>
                <a:ea typeface="ＭＳ Ｐゴシック" panose="020B0600070205080204" pitchFamily="34" charset="-128"/>
              </a:rPr>
              <a:t>Least privilege</a:t>
            </a:r>
          </a:p>
          <a:p>
            <a:pPr lvl="1" eaLnBrk="1" hangingPunct="1"/>
            <a:r>
              <a:rPr lang="en-US" altLang="en-US" dirty="0">
                <a:latin typeface="Arial" panose="020B0604020202020204" pitchFamily="34" charset="0"/>
                <a:ea typeface="ＭＳ Ｐゴシック" panose="020B0600070205080204" pitchFamily="34" charset="-128"/>
              </a:rPr>
              <a:t>Monitoring/logging</a:t>
            </a:r>
          </a:p>
          <a:p>
            <a:pPr lvl="1" eaLnBrk="1" hangingPunct="1"/>
            <a:r>
              <a:rPr lang="en-US" altLang="en-US" dirty="0">
                <a:latin typeface="Arial" panose="020B0604020202020204" pitchFamily="34" charset="0"/>
                <a:ea typeface="ＭＳ Ｐゴシック" panose="020B0600070205080204" pitchFamily="34" charset="-128"/>
              </a:rPr>
              <a:t>Physical access</a:t>
            </a:r>
          </a:p>
          <a:p>
            <a:pPr lvl="1" eaLnBrk="1" hangingPunct="1"/>
            <a:r>
              <a:rPr lang="en-US" altLang="en-US" dirty="0">
                <a:latin typeface="Arial" panose="020B0604020202020204" pitchFamily="34" charset="0"/>
                <a:ea typeface="ＭＳ Ｐゴシック" panose="020B0600070205080204" pitchFamily="34" charset="-128"/>
              </a:rPr>
              <a:t>Multi-person control: Separation of Duty</a:t>
            </a:r>
          </a:p>
          <a:p>
            <a:pPr lvl="1" eaLnBrk="1" hangingPunct="1"/>
            <a:r>
              <a:rPr lang="en-US" altLang="en-US" dirty="0">
                <a:latin typeface="Arial" panose="020B0604020202020204" pitchFamily="34" charset="0"/>
                <a:ea typeface="ＭＳ Ｐゴシック" panose="020B0600070205080204" pitchFamily="34" charset="-128"/>
              </a:rPr>
              <a:t>Job rotation: Makes it hard to reliably </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cook the books</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 to keep fraud hidden</a:t>
            </a:r>
          </a:p>
          <a:p>
            <a:pPr lvl="1" eaLnBrk="1" hangingPunct="1"/>
            <a:r>
              <a:rPr lang="en-US" altLang="en-US" dirty="0">
                <a:latin typeface="Arial" panose="020B0604020202020204" pitchFamily="34" charset="0"/>
                <a:ea typeface="ＭＳ Ｐゴシック" panose="020B0600070205080204" pitchFamily="34" charset="-128"/>
              </a:rPr>
              <a:t>Pay attention to employee satisfaction/HR</a:t>
            </a:r>
          </a:p>
          <a:p>
            <a:pPr lvl="1" eaLnBrk="1" hangingPunct="1"/>
            <a:r>
              <a:rPr lang="en-US" altLang="en-US" dirty="0">
                <a:latin typeface="Arial" panose="020B0604020202020204" pitchFamily="34" charset="0"/>
                <a:ea typeface="ＭＳ Ｐゴシック" panose="020B0600070205080204" pitchFamily="34" charset="-128"/>
              </a:rPr>
              <a:t>Hiring process</a:t>
            </a:r>
          </a:p>
        </p:txBody>
      </p:sp>
    </p:spTree>
    <p:extLst>
      <p:ext uri="{BB962C8B-B14F-4D97-AF65-F5344CB8AC3E}">
        <p14:creationId xmlns:p14="http://schemas.microsoft.com/office/powerpoint/2010/main" val="309484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0948-55D3-6849-B7F5-2AD0187621BB}"/>
              </a:ext>
            </a:extLst>
          </p:cNvPr>
          <p:cNvSpPr>
            <a:spLocks noGrp="1"/>
          </p:cNvSpPr>
          <p:nvPr>
            <p:ph type="title"/>
          </p:nvPr>
        </p:nvSpPr>
        <p:spPr/>
        <p:txBody>
          <a:bodyPr/>
          <a:lstStyle/>
          <a:p>
            <a:r>
              <a:rPr lang="en-US" dirty="0"/>
              <a:t>Reducing Insider Threat</a:t>
            </a:r>
          </a:p>
        </p:txBody>
      </p:sp>
      <p:sp>
        <p:nvSpPr>
          <p:cNvPr id="3" name="Content Placeholder 2">
            <a:extLst>
              <a:ext uri="{FF2B5EF4-FFF2-40B4-BE49-F238E27FC236}">
                <a16:creationId xmlns:a16="http://schemas.microsoft.com/office/drawing/2014/main" id="{06B1ACCF-222D-D64B-990C-A3C4C39B3A06}"/>
              </a:ext>
            </a:extLst>
          </p:cNvPr>
          <p:cNvSpPr>
            <a:spLocks noGrp="1"/>
          </p:cNvSpPr>
          <p:nvPr>
            <p:ph idx="1"/>
          </p:nvPr>
        </p:nvSpPr>
        <p:spPr/>
        <p:txBody>
          <a:bodyPr/>
          <a:lstStyle/>
          <a:p>
            <a:r>
              <a:rPr lang="en-US" dirty="0"/>
              <a:t>Non-malicious</a:t>
            </a:r>
          </a:p>
          <a:p>
            <a:pPr lvl="1"/>
            <a:r>
              <a:rPr lang="en-US" dirty="0"/>
              <a:t>Shadow IT</a:t>
            </a:r>
          </a:p>
          <a:p>
            <a:pPr lvl="1"/>
            <a:r>
              <a:rPr lang="en-US" dirty="0"/>
              <a:t>Cybersecurity as an organizational goal</a:t>
            </a:r>
          </a:p>
          <a:p>
            <a:pPr lvl="1"/>
            <a:r>
              <a:rPr lang="en-US" dirty="0"/>
              <a:t>Regular meetings with department heads and other employees</a:t>
            </a:r>
          </a:p>
          <a:p>
            <a:pPr lvl="1"/>
            <a:r>
              <a:rPr lang="en-US" dirty="0"/>
              <a:t>Bug bounty</a:t>
            </a:r>
          </a:p>
          <a:p>
            <a:pPr lvl="1"/>
            <a:r>
              <a:rPr lang="en-US" dirty="0"/>
              <a:t>Security awareness training with personal cyber-hygiene</a:t>
            </a:r>
          </a:p>
        </p:txBody>
      </p:sp>
    </p:spTree>
    <p:extLst>
      <p:ext uri="{BB962C8B-B14F-4D97-AF65-F5344CB8AC3E}">
        <p14:creationId xmlns:p14="http://schemas.microsoft.com/office/powerpoint/2010/main" val="2166605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Social Engineering</a:t>
            </a:r>
          </a:p>
        </p:txBody>
      </p:sp>
      <p:sp>
        <p:nvSpPr>
          <p:cNvPr id="13314"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Techniques to attack an organization, usually by posing as an insider</a:t>
            </a:r>
          </a:p>
          <a:p>
            <a:pPr lvl="1" eaLnBrk="1" hangingPunct="1"/>
            <a:r>
              <a:rPr lang="en-US" altLang="en-US" dirty="0">
                <a:latin typeface="Arial" panose="020B0604020202020204" pitchFamily="34" charset="0"/>
                <a:ea typeface="ＭＳ Ｐゴシック" panose="020B0600070205080204" pitchFamily="34" charset="-128"/>
              </a:rPr>
              <a:t>Most insiders will try to help another insider</a:t>
            </a:r>
          </a:p>
          <a:p>
            <a:pPr lvl="1" eaLnBrk="1" hangingPunct="1"/>
            <a:r>
              <a:rPr lang="en-US" altLang="en-US" dirty="0">
                <a:latin typeface="Arial" panose="020B0604020202020204" pitchFamily="34" charset="0"/>
                <a:ea typeface="ＭＳ Ｐゴシック" panose="020B0600070205080204" pitchFamily="34" charset="-128"/>
              </a:rPr>
              <a:t>Example: Retrieve a password via Helpdesk</a:t>
            </a:r>
          </a:p>
          <a:p>
            <a:pPr eaLnBrk="1" hangingPunct="1"/>
            <a:r>
              <a:rPr lang="en-US" altLang="en-US" dirty="0">
                <a:latin typeface="Arial" panose="020B0604020202020204" pitchFamily="34" charset="0"/>
                <a:ea typeface="ＭＳ Ｐゴシック" panose="020B0600070205080204" pitchFamily="34" charset="-128"/>
              </a:rPr>
              <a:t>Thwarting social engineering</a:t>
            </a:r>
          </a:p>
          <a:p>
            <a:pPr lvl="1" eaLnBrk="1" hangingPunct="1"/>
            <a:r>
              <a:rPr lang="en-US" altLang="en-US" dirty="0">
                <a:latin typeface="Arial" panose="020B0604020202020204" pitchFamily="34" charset="0"/>
                <a:ea typeface="ＭＳ Ｐゴシック" panose="020B0600070205080204" pitchFamily="34" charset="-128"/>
              </a:rPr>
              <a:t>Identification cards on employees</a:t>
            </a:r>
          </a:p>
          <a:p>
            <a:pPr lvl="1" eaLnBrk="1" hangingPunct="1"/>
            <a:r>
              <a:rPr lang="en-US" altLang="en-US" dirty="0">
                <a:latin typeface="Arial" panose="020B0604020202020204" pitchFamily="34" charset="0"/>
                <a:ea typeface="ＭＳ Ｐゴシック" panose="020B0600070205080204" pitchFamily="34" charset="-128"/>
              </a:rPr>
              <a:t>Security awareness training</a:t>
            </a:r>
          </a:p>
          <a:p>
            <a:pPr lvl="1" eaLnBrk="1" hangingPunct="1"/>
            <a:r>
              <a:rPr lang="en-US" altLang="en-US" dirty="0">
                <a:latin typeface="Arial" panose="020B0604020202020204" pitchFamily="34" charset="0"/>
                <a:ea typeface="ＭＳ Ｐゴシック" panose="020B0600070205080204" pitchFamily="34" charset="-128"/>
              </a:rPr>
              <a:t>Require authentication of important actions</a:t>
            </a:r>
          </a:p>
          <a:p>
            <a:pPr lvl="1" eaLnBrk="1" hangingPunct="1"/>
            <a:r>
              <a:rPr lang="en-US" altLang="en-US" dirty="0">
                <a:latin typeface="Arial" panose="020B0604020202020204" pitchFamily="34" charset="0"/>
                <a:ea typeface="ＭＳ Ｐゴシック" panose="020B0600070205080204" pitchFamily="34" charset="-128"/>
              </a:rPr>
              <a:t>All critical activities must follow procedures that ensure reliable authentication, with </a:t>
            </a:r>
            <a:r>
              <a:rPr lang="en-US" altLang="en-US" u="sng" dirty="0">
                <a:latin typeface="Arial" panose="020B0604020202020204" pitchFamily="34" charset="0"/>
                <a:ea typeface="ＭＳ Ｐゴシック" panose="020B0600070205080204" pitchFamily="34" charset="-128"/>
              </a:rPr>
              <a:t>no exceptions</a:t>
            </a:r>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Management Processes</a:t>
            </a:r>
          </a:p>
        </p:txBody>
      </p:sp>
      <p:sp>
        <p:nvSpPr>
          <p:cNvPr id="1433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Special processes are required when managing large groups of people</a:t>
            </a:r>
          </a:p>
          <a:p>
            <a:pPr eaLnBrk="1" hangingPunct="1"/>
            <a:r>
              <a:rPr lang="en-US" altLang="en-US">
                <a:latin typeface="Arial" panose="020B0604020202020204" pitchFamily="34" charset="0"/>
                <a:ea typeface="ＭＳ Ｐゴシック" panose="020B0600070205080204" pitchFamily="34" charset="-128"/>
              </a:rPr>
              <a:t>Security systems often use these techniques</a:t>
            </a:r>
          </a:p>
          <a:p>
            <a:pPr lvl="1" eaLnBrk="1" hangingPunct="1"/>
            <a:r>
              <a:rPr lang="en-US" altLang="en-US">
                <a:latin typeface="Arial" panose="020B0604020202020204" pitchFamily="34" charset="0"/>
                <a:ea typeface="ＭＳ Ｐゴシック" panose="020B0600070205080204" pitchFamily="34" charset="-128"/>
              </a:rPr>
              <a:t>Written policies and procedures</a:t>
            </a:r>
          </a:p>
          <a:p>
            <a:pPr lvl="1" eaLnBrk="1" hangingPunct="1"/>
            <a:r>
              <a:rPr lang="en-US" altLang="en-US">
                <a:latin typeface="Arial" panose="020B0604020202020204" pitchFamily="34" charset="0"/>
                <a:ea typeface="ＭＳ Ｐゴシック" panose="020B0600070205080204" pitchFamily="34" charset="-128"/>
              </a:rPr>
              <a:t>Delegation through a management hierarchy</a:t>
            </a:r>
          </a:p>
          <a:p>
            <a:pPr lvl="1" eaLnBrk="1" hangingPunct="1"/>
            <a:r>
              <a:rPr lang="en-US" altLang="en-US">
                <a:latin typeface="Arial" panose="020B0604020202020204" pitchFamily="34" charset="0"/>
                <a:ea typeface="ＭＳ Ｐゴシック" panose="020B0600070205080204" pitchFamily="34" charset="-128"/>
              </a:rPr>
              <a:t>Auditing and review</a:t>
            </a:r>
          </a:p>
        </p:txBody>
      </p:sp>
    </p:spTree>
  </p:cSld>
  <p:clrMapOvr>
    <a:masterClrMapping/>
  </p:clrMapOvr>
</p:sld>
</file>

<file path=ppt/theme/theme1.xml><?xml version="1.0" encoding="utf-8"?>
<a:theme xmlns:a="http://schemas.openxmlformats.org/drawingml/2006/main" name="Einse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Einsec</Template>
  <TotalTime>879</TotalTime>
  <Words>1438</Words>
  <Application>Microsoft Office PowerPoint</Application>
  <PresentationFormat>On-screen Show (4:3)</PresentationFormat>
  <Paragraphs>235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Einsec</vt:lpstr>
      <vt:lpstr>The Challenge of Community</vt:lpstr>
      <vt:lpstr>Reputation: Speaking With One Voice</vt:lpstr>
      <vt:lpstr>Companies Also Keep Secrets</vt:lpstr>
      <vt:lpstr>Enterprise Risks</vt:lpstr>
      <vt:lpstr>Insiders versus Outsiders</vt:lpstr>
      <vt:lpstr>Reducing Insider Threat</vt:lpstr>
      <vt:lpstr>Reducing Insider Threat</vt:lpstr>
      <vt:lpstr>Social Engineering</vt:lpstr>
      <vt:lpstr>Management Processes</vt:lpstr>
      <vt:lpstr>Written Policies and Procedures</vt:lpstr>
      <vt:lpstr>Security Management Standards</vt:lpstr>
      <vt:lpstr>Standards for Deployment</vt:lpstr>
      <vt:lpstr>Management Hierarchies</vt:lpstr>
      <vt:lpstr>Profit and Cost Centers</vt:lpstr>
      <vt:lpstr>Security Audits</vt:lpstr>
      <vt:lpstr>Personnel Security</vt:lpstr>
      <vt:lpstr>Physical Security</vt:lpstr>
      <vt:lpstr>Software Security</vt:lpstr>
      <vt:lpstr>Contingency Planning</vt:lpstr>
      <vt:lpstr>Data Backup and Recovery</vt:lpstr>
      <vt:lpstr>Backup Strategy</vt:lpstr>
      <vt:lpstr>Incident Handling</vt:lpstr>
      <vt:lpstr>Incident Handling Policy: Elements</vt:lpstr>
      <vt:lpstr>Disaster Preparation and Recovery</vt:lpstr>
      <vt:lpstr>Business Impact Analysis</vt:lpstr>
      <vt:lpstr>Recovery Strategies</vt:lpstr>
      <vt:lpstr>Business Continuity Plan</vt:lpstr>
      <vt:lpstr>Information Resource Management</vt:lpstr>
      <vt:lpstr>Information Security Professionals</vt:lpstr>
      <vt:lpstr>Careers/Jobs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Enterprise Computing</dc:title>
  <dc:creator>Rick Smith</dc:creator>
  <cp:lastModifiedBy>Stockman, Mark (stockmma)</cp:lastModifiedBy>
  <cp:revision>102</cp:revision>
  <dcterms:created xsi:type="dcterms:W3CDTF">2011-02-12T20:38:05Z</dcterms:created>
  <dcterms:modified xsi:type="dcterms:W3CDTF">2021-12-01T15:30:48Z</dcterms:modified>
</cp:coreProperties>
</file>