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9"/>
  </p:notesMasterIdLst>
  <p:sldIdLst>
    <p:sldId id="300" r:id="rId2"/>
    <p:sldId id="269" r:id="rId3"/>
    <p:sldId id="301" r:id="rId4"/>
    <p:sldId id="302" r:id="rId5"/>
    <p:sldId id="270" r:id="rId6"/>
    <p:sldId id="304" r:id="rId7"/>
    <p:sldId id="271" r:id="rId8"/>
    <p:sldId id="297" r:id="rId9"/>
    <p:sldId id="273" r:id="rId10"/>
    <p:sldId id="274" r:id="rId11"/>
    <p:sldId id="303" r:id="rId12"/>
    <p:sldId id="275" r:id="rId13"/>
    <p:sldId id="276" r:id="rId14"/>
    <p:sldId id="277" r:id="rId15"/>
    <p:sldId id="279" r:id="rId16"/>
    <p:sldId id="298" r:id="rId17"/>
    <p:sldId id="278" r:id="rId18"/>
    <p:sldId id="299" r:id="rId19"/>
    <p:sldId id="282" r:id="rId20"/>
    <p:sldId id="283" r:id="rId21"/>
    <p:sldId id="288" r:id="rId22"/>
    <p:sldId id="289" r:id="rId23"/>
    <p:sldId id="290" r:id="rId24"/>
    <p:sldId id="292" r:id="rId25"/>
    <p:sldId id="291" r:id="rId26"/>
    <p:sldId id="293" r:id="rId27"/>
    <p:sldId id="294" r:id="rId28"/>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6" autoAdjust="0"/>
    <p:restoredTop sz="94674" autoAdjust="0"/>
  </p:normalViewPr>
  <p:slideViewPr>
    <p:cSldViewPr snapToGrid="0" snapToObjects="1">
      <p:cViewPr varScale="1">
        <p:scale>
          <a:sx n="124" d="100"/>
          <a:sy n="124" d="100"/>
        </p:scale>
        <p:origin x="1768" y="168"/>
      </p:cViewPr>
      <p:guideLst>
        <p:guide orient="horz" pos="2160"/>
        <p:guide pos="2880"/>
      </p:guideLst>
    </p:cSldViewPr>
  </p:slideViewPr>
  <p:outlineViewPr>
    <p:cViewPr>
      <p:scale>
        <a:sx n="33" d="100"/>
        <a:sy n="33" d="100"/>
      </p:scale>
      <p:origin x="0" y="-52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CD8F3C4A-4594-2F43-A1C4-BEA1B57EE295}"/>
    <pc:docChg chg="custSel addSld delSld modSld">
      <pc:chgData name="Stockman, Mark (stockmma)" userId="25002097-9082-419a-aa53-761f337cda40" providerId="ADAL" clId="{CD8F3C4A-4594-2F43-A1C4-BEA1B57EE295}" dt="2021-09-17T17:43:31.572" v="550" actId="20577"/>
      <pc:docMkLst>
        <pc:docMk/>
      </pc:docMkLst>
      <pc:sldChg chg="del">
        <pc:chgData name="Stockman, Mark (stockmma)" userId="25002097-9082-419a-aa53-761f337cda40" providerId="ADAL" clId="{CD8F3C4A-4594-2F43-A1C4-BEA1B57EE295}" dt="2021-09-16T12:45:23.588" v="451" actId="2696"/>
        <pc:sldMkLst>
          <pc:docMk/>
          <pc:sldMk cId="0" sldId="272"/>
        </pc:sldMkLst>
      </pc:sldChg>
      <pc:sldChg chg="modSp mod">
        <pc:chgData name="Stockman, Mark (stockmma)" userId="25002097-9082-419a-aa53-761f337cda40" providerId="ADAL" clId="{CD8F3C4A-4594-2F43-A1C4-BEA1B57EE295}" dt="2021-09-15T13:46:00.439" v="449" actId="20577"/>
        <pc:sldMkLst>
          <pc:docMk/>
          <pc:sldMk cId="0" sldId="273"/>
        </pc:sldMkLst>
        <pc:spChg chg="mod">
          <ac:chgData name="Stockman, Mark (stockmma)" userId="25002097-9082-419a-aa53-761f337cda40" providerId="ADAL" clId="{CD8F3C4A-4594-2F43-A1C4-BEA1B57EE295}" dt="2021-09-15T13:46:00.439" v="449" actId="20577"/>
          <ac:spMkLst>
            <pc:docMk/>
            <pc:sldMk cId="0" sldId="273"/>
            <ac:spMk id="17410" creationId="{00000000-0000-0000-0000-000000000000}"/>
          </ac:spMkLst>
        </pc:spChg>
      </pc:sldChg>
      <pc:sldChg chg="modSp mod">
        <pc:chgData name="Stockman, Mark (stockmma)" userId="25002097-9082-419a-aa53-761f337cda40" providerId="ADAL" clId="{CD8F3C4A-4594-2F43-A1C4-BEA1B57EE295}" dt="2021-09-15T13:49:02.305" v="450" actId="113"/>
        <pc:sldMkLst>
          <pc:docMk/>
          <pc:sldMk cId="0" sldId="275"/>
        </pc:sldMkLst>
        <pc:spChg chg="mod">
          <ac:chgData name="Stockman, Mark (stockmma)" userId="25002097-9082-419a-aa53-761f337cda40" providerId="ADAL" clId="{CD8F3C4A-4594-2F43-A1C4-BEA1B57EE295}" dt="2021-09-15T13:49:02.305" v="450" actId="113"/>
          <ac:spMkLst>
            <pc:docMk/>
            <pc:sldMk cId="0" sldId="275"/>
            <ac:spMk id="20482" creationId="{00000000-0000-0000-0000-000000000000}"/>
          </ac:spMkLst>
        </pc:spChg>
      </pc:sldChg>
      <pc:sldChg chg="del">
        <pc:chgData name="Stockman, Mark (stockmma)" userId="25002097-9082-419a-aa53-761f337cda40" providerId="ADAL" clId="{CD8F3C4A-4594-2F43-A1C4-BEA1B57EE295}" dt="2021-09-17T17:37:52.636" v="452" actId="2696"/>
        <pc:sldMkLst>
          <pc:docMk/>
          <pc:sldMk cId="0" sldId="281"/>
        </pc:sldMkLst>
      </pc:sldChg>
      <pc:sldChg chg="del">
        <pc:chgData name="Stockman, Mark (stockmma)" userId="25002097-9082-419a-aa53-761f337cda40" providerId="ADAL" clId="{CD8F3C4A-4594-2F43-A1C4-BEA1B57EE295}" dt="2021-09-17T17:40:37.469" v="453" actId="2696"/>
        <pc:sldMkLst>
          <pc:docMk/>
          <pc:sldMk cId="0" sldId="284"/>
        </pc:sldMkLst>
      </pc:sldChg>
      <pc:sldChg chg="del">
        <pc:chgData name="Stockman, Mark (stockmma)" userId="25002097-9082-419a-aa53-761f337cda40" providerId="ADAL" clId="{CD8F3C4A-4594-2F43-A1C4-BEA1B57EE295}" dt="2021-09-17T17:40:37.469" v="453" actId="2696"/>
        <pc:sldMkLst>
          <pc:docMk/>
          <pc:sldMk cId="0" sldId="285"/>
        </pc:sldMkLst>
      </pc:sldChg>
      <pc:sldChg chg="del">
        <pc:chgData name="Stockman, Mark (stockmma)" userId="25002097-9082-419a-aa53-761f337cda40" providerId="ADAL" clId="{CD8F3C4A-4594-2F43-A1C4-BEA1B57EE295}" dt="2021-09-17T17:40:37.469" v="453" actId="2696"/>
        <pc:sldMkLst>
          <pc:docMk/>
          <pc:sldMk cId="0" sldId="286"/>
        </pc:sldMkLst>
      </pc:sldChg>
      <pc:sldChg chg="del">
        <pc:chgData name="Stockman, Mark (stockmma)" userId="25002097-9082-419a-aa53-761f337cda40" providerId="ADAL" clId="{CD8F3C4A-4594-2F43-A1C4-BEA1B57EE295}" dt="2021-09-17T17:40:37.469" v="453" actId="2696"/>
        <pc:sldMkLst>
          <pc:docMk/>
          <pc:sldMk cId="0" sldId="287"/>
        </pc:sldMkLst>
      </pc:sldChg>
      <pc:sldChg chg="modSp mod">
        <pc:chgData name="Stockman, Mark (stockmma)" userId="25002097-9082-419a-aa53-761f337cda40" providerId="ADAL" clId="{CD8F3C4A-4594-2F43-A1C4-BEA1B57EE295}" dt="2021-09-17T17:43:31.572" v="550" actId="20577"/>
        <pc:sldMkLst>
          <pc:docMk/>
          <pc:sldMk cId="0" sldId="292"/>
        </pc:sldMkLst>
        <pc:spChg chg="mod">
          <ac:chgData name="Stockman, Mark (stockmma)" userId="25002097-9082-419a-aa53-761f337cda40" providerId="ADAL" clId="{CD8F3C4A-4594-2F43-A1C4-BEA1B57EE295}" dt="2021-09-17T17:43:31.572" v="550" actId="20577"/>
          <ac:spMkLst>
            <pc:docMk/>
            <pc:sldMk cId="0" sldId="292"/>
            <ac:spMk id="38914" creationId="{00000000-0000-0000-0000-000000000000}"/>
          </ac:spMkLst>
        </pc:spChg>
      </pc:sldChg>
      <pc:sldChg chg="modSp new mod">
        <pc:chgData name="Stockman, Mark (stockmma)" userId="25002097-9082-419a-aa53-761f337cda40" providerId="ADAL" clId="{CD8F3C4A-4594-2F43-A1C4-BEA1B57EE295}" dt="2021-09-15T13:32:19.788" v="323" actId="108"/>
        <pc:sldMkLst>
          <pc:docMk/>
          <pc:sldMk cId="919558211" sldId="304"/>
        </pc:sldMkLst>
        <pc:spChg chg="mod">
          <ac:chgData name="Stockman, Mark (stockmma)" userId="25002097-9082-419a-aa53-761f337cda40" providerId="ADAL" clId="{CD8F3C4A-4594-2F43-A1C4-BEA1B57EE295}" dt="2021-09-15T13:23:30.789" v="18" actId="20577"/>
          <ac:spMkLst>
            <pc:docMk/>
            <pc:sldMk cId="919558211" sldId="304"/>
            <ac:spMk id="2" creationId="{9B8B69DC-2FC1-6847-A1AC-19A27C139732}"/>
          </ac:spMkLst>
        </pc:spChg>
        <pc:spChg chg="mod">
          <ac:chgData name="Stockman, Mark (stockmma)" userId="25002097-9082-419a-aa53-761f337cda40" providerId="ADAL" clId="{CD8F3C4A-4594-2F43-A1C4-BEA1B57EE295}" dt="2021-09-15T13:32:19.788" v="323" actId="108"/>
          <ac:spMkLst>
            <pc:docMk/>
            <pc:sldMk cId="919558211" sldId="304"/>
            <ac:spMk id="3" creationId="{1F1F9C9D-0091-924D-A928-D3564714CFC5}"/>
          </ac:spMkLst>
        </pc:spChg>
      </pc:sldChg>
      <pc:sldChg chg="modSp new del mod">
        <pc:chgData name="Stockman, Mark (stockmma)" userId="25002097-9082-419a-aa53-761f337cda40" providerId="ADAL" clId="{CD8F3C4A-4594-2F43-A1C4-BEA1B57EE295}" dt="2021-09-15T13:43:16.018" v="360" actId="2696"/>
        <pc:sldMkLst>
          <pc:docMk/>
          <pc:sldMk cId="1574052690" sldId="305"/>
        </pc:sldMkLst>
        <pc:spChg chg="mod">
          <ac:chgData name="Stockman, Mark (stockmma)" userId="25002097-9082-419a-aa53-761f337cda40" providerId="ADAL" clId="{CD8F3C4A-4594-2F43-A1C4-BEA1B57EE295}" dt="2021-09-15T13:43:06.270" v="359" actId="20577"/>
          <ac:spMkLst>
            <pc:docMk/>
            <pc:sldMk cId="1574052690" sldId="305"/>
            <ac:spMk id="2" creationId="{8F6AA6A6-519E-1C40-8C3C-31C98FA0E369}"/>
          </ac:spMkLst>
        </pc:spChg>
      </pc:sldChg>
    </pc:docChg>
  </pc:docChgLst>
  <pc:docChgLst>
    <pc:chgData name="Stockman, Mark (stockmma)" userId="25002097-9082-419a-aa53-761f337cda40" providerId="ADAL" clId="{379F98B9-91BE-1346-BA20-CE54E8D677DD}"/>
    <pc:docChg chg="delSld">
      <pc:chgData name="Stockman, Mark (stockmma)" userId="25002097-9082-419a-aa53-761f337cda40" providerId="ADAL" clId="{379F98B9-91BE-1346-BA20-CE54E8D677DD}" dt="2022-09-06T13:16:56.570" v="0" actId="2696"/>
      <pc:docMkLst>
        <pc:docMk/>
      </pc:docMkLst>
      <pc:sldChg chg="del">
        <pc:chgData name="Stockman, Mark (stockmma)" userId="25002097-9082-419a-aa53-761f337cda40" providerId="ADAL" clId="{379F98B9-91BE-1346-BA20-CE54E8D677DD}" dt="2022-09-06T13:16:56.570" v="0" actId="2696"/>
        <pc:sldMkLst>
          <pc:docMk/>
          <pc:sldMk cId="0" sldId="2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A7C131-B020-2A4F-B7D4-3C511CDA74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066AC82C-0F27-774A-9D6B-3E1ACDC52ED1}"/>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707F1CF-BA55-405A-94A7-EFC136A2D14F}" type="datetimeFigureOut">
              <a:rPr lang="en-US"/>
              <a:pPr>
                <a:defRPr/>
              </a:pPr>
              <a:t>9/6/22</a:t>
            </a:fld>
            <a:endParaRPr lang="en-US"/>
          </a:p>
        </p:txBody>
      </p:sp>
      <p:sp>
        <p:nvSpPr>
          <p:cNvPr id="4" name="Slide Image Placeholder 3">
            <a:extLst>
              <a:ext uri="{FF2B5EF4-FFF2-40B4-BE49-F238E27FC236}">
                <a16:creationId xmlns:a16="http://schemas.microsoft.com/office/drawing/2014/main" id="{651DBDE8-3569-274A-AE02-4EA13A6F4B8D}"/>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87ACF1A-22FB-484E-9D01-A0513BCFAF3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A0783BB-82E4-EE40-8631-2F2DCB21B4A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E27A6BB2-DC4F-F745-A712-608BD52251B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E9C2370C-7BE1-4D1A-8484-CC3CD67F96FC}" type="slidenum">
              <a:rPr lang="en-US"/>
              <a:pPr>
                <a:defRPr/>
              </a:pPr>
              <a:t>‹#›</a:t>
            </a:fld>
            <a:endParaRPr lang="en-US"/>
          </a:p>
        </p:txBody>
      </p:sp>
    </p:spTree>
    <p:extLst>
      <p:ext uri="{BB962C8B-B14F-4D97-AF65-F5344CB8AC3E}">
        <p14:creationId xmlns:p14="http://schemas.microsoft.com/office/powerpoint/2010/main" val="12749945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p</a:t>
            </a:r>
          </a:p>
        </p:txBody>
      </p:sp>
      <p:sp>
        <p:nvSpPr>
          <p:cNvPr id="2355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C9A13CD1-077F-4773-8B50-DBF993244E3E}" type="slidenum">
              <a:rPr lang="en-US" altLang="en-US" smtClean="0"/>
              <a:pPr/>
              <a:t>14</a:t>
            </a:fld>
            <a:endParaRPr lang="en-US" altLang="en-US"/>
          </a:p>
        </p:txBody>
      </p:sp>
    </p:spTree>
    <p:extLst>
      <p:ext uri="{BB962C8B-B14F-4D97-AF65-F5344CB8AC3E}">
        <p14:creationId xmlns:p14="http://schemas.microsoft.com/office/powerpoint/2010/main" val="3221857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63BBF0AB-B20E-9C46-9FC7-0FA0A7EECD79}"/>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27009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B9A975-90CE-3B4C-BD1C-04AA9FB29810}"/>
              </a:ext>
            </a:extLst>
          </p:cNvPr>
          <p:cNvSpPr>
            <a:spLocks noGrp="1"/>
          </p:cNvSpPr>
          <p:nvPr>
            <p:ph type="dt" sz="half" idx="10"/>
          </p:nvPr>
        </p:nvSpPr>
        <p:spPr/>
        <p:txBody>
          <a:bodyPr/>
          <a:lstStyle>
            <a:lvl1pPr>
              <a:defRPr/>
            </a:lvl1pPr>
          </a:lstStyle>
          <a:p>
            <a:pPr>
              <a:defRPr/>
            </a:pPr>
            <a:fld id="{9990691C-55CA-4CF1-9BB6-F6FF00342D56}" type="datetime1">
              <a:rPr lang="en-US" altLang="en-US"/>
              <a:pPr>
                <a:defRPr/>
              </a:pPr>
              <a:t>9/6/22</a:t>
            </a:fld>
            <a:endParaRPr lang="en-US" altLang="en-US"/>
          </a:p>
        </p:txBody>
      </p:sp>
      <p:sp>
        <p:nvSpPr>
          <p:cNvPr id="5" name="Footer Placeholder 4">
            <a:extLst>
              <a:ext uri="{FF2B5EF4-FFF2-40B4-BE49-F238E27FC236}">
                <a16:creationId xmlns:a16="http://schemas.microsoft.com/office/drawing/2014/main" id="{4081C715-6E0F-B747-9D74-9C33D30F5B4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610237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16B9A975-90CE-3B4C-BD1C-04AA9FB29810}"/>
              </a:ext>
            </a:extLst>
          </p:cNvPr>
          <p:cNvSpPr>
            <a:spLocks noGrp="1"/>
          </p:cNvSpPr>
          <p:nvPr>
            <p:ph type="dt" sz="half" idx="10"/>
          </p:nvPr>
        </p:nvSpPr>
        <p:spPr/>
        <p:txBody>
          <a:bodyPr/>
          <a:lstStyle>
            <a:lvl1pPr>
              <a:defRPr/>
            </a:lvl1pPr>
          </a:lstStyle>
          <a:p>
            <a:pPr>
              <a:defRPr/>
            </a:pPr>
            <a:fld id="{844CBD67-ECE9-414B-86AD-4A102D73B02E}" type="datetime1">
              <a:rPr lang="en-US" altLang="en-US"/>
              <a:pPr>
                <a:defRPr/>
              </a:pPr>
              <a:t>9/6/22</a:t>
            </a:fld>
            <a:endParaRPr lang="en-US" altLang="en-US"/>
          </a:p>
        </p:txBody>
      </p:sp>
      <p:sp>
        <p:nvSpPr>
          <p:cNvPr id="6" name="Footer Placeholder 4">
            <a:extLst>
              <a:ext uri="{FF2B5EF4-FFF2-40B4-BE49-F238E27FC236}">
                <a16:creationId xmlns:a16="http://schemas.microsoft.com/office/drawing/2014/main" id="{4081C715-6E0F-B747-9D74-9C33D30F5B4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912044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6B9A975-90CE-3B4C-BD1C-04AA9FB29810}"/>
              </a:ext>
            </a:extLst>
          </p:cNvPr>
          <p:cNvSpPr>
            <a:spLocks noGrp="1"/>
          </p:cNvSpPr>
          <p:nvPr>
            <p:ph type="dt" sz="half" idx="10"/>
          </p:nvPr>
        </p:nvSpPr>
        <p:spPr/>
        <p:txBody>
          <a:bodyPr/>
          <a:lstStyle>
            <a:lvl1pPr>
              <a:defRPr/>
            </a:lvl1pPr>
          </a:lstStyle>
          <a:p>
            <a:pPr>
              <a:defRPr/>
            </a:pPr>
            <a:fld id="{31B6190D-51BC-4988-B180-8DB4A8575332}" type="datetime1">
              <a:rPr lang="en-US" altLang="en-US"/>
              <a:pPr>
                <a:defRPr/>
              </a:pPr>
              <a:t>9/6/22</a:t>
            </a:fld>
            <a:endParaRPr lang="en-US" altLang="en-US"/>
          </a:p>
        </p:txBody>
      </p:sp>
      <p:sp>
        <p:nvSpPr>
          <p:cNvPr id="8" name="Footer Placeholder 4">
            <a:extLst>
              <a:ext uri="{FF2B5EF4-FFF2-40B4-BE49-F238E27FC236}">
                <a16:creationId xmlns:a16="http://schemas.microsoft.com/office/drawing/2014/main" id="{4081C715-6E0F-B747-9D74-9C33D30F5B4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3168363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6B9A975-90CE-3B4C-BD1C-04AA9FB29810}"/>
              </a:ext>
            </a:extLst>
          </p:cNvPr>
          <p:cNvSpPr>
            <a:spLocks noGrp="1"/>
          </p:cNvSpPr>
          <p:nvPr>
            <p:ph type="dt" sz="half" idx="10"/>
          </p:nvPr>
        </p:nvSpPr>
        <p:spPr/>
        <p:txBody>
          <a:bodyPr/>
          <a:lstStyle>
            <a:lvl1pPr>
              <a:defRPr/>
            </a:lvl1pPr>
          </a:lstStyle>
          <a:p>
            <a:pPr>
              <a:defRPr/>
            </a:pPr>
            <a:fld id="{AFCAE806-B5EF-4216-8F61-A77754D9101F}" type="datetime1">
              <a:rPr lang="en-US" altLang="en-US"/>
              <a:pPr>
                <a:defRPr/>
              </a:pPr>
              <a:t>9/6/22</a:t>
            </a:fld>
            <a:endParaRPr lang="en-US" altLang="en-US"/>
          </a:p>
        </p:txBody>
      </p:sp>
      <p:sp>
        <p:nvSpPr>
          <p:cNvPr id="3" name="Footer Placeholder 4">
            <a:extLst>
              <a:ext uri="{FF2B5EF4-FFF2-40B4-BE49-F238E27FC236}">
                <a16:creationId xmlns:a16="http://schemas.microsoft.com/office/drawing/2014/main" id="{4081C715-6E0F-B747-9D74-9C33D30F5B4D}"/>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1466671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B9A975-90CE-3B4C-BD1C-04AA9FB29810}"/>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59358237-6B2D-476A-852D-CDF48B179B5F}" type="datetime1">
              <a:rPr lang="en-US" altLang="en-US"/>
              <a:pPr>
                <a:defRPr/>
              </a:pPr>
              <a:t>9/6/22</a:t>
            </a:fld>
            <a:endParaRPr lang="en-US" altLang="en-US"/>
          </a:p>
        </p:txBody>
      </p:sp>
      <p:sp>
        <p:nvSpPr>
          <p:cNvPr id="5" name="Footer Placeholder 4">
            <a:extLst>
              <a:ext uri="{FF2B5EF4-FFF2-40B4-BE49-F238E27FC236}">
                <a16:creationId xmlns:a16="http://schemas.microsoft.com/office/drawing/2014/main" id="{4081C715-6E0F-B747-9D74-9C33D30F5B4D}"/>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40" r:id="rId1"/>
    <p:sldLayoutId id="2147483736" r:id="rId2"/>
    <p:sldLayoutId id="2147483737" r:id="rId3"/>
    <p:sldLayoutId id="2147483738" r:id="rId4"/>
    <p:sldLayoutId id="2147483739" r:id="rId5"/>
  </p:sldLayoutIdLst>
  <p:txStyles>
    <p:titleStyle>
      <a:lvl1pPr algn="ctr" defTabSz="457200" rtl="0" eaLnBrk="0" fontAlgn="base" hangingPunct="0">
        <a:spcBef>
          <a:spcPct val="0"/>
        </a:spcBef>
        <a:spcAft>
          <a:spcPct val="0"/>
        </a:spcAft>
        <a:defRPr sz="3600" kern="1200">
          <a:solidFill>
            <a:schemeClr val="tx1"/>
          </a:solidFill>
          <a:latin typeface="Arial"/>
          <a:ea typeface="MS PGothic" pitchFamily="34"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MS PGothic" pitchFamily="34"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MS PGothic" pitchFamily="34"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MS PGothic" pitchFamily="34"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MS PGothic" pitchFamily="34"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itchFamily="34"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r>
              <a:rPr lang="en-US" altLang="en-US">
                <a:latin typeface="Arial" panose="020B0604020202020204" pitchFamily="34" charset="0"/>
              </a:rPr>
              <a:t>Chapter 3 Overview</a:t>
            </a:r>
          </a:p>
        </p:txBody>
      </p:sp>
      <p:sp>
        <p:nvSpPr>
          <p:cNvPr id="9218" name="Content Placeholder 2"/>
          <p:cNvSpPr>
            <a:spLocks noGrp="1"/>
          </p:cNvSpPr>
          <p:nvPr>
            <p:ph idx="1"/>
          </p:nvPr>
        </p:nvSpPr>
        <p:spPr/>
        <p:txBody>
          <a:bodyPr/>
          <a:lstStyle/>
          <a:p>
            <a:r>
              <a:rPr lang="en-US" altLang="en-US">
                <a:latin typeface="Arial" panose="020B0604020202020204" pitchFamily="34" charset="0"/>
              </a:rPr>
              <a:t>Overview of file system technology </a:t>
            </a:r>
          </a:p>
          <a:p>
            <a:r>
              <a:rPr lang="en-US" altLang="en-US">
                <a:latin typeface="Arial" panose="020B0604020202020204" pitchFamily="34" charset="0"/>
              </a:rPr>
              <a:t>Structure of executable files and malware </a:t>
            </a:r>
          </a:p>
          <a:p>
            <a:r>
              <a:rPr lang="en-US" altLang="en-US">
                <a:latin typeface="Arial" panose="020B0604020202020204" pitchFamily="34" charset="0"/>
              </a:rPr>
              <a:t>Goals and basic policies for file protection and sharing </a:t>
            </a:r>
          </a:p>
          <a:p>
            <a:r>
              <a:rPr lang="en-US" altLang="en-US">
                <a:latin typeface="Arial" panose="020B0604020202020204" pitchFamily="34" charset="0"/>
              </a:rPr>
              <a:t>File security controls based on “permission flags”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rPr>
              <a:t>An Infected Application Program</a:t>
            </a:r>
          </a:p>
        </p:txBody>
      </p:sp>
      <p:pic>
        <p:nvPicPr>
          <p:cNvPr id="2" name="Picture 1" descr="The structure includes three sections The File header is included in the top section. The second section includes the Programs machine instructions and the third section includes the Virus machine instructions. The instruction “Jump to Virus” in the Programs machine instructions section is marked as Program starting point. The instruction Jump to Virus points to the region marked as Virus starting point in the Virus machine instructions section. The instructions in the Virus machine instructions section are Moved Instruction and JUMP Back, both of which point to the instruction Jump to Virus in the Programs machine instructions section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003" y="1258595"/>
            <a:ext cx="8245994" cy="47398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altLang="en-US">
                <a:latin typeface="Arial" panose="020B0604020202020204" pitchFamily="34" charset="0"/>
              </a:rPr>
              <a:t>A Modernized Infection</a:t>
            </a:r>
          </a:p>
        </p:txBody>
      </p:sp>
      <p:sp>
        <p:nvSpPr>
          <p:cNvPr id="19458" name="Content Placeholder 2"/>
          <p:cNvSpPr>
            <a:spLocks noGrp="1"/>
          </p:cNvSpPr>
          <p:nvPr>
            <p:ph idx="1"/>
          </p:nvPr>
        </p:nvSpPr>
        <p:spPr/>
        <p:txBody>
          <a:bodyPr/>
          <a:lstStyle/>
          <a:p>
            <a:r>
              <a:rPr lang="en-US" altLang="en-US">
                <a:latin typeface="Arial" panose="020B0604020202020204" pitchFamily="34" charset="0"/>
              </a:rPr>
              <a:t>Attacker adds a “wrapper” to a legitimate app</a:t>
            </a:r>
          </a:p>
          <a:p>
            <a:r>
              <a:rPr lang="en-US" altLang="en-US">
                <a:latin typeface="Arial" panose="020B0604020202020204" pitchFamily="34" charset="0"/>
              </a:rPr>
              <a:t>When the legitimate app is chosen, the wrapper runs instead. It starts two separate processes:</a:t>
            </a:r>
          </a:p>
          <a:p>
            <a:pPr lvl="1"/>
            <a:r>
              <a:rPr lang="en-US" altLang="en-US">
                <a:latin typeface="Arial" panose="020B0604020202020204" pitchFamily="34" charset="0"/>
              </a:rPr>
              <a:t>First process is the malware</a:t>
            </a:r>
          </a:p>
          <a:p>
            <a:pPr lvl="2"/>
            <a:r>
              <a:rPr lang="en-US" altLang="en-US">
                <a:latin typeface="Arial" panose="020B0604020202020204" pitchFamily="34" charset="0"/>
              </a:rPr>
              <a:t>It runs invisibly in the background</a:t>
            </a:r>
          </a:p>
          <a:p>
            <a:pPr lvl="2"/>
            <a:r>
              <a:rPr lang="en-US" altLang="en-US">
                <a:latin typeface="Arial" panose="020B0604020202020204" pitchFamily="34" charset="0"/>
              </a:rPr>
              <a:t>May start other processes or apps</a:t>
            </a:r>
          </a:p>
          <a:p>
            <a:pPr lvl="1"/>
            <a:r>
              <a:rPr lang="en-US" altLang="en-US">
                <a:latin typeface="Arial" panose="020B0604020202020204" pitchFamily="34" charset="0"/>
              </a:rPr>
              <a:t>Second process is the legitimate app</a:t>
            </a:r>
          </a:p>
          <a:p>
            <a:pPr lvl="2"/>
            <a:r>
              <a:rPr lang="en-US" altLang="en-US">
                <a:latin typeface="Arial" panose="020B0604020202020204" pitchFamily="34" charset="0"/>
              </a:rPr>
              <a:t>Operates as usual</a:t>
            </a:r>
          </a:p>
          <a:p>
            <a:pPr lvl="2"/>
            <a:r>
              <a:rPr lang="en-US" altLang="en-US">
                <a:latin typeface="Arial" panose="020B0604020202020204" pitchFamily="34" charset="0"/>
              </a:rPr>
              <a:t>No obvious interference with its operation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a:latin typeface="Arial" panose="020B0604020202020204" pitchFamily="34" charset="0"/>
              </a:rPr>
              <a:t>Examples of Modern Malware</a:t>
            </a:r>
          </a:p>
        </p:txBody>
      </p:sp>
      <p:sp>
        <p:nvSpPr>
          <p:cNvPr id="20482" name="Content Placeholder 2"/>
          <p:cNvSpPr>
            <a:spLocks noGrp="1"/>
          </p:cNvSpPr>
          <p:nvPr>
            <p:ph idx="1"/>
          </p:nvPr>
        </p:nvSpPr>
        <p:spPr/>
        <p:txBody>
          <a:bodyPr/>
          <a:lstStyle/>
          <a:p>
            <a:pPr eaLnBrk="1" hangingPunct="1"/>
            <a:r>
              <a:rPr lang="en-US" altLang="en-US" dirty="0" err="1">
                <a:latin typeface="Arial" panose="020B0604020202020204" pitchFamily="34" charset="0"/>
              </a:rPr>
              <a:t>Waledac</a:t>
            </a:r>
            <a:r>
              <a:rPr lang="en-US" altLang="en-US" dirty="0">
                <a:latin typeface="Arial" panose="020B0604020202020204" pitchFamily="34" charset="0"/>
              </a:rPr>
              <a:t> – spreads through email – creates a </a:t>
            </a:r>
            <a:r>
              <a:rPr lang="en-US" altLang="en-US" b="1" dirty="0">
                <a:latin typeface="Arial" panose="020B0604020202020204" pitchFamily="34" charset="0"/>
              </a:rPr>
              <a:t>botnet</a:t>
            </a:r>
            <a:r>
              <a:rPr lang="en-US" altLang="en-US" dirty="0">
                <a:latin typeface="Arial" panose="020B0604020202020204" pitchFamily="34" charset="0"/>
              </a:rPr>
              <a:t> that spreads spam and more malware</a:t>
            </a:r>
          </a:p>
          <a:p>
            <a:pPr eaLnBrk="1" hangingPunct="1"/>
            <a:r>
              <a:rPr lang="en-US" altLang="en-US" dirty="0" err="1">
                <a:latin typeface="Arial" panose="020B0604020202020204" pitchFamily="34" charset="0"/>
              </a:rPr>
              <a:t>Conficker</a:t>
            </a:r>
            <a:r>
              <a:rPr lang="en-US" altLang="en-US" dirty="0">
                <a:latin typeface="Arial" panose="020B0604020202020204" pitchFamily="34" charset="0"/>
              </a:rPr>
              <a:t> or </a:t>
            </a:r>
            <a:r>
              <a:rPr lang="en-US" altLang="en-US" dirty="0" err="1">
                <a:latin typeface="Arial" panose="020B0604020202020204" pitchFamily="34" charset="0"/>
              </a:rPr>
              <a:t>Downadup</a:t>
            </a:r>
            <a:r>
              <a:rPr lang="en-US" altLang="en-US" dirty="0">
                <a:latin typeface="Arial" panose="020B0604020202020204" pitchFamily="34" charset="0"/>
              </a:rPr>
              <a:t> – spread through Internet via Windows vulnerabilities – created a botnet used for spam and malware distribution</a:t>
            </a:r>
          </a:p>
          <a:p>
            <a:pPr eaLnBrk="1" hangingPunct="1"/>
            <a:r>
              <a:rPr lang="en-US" altLang="en-US" dirty="0" err="1">
                <a:latin typeface="Arial" panose="020B0604020202020204" pitchFamily="34" charset="0"/>
              </a:rPr>
              <a:t>Pushdo</a:t>
            </a:r>
            <a:r>
              <a:rPr lang="en-US" altLang="en-US" dirty="0">
                <a:latin typeface="Arial" panose="020B0604020202020204" pitchFamily="34" charset="0"/>
              </a:rPr>
              <a:t>/</a:t>
            </a:r>
            <a:r>
              <a:rPr lang="en-US" altLang="en-US" dirty="0" err="1">
                <a:latin typeface="Arial" panose="020B0604020202020204" pitchFamily="34" charset="0"/>
              </a:rPr>
              <a:t>Cutwail</a:t>
            </a:r>
            <a:r>
              <a:rPr lang="en-US" altLang="en-US" dirty="0">
                <a:latin typeface="Arial" panose="020B0604020202020204" pitchFamily="34" charset="0"/>
              </a:rPr>
              <a:t> – a botnet and spam package that used to produce 7 million messages a </a:t>
            </a:r>
            <a:r>
              <a:rPr lang="en-US" altLang="en-US" i="1" dirty="0">
                <a:latin typeface="Arial" panose="020B0604020202020204" pitchFamily="34" charset="0"/>
              </a:rPr>
              <a:t>day</a:t>
            </a:r>
            <a:endParaRPr lang="en-US" altLang="en-US" dirty="0">
              <a:latin typeface="Arial" panose="020B0604020202020204" pitchFamily="34" charset="0"/>
            </a:endParaRPr>
          </a:p>
          <a:p>
            <a:pPr eaLnBrk="1" hangingPunct="1"/>
            <a:r>
              <a:rPr lang="en-US" altLang="en-US" dirty="0" err="1">
                <a:latin typeface="Arial" panose="020B0604020202020204" pitchFamily="34" charset="0"/>
              </a:rPr>
              <a:t>ZeuS</a:t>
            </a:r>
            <a:r>
              <a:rPr lang="en-US" altLang="en-US" dirty="0">
                <a:latin typeface="Arial" panose="020B0604020202020204" pitchFamily="34" charset="0"/>
              </a:rPr>
              <a:t> – creates botnet focused on financial fraud</a:t>
            </a:r>
          </a:p>
          <a:p>
            <a:pPr eaLnBrk="1" hangingPunct="1"/>
            <a:r>
              <a:rPr lang="en-US" altLang="en-US" dirty="0">
                <a:latin typeface="Arial" panose="020B0604020202020204" pitchFamily="34" charset="0"/>
              </a:rPr>
              <a:t>Stuxnet – attacks control logic in industrial plants; probable target was Iranian nuclear sites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457200" y="214256"/>
            <a:ext cx="8229600" cy="812800"/>
          </a:xfrm>
        </p:spPr>
        <p:txBody>
          <a:bodyPr/>
          <a:lstStyle/>
          <a:p>
            <a:pPr eaLnBrk="1" hangingPunct="1"/>
            <a:r>
              <a:rPr lang="en-US" altLang="en-US" dirty="0">
                <a:latin typeface="Arial" panose="020B0604020202020204" pitchFamily="34" charset="0"/>
              </a:rPr>
              <a:t>Sharing and Protecting Files</a:t>
            </a:r>
          </a:p>
        </p:txBody>
      </p:sp>
      <p:sp>
        <p:nvSpPr>
          <p:cNvPr id="21506" name="Content Placeholder 2"/>
          <p:cNvSpPr>
            <a:spLocks noGrp="1"/>
          </p:cNvSpPr>
          <p:nvPr>
            <p:ph idx="1"/>
          </p:nvPr>
        </p:nvSpPr>
        <p:spPr>
          <a:xfrm>
            <a:off x="457200" y="1157862"/>
            <a:ext cx="8229600" cy="5176802"/>
          </a:xfrm>
        </p:spPr>
        <p:txBody>
          <a:bodyPr>
            <a:spAutoFit/>
          </a:bodyPr>
          <a:lstStyle/>
          <a:p>
            <a:pPr eaLnBrk="1" hangingPunct="1"/>
            <a:r>
              <a:rPr lang="en-US" altLang="en-US" dirty="0">
                <a:latin typeface="Arial" panose="020B0604020202020204" pitchFamily="34" charset="0"/>
              </a:rPr>
              <a:t>Objectives for sharing files</a:t>
            </a:r>
          </a:p>
          <a:p>
            <a:pPr lvl="1" eaLnBrk="1" hangingPunct="1"/>
            <a:r>
              <a:rPr lang="en-US" altLang="en-US" dirty="0">
                <a:latin typeface="Arial" panose="020B0604020202020204" pitchFamily="34" charset="0"/>
              </a:rPr>
              <a:t>Provide computing for authorized users</a:t>
            </a:r>
          </a:p>
          <a:p>
            <a:pPr lvl="1" eaLnBrk="1" hangingPunct="1"/>
            <a:r>
              <a:rPr lang="en-US" altLang="en-US" dirty="0">
                <a:latin typeface="Arial" panose="020B0604020202020204" pitchFamily="34" charset="0"/>
              </a:rPr>
              <a:t>Preserve the chain of control</a:t>
            </a:r>
          </a:p>
          <a:p>
            <a:pPr lvl="1" eaLnBrk="1" hangingPunct="1"/>
            <a:r>
              <a:rPr lang="en-US" altLang="en-US" dirty="0">
                <a:latin typeface="Arial" panose="020B0604020202020204" pitchFamily="34" charset="0"/>
              </a:rPr>
              <a:t>Permit/prevent general sharing among users</a:t>
            </a:r>
          </a:p>
          <a:p>
            <a:pPr eaLnBrk="1" hangingPunct="1"/>
            <a:r>
              <a:rPr lang="en-US" altLang="en-US" dirty="0">
                <a:latin typeface="Arial" panose="020B0604020202020204" pitchFamily="34" charset="0"/>
              </a:rPr>
              <a:t>Risks – a generic set</a:t>
            </a:r>
          </a:p>
          <a:p>
            <a:pPr marL="896938" lvl="1" indent="-449263" eaLnBrk="1" hangingPunct="1">
              <a:buFont typeface="Calibri" panose="020F0502020204030204" pitchFamily="34" charset="0"/>
              <a:buAutoNum type="arabicPeriod"/>
            </a:pPr>
            <a:r>
              <a:rPr lang="en-US" altLang="en-US" dirty="0">
                <a:latin typeface="Arial" panose="020B0604020202020204" pitchFamily="34" charset="0"/>
              </a:rPr>
              <a:t>Denial of service</a:t>
            </a:r>
          </a:p>
          <a:p>
            <a:pPr marL="896938" lvl="1" indent="-449263" eaLnBrk="1" hangingPunct="1">
              <a:buFont typeface="Calibri" panose="020F0502020204030204" pitchFamily="34" charset="0"/>
              <a:buAutoNum type="arabicPeriod"/>
            </a:pPr>
            <a:r>
              <a:rPr lang="en-US" altLang="en-US" dirty="0">
                <a:latin typeface="Arial" panose="020B0604020202020204" pitchFamily="34" charset="0"/>
              </a:rPr>
              <a:t>Subversion</a:t>
            </a:r>
          </a:p>
          <a:p>
            <a:pPr marL="896938" lvl="1" indent="-449263" eaLnBrk="1" hangingPunct="1">
              <a:buFont typeface="Calibri" panose="020F0502020204030204" pitchFamily="34" charset="0"/>
              <a:buAutoNum type="arabicPeriod"/>
            </a:pPr>
            <a:r>
              <a:rPr lang="en-US" altLang="en-US" dirty="0">
                <a:latin typeface="Arial" panose="020B0604020202020204" pitchFamily="34" charset="0"/>
              </a:rPr>
              <a:t>Masquerade</a:t>
            </a:r>
          </a:p>
          <a:p>
            <a:pPr marL="896938" lvl="1" indent="-449263" eaLnBrk="1" hangingPunct="1">
              <a:buFont typeface="Calibri" panose="020F0502020204030204" pitchFamily="34" charset="0"/>
              <a:buAutoNum type="arabicPeriod"/>
            </a:pPr>
            <a:r>
              <a:rPr lang="en-US" altLang="en-US" dirty="0">
                <a:latin typeface="Arial" panose="020B0604020202020204" pitchFamily="34" charset="0"/>
              </a:rPr>
              <a:t>Disclosure</a:t>
            </a:r>
          </a:p>
          <a:p>
            <a:pPr marL="896938" lvl="1" indent="-449263" eaLnBrk="1" hangingPunct="1">
              <a:buFont typeface="Calibri" panose="020F0502020204030204" pitchFamily="34" charset="0"/>
              <a:buAutoNum type="arabicPeriod"/>
            </a:pPr>
            <a:r>
              <a:rPr lang="en-US" altLang="en-US" dirty="0">
                <a:latin typeface="Arial" panose="020B0604020202020204" pitchFamily="34" charset="0"/>
              </a:rPr>
              <a:t>Forgery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Arial" panose="020B0604020202020204" pitchFamily="34" charset="0"/>
              </a:rPr>
              <a:t>Policy Alternatives</a:t>
            </a:r>
          </a:p>
        </p:txBody>
      </p:sp>
      <p:sp>
        <p:nvSpPr>
          <p:cNvPr id="22530" name="Content Placeholder 2"/>
          <p:cNvSpPr>
            <a:spLocks noGrp="1"/>
          </p:cNvSpPr>
          <p:nvPr>
            <p:ph idx="1"/>
          </p:nvPr>
        </p:nvSpPr>
        <p:spPr/>
        <p:txBody>
          <a:bodyPr/>
          <a:lstStyle/>
          <a:p>
            <a:pPr eaLnBrk="1" hangingPunct="1"/>
            <a:r>
              <a:rPr lang="en-US" altLang="en-US">
                <a:latin typeface="Arial" panose="020B0604020202020204" pitchFamily="34" charset="0"/>
              </a:rPr>
              <a:t>Global policies – applied to all users by default</a:t>
            </a:r>
          </a:p>
          <a:p>
            <a:pPr lvl="1" eaLnBrk="1" hangingPunct="1"/>
            <a:r>
              <a:rPr lang="en-US" altLang="en-US">
                <a:latin typeface="Arial" panose="020B0604020202020204" pitchFamily="34" charset="0"/>
              </a:rPr>
              <a:t>Isolation policy – keep users separate</a:t>
            </a:r>
          </a:p>
          <a:p>
            <a:pPr lvl="1" eaLnBrk="1" hangingPunct="1"/>
            <a:r>
              <a:rPr lang="en-US" altLang="en-US">
                <a:latin typeface="Arial" panose="020B0604020202020204" pitchFamily="34" charset="0"/>
              </a:rPr>
              <a:t>Sharing policy – let users share their files</a:t>
            </a:r>
          </a:p>
          <a:p>
            <a:pPr eaLnBrk="1" hangingPunct="1"/>
            <a:r>
              <a:rPr lang="en-US" altLang="en-US">
                <a:latin typeface="Arial" panose="020B0604020202020204" pitchFamily="34" charset="0"/>
              </a:rPr>
              <a:t>Tailored policies</a:t>
            </a:r>
          </a:p>
          <a:p>
            <a:pPr lvl="1" eaLnBrk="1" hangingPunct="1"/>
            <a:r>
              <a:rPr lang="en-US" altLang="en-US">
                <a:latin typeface="Arial" panose="020B0604020202020204" pitchFamily="34" charset="0"/>
              </a:rPr>
              <a:t>Modify rights for specific sets of files</a:t>
            </a:r>
          </a:p>
          <a:p>
            <a:pPr lvl="1" eaLnBrk="1" hangingPunct="1"/>
            <a:r>
              <a:rPr lang="en-US" altLang="en-US">
                <a:latin typeface="Arial" panose="020B0604020202020204" pitchFamily="34" charset="0"/>
              </a:rPr>
              <a:t>Specific tailorings</a:t>
            </a:r>
          </a:p>
          <a:p>
            <a:pPr lvl="2" eaLnBrk="1" hangingPunct="1"/>
            <a:r>
              <a:rPr lang="en-US" altLang="en-US">
                <a:latin typeface="Arial" panose="020B0604020202020204" pitchFamily="34" charset="0"/>
              </a:rPr>
              <a:t>Privacy – block some files from sharing</a:t>
            </a:r>
          </a:p>
          <a:p>
            <a:pPr lvl="2" eaLnBrk="1" hangingPunct="1"/>
            <a:r>
              <a:rPr lang="en-US" altLang="en-US">
                <a:latin typeface="Arial" panose="020B0604020202020204" pitchFamily="34" charset="0"/>
              </a:rPr>
              <a:t>Shared reading – share some blocked files</a:t>
            </a:r>
          </a:p>
          <a:p>
            <a:pPr lvl="2" eaLnBrk="1" hangingPunct="1"/>
            <a:r>
              <a:rPr lang="en-US" altLang="en-US">
                <a:latin typeface="Arial" panose="020B0604020202020204" pitchFamily="34" charset="0"/>
              </a:rPr>
              <a:t>Shared updating – full rights for some users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rPr>
              <a:t>Underlying Policy on Shared System</a:t>
            </a:r>
          </a:p>
        </p:txBody>
      </p:sp>
      <p:sp>
        <p:nvSpPr>
          <p:cNvPr id="24578" name="Content Placeholder 3"/>
          <p:cNvSpPr>
            <a:spLocks noGrp="1"/>
          </p:cNvSpPr>
          <p:nvPr>
            <p:ph sz="half" idx="1"/>
          </p:nvPr>
        </p:nvSpPr>
        <p:spPr>
          <a:xfrm>
            <a:off x="457200" y="1338263"/>
            <a:ext cx="8229600" cy="2609850"/>
          </a:xfrm>
        </p:spPr>
        <p:txBody>
          <a:bodyPr/>
          <a:lstStyle/>
          <a:p>
            <a:pPr eaLnBrk="1" hangingPunct="1"/>
            <a:r>
              <a:rPr lang="en-US" altLang="en-US">
                <a:latin typeface="Arial" panose="020B0604020202020204" pitchFamily="34" charset="0"/>
              </a:rPr>
              <a:t>Our policy must make it possible for users to share application programs</a:t>
            </a:r>
          </a:p>
          <a:p>
            <a:pPr lvl="1" eaLnBrk="1" hangingPunct="1"/>
            <a:r>
              <a:rPr lang="en-US" altLang="en-US">
                <a:latin typeface="Arial" panose="020B0604020202020204" pitchFamily="34" charset="0"/>
              </a:rPr>
              <a:t>Three policy statements below allow this while defending against related risks.</a:t>
            </a:r>
          </a:p>
        </p:txBody>
      </p:sp>
      <p:pic>
        <p:nvPicPr>
          <p:cNvPr id="2" name="Picture 1" descr="A table represents the underlying system policy for a shared computer. The requirement and its corresponding risks are listed in the table. The table row-wise reads: 1, All users shall be able to execute customary application programs and operating system service programs, 1; 2, Each user shall have a separate login and, optionally, a password, 3; and Programs shall be protected from damage or other modifications by regular users,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731" y="3429035"/>
            <a:ext cx="7814538" cy="25934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altLang="en-US">
                <a:latin typeface="Arial" panose="020B0604020202020204" pitchFamily="34" charset="0"/>
              </a:rPr>
              <a:t>Executable Access Rights</a:t>
            </a:r>
          </a:p>
        </p:txBody>
      </p:sp>
      <p:pic>
        <p:nvPicPr>
          <p:cNvPr id="2" name="Picture 1" descr="The two executable files listed are Spreadsheet Executable file with Owner: System and Word-Processor Executable file with Owner: System. Arrows that read “R-X” connect the Spreadsheet Executable File and the Word-Processor Executable File to the User “Bob” and User “Suitemates.” Two bi-directional arrows that read “RWX” connect both the files to “System” Us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920" y="1245785"/>
            <a:ext cx="8242160" cy="499819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rPr>
              <a:t>A Global Isolation Policy</a:t>
            </a:r>
          </a:p>
        </p:txBody>
      </p:sp>
      <p:sp>
        <p:nvSpPr>
          <p:cNvPr id="26626" name="Content Placeholder 2"/>
          <p:cNvSpPr>
            <a:spLocks noGrp="1"/>
          </p:cNvSpPr>
          <p:nvPr>
            <p:ph idx="1"/>
          </p:nvPr>
        </p:nvSpPr>
        <p:spPr>
          <a:xfrm>
            <a:off x="457200" y="1270000"/>
            <a:ext cx="8229600" cy="2259013"/>
          </a:xfrm>
        </p:spPr>
        <p:txBody>
          <a:bodyPr/>
          <a:lstStyle/>
          <a:p>
            <a:pPr eaLnBrk="1" hangingPunct="1"/>
            <a:r>
              <a:rPr lang="en-US" altLang="en-US">
                <a:latin typeface="Arial" panose="020B0604020202020204" pitchFamily="34" charset="0"/>
              </a:rPr>
              <a:t>By default, all personal files are kept private</a:t>
            </a:r>
          </a:p>
          <a:p>
            <a:pPr eaLnBrk="1" hangingPunct="1"/>
            <a:r>
              <a:rPr lang="en-US" altLang="en-US">
                <a:latin typeface="Arial" panose="020B0604020202020204" pitchFamily="34" charset="0"/>
              </a:rPr>
              <a:t>Specific shared files are available</a:t>
            </a:r>
          </a:p>
          <a:p>
            <a:pPr lvl="1" eaLnBrk="1" hangingPunct="1"/>
            <a:r>
              <a:rPr lang="en-US" altLang="en-US">
                <a:latin typeface="Arial" panose="020B0604020202020204" pitchFamily="34" charset="0"/>
              </a:rPr>
              <a:t>Addressed by the first three policy statements</a:t>
            </a:r>
          </a:p>
          <a:p>
            <a:pPr eaLnBrk="1" hangingPunct="1"/>
            <a:r>
              <a:rPr lang="en-US" altLang="en-US">
                <a:latin typeface="Arial" panose="020B0604020202020204" pitchFamily="34" charset="0"/>
              </a:rPr>
              <a:t>Global policy requires one added rule:</a:t>
            </a:r>
          </a:p>
        </p:txBody>
      </p:sp>
      <p:pic>
        <p:nvPicPr>
          <p:cNvPr id="3" name="Picture 2" descr="A table lists the requirement and risks for policy for user isolation. The table row-wise reads: 4, Files belonging to one user shall be protected from any access (read or write) by other users, 1, 2,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109" y="3999760"/>
            <a:ext cx="7770672" cy="14485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latin typeface="Arial" panose="020B0604020202020204" pitchFamily="34" charset="0"/>
              </a:rPr>
              <a:t>Isolation Policy</a:t>
            </a:r>
          </a:p>
        </p:txBody>
      </p:sp>
      <p:pic>
        <p:nvPicPr>
          <p:cNvPr id="2" name="Picture 1" descr="The two personal files listed are Bob’s files with Owner: Bob and Suitemates files with Owner: Suitemates. Bi-directional arrows that read “RW-” point Bob’s files to “System” User and “Bob” User. Bi-directional arrows that read “RW-” point Suitemates files to “System” User and “Suitemates” Us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27" y="1066079"/>
            <a:ext cx="7339946" cy="507497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rPr>
              <a:t>A Global Sharing Policy</a:t>
            </a:r>
          </a:p>
        </p:txBody>
      </p:sp>
      <p:sp>
        <p:nvSpPr>
          <p:cNvPr id="29698" name="Content Placeholder 2"/>
          <p:cNvSpPr>
            <a:spLocks noGrp="1"/>
          </p:cNvSpPr>
          <p:nvPr>
            <p:ph idx="1"/>
          </p:nvPr>
        </p:nvSpPr>
        <p:spPr>
          <a:xfrm>
            <a:off x="457200" y="1270000"/>
            <a:ext cx="8229600" cy="3065463"/>
          </a:xfrm>
        </p:spPr>
        <p:txBody>
          <a:bodyPr/>
          <a:lstStyle/>
          <a:p>
            <a:pPr eaLnBrk="1" hangingPunct="1"/>
            <a:r>
              <a:rPr lang="en-US" altLang="en-US">
                <a:latin typeface="Arial" panose="020B0604020202020204" pitchFamily="34" charset="0"/>
              </a:rPr>
              <a:t>By default, all personal files are shared</a:t>
            </a:r>
          </a:p>
          <a:p>
            <a:pPr lvl="1" eaLnBrk="1" hangingPunct="1"/>
            <a:r>
              <a:rPr lang="en-US" altLang="en-US">
                <a:latin typeface="Arial" panose="020B0604020202020204" pitchFamily="34" charset="0"/>
              </a:rPr>
              <a:t>Readable by others but not writeable</a:t>
            </a:r>
          </a:p>
          <a:p>
            <a:pPr eaLnBrk="1" hangingPunct="1"/>
            <a:r>
              <a:rPr lang="en-US" altLang="en-US">
                <a:latin typeface="Arial" panose="020B0604020202020204" pitchFamily="34" charset="0"/>
              </a:rPr>
              <a:t>Application files are also shared</a:t>
            </a:r>
          </a:p>
          <a:p>
            <a:pPr lvl="1" eaLnBrk="1" hangingPunct="1"/>
            <a:r>
              <a:rPr lang="en-US" altLang="en-US">
                <a:latin typeface="Arial" panose="020B0604020202020204" pitchFamily="34" charset="0"/>
              </a:rPr>
              <a:t>Addressed by the first three policy statements</a:t>
            </a:r>
          </a:p>
          <a:p>
            <a:pPr eaLnBrk="1" hangingPunct="1"/>
            <a:r>
              <a:rPr lang="en-US" altLang="en-US">
                <a:latin typeface="Arial" panose="020B0604020202020204" pitchFamily="34" charset="0"/>
              </a:rPr>
              <a:t>Global policy requires two statements</a:t>
            </a:r>
          </a:p>
          <a:p>
            <a:pPr lvl="1" eaLnBrk="1" hangingPunct="1"/>
            <a:r>
              <a:rPr lang="en-US" altLang="en-US">
                <a:latin typeface="Arial" panose="020B0604020202020204" pitchFamily="34" charset="0"/>
              </a:rPr>
              <a:t>Replaces #4 in the global isolation policy</a:t>
            </a:r>
          </a:p>
        </p:txBody>
      </p:sp>
      <p:pic>
        <p:nvPicPr>
          <p:cNvPr id="2" name="Picture 1" descr="A table represents the policy for file sharing. The requirement and its corresponding risks are listed in the table. The table row-wise reads: 4, Files belonging to one user shall be readable by other users, 1 and 5, Files belonging to one user shall be protected from writing by other users, 1, 3,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8242" y="4518025"/>
            <a:ext cx="6543676" cy="1600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rPr>
              <a:t>The File System</a:t>
            </a:r>
          </a:p>
        </p:txBody>
      </p:sp>
      <p:sp>
        <p:nvSpPr>
          <p:cNvPr id="10242" name="Content Placeholder 2"/>
          <p:cNvSpPr>
            <a:spLocks noGrp="1"/>
          </p:cNvSpPr>
          <p:nvPr>
            <p:ph idx="1"/>
          </p:nvPr>
        </p:nvSpPr>
        <p:spPr/>
        <p:txBody>
          <a:bodyPr/>
          <a:lstStyle/>
          <a:p>
            <a:pPr eaLnBrk="1" hangingPunct="1"/>
            <a:r>
              <a:rPr lang="en-US" altLang="en-US">
                <a:latin typeface="Arial" panose="020B0604020202020204" pitchFamily="34" charset="0"/>
              </a:rPr>
              <a:t>Modern computers keep files in a hierarchy of names – a hierarchy of </a:t>
            </a:r>
            <a:r>
              <a:rPr lang="ja-JP" altLang="en-US">
                <a:latin typeface="Arial" panose="020B0604020202020204" pitchFamily="34" charset="0"/>
              </a:rPr>
              <a:t>“</a:t>
            </a:r>
            <a:r>
              <a:rPr lang="en-US" altLang="ja-JP">
                <a:latin typeface="Arial" panose="020B0604020202020204" pitchFamily="34" charset="0"/>
              </a:rPr>
              <a:t>folders</a:t>
            </a:r>
            <a:r>
              <a:rPr lang="ja-JP" altLang="en-US">
                <a:latin typeface="Arial" panose="020B0604020202020204" pitchFamily="34" charset="0"/>
              </a:rPr>
              <a:t>”</a:t>
            </a:r>
            <a:r>
              <a:rPr lang="en-US" altLang="ja-JP">
                <a:latin typeface="Arial" panose="020B0604020202020204" pitchFamily="34" charset="0"/>
              </a:rPr>
              <a:t> or </a:t>
            </a:r>
            <a:r>
              <a:rPr lang="ja-JP" altLang="en-US">
                <a:latin typeface="Arial" panose="020B0604020202020204" pitchFamily="34" charset="0"/>
              </a:rPr>
              <a:t>“</a:t>
            </a:r>
            <a:r>
              <a:rPr lang="en-US" altLang="ja-JP">
                <a:latin typeface="Arial" panose="020B0604020202020204" pitchFamily="34" charset="0"/>
              </a:rPr>
              <a:t>directories</a:t>
            </a:r>
            <a:r>
              <a:rPr lang="ja-JP" altLang="en-US">
                <a:latin typeface="Arial" panose="020B0604020202020204" pitchFamily="34" charset="0"/>
              </a:rPr>
              <a:t>”</a:t>
            </a:r>
            <a:endParaRPr lang="en-US" altLang="ja-JP">
              <a:latin typeface="Arial" panose="020B0604020202020204" pitchFamily="34" charset="0"/>
            </a:endParaRPr>
          </a:p>
          <a:p>
            <a:pPr eaLnBrk="1" hangingPunct="1"/>
            <a:r>
              <a:rPr lang="en-US" altLang="en-US">
                <a:latin typeface="Arial" panose="020B0604020202020204" pitchFamily="34" charset="0"/>
              </a:rPr>
              <a:t>Each file has a </a:t>
            </a:r>
            <a:r>
              <a:rPr lang="en-US" altLang="en-US" i="1">
                <a:latin typeface="Arial" panose="020B0604020202020204" pitchFamily="34" charset="0"/>
              </a:rPr>
              <a:t>path name</a:t>
            </a:r>
            <a:endParaRPr lang="en-US" altLang="en-US">
              <a:latin typeface="Arial" panose="020B0604020202020204" pitchFamily="34" charset="0"/>
            </a:endParaRPr>
          </a:p>
          <a:p>
            <a:pPr lvl="1" eaLnBrk="1" hangingPunct="1"/>
            <a:r>
              <a:rPr lang="en-US" altLang="en-US">
                <a:latin typeface="Arial" panose="020B0604020202020204" pitchFamily="34" charset="0"/>
              </a:rPr>
              <a:t>Identifies the directory entries to follow to find the file</a:t>
            </a:r>
          </a:p>
          <a:p>
            <a:pPr lvl="1" eaLnBrk="1" hangingPunct="1"/>
            <a:r>
              <a:rPr lang="en-US" altLang="en-US">
                <a:latin typeface="Arial" panose="020B0604020202020204" pitchFamily="34" charset="0"/>
              </a:rPr>
              <a:t>The </a:t>
            </a:r>
            <a:r>
              <a:rPr lang="en-US" altLang="en-US" i="1">
                <a:latin typeface="Arial" panose="020B0604020202020204" pitchFamily="34" charset="0"/>
              </a:rPr>
              <a:t>file name</a:t>
            </a:r>
            <a:r>
              <a:rPr lang="en-US" altLang="en-US">
                <a:latin typeface="Arial" panose="020B0604020202020204" pitchFamily="34" charset="0"/>
              </a:rPr>
              <a:t> selects the right file in the final directory in the path</a:t>
            </a:r>
          </a:p>
          <a:p>
            <a:pPr eaLnBrk="1" hangingPunct="1"/>
            <a:r>
              <a:rPr lang="en-US" altLang="en-US">
                <a:latin typeface="Arial" panose="020B0604020202020204" pitchFamily="34" charset="0"/>
              </a:rPr>
              <a:t>Files are </a:t>
            </a:r>
            <a:r>
              <a:rPr lang="en-US" altLang="en-US" i="1">
                <a:latin typeface="Arial" panose="020B0604020202020204" pitchFamily="34" charset="0"/>
              </a:rPr>
              <a:t>owned</a:t>
            </a:r>
            <a:r>
              <a:rPr lang="en-US" altLang="en-US">
                <a:latin typeface="Arial" panose="020B0604020202020204" pitchFamily="34" charset="0"/>
              </a:rPr>
              <a:t> by a user, usually the creator</a:t>
            </a:r>
          </a:p>
          <a:p>
            <a:pPr lvl="1" eaLnBrk="1" hangingPunct="1"/>
            <a:r>
              <a:rPr lang="en-US" altLang="en-US">
                <a:latin typeface="Arial" panose="020B0604020202020204" pitchFamily="34" charset="0"/>
              </a:rPr>
              <a:t>Access rights are tied to user identities</a:t>
            </a:r>
          </a:p>
          <a:p>
            <a:pPr lvl="1" eaLnBrk="1" hangingPunct="1"/>
            <a:r>
              <a:rPr lang="en-US" altLang="en-US">
                <a:latin typeface="Arial" panose="020B0604020202020204" pitchFamily="34" charset="0"/>
              </a:rPr>
              <a:t>Example: Bob can read the file, but Alice can</a:t>
            </a:r>
            <a:r>
              <a:rPr lang="en-US" altLang="ja-JP">
                <a:latin typeface="Arial" panose="020B0604020202020204" pitchFamily="34" charset="0"/>
              </a:rPr>
              <a:t>'t</a:t>
            </a:r>
            <a:endParaRPr lang="en-US" altLang="en-US">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rPr>
              <a:t>Security Controls</a:t>
            </a:r>
          </a:p>
        </p:txBody>
      </p:sp>
      <p:sp>
        <p:nvSpPr>
          <p:cNvPr id="3" name="Content Placeholder 2">
            <a:extLst>
              <a:ext uri="{FF2B5EF4-FFF2-40B4-BE49-F238E27FC236}">
                <a16:creationId xmlns:a16="http://schemas.microsoft.com/office/drawing/2014/main" id="{BDA1D31C-F8ED-A94D-9443-9A4DA5909709}"/>
              </a:ext>
            </a:extLst>
          </p:cNvPr>
          <p:cNvSpPr>
            <a:spLocks noGrp="1"/>
          </p:cNvSpPr>
          <p:nvPr>
            <p:ph idx="1"/>
          </p:nvPr>
        </p:nvSpPr>
        <p:spPr/>
        <p:txBody>
          <a:bodyPr/>
          <a:lstStyle/>
          <a:p>
            <a:pPr eaLnBrk="1" hangingPunct="1">
              <a:buFont typeface="Arial" charset="0"/>
              <a:buChar char="•"/>
              <a:defRPr/>
            </a:pPr>
            <a:r>
              <a:rPr lang="en-US" dirty="0">
                <a:ea typeface="ＭＳ Ｐゴシック" charset="-128"/>
              </a:rPr>
              <a:t>An operating system can protect files as long as:</a:t>
            </a:r>
          </a:p>
          <a:p>
            <a:pPr marL="971550" lvl="1" indent="-514350" eaLnBrk="1" hangingPunct="1">
              <a:buFont typeface="+mj-lt"/>
              <a:buAutoNum type="arabicPeriod"/>
              <a:defRPr/>
            </a:pPr>
            <a:r>
              <a:rPr lang="en-US" dirty="0">
                <a:ea typeface="ＭＳ Ｐゴシック" charset="-128"/>
              </a:rPr>
              <a:t>The OS protections are always applied when we access our files, and</a:t>
            </a:r>
          </a:p>
          <a:p>
            <a:pPr marL="971550" lvl="1" indent="-514350" eaLnBrk="1" hangingPunct="1">
              <a:buFont typeface="+mj-lt"/>
              <a:buAutoNum type="arabicPeriod"/>
              <a:defRPr/>
            </a:pPr>
            <a:r>
              <a:rPr lang="en-US" dirty="0">
                <a:ea typeface="ＭＳ Ｐゴシック" charset="-128"/>
              </a:rPr>
              <a:t>There is no way to bypass the OS protections</a:t>
            </a:r>
          </a:p>
          <a:p>
            <a:pPr marL="571500" indent="-514350" eaLnBrk="1" hangingPunct="1">
              <a:buFont typeface="Arial" charset="0"/>
              <a:buChar char="•"/>
              <a:defRPr/>
            </a:pPr>
            <a:r>
              <a:rPr lang="en-US" dirty="0">
                <a:ea typeface="ＭＳ Ｐゴシック" charset="-128"/>
              </a:rPr>
              <a:t>Basic principle: </a:t>
            </a:r>
            <a:r>
              <a:rPr lang="en-US" i="1" u="sng" dirty="0">
                <a:ea typeface="ＭＳ Ｐゴシック" charset="-128"/>
              </a:rPr>
              <a:t>Deny by Default</a:t>
            </a:r>
          </a:p>
          <a:p>
            <a:pPr marL="971550" lvl="1" indent="-514350" eaLnBrk="1" hangingPunct="1">
              <a:buFont typeface="Arial" charset="0"/>
              <a:buChar char="–"/>
              <a:defRPr/>
            </a:pPr>
            <a:r>
              <a:rPr lang="en-US" dirty="0">
                <a:ea typeface="ＭＳ Ｐゴシック" charset="-128"/>
              </a:rPr>
              <a:t>We always start by granting </a:t>
            </a:r>
            <a:r>
              <a:rPr lang="en-US" u="sng" dirty="0">
                <a:ea typeface="ＭＳ Ｐゴシック" charset="-128"/>
              </a:rPr>
              <a:t>no</a:t>
            </a:r>
            <a:r>
              <a:rPr lang="en-US" dirty="0">
                <a:ea typeface="ＭＳ Ｐゴシック" charset="-128"/>
              </a:rPr>
              <a:t> access</a:t>
            </a:r>
          </a:p>
          <a:p>
            <a:pPr marL="971550" lvl="1" indent="-514350" eaLnBrk="1" hangingPunct="1">
              <a:buFont typeface="Arial" charset="0"/>
              <a:buChar char="–"/>
              <a:defRPr/>
            </a:pPr>
            <a:r>
              <a:rPr lang="en-US" dirty="0">
                <a:ea typeface="ＭＳ Ｐゴシック" charset="-128"/>
              </a:rPr>
              <a:t>We </a:t>
            </a:r>
            <a:r>
              <a:rPr lang="en-US" u="sng" dirty="0">
                <a:ea typeface="ＭＳ Ｐゴシック" charset="-128"/>
              </a:rPr>
              <a:t>add</a:t>
            </a:r>
            <a:r>
              <a:rPr lang="en-US" dirty="0">
                <a:ea typeface="ＭＳ Ｐゴシック" charset="-128"/>
              </a:rPr>
              <a:t> access rights</a:t>
            </a:r>
          </a:p>
          <a:p>
            <a:pPr marL="971550" lvl="1" indent="-514350" eaLnBrk="1" hangingPunct="1">
              <a:buFont typeface="Arial" charset="0"/>
              <a:buChar char="–"/>
              <a:defRPr/>
            </a:pPr>
            <a:r>
              <a:rPr lang="en-US" dirty="0">
                <a:ea typeface="ＭＳ Ｐゴシック" charset="-128"/>
              </a:rPr>
              <a:t>This makes it easier to assign the right permissions and achieve Least Privilege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tLang="en-US">
                <a:latin typeface="Arial" panose="020B0604020202020204" pitchFamily="34" charset="0"/>
              </a:rPr>
              <a:t>States and State Diagrams</a:t>
            </a:r>
          </a:p>
        </p:txBody>
      </p:sp>
      <p:sp>
        <p:nvSpPr>
          <p:cNvPr id="35842" name="Content Placeholder 4"/>
          <p:cNvSpPr>
            <a:spLocks noGrp="1"/>
          </p:cNvSpPr>
          <p:nvPr>
            <p:ph idx="1"/>
          </p:nvPr>
        </p:nvSpPr>
        <p:spPr/>
        <p:txBody>
          <a:bodyPr/>
          <a:lstStyle/>
          <a:p>
            <a:pPr eaLnBrk="1" hangingPunct="1"/>
            <a:r>
              <a:rPr lang="en-US" altLang="en-US">
                <a:latin typeface="Arial" panose="020B0604020202020204" pitchFamily="34" charset="0"/>
              </a:rPr>
              <a:t>A technique to illustrate a system</a:t>
            </a:r>
            <a:r>
              <a:rPr lang="en-US" altLang="ja-JP">
                <a:latin typeface="Arial" panose="020B0604020202020204" pitchFamily="34" charset="0"/>
              </a:rPr>
              <a:t>'s behavior</a:t>
            </a:r>
          </a:p>
          <a:p>
            <a:pPr lvl="1" eaLnBrk="1" hangingPunct="1"/>
            <a:r>
              <a:rPr lang="en-US" altLang="en-US">
                <a:latin typeface="Arial" panose="020B0604020202020204" pitchFamily="34" charset="0"/>
              </a:rPr>
              <a:t>Each </a:t>
            </a:r>
            <a:r>
              <a:rPr lang="en-US" altLang="en-US" u="sng">
                <a:latin typeface="Arial" panose="020B0604020202020204" pitchFamily="34" charset="0"/>
              </a:rPr>
              <a:t>state</a:t>
            </a:r>
            <a:r>
              <a:rPr lang="en-US" altLang="en-US">
                <a:latin typeface="Arial" panose="020B0604020202020204" pitchFamily="34" charset="0"/>
              </a:rPr>
              <a:t> is a separate situation</a:t>
            </a:r>
          </a:p>
          <a:p>
            <a:pPr lvl="1" eaLnBrk="1" hangingPunct="1"/>
            <a:r>
              <a:rPr lang="en-US" altLang="en-US">
                <a:latin typeface="Arial" panose="020B0604020202020204" pitchFamily="34" charset="0"/>
              </a:rPr>
              <a:t>Arrows between states show </a:t>
            </a:r>
            <a:r>
              <a:rPr lang="en-US" altLang="en-US" u="sng">
                <a:latin typeface="Arial" panose="020B0604020202020204" pitchFamily="34" charset="0"/>
              </a:rPr>
              <a:t>transitions</a:t>
            </a:r>
            <a:r>
              <a:rPr lang="en-US" altLang="en-US">
                <a:latin typeface="Arial" panose="020B0604020202020204" pitchFamily="34" charset="0"/>
              </a:rPr>
              <a:t> </a:t>
            </a:r>
          </a:p>
          <a:p>
            <a:pPr lvl="2" eaLnBrk="1" hangingPunct="1"/>
            <a:r>
              <a:rPr lang="en-US" altLang="en-US">
                <a:latin typeface="Arial" panose="020B0604020202020204" pitchFamily="34" charset="0"/>
              </a:rPr>
              <a:t>A transition indicates both cause and effect</a:t>
            </a:r>
          </a:p>
          <a:p>
            <a:pPr lvl="2" eaLnBrk="1" hangingPunct="1"/>
            <a:r>
              <a:rPr lang="en-US" altLang="en-US">
                <a:latin typeface="Arial" panose="020B0604020202020204" pitchFamily="34" charset="0"/>
              </a:rPr>
              <a:t>An </a:t>
            </a:r>
            <a:r>
              <a:rPr lang="en-US" altLang="en-US" u="sng">
                <a:latin typeface="Arial" panose="020B0604020202020204" pitchFamily="34" charset="0"/>
              </a:rPr>
              <a:t>event</a:t>
            </a:r>
            <a:r>
              <a:rPr lang="en-US" altLang="en-US">
                <a:latin typeface="Arial" panose="020B0604020202020204" pitchFamily="34" charset="0"/>
              </a:rPr>
              <a:t> causes the transition</a:t>
            </a:r>
          </a:p>
          <a:p>
            <a:pPr lvl="2" eaLnBrk="1" hangingPunct="1"/>
            <a:r>
              <a:rPr lang="en-US" altLang="en-US">
                <a:latin typeface="Arial" panose="020B0604020202020204" pitchFamily="34" charset="0"/>
              </a:rPr>
              <a:t>An </a:t>
            </a:r>
            <a:r>
              <a:rPr lang="en-US" altLang="en-US" u="sng">
                <a:latin typeface="Arial" panose="020B0604020202020204" pitchFamily="34" charset="0"/>
              </a:rPr>
              <a:t>action</a:t>
            </a:r>
            <a:r>
              <a:rPr lang="en-US" altLang="en-US">
                <a:latin typeface="Arial" panose="020B0604020202020204" pitchFamily="34" charset="0"/>
              </a:rPr>
              <a:t> may take place at the transition</a:t>
            </a:r>
          </a:p>
          <a:p>
            <a:pPr eaLnBrk="1" hangingPunct="1"/>
            <a:r>
              <a:rPr lang="en-US" altLang="en-US">
                <a:latin typeface="Arial" panose="020B0604020202020204" pitchFamily="34" charset="0"/>
              </a:rPr>
              <a:t>A door may be </a:t>
            </a:r>
            <a:r>
              <a:rPr lang="en-US" altLang="en-US" u="sng">
                <a:latin typeface="Arial" panose="020B0604020202020204" pitchFamily="34" charset="0"/>
              </a:rPr>
              <a:t>Open</a:t>
            </a:r>
            <a:r>
              <a:rPr lang="en-US" altLang="en-US">
                <a:latin typeface="Arial" panose="020B0604020202020204" pitchFamily="34" charset="0"/>
              </a:rPr>
              <a:t> or </a:t>
            </a:r>
            <a:r>
              <a:rPr lang="en-US" altLang="en-US" u="sng">
                <a:latin typeface="Arial" panose="020B0604020202020204" pitchFamily="34" charset="0"/>
              </a:rPr>
              <a:t>Closed</a:t>
            </a:r>
            <a:r>
              <a:rPr lang="en-US" altLang="en-US">
                <a:latin typeface="Arial" panose="020B0604020202020204" pitchFamily="34" charset="0"/>
              </a:rPr>
              <a:t> – two states</a:t>
            </a:r>
          </a:p>
          <a:p>
            <a:pPr eaLnBrk="1" hangingPunct="1"/>
            <a:r>
              <a:rPr lang="en-US" altLang="en-US">
                <a:latin typeface="Arial" panose="020B0604020202020204" pitchFamily="34" charset="0"/>
              </a:rPr>
              <a:t>The events </a:t>
            </a:r>
            <a:r>
              <a:rPr lang="en-US" altLang="en-US" u="sng">
                <a:latin typeface="Arial" panose="020B0604020202020204" pitchFamily="34" charset="0"/>
              </a:rPr>
              <a:t>Opening</a:t>
            </a:r>
            <a:r>
              <a:rPr lang="en-US" altLang="en-US">
                <a:latin typeface="Arial" panose="020B0604020202020204" pitchFamily="34" charset="0"/>
              </a:rPr>
              <a:t> or </a:t>
            </a:r>
            <a:r>
              <a:rPr lang="en-US" altLang="en-US" u="sng">
                <a:latin typeface="Arial" panose="020B0604020202020204" pitchFamily="34" charset="0"/>
              </a:rPr>
              <a:t>Closing</a:t>
            </a:r>
            <a:r>
              <a:rPr lang="en-US" altLang="en-US">
                <a:latin typeface="Arial" panose="020B0604020202020204" pitchFamily="34" charset="0"/>
              </a:rPr>
              <a:t> cause the transition between the states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a:latin typeface="Arial" panose="020B0604020202020204" pitchFamily="34" charset="0"/>
              </a:rPr>
              <a:t>Information States</a:t>
            </a:r>
          </a:p>
        </p:txBody>
      </p:sp>
      <p:sp>
        <p:nvSpPr>
          <p:cNvPr id="36866" name="Content Placeholder 2"/>
          <p:cNvSpPr>
            <a:spLocks noGrp="1"/>
          </p:cNvSpPr>
          <p:nvPr>
            <p:ph idx="1"/>
          </p:nvPr>
        </p:nvSpPr>
        <p:spPr/>
        <p:txBody>
          <a:bodyPr/>
          <a:lstStyle/>
          <a:p>
            <a:pPr eaLnBrk="1" hangingPunct="1"/>
            <a:r>
              <a:rPr lang="en-US" altLang="en-US">
                <a:latin typeface="Arial" panose="020B0604020202020204" pitchFamily="34" charset="0"/>
              </a:rPr>
              <a:t>Data or information may be in these basic states</a:t>
            </a:r>
          </a:p>
          <a:p>
            <a:pPr lvl="1" eaLnBrk="1" hangingPunct="1"/>
            <a:r>
              <a:rPr lang="en-US" altLang="en-US">
                <a:latin typeface="Arial" panose="020B0604020202020204" pitchFamily="34" charset="0"/>
              </a:rPr>
              <a:t>Storage state</a:t>
            </a:r>
          </a:p>
          <a:p>
            <a:pPr lvl="2" eaLnBrk="1" hangingPunct="1"/>
            <a:r>
              <a:rPr lang="en-US" altLang="en-US">
                <a:latin typeface="Arial" panose="020B0604020202020204" pitchFamily="34" charset="0"/>
              </a:rPr>
              <a:t>Stored in a computer, not being processed</a:t>
            </a:r>
          </a:p>
          <a:p>
            <a:pPr lvl="2" eaLnBrk="1" hangingPunct="1"/>
            <a:r>
              <a:rPr lang="ja-JP" altLang="en-US">
                <a:latin typeface="Arial" panose="020B0604020202020204" pitchFamily="34" charset="0"/>
              </a:rPr>
              <a:t>“</a:t>
            </a:r>
            <a:r>
              <a:rPr lang="en-US" altLang="ja-JP">
                <a:latin typeface="Arial" panose="020B0604020202020204" pitchFamily="34" charset="0"/>
              </a:rPr>
              <a:t>Data at rest</a:t>
            </a:r>
            <a:r>
              <a:rPr lang="ja-JP" altLang="en-US">
                <a:latin typeface="Arial" panose="020B0604020202020204" pitchFamily="34" charset="0"/>
              </a:rPr>
              <a:t>”</a:t>
            </a:r>
            <a:endParaRPr lang="en-US" altLang="ja-JP">
              <a:latin typeface="Arial" panose="020B0604020202020204" pitchFamily="34" charset="0"/>
            </a:endParaRPr>
          </a:p>
          <a:p>
            <a:pPr lvl="1" eaLnBrk="1" hangingPunct="1"/>
            <a:r>
              <a:rPr lang="en-US" altLang="en-US">
                <a:latin typeface="Arial" panose="020B0604020202020204" pitchFamily="34" charset="0"/>
              </a:rPr>
              <a:t>Processing state</a:t>
            </a:r>
          </a:p>
          <a:p>
            <a:pPr lvl="2" eaLnBrk="1" hangingPunct="1"/>
            <a:r>
              <a:rPr lang="en-US" altLang="en-US">
                <a:latin typeface="Arial" panose="020B0604020202020204" pitchFamily="34" charset="0"/>
              </a:rPr>
              <a:t>Being used by an active process</a:t>
            </a:r>
          </a:p>
          <a:p>
            <a:pPr lvl="2" eaLnBrk="1" hangingPunct="1"/>
            <a:r>
              <a:rPr lang="en-US" altLang="en-US">
                <a:latin typeface="Arial" panose="020B0604020202020204" pitchFamily="34" charset="0"/>
              </a:rPr>
              <a:t>Usually stored in RAM</a:t>
            </a:r>
          </a:p>
          <a:p>
            <a:pPr lvl="1" eaLnBrk="1" hangingPunct="1"/>
            <a:r>
              <a:rPr lang="en-US" altLang="en-US">
                <a:latin typeface="Arial" panose="020B0604020202020204" pitchFamily="34" charset="0"/>
              </a:rPr>
              <a:t>Transmission state</a:t>
            </a:r>
          </a:p>
          <a:p>
            <a:pPr lvl="2" eaLnBrk="1" hangingPunct="1"/>
            <a:r>
              <a:rPr lang="en-US" altLang="en-US">
                <a:latin typeface="Arial" panose="020B0604020202020204" pitchFamily="34" charset="0"/>
              </a:rPr>
              <a:t>Being moved from one place to another</a:t>
            </a:r>
          </a:p>
          <a:p>
            <a:pPr lvl="2" eaLnBrk="1" hangingPunct="1"/>
            <a:r>
              <a:rPr lang="ja-JP" altLang="en-US">
                <a:latin typeface="Arial" panose="020B0604020202020204" pitchFamily="34" charset="0"/>
              </a:rPr>
              <a:t>“</a:t>
            </a:r>
            <a:r>
              <a:rPr lang="en-US" altLang="ja-JP">
                <a:latin typeface="Arial" panose="020B0604020202020204" pitchFamily="34" charset="0"/>
              </a:rPr>
              <a:t>Data in motion</a:t>
            </a:r>
            <a:r>
              <a:rPr lang="ja-JP" altLang="en-US">
                <a:latin typeface="Arial" panose="020B0604020202020204" pitchFamily="34" charset="0"/>
              </a:rPr>
              <a:t>”</a:t>
            </a:r>
            <a:endParaRPr lang="en-US" altLang="en-US">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latin typeface="Arial" panose="020B0604020202020204" pitchFamily="34" charset="0"/>
              </a:rPr>
              <a:t>Example: Bob</a:t>
            </a:r>
            <a:r>
              <a:rPr lang="en-US" altLang="ja-JP">
                <a:latin typeface="Arial" panose="020B0604020202020204" pitchFamily="34" charset="0"/>
              </a:rPr>
              <a:t>'s Essay</a:t>
            </a:r>
            <a:endParaRPr lang="en-US" altLang="en-US">
              <a:latin typeface="Arial" panose="020B0604020202020204" pitchFamily="34" charset="0"/>
            </a:endParaRPr>
          </a:p>
        </p:txBody>
      </p:sp>
      <p:pic>
        <p:nvPicPr>
          <p:cNvPr id="2" name="Picture 1" descr="The three states represented are State: Processing, State: Storage, and State: Transmission. An arrow that reads “Create the file” points to State: Processing. An arrow that reads “Save the file” connects the processing state to Storage state. An arrow that reads “Open the file for editing” connects the storage state to processing state. An arrow that reads Move to removable drive connects the storage state to transmission state. An arrow that reads “Retrieve from removable drive” connects the transmission state to storage st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37" y="1118712"/>
            <a:ext cx="8067326" cy="498633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tLang="en-US">
                <a:latin typeface="Arial" panose="020B0604020202020204" pitchFamily="34" charset="0"/>
              </a:rPr>
              <a:t>The Security Patch Race</a:t>
            </a:r>
          </a:p>
        </p:txBody>
      </p:sp>
      <p:sp>
        <p:nvSpPr>
          <p:cNvPr id="38914" name="Content Placeholder 2"/>
          <p:cNvSpPr>
            <a:spLocks noGrp="1"/>
          </p:cNvSpPr>
          <p:nvPr>
            <p:ph idx="1"/>
          </p:nvPr>
        </p:nvSpPr>
        <p:spPr/>
        <p:txBody>
          <a:bodyPr/>
          <a:lstStyle/>
          <a:p>
            <a:pPr eaLnBrk="1" hangingPunct="1"/>
            <a:r>
              <a:rPr lang="en-US" altLang="en-US" dirty="0">
                <a:latin typeface="Arial" panose="020B0604020202020204" pitchFamily="34" charset="0"/>
              </a:rPr>
              <a:t>A race begins when a security problem arises</a:t>
            </a:r>
          </a:p>
          <a:p>
            <a:pPr lvl="1" eaLnBrk="1" hangingPunct="1"/>
            <a:r>
              <a:rPr lang="en-US" altLang="en-US" dirty="0">
                <a:latin typeface="Arial" panose="020B0604020202020204" pitchFamily="34" charset="0"/>
              </a:rPr>
              <a:t>The software developer races to develop a fix to eliminate the problem</a:t>
            </a:r>
          </a:p>
          <a:p>
            <a:pPr lvl="1" eaLnBrk="1" hangingPunct="1"/>
            <a:r>
              <a:rPr lang="en-US" altLang="en-US" dirty="0">
                <a:latin typeface="Arial" panose="020B0604020202020204" pitchFamily="34" charset="0"/>
              </a:rPr>
              <a:t>Attackers race to write software that exploits the problem and lets them attack computers</a:t>
            </a:r>
          </a:p>
          <a:p>
            <a:pPr lvl="2" eaLnBrk="1" hangingPunct="1"/>
            <a:r>
              <a:rPr lang="en-US" altLang="en-US" dirty="0">
                <a:latin typeface="Arial" panose="020B0604020202020204" pitchFamily="34" charset="0"/>
              </a:rPr>
              <a:t>Attack software is an </a:t>
            </a:r>
            <a:r>
              <a:rPr lang="en-US" altLang="en-US" u="sng" dirty="0">
                <a:latin typeface="Arial" panose="020B0604020202020204" pitchFamily="34" charset="0"/>
              </a:rPr>
              <a:t>exploit</a:t>
            </a:r>
            <a:r>
              <a:rPr lang="en-US" altLang="en-US" dirty="0">
                <a:latin typeface="Arial" panose="020B0604020202020204" pitchFamily="34" charset="0"/>
              </a:rPr>
              <a:t> </a:t>
            </a:r>
          </a:p>
          <a:p>
            <a:pPr lvl="2" eaLnBrk="1" hangingPunct="1"/>
            <a:r>
              <a:rPr lang="en-US" altLang="en-US" dirty="0">
                <a:latin typeface="Arial" panose="020B0604020202020204" pitchFamily="34" charset="0"/>
              </a:rPr>
              <a:t>Unpublicized vulnerability is a ”zero day”</a:t>
            </a:r>
          </a:p>
          <a:p>
            <a:pPr eaLnBrk="1" hangingPunct="1"/>
            <a:r>
              <a:rPr lang="en-US" altLang="en-US" dirty="0">
                <a:latin typeface="Arial" panose="020B0604020202020204" pitchFamily="34" charset="0"/>
              </a:rPr>
              <a:t>Any computer that doesn</a:t>
            </a:r>
            <a:r>
              <a:rPr lang="en-US" altLang="ja-JP" dirty="0">
                <a:latin typeface="Arial" panose="020B0604020202020204" pitchFamily="34" charset="0"/>
              </a:rPr>
              <a:t>'t patch the problem may be vulnerable to the exploit</a:t>
            </a:r>
          </a:p>
          <a:p>
            <a:pPr eaLnBrk="1" hangingPunct="1"/>
            <a:r>
              <a:rPr lang="en-US" altLang="en-US" u="sng" dirty="0">
                <a:latin typeface="Arial" panose="020B0604020202020204" pitchFamily="34" charset="0"/>
              </a:rPr>
              <a:t>Window of vulnerability</a:t>
            </a:r>
            <a:r>
              <a:rPr lang="en-US" altLang="en-US" dirty="0">
                <a:latin typeface="Arial" panose="020B0604020202020204" pitchFamily="34" charset="0"/>
              </a:rPr>
              <a:t> = time during which an exploit exists but computers aren</a:t>
            </a:r>
            <a:r>
              <a:rPr lang="en-US" altLang="ja-JP" dirty="0">
                <a:latin typeface="Arial" panose="020B0604020202020204" pitchFamily="34" charset="0"/>
              </a:rPr>
              <a:t>'t patched</a:t>
            </a:r>
            <a:endParaRPr lang="en-US" altLang="en-US" u="sng" dirty="0">
              <a:latin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ltLang="en-US">
                <a:latin typeface="Arial" panose="020B0604020202020204" pitchFamily="34" charset="0"/>
              </a:rPr>
              <a:t>Patching Security Flaws</a:t>
            </a:r>
          </a:p>
        </p:txBody>
      </p:sp>
      <p:sp>
        <p:nvSpPr>
          <p:cNvPr id="3" name="Content Placeholder 2">
            <a:extLst>
              <a:ext uri="{FF2B5EF4-FFF2-40B4-BE49-F238E27FC236}">
                <a16:creationId xmlns:a16="http://schemas.microsoft.com/office/drawing/2014/main" id="{40EA5748-7377-E543-9D04-8AB2314D98D7}"/>
              </a:ext>
            </a:extLst>
          </p:cNvPr>
          <p:cNvSpPr>
            <a:spLocks noGrp="1"/>
          </p:cNvSpPr>
          <p:nvPr>
            <p:ph idx="1"/>
          </p:nvPr>
        </p:nvSpPr>
        <p:spPr/>
        <p:txBody>
          <a:bodyPr/>
          <a:lstStyle/>
          <a:p>
            <a:pPr eaLnBrk="1" hangingPunct="1">
              <a:buFont typeface="Arial" charset="0"/>
              <a:buChar char="•"/>
              <a:defRPr/>
            </a:pPr>
            <a:r>
              <a:rPr lang="en-US" dirty="0">
                <a:ea typeface="ＭＳ Ｐゴシック" charset="-128"/>
              </a:rPr>
              <a:t>The patching process</a:t>
            </a:r>
          </a:p>
          <a:p>
            <a:pPr marL="971550" lvl="1" indent="-514350" eaLnBrk="1" hangingPunct="1">
              <a:buFont typeface="+mj-lt"/>
              <a:buAutoNum type="arabicPeriod"/>
              <a:defRPr/>
            </a:pPr>
            <a:r>
              <a:rPr lang="en-US" dirty="0">
                <a:ea typeface="ＭＳ Ｐゴシック" charset="-128"/>
              </a:rPr>
              <a:t>Collect error reports</a:t>
            </a:r>
          </a:p>
          <a:p>
            <a:pPr marL="971550" lvl="1" indent="-514350" eaLnBrk="1" hangingPunct="1">
              <a:buFont typeface="+mj-lt"/>
              <a:buAutoNum type="arabicPeriod"/>
              <a:defRPr/>
            </a:pPr>
            <a:r>
              <a:rPr lang="en-US" dirty="0">
                <a:ea typeface="ＭＳ Ｐゴシック" charset="-128"/>
              </a:rPr>
              <a:t>Prioritize errors and assign to engineers</a:t>
            </a:r>
          </a:p>
          <a:p>
            <a:pPr marL="971550" lvl="1" indent="-514350" eaLnBrk="1" hangingPunct="1">
              <a:buFont typeface="+mj-lt"/>
              <a:buAutoNum type="arabicPeriod"/>
              <a:defRPr/>
            </a:pPr>
            <a:r>
              <a:rPr lang="en-US" dirty="0">
                <a:ea typeface="ＭＳ Ｐゴシック" charset="-128"/>
              </a:rPr>
              <a:t>Engineer develops software to fix the error</a:t>
            </a:r>
          </a:p>
          <a:p>
            <a:pPr marL="971550" lvl="1" indent="-514350" eaLnBrk="1" hangingPunct="1">
              <a:buFont typeface="+mj-lt"/>
              <a:buAutoNum type="arabicPeriod"/>
              <a:defRPr/>
            </a:pPr>
            <a:r>
              <a:rPr lang="en-US" dirty="0">
                <a:ea typeface="ＭＳ Ｐゴシック" charset="-128"/>
              </a:rPr>
              <a:t>Software fixes are chosen for a patch</a:t>
            </a:r>
          </a:p>
          <a:p>
            <a:pPr marL="971550" lvl="1" indent="-514350" eaLnBrk="1" hangingPunct="1">
              <a:buFont typeface="+mj-lt"/>
              <a:buAutoNum type="arabicPeriod"/>
              <a:defRPr/>
            </a:pPr>
            <a:r>
              <a:rPr lang="en-US" dirty="0">
                <a:ea typeface="ＭＳ Ｐゴシック" charset="-128"/>
              </a:rPr>
              <a:t>The patch is tested</a:t>
            </a:r>
          </a:p>
          <a:p>
            <a:pPr marL="971550" lvl="1" indent="-514350" eaLnBrk="1" hangingPunct="1">
              <a:buFont typeface="+mj-lt"/>
              <a:buAutoNum type="arabicPeriod"/>
              <a:defRPr/>
            </a:pPr>
            <a:r>
              <a:rPr lang="en-US" dirty="0">
                <a:ea typeface="ＭＳ Ｐゴシック" charset="-128"/>
              </a:rPr>
              <a:t>The patch is released</a:t>
            </a:r>
          </a:p>
          <a:p>
            <a:pPr marL="571500" indent="-514350" eaLnBrk="1" hangingPunct="1">
              <a:buFont typeface="Arial" charset="0"/>
              <a:buChar char="•"/>
              <a:defRPr/>
            </a:pPr>
            <a:r>
              <a:rPr lang="en-US" dirty="0">
                <a:ea typeface="ＭＳ Ｐゴシック" charset="-128"/>
              </a:rPr>
              <a:t>This applies to all flaws including security flaws</a:t>
            </a:r>
          </a:p>
          <a:p>
            <a:pPr marL="971550" lvl="1" indent="-514350" eaLnBrk="1" hangingPunct="1">
              <a:buFont typeface="Arial" charset="0"/>
              <a:buChar char="–"/>
              <a:defRPr/>
            </a:pPr>
            <a:r>
              <a:rPr lang="en-US" dirty="0">
                <a:ea typeface="ＭＳ Ｐゴシック" charset="-128"/>
              </a:rPr>
              <a:t>Security fixes may have higher priority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altLang="en-US">
                <a:latin typeface="Arial" panose="020B0604020202020204" pitchFamily="34" charset="0"/>
              </a:rPr>
              <a:t>The Risk of Delayed Patching</a:t>
            </a:r>
          </a:p>
        </p:txBody>
      </p:sp>
      <p:pic>
        <p:nvPicPr>
          <p:cNvPr id="2" name="Picture 1" descr="The horizontal axis represents time and the vertical axis represents number of attacks. The graph shows that the number of attacks remained constant for over a period of time which is marked as Patch released. After Patch release, the number of attacks increased gradually with time and then declined gradually with time, represented as a bell curve. The period of increase in number of attacks is marked “Exploit cre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46" y="1688704"/>
            <a:ext cx="8721108" cy="349721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a:latin typeface="Arial" panose="020B0604020202020204" pitchFamily="34" charset="0"/>
              </a:rPr>
              <a:t>A State Model of Patching</a:t>
            </a:r>
          </a:p>
        </p:txBody>
      </p:sp>
      <p:pic>
        <p:nvPicPr>
          <p:cNvPr id="2" name="Picture 1" descr="The different states represented for the system are State: Flawed, State: Patchable, State: Unprotected, State: Hardened, and State: Vulnerable. An arrow that reads “Flaw found” connects the Hardened state to Flawed state. An arrow that reads “Exploit created” connects the Flawed state to Unprotected state. An arrow that reads “Patch released” connects the unprotected state to vulnerable state. An arrow that reads “Flaw patched” connects the vulnerable state to hardened state. An arrow that reads “Patch released” connects the flawed state to patchable state. An arrow that reads “Flaw patched” connects the patchable state to hardened state. An arrow that reads “Exploit created” connects the patchable state to vulnerable st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69" y="1261546"/>
            <a:ext cx="8190662" cy="49167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r>
              <a:rPr lang="en-US" altLang="en-US">
                <a:latin typeface="Arial" panose="020B0604020202020204" pitchFamily="34" charset="0"/>
              </a:rPr>
              <a:t>Process Ownership and Access</a:t>
            </a:r>
          </a:p>
        </p:txBody>
      </p:sp>
      <p:pic>
        <p:nvPicPr>
          <p:cNvPr id="2" name="Picture 1" descr="Bob, the user is shown to log in and start the word processor which is directed to the CPU. The processes listed inside Bob’s computer are Login Process Owner: System, GUI Process Owner: Bob, Word-Processing Process Owner: Bob, and Bob’s Essay Owner: Bob. The CPU points to the processes Login Process Owner: System and GUI Process Owner: Bob. An arrow connects the Login Process Owner: System to GUI Process Owner: Bob which points to the Word-Processing Process Owner: Bob. A bi-directional arrow that reads “RW-“ points Word-Processing Process Owner: Bob to the Bob’s essay Owner: Bo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4826" y="1602098"/>
            <a:ext cx="6550975" cy="372030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tLang="en-US">
                <a:latin typeface="Arial" panose="020B0604020202020204" pitchFamily="34" charset="0"/>
              </a:rPr>
              <a:t>File and Directory Ownership</a:t>
            </a:r>
          </a:p>
        </p:txBody>
      </p:sp>
      <p:pic>
        <p:nvPicPr>
          <p:cNvPr id="2" name="Picture 1" descr="The hard drive’s Root directory with owner as system and containing the files bin, bob, etc., and suitemates points to the Bob’s personal directory with owner as Bob. The files in the Bob’s directory are essay.doc and surv.doc. Bob’s directory points to Bob’s Essay with Owner: Bo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49" y="1050814"/>
            <a:ext cx="7698902" cy="50888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rPr>
              <a:t>File and Directory Access Rights</a:t>
            </a:r>
          </a:p>
        </p:txBody>
      </p:sp>
      <p:sp>
        <p:nvSpPr>
          <p:cNvPr id="13314" name="Content Placeholder 2"/>
          <p:cNvSpPr>
            <a:spLocks noGrp="1"/>
          </p:cNvSpPr>
          <p:nvPr>
            <p:ph idx="1"/>
          </p:nvPr>
        </p:nvSpPr>
        <p:spPr/>
        <p:txBody>
          <a:bodyPr/>
          <a:lstStyle/>
          <a:p>
            <a:pPr eaLnBrk="1" hangingPunct="1"/>
            <a:r>
              <a:rPr lang="ja-JP" altLang="en-US">
                <a:latin typeface="Arial" panose="020B0604020202020204" pitchFamily="34" charset="0"/>
              </a:rPr>
              <a:t>“</a:t>
            </a:r>
            <a:r>
              <a:rPr lang="en-US" altLang="ja-JP">
                <a:latin typeface="Arial" panose="020B0604020202020204" pitchFamily="34" charset="0"/>
              </a:rPr>
              <a:t>CRUD</a:t>
            </a:r>
            <a:r>
              <a:rPr lang="ja-JP" altLang="en-US">
                <a:latin typeface="Arial" panose="020B0604020202020204" pitchFamily="34" charset="0"/>
              </a:rPr>
              <a:t>”</a:t>
            </a:r>
            <a:r>
              <a:rPr lang="en-US" altLang="ja-JP">
                <a:latin typeface="Arial" panose="020B0604020202020204" pitchFamily="34" charset="0"/>
              </a:rPr>
              <a:t> – Create, Read, Update, Delete</a:t>
            </a:r>
          </a:p>
          <a:p>
            <a:pPr lvl="1" eaLnBrk="1" hangingPunct="1"/>
            <a:r>
              <a:rPr lang="en-US" altLang="en-US">
                <a:latin typeface="Arial" panose="020B0604020202020204" pitchFamily="34" charset="0"/>
              </a:rPr>
              <a:t>Many systems let us control those rights</a:t>
            </a:r>
          </a:p>
          <a:p>
            <a:pPr lvl="1" eaLnBrk="1" hangingPunct="1"/>
            <a:r>
              <a:rPr lang="en-US" altLang="en-US">
                <a:latin typeface="Arial" panose="020B0604020202020204" pitchFamily="34" charset="0"/>
              </a:rPr>
              <a:t>Different effects on files and directories</a:t>
            </a:r>
          </a:p>
          <a:p>
            <a:pPr lvl="2" eaLnBrk="1" hangingPunct="1"/>
            <a:r>
              <a:rPr lang="ja-JP" altLang="en-US">
                <a:latin typeface="Arial" panose="020B0604020202020204" pitchFamily="34" charset="0"/>
              </a:rPr>
              <a:t>“</a:t>
            </a:r>
            <a:r>
              <a:rPr lang="en-US" altLang="ja-JP">
                <a:latin typeface="Arial" panose="020B0604020202020204" pitchFamily="34" charset="0"/>
              </a:rPr>
              <a:t>Update</a:t>
            </a:r>
            <a:r>
              <a:rPr lang="ja-JP" altLang="en-US">
                <a:latin typeface="Arial" panose="020B0604020202020204" pitchFamily="34" charset="0"/>
              </a:rPr>
              <a:t>”</a:t>
            </a:r>
            <a:r>
              <a:rPr lang="en-US" altLang="ja-JP">
                <a:latin typeface="Arial" panose="020B0604020202020204" pitchFamily="34" charset="0"/>
              </a:rPr>
              <a:t> to directory = </a:t>
            </a:r>
            <a:r>
              <a:rPr lang="ja-JP" altLang="en-US">
                <a:latin typeface="Arial" panose="020B0604020202020204" pitchFamily="34" charset="0"/>
              </a:rPr>
              <a:t>“</a:t>
            </a:r>
            <a:r>
              <a:rPr lang="en-US" altLang="ja-JP">
                <a:latin typeface="Arial" panose="020B0604020202020204" pitchFamily="34" charset="0"/>
              </a:rPr>
              <a:t>delete</a:t>
            </a:r>
            <a:r>
              <a:rPr lang="ja-JP" altLang="en-US">
                <a:latin typeface="Arial" panose="020B0604020202020204" pitchFamily="34" charset="0"/>
              </a:rPr>
              <a:t>”</a:t>
            </a:r>
            <a:r>
              <a:rPr lang="en-US" altLang="ja-JP">
                <a:latin typeface="Arial" panose="020B0604020202020204" pitchFamily="34" charset="0"/>
              </a:rPr>
              <a:t> to its files</a:t>
            </a:r>
          </a:p>
          <a:p>
            <a:pPr eaLnBrk="1" hangingPunct="1"/>
            <a:r>
              <a:rPr lang="en-US" altLang="en-US">
                <a:latin typeface="Arial" panose="020B0604020202020204" pitchFamily="34" charset="0"/>
              </a:rPr>
              <a:t>Protecting a newly created file: two strategies</a:t>
            </a:r>
          </a:p>
          <a:p>
            <a:pPr lvl="1" eaLnBrk="1" hangingPunct="1"/>
            <a:r>
              <a:rPr lang="en-US" altLang="en-US">
                <a:latin typeface="Arial" panose="020B0604020202020204" pitchFamily="34" charset="0"/>
              </a:rPr>
              <a:t>Use </a:t>
            </a:r>
            <a:r>
              <a:rPr lang="ja-JP" altLang="en-US">
                <a:latin typeface="Arial" panose="020B0604020202020204" pitchFamily="34" charset="0"/>
              </a:rPr>
              <a:t>“</a:t>
            </a:r>
            <a:r>
              <a:rPr lang="en-US" altLang="ja-JP">
                <a:latin typeface="Arial" panose="020B0604020202020204" pitchFamily="34" charset="0"/>
              </a:rPr>
              <a:t>Defaults</a:t>
            </a:r>
            <a:r>
              <a:rPr lang="ja-JP" altLang="en-US">
                <a:latin typeface="Arial" panose="020B0604020202020204" pitchFamily="34" charset="0"/>
              </a:rPr>
              <a:t>”</a:t>
            </a:r>
            <a:r>
              <a:rPr lang="en-US" altLang="ja-JP">
                <a:latin typeface="Arial" panose="020B0604020202020204" pitchFamily="34" charset="0"/>
              </a:rPr>
              <a:t> – apply the same access rights to all new files</a:t>
            </a:r>
          </a:p>
          <a:p>
            <a:pPr lvl="2" eaLnBrk="1" hangingPunct="1"/>
            <a:r>
              <a:rPr lang="en-US" altLang="en-US">
                <a:latin typeface="Arial" panose="020B0604020202020204" pitchFamily="34" charset="0"/>
              </a:rPr>
              <a:t>Use </a:t>
            </a:r>
            <a:r>
              <a:rPr lang="ja-JP" altLang="en-US">
                <a:latin typeface="Arial" panose="020B0604020202020204" pitchFamily="34" charset="0"/>
              </a:rPr>
              <a:t>“</a:t>
            </a:r>
            <a:r>
              <a:rPr lang="en-US" altLang="ja-JP">
                <a:latin typeface="Arial" panose="020B0604020202020204" pitchFamily="34" charset="0"/>
              </a:rPr>
              <a:t>Inheritance</a:t>
            </a:r>
            <a:r>
              <a:rPr lang="ja-JP" altLang="en-US">
                <a:latin typeface="Arial" panose="020B0604020202020204" pitchFamily="34" charset="0"/>
              </a:rPr>
              <a:t>”</a:t>
            </a:r>
            <a:r>
              <a:rPr lang="en-US" altLang="ja-JP">
                <a:latin typeface="Arial" panose="020B0604020202020204" pitchFamily="34" charset="0"/>
              </a:rPr>
              <a:t> – apply the access rights based on the enclosing directories</a:t>
            </a:r>
            <a:endParaRPr lang="en-US" altLang="en-US">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69DC-2FC1-6847-A1AC-19A27C139732}"/>
              </a:ext>
            </a:extLst>
          </p:cNvPr>
          <p:cNvSpPr>
            <a:spLocks noGrp="1"/>
          </p:cNvSpPr>
          <p:nvPr>
            <p:ph type="title"/>
          </p:nvPr>
        </p:nvSpPr>
        <p:spPr/>
        <p:txBody>
          <a:bodyPr/>
          <a:lstStyle/>
          <a:p>
            <a:r>
              <a:rPr lang="en-US" dirty="0"/>
              <a:t>Common Directories</a:t>
            </a:r>
          </a:p>
        </p:txBody>
      </p:sp>
      <p:sp>
        <p:nvSpPr>
          <p:cNvPr id="3" name="Content Placeholder 2">
            <a:extLst>
              <a:ext uri="{FF2B5EF4-FFF2-40B4-BE49-F238E27FC236}">
                <a16:creationId xmlns:a16="http://schemas.microsoft.com/office/drawing/2014/main" id="{1F1F9C9D-0091-924D-A928-D3564714CFC5}"/>
              </a:ext>
            </a:extLst>
          </p:cNvPr>
          <p:cNvSpPr>
            <a:spLocks noGrp="1"/>
          </p:cNvSpPr>
          <p:nvPr>
            <p:ph idx="1"/>
          </p:nvPr>
        </p:nvSpPr>
        <p:spPr/>
        <p:txBody>
          <a:bodyPr/>
          <a:lstStyle/>
          <a:p>
            <a:r>
              <a:rPr lang="en-US" dirty="0"/>
              <a:t>Windows</a:t>
            </a:r>
          </a:p>
          <a:p>
            <a:pPr lvl="1"/>
            <a:r>
              <a:rPr lang="en-US" dirty="0"/>
              <a:t>Home directories (</a:t>
            </a:r>
            <a:r>
              <a:rPr lang="en-US" dirty="0">
                <a:latin typeface="Andale Mono" panose="020B0509000000000004" pitchFamily="49" charset="0"/>
              </a:rPr>
              <a:t>C:\Users </a:t>
            </a:r>
            <a:r>
              <a:rPr lang="en-US" dirty="0"/>
              <a:t>or</a:t>
            </a:r>
            <a:r>
              <a:rPr lang="en-US" dirty="0">
                <a:latin typeface="Andale Mono" panose="020B0509000000000004" pitchFamily="49" charset="0"/>
              </a:rPr>
              <a:t> C:\Documents and Settings</a:t>
            </a:r>
            <a:r>
              <a:rPr lang="en-US" dirty="0"/>
              <a:t>)</a:t>
            </a:r>
          </a:p>
          <a:p>
            <a:pPr lvl="1"/>
            <a:r>
              <a:rPr lang="en-US" dirty="0"/>
              <a:t>Applications (</a:t>
            </a:r>
            <a:r>
              <a:rPr lang="en-US" dirty="0">
                <a:latin typeface="Andale Mono" panose="020B0509000000000004" pitchFamily="49" charset="0"/>
              </a:rPr>
              <a:t>C:\Program Files\</a:t>
            </a:r>
            <a:r>
              <a:rPr lang="en-US" dirty="0"/>
              <a:t>)</a:t>
            </a:r>
          </a:p>
          <a:p>
            <a:pPr lvl="1"/>
            <a:r>
              <a:rPr lang="en-US" dirty="0"/>
              <a:t>System files (</a:t>
            </a:r>
            <a:r>
              <a:rPr lang="en-US" dirty="0">
                <a:latin typeface="Andale Mono" panose="020B0509000000000004" pitchFamily="49" charset="0"/>
              </a:rPr>
              <a:t>C</a:t>
            </a:r>
            <a:r>
              <a:rPr lang="en-US" dirty="0">
                <a:latin typeface="Andale Mono" panose="020B0509000000000004" pitchFamily="49" charset="0"/>
                <a:sym typeface="Wingdings" pitchFamily="2" charset="2"/>
              </a:rPr>
              <a:t>:\Windows</a:t>
            </a:r>
            <a:r>
              <a:rPr lang="en-US" dirty="0">
                <a:sym typeface="Wingdings" pitchFamily="2" charset="2"/>
              </a:rPr>
              <a:t>)</a:t>
            </a:r>
          </a:p>
          <a:p>
            <a:r>
              <a:rPr lang="en-US" dirty="0">
                <a:sym typeface="Wingdings" pitchFamily="2" charset="2"/>
              </a:rPr>
              <a:t>*nix</a:t>
            </a:r>
          </a:p>
          <a:p>
            <a:pPr lvl="1"/>
            <a:r>
              <a:rPr lang="en-US" dirty="0">
                <a:sym typeface="Wingdings" pitchFamily="2" charset="2"/>
              </a:rPr>
              <a:t>Home directories (</a:t>
            </a:r>
            <a:r>
              <a:rPr lang="en-US" dirty="0">
                <a:latin typeface="Andale Mono" panose="020B0509000000000004" pitchFamily="49" charset="0"/>
                <a:sym typeface="Wingdings" pitchFamily="2" charset="2"/>
              </a:rPr>
              <a:t>/home</a:t>
            </a:r>
            <a:r>
              <a:rPr lang="en-US" dirty="0">
                <a:sym typeface="Wingdings" pitchFamily="2" charset="2"/>
              </a:rPr>
              <a:t>)</a:t>
            </a:r>
          </a:p>
          <a:p>
            <a:pPr lvl="1"/>
            <a:r>
              <a:rPr lang="en-US" dirty="0">
                <a:sym typeface="Wingdings" pitchFamily="2" charset="2"/>
              </a:rPr>
              <a:t>Configuration files (</a:t>
            </a:r>
            <a:r>
              <a:rPr lang="en-US" dirty="0">
                <a:latin typeface="Andale Mono" panose="020B0509000000000004" pitchFamily="49" charset="0"/>
                <a:sym typeface="Wingdings" pitchFamily="2" charset="2"/>
              </a:rPr>
              <a:t>/</a:t>
            </a:r>
            <a:r>
              <a:rPr lang="en-US" dirty="0" err="1">
                <a:latin typeface="Andale Mono" panose="020B0509000000000004" pitchFamily="49" charset="0"/>
                <a:sym typeface="Wingdings" pitchFamily="2" charset="2"/>
              </a:rPr>
              <a:t>etc</a:t>
            </a:r>
            <a:r>
              <a:rPr lang="en-US" dirty="0">
                <a:sym typeface="Wingdings" pitchFamily="2" charset="2"/>
              </a:rPr>
              <a:t>)</a:t>
            </a:r>
          </a:p>
          <a:p>
            <a:pPr lvl="1"/>
            <a:r>
              <a:rPr lang="en-US" dirty="0">
                <a:sym typeface="Wingdings" pitchFamily="2" charset="2"/>
              </a:rPr>
              <a:t>Log files (</a:t>
            </a:r>
            <a:r>
              <a:rPr lang="en-US" dirty="0">
                <a:latin typeface="Andale Mono" panose="020B0509000000000004" pitchFamily="49" charset="0"/>
                <a:sym typeface="Wingdings" pitchFamily="2" charset="2"/>
              </a:rPr>
              <a:t>/var/log</a:t>
            </a:r>
            <a:r>
              <a:rPr lang="en-US" dirty="0">
                <a:sym typeface="Wingdings" pitchFamily="2" charset="2"/>
              </a:rPr>
              <a:t>)</a:t>
            </a:r>
          </a:p>
          <a:p>
            <a:pPr lvl="1"/>
            <a:r>
              <a:rPr lang="en-US" dirty="0">
                <a:sym typeface="Wingdings" pitchFamily="2" charset="2"/>
              </a:rPr>
              <a:t>Applications </a:t>
            </a:r>
            <a:r>
              <a:rPr lang="en-US" dirty="0">
                <a:latin typeface="Andale Mono" panose="020B0509000000000004" pitchFamily="49" charset="0"/>
                <a:sym typeface="Wingdings" pitchFamily="2" charset="2"/>
              </a:rPr>
              <a:t>(/</a:t>
            </a:r>
            <a:r>
              <a:rPr lang="en-US" dirty="0" err="1">
                <a:latin typeface="Andale Mono" panose="020B0509000000000004" pitchFamily="49" charset="0"/>
                <a:sym typeface="Wingdings" pitchFamily="2" charset="2"/>
              </a:rPr>
              <a:t>usr</a:t>
            </a:r>
            <a:r>
              <a:rPr lang="en-US" dirty="0">
                <a:sym typeface="Wingdings" pitchFamily="2" charset="2"/>
              </a:rPr>
              <a:t>)</a:t>
            </a:r>
            <a:endParaRPr lang="en-US" dirty="0"/>
          </a:p>
        </p:txBody>
      </p:sp>
    </p:spTree>
    <p:extLst>
      <p:ext uri="{BB962C8B-B14F-4D97-AF65-F5344CB8AC3E}">
        <p14:creationId xmlns:p14="http://schemas.microsoft.com/office/powerpoint/2010/main" val="91955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rPr>
              <a:t>Executable Files</a:t>
            </a:r>
          </a:p>
        </p:txBody>
      </p:sp>
      <p:sp>
        <p:nvSpPr>
          <p:cNvPr id="14338" name="Content Placeholder 2"/>
          <p:cNvSpPr>
            <a:spLocks noGrp="1"/>
          </p:cNvSpPr>
          <p:nvPr>
            <p:ph idx="1"/>
          </p:nvPr>
        </p:nvSpPr>
        <p:spPr/>
        <p:txBody>
          <a:bodyPr/>
          <a:lstStyle/>
          <a:p>
            <a:pPr eaLnBrk="1" hangingPunct="1"/>
            <a:r>
              <a:rPr lang="en-US" altLang="en-US">
                <a:latin typeface="Arial" panose="020B0604020202020204" pitchFamily="34" charset="0"/>
              </a:rPr>
              <a:t>Files that contain applications or other executable programs</a:t>
            </a:r>
          </a:p>
          <a:p>
            <a:pPr lvl="1" eaLnBrk="1" hangingPunct="1"/>
            <a:r>
              <a:rPr lang="ja-JP" altLang="en-US">
                <a:latin typeface="Arial" panose="020B0604020202020204" pitchFamily="34" charset="0"/>
              </a:rPr>
              <a:t>“</a:t>
            </a:r>
            <a:r>
              <a:rPr lang="en-US" altLang="ja-JP">
                <a:latin typeface="Arial" panose="020B0604020202020204" pitchFamily="34" charset="0"/>
              </a:rPr>
              <a:t>Binary executables</a:t>
            </a:r>
            <a:r>
              <a:rPr lang="ja-JP" altLang="en-US">
                <a:latin typeface="Arial" panose="020B0604020202020204" pitchFamily="34" charset="0"/>
              </a:rPr>
              <a:t>”</a:t>
            </a:r>
            <a:r>
              <a:rPr lang="en-US" altLang="ja-JP">
                <a:latin typeface="Arial" panose="020B0604020202020204" pitchFamily="34" charset="0"/>
              </a:rPr>
              <a:t> are stored in a control section and executed by the CPU</a:t>
            </a:r>
          </a:p>
          <a:p>
            <a:pPr lvl="1" eaLnBrk="1" hangingPunct="1"/>
            <a:r>
              <a:rPr lang="ja-JP" altLang="en-US">
                <a:latin typeface="Arial" panose="020B0604020202020204" pitchFamily="34" charset="0"/>
              </a:rPr>
              <a:t>“</a:t>
            </a:r>
            <a:r>
              <a:rPr lang="en-US" altLang="ja-JP">
                <a:latin typeface="Arial" panose="020B0604020202020204" pitchFamily="34" charset="0"/>
              </a:rPr>
              <a:t>Scripts</a:t>
            </a:r>
            <a:r>
              <a:rPr lang="ja-JP" altLang="en-US">
                <a:latin typeface="Arial" panose="020B0604020202020204" pitchFamily="34" charset="0"/>
              </a:rPr>
              <a:t>”</a:t>
            </a:r>
            <a:r>
              <a:rPr lang="en-US" altLang="ja-JP">
                <a:latin typeface="Arial" panose="020B0604020202020204" pitchFamily="34" charset="0"/>
              </a:rPr>
              <a:t> contain text interpreted by a </a:t>
            </a:r>
            <a:r>
              <a:rPr lang="en-US" altLang="ja-JP" i="1">
                <a:latin typeface="Arial" panose="020B0604020202020204" pitchFamily="34" charset="0"/>
              </a:rPr>
              <a:t>programming language interpreter</a:t>
            </a:r>
            <a:r>
              <a:rPr lang="en-US" altLang="ja-JP">
                <a:latin typeface="Arial" panose="020B0604020202020204" pitchFamily="34" charset="0"/>
              </a:rPr>
              <a:t> </a:t>
            </a:r>
          </a:p>
          <a:p>
            <a:pPr eaLnBrk="1" hangingPunct="1"/>
            <a:r>
              <a:rPr lang="en-US" altLang="en-US">
                <a:latin typeface="Arial" panose="020B0604020202020204" pitchFamily="34" charset="0"/>
              </a:rPr>
              <a:t>Execute access right</a:t>
            </a:r>
          </a:p>
          <a:p>
            <a:pPr lvl="1" eaLnBrk="1" hangingPunct="1"/>
            <a:r>
              <a:rPr lang="en-US" altLang="en-US">
                <a:latin typeface="Arial" panose="020B0604020202020204" pitchFamily="34" charset="0"/>
              </a:rPr>
              <a:t>Helps distinguish data files from programs</a:t>
            </a:r>
          </a:p>
          <a:p>
            <a:pPr lvl="1" eaLnBrk="1" hangingPunct="1"/>
            <a:r>
              <a:rPr lang="en-US" altLang="en-US">
                <a:latin typeface="Arial" panose="020B0604020202020204" pitchFamily="34" charset="0"/>
              </a:rPr>
              <a:t>Must have the </a:t>
            </a:r>
            <a:r>
              <a:rPr lang="ja-JP" altLang="en-US">
                <a:latin typeface="Arial" panose="020B0604020202020204" pitchFamily="34" charset="0"/>
              </a:rPr>
              <a:t>“</a:t>
            </a:r>
            <a:r>
              <a:rPr lang="en-US" altLang="ja-JP">
                <a:latin typeface="Arial" panose="020B0604020202020204" pitchFamily="34" charset="0"/>
              </a:rPr>
              <a:t>Execute</a:t>
            </a:r>
            <a:r>
              <a:rPr lang="ja-JP" altLang="en-US">
                <a:latin typeface="Arial" panose="020B0604020202020204" pitchFamily="34" charset="0"/>
              </a:rPr>
              <a:t>”</a:t>
            </a:r>
            <a:r>
              <a:rPr lang="en-US" altLang="ja-JP">
                <a:latin typeface="Arial" panose="020B0604020202020204" pitchFamily="34" charset="0"/>
              </a:rPr>
              <a:t> right to execute a file containing a program</a:t>
            </a:r>
            <a:endParaRPr lang="en-US" altLang="en-US">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rPr>
              <a:t>Execute Access Rights</a:t>
            </a:r>
          </a:p>
        </p:txBody>
      </p:sp>
      <p:pic>
        <p:nvPicPr>
          <p:cNvPr id="2" name="Picture 1" descr="Two bi-directional arrows that read RW- connect the Essay file with owner: Bob and the Bob’s Data section to the Bob’s process. An arrow that reads “R-X” connects the Word-processor Executable File with Owner: System to Word- processor Control section. An arrow that reads “R-X” connects the Word-process control section to Bob’s proc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107" y="1751351"/>
            <a:ext cx="8283787" cy="372105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rPr>
              <a:t>Computer Viruses</a:t>
            </a:r>
          </a:p>
        </p:txBody>
      </p:sp>
      <p:sp>
        <p:nvSpPr>
          <p:cNvPr id="17410" name="Content Placeholder 2"/>
          <p:cNvSpPr>
            <a:spLocks noGrp="1"/>
          </p:cNvSpPr>
          <p:nvPr>
            <p:ph idx="1"/>
          </p:nvPr>
        </p:nvSpPr>
        <p:spPr>
          <a:xfrm>
            <a:off x="457200" y="1087438"/>
            <a:ext cx="8229600" cy="5038725"/>
          </a:xfrm>
        </p:spPr>
        <p:txBody>
          <a:bodyPr/>
          <a:lstStyle/>
          <a:p>
            <a:pPr eaLnBrk="1" hangingPunct="1"/>
            <a:r>
              <a:rPr lang="en-US" altLang="en-US" dirty="0">
                <a:latin typeface="Arial" panose="020B0604020202020204" pitchFamily="34" charset="0"/>
              </a:rPr>
              <a:t>A type of </a:t>
            </a:r>
            <a:r>
              <a:rPr lang="en-US" altLang="en-US" i="1" dirty="0">
                <a:latin typeface="Arial" panose="020B0604020202020204" pitchFamily="34" charset="0"/>
              </a:rPr>
              <a:t>malware</a:t>
            </a:r>
            <a:r>
              <a:rPr lang="en-US" altLang="en-US" dirty="0">
                <a:latin typeface="Arial" panose="020B0604020202020204" pitchFamily="34" charset="0"/>
              </a:rPr>
              <a:t> that enters computer systems.</a:t>
            </a:r>
          </a:p>
          <a:p>
            <a:pPr lvl="1" eaLnBrk="1" hangingPunct="1"/>
            <a:r>
              <a:rPr lang="en-US" altLang="en-US" dirty="0">
                <a:latin typeface="Arial" panose="020B0604020202020204" pitchFamily="34" charset="0"/>
              </a:rPr>
              <a:t>Malware = malicious software</a:t>
            </a:r>
          </a:p>
          <a:p>
            <a:pPr eaLnBrk="1" hangingPunct="1"/>
            <a:r>
              <a:rPr lang="en-US" altLang="en-US" dirty="0">
                <a:latin typeface="Arial" panose="020B0604020202020204" pitchFamily="34" charset="0"/>
              </a:rPr>
              <a:t>Viruses are carried by programs</a:t>
            </a:r>
          </a:p>
          <a:p>
            <a:pPr lvl="1" eaLnBrk="1" hangingPunct="1"/>
            <a:r>
              <a:rPr lang="en-US" altLang="en-US" dirty="0">
                <a:latin typeface="Arial" panose="020B0604020202020204" pitchFamily="34" charset="0"/>
              </a:rPr>
              <a:t>When the program executes, the virus spreads to other programs on the computer</a:t>
            </a:r>
          </a:p>
          <a:p>
            <a:pPr eaLnBrk="1" hangingPunct="1"/>
            <a:r>
              <a:rPr lang="en-US" altLang="en-US" dirty="0">
                <a:latin typeface="Arial" panose="020B0604020202020204" pitchFamily="34" charset="0"/>
              </a:rPr>
              <a:t>Propagation</a:t>
            </a:r>
          </a:p>
          <a:p>
            <a:pPr lvl="1" eaLnBrk="1" hangingPunct="1"/>
            <a:r>
              <a:rPr lang="en-US" altLang="en-US" dirty="0">
                <a:latin typeface="Arial" panose="020B0604020202020204" pitchFamily="34" charset="0"/>
              </a:rPr>
              <a:t>Infected flash/disk drives</a:t>
            </a:r>
          </a:p>
          <a:p>
            <a:pPr lvl="1" eaLnBrk="1" hangingPunct="1"/>
            <a:r>
              <a:rPr lang="en-US" altLang="en-US" dirty="0">
                <a:latin typeface="Arial" panose="020B0604020202020204" pitchFamily="34" charset="0"/>
              </a:rPr>
              <a:t>Drive-by downloads</a:t>
            </a:r>
          </a:p>
          <a:p>
            <a:pPr lvl="1" eaLnBrk="1" hangingPunct="1"/>
            <a:r>
              <a:rPr lang="en-US" altLang="en-US" dirty="0">
                <a:latin typeface="Arial" panose="020B0604020202020204" pitchFamily="34" charset="0"/>
              </a:rPr>
              <a:t>Worms</a:t>
            </a:r>
          </a:p>
          <a:p>
            <a:pPr lvl="1" eaLnBrk="1" hangingPunct="1"/>
            <a:r>
              <a:rPr lang="en-US" altLang="en-US" dirty="0">
                <a:latin typeface="Arial" panose="020B0604020202020204" pitchFamily="34" charset="0"/>
              </a:rPr>
              <a:t>Trojans (email/files)</a:t>
            </a:r>
          </a:p>
        </p:txBody>
      </p:sp>
    </p:spTree>
  </p:cSld>
  <p:clrMapOvr>
    <a:masterClrMapping/>
  </p:clrMapOvr>
</p:sld>
</file>

<file path=ppt/theme/theme1.xml><?xml version="1.0" encoding="utf-8"?>
<a:theme xmlns:a="http://schemas.openxmlformats.org/drawingml/2006/main" name="c01v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2491</TotalTime>
  <Words>1037</Words>
  <Application>Microsoft Macintosh PowerPoint</Application>
  <PresentationFormat>On-screen Show (4:3)</PresentationFormat>
  <Paragraphs>156</Paragraphs>
  <Slides>27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Andale Mono</vt:lpstr>
      <vt:lpstr>Arial</vt:lpstr>
      <vt:lpstr>Calibri</vt:lpstr>
      <vt:lpstr>c01v01</vt:lpstr>
      <vt:lpstr>Chapter 3 Overview</vt:lpstr>
      <vt:lpstr>The File System</vt:lpstr>
      <vt:lpstr>Process Ownership and Access</vt:lpstr>
      <vt:lpstr>File and Directory Ownership</vt:lpstr>
      <vt:lpstr>File and Directory Access Rights</vt:lpstr>
      <vt:lpstr>Common Directories</vt:lpstr>
      <vt:lpstr>Executable Files</vt:lpstr>
      <vt:lpstr>Execute Access Rights</vt:lpstr>
      <vt:lpstr>Computer Viruses</vt:lpstr>
      <vt:lpstr>An Infected Application Program</vt:lpstr>
      <vt:lpstr>A Modernized Infection</vt:lpstr>
      <vt:lpstr>Examples of Modern Malware</vt:lpstr>
      <vt:lpstr>Sharing and Protecting Files</vt:lpstr>
      <vt:lpstr>Policy Alternatives</vt:lpstr>
      <vt:lpstr>Underlying Policy on Shared System</vt:lpstr>
      <vt:lpstr>Executable Access Rights</vt:lpstr>
      <vt:lpstr>A Global Isolation Policy</vt:lpstr>
      <vt:lpstr>Isolation Policy</vt:lpstr>
      <vt:lpstr>A Global Sharing Policy</vt:lpstr>
      <vt:lpstr>Security Controls</vt:lpstr>
      <vt:lpstr>States and State Diagrams</vt:lpstr>
      <vt:lpstr>Information States</vt:lpstr>
      <vt:lpstr>Example: Bob's Essay</vt:lpstr>
      <vt:lpstr>The Security Patch Race</vt:lpstr>
      <vt:lpstr>Patching Security Flaws</vt:lpstr>
      <vt:lpstr>The Risk of Delayed Patching</vt:lpstr>
      <vt:lpstr>A State Model of Patching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Controlling Files</dc:title>
  <dc:creator>Rick Smith</dc:creator>
  <cp:lastModifiedBy>Stockman, Mark (stockmma)</cp:lastModifiedBy>
  <cp:revision>55</cp:revision>
  <dcterms:created xsi:type="dcterms:W3CDTF">2011-02-12T20:31:43Z</dcterms:created>
  <dcterms:modified xsi:type="dcterms:W3CDTF">2022-09-06T13:18:04Z</dcterms:modified>
</cp:coreProperties>
</file>