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70" r:id="rId2"/>
    <p:sldId id="274" r:id="rId3"/>
    <p:sldId id="275" r:id="rId4"/>
    <p:sldId id="276" r:id="rId5"/>
    <p:sldId id="326" r:id="rId6"/>
    <p:sldId id="329" r:id="rId7"/>
    <p:sldId id="330" r:id="rId8"/>
    <p:sldId id="332" r:id="rId9"/>
    <p:sldId id="328" r:id="rId10"/>
    <p:sldId id="327" r:id="rId11"/>
    <p:sldId id="350" r:id="rId12"/>
    <p:sldId id="351" r:id="rId13"/>
    <p:sldId id="260" r:id="rId14"/>
    <p:sldId id="301" r:id="rId15"/>
    <p:sldId id="289" r:id="rId16"/>
    <p:sldId id="333" r:id="rId17"/>
    <p:sldId id="355" r:id="rId18"/>
    <p:sldId id="290" r:id="rId19"/>
    <p:sldId id="293" r:id="rId20"/>
    <p:sldId id="294" r:id="rId21"/>
    <p:sldId id="336" r:id="rId22"/>
    <p:sldId id="337" r:id="rId23"/>
    <p:sldId id="345" r:id="rId24"/>
    <p:sldId id="338" r:id="rId25"/>
    <p:sldId id="344" r:id="rId26"/>
    <p:sldId id="343" r:id="rId27"/>
    <p:sldId id="339" r:id="rId28"/>
    <p:sldId id="342" r:id="rId29"/>
    <p:sldId id="380" r:id="rId30"/>
    <p:sldId id="349" r:id="rId31"/>
    <p:sldId id="297" r:id="rId32"/>
    <p:sldId id="348" r:id="rId33"/>
    <p:sldId id="353" r:id="rId34"/>
    <p:sldId id="357" r:id="rId35"/>
    <p:sldId id="305" r:id="rId36"/>
    <p:sldId id="359" r:id="rId37"/>
    <p:sldId id="302" r:id="rId38"/>
    <p:sldId id="360" r:id="rId39"/>
    <p:sldId id="361" r:id="rId40"/>
    <p:sldId id="304" r:id="rId41"/>
    <p:sldId id="306" r:id="rId42"/>
    <p:sldId id="309" r:id="rId43"/>
    <p:sldId id="308" r:id="rId44"/>
    <p:sldId id="310" r:id="rId45"/>
    <p:sldId id="362" r:id="rId46"/>
    <p:sldId id="377" r:id="rId47"/>
    <p:sldId id="368" r:id="rId48"/>
    <p:sldId id="378" r:id="rId49"/>
    <p:sldId id="379" r:id="rId50"/>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7"/>
    <p:restoredTop sz="86352"/>
  </p:normalViewPr>
  <p:slideViewPr>
    <p:cSldViewPr snapToGrid="0" snapToObjects="1">
      <p:cViewPr varScale="1">
        <p:scale>
          <a:sx n="112" d="100"/>
          <a:sy n="112" d="100"/>
        </p:scale>
        <p:origin x="20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228D3B48-9C68-4341-A4CA-0B54A056FFA8}"/>
    <pc:docChg chg="delSld">
      <pc:chgData name="Stockman, Mark (stockmma)" userId="25002097-9082-419a-aa53-761f337cda40" providerId="ADAL" clId="{228D3B48-9C68-4341-A4CA-0B54A056FFA8}" dt="2022-08-01T14:20:11.353" v="1" actId="47"/>
      <pc:docMkLst>
        <pc:docMk/>
      </pc:docMkLst>
      <pc:sldChg chg="del">
        <pc:chgData name="Stockman, Mark (stockmma)" userId="25002097-9082-419a-aa53-761f337cda40" providerId="ADAL" clId="{228D3B48-9C68-4341-A4CA-0B54A056FFA8}" dt="2022-08-01T14:19:48.751" v="0" actId="47"/>
        <pc:sldMkLst>
          <pc:docMk/>
          <pc:sldMk cId="0" sldId="257"/>
        </pc:sldMkLst>
      </pc:sldChg>
      <pc:sldChg chg="del">
        <pc:chgData name="Stockman, Mark (stockmma)" userId="25002097-9082-419a-aa53-761f337cda40" providerId="ADAL" clId="{228D3B48-9C68-4341-A4CA-0B54A056FFA8}" dt="2022-08-01T14:20:11.353" v="1" actId="47"/>
        <pc:sldMkLst>
          <pc:docMk/>
          <pc:sldMk cId="0" sldId="292"/>
        </pc:sldMkLst>
      </pc:sldChg>
    </pc:docChg>
  </pc:docChgLst>
  <pc:docChgLst>
    <pc:chgData name="Stockman, Mark (stockmma)" userId="S::stockmma@ucmail.uc.edu::25002097-9082-419a-aa53-761f337cda40" providerId="AD" clId="Web-{486A8086-5C5A-F08F-0DF8-F413A98E55F2}"/>
    <pc:docChg chg="delSld modSld">
      <pc:chgData name="Stockman, Mark (stockmma)" userId="S::stockmma@ucmail.uc.edu::25002097-9082-419a-aa53-761f337cda40" providerId="AD" clId="Web-{486A8086-5C5A-F08F-0DF8-F413A98E55F2}" dt="2022-08-31T17:14:45.027" v="88" actId="20577"/>
      <pc:docMkLst>
        <pc:docMk/>
      </pc:docMkLst>
      <pc:sldChg chg="modSp">
        <pc:chgData name="Stockman, Mark (stockmma)" userId="S::stockmma@ucmail.uc.edu::25002097-9082-419a-aa53-761f337cda40" providerId="AD" clId="Web-{486A8086-5C5A-F08F-0DF8-F413A98E55F2}" dt="2022-08-31T17:06:05.100" v="69" actId="20577"/>
        <pc:sldMkLst>
          <pc:docMk/>
          <pc:sldMk cId="0" sldId="274"/>
        </pc:sldMkLst>
        <pc:spChg chg="mod">
          <ac:chgData name="Stockman, Mark (stockmma)" userId="S::stockmma@ucmail.uc.edu::25002097-9082-419a-aa53-761f337cda40" providerId="AD" clId="Web-{486A8086-5C5A-F08F-0DF8-F413A98E55F2}" dt="2022-08-31T17:06:05.100" v="69" actId="20577"/>
          <ac:spMkLst>
            <pc:docMk/>
            <pc:sldMk cId="0" sldId="274"/>
            <ac:spMk id="18435" creationId="{00000000-0000-0000-0000-000000000000}"/>
          </ac:spMkLst>
        </pc:spChg>
      </pc:sldChg>
      <pc:sldChg chg="modSp">
        <pc:chgData name="Stockman, Mark (stockmma)" userId="S::stockmma@ucmail.uc.edu::25002097-9082-419a-aa53-761f337cda40" providerId="AD" clId="Web-{486A8086-5C5A-F08F-0DF8-F413A98E55F2}" dt="2022-08-31T17:05:57.272" v="67" actId="20577"/>
        <pc:sldMkLst>
          <pc:docMk/>
          <pc:sldMk cId="0" sldId="275"/>
        </pc:sldMkLst>
        <pc:spChg chg="mod">
          <ac:chgData name="Stockman, Mark (stockmma)" userId="S::stockmma@ucmail.uc.edu::25002097-9082-419a-aa53-761f337cda40" providerId="AD" clId="Web-{486A8086-5C5A-F08F-0DF8-F413A98E55F2}" dt="2022-08-31T17:05:57.272" v="67" actId="20577"/>
          <ac:spMkLst>
            <pc:docMk/>
            <pc:sldMk cId="0" sldId="275"/>
            <ac:spMk id="20483" creationId="{00000000-0000-0000-0000-000000000000}"/>
          </ac:spMkLst>
        </pc:spChg>
      </pc:sldChg>
      <pc:sldChg chg="modSp">
        <pc:chgData name="Stockman, Mark (stockmma)" userId="S::stockmma@ucmail.uc.edu::25002097-9082-419a-aa53-761f337cda40" providerId="AD" clId="Web-{486A8086-5C5A-F08F-0DF8-F413A98E55F2}" dt="2022-08-31T17:12:28.256" v="82" actId="20577"/>
        <pc:sldMkLst>
          <pc:docMk/>
          <pc:sldMk cId="0" sldId="294"/>
        </pc:sldMkLst>
        <pc:spChg chg="mod">
          <ac:chgData name="Stockman, Mark (stockmma)" userId="S::stockmma@ucmail.uc.edu::25002097-9082-419a-aa53-761f337cda40" providerId="AD" clId="Web-{486A8086-5C5A-F08F-0DF8-F413A98E55F2}" dt="2022-08-31T17:12:28.256" v="82" actId="20577"/>
          <ac:spMkLst>
            <pc:docMk/>
            <pc:sldMk cId="0" sldId="294"/>
            <ac:spMk id="44034" creationId="{00000000-0000-0000-0000-000000000000}"/>
          </ac:spMkLst>
        </pc:spChg>
      </pc:sldChg>
      <pc:sldChg chg="modSp">
        <pc:chgData name="Stockman, Mark (stockmma)" userId="S::stockmma@ucmail.uc.edu::25002097-9082-419a-aa53-761f337cda40" providerId="AD" clId="Web-{486A8086-5C5A-F08F-0DF8-F413A98E55F2}" dt="2022-08-31T17:01:32.793" v="50" actId="1076"/>
        <pc:sldMkLst>
          <pc:docMk/>
          <pc:sldMk cId="0" sldId="301"/>
        </pc:sldMkLst>
        <pc:spChg chg="mod">
          <ac:chgData name="Stockman, Mark (stockmma)" userId="S::stockmma@ucmail.uc.edu::25002097-9082-419a-aa53-761f337cda40" providerId="AD" clId="Web-{486A8086-5C5A-F08F-0DF8-F413A98E55F2}" dt="2022-08-31T17:01:32.793" v="50" actId="1076"/>
          <ac:spMkLst>
            <pc:docMk/>
            <pc:sldMk cId="0" sldId="301"/>
            <ac:spMk id="37890" creationId="{00000000-0000-0000-0000-000000000000}"/>
          </ac:spMkLst>
        </pc:spChg>
      </pc:sldChg>
      <pc:sldChg chg="modSp">
        <pc:chgData name="Stockman, Mark (stockmma)" userId="S::stockmma@ucmail.uc.edu::25002097-9082-419a-aa53-761f337cda40" providerId="AD" clId="Web-{486A8086-5C5A-F08F-0DF8-F413A98E55F2}" dt="2022-08-31T17:10:34.783" v="80" actId="20577"/>
        <pc:sldMkLst>
          <pc:docMk/>
          <pc:sldMk cId="0" sldId="328"/>
        </pc:sldMkLst>
        <pc:spChg chg="mod">
          <ac:chgData name="Stockman, Mark (stockmma)" userId="S::stockmma@ucmail.uc.edu::25002097-9082-419a-aa53-761f337cda40" providerId="AD" clId="Web-{486A8086-5C5A-F08F-0DF8-F413A98E55F2}" dt="2022-08-31T17:10:34.783" v="80" actId="20577"/>
          <ac:spMkLst>
            <pc:docMk/>
            <pc:sldMk cId="0" sldId="328"/>
            <ac:spMk id="29698" creationId="{00000000-0000-0000-0000-000000000000}"/>
          </ac:spMkLst>
        </pc:spChg>
      </pc:sldChg>
      <pc:sldChg chg="modSp">
        <pc:chgData name="Stockman, Mark (stockmma)" userId="S::stockmma@ucmail.uc.edu::25002097-9082-419a-aa53-761f337cda40" providerId="AD" clId="Web-{486A8086-5C5A-F08F-0DF8-F413A98E55F2}" dt="2022-08-31T17:12:45.554" v="83" actId="20577"/>
        <pc:sldMkLst>
          <pc:docMk/>
          <pc:sldMk cId="0" sldId="337"/>
        </pc:sldMkLst>
        <pc:spChg chg="mod">
          <ac:chgData name="Stockman, Mark (stockmma)" userId="S::stockmma@ucmail.uc.edu::25002097-9082-419a-aa53-761f337cda40" providerId="AD" clId="Web-{486A8086-5C5A-F08F-0DF8-F413A98E55F2}" dt="2022-08-31T17:12:45.554" v="83" actId="20577"/>
          <ac:spMkLst>
            <pc:docMk/>
            <pc:sldMk cId="0" sldId="337"/>
            <ac:spMk id="47106" creationId="{00000000-0000-0000-0000-000000000000}"/>
          </ac:spMkLst>
        </pc:spChg>
      </pc:sldChg>
      <pc:sldChg chg="modSp">
        <pc:chgData name="Stockman, Mark (stockmma)" userId="S::stockmma@ucmail.uc.edu::25002097-9082-419a-aa53-761f337cda40" providerId="AD" clId="Web-{486A8086-5C5A-F08F-0DF8-F413A98E55F2}" dt="2022-08-31T17:14:45.027" v="88" actId="20577"/>
        <pc:sldMkLst>
          <pc:docMk/>
          <pc:sldMk cId="0" sldId="344"/>
        </pc:sldMkLst>
        <pc:spChg chg="mod">
          <ac:chgData name="Stockman, Mark (stockmma)" userId="S::stockmma@ucmail.uc.edu::25002097-9082-419a-aa53-761f337cda40" providerId="AD" clId="Web-{486A8086-5C5A-F08F-0DF8-F413A98E55F2}" dt="2022-08-31T17:14:45.027" v="88" actId="20577"/>
          <ac:spMkLst>
            <pc:docMk/>
            <pc:sldMk cId="0" sldId="344"/>
            <ac:spMk id="50178" creationId="{00000000-0000-0000-0000-000000000000}"/>
          </ac:spMkLst>
        </pc:spChg>
      </pc:sldChg>
      <pc:sldChg chg="modSp">
        <pc:chgData name="Stockman, Mark (stockmma)" userId="S::stockmma@ucmail.uc.edu::25002097-9082-419a-aa53-761f337cda40" providerId="AD" clId="Web-{486A8086-5C5A-F08F-0DF8-F413A98E55F2}" dt="2022-08-31T17:02:37.061" v="54" actId="20577"/>
        <pc:sldMkLst>
          <pc:docMk/>
          <pc:sldMk cId="0" sldId="351"/>
        </pc:sldMkLst>
        <pc:spChg chg="mod">
          <ac:chgData name="Stockman, Mark (stockmma)" userId="S::stockmma@ucmail.uc.edu::25002097-9082-419a-aa53-761f337cda40" providerId="AD" clId="Web-{486A8086-5C5A-F08F-0DF8-F413A98E55F2}" dt="2022-08-31T17:02:37.061" v="54" actId="20577"/>
          <ac:spMkLst>
            <pc:docMk/>
            <pc:sldMk cId="0" sldId="351"/>
            <ac:spMk id="34818" creationId="{00000000-0000-0000-0000-000000000000}"/>
          </ac:spMkLst>
        </pc:spChg>
      </pc:sldChg>
      <pc:sldChg chg="del">
        <pc:chgData name="Stockman, Mark (stockmma)" userId="S::stockmma@ucmail.uc.edu::25002097-9082-419a-aa53-761f337cda40" providerId="AD" clId="Web-{486A8086-5C5A-F08F-0DF8-F413A98E55F2}" dt="2022-08-31T17:04:31.362" v="63"/>
        <pc:sldMkLst>
          <pc:docMk/>
          <pc:sldMk cId="3548819796" sldId="380"/>
        </pc:sldMkLst>
      </pc:sldChg>
      <pc:sldChg chg="del">
        <pc:chgData name="Stockman, Mark (stockmma)" userId="S::stockmma@ucmail.uc.edu::25002097-9082-419a-aa53-761f337cda40" providerId="AD" clId="Web-{486A8086-5C5A-F08F-0DF8-F413A98E55F2}" dt="2022-08-31T17:04:33.409" v="64"/>
        <pc:sldMkLst>
          <pc:docMk/>
          <pc:sldMk cId="0" sldId="381"/>
        </pc:sldMkLst>
      </pc:sldChg>
    </pc:docChg>
  </pc:docChgLst>
  <pc:docChgLst>
    <pc:chgData name="Stockman, Mark (stockmma)" userId="25002097-9082-419a-aa53-761f337cda40" providerId="ADAL" clId="{6544F15B-08F4-7148-B965-4FCC5B6F5B69}"/>
    <pc:docChg chg="undo custSel delSld modSld sldOrd">
      <pc:chgData name="Stockman, Mark (stockmma)" userId="25002097-9082-419a-aa53-761f337cda40" providerId="ADAL" clId="{6544F15B-08F4-7148-B965-4FCC5B6F5B69}" dt="2022-09-06T13:03:26.213" v="433" actId="2696"/>
      <pc:docMkLst>
        <pc:docMk/>
      </pc:docMkLst>
      <pc:sldChg chg="modSp mod">
        <pc:chgData name="Stockman, Mark (stockmma)" userId="25002097-9082-419a-aa53-761f337cda40" providerId="ADAL" clId="{6544F15B-08F4-7148-B965-4FCC5B6F5B69}" dt="2022-09-06T12:54:24.396" v="267" actId="20577"/>
        <pc:sldMkLst>
          <pc:docMk/>
          <pc:sldMk cId="0" sldId="304"/>
        </pc:sldMkLst>
        <pc:spChg chg="mod">
          <ac:chgData name="Stockman, Mark (stockmma)" userId="25002097-9082-419a-aa53-761f337cda40" providerId="ADAL" clId="{6544F15B-08F4-7148-B965-4FCC5B6F5B69}" dt="2022-09-06T12:54:24.396" v="267" actId="20577"/>
          <ac:spMkLst>
            <pc:docMk/>
            <pc:sldMk cId="0" sldId="304"/>
            <ac:spMk id="64514" creationId="{00000000-0000-0000-0000-000000000000}"/>
          </ac:spMkLst>
        </pc:spChg>
      </pc:sldChg>
      <pc:sldChg chg="modSp mod">
        <pc:chgData name="Stockman, Mark (stockmma)" userId="25002097-9082-419a-aa53-761f337cda40" providerId="ADAL" clId="{6544F15B-08F4-7148-B965-4FCC5B6F5B69}" dt="2022-09-06T12:55:40.697" v="306" actId="20577"/>
        <pc:sldMkLst>
          <pc:docMk/>
          <pc:sldMk cId="0" sldId="306"/>
        </pc:sldMkLst>
        <pc:spChg chg="mod">
          <ac:chgData name="Stockman, Mark (stockmma)" userId="25002097-9082-419a-aa53-761f337cda40" providerId="ADAL" clId="{6544F15B-08F4-7148-B965-4FCC5B6F5B69}" dt="2022-09-06T12:55:40.697" v="306" actId="20577"/>
          <ac:spMkLst>
            <pc:docMk/>
            <pc:sldMk cId="0" sldId="306"/>
            <ac:spMk id="65538" creationId="{00000000-0000-0000-0000-000000000000}"/>
          </ac:spMkLst>
        </pc:spChg>
      </pc:sldChg>
      <pc:sldChg chg="del">
        <pc:chgData name="Stockman, Mark (stockmma)" userId="25002097-9082-419a-aa53-761f337cda40" providerId="ADAL" clId="{6544F15B-08F4-7148-B965-4FCC5B6F5B69}" dt="2022-09-06T12:56:15.872" v="307" actId="2696"/>
        <pc:sldMkLst>
          <pc:docMk/>
          <pc:sldMk cId="0" sldId="307"/>
        </pc:sldMkLst>
      </pc:sldChg>
      <pc:sldChg chg="modSp mod">
        <pc:chgData name="Stockman, Mark (stockmma)" userId="25002097-9082-419a-aa53-761f337cda40" providerId="ADAL" clId="{6544F15B-08F4-7148-B965-4FCC5B6F5B69}" dt="2022-09-06T12:59:17.927" v="317" actId="20577"/>
        <pc:sldMkLst>
          <pc:docMk/>
          <pc:sldMk cId="0" sldId="308"/>
        </pc:sldMkLst>
        <pc:spChg chg="mod">
          <ac:chgData name="Stockman, Mark (stockmma)" userId="25002097-9082-419a-aa53-761f337cda40" providerId="ADAL" clId="{6544F15B-08F4-7148-B965-4FCC5B6F5B69}" dt="2022-09-06T12:59:17.927" v="317" actId="20577"/>
          <ac:spMkLst>
            <pc:docMk/>
            <pc:sldMk cId="0" sldId="308"/>
            <ac:spMk id="67585" creationId="{00000000-0000-0000-0000-000000000000}"/>
          </ac:spMkLst>
        </pc:spChg>
      </pc:sldChg>
      <pc:sldChg chg="modSp mod ord">
        <pc:chgData name="Stockman, Mark (stockmma)" userId="25002097-9082-419a-aa53-761f337cda40" providerId="ADAL" clId="{6544F15B-08F4-7148-B965-4FCC5B6F5B69}" dt="2022-09-06T13:01:48.800" v="432" actId="20578"/>
        <pc:sldMkLst>
          <pc:docMk/>
          <pc:sldMk cId="0" sldId="309"/>
        </pc:sldMkLst>
        <pc:spChg chg="mod">
          <ac:chgData name="Stockman, Mark (stockmma)" userId="25002097-9082-419a-aa53-761f337cda40" providerId="ADAL" clId="{6544F15B-08F4-7148-B965-4FCC5B6F5B69}" dt="2022-09-06T13:01:45.363" v="431" actId="20577"/>
          <ac:spMkLst>
            <pc:docMk/>
            <pc:sldMk cId="0" sldId="309"/>
            <ac:spMk id="68609" creationId="{00000000-0000-0000-0000-000000000000}"/>
          </ac:spMkLst>
        </pc:spChg>
        <pc:spChg chg="mod">
          <ac:chgData name="Stockman, Mark (stockmma)" userId="25002097-9082-419a-aa53-761f337cda40" providerId="ADAL" clId="{6544F15B-08F4-7148-B965-4FCC5B6F5B69}" dt="2022-09-06T13:01:28.859" v="421" actId="20577"/>
          <ac:spMkLst>
            <pc:docMk/>
            <pc:sldMk cId="0" sldId="309"/>
            <ac:spMk id="68610" creationId="{00000000-0000-0000-0000-000000000000}"/>
          </ac:spMkLst>
        </pc:spChg>
      </pc:sldChg>
      <pc:sldChg chg="del">
        <pc:chgData name="Stockman, Mark (stockmma)" userId="25002097-9082-419a-aa53-761f337cda40" providerId="ADAL" clId="{6544F15B-08F4-7148-B965-4FCC5B6F5B69}" dt="2022-09-06T13:03:26.213" v="433" actId="2696"/>
        <pc:sldMkLst>
          <pc:docMk/>
          <pc:sldMk cId="0" sldId="314"/>
        </pc:sldMkLst>
      </pc:sldChg>
      <pc:sldChg chg="del">
        <pc:chgData name="Stockman, Mark (stockmma)" userId="25002097-9082-419a-aa53-761f337cda40" providerId="ADAL" clId="{6544F15B-08F4-7148-B965-4FCC5B6F5B69}" dt="2022-09-06T13:03:26.213" v="433" actId="2696"/>
        <pc:sldMkLst>
          <pc:docMk/>
          <pc:sldMk cId="0" sldId="316"/>
        </pc:sldMkLst>
      </pc:sldChg>
      <pc:sldChg chg="del">
        <pc:chgData name="Stockman, Mark (stockmma)" userId="25002097-9082-419a-aa53-761f337cda40" providerId="ADAL" clId="{6544F15B-08F4-7148-B965-4FCC5B6F5B69}" dt="2022-09-06T13:03:26.213" v="433" actId="2696"/>
        <pc:sldMkLst>
          <pc:docMk/>
          <pc:sldMk cId="0" sldId="319"/>
        </pc:sldMkLst>
      </pc:sldChg>
      <pc:sldChg chg="del">
        <pc:chgData name="Stockman, Mark (stockmma)" userId="25002097-9082-419a-aa53-761f337cda40" providerId="ADAL" clId="{6544F15B-08F4-7148-B965-4FCC5B6F5B69}" dt="2022-09-06T13:03:26.213" v="433" actId="2696"/>
        <pc:sldMkLst>
          <pc:docMk/>
          <pc:sldMk cId="0" sldId="320"/>
        </pc:sldMkLst>
      </pc:sldChg>
      <pc:sldChg chg="del">
        <pc:chgData name="Stockman, Mark (stockmma)" userId="25002097-9082-419a-aa53-761f337cda40" providerId="ADAL" clId="{6544F15B-08F4-7148-B965-4FCC5B6F5B69}" dt="2022-09-06T13:03:26.213" v="433" actId="2696"/>
        <pc:sldMkLst>
          <pc:docMk/>
          <pc:sldMk cId="0" sldId="321"/>
        </pc:sldMkLst>
      </pc:sldChg>
      <pc:sldChg chg="modSp mod">
        <pc:chgData name="Stockman, Mark (stockmma)" userId="25002097-9082-419a-aa53-761f337cda40" providerId="ADAL" clId="{6544F15B-08F4-7148-B965-4FCC5B6F5B69}" dt="2022-09-06T12:58:56.248" v="312" actId="20577"/>
        <pc:sldMkLst>
          <pc:docMk/>
          <pc:sldMk cId="0" sldId="353"/>
        </pc:sldMkLst>
        <pc:spChg chg="mod">
          <ac:chgData name="Stockman, Mark (stockmma)" userId="25002097-9082-419a-aa53-761f337cda40" providerId="ADAL" clId="{6544F15B-08F4-7148-B965-4FCC5B6F5B69}" dt="2022-09-06T12:58:56.248" v="312" actId="20577"/>
          <ac:spMkLst>
            <pc:docMk/>
            <pc:sldMk cId="0" sldId="353"/>
            <ac:spMk id="57346" creationId="{00000000-0000-0000-0000-000000000000}"/>
          </ac:spMkLst>
        </pc:spChg>
      </pc:sldChg>
    </pc:docChg>
  </pc:docChgLst>
  <pc:docChgLst>
    <pc:chgData name="Stockman, Mark (stockmma)" userId="25002097-9082-419a-aa53-761f337cda40" providerId="ADAL" clId="{A2534897-551F-C643-98CC-D5A4881BADA9}"/>
    <pc:docChg chg="delSld">
      <pc:chgData name="Stockman, Mark (stockmma)" userId="25002097-9082-419a-aa53-761f337cda40" providerId="ADAL" clId="{A2534897-551F-C643-98CC-D5A4881BADA9}" dt="2021-09-01T17:17:53.599" v="0" actId="2696"/>
      <pc:docMkLst>
        <pc:docMk/>
      </pc:docMkLst>
      <pc:sldChg chg="del">
        <pc:chgData name="Stockman, Mark (stockmma)" userId="25002097-9082-419a-aa53-761f337cda40" providerId="ADAL" clId="{A2534897-551F-C643-98CC-D5A4881BADA9}" dt="2021-09-01T17:17:53.599" v="0" actId="2696"/>
        <pc:sldMkLst>
          <pc:docMk/>
          <pc:sldMk cId="51196346" sldId="3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302BF2-96ED-1B42-B551-E9252E2AA76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432C870-A2F1-BF45-8B58-2B0A03112318}"/>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anose="020B0600070205080204" pitchFamily="34" charset="-128"/>
              </a:defRPr>
            </a:lvl1pPr>
          </a:lstStyle>
          <a:p>
            <a:pPr>
              <a:defRPr/>
            </a:pPr>
            <a:fld id="{78CE0169-B92A-4FF9-87FD-B4E9C378A3D4}" type="datetime1">
              <a:rPr lang="en-US" altLang="en-US"/>
              <a:pPr>
                <a:defRPr/>
              </a:pPr>
              <a:t>9/6/22</a:t>
            </a:fld>
            <a:endParaRPr lang="en-US" altLang="en-US"/>
          </a:p>
        </p:txBody>
      </p:sp>
      <p:sp>
        <p:nvSpPr>
          <p:cNvPr id="4" name="Footer Placeholder 3">
            <a:extLst>
              <a:ext uri="{FF2B5EF4-FFF2-40B4-BE49-F238E27FC236}">
                <a16:creationId xmlns:a16="http://schemas.microsoft.com/office/drawing/2014/main" id="{6010BED4-3A07-8F41-80C9-6F3CA753A7DE}"/>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69025AA3-E3C1-A849-8CEA-57504A30C854}"/>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24C884B0-D897-4595-97FB-CF9E649AF526}" type="slidenum">
              <a:rPr lang="en-US" altLang="en-US"/>
              <a:pPr>
                <a:defRPr/>
              </a:pPr>
              <a:t>‹#›</a:t>
            </a:fld>
            <a:endParaRPr lang="en-US" altLang="en-US"/>
          </a:p>
        </p:txBody>
      </p:sp>
    </p:spTree>
    <p:extLst>
      <p:ext uri="{BB962C8B-B14F-4D97-AF65-F5344CB8AC3E}">
        <p14:creationId xmlns:p14="http://schemas.microsoft.com/office/powerpoint/2010/main" val="2169837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7C1992-50F9-A04C-B852-EA1C0388E5B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04249324-E87B-2842-B4F2-C2256371B9DF}"/>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anose="020B0600070205080204" pitchFamily="34" charset="-128"/>
              </a:defRPr>
            </a:lvl1pPr>
          </a:lstStyle>
          <a:p>
            <a:pPr>
              <a:defRPr/>
            </a:pPr>
            <a:fld id="{245179AB-E8D9-4C24-8E91-F072B24C2081}" type="datetime1">
              <a:rPr lang="en-US" altLang="en-US"/>
              <a:pPr>
                <a:defRPr/>
              </a:pPr>
              <a:t>9/6/22</a:t>
            </a:fld>
            <a:endParaRPr lang="en-US" altLang="en-US"/>
          </a:p>
        </p:txBody>
      </p:sp>
      <p:sp>
        <p:nvSpPr>
          <p:cNvPr id="4" name="Slide Image Placeholder 3">
            <a:extLst>
              <a:ext uri="{FF2B5EF4-FFF2-40B4-BE49-F238E27FC236}">
                <a16:creationId xmlns:a16="http://schemas.microsoft.com/office/drawing/2014/main" id="{F0BAF5A3-6665-9143-9ACD-EE07AF7F0DE0}"/>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6A29C97-ED69-0B4B-B618-6184E9285AF8}"/>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0896A75-FC93-814C-BC7D-5837033227D8}"/>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03133DAA-0523-5245-9856-249C1BAD540B}"/>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7801D3B5-28EE-4945-A185-18124C225E70}" type="slidenum">
              <a:rPr lang="en-US" altLang="en-US"/>
              <a:pPr>
                <a:defRPr/>
              </a:pPr>
              <a:t>‹#›</a:t>
            </a:fld>
            <a:endParaRPr lang="en-US" altLang="en-US"/>
          </a:p>
        </p:txBody>
      </p:sp>
    </p:spTree>
    <p:extLst>
      <p:ext uri="{BB962C8B-B14F-4D97-AF65-F5344CB8AC3E}">
        <p14:creationId xmlns:p14="http://schemas.microsoft.com/office/powerpoint/2010/main" val="118765864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E5CFF1D-A564-4978-B37F-25051CB91EF8}" type="slidenum">
              <a:rPr lang="en-US" altLang="en-US" smtClean="0"/>
              <a:pPr/>
              <a:t>1</a:t>
            </a:fld>
            <a:endParaRPr lang="en-US" altLang="en-US"/>
          </a:p>
        </p:txBody>
      </p:sp>
    </p:spTree>
    <p:extLst>
      <p:ext uri="{BB962C8B-B14F-4D97-AF65-F5344CB8AC3E}">
        <p14:creationId xmlns:p14="http://schemas.microsoft.com/office/powerpoint/2010/main" val="259051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945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189304-0E9C-473E-ABC2-948C6446148D}" type="slidenum">
              <a:rPr lang="en-US" altLang="en-US" smtClean="0"/>
              <a:pPr/>
              <a:t>2</a:t>
            </a:fld>
            <a:endParaRPr lang="en-US" altLang="en-US"/>
          </a:p>
        </p:txBody>
      </p:sp>
    </p:spTree>
    <p:extLst>
      <p:ext uri="{BB962C8B-B14F-4D97-AF65-F5344CB8AC3E}">
        <p14:creationId xmlns:p14="http://schemas.microsoft.com/office/powerpoint/2010/main" val="230945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C7CD916-8F60-4544-9E6D-B18D58698497}" type="slidenum">
              <a:rPr lang="en-US" altLang="en-US" smtClean="0"/>
              <a:pPr/>
              <a:t>3</a:t>
            </a:fld>
            <a:endParaRPr lang="en-US" altLang="en-US"/>
          </a:p>
        </p:txBody>
      </p:sp>
    </p:spTree>
    <p:extLst>
      <p:ext uri="{BB962C8B-B14F-4D97-AF65-F5344CB8AC3E}">
        <p14:creationId xmlns:p14="http://schemas.microsoft.com/office/powerpoint/2010/main" val="404625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1. Categorize the information system: identify its goals, security risks, and requirements</a:t>
            </a:r>
          </a:p>
          <a:p>
            <a:r>
              <a:rPr lang="en-US" altLang="en-US"/>
              <a:t>2. Select security controls: identify existing controls and additional ones required</a:t>
            </a:r>
          </a:p>
          <a:p>
            <a:r>
              <a:rPr lang="en-US" altLang="en-US"/>
              <a:t>3. Implement security controls: construct the system containing the controls</a:t>
            </a:r>
          </a:p>
          <a:p>
            <a:r>
              <a:rPr lang="en-US" altLang="en-US"/>
              <a:t>4. Assess security controls: verify that the controls work as required</a:t>
            </a:r>
          </a:p>
          <a:p>
            <a:r>
              <a:rPr lang="en-US" altLang="en-US"/>
              <a:t>5. Authorize the information system: approve the system for operation and deploy it</a:t>
            </a:r>
          </a:p>
          <a:p>
            <a:r>
              <a:rPr lang="en-US" altLang="en-US"/>
              <a:t>6. Monitor security controls: watch for security incidents and address them; also review the environment for changes that affect security</a:t>
            </a:r>
          </a:p>
          <a:p>
            <a:endParaRPr lang="en-US" altLang="en-US"/>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3B38318-7FA8-4375-88FD-627F7554D502}"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41738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r>
              <a:rPr lang="en-US" altLang="en-US" sz="1100"/>
              <a:t>Amawig’s goal is to sell widgets. We assess two Amawig websites.</a:t>
            </a:r>
          </a:p>
          <a:p>
            <a:pPr>
              <a:lnSpc>
                <a:spcPct val="80000"/>
              </a:lnSpc>
            </a:pPr>
            <a:endParaRPr lang="en-US" altLang="en-US" sz="1100"/>
          </a:p>
          <a:p>
            <a:pPr>
              <a:lnSpc>
                <a:spcPct val="80000"/>
              </a:lnSpc>
            </a:pPr>
            <a:r>
              <a:rPr lang="en-US" altLang="en-US" sz="1100"/>
              <a:t>The first website contains nothing but public information</a:t>
            </a:r>
          </a:p>
          <a:p>
            <a:pPr>
              <a:lnSpc>
                <a:spcPct val="80000"/>
              </a:lnSpc>
            </a:pPr>
            <a:endParaRPr lang="en-US" altLang="en-US" sz="1100"/>
          </a:p>
          <a:p>
            <a:pPr>
              <a:lnSpc>
                <a:spcPct val="80000"/>
              </a:lnSpc>
            </a:pPr>
            <a:r>
              <a:rPr lang="en-US" altLang="en-US" sz="1100"/>
              <a:t>1. Confidentiality: Not applicable, since all information is public.</a:t>
            </a:r>
          </a:p>
          <a:p>
            <a:pPr>
              <a:lnSpc>
                <a:spcPct val="80000"/>
              </a:lnSpc>
            </a:pPr>
            <a:r>
              <a:rPr lang="en-US" altLang="en-US" sz="1100"/>
              <a:t>2. Integrity: Low, since a site outage will not prevent customer sales.</a:t>
            </a:r>
          </a:p>
          <a:p>
            <a:pPr>
              <a:lnSpc>
                <a:spcPct val="80000"/>
              </a:lnSpc>
            </a:pPr>
            <a:r>
              <a:rPr lang="en-US" altLang="en-US" sz="1100"/>
              <a:t>3. Availability: Also low, since a site outage doesn’t prevent customer sales.</a:t>
            </a:r>
          </a:p>
          <a:p>
            <a:pPr>
              <a:lnSpc>
                <a:spcPct val="80000"/>
              </a:lnSpc>
            </a:pPr>
            <a:endParaRPr lang="en-US" altLang="en-US" sz="1100"/>
          </a:p>
          <a:p>
            <a:pPr>
              <a:lnSpc>
                <a:spcPct val="80000"/>
              </a:lnSpc>
            </a:pPr>
            <a:r>
              <a:rPr lang="en-US" altLang="en-US" sz="1100"/>
              <a:t>The second website </a:t>
            </a:r>
          </a:p>
          <a:p>
            <a:pPr>
              <a:lnSpc>
                <a:spcPct val="80000"/>
              </a:lnSpc>
            </a:pPr>
            <a:endParaRPr lang="en-US" altLang="en-US" sz="1100"/>
          </a:p>
          <a:p>
            <a:pPr>
              <a:lnSpc>
                <a:spcPct val="80000"/>
              </a:lnSpc>
            </a:pPr>
            <a:r>
              <a:rPr lang="en-US" altLang="en-US" sz="1100"/>
              <a:t>1. Confidentiality: Moderate, since the website handles some electronic payment information from customers.</a:t>
            </a:r>
          </a:p>
          <a:p>
            <a:pPr>
              <a:lnSpc>
                <a:spcPct val="80000"/>
              </a:lnSpc>
            </a:pPr>
            <a:r>
              <a:rPr lang="en-US" altLang="en-US" sz="1100"/>
              <a:t>2. Integrity: Moderate, since the website handles some electronic payment information from customers, it specifies product prices, and it directs product shipments.</a:t>
            </a:r>
          </a:p>
          <a:p>
            <a:pPr>
              <a:lnSpc>
                <a:spcPct val="80000"/>
              </a:lnSpc>
            </a:pPr>
            <a:r>
              <a:rPr lang="en-US" altLang="en-US" sz="1100"/>
              <a:t>3. Availability: Moderate, since an interruption would visibly affect sales, but would not cause long-term damage to the company.</a:t>
            </a:r>
          </a:p>
          <a:p>
            <a:pPr>
              <a:lnSpc>
                <a:spcPct val="80000"/>
              </a:lnSpc>
            </a:pPr>
            <a:endParaRPr lang="en-US" altLang="en-US" sz="110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55DA157-F047-4ED8-8948-A9352B3C7F58}"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166533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BAF016-D9AC-4F29-9778-9296019E7EEC}" type="slidenum">
              <a:rPr lang="en-US" altLang="en-US" smtClean="0"/>
              <a:pPr/>
              <a:t>9</a:t>
            </a:fld>
            <a:endParaRPr lang="en-US" altLang="en-US"/>
          </a:p>
        </p:txBody>
      </p:sp>
    </p:spTree>
    <p:extLst>
      <p:ext uri="{BB962C8B-B14F-4D97-AF65-F5344CB8AC3E}">
        <p14:creationId xmlns:p14="http://schemas.microsoft.com/office/powerpoint/2010/main" val="322985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Establish system and security goals: identify the system’s goals, security risks, and requirements. We perform a risk assessment and use it to produce a list of security requirements.</a:t>
            </a:r>
          </a:p>
          <a:p>
            <a:r>
              <a:rPr lang="en-US" altLang="en-US"/>
              <a:t>B. Select security controls: identify existing controls and additional ones required, and construct the system containing the controls. We use the security requirements to identify the controls we require.</a:t>
            </a:r>
          </a:p>
          <a:p>
            <a:r>
              <a:rPr lang="en-US" altLang="en-US"/>
              <a:t>C. Validate the information system: verify that the controls work as required, approve the system for operation, and deploy it. We test the system’s controls against the security requirements to ensure that we address our risks.</a:t>
            </a:r>
          </a:p>
          <a:p>
            <a:r>
              <a:rPr lang="en-US" altLang="en-US"/>
              <a:t>D. Monitor security controls: watch for security incidents and address them; also review the environment for changes that affect security. The system must contain security controls that keep records of security-relevant operations and incidents.</a:t>
            </a:r>
          </a:p>
          <a:p>
            <a:endParaRPr lang="en-US" altLang="en-US"/>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5EB2F74-B6A4-44D9-AA4C-E5F61E08E26E}" type="slidenum">
              <a:rPr lang="en-US" altLang="en-US" smtClean="0">
                <a:latin typeface="Arial" panose="020B0604020202020204" pitchFamily="34" charset="0"/>
              </a:rPr>
              <a:pP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191136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Defense in depth provides layers of separate defenses to protect important assets.</a:t>
            </a:r>
          </a:p>
          <a:p>
            <a:endParaRPr lang="en-US" altLang="en-US"/>
          </a:p>
          <a:p>
            <a:r>
              <a:rPr lang="en-US" altLang="en-US"/>
              <a:t>Alice often leaves her laptop in her office, and keeps the office locked.</a:t>
            </a:r>
          </a:p>
          <a:p>
            <a:endParaRPr lang="en-US" altLang="en-US"/>
          </a:p>
          <a:p>
            <a:r>
              <a:rPr lang="en-US" altLang="en-US"/>
              <a:t>When the store is closed, a thief must break through two door locks to get to her laptop.</a:t>
            </a:r>
          </a:p>
          <a:p>
            <a:endParaRPr lang="en-US" altLang="en-US"/>
          </a:p>
          <a:p>
            <a:r>
              <a:rPr lang="en-US" altLang="en-US"/>
              <a:t>There are many examples of layered defenses in commercial spaces and in academic institutions.</a:t>
            </a:r>
          </a:p>
          <a:p>
            <a:endParaRPr lang="en-US" altLang="en-US"/>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2B78ED0-BE82-4233-BF70-5A6DDCC53FC4}"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73131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52513E-CF8B-4B06-9D2B-F35FB3BB9B5A}" type="slidenum">
              <a:rPr lang="en-US" altLang="en-US" smtClean="0"/>
              <a:pPr/>
              <a:t>48</a:t>
            </a:fld>
            <a:endParaRPr lang="en-US" altLang="en-US"/>
          </a:p>
        </p:txBody>
      </p:sp>
    </p:spTree>
    <p:extLst>
      <p:ext uri="{BB962C8B-B14F-4D97-AF65-F5344CB8AC3E}">
        <p14:creationId xmlns:p14="http://schemas.microsoft.com/office/powerpoint/2010/main" val="216603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dirty="0"/>
              <a:t>Click to edit Master title style</a:t>
            </a:r>
          </a:p>
        </p:txBody>
      </p:sp>
      <p:sp>
        <p:nvSpPr>
          <p:cNvPr id="3" name="Footer Placeholder 4">
            <a:extLst>
              <a:ext uri="{FF2B5EF4-FFF2-40B4-BE49-F238E27FC236}">
                <a16:creationId xmlns:a16="http://schemas.microsoft.com/office/drawing/2014/main" id="{9AC94EE0-E125-1E4C-905F-F511F768AB89}"/>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6315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FF749-7EE9-5049-A83C-6C8BDB3AF128}"/>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5" name="Footer Placeholder 4">
            <a:extLst>
              <a:ext uri="{FF2B5EF4-FFF2-40B4-BE49-F238E27FC236}">
                <a16:creationId xmlns:a16="http://schemas.microsoft.com/office/drawing/2014/main" id="{68BF2073-101F-BB4B-B8AF-5587C23773B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1497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4DFF749-7EE9-5049-A83C-6C8BDB3AF128}"/>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6" name="Footer Placeholder 4">
            <a:extLst>
              <a:ext uri="{FF2B5EF4-FFF2-40B4-BE49-F238E27FC236}">
                <a16:creationId xmlns:a16="http://schemas.microsoft.com/office/drawing/2014/main" id="{68BF2073-101F-BB4B-B8AF-5587C23773B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565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4DFF749-7EE9-5049-A83C-6C8BDB3AF128}"/>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8" name="Footer Placeholder 4">
            <a:extLst>
              <a:ext uri="{FF2B5EF4-FFF2-40B4-BE49-F238E27FC236}">
                <a16:creationId xmlns:a16="http://schemas.microsoft.com/office/drawing/2014/main" id="{68BF2073-101F-BB4B-B8AF-5587C23773B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00702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E5C5C1E-1893-8047-824E-B2FEDDFF1826}"/>
              </a:ext>
            </a:extLst>
          </p:cNvPr>
          <p:cNvSpPr>
            <a:spLocks noGrp="1"/>
          </p:cNvSpPr>
          <p:nvPr>
            <p:ph type="dt" sz="half" idx="10"/>
          </p:nvPr>
        </p:nvSpPr>
        <p:spPr/>
        <p:txBody>
          <a:bodyPr/>
          <a:lstStyle>
            <a:lvl1pPr>
              <a:defRPr/>
            </a:lvl1pPr>
          </a:lstStyle>
          <a:p>
            <a:pPr>
              <a:defRPr/>
            </a:pPr>
            <a:r>
              <a:rPr lang="en-US"/>
              <a:t>Spring 2009</a:t>
            </a:r>
          </a:p>
        </p:txBody>
      </p:sp>
      <p:sp>
        <p:nvSpPr>
          <p:cNvPr id="3" name="Footer Placeholder 4">
            <a:extLst>
              <a:ext uri="{FF2B5EF4-FFF2-40B4-BE49-F238E27FC236}">
                <a16:creationId xmlns:a16="http://schemas.microsoft.com/office/drawing/2014/main" id="{CAC2F618-EDCB-B04D-B0F9-90AF9A40EEEE}"/>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746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F724EF-F838-C94C-9F32-CE0E0875F8E3}"/>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5" name="Footer Placeholder 4">
            <a:extLst>
              <a:ext uri="{FF2B5EF4-FFF2-40B4-BE49-F238E27FC236}">
                <a16:creationId xmlns:a16="http://schemas.microsoft.com/office/drawing/2014/main" id="{1267AC7B-EF79-424F-915F-CA94AFFAA226}"/>
              </a:ext>
            </a:extLst>
          </p:cNvPr>
          <p:cNvSpPr>
            <a:spLocks noGrp="1"/>
          </p:cNvSpPr>
          <p:nvPr>
            <p:ph type="ftr" sz="quarter" idx="11"/>
          </p:nvPr>
        </p:nvSpPr>
        <p:spPr>
          <a:xfrm>
            <a:off x="3124200" y="6356350"/>
            <a:ext cx="2505075" cy="365125"/>
          </a:xfrm>
        </p:spPr>
        <p:txBody>
          <a:bodyPr/>
          <a:lstStyle>
            <a:lvl1pPr>
              <a:defRPr/>
            </a:lvl1pPr>
          </a:lstStyle>
          <a:p>
            <a:pPr>
              <a:defRPr/>
            </a:pPr>
            <a:endParaRPr lang="en-US"/>
          </a:p>
        </p:txBody>
      </p:sp>
    </p:spTree>
    <p:extLst>
      <p:ext uri="{BB962C8B-B14F-4D97-AF65-F5344CB8AC3E}">
        <p14:creationId xmlns:p14="http://schemas.microsoft.com/office/powerpoint/2010/main" val="133021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4DFF749-7EE9-5049-A83C-6C8BDB3AF12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r>
              <a:rPr lang="en-US"/>
              <a:t>Spring 2009</a:t>
            </a:r>
            <a:endParaRPr lang="en-US" dirty="0"/>
          </a:p>
        </p:txBody>
      </p:sp>
      <p:sp>
        <p:nvSpPr>
          <p:cNvPr id="5" name="Footer Placeholder 4">
            <a:extLst>
              <a:ext uri="{FF2B5EF4-FFF2-40B4-BE49-F238E27FC236}">
                <a16:creationId xmlns:a16="http://schemas.microsoft.com/office/drawing/2014/main" id="{68BF2073-101F-BB4B-B8AF-5587C23773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9" r:id="rId2"/>
    <p:sldLayoutId id="2147483860" r:id="rId3"/>
    <p:sldLayoutId id="2147483861" r:id="rId4"/>
    <p:sldLayoutId id="2147483863" r:id="rId5"/>
    <p:sldLayoutId id="2147483864" r:id="rId6"/>
  </p:sldLayoutIdLst>
  <p:hf hdr="0" ftr="0" dt="0"/>
  <p:txStyles>
    <p:titleStyle>
      <a:lvl1pPr algn="ctr" defTabSz="457200" rtl="0" eaLnBrk="0" fontAlgn="base" hangingPunct="0">
        <a:spcBef>
          <a:spcPct val="0"/>
        </a:spcBef>
        <a:spcAft>
          <a:spcPct val="0"/>
        </a:spcAft>
        <a:defRPr sz="3600" kern="1200">
          <a:solidFill>
            <a:schemeClr val="tx1"/>
          </a:solidFill>
          <a:latin typeface="Arial"/>
          <a:ea typeface="ＭＳ Ｐゴシック" panose="020B0600070205080204" pitchFamily="34"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tLang="en-US" dirty="0">
                <a:latin typeface="Arial" panose="020B0604020202020204" pitchFamily="34" charset="0"/>
              </a:rPr>
              <a:t>Overview</a:t>
            </a:r>
          </a:p>
        </p:txBody>
      </p:sp>
      <p:sp>
        <p:nvSpPr>
          <p:cNvPr id="12290" name="Content Placeholder 2"/>
          <p:cNvSpPr>
            <a:spLocks noGrp="1"/>
          </p:cNvSpPr>
          <p:nvPr>
            <p:ph idx="1"/>
          </p:nvPr>
        </p:nvSpPr>
        <p:spPr/>
        <p:txBody>
          <a:bodyPr/>
          <a:lstStyle/>
          <a:p>
            <a:r>
              <a:rPr lang="en-US" altLang="en-US" dirty="0">
                <a:latin typeface="Arial" panose="020B0604020202020204" pitchFamily="34" charset="0"/>
              </a:rPr>
              <a:t>Strategies for making security decisions </a:t>
            </a:r>
          </a:p>
          <a:p>
            <a:r>
              <a:rPr lang="en-US" altLang="en-US" dirty="0">
                <a:latin typeface="Arial" panose="020B0604020202020204" pitchFamily="34" charset="0"/>
              </a:rPr>
              <a:t>Approach for identifying and prioritizing cybersecurity risks </a:t>
            </a:r>
          </a:p>
          <a:p>
            <a:r>
              <a:rPr lang="en-US" altLang="en-US" dirty="0">
                <a:latin typeface="Arial" panose="020B0604020202020204" pitchFamily="34" charset="0"/>
              </a:rPr>
              <a:t>Process to identify security requirements </a:t>
            </a:r>
          </a:p>
          <a:p>
            <a:r>
              <a:rPr lang="en-US" altLang="en-US" dirty="0">
                <a:latin typeface="Arial" panose="020B0604020202020204" pitchFamily="34" charset="0"/>
              </a:rPr>
              <a:t>Need to monitor and evaluate security measures continuously </a:t>
            </a:r>
          </a:p>
          <a:p>
            <a:r>
              <a:rPr lang="en-US" altLang="en-US" dirty="0">
                <a:latin typeface="Arial" panose="020B0604020202020204" pitchFamily="34" charset="0"/>
              </a:rPr>
              <a:t>Review of ethical issues in cybersecurity practice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Arial" panose="020B0604020202020204" pitchFamily="34" charset="0"/>
              </a:rPr>
              <a:t>Proprietor’s RMF</a:t>
            </a:r>
          </a:p>
        </p:txBody>
      </p:sp>
      <p:sp>
        <p:nvSpPr>
          <p:cNvPr id="31746" name="Content Placeholder 2"/>
          <p:cNvSpPr>
            <a:spLocks noGrp="1"/>
          </p:cNvSpPr>
          <p:nvPr>
            <p:ph idx="1"/>
          </p:nvPr>
        </p:nvSpPr>
        <p:spPr/>
        <p:txBody>
          <a:bodyPr/>
          <a:lstStyle/>
          <a:p>
            <a:pPr marL="0" indent="0" algn="ctr">
              <a:buFont typeface="Arial" panose="020B0604020202020204" pitchFamily="34" charset="0"/>
              <a:buNone/>
            </a:pPr>
            <a:r>
              <a:rPr lang="en-US" altLang="en-US">
                <a:latin typeface="Arial" panose="020B0604020202020204" pitchFamily="34" charset="0"/>
              </a:rPr>
              <a:t>Shorter, requirements-based assessment</a:t>
            </a:r>
          </a:p>
        </p:txBody>
      </p:sp>
      <p:pic>
        <p:nvPicPr>
          <p:cNvPr id="2" name="Picture 1" descr="The four steps in the Proprietor’s Risk Management Framework (PRMF) are represented in a cyclic form with the last step connected to the first step. The steps listed are Establish system and security goals, Select security controls, Validate the information system, and Monitor security contro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26" y="2304450"/>
            <a:ext cx="7067348" cy="36755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dirty="0">
                <a:latin typeface="Arial" panose="020B0604020202020204" pitchFamily="34" charset="0"/>
              </a:rPr>
              <a:t>PRMF Risk Assessment</a:t>
            </a:r>
          </a:p>
        </p:txBody>
      </p:sp>
      <p:sp>
        <p:nvSpPr>
          <p:cNvPr id="33794" name="Content Placeholder 2"/>
          <p:cNvSpPr>
            <a:spLocks noGrp="1"/>
          </p:cNvSpPr>
          <p:nvPr>
            <p:ph idx="1"/>
          </p:nvPr>
        </p:nvSpPr>
        <p:spPr/>
        <p:txBody>
          <a:bodyPr/>
          <a:lstStyle/>
          <a:p>
            <a:r>
              <a:rPr lang="en-US" altLang="en-US">
                <a:latin typeface="Arial" panose="020B0604020202020204" pitchFamily="34" charset="0"/>
              </a:rPr>
              <a:t>A more elaborate process </a:t>
            </a:r>
          </a:p>
          <a:p>
            <a:pPr lvl="1"/>
            <a:r>
              <a:rPr lang="en-US" altLang="en-US">
                <a:latin typeface="Arial" panose="020B0604020202020204" pitchFamily="34" charset="0"/>
              </a:rPr>
              <a:t>Addresses the special cases of smaller enterprises and nongovernment organizations</a:t>
            </a:r>
          </a:p>
          <a:p>
            <a:r>
              <a:rPr lang="en-US" altLang="en-US">
                <a:latin typeface="Arial" panose="020B0604020202020204" pitchFamily="34" charset="0"/>
              </a:rPr>
              <a:t>PRMF Step A performs the assessment</a:t>
            </a:r>
          </a:p>
          <a:p>
            <a:r>
              <a:rPr lang="en-US" altLang="en-US">
                <a:latin typeface="Arial" panose="020B0604020202020204" pitchFamily="34" charset="0"/>
              </a:rPr>
              <a:t>Three major parts</a:t>
            </a:r>
          </a:p>
          <a:p>
            <a:pPr lvl="1"/>
            <a:r>
              <a:rPr lang="en-US" altLang="en-US">
                <a:latin typeface="Arial" panose="020B0604020202020204" pitchFamily="34" charset="0"/>
              </a:rPr>
              <a:t>Identify risks: assets, threat agents, attacks</a:t>
            </a:r>
          </a:p>
          <a:p>
            <a:pPr lvl="1"/>
            <a:r>
              <a:rPr lang="en-US" altLang="en-US">
                <a:latin typeface="Arial" panose="020B0604020202020204" pitchFamily="34" charset="0"/>
              </a:rPr>
              <a:t>Prioritize risks: estimate relative impacts</a:t>
            </a:r>
          </a:p>
          <a:p>
            <a:pPr lvl="1"/>
            <a:r>
              <a:rPr lang="en-US" altLang="en-US">
                <a:latin typeface="Arial" panose="020B0604020202020204" pitchFamily="34" charset="0"/>
              </a:rPr>
              <a:t>Establish requirements: identify security goals to address the highest-priority risks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a:latin typeface="Arial" panose="020B0604020202020204" pitchFamily="34" charset="0"/>
              </a:rPr>
              <a:t>Risk Assessment Detailed Steps</a:t>
            </a:r>
          </a:p>
        </p:txBody>
      </p:sp>
      <p:sp>
        <p:nvSpPr>
          <p:cNvPr id="34818" name="Content Placeholder 2"/>
          <p:cNvSpPr>
            <a:spLocks noGrp="1"/>
          </p:cNvSpPr>
          <p:nvPr>
            <p:ph idx="1"/>
          </p:nvPr>
        </p:nvSpPr>
        <p:spPr/>
        <p:txBody>
          <a:bodyPr/>
          <a:lstStyle/>
          <a:p>
            <a:r>
              <a:rPr lang="en-US" altLang="en-US" dirty="0">
                <a:ea typeface="ＭＳ Ｐゴシック"/>
              </a:rPr>
              <a:t>Identifying risks </a:t>
            </a:r>
            <a:endParaRPr lang="en-US" altLang="en-US">
              <a:latin typeface="Arial" panose="020B0604020202020204" pitchFamily="34" charset="0"/>
            </a:endParaRPr>
          </a:p>
          <a:p>
            <a:pPr lvl="1"/>
            <a:r>
              <a:rPr lang="en-US" altLang="en-US" dirty="0">
                <a:ea typeface="ＭＳ Ｐゴシック"/>
                <a:cs typeface="Arial"/>
              </a:rPr>
              <a:t>Step 1: Identify assets</a:t>
            </a:r>
          </a:p>
          <a:p>
            <a:pPr lvl="1"/>
            <a:r>
              <a:rPr lang="en-US" altLang="en-US" dirty="0">
                <a:ea typeface="ＭＳ Ｐゴシック"/>
                <a:cs typeface="Arial"/>
              </a:rPr>
              <a:t>Step 2: Identify threat agents and attacks</a:t>
            </a:r>
          </a:p>
          <a:p>
            <a:r>
              <a:rPr lang="en-US" altLang="en-US" dirty="0">
                <a:ea typeface="ＭＳ Ｐゴシック"/>
              </a:rPr>
              <a:t>Prioritizing risks</a:t>
            </a:r>
          </a:p>
          <a:p>
            <a:pPr lvl="1"/>
            <a:r>
              <a:rPr lang="en-US" altLang="en-US" dirty="0">
                <a:ea typeface="ＭＳ Ｐゴシック"/>
                <a:cs typeface="Arial"/>
              </a:rPr>
              <a:t>Step 3: Estimate the </a:t>
            </a:r>
            <a:r>
              <a:rPr lang="en-US" altLang="en-US" b="1" i="1" dirty="0">
                <a:ea typeface="ＭＳ Ｐゴシック"/>
                <a:cs typeface="Arial"/>
              </a:rPr>
              <a:t>likelihood </a:t>
            </a:r>
            <a:r>
              <a:rPr lang="en-US" altLang="en-US" dirty="0">
                <a:ea typeface="ＭＳ Ｐゴシック"/>
                <a:cs typeface="Arial"/>
              </a:rPr>
              <a:t>of attacks</a:t>
            </a:r>
          </a:p>
          <a:p>
            <a:pPr lvl="1"/>
            <a:r>
              <a:rPr lang="en-US" altLang="en-US" dirty="0">
                <a:ea typeface="ＭＳ Ｐゴシック"/>
                <a:cs typeface="Arial"/>
              </a:rPr>
              <a:t>Step 4: Estimate the </a:t>
            </a:r>
            <a:r>
              <a:rPr lang="en-US" altLang="en-US" b="1" i="1" dirty="0">
                <a:ea typeface="ＭＳ Ｐゴシック"/>
                <a:cs typeface="Arial"/>
              </a:rPr>
              <a:t>impact </a:t>
            </a:r>
            <a:r>
              <a:rPr lang="en-US" altLang="en-US" dirty="0">
                <a:ea typeface="ＭＳ Ｐゴシック"/>
                <a:cs typeface="Arial"/>
              </a:rPr>
              <a:t>of attacks</a:t>
            </a:r>
          </a:p>
          <a:p>
            <a:pPr lvl="1"/>
            <a:r>
              <a:rPr lang="en-US" altLang="en-US" dirty="0">
                <a:ea typeface="ＭＳ Ｐゴシック"/>
                <a:cs typeface="Arial"/>
              </a:rPr>
              <a:t>Step 5: Calculate their relative significance</a:t>
            </a:r>
          </a:p>
          <a:p>
            <a:r>
              <a:rPr lang="en-US" altLang="en-US" dirty="0">
                <a:ea typeface="ＭＳ Ｐゴシック"/>
              </a:rPr>
              <a:t>Establish requirements</a:t>
            </a:r>
          </a:p>
          <a:p>
            <a:pPr lvl="1"/>
            <a:r>
              <a:rPr lang="en-US" altLang="en-US" dirty="0">
                <a:ea typeface="ＭＳ Ｐゴシック"/>
                <a:cs typeface="Arial"/>
              </a:rPr>
              <a:t>Step 6: Write requirements to address the highest-priority risks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a:latin typeface="Arial" panose="020B0604020202020204" pitchFamily="34" charset="0"/>
              </a:rPr>
              <a:t>Assets and Risk Assessment</a:t>
            </a:r>
          </a:p>
        </p:txBody>
      </p:sp>
      <p:pic>
        <p:nvPicPr>
          <p:cNvPr id="2" name="Picture 1" descr="The assets (represented as computers) are marked in a box that signifies vulnerability. The threat agent or attacker is represented as a person holding a bomb (the attack). The defense, safeguard or “countermeasure” is represented as a security personnel at the boundary between the vulnerability zone and the attacker, signaling the attacker to sto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51" y="1949964"/>
            <a:ext cx="8310698" cy="3031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a:latin typeface="Arial" panose="020B0604020202020204" pitchFamily="34" charset="0"/>
              </a:rPr>
              <a:t>Terminology</a:t>
            </a:r>
          </a:p>
        </p:txBody>
      </p:sp>
      <p:sp>
        <p:nvSpPr>
          <p:cNvPr id="37890" name="Text Placeholder 2"/>
          <p:cNvSpPr>
            <a:spLocks noGrp="1"/>
          </p:cNvSpPr>
          <p:nvPr>
            <p:ph type="body" idx="1"/>
          </p:nvPr>
        </p:nvSpPr>
        <p:spPr>
          <a:xfrm>
            <a:off x="457200" y="1208924"/>
            <a:ext cx="8229600" cy="5126643"/>
          </a:xfrm>
        </p:spPr>
        <p:txBody>
          <a:bodyPr/>
          <a:lstStyle/>
          <a:p>
            <a:r>
              <a:rPr lang="en-US" altLang="en-US" i="1" dirty="0">
                <a:latin typeface="Arial" panose="020B0604020202020204" pitchFamily="34" charset="0"/>
              </a:rPr>
              <a:t>Assets </a:t>
            </a:r>
            <a:r>
              <a:rPr lang="en-US" altLang="en-US" dirty="0">
                <a:latin typeface="Arial" panose="020B0604020202020204" pitchFamily="34" charset="0"/>
              </a:rPr>
              <a:t>are protected by a </a:t>
            </a:r>
            <a:r>
              <a:rPr lang="en-US" altLang="en-US" i="1" dirty="0">
                <a:latin typeface="Arial" panose="020B0604020202020204" pitchFamily="34" charset="0"/>
              </a:rPr>
              <a:t>boundary</a:t>
            </a:r>
          </a:p>
          <a:p>
            <a:r>
              <a:rPr lang="en-US" altLang="en-US" dirty="0">
                <a:latin typeface="Arial" panose="020B0604020202020204" pitchFamily="34" charset="0"/>
              </a:rPr>
              <a:t>Openings in the boundary are </a:t>
            </a:r>
            <a:r>
              <a:rPr lang="en-US" altLang="en-US" i="1" dirty="0">
                <a:latin typeface="Arial" panose="020B0604020202020204" pitchFamily="34" charset="0"/>
              </a:rPr>
              <a:t>vulnerabilities</a:t>
            </a:r>
          </a:p>
          <a:p>
            <a:r>
              <a:rPr lang="en-US" altLang="en-US" dirty="0">
                <a:latin typeface="Arial" panose="020B0604020202020204" pitchFamily="34" charset="0"/>
              </a:rPr>
              <a:t>A </a:t>
            </a:r>
            <a:r>
              <a:rPr lang="en-US" altLang="en-US" i="1" dirty="0">
                <a:latin typeface="Arial" panose="020B0604020202020204" pitchFamily="34" charset="0"/>
              </a:rPr>
              <a:t>threat agent </a:t>
            </a:r>
            <a:r>
              <a:rPr lang="en-US" altLang="en-US" dirty="0">
                <a:latin typeface="Arial" panose="020B0604020202020204" pitchFamily="34" charset="0"/>
              </a:rPr>
              <a:t>or </a:t>
            </a:r>
            <a:r>
              <a:rPr lang="en-US" altLang="en-US" i="1" dirty="0">
                <a:latin typeface="Arial" panose="020B0604020202020204" pitchFamily="34" charset="0"/>
              </a:rPr>
              <a:t>attacker </a:t>
            </a:r>
            <a:r>
              <a:rPr lang="en-US" altLang="en-US" dirty="0">
                <a:latin typeface="Arial" panose="020B0604020202020204" pitchFamily="34" charset="0"/>
              </a:rPr>
              <a:t>tries to </a:t>
            </a:r>
            <a:r>
              <a:rPr lang="en-US" altLang="en-US" i="1" dirty="0">
                <a:latin typeface="Arial" panose="020B0604020202020204" pitchFamily="34" charset="0"/>
              </a:rPr>
              <a:t>attack </a:t>
            </a:r>
            <a:r>
              <a:rPr lang="en-US" altLang="en-US" dirty="0">
                <a:latin typeface="Arial" panose="020B0604020202020204" pitchFamily="34" charset="0"/>
              </a:rPr>
              <a:t>assets</a:t>
            </a:r>
          </a:p>
          <a:p>
            <a:r>
              <a:rPr lang="en-US" altLang="en-US" dirty="0">
                <a:latin typeface="Arial" panose="020B0604020202020204" pitchFamily="34" charset="0"/>
              </a:rPr>
              <a:t>A </a:t>
            </a:r>
            <a:r>
              <a:rPr lang="en-US" altLang="en-US" i="1" dirty="0">
                <a:latin typeface="Arial" panose="020B0604020202020204" pitchFamily="34" charset="0"/>
              </a:rPr>
              <a:t>defense, safeguard, </a:t>
            </a:r>
            <a:r>
              <a:rPr lang="en-US" altLang="en-US" dirty="0">
                <a:latin typeface="Arial" panose="020B0604020202020204" pitchFamily="34" charset="0"/>
              </a:rPr>
              <a:t>or </a:t>
            </a:r>
            <a:r>
              <a:rPr lang="en-US" altLang="en-US" i="1" dirty="0">
                <a:latin typeface="Arial" panose="020B0604020202020204" pitchFamily="34" charset="0"/>
              </a:rPr>
              <a:t>countermeasure</a:t>
            </a:r>
            <a:r>
              <a:rPr lang="en-US" altLang="en-US" dirty="0">
                <a:latin typeface="Arial" panose="020B0604020202020204" pitchFamily="34" charset="0"/>
              </a:rPr>
              <a:t> protects the assets</a:t>
            </a:r>
          </a:p>
          <a:p>
            <a:r>
              <a:rPr lang="en-US" altLang="en-US" dirty="0">
                <a:latin typeface="Arial" panose="020B0604020202020204" pitchFamily="34" charset="0"/>
              </a:rPr>
              <a:t>An attacked system that is unsafe to use is a </a:t>
            </a:r>
            <a:r>
              <a:rPr lang="en-US" altLang="en-US" i="1" dirty="0">
                <a:latin typeface="Arial" panose="020B0604020202020204" pitchFamily="34" charset="0"/>
              </a:rPr>
              <a:t>compromised system</a:t>
            </a:r>
            <a:endParaRPr lang="en-US" altLang="en-US" dirty="0">
              <a:latin typeface="Arial" panose="020B0604020202020204" pitchFamily="34" charset="0"/>
            </a:endParaRPr>
          </a:p>
          <a:p>
            <a:r>
              <a:rPr lang="en-US" altLang="en-US" dirty="0">
                <a:latin typeface="Arial" panose="020B0604020202020204" pitchFamily="34" charset="0"/>
              </a:rPr>
              <a:t>Compromised systems on a network, all controlled by a single attacker, is a </a:t>
            </a:r>
            <a:r>
              <a:rPr lang="en-US" altLang="en-US" i="1" dirty="0">
                <a:latin typeface="Arial" panose="020B0604020202020204" pitchFamily="34" charset="0"/>
              </a:rPr>
              <a:t>Botnet</a:t>
            </a:r>
            <a:r>
              <a:rPr lang="en-US" altLang="en-US" dirty="0">
                <a:latin typeface="Arial" panose="020B0604020202020204" pitchFamily="34" charset="0"/>
              </a:rPr>
              <a:t> </a:t>
            </a:r>
          </a:p>
          <a:p>
            <a:r>
              <a:rPr lang="en-US" altLang="en-US" dirty="0">
                <a:ea typeface="ＭＳ Ｐゴシック"/>
              </a:rPr>
              <a:t>Security controls/activities required by law is considered compliance.</a:t>
            </a:r>
            <a:endParaRPr lang="en-US"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a:latin typeface="Arial" panose="020B0604020202020204" pitchFamily="34" charset="0"/>
              </a:rPr>
              <a:t>Assets: What Are We Protecting?</a:t>
            </a:r>
          </a:p>
        </p:txBody>
      </p:sp>
      <p:sp>
        <p:nvSpPr>
          <p:cNvPr id="38914" name="Text Placeholder 2"/>
          <p:cNvSpPr>
            <a:spLocks noGrp="1"/>
          </p:cNvSpPr>
          <p:nvPr>
            <p:ph type="body" idx="1"/>
          </p:nvPr>
        </p:nvSpPr>
        <p:spPr/>
        <p:txBody>
          <a:bodyPr/>
          <a:lstStyle/>
          <a:p>
            <a:r>
              <a:rPr lang="en-US" altLang="en-US">
                <a:latin typeface="Arial" panose="020B0604020202020204" pitchFamily="34" charset="0"/>
              </a:rPr>
              <a:t>Identifying goals</a:t>
            </a:r>
          </a:p>
          <a:p>
            <a:pPr lvl="1"/>
            <a:r>
              <a:rPr lang="en-US" altLang="en-US">
                <a:latin typeface="Arial" panose="020B0604020202020204" pitchFamily="34" charset="0"/>
              </a:rPr>
              <a:t>What do we do that requires our computer?</a:t>
            </a:r>
          </a:p>
          <a:p>
            <a:pPr lvl="1"/>
            <a:r>
              <a:rPr lang="en-US" altLang="en-US">
                <a:latin typeface="Arial" panose="020B0604020202020204" pitchFamily="34" charset="0"/>
              </a:rPr>
              <a:t>Focus on general, non-computing goals</a:t>
            </a:r>
          </a:p>
          <a:p>
            <a:pPr lvl="2"/>
            <a:r>
              <a:rPr lang="en-US" altLang="en-US">
                <a:latin typeface="Arial" panose="020B0604020202020204" pitchFamily="34" charset="0"/>
              </a:rPr>
              <a:t>Making money, operating a store, etc.</a:t>
            </a:r>
          </a:p>
          <a:p>
            <a:pPr lvl="2"/>
            <a:r>
              <a:rPr lang="en-US" altLang="en-US">
                <a:latin typeface="Arial" panose="020B0604020202020204" pitchFamily="34" charset="0"/>
              </a:rPr>
              <a:t>These lead to goals</a:t>
            </a:r>
          </a:p>
          <a:p>
            <a:pPr lvl="3"/>
            <a:r>
              <a:rPr lang="ja-JP" altLang="en-US">
                <a:latin typeface="Arial" panose="020B0604020202020204" pitchFamily="34" charset="0"/>
              </a:rPr>
              <a:t>“</a:t>
            </a:r>
            <a:r>
              <a:rPr lang="en-US" altLang="ja-JP">
                <a:latin typeface="Arial" panose="020B0604020202020204" pitchFamily="34" charset="0"/>
              </a:rPr>
              <a:t>I need to sell products to customers.</a:t>
            </a:r>
            <a:r>
              <a:rPr lang="ja-JP" altLang="en-US">
                <a:latin typeface="Arial" panose="020B0604020202020204" pitchFamily="34" charset="0"/>
              </a:rPr>
              <a:t>”</a:t>
            </a:r>
            <a:endParaRPr lang="en-US" altLang="ja-JP">
              <a:latin typeface="Arial" panose="020B0604020202020204" pitchFamily="34" charset="0"/>
            </a:endParaRPr>
          </a:p>
          <a:p>
            <a:r>
              <a:rPr lang="en-US" altLang="en-US">
                <a:latin typeface="Arial" panose="020B0604020202020204" pitchFamily="34" charset="0"/>
              </a:rPr>
              <a:t>Identifying assets</a:t>
            </a:r>
          </a:p>
          <a:p>
            <a:pPr lvl="1"/>
            <a:r>
              <a:rPr lang="en-US" altLang="en-US">
                <a:latin typeface="Arial" panose="020B0604020202020204" pitchFamily="34" charset="0"/>
              </a:rPr>
              <a:t>What computer assets support these goals?</a:t>
            </a:r>
          </a:p>
          <a:p>
            <a:pPr lvl="1"/>
            <a:r>
              <a:rPr lang="en-US" altLang="en-US">
                <a:latin typeface="Arial" panose="020B0604020202020204" pitchFamily="34" charset="0"/>
              </a:rPr>
              <a:t>Those are the important assets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a:latin typeface="Arial" panose="020B0604020202020204" pitchFamily="34" charset="0"/>
              </a:rPr>
              <a:t>Example: Alice’s Arts</a:t>
            </a:r>
          </a:p>
        </p:txBody>
      </p:sp>
      <p:sp>
        <p:nvSpPr>
          <p:cNvPr id="39938" name="Text Placeholder 2"/>
          <p:cNvSpPr>
            <a:spLocks noGrp="1"/>
          </p:cNvSpPr>
          <p:nvPr>
            <p:ph type="body" idx="1"/>
          </p:nvPr>
        </p:nvSpPr>
        <p:spPr/>
        <p:txBody>
          <a:bodyPr/>
          <a:lstStyle/>
          <a:p>
            <a:r>
              <a:rPr lang="en-US" altLang="en-US">
                <a:latin typeface="Arial" panose="020B0604020202020204" pitchFamily="34" charset="0"/>
              </a:rPr>
              <a:t>A small retail store</a:t>
            </a:r>
          </a:p>
          <a:p>
            <a:r>
              <a:rPr lang="en-US" altLang="en-US">
                <a:latin typeface="Arial" panose="020B0604020202020204" pitchFamily="34" charset="0"/>
              </a:rPr>
              <a:t>Alice is the sole proprietor</a:t>
            </a:r>
          </a:p>
          <a:p>
            <a:r>
              <a:rPr lang="en-US" altLang="en-US">
                <a:latin typeface="Arial" panose="020B0604020202020204" pitchFamily="34" charset="0"/>
              </a:rPr>
              <a:t>Uses a laptop</a:t>
            </a:r>
          </a:p>
          <a:p>
            <a:pPr lvl="1"/>
            <a:r>
              <a:rPr lang="en-US" altLang="en-US">
                <a:latin typeface="Arial" panose="020B0604020202020204" pitchFamily="34" charset="0"/>
              </a:rPr>
              <a:t>Track expenses, pay bills</a:t>
            </a:r>
          </a:p>
          <a:p>
            <a:pPr lvl="1"/>
            <a:r>
              <a:rPr lang="en-US" altLang="en-US">
                <a:latin typeface="Arial" panose="020B0604020202020204" pitchFamily="34" charset="0"/>
              </a:rPr>
              <a:t>Manage bank account</a:t>
            </a:r>
          </a:p>
          <a:p>
            <a:pPr lvl="1"/>
            <a:r>
              <a:rPr lang="en-US" altLang="en-US">
                <a:latin typeface="Arial" panose="020B0604020202020204" pitchFamily="34" charset="0"/>
              </a:rPr>
              <a:t>Order merchandise</a:t>
            </a:r>
          </a:p>
          <a:p>
            <a:pPr lvl="1"/>
            <a:r>
              <a:rPr lang="en-US" altLang="en-US">
                <a:latin typeface="Arial" panose="020B0604020202020204" pitchFamily="34" charset="0"/>
              </a:rPr>
              <a:t>Advertising and social media</a:t>
            </a:r>
          </a:p>
          <a:p>
            <a:r>
              <a:rPr lang="en-US" altLang="en-US">
                <a:latin typeface="Arial" panose="020B0604020202020204" pitchFamily="34" charset="0"/>
              </a:rPr>
              <a:t>Point of Sale (POS) terminal</a:t>
            </a:r>
          </a:p>
          <a:p>
            <a:pPr lvl="1"/>
            <a:r>
              <a:rPr lang="en-US" altLang="en-US">
                <a:latin typeface="Arial" panose="020B0604020202020204" pitchFamily="34" charset="0"/>
              </a:rPr>
              <a:t>Record sales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latin typeface="Arial" panose="020B0604020202020204" pitchFamily="34" charset="0"/>
              </a:rPr>
              <a:t>Alice’s Arts: Goals and Assets</a:t>
            </a:r>
          </a:p>
        </p:txBody>
      </p:sp>
      <p:sp>
        <p:nvSpPr>
          <p:cNvPr id="40962" name="Content Placeholder 2"/>
          <p:cNvSpPr>
            <a:spLocks noGrp="1"/>
          </p:cNvSpPr>
          <p:nvPr>
            <p:ph idx="1"/>
          </p:nvPr>
        </p:nvSpPr>
        <p:spPr/>
        <p:txBody>
          <a:bodyPr/>
          <a:lstStyle/>
          <a:p>
            <a:r>
              <a:rPr lang="en-US" altLang="en-US">
                <a:latin typeface="Arial" panose="020B0604020202020204" pitchFamily="34" charset="0"/>
              </a:rPr>
              <a:t>Alice’s goals: Stay in business and offer appealing merchandise to customers</a:t>
            </a:r>
          </a:p>
          <a:p>
            <a:r>
              <a:rPr lang="en-US" altLang="en-US">
                <a:latin typeface="Arial" panose="020B0604020202020204" pitchFamily="34" charset="0"/>
              </a:rPr>
              <a:t>Alice’s assets:</a:t>
            </a:r>
          </a:p>
          <a:p>
            <a:pPr lvl="1"/>
            <a:r>
              <a:rPr lang="en-US" altLang="en-US">
                <a:latin typeface="Arial" panose="020B0604020202020204" pitchFamily="34" charset="0"/>
              </a:rPr>
              <a:t>Computer hardware: laptop, POS, printer</a:t>
            </a:r>
          </a:p>
          <a:p>
            <a:pPr lvl="1"/>
            <a:r>
              <a:rPr lang="en-US" altLang="en-US">
                <a:latin typeface="Arial" panose="020B0604020202020204" pitchFamily="34" charset="0"/>
              </a:rPr>
              <a:t>Purchased software: OS install disk, office software, etc.</a:t>
            </a:r>
          </a:p>
          <a:p>
            <a:pPr lvl="1"/>
            <a:r>
              <a:rPr lang="en-US" altLang="en-US">
                <a:latin typeface="Arial" panose="020B0604020202020204" pitchFamily="34" charset="0"/>
              </a:rPr>
              <a:t>Personal arrangement of files and contents</a:t>
            </a:r>
          </a:p>
          <a:p>
            <a:pPr lvl="1"/>
            <a:r>
              <a:rPr lang="en-US" altLang="en-US">
                <a:latin typeface="Arial" panose="020B0604020202020204" pitchFamily="34" charset="0"/>
              </a:rPr>
              <a:t>Spreadsheets to track business</a:t>
            </a:r>
          </a:p>
          <a:p>
            <a:pPr lvl="1"/>
            <a:r>
              <a:rPr lang="en-US" altLang="en-US">
                <a:latin typeface="Arial" panose="020B0604020202020204" pitchFamily="34" charset="0"/>
              </a:rPr>
              <a:t>Online accounts: Banks, merchandise</a:t>
            </a:r>
          </a:p>
          <a:p>
            <a:pPr lvl="1"/>
            <a:r>
              <a:rPr lang="en-US" altLang="en-US">
                <a:latin typeface="Arial" panose="020B0604020202020204" pitchFamily="34" charset="0"/>
              </a:rPr>
              <a:t>Social media accounts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a:latin typeface="Arial" panose="020B0604020202020204" pitchFamily="34" charset="0"/>
              </a:rPr>
              <a:t>Security Architecture and Boundaries</a:t>
            </a:r>
          </a:p>
        </p:txBody>
      </p:sp>
      <p:sp>
        <p:nvSpPr>
          <p:cNvPr id="41986" name="Text Placeholder 2"/>
          <p:cNvSpPr>
            <a:spLocks noGrp="1"/>
          </p:cNvSpPr>
          <p:nvPr>
            <p:ph type="body" idx="1"/>
          </p:nvPr>
        </p:nvSpPr>
        <p:spPr/>
        <p:txBody>
          <a:bodyPr/>
          <a:lstStyle/>
          <a:p>
            <a:r>
              <a:rPr lang="en-US" altLang="en-US" dirty="0">
                <a:latin typeface="Arial" panose="020B0604020202020204" pitchFamily="34" charset="0"/>
              </a:rPr>
              <a:t>Room security = walls + doorways</a:t>
            </a:r>
          </a:p>
          <a:p>
            <a:r>
              <a:rPr lang="en-US" altLang="en-US" dirty="0">
                <a:latin typeface="Arial" panose="020B0604020202020204" pitchFamily="34" charset="0"/>
              </a:rPr>
              <a:t>How do we assess a boundary?</a:t>
            </a:r>
          </a:p>
          <a:p>
            <a:pPr marL="971550" lvl="1" indent="-514350">
              <a:buFont typeface="Calibri" panose="020F0502020204030204" pitchFamily="34" charset="0"/>
              <a:buAutoNum type="arabicPeriod"/>
            </a:pPr>
            <a:r>
              <a:rPr lang="en-US" altLang="en-US" dirty="0">
                <a:latin typeface="Arial" panose="020B0604020202020204" pitchFamily="34" charset="0"/>
              </a:rPr>
              <a:t>Can a threat agent breach a wall?</a:t>
            </a:r>
          </a:p>
          <a:p>
            <a:pPr marL="971550" lvl="1" indent="-514350">
              <a:buFont typeface="Calibri" panose="020F0502020204030204" pitchFamily="34" charset="0"/>
              <a:buAutoNum type="arabicPeriod"/>
            </a:pPr>
            <a:r>
              <a:rPr lang="en-US" altLang="en-US" dirty="0">
                <a:latin typeface="Arial" panose="020B0604020202020204" pitchFamily="34" charset="0"/>
              </a:rPr>
              <a:t>How do we control doorways?</a:t>
            </a:r>
          </a:p>
          <a:p>
            <a:pPr marL="971550" lvl="1" indent="-514350">
              <a:buFont typeface="Calibri" panose="020F0502020204030204" pitchFamily="34" charset="0"/>
              <a:buAutoNum type="arabicPeriod"/>
            </a:pPr>
            <a:r>
              <a:rPr lang="en-US" altLang="en-US" dirty="0">
                <a:latin typeface="Arial" panose="020B0604020202020204" pitchFamily="34" charset="0"/>
              </a:rPr>
              <a:t>How can a threat agent pass through a doorway?</a:t>
            </a:r>
          </a:p>
          <a:p>
            <a:pPr marL="971550" lvl="1" indent="-514350">
              <a:buFont typeface="Calibri" panose="020F0502020204030204" pitchFamily="34" charset="0"/>
              <a:buAutoNum type="arabicPeriod"/>
            </a:pPr>
            <a:r>
              <a:rPr lang="en-US" altLang="en-US" dirty="0">
                <a:latin typeface="Arial" panose="020B0604020202020204" pitchFamily="34" charset="0"/>
              </a:rPr>
              <a:t>How much do we trust those inside the boundary (i.e., the insider threat)?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latin typeface="Arial" panose="020B0604020202020204" pitchFamily="34" charset="0"/>
              </a:rPr>
              <a:t>Least Privilege: A Basic Principle</a:t>
            </a:r>
          </a:p>
        </p:txBody>
      </p:sp>
      <p:sp>
        <p:nvSpPr>
          <p:cNvPr id="43010" name="Text Placeholder 2"/>
          <p:cNvSpPr>
            <a:spLocks noGrp="1"/>
          </p:cNvSpPr>
          <p:nvPr>
            <p:ph type="body" idx="1"/>
          </p:nvPr>
        </p:nvSpPr>
        <p:spPr/>
        <p:txBody>
          <a:bodyPr/>
          <a:lstStyle/>
          <a:p>
            <a:r>
              <a:rPr lang="en-US" altLang="en-US">
                <a:latin typeface="Arial" panose="020B0604020202020204" pitchFamily="34" charset="0"/>
              </a:rPr>
              <a:t>Restrict what people may do to an asset</a:t>
            </a:r>
          </a:p>
          <a:p>
            <a:r>
              <a:rPr lang="en-US" altLang="en-US">
                <a:latin typeface="Arial" panose="020B0604020202020204" pitchFamily="34" charset="0"/>
              </a:rPr>
              <a:t>Provide the minimum privileges required</a:t>
            </a:r>
          </a:p>
          <a:p>
            <a:r>
              <a:rPr lang="en-US" altLang="en-US">
                <a:latin typeface="Arial" panose="020B0604020202020204" pitchFamily="34" charset="0"/>
              </a:rPr>
              <a:t>Example: key opens </a:t>
            </a:r>
            <a:r>
              <a:rPr lang="en-US" altLang="en-US" i="1">
                <a:latin typeface="Arial" panose="020B0604020202020204" pitchFamily="34" charset="0"/>
              </a:rPr>
              <a:t>my</a:t>
            </a:r>
            <a:r>
              <a:rPr lang="en-US" altLang="en-US">
                <a:latin typeface="Arial" panose="020B0604020202020204" pitchFamily="34" charset="0"/>
              </a:rPr>
              <a:t> store but not </a:t>
            </a:r>
            <a:r>
              <a:rPr lang="en-US" altLang="en-US" i="1">
                <a:latin typeface="Arial" panose="020B0604020202020204" pitchFamily="34" charset="0"/>
              </a:rPr>
              <a:t>yours</a:t>
            </a:r>
            <a:endParaRPr lang="en-US" altLang="en-US">
              <a:latin typeface="Arial" panose="020B0604020202020204" pitchFamily="34" charset="0"/>
            </a:endParaRPr>
          </a:p>
          <a:p>
            <a:pPr lvl="1"/>
            <a:endParaRPr lang="en-US" altLang="en-US">
              <a:latin typeface="Arial" panose="020B0604020202020204" pitchFamily="34" charset="0"/>
            </a:endParaRPr>
          </a:p>
        </p:txBody>
      </p:sp>
      <p:pic>
        <p:nvPicPr>
          <p:cNvPr id="2" name="Picture 1" descr="The figure illustrates how boundaries are set up in Alice’s store. A door at the front is present for outsiders to enter the store. On entry, the sales counter (POS terminal) is at the left, and Alice’s office (closed room) is to the right, where Alice sits with her laptop. Inside the store is where the store clerks, customers, and visitors are present. At the back of the store, a door leads to the merchandise storage. This area is only open to Alice and the store clerk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142" y="3033368"/>
            <a:ext cx="6049716" cy="30041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81B818ED-89A6-4179-9250-FC3642F1A131}" type="slidenum">
              <a:rPr lang="en-US" altLang="en-US" sz="1200">
                <a:solidFill>
                  <a:srgbClr val="898989"/>
                </a:solidFill>
                <a:latin typeface="Calibri" panose="020F0502020204030204" pitchFamily="34" charset="0"/>
              </a:rPr>
              <a:pPr algn="ctr" eaLnBrk="1" hangingPunct="1">
                <a:spcBef>
                  <a:spcPct val="0"/>
                </a:spcBef>
                <a:buFontTx/>
                <a:buNone/>
              </a:pPr>
              <a:t>2</a:t>
            </a:fld>
            <a:endParaRPr lang="en-US" altLang="en-US" sz="1200">
              <a:solidFill>
                <a:srgbClr val="898989"/>
              </a:solidFill>
              <a:latin typeface="Calibri" panose="020F0502020204030204" pitchFamily="34" charset="0"/>
            </a:endParaRPr>
          </a:p>
        </p:txBody>
      </p:sp>
      <p:sp>
        <p:nvSpPr>
          <p:cNvPr id="18434" name="Rectangle 2"/>
          <p:cNvSpPr>
            <a:spLocks noGrp="1"/>
          </p:cNvSpPr>
          <p:nvPr>
            <p:ph type="title"/>
          </p:nvPr>
        </p:nvSpPr>
        <p:spPr/>
        <p:txBody>
          <a:bodyPr/>
          <a:lstStyle/>
          <a:p>
            <a:r>
              <a:rPr lang="en-US" altLang="en-US">
                <a:latin typeface="Arial" panose="020B0604020202020204" pitchFamily="34" charset="0"/>
              </a:rPr>
              <a:t>Making Security Decisions</a:t>
            </a:r>
          </a:p>
        </p:txBody>
      </p:sp>
      <p:sp>
        <p:nvSpPr>
          <p:cNvPr id="18435" name="Rectangle 3"/>
          <p:cNvSpPr>
            <a:spLocks noGrp="1"/>
          </p:cNvSpPr>
          <p:nvPr>
            <p:ph type="body" idx="1"/>
          </p:nvPr>
        </p:nvSpPr>
        <p:spPr/>
        <p:txBody>
          <a:bodyPr/>
          <a:lstStyle/>
          <a:p>
            <a:r>
              <a:rPr lang="en-US" altLang="en-US" dirty="0">
                <a:ea typeface="ＭＳ Ｐゴシック"/>
              </a:rPr>
              <a:t>Do you always lock:</a:t>
            </a:r>
          </a:p>
          <a:p>
            <a:pPr lvl="1"/>
            <a:r>
              <a:rPr lang="en-US" altLang="en-US" dirty="0">
                <a:ea typeface="ＭＳ Ｐゴシック"/>
                <a:cs typeface="Arial"/>
              </a:rPr>
              <a:t>A car door</a:t>
            </a:r>
          </a:p>
          <a:p>
            <a:pPr lvl="1"/>
            <a:r>
              <a:rPr lang="en-US" altLang="en-US" dirty="0">
                <a:ea typeface="ＭＳ Ｐゴシック"/>
                <a:cs typeface="Arial"/>
              </a:rPr>
              <a:t>A room door</a:t>
            </a:r>
          </a:p>
          <a:p>
            <a:pPr lvl="1"/>
            <a:r>
              <a:rPr lang="en-US" altLang="en-US" dirty="0">
                <a:ea typeface="ＭＳ Ｐゴシック"/>
                <a:cs typeface="Arial"/>
              </a:rPr>
              <a:t>A house door</a:t>
            </a:r>
          </a:p>
          <a:p>
            <a:pPr lvl="1"/>
            <a:endParaRPr lang="en-US" altLang="en-US" dirty="0">
              <a:ea typeface="ＭＳ Ｐゴシック"/>
              <a:cs typeface="Arial"/>
            </a:endParaRPr>
          </a:p>
          <a:p>
            <a:r>
              <a:rPr lang="en-US" altLang="en-US" dirty="0">
                <a:ea typeface="ＭＳ Ｐゴシック"/>
              </a:rPr>
              <a:t>If not </a:t>
            </a:r>
            <a:r>
              <a:rPr lang="en-US" altLang="en-US" i="1" dirty="0">
                <a:ea typeface="ＭＳ Ｐゴシック"/>
              </a:rPr>
              <a:t>always</a:t>
            </a:r>
            <a:r>
              <a:rPr lang="en-US" altLang="en-US" dirty="0">
                <a:ea typeface="ＭＳ Ｐゴシック"/>
              </a:rPr>
              <a:t>, what decides?</a:t>
            </a:r>
          </a:p>
          <a:p>
            <a:pPr lvl="1"/>
            <a:r>
              <a:rPr lang="en-US" altLang="en-US" dirty="0">
                <a:ea typeface="ＭＳ Ｐゴシック"/>
                <a:cs typeface="Arial"/>
              </a:rPr>
              <a:t>Rule-based decisions – follow a standard</a:t>
            </a:r>
          </a:p>
          <a:p>
            <a:pPr lvl="1"/>
            <a:r>
              <a:rPr lang="en-US" altLang="en-US" dirty="0">
                <a:ea typeface="ＭＳ Ｐゴシック"/>
                <a:cs typeface="Arial"/>
              </a:rPr>
              <a:t>Relativistic decisions – copy others’ behavior</a:t>
            </a:r>
          </a:p>
          <a:p>
            <a:pPr lvl="1"/>
            <a:r>
              <a:rPr lang="en-US" altLang="en-US" dirty="0">
                <a:ea typeface="ＭＳ Ｐゴシック"/>
                <a:cs typeface="Arial"/>
              </a:rPr>
              <a:t>Risk assessment – a calculated risk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a:latin typeface="Arial" panose="020B0604020202020204" pitchFamily="34" charset="0"/>
              </a:rPr>
              <a:t>Defense in Depth: Another Principle</a:t>
            </a:r>
          </a:p>
        </p:txBody>
      </p:sp>
      <p:sp>
        <p:nvSpPr>
          <p:cNvPr id="44034" name="Text Placeholder 2"/>
          <p:cNvSpPr>
            <a:spLocks noGrp="1"/>
          </p:cNvSpPr>
          <p:nvPr>
            <p:ph type="body" idx="1"/>
          </p:nvPr>
        </p:nvSpPr>
        <p:spPr/>
        <p:txBody>
          <a:bodyPr/>
          <a:lstStyle/>
          <a:p>
            <a:r>
              <a:rPr lang="en-US" altLang="en-US" dirty="0">
                <a:ea typeface="ＭＳ Ｐゴシック"/>
              </a:rPr>
              <a:t>We improve security by providing </a:t>
            </a:r>
            <a:r>
              <a:rPr lang="en-US" altLang="en-US" i="1" dirty="0">
                <a:ea typeface="ＭＳ Ｐゴシック"/>
              </a:rPr>
              <a:t>layers</a:t>
            </a:r>
            <a:r>
              <a:rPr lang="en-US" altLang="en-US" dirty="0">
                <a:ea typeface="ＭＳ Ｐゴシック"/>
              </a:rPr>
              <a:t> of defense</a:t>
            </a:r>
          </a:p>
          <a:p>
            <a:pPr lvl="1"/>
            <a:r>
              <a:rPr lang="en-US" altLang="en-US" dirty="0">
                <a:ea typeface="ＭＳ Ｐゴシック"/>
                <a:cs typeface="Arial"/>
              </a:rPr>
              <a:t>Attackers must breach a </a:t>
            </a:r>
            <a:r>
              <a:rPr lang="en-US" altLang="en-US" i="1" dirty="0">
                <a:ea typeface="ＭＳ Ｐゴシック"/>
                <a:cs typeface="Arial"/>
              </a:rPr>
              <a:t>series</a:t>
            </a:r>
            <a:r>
              <a:rPr lang="en-US" altLang="en-US" dirty="0">
                <a:ea typeface="ＭＳ Ｐゴシック"/>
                <a:cs typeface="Arial"/>
              </a:rPr>
              <a:t> of defenses to reach our most valuable assets</a:t>
            </a:r>
          </a:p>
          <a:p>
            <a:pPr lvl="1"/>
            <a:endParaRPr lang="en-US" altLang="en-US" dirty="0">
              <a:ea typeface="ＭＳ Ｐゴシック"/>
              <a:cs typeface="Arial"/>
            </a:endParaRPr>
          </a:p>
          <a:p>
            <a:r>
              <a:rPr lang="en-US" altLang="en-US" dirty="0">
                <a:ea typeface="ＭＳ Ｐゴシック"/>
              </a:rPr>
              <a:t>Example: stealing Alice’s laptop off-hours</a:t>
            </a:r>
          </a:p>
          <a:p>
            <a:pPr lvl="1"/>
            <a:r>
              <a:rPr lang="en-US" altLang="en-US" dirty="0">
                <a:ea typeface="ＭＳ Ｐゴシック"/>
                <a:cs typeface="Arial"/>
              </a:rPr>
              <a:t>Layer 1: Thief must first enter the outer door</a:t>
            </a:r>
          </a:p>
          <a:p>
            <a:pPr lvl="2"/>
            <a:r>
              <a:rPr lang="en-US" altLang="en-US" dirty="0">
                <a:ea typeface="ＭＳ Ｐゴシック"/>
                <a:cs typeface="Arial"/>
              </a:rPr>
              <a:t>The door is locked when store is closed</a:t>
            </a:r>
          </a:p>
          <a:p>
            <a:pPr lvl="1"/>
            <a:r>
              <a:rPr lang="en-US" altLang="en-US" dirty="0">
                <a:ea typeface="ＭＳ Ｐゴシック"/>
                <a:cs typeface="Arial"/>
              </a:rPr>
              <a:t>Layer 2: Thief must enter the office area</a:t>
            </a:r>
          </a:p>
          <a:p>
            <a:pPr lvl="2"/>
            <a:r>
              <a:rPr lang="en-US" altLang="en-US" dirty="0">
                <a:ea typeface="ＭＳ Ｐゴシック"/>
                <a:cs typeface="Arial"/>
              </a:rPr>
              <a:t>Only Alice can unlock the office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dirty="0">
                <a:latin typeface="Arial" panose="020B0604020202020204" pitchFamily="34" charset="0"/>
              </a:rPr>
              <a:t>Threat Agents</a:t>
            </a:r>
          </a:p>
        </p:txBody>
      </p:sp>
      <p:sp>
        <p:nvSpPr>
          <p:cNvPr id="46082" name="Content Placeholder 2"/>
          <p:cNvSpPr>
            <a:spLocks noGrp="1"/>
          </p:cNvSpPr>
          <p:nvPr>
            <p:ph idx="1"/>
          </p:nvPr>
        </p:nvSpPr>
        <p:spPr/>
        <p:txBody>
          <a:bodyPr/>
          <a:lstStyle/>
          <a:p>
            <a:r>
              <a:rPr lang="en-US" altLang="en-US">
                <a:latin typeface="Arial" panose="020B0604020202020204" pitchFamily="34" charset="0"/>
              </a:rPr>
              <a:t>Think about the people who actually perform attacks</a:t>
            </a:r>
          </a:p>
          <a:p>
            <a:r>
              <a:rPr lang="en-US" altLang="en-US">
                <a:latin typeface="Arial" panose="020B0604020202020204" pitchFamily="34" charset="0"/>
              </a:rPr>
              <a:t>We can use published information to produce written profiles of specific groups that represent threat agents</a:t>
            </a:r>
          </a:p>
          <a:p>
            <a:endParaRPr lang="en-US" altLang="en-US">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a:latin typeface="Arial" panose="020B0604020202020204" pitchFamily="34" charset="0"/>
              </a:rPr>
              <a:t>Examples of Specific Threat Agents</a:t>
            </a:r>
          </a:p>
        </p:txBody>
      </p:sp>
      <p:sp>
        <p:nvSpPr>
          <p:cNvPr id="47106" name="Content Placeholder 2"/>
          <p:cNvSpPr>
            <a:spLocks noGrp="1"/>
          </p:cNvSpPr>
          <p:nvPr>
            <p:ph idx="1"/>
          </p:nvPr>
        </p:nvSpPr>
        <p:spPr/>
        <p:txBody>
          <a:bodyPr/>
          <a:lstStyle/>
          <a:p>
            <a:r>
              <a:rPr lang="en-US" altLang="en-US" dirty="0">
                <a:latin typeface="Arial" panose="020B0604020202020204" pitchFamily="34" charset="0"/>
              </a:rPr>
              <a:t>Cyber-criminals: Kevin Mitnick, Jerry Schneider</a:t>
            </a:r>
          </a:p>
          <a:p>
            <a:r>
              <a:rPr lang="en-US" altLang="en-US" dirty="0">
                <a:latin typeface="Arial" panose="020B0604020202020204" pitchFamily="34" charset="0"/>
              </a:rPr>
              <a:t>Criminal organizations</a:t>
            </a:r>
          </a:p>
          <a:p>
            <a:pPr lvl="1"/>
            <a:r>
              <a:rPr lang="en-US" altLang="en-US" dirty="0">
                <a:ea typeface="ＭＳ Ｐゴシック"/>
                <a:cs typeface="Arial"/>
              </a:rPr>
              <a:t>Forums used in cybercrime activities</a:t>
            </a:r>
          </a:p>
          <a:p>
            <a:pPr lvl="1"/>
            <a:r>
              <a:rPr lang="en-US" altLang="en-US" dirty="0">
                <a:latin typeface="Arial" panose="020B0604020202020204" pitchFamily="34" charset="0"/>
              </a:rPr>
              <a:t>Groups operating identified botnets</a:t>
            </a:r>
          </a:p>
          <a:p>
            <a:pPr lvl="1"/>
            <a:r>
              <a:rPr lang="en-US" altLang="en-US" dirty="0">
                <a:latin typeface="Arial" panose="020B0604020202020204" pitchFamily="34" charset="0"/>
              </a:rPr>
              <a:t>Vendors of software used in cyber crime</a:t>
            </a:r>
          </a:p>
          <a:p>
            <a:r>
              <a:rPr lang="en-US" altLang="en-US" dirty="0">
                <a:latin typeface="Arial" panose="020B0604020202020204" pitchFamily="34" charset="0"/>
              </a:rPr>
              <a:t>Independent pressure groups</a:t>
            </a:r>
          </a:p>
          <a:p>
            <a:pPr lvl="1"/>
            <a:r>
              <a:rPr lang="en-US" altLang="en-US" dirty="0">
                <a:latin typeface="Arial" panose="020B0604020202020204" pitchFamily="34" charset="0"/>
              </a:rPr>
              <a:t>Anonymous, </a:t>
            </a:r>
            <a:r>
              <a:rPr lang="en-US" altLang="en-US" dirty="0" err="1">
                <a:latin typeface="Arial" panose="020B0604020202020204" pitchFamily="34" charset="0"/>
              </a:rPr>
              <a:t>Lulzsec</a:t>
            </a:r>
            <a:endParaRPr lang="en-US" altLang="en-US" dirty="0">
              <a:latin typeface="Arial" panose="020B0604020202020204" pitchFamily="34" charset="0"/>
            </a:endParaRPr>
          </a:p>
          <a:p>
            <a:r>
              <a:rPr lang="en-US" altLang="en-US" dirty="0">
                <a:latin typeface="Arial" panose="020B0604020202020204" pitchFamily="34" charset="0"/>
              </a:rPr>
              <a:t>National actors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a:latin typeface="Arial" panose="020B0604020202020204" pitchFamily="34" charset="0"/>
              </a:rPr>
              <a:t>National Actors</a:t>
            </a:r>
          </a:p>
        </p:txBody>
      </p:sp>
      <p:sp>
        <p:nvSpPr>
          <p:cNvPr id="48130" name="Content Placeholder 2"/>
          <p:cNvSpPr>
            <a:spLocks noGrp="1"/>
          </p:cNvSpPr>
          <p:nvPr>
            <p:ph idx="1"/>
          </p:nvPr>
        </p:nvSpPr>
        <p:spPr/>
        <p:txBody>
          <a:bodyPr/>
          <a:lstStyle/>
          <a:p>
            <a:r>
              <a:rPr lang="en-US" altLang="en-US" dirty="0">
                <a:latin typeface="Arial" panose="020B0604020202020204" pitchFamily="34" charset="0"/>
              </a:rPr>
              <a:t>Government intelligence agencies</a:t>
            </a:r>
          </a:p>
          <a:p>
            <a:pPr lvl="1"/>
            <a:r>
              <a:rPr lang="en-US" altLang="en-US" dirty="0">
                <a:latin typeface="Arial" panose="020B0604020202020204" pitchFamily="34" charset="0"/>
              </a:rPr>
              <a:t>NSA</a:t>
            </a:r>
          </a:p>
          <a:p>
            <a:pPr lvl="1"/>
            <a:r>
              <a:rPr lang="en-US" altLang="en-US" dirty="0">
                <a:latin typeface="Arial" panose="020B0604020202020204" pitchFamily="34" charset="0"/>
              </a:rPr>
              <a:t>GCHQ</a:t>
            </a:r>
          </a:p>
          <a:p>
            <a:pPr lvl="1"/>
            <a:r>
              <a:rPr lang="en-US" altLang="en-US" dirty="0">
                <a:latin typeface="Arial" panose="020B0604020202020204" pitchFamily="34" charset="0"/>
              </a:rPr>
              <a:t>Other politically active countries</a:t>
            </a:r>
          </a:p>
          <a:p>
            <a:r>
              <a:rPr lang="en-US" altLang="en-US" dirty="0">
                <a:latin typeface="Arial" panose="020B0604020202020204" pitchFamily="34" charset="0"/>
              </a:rPr>
              <a:t>Military cyber operations groups</a:t>
            </a:r>
          </a:p>
          <a:p>
            <a:r>
              <a:rPr lang="en-US" altLang="en-US" dirty="0">
                <a:latin typeface="Arial" panose="020B0604020202020204" pitchFamily="34" charset="0"/>
              </a:rPr>
              <a:t>Quasi-governmental: Syrian Electronic Army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a:latin typeface="Arial" panose="020B0604020202020204" pitchFamily="34" charset="0"/>
              </a:rPr>
              <a:t>Profiling a Threat Agent</a:t>
            </a:r>
          </a:p>
        </p:txBody>
      </p:sp>
      <p:sp>
        <p:nvSpPr>
          <p:cNvPr id="49154" name="Content Placeholder 2"/>
          <p:cNvSpPr>
            <a:spLocks noGrp="1"/>
          </p:cNvSpPr>
          <p:nvPr>
            <p:ph idx="1"/>
          </p:nvPr>
        </p:nvSpPr>
        <p:spPr/>
        <p:txBody>
          <a:bodyPr/>
          <a:lstStyle/>
          <a:p>
            <a:r>
              <a:rPr lang="en-US" altLang="en-US" dirty="0">
                <a:latin typeface="Arial" panose="020B0604020202020204" pitchFamily="34" charset="0"/>
              </a:rPr>
              <a:t>Goals</a:t>
            </a:r>
          </a:p>
          <a:p>
            <a:r>
              <a:rPr lang="en-US" altLang="en-US" dirty="0">
                <a:latin typeface="Arial" panose="020B0604020202020204" pitchFamily="34" charset="0"/>
              </a:rPr>
              <a:t>Typical mode of operation (MO)</a:t>
            </a:r>
          </a:p>
          <a:p>
            <a:r>
              <a:rPr lang="en-US" altLang="en-US" dirty="0">
                <a:latin typeface="Arial" panose="020B0604020202020204" pitchFamily="34" charset="0"/>
              </a:rPr>
              <a:t>Level of motivation</a:t>
            </a:r>
          </a:p>
          <a:p>
            <a:r>
              <a:rPr lang="en-US" altLang="en-US" dirty="0">
                <a:latin typeface="Arial" panose="020B0604020202020204" pitchFamily="34" charset="0"/>
              </a:rPr>
              <a:t>Capabilities and logistical constraints</a:t>
            </a:r>
          </a:p>
          <a:p>
            <a:r>
              <a:rPr lang="en-US" altLang="en-US" dirty="0">
                <a:latin typeface="Arial" panose="020B0604020202020204" pitchFamily="34" charset="0"/>
              </a:rPr>
              <a:t>References – reputable sources for the information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en-US">
                <a:latin typeface="Arial" panose="020B0604020202020204" pitchFamily="34" charset="0"/>
              </a:rPr>
              <a:t>Threat Agents – Typical Goals</a:t>
            </a:r>
          </a:p>
        </p:txBody>
      </p:sp>
      <p:sp>
        <p:nvSpPr>
          <p:cNvPr id="50178" name="Content Placeholder 2"/>
          <p:cNvSpPr>
            <a:spLocks noGrp="1"/>
          </p:cNvSpPr>
          <p:nvPr>
            <p:ph idx="1"/>
          </p:nvPr>
        </p:nvSpPr>
        <p:spPr/>
        <p:txBody>
          <a:bodyPr/>
          <a:lstStyle/>
          <a:p>
            <a:pPr lvl="1"/>
            <a:r>
              <a:rPr lang="en-US" altLang="en-US" dirty="0">
                <a:ea typeface="ＭＳ Ｐゴシック"/>
                <a:cs typeface="Arial"/>
              </a:rPr>
              <a:t>Financial gain</a:t>
            </a:r>
            <a:endParaRPr lang="en-US">
              <a:ea typeface="ＭＳ Ｐゴシック"/>
              <a:cs typeface="Arial"/>
            </a:endParaRPr>
          </a:p>
          <a:p>
            <a:pPr lvl="1"/>
            <a:r>
              <a:rPr lang="en-US" dirty="0">
                <a:latin typeface="Arial" panose="020B0604020202020204" pitchFamily="34" charset="0"/>
                <a:cs typeface="Arial"/>
              </a:rPr>
              <a:t>News coverage</a:t>
            </a:r>
            <a:endParaRPr lang="en-US" altLang="en-US" dirty="0">
              <a:latin typeface="Arial" panose="020B0604020202020204" pitchFamily="34" charset="0"/>
              <a:cs typeface="Arial"/>
            </a:endParaRPr>
          </a:p>
          <a:p>
            <a:pPr lvl="1"/>
            <a:r>
              <a:rPr lang="en-US" altLang="en-US" dirty="0">
                <a:ea typeface="ＭＳ Ｐゴシック"/>
                <a:cs typeface="Arial"/>
              </a:rPr>
              <a:t>Ideological victory</a:t>
            </a:r>
            <a:endParaRPr lang="en-US"/>
          </a:p>
          <a:p>
            <a:pPr lvl="1"/>
            <a:r>
              <a:rPr lang="en-US" altLang="en-US" dirty="0">
                <a:ea typeface="ＭＳ Ｐゴシック"/>
                <a:cs typeface="Arial"/>
              </a:rPr>
              <a:t>Regime change?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a:latin typeface="Arial" panose="020B0604020202020204" pitchFamily="34" charset="0"/>
              </a:rPr>
              <a:t>Typical Mode of Operation (MO)</a:t>
            </a:r>
          </a:p>
        </p:txBody>
      </p:sp>
      <p:sp>
        <p:nvSpPr>
          <p:cNvPr id="51202" name="Content Placeholder 2"/>
          <p:cNvSpPr>
            <a:spLocks noGrp="1"/>
          </p:cNvSpPr>
          <p:nvPr>
            <p:ph idx="1"/>
          </p:nvPr>
        </p:nvSpPr>
        <p:spPr/>
        <p:txBody>
          <a:bodyPr/>
          <a:lstStyle/>
          <a:p>
            <a:pPr lvl="1"/>
            <a:r>
              <a:rPr lang="en-US" altLang="en-US">
                <a:latin typeface="Arial" panose="020B0604020202020204" pitchFamily="34" charset="0"/>
              </a:rPr>
              <a:t>How targets are selected</a:t>
            </a:r>
          </a:p>
          <a:p>
            <a:pPr lvl="1"/>
            <a:r>
              <a:rPr lang="en-US" altLang="en-US">
                <a:latin typeface="Arial" panose="020B0604020202020204" pitchFamily="34" charset="0"/>
              </a:rPr>
              <a:t>How operations are organized</a:t>
            </a:r>
          </a:p>
          <a:p>
            <a:pPr lvl="1"/>
            <a:r>
              <a:rPr lang="en-US" altLang="en-US">
                <a:latin typeface="Arial" panose="020B0604020202020204" pitchFamily="34" charset="0"/>
              </a:rPr>
              <a:t>Preference for broadly targeted attacks or specific targets</a:t>
            </a:r>
          </a:p>
          <a:p>
            <a:pPr lvl="1"/>
            <a:r>
              <a:rPr lang="en-US" altLang="en-US">
                <a:latin typeface="Arial" panose="020B0604020202020204" pitchFamily="34" charset="0"/>
              </a:rPr>
              <a:t>Individual versus multiple coordinated attacks </a:t>
            </a:r>
          </a:p>
          <a:p>
            <a:pPr lvl="1"/>
            <a:r>
              <a:rPr lang="en-US" altLang="en-US">
                <a:latin typeface="Arial" panose="020B0604020202020204" pitchFamily="34" charset="0"/>
              </a:rPr>
              <a:t>Remote attacks, on-site attacks, insider attacks, social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a:latin typeface="Arial" panose="020B0604020202020204" pitchFamily="34" charset="0"/>
              </a:rPr>
              <a:t>Level of Motivation</a:t>
            </a:r>
          </a:p>
        </p:txBody>
      </p:sp>
      <p:sp>
        <p:nvSpPr>
          <p:cNvPr id="52226" name="Content Placeholder 2"/>
          <p:cNvSpPr>
            <a:spLocks noGrp="1"/>
          </p:cNvSpPr>
          <p:nvPr>
            <p:ph idx="1"/>
          </p:nvPr>
        </p:nvSpPr>
        <p:spPr/>
        <p:txBody>
          <a:bodyPr/>
          <a:lstStyle/>
          <a:p>
            <a:r>
              <a:rPr lang="en-US" altLang="en-US">
                <a:latin typeface="Arial" panose="020B0604020202020204" pitchFamily="34" charset="0"/>
              </a:rPr>
              <a:t>Unmotivated</a:t>
            </a:r>
          </a:p>
          <a:p>
            <a:r>
              <a:rPr lang="en-US" altLang="en-US">
                <a:latin typeface="Arial" panose="020B0604020202020204" pitchFamily="34" charset="0"/>
              </a:rPr>
              <a:t>Scant – will exploit minor vulnerabilities</a:t>
            </a:r>
          </a:p>
          <a:p>
            <a:r>
              <a:rPr lang="en-US" altLang="en-US">
                <a:latin typeface="Arial" panose="020B0604020202020204" pitchFamily="34" charset="0"/>
              </a:rPr>
              <a:t>Stealth – applies effort, but avoids social stigma</a:t>
            </a:r>
          </a:p>
          <a:p>
            <a:r>
              <a:rPr lang="en-US" altLang="en-US">
                <a:latin typeface="Arial" panose="020B0604020202020204" pitchFamily="34" charset="0"/>
              </a:rPr>
              <a:t>Low – causes harm and limited damage to assets</a:t>
            </a:r>
          </a:p>
          <a:p>
            <a:r>
              <a:rPr lang="en-US" altLang="en-US">
                <a:latin typeface="Arial" panose="020B0604020202020204" pitchFamily="34" charset="0"/>
              </a:rPr>
              <a:t>Moderate – cause significant damage to assets or some injury to persons, but not critical injury</a:t>
            </a:r>
          </a:p>
          <a:p>
            <a:r>
              <a:rPr lang="en-US" altLang="en-US">
                <a:latin typeface="Arial" panose="020B0604020202020204" pitchFamily="34" charset="0"/>
              </a:rPr>
              <a:t>High – will cause significant disruptions and/or critical injuries to people to achieve objectives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a:latin typeface="Arial" panose="020B0604020202020204" pitchFamily="34" charset="0"/>
              </a:rPr>
              <a:t>Capabilities and Logistical Constraints</a:t>
            </a:r>
          </a:p>
        </p:txBody>
      </p:sp>
      <p:sp>
        <p:nvSpPr>
          <p:cNvPr id="53250" name="Content Placeholder 2"/>
          <p:cNvSpPr>
            <a:spLocks noGrp="1"/>
          </p:cNvSpPr>
          <p:nvPr>
            <p:ph idx="1"/>
          </p:nvPr>
        </p:nvSpPr>
        <p:spPr/>
        <p:txBody>
          <a:bodyPr/>
          <a:lstStyle/>
          <a:p>
            <a:r>
              <a:rPr lang="en-US" altLang="en-US">
                <a:latin typeface="Arial" panose="020B0604020202020204" pitchFamily="34" charset="0"/>
              </a:rPr>
              <a:t>Size of team, financial resources, geographical limitations</a:t>
            </a:r>
          </a:p>
          <a:p>
            <a:r>
              <a:rPr lang="en-US" altLang="en-US">
                <a:latin typeface="Arial" panose="020B0604020202020204" pitchFamily="34" charset="0"/>
              </a:rPr>
              <a:t>Does their training or skills affect their target choices?</a:t>
            </a:r>
          </a:p>
          <a:p>
            <a:r>
              <a:rPr lang="en-US" altLang="en-US">
                <a:latin typeface="Arial" panose="020B0604020202020204" pitchFamily="34" charset="0"/>
              </a:rPr>
              <a:t>Are their activities simple in structure or complicated?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D990-A788-43A9-97B2-AE81DDE4D6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710F8D-4F24-4ED8-8CB4-0EFF395F6C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881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p:cNvSpPr>
            <a:spLocks noGrp="1"/>
          </p:cNvSpPr>
          <p:nvPr>
            <p:ph type="sldNum"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2AEFACA0-6DB4-48E7-8DD5-CCE885539348}" type="slidenum">
              <a:rPr lang="en-US" altLang="en-US" sz="1200">
                <a:solidFill>
                  <a:srgbClr val="898989"/>
                </a:solidFill>
                <a:latin typeface="Calibri" panose="020F0502020204030204" pitchFamily="34" charset="0"/>
              </a:rPr>
              <a:pPr algn="ctr" eaLnBrk="1" hangingPunct="1">
                <a:spcBef>
                  <a:spcPct val="0"/>
                </a:spcBef>
                <a:buFontTx/>
                <a:buNone/>
              </a:pPr>
              <a:t>3</a:t>
            </a:fld>
            <a:endParaRPr lang="en-US" altLang="en-US" sz="1200">
              <a:solidFill>
                <a:srgbClr val="898989"/>
              </a:solidFill>
              <a:latin typeface="Calibri" panose="020F0502020204030204" pitchFamily="34" charset="0"/>
            </a:endParaRPr>
          </a:p>
        </p:txBody>
      </p:sp>
      <p:sp>
        <p:nvSpPr>
          <p:cNvPr id="20482" name="Rectangle 2"/>
          <p:cNvSpPr>
            <a:spLocks noGrp="1"/>
          </p:cNvSpPr>
          <p:nvPr>
            <p:ph type="title"/>
          </p:nvPr>
        </p:nvSpPr>
        <p:spPr/>
        <p:txBody>
          <a:bodyPr/>
          <a:lstStyle/>
          <a:p>
            <a:r>
              <a:rPr lang="en-US" altLang="en-US">
                <a:latin typeface="Arial" panose="020B0604020202020204" pitchFamily="34" charset="0"/>
              </a:rPr>
              <a:t>Decision-Making Strategies</a:t>
            </a:r>
          </a:p>
        </p:txBody>
      </p:sp>
      <p:sp>
        <p:nvSpPr>
          <p:cNvPr id="20483" name="Rectangle 3"/>
          <p:cNvSpPr>
            <a:spLocks noGrp="1"/>
          </p:cNvSpPr>
          <p:nvPr>
            <p:ph type="body" idx="1"/>
          </p:nvPr>
        </p:nvSpPr>
        <p:spPr/>
        <p:txBody>
          <a:bodyPr/>
          <a:lstStyle/>
          <a:p>
            <a:pPr>
              <a:lnSpc>
                <a:spcPct val="90000"/>
              </a:lnSpc>
            </a:pPr>
            <a:r>
              <a:rPr lang="en-US" altLang="en-US" dirty="0">
                <a:ea typeface="ＭＳ Ｐゴシック"/>
              </a:rPr>
              <a:t>Relativistic </a:t>
            </a:r>
            <a:endParaRPr lang="en-US" altLang="en-US">
              <a:latin typeface="Arial" panose="020B0604020202020204" pitchFamily="34" charset="0"/>
            </a:endParaRPr>
          </a:p>
          <a:p>
            <a:pPr lvl="1">
              <a:lnSpc>
                <a:spcPct val="90000"/>
              </a:lnSpc>
            </a:pPr>
            <a:r>
              <a:rPr lang="en-US" altLang="en-US" dirty="0">
                <a:ea typeface="ＭＳ Ｐゴシック"/>
                <a:cs typeface="Arial"/>
              </a:rPr>
              <a:t>My friend does it, so I do, too.</a:t>
            </a:r>
          </a:p>
          <a:p>
            <a:pPr lvl="1">
              <a:lnSpc>
                <a:spcPct val="90000"/>
              </a:lnSpc>
            </a:pPr>
            <a:r>
              <a:rPr lang="en-US" altLang="en-US" dirty="0">
                <a:ea typeface="ＭＳ Ｐゴシック"/>
                <a:cs typeface="Arial"/>
              </a:rPr>
              <a:t>My neighbor has a fence and locks his front door. Me, too.</a:t>
            </a:r>
          </a:p>
          <a:p>
            <a:pPr lvl="1">
              <a:lnSpc>
                <a:spcPct val="90000"/>
              </a:lnSpc>
            </a:pPr>
            <a:r>
              <a:rPr lang="en-US" altLang="en-US" dirty="0">
                <a:ea typeface="ＭＳ Ｐゴシック"/>
                <a:cs typeface="Arial"/>
              </a:rPr>
              <a:t>We all use super-strong Kryptonite bike locks</a:t>
            </a:r>
          </a:p>
          <a:p>
            <a:pPr marL="914400" lvl="2" indent="0">
              <a:lnSpc>
                <a:spcPct val="90000"/>
              </a:lnSpc>
              <a:buNone/>
            </a:pPr>
            <a:endParaRPr lang="en-US" altLang="ja-JP" dirty="0">
              <a:latin typeface="Arial" panose="020B0604020202020204" pitchFamily="34" charset="0"/>
              <a:cs typeface="Arial"/>
            </a:endParaRPr>
          </a:p>
          <a:p>
            <a:pPr>
              <a:lnSpc>
                <a:spcPct val="90000"/>
              </a:lnSpc>
            </a:pPr>
            <a:r>
              <a:rPr lang="en-US" altLang="en-US" dirty="0">
                <a:ea typeface="ＭＳ Ｐゴシック"/>
              </a:rPr>
              <a:t>Risk assessment</a:t>
            </a:r>
          </a:p>
          <a:p>
            <a:pPr lvl="1">
              <a:lnSpc>
                <a:spcPct val="90000"/>
              </a:lnSpc>
            </a:pPr>
            <a:r>
              <a:rPr lang="en-US" altLang="en-US" dirty="0">
                <a:ea typeface="ＭＳ Ｐゴシック"/>
                <a:cs typeface="Arial"/>
              </a:rPr>
              <a:t>We look at the risks and choose security measures accordingly</a:t>
            </a:r>
          </a:p>
          <a:p>
            <a:pPr lvl="1">
              <a:lnSpc>
                <a:spcPct val="90000"/>
              </a:lnSpc>
            </a:pPr>
            <a:r>
              <a:rPr lang="en-US" altLang="en-US" dirty="0">
                <a:ea typeface="ＭＳ Ｐゴシック"/>
                <a:cs typeface="Arial"/>
              </a:rPr>
              <a:t>Reassess risks as part of the </a:t>
            </a:r>
            <a:r>
              <a:rPr lang="ja-JP" altLang="en-US">
                <a:ea typeface="ＭＳ Ｐゴシック"/>
                <a:cs typeface="Arial"/>
              </a:rPr>
              <a:t>“</a:t>
            </a:r>
            <a:r>
              <a:rPr lang="en-US" altLang="ja-JP" dirty="0">
                <a:ea typeface="ＭＳ Ｐゴシック"/>
                <a:cs typeface="Arial"/>
              </a:rPr>
              <a:t>life cycle</a:t>
            </a:r>
            <a:r>
              <a:rPr lang="ja-JP" altLang="en-US">
                <a:ea typeface="ＭＳ Ｐゴシック"/>
                <a:cs typeface="Arial"/>
              </a:rPr>
              <a:t>”</a:t>
            </a:r>
            <a:r>
              <a:rPr lang="en-US" altLang="ja-JP" dirty="0">
                <a:ea typeface="ＭＳ Ｐゴシック"/>
                <a:cs typeface="Arial"/>
              </a:rPr>
              <a:t> of the asset</a:t>
            </a:r>
            <a:endParaRPr lang="en-US" altLang="en-US" dirty="0">
              <a:ea typeface="ＭＳ Ｐゴシック"/>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a:latin typeface="Arial" panose="020B0604020202020204" pitchFamily="34" charset="0"/>
              </a:rPr>
              <a:t>Attacks and Risks</a:t>
            </a:r>
          </a:p>
        </p:txBody>
      </p:sp>
      <p:sp>
        <p:nvSpPr>
          <p:cNvPr id="54274" name="Content Placeholder 2"/>
          <p:cNvSpPr>
            <a:spLocks noGrp="1"/>
          </p:cNvSpPr>
          <p:nvPr>
            <p:ph idx="1"/>
          </p:nvPr>
        </p:nvSpPr>
        <p:spPr/>
        <p:txBody>
          <a:bodyPr/>
          <a:lstStyle/>
          <a:p>
            <a:r>
              <a:rPr lang="en-US" altLang="en-US">
                <a:latin typeface="Arial" panose="020B0604020202020204" pitchFamily="34" charset="0"/>
              </a:rPr>
              <a:t>A vulnerability makes an attack possible</a:t>
            </a:r>
          </a:p>
          <a:p>
            <a:r>
              <a:rPr lang="en-US" altLang="en-US">
                <a:latin typeface="Arial" panose="020B0604020202020204" pitchFamily="34" charset="0"/>
              </a:rPr>
              <a:t>A threat agent implements an attack</a:t>
            </a:r>
          </a:p>
          <a:p>
            <a:r>
              <a:rPr lang="en-US" altLang="en-US">
                <a:latin typeface="Arial" panose="020B0604020202020204" pitchFamily="34" charset="0"/>
              </a:rPr>
              <a:t>In an attack, the threat agent takes actions that could damage one of your assets</a:t>
            </a:r>
          </a:p>
          <a:p>
            <a:pPr lvl="1"/>
            <a:r>
              <a:rPr lang="en-US" altLang="en-US">
                <a:latin typeface="Arial" panose="020B0604020202020204" pitchFamily="34" charset="0"/>
              </a:rPr>
              <a:t>Exploiting a vulnerability</a:t>
            </a:r>
          </a:p>
          <a:p>
            <a:r>
              <a:rPr lang="en-US" altLang="en-US">
                <a:latin typeface="Arial" panose="020B0604020202020204" pitchFamily="34" charset="0"/>
              </a:rPr>
              <a:t>A risk is an attack that is likely to happen, and thus is worth protecting against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a:latin typeface="Arial" panose="020B0604020202020204" pitchFamily="34" charset="0"/>
              </a:rPr>
              <a:t>Types of Attacks</a:t>
            </a:r>
          </a:p>
        </p:txBody>
      </p:sp>
      <p:sp>
        <p:nvSpPr>
          <p:cNvPr id="55298" name="Text Placeholder 2"/>
          <p:cNvSpPr>
            <a:spLocks noGrp="1"/>
          </p:cNvSpPr>
          <p:nvPr>
            <p:ph type="body" idx="1"/>
          </p:nvPr>
        </p:nvSpPr>
        <p:spPr/>
        <p:txBody>
          <a:bodyPr/>
          <a:lstStyle/>
          <a:p>
            <a:r>
              <a:rPr lang="en-US" altLang="en-US">
                <a:latin typeface="Arial" panose="020B0604020202020204" pitchFamily="34" charset="0"/>
              </a:rPr>
              <a:t>All attacks fall into these categories</a:t>
            </a:r>
          </a:p>
          <a:p>
            <a:pPr lvl="1">
              <a:buFont typeface="Calibri" panose="020F0502020204030204" pitchFamily="34" charset="0"/>
              <a:buAutoNum type="arabicPeriod"/>
            </a:pPr>
            <a:r>
              <a:rPr lang="en-US" altLang="en-US">
                <a:latin typeface="Arial" panose="020B0604020202020204" pitchFamily="34" charset="0"/>
              </a:rPr>
              <a:t>Physical theft – an availability attack</a:t>
            </a:r>
          </a:p>
          <a:p>
            <a:pPr lvl="1">
              <a:buFont typeface="Calibri" panose="020F0502020204030204" pitchFamily="34" charset="0"/>
              <a:buAutoNum type="arabicPeriod"/>
            </a:pPr>
            <a:r>
              <a:rPr lang="en-US" altLang="en-US">
                <a:latin typeface="Arial" panose="020B0604020202020204" pitchFamily="34" charset="0"/>
              </a:rPr>
              <a:t>Denial of service – availability again</a:t>
            </a:r>
          </a:p>
          <a:p>
            <a:pPr lvl="1">
              <a:buFont typeface="Calibri" panose="020F0502020204030204" pitchFamily="34" charset="0"/>
              <a:buAutoNum type="arabicPeriod"/>
            </a:pPr>
            <a:r>
              <a:rPr lang="en-US" altLang="en-US">
                <a:latin typeface="Arial" panose="020B0604020202020204" pitchFamily="34" charset="0"/>
              </a:rPr>
              <a:t>Subversion – modify a system to work for the threat agent</a:t>
            </a:r>
          </a:p>
          <a:p>
            <a:pPr lvl="1">
              <a:buFont typeface="Calibri" panose="020F0502020204030204" pitchFamily="34" charset="0"/>
              <a:buAutoNum type="arabicPeriod"/>
            </a:pPr>
            <a:r>
              <a:rPr lang="en-US" altLang="en-US">
                <a:latin typeface="Arial" panose="020B0604020202020204" pitchFamily="34" charset="0"/>
              </a:rPr>
              <a:t>Masquerade – system works on behalf of the wrong user</a:t>
            </a:r>
          </a:p>
          <a:p>
            <a:pPr lvl="1">
              <a:buFont typeface="Calibri" panose="020F0502020204030204" pitchFamily="34" charset="0"/>
              <a:buAutoNum type="arabicPeriod"/>
            </a:pPr>
            <a:r>
              <a:rPr lang="en-US" altLang="en-US">
                <a:latin typeface="Arial" panose="020B0604020202020204" pitchFamily="34" charset="0"/>
              </a:rPr>
              <a:t>Disclosure – an attack on confidentiality</a:t>
            </a:r>
          </a:p>
          <a:p>
            <a:pPr lvl="1">
              <a:buFont typeface="Calibri" panose="020F0502020204030204" pitchFamily="34" charset="0"/>
              <a:buAutoNum type="arabicPeriod"/>
            </a:pPr>
            <a:r>
              <a:rPr lang="en-US" altLang="en-US">
                <a:latin typeface="Arial" panose="020B0604020202020204" pitchFamily="34" charset="0"/>
              </a:rPr>
              <a:t>Forgery – bogus messages given to computers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a:latin typeface="Arial" panose="020B0604020202020204" pitchFamily="34" charset="0"/>
              </a:rPr>
              <a:t>Terminology: </a:t>
            </a:r>
            <a:r>
              <a:rPr lang="ja-JP" altLang="en-US">
                <a:latin typeface="Arial" panose="020B0604020202020204" pitchFamily="34" charset="0"/>
              </a:rPr>
              <a:t>“</a:t>
            </a:r>
            <a:r>
              <a:rPr lang="en-US" altLang="ja-JP">
                <a:latin typeface="Arial" panose="020B0604020202020204" pitchFamily="34" charset="0"/>
              </a:rPr>
              <a:t>CIA</a:t>
            </a:r>
            <a:r>
              <a:rPr lang="ja-JP" altLang="en-US">
                <a:latin typeface="Arial" panose="020B0604020202020204" pitchFamily="34" charset="0"/>
              </a:rPr>
              <a:t>”</a:t>
            </a:r>
            <a:r>
              <a:rPr lang="en-US" altLang="ja-JP">
                <a:latin typeface="Arial" panose="020B0604020202020204" pitchFamily="34" charset="0"/>
              </a:rPr>
              <a:t> Properties</a:t>
            </a:r>
            <a:endParaRPr lang="en-US" altLang="en-US">
              <a:latin typeface="Arial" panose="020B0604020202020204" pitchFamily="34" charset="0"/>
            </a:endParaRPr>
          </a:p>
        </p:txBody>
      </p:sp>
      <p:sp>
        <p:nvSpPr>
          <p:cNvPr id="56322" name="Text Placeholder 2"/>
          <p:cNvSpPr>
            <a:spLocks noGrp="1"/>
          </p:cNvSpPr>
          <p:nvPr>
            <p:ph type="body" idx="1"/>
          </p:nvPr>
        </p:nvSpPr>
        <p:spPr>
          <a:xfrm>
            <a:off x="457200" y="1270000"/>
            <a:ext cx="8229600" cy="5080000"/>
          </a:xfrm>
        </p:spPr>
        <p:txBody>
          <a:bodyPr/>
          <a:lstStyle/>
          <a:p>
            <a:r>
              <a:rPr lang="en-US" altLang="en-US" sz="3000" b="1" u="sng">
                <a:latin typeface="Arial" panose="020B0604020202020204" pitchFamily="34" charset="0"/>
              </a:rPr>
              <a:t>C</a:t>
            </a:r>
            <a:r>
              <a:rPr lang="en-US" altLang="en-US">
                <a:latin typeface="Arial" panose="020B0604020202020204" pitchFamily="34" charset="0"/>
              </a:rPr>
              <a:t>onfidentiality</a:t>
            </a:r>
          </a:p>
          <a:p>
            <a:pPr lvl="1"/>
            <a:r>
              <a:rPr lang="en-US" altLang="en-US">
                <a:latin typeface="Arial" panose="020B0604020202020204" pitchFamily="34" charset="0"/>
              </a:rPr>
              <a:t>Keeping information secret</a:t>
            </a:r>
          </a:p>
          <a:p>
            <a:pPr lvl="1"/>
            <a:r>
              <a:rPr lang="en-US" altLang="en-US">
                <a:latin typeface="Arial" panose="020B0604020202020204" pitchFamily="34" charset="0"/>
              </a:rPr>
              <a:t>Avoiding </a:t>
            </a:r>
            <a:r>
              <a:rPr lang="en-US" altLang="en-US" i="1">
                <a:latin typeface="Arial" panose="020B0604020202020204" pitchFamily="34" charset="0"/>
              </a:rPr>
              <a:t>disclosure</a:t>
            </a:r>
            <a:r>
              <a:rPr lang="en-US" altLang="en-US">
                <a:latin typeface="Arial" panose="020B0604020202020204" pitchFamily="34" charset="0"/>
              </a:rPr>
              <a:t> vulnerabilities</a:t>
            </a:r>
          </a:p>
          <a:p>
            <a:r>
              <a:rPr lang="en-US" altLang="en-US" sz="3000" b="1" u="sng">
                <a:latin typeface="Arial" panose="020B0604020202020204" pitchFamily="34" charset="0"/>
              </a:rPr>
              <a:t>I</a:t>
            </a:r>
            <a:r>
              <a:rPr lang="en-US" altLang="en-US">
                <a:latin typeface="Arial" panose="020B0604020202020204" pitchFamily="34" charset="0"/>
              </a:rPr>
              <a:t>ntegrity</a:t>
            </a:r>
          </a:p>
          <a:p>
            <a:pPr lvl="1"/>
            <a:r>
              <a:rPr lang="en-US" altLang="en-US">
                <a:latin typeface="Arial" panose="020B0604020202020204" pitchFamily="34" charset="0"/>
              </a:rPr>
              <a:t>Protecting information from improper changes</a:t>
            </a:r>
          </a:p>
          <a:p>
            <a:pPr lvl="1"/>
            <a:r>
              <a:rPr lang="en-US" altLang="en-US">
                <a:latin typeface="Arial" panose="020B0604020202020204" pitchFamily="34" charset="0"/>
              </a:rPr>
              <a:t>Avoiding </a:t>
            </a:r>
            <a:r>
              <a:rPr lang="en-US" altLang="en-US" i="1">
                <a:latin typeface="Arial" panose="020B0604020202020204" pitchFamily="34" charset="0"/>
              </a:rPr>
              <a:t>forgery, subversion, </a:t>
            </a:r>
            <a:r>
              <a:rPr lang="en-US" altLang="en-US">
                <a:latin typeface="Arial" panose="020B0604020202020204" pitchFamily="34" charset="0"/>
              </a:rPr>
              <a:t>and </a:t>
            </a:r>
            <a:r>
              <a:rPr lang="en-US" altLang="en-US" i="1">
                <a:latin typeface="Arial" panose="020B0604020202020204" pitchFamily="34" charset="0"/>
              </a:rPr>
              <a:t>masquerade</a:t>
            </a:r>
            <a:r>
              <a:rPr lang="en-US" altLang="en-US">
                <a:latin typeface="Arial" panose="020B0604020202020204" pitchFamily="34" charset="0"/>
              </a:rPr>
              <a:t> attacks</a:t>
            </a:r>
          </a:p>
          <a:p>
            <a:r>
              <a:rPr lang="en-US" altLang="en-US" sz="3000" b="1" u="sng">
                <a:latin typeface="Arial" panose="020B0604020202020204" pitchFamily="34" charset="0"/>
              </a:rPr>
              <a:t>A</a:t>
            </a:r>
            <a:r>
              <a:rPr lang="en-US" altLang="en-US">
                <a:latin typeface="Arial" panose="020B0604020202020204" pitchFamily="34" charset="0"/>
              </a:rPr>
              <a:t>vailability</a:t>
            </a:r>
          </a:p>
          <a:p>
            <a:pPr lvl="1"/>
            <a:r>
              <a:rPr lang="en-US" altLang="en-US">
                <a:latin typeface="Arial" panose="020B0604020202020204" pitchFamily="34" charset="0"/>
              </a:rPr>
              <a:t>Keeping systems available and in operation</a:t>
            </a:r>
          </a:p>
          <a:p>
            <a:pPr lvl="1"/>
            <a:r>
              <a:rPr lang="en-US" altLang="en-US">
                <a:latin typeface="Arial" panose="020B0604020202020204" pitchFamily="34" charset="0"/>
              </a:rPr>
              <a:t>Avoiding </a:t>
            </a:r>
            <a:r>
              <a:rPr lang="en-US" altLang="en-US" i="1">
                <a:latin typeface="Arial" panose="020B0604020202020204" pitchFamily="34" charset="0"/>
              </a:rPr>
              <a:t>Denial of Service </a:t>
            </a:r>
            <a:r>
              <a:rPr lang="en-US" altLang="en-US">
                <a:latin typeface="Arial" panose="020B0604020202020204" pitchFamily="34" charset="0"/>
              </a:rPr>
              <a:t>(DOS) attacks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latin typeface="Arial" panose="020B0604020202020204" pitchFamily="34" charset="0"/>
              </a:rPr>
              <a:t>Identifying and Prioritizing Risks</a:t>
            </a:r>
          </a:p>
        </p:txBody>
      </p:sp>
      <p:sp>
        <p:nvSpPr>
          <p:cNvPr id="57346" name="Content Placeholder 2"/>
          <p:cNvSpPr>
            <a:spLocks noGrp="1"/>
          </p:cNvSpPr>
          <p:nvPr>
            <p:ph idx="1"/>
          </p:nvPr>
        </p:nvSpPr>
        <p:spPr/>
        <p:txBody>
          <a:bodyPr/>
          <a:lstStyle/>
          <a:p>
            <a:r>
              <a:rPr lang="en-US" altLang="en-US" dirty="0">
                <a:latin typeface="Arial" panose="020B0604020202020204" pitchFamily="34" charset="0"/>
              </a:rPr>
              <a:t>Identifying risks </a:t>
            </a:r>
          </a:p>
          <a:p>
            <a:pPr lvl="1"/>
            <a:r>
              <a:rPr lang="en-US" altLang="en-US" dirty="0">
                <a:latin typeface="Arial" panose="020B0604020202020204" pitchFamily="34" charset="0"/>
              </a:rPr>
              <a:t>Step 1: Identify assets</a:t>
            </a:r>
          </a:p>
          <a:p>
            <a:pPr lvl="1"/>
            <a:r>
              <a:rPr lang="en-US" altLang="en-US" dirty="0">
                <a:latin typeface="Arial" panose="020B0604020202020204" pitchFamily="34" charset="0"/>
              </a:rPr>
              <a:t>Step 2: Identify threat agents and attacks</a:t>
            </a:r>
          </a:p>
          <a:p>
            <a:r>
              <a:rPr lang="en-US" altLang="en-US" dirty="0">
                <a:latin typeface="Arial" panose="020B0604020202020204" pitchFamily="34" charset="0"/>
              </a:rPr>
              <a:t>Prioritizing risks</a:t>
            </a:r>
          </a:p>
          <a:p>
            <a:pPr lvl="1"/>
            <a:r>
              <a:rPr lang="en-US" altLang="en-US" dirty="0">
                <a:latin typeface="Arial" panose="020B0604020202020204" pitchFamily="34" charset="0"/>
              </a:rPr>
              <a:t>Step 3: Estimate the likelihood of attacks</a:t>
            </a:r>
          </a:p>
          <a:p>
            <a:pPr lvl="1"/>
            <a:r>
              <a:rPr lang="en-US" altLang="en-US" dirty="0">
                <a:latin typeface="Arial" panose="020B0604020202020204" pitchFamily="34" charset="0"/>
              </a:rPr>
              <a:t>Step 4: Estimate the impact of attacks</a:t>
            </a:r>
          </a:p>
          <a:p>
            <a:pPr lvl="1"/>
            <a:r>
              <a:rPr lang="en-US" altLang="en-US" dirty="0">
                <a:latin typeface="Arial" panose="020B0604020202020204" pitchFamily="34" charset="0"/>
              </a:rPr>
              <a:t>Step 5: Calculate their relative risk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en-US">
                <a:latin typeface="Arial" panose="020B0604020202020204" pitchFamily="34" charset="0"/>
              </a:rPr>
              <a:t>Alice’s Arts: Step 1</a:t>
            </a:r>
          </a:p>
        </p:txBody>
      </p:sp>
      <p:sp>
        <p:nvSpPr>
          <p:cNvPr id="58370" name="Content Placeholder 2"/>
          <p:cNvSpPr>
            <a:spLocks noGrp="1"/>
          </p:cNvSpPr>
          <p:nvPr>
            <p:ph idx="1"/>
          </p:nvPr>
        </p:nvSpPr>
        <p:spPr/>
        <p:txBody>
          <a:bodyPr/>
          <a:lstStyle/>
          <a:p>
            <a:r>
              <a:rPr lang="en-US" altLang="en-US">
                <a:latin typeface="Arial" panose="020B0604020202020204" pitchFamily="34" charset="0"/>
              </a:rPr>
              <a:t>Alice’s goals: stay in business and offer appealing merchandise to customers</a:t>
            </a:r>
          </a:p>
          <a:p>
            <a:r>
              <a:rPr lang="en-US" altLang="en-US">
                <a:latin typeface="Arial" panose="020B0604020202020204" pitchFamily="34" charset="0"/>
              </a:rPr>
              <a:t>Alice’s assets:</a:t>
            </a:r>
          </a:p>
          <a:p>
            <a:pPr lvl="1"/>
            <a:r>
              <a:rPr lang="en-US" altLang="en-US">
                <a:latin typeface="Arial" panose="020B0604020202020204" pitchFamily="34" charset="0"/>
              </a:rPr>
              <a:t> Computer hardware and software</a:t>
            </a:r>
          </a:p>
          <a:p>
            <a:pPr lvl="1"/>
            <a:r>
              <a:rPr lang="en-US" altLang="en-US">
                <a:latin typeface="Arial" panose="020B0604020202020204" pitchFamily="34" charset="0"/>
              </a:rPr>
              <a:t> Software recovery disks</a:t>
            </a:r>
          </a:p>
          <a:p>
            <a:pPr lvl="1"/>
            <a:r>
              <a:rPr lang="en-US" altLang="en-US">
                <a:latin typeface="Arial" panose="020B0604020202020204" pitchFamily="34" charset="0"/>
              </a:rPr>
              <a:t> Computer customization</a:t>
            </a:r>
          </a:p>
          <a:p>
            <a:pPr lvl="1"/>
            <a:r>
              <a:rPr lang="en-US" altLang="en-US">
                <a:latin typeface="Arial" panose="020B0604020202020204" pitchFamily="34" charset="0"/>
              </a:rPr>
              <a:t> Spreadsheets</a:t>
            </a:r>
          </a:p>
          <a:p>
            <a:pPr lvl="1"/>
            <a:r>
              <a:rPr lang="en-US" altLang="en-US">
                <a:latin typeface="Arial" panose="020B0604020202020204" pitchFamily="34" charset="0"/>
              </a:rPr>
              <a:t> Online business and credentials</a:t>
            </a:r>
          </a:p>
          <a:p>
            <a:pPr lvl="1"/>
            <a:r>
              <a:rPr lang="en-US" altLang="en-US">
                <a:latin typeface="Arial" panose="020B0604020202020204" pitchFamily="34" charset="0"/>
              </a:rPr>
              <a:t> Social media and credentials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a:latin typeface="Arial" panose="020B0604020202020204" pitchFamily="34" charset="0"/>
              </a:rPr>
              <a:t>Step 2: Identify Threats and Attacks</a:t>
            </a:r>
          </a:p>
        </p:txBody>
      </p:sp>
      <p:sp>
        <p:nvSpPr>
          <p:cNvPr id="59394" name="Content Placeholder 2"/>
          <p:cNvSpPr>
            <a:spLocks noGrp="1"/>
          </p:cNvSpPr>
          <p:nvPr>
            <p:ph idx="1"/>
          </p:nvPr>
        </p:nvSpPr>
        <p:spPr/>
        <p:txBody>
          <a:bodyPr/>
          <a:lstStyle/>
          <a:p>
            <a:r>
              <a:rPr lang="en-US" altLang="en-US">
                <a:latin typeface="Arial" panose="020B0604020202020204" pitchFamily="34" charset="0"/>
              </a:rPr>
              <a:t>Identify threat agents</a:t>
            </a:r>
          </a:p>
          <a:p>
            <a:pPr lvl="1"/>
            <a:r>
              <a:rPr lang="en-US" altLang="en-US">
                <a:latin typeface="Arial" panose="020B0604020202020204" pitchFamily="34" charset="0"/>
              </a:rPr>
              <a:t>Use assets and known attacks to guide you</a:t>
            </a:r>
          </a:p>
          <a:p>
            <a:r>
              <a:rPr lang="en-US" altLang="en-US">
                <a:latin typeface="Arial" panose="020B0604020202020204" pitchFamily="34" charset="0"/>
              </a:rPr>
              <a:t>Create an attack matrix (optional)</a:t>
            </a:r>
          </a:p>
          <a:p>
            <a:pPr lvl="1"/>
            <a:r>
              <a:rPr lang="en-US" altLang="en-US">
                <a:latin typeface="Arial" panose="020B0604020202020204" pitchFamily="34" charset="0"/>
              </a:rPr>
              <a:t>Uses generic attack types to help identify more specific attacks the agents might perform</a:t>
            </a:r>
          </a:p>
          <a:p>
            <a:r>
              <a:rPr lang="en-US" altLang="en-US">
                <a:latin typeface="Arial" panose="020B0604020202020204" pitchFamily="34" charset="0"/>
              </a:rPr>
              <a:t>Create a risk matrix</a:t>
            </a:r>
          </a:p>
          <a:p>
            <a:pPr lvl="1"/>
            <a:r>
              <a:rPr lang="en-US" altLang="en-US">
                <a:latin typeface="Arial" panose="020B0604020202020204" pitchFamily="34" charset="0"/>
              </a:rPr>
              <a:t> Lists likely attacks against specific assets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en-US">
                <a:latin typeface="Arial" panose="020B0604020202020204" pitchFamily="34" charset="0"/>
              </a:rPr>
              <a:t>Threat Agents</a:t>
            </a:r>
          </a:p>
        </p:txBody>
      </p:sp>
      <p:sp>
        <p:nvSpPr>
          <p:cNvPr id="60418" name="Content Placeholder 2"/>
          <p:cNvSpPr>
            <a:spLocks noGrp="1"/>
          </p:cNvSpPr>
          <p:nvPr>
            <p:ph idx="1"/>
          </p:nvPr>
        </p:nvSpPr>
        <p:spPr/>
        <p:txBody>
          <a:bodyPr/>
          <a:lstStyle/>
          <a:p>
            <a:r>
              <a:rPr lang="en-US" altLang="en-US">
                <a:latin typeface="Arial" panose="020B0604020202020204" pitchFamily="34" charset="0"/>
              </a:rPr>
              <a:t>Shoplifters</a:t>
            </a:r>
          </a:p>
          <a:p>
            <a:r>
              <a:rPr lang="en-US" altLang="en-US">
                <a:latin typeface="Arial" panose="020B0604020202020204" pitchFamily="34" charset="0"/>
              </a:rPr>
              <a:t>Malicious employees</a:t>
            </a:r>
          </a:p>
          <a:p>
            <a:r>
              <a:rPr lang="en-US" altLang="en-US">
                <a:latin typeface="Arial" panose="020B0604020202020204" pitchFamily="34" charset="0"/>
              </a:rPr>
              <a:t>Thieves</a:t>
            </a:r>
          </a:p>
          <a:p>
            <a:pPr lvl="1"/>
            <a:r>
              <a:rPr lang="en-US" altLang="en-US">
                <a:latin typeface="Arial" panose="020B0604020202020204" pitchFamily="34" charset="0"/>
              </a:rPr>
              <a:t>Could steal computer assets or storage</a:t>
            </a:r>
          </a:p>
          <a:p>
            <a:r>
              <a:rPr lang="en-US" altLang="en-US">
                <a:latin typeface="Arial" panose="020B0604020202020204" pitchFamily="34" charset="0"/>
              </a:rPr>
              <a:t>Identity thieves </a:t>
            </a:r>
          </a:p>
          <a:p>
            <a:pPr lvl="1"/>
            <a:r>
              <a:rPr lang="en-US" altLang="en-US">
                <a:latin typeface="Arial" panose="020B0604020202020204" pitchFamily="34" charset="0"/>
              </a:rPr>
              <a:t>Could steal or disrupt online accounts</a:t>
            </a:r>
          </a:p>
          <a:p>
            <a:r>
              <a:rPr lang="en-US" altLang="en-US">
                <a:latin typeface="Arial" panose="020B0604020202020204" pitchFamily="34" charset="0"/>
              </a:rPr>
              <a:t>Botnet operators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a:latin typeface="Arial" panose="020B0604020202020204" pitchFamily="34" charset="0"/>
              </a:rPr>
              <a:t>Attack Matrix</a:t>
            </a:r>
          </a:p>
        </p:txBody>
      </p:sp>
      <p:pic>
        <p:nvPicPr>
          <p:cNvPr id="2" name="Picture 1" descr="The table of attack matrix lists the following. Possible attacks, Shoplifters, Malicious Employees, Property thieves, Indentity thieves, Botnet operators. The components of the table row-wise reads: Physical loss, shoplifting, Shoplifting, robbing the till, Burglary, Armed robbery, blank, blank; Denial of service, blank, blank, Files lost, blank, Computer crash; Disclosure, blank, blank, blank, Password theft, blank; Masquerade, blank, Social forgery, blank, Identity theft, blank; and Forgery, blank, Embezzlement, blank, Bogus purchase,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58" y="1428515"/>
            <a:ext cx="7092884" cy="414727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a:latin typeface="Arial" panose="020B0604020202020204" pitchFamily="34" charset="0"/>
              </a:rPr>
              <a:t>Risk Matrix</a:t>
            </a:r>
          </a:p>
        </p:txBody>
      </p:sp>
      <p:pic>
        <p:nvPicPr>
          <p:cNvPr id="2" name="Picture 1" descr="The table of risk matrix lists the following. Assets, Disclosure, Subversion, Forgery, Masquerade, DOS, Physical damage. The table row-wise reads: Computer hardware and software, blank, tick mark, blank, blank, tick mark, tick mark; Recovery disks, blank, blank, blank, blank, blank, tick mark; Computer customization, blank, blank, blank, blank, blank, tick mark; Spreadsheets, tick mark, blank, blank, blank, tick mark, tick mark; Online business and credentials, tick mark, blank, tick mark, tick mark, tick mark, blank; and Social media and credentials, tick mark, blank, tick mark, tick mark, tick mark,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347" y="1319622"/>
            <a:ext cx="6485306" cy="416389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tLang="en-US">
                <a:latin typeface="Arial" panose="020B0604020202020204" pitchFamily="34" charset="0"/>
              </a:rPr>
              <a:t>Identified Risks</a:t>
            </a:r>
          </a:p>
        </p:txBody>
      </p:sp>
      <p:sp>
        <p:nvSpPr>
          <p:cNvPr id="63490" name="Content Placeholder 2"/>
          <p:cNvSpPr>
            <a:spLocks noGrp="1"/>
          </p:cNvSpPr>
          <p:nvPr>
            <p:ph idx="1"/>
          </p:nvPr>
        </p:nvSpPr>
        <p:spPr/>
        <p:txBody>
          <a:bodyPr/>
          <a:lstStyle/>
          <a:p>
            <a:pPr marL="0" indent="0">
              <a:buFont typeface="Arial" panose="020B0604020202020204" pitchFamily="34" charset="0"/>
              <a:buNone/>
            </a:pPr>
            <a:r>
              <a:rPr lang="en-US" altLang="en-US" sz="2400">
                <a:latin typeface="Arial" panose="020B0604020202020204" pitchFamily="34" charset="0"/>
              </a:rPr>
              <a:t>1. Physical damage to computer hardware and software</a:t>
            </a:r>
          </a:p>
          <a:p>
            <a:pPr marL="0" indent="0">
              <a:buFont typeface="Arial" panose="020B0604020202020204" pitchFamily="34" charset="0"/>
              <a:buNone/>
            </a:pPr>
            <a:r>
              <a:rPr lang="en-US" altLang="en-US" sz="2400">
                <a:latin typeface="Arial" panose="020B0604020202020204" pitchFamily="34" charset="0"/>
              </a:rPr>
              <a:t>2. Physical damage to recovery disks</a:t>
            </a:r>
          </a:p>
          <a:p>
            <a:pPr marL="0" indent="0">
              <a:buFont typeface="Arial" panose="020B0604020202020204" pitchFamily="34" charset="0"/>
              <a:buNone/>
            </a:pPr>
            <a:r>
              <a:rPr lang="en-US" altLang="en-US" sz="2400">
                <a:latin typeface="Arial" panose="020B0604020202020204" pitchFamily="34" charset="0"/>
              </a:rPr>
              <a:t>3. Physical damage to computer customization</a:t>
            </a:r>
          </a:p>
          <a:p>
            <a:pPr marL="0" indent="0">
              <a:buFont typeface="Arial" panose="020B0604020202020204" pitchFamily="34" charset="0"/>
              <a:buNone/>
            </a:pPr>
            <a:r>
              <a:rPr lang="en-US" altLang="en-US" sz="2400">
                <a:latin typeface="Arial" panose="020B0604020202020204" pitchFamily="34" charset="0"/>
              </a:rPr>
              <a:t>4. Physical damage to spreadsheets</a:t>
            </a:r>
          </a:p>
          <a:p>
            <a:pPr marL="0" indent="0">
              <a:buFont typeface="Arial" panose="020B0604020202020204" pitchFamily="34" charset="0"/>
              <a:buNone/>
            </a:pPr>
            <a:r>
              <a:rPr lang="en-US" altLang="en-US" sz="2400">
                <a:latin typeface="Arial" panose="020B0604020202020204" pitchFamily="34" charset="0"/>
              </a:rPr>
              <a:t>5. Denial of service for online business and credentials</a:t>
            </a:r>
          </a:p>
          <a:p>
            <a:pPr marL="0" indent="0">
              <a:buFont typeface="Arial" panose="020B0604020202020204" pitchFamily="34" charset="0"/>
              <a:buNone/>
            </a:pPr>
            <a:r>
              <a:rPr lang="en-US" altLang="en-US" sz="2400">
                <a:latin typeface="Arial" panose="020B0604020202020204" pitchFamily="34" charset="0"/>
              </a:rPr>
              <a:t>6. Denial of service for social media and credentials</a:t>
            </a:r>
          </a:p>
          <a:p>
            <a:pPr marL="0" indent="0">
              <a:buFont typeface="Arial" panose="020B0604020202020204" pitchFamily="34" charset="0"/>
              <a:buNone/>
            </a:pPr>
            <a:r>
              <a:rPr lang="en-US" altLang="en-US" sz="2400">
                <a:latin typeface="Arial" panose="020B0604020202020204" pitchFamily="34" charset="0"/>
              </a:rPr>
              <a:t>7. Subversion of computer hardware and software</a:t>
            </a:r>
          </a:p>
          <a:p>
            <a:pPr marL="0" indent="0">
              <a:buFont typeface="Arial" panose="020B0604020202020204" pitchFamily="34" charset="0"/>
              <a:buNone/>
            </a:pPr>
            <a:r>
              <a:rPr lang="en-US" altLang="en-US" sz="2400">
                <a:latin typeface="Arial" panose="020B0604020202020204" pitchFamily="34" charset="0"/>
              </a:rPr>
              <a:t>8. Denial of service by computer hardware and software</a:t>
            </a:r>
          </a:p>
          <a:p>
            <a:pPr marL="0" indent="0">
              <a:buFont typeface="Arial" panose="020B0604020202020204" pitchFamily="34" charset="0"/>
              <a:buNone/>
            </a:pPr>
            <a:r>
              <a:rPr lang="en-US" altLang="en-US" sz="2400">
                <a:latin typeface="Arial" panose="020B0604020202020204" pitchFamily="34" charset="0"/>
              </a:rPr>
              <a:t>9. Disclosure of spreadsheets</a:t>
            </a:r>
          </a:p>
          <a:p>
            <a:pPr marL="0" indent="0">
              <a:buFont typeface="Arial" panose="020B0604020202020204" pitchFamily="34" charset="0"/>
              <a:buNone/>
            </a:pPr>
            <a:r>
              <a:rPr lang="en-US" altLang="en-US" sz="2400">
                <a:latin typeface="Arial" panose="020B0604020202020204" pitchFamily="34" charset="0"/>
              </a:rPr>
              <a:t>10. Identity theft of online business and credentials</a:t>
            </a:r>
          </a:p>
          <a:p>
            <a:pPr marL="0" indent="0">
              <a:buFont typeface="Arial" panose="020B0604020202020204" pitchFamily="34" charset="0"/>
              <a:buNone/>
            </a:pPr>
            <a:r>
              <a:rPr lang="en-US" altLang="en-US" sz="2400">
                <a:latin typeface="Arial" panose="020B0604020202020204" pitchFamily="34" charset="0"/>
              </a:rPr>
              <a:t>11. Identity theft of social media and credentials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D2960B64-0423-4BA9-94CB-743AD7E6C11B}" type="slidenum">
              <a:rPr lang="en-US" altLang="en-US" sz="1200">
                <a:solidFill>
                  <a:srgbClr val="898989"/>
                </a:solidFill>
                <a:latin typeface="Calibri" panose="020F0502020204030204" pitchFamily="34" charset="0"/>
              </a:rPr>
              <a:pPr algn="ctr" eaLnBrk="1" hangingPunct="1">
                <a:spcBef>
                  <a:spcPct val="0"/>
                </a:spcBef>
                <a:buFontTx/>
                <a:buNone/>
              </a:pPr>
              <a:t>4</a:t>
            </a:fld>
            <a:endParaRPr lang="en-US" altLang="en-US" sz="1200">
              <a:solidFill>
                <a:srgbClr val="898989"/>
              </a:solidFill>
              <a:latin typeface="Calibri" panose="020F0502020204030204" pitchFamily="34" charset="0"/>
            </a:endParaRPr>
          </a:p>
        </p:txBody>
      </p:sp>
      <p:sp>
        <p:nvSpPr>
          <p:cNvPr id="22530" name="Rectangle 2"/>
          <p:cNvSpPr>
            <a:spLocks noGrp="1"/>
          </p:cNvSpPr>
          <p:nvPr>
            <p:ph type="title"/>
          </p:nvPr>
        </p:nvSpPr>
        <p:spPr/>
        <p:txBody>
          <a:bodyPr/>
          <a:lstStyle/>
          <a:p>
            <a:r>
              <a:rPr lang="en-US" altLang="en-US">
                <a:latin typeface="Arial" panose="020B0604020202020204" pitchFamily="34" charset="0"/>
              </a:rPr>
              <a:t>Decision Making in a Life Cycle</a:t>
            </a:r>
          </a:p>
        </p:txBody>
      </p:sp>
      <p:sp>
        <p:nvSpPr>
          <p:cNvPr id="22531" name="Rectangle 3"/>
          <p:cNvSpPr>
            <a:spLocks noGrp="1"/>
          </p:cNvSpPr>
          <p:nvPr>
            <p:ph type="body" idx="1"/>
          </p:nvPr>
        </p:nvSpPr>
        <p:spPr/>
        <p:txBody>
          <a:bodyPr/>
          <a:lstStyle/>
          <a:p>
            <a:r>
              <a:rPr lang="en-US" altLang="en-US">
                <a:latin typeface="Arial" panose="020B0604020202020204" pitchFamily="34" charset="0"/>
              </a:rPr>
              <a:t>Identify your practical goals</a:t>
            </a:r>
          </a:p>
          <a:p>
            <a:pPr lvl="1"/>
            <a:r>
              <a:rPr lang="en-US" altLang="en-US">
                <a:latin typeface="Arial" panose="020B0604020202020204" pitchFamily="34" charset="0"/>
              </a:rPr>
              <a:t>What </a:t>
            </a:r>
            <a:r>
              <a:rPr lang="ja-JP" altLang="en-US">
                <a:latin typeface="Arial" panose="020B0604020202020204" pitchFamily="34" charset="0"/>
              </a:rPr>
              <a:t>“</a:t>
            </a:r>
            <a:r>
              <a:rPr lang="en-US" altLang="ja-JP">
                <a:latin typeface="Arial" panose="020B0604020202020204" pitchFamily="34" charset="0"/>
              </a:rPr>
              <a:t>real</a:t>
            </a:r>
            <a:r>
              <a:rPr lang="ja-JP" altLang="en-US">
                <a:latin typeface="Arial" panose="020B0604020202020204" pitchFamily="34" charset="0"/>
              </a:rPr>
              <a:t>”</a:t>
            </a:r>
            <a:r>
              <a:rPr lang="en-US" altLang="ja-JP">
                <a:latin typeface="Arial" panose="020B0604020202020204" pitchFamily="34" charset="0"/>
              </a:rPr>
              <a:t> things do you want to accomplish?</a:t>
            </a:r>
          </a:p>
          <a:p>
            <a:r>
              <a:rPr lang="en-US" altLang="en-US">
                <a:latin typeface="Arial" panose="020B0604020202020204" pitchFamily="34" charset="0"/>
              </a:rPr>
              <a:t>Choose the security that fits</a:t>
            </a:r>
          </a:p>
          <a:p>
            <a:pPr lvl="1"/>
            <a:r>
              <a:rPr lang="en-US" altLang="en-US">
                <a:latin typeface="Arial" panose="020B0604020202020204" pitchFamily="34" charset="0"/>
              </a:rPr>
              <a:t>What weaknesses exist?</a:t>
            </a:r>
          </a:p>
          <a:p>
            <a:pPr lvl="1"/>
            <a:r>
              <a:rPr lang="en-US" altLang="en-US">
                <a:latin typeface="Arial" panose="020B0604020202020204" pitchFamily="34" charset="0"/>
              </a:rPr>
              <a:t>What security measures might work?</a:t>
            </a:r>
          </a:p>
          <a:p>
            <a:pPr lvl="1"/>
            <a:r>
              <a:rPr lang="en-US" altLang="en-US">
                <a:latin typeface="Arial" panose="020B0604020202020204" pitchFamily="34" charset="0"/>
              </a:rPr>
              <a:t>What are the trade-offs against goals?</a:t>
            </a:r>
          </a:p>
          <a:p>
            <a:r>
              <a:rPr lang="en-US" altLang="en-US">
                <a:latin typeface="Arial" panose="020B0604020202020204" pitchFamily="34" charset="0"/>
              </a:rPr>
              <a:t>Measure success</a:t>
            </a:r>
          </a:p>
          <a:p>
            <a:pPr lvl="1"/>
            <a:r>
              <a:rPr lang="en-US" altLang="en-US">
                <a:latin typeface="Arial" panose="020B0604020202020204" pitchFamily="34" charset="0"/>
              </a:rPr>
              <a:t>Monitor for attacks or other failures</a:t>
            </a:r>
          </a:p>
          <a:p>
            <a:pPr lvl="1"/>
            <a:r>
              <a:rPr lang="en-US" altLang="en-US">
                <a:latin typeface="Arial" panose="020B0604020202020204" pitchFamily="34" charset="0"/>
              </a:rPr>
              <a:t>Recover from problems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en-US">
                <a:latin typeface="Arial" panose="020B0604020202020204" pitchFamily="34" charset="0"/>
              </a:rPr>
              <a:t>Step 3: Estimate Attack Likelihoods</a:t>
            </a:r>
          </a:p>
        </p:txBody>
      </p:sp>
      <p:sp>
        <p:nvSpPr>
          <p:cNvPr id="64514" name="Content Placeholder 2"/>
          <p:cNvSpPr>
            <a:spLocks noGrp="1"/>
          </p:cNvSpPr>
          <p:nvPr>
            <p:ph idx="1"/>
          </p:nvPr>
        </p:nvSpPr>
        <p:spPr/>
        <p:txBody>
          <a:bodyPr/>
          <a:lstStyle/>
          <a:p>
            <a:r>
              <a:rPr lang="en-US" altLang="en-US" dirty="0">
                <a:latin typeface="Arial" panose="020B0604020202020204" pitchFamily="34" charset="0"/>
              </a:rPr>
              <a:t>List threat agents and attacks in a </a:t>
            </a:r>
            <a:r>
              <a:rPr lang="en-US" altLang="en-US" u="sng" dirty="0">
                <a:latin typeface="Arial" panose="020B0604020202020204" pitchFamily="34" charset="0"/>
              </a:rPr>
              <a:t>spreadsheet</a:t>
            </a:r>
            <a:endParaRPr lang="en-US" altLang="en-US" dirty="0">
              <a:latin typeface="Arial" panose="020B0604020202020204" pitchFamily="34" charset="0"/>
            </a:endParaRPr>
          </a:p>
          <a:p>
            <a:r>
              <a:rPr lang="en-US" altLang="en-US" dirty="0">
                <a:latin typeface="Arial" panose="020B0604020202020204" pitchFamily="34" charset="0"/>
              </a:rPr>
              <a:t>Assign a relative score to likelihood based on your organization</a:t>
            </a:r>
          </a:p>
          <a:p>
            <a:pPr lvl="1"/>
            <a:r>
              <a:rPr lang="en-US" altLang="en-US" dirty="0">
                <a:latin typeface="Arial" panose="020B0604020202020204" pitchFamily="34" charset="0"/>
              </a:rPr>
              <a:t>hacker breaking into datacenter and stealing server (1)</a:t>
            </a:r>
          </a:p>
          <a:p>
            <a:pPr lvl="1"/>
            <a:r>
              <a:rPr lang="en-US" altLang="en-US" dirty="0">
                <a:latin typeface="Arial" panose="020B0604020202020204" pitchFamily="34" charset="0"/>
              </a:rPr>
              <a:t>guessing </a:t>
            </a:r>
            <a:r>
              <a:rPr lang="en-US" altLang="en-US" dirty="0" err="1">
                <a:latin typeface="Arial" panose="020B0604020202020204" pitchFamily="34" charset="0"/>
              </a:rPr>
              <a:t>wifi</a:t>
            </a:r>
            <a:r>
              <a:rPr lang="en-US" altLang="en-US" dirty="0">
                <a:latin typeface="Arial" panose="020B0604020202020204" pitchFamily="34" charset="0"/>
              </a:rPr>
              <a:t> password (7)</a:t>
            </a:r>
          </a:p>
          <a:p>
            <a:pPr lvl="1"/>
            <a:r>
              <a:rPr lang="en-US" altLang="en-US" dirty="0">
                <a:latin typeface="Arial" panose="020B0604020202020204" pitchFamily="34" charset="0"/>
              </a:rPr>
              <a:t>stolen laptop computer (8)</a:t>
            </a:r>
          </a:p>
          <a:p>
            <a:pPr lvl="1"/>
            <a:r>
              <a:rPr lang="en-US" altLang="en-US" dirty="0">
                <a:latin typeface="Arial" panose="020B0604020202020204" pitchFamily="34" charset="0"/>
              </a:rPr>
              <a:t>using a zero-day vulnerability to hack web server (2)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a:latin typeface="Arial" panose="020B0604020202020204" pitchFamily="34" charset="0"/>
              </a:rPr>
              <a:t>Step 4: Estimate Impact of An Attack</a:t>
            </a:r>
          </a:p>
        </p:txBody>
      </p:sp>
      <p:sp>
        <p:nvSpPr>
          <p:cNvPr id="65538" name="Content Placeholder 2"/>
          <p:cNvSpPr>
            <a:spLocks noGrp="1"/>
          </p:cNvSpPr>
          <p:nvPr>
            <p:ph idx="1"/>
          </p:nvPr>
        </p:nvSpPr>
        <p:spPr>
          <a:xfrm>
            <a:off x="457200" y="1270000"/>
            <a:ext cx="8229600" cy="5080000"/>
          </a:xfrm>
        </p:spPr>
        <p:txBody>
          <a:bodyPr/>
          <a:lstStyle/>
          <a:p>
            <a:r>
              <a:rPr lang="en-US" altLang="en-US" dirty="0">
                <a:latin typeface="Arial" panose="020B0604020202020204" pitchFamily="34" charset="0"/>
              </a:rPr>
              <a:t>One attack takes place – how much does it cost Alice to recover from it?</a:t>
            </a:r>
          </a:p>
          <a:p>
            <a:pPr lvl="1"/>
            <a:r>
              <a:rPr lang="en-US" altLang="en-US" dirty="0">
                <a:latin typeface="Arial" panose="020B0604020202020204" pitchFamily="34" charset="0"/>
              </a:rPr>
              <a:t>Replacement costs, labor costs</a:t>
            </a:r>
          </a:p>
          <a:p>
            <a:pPr lvl="1"/>
            <a:r>
              <a:rPr lang="en-US" altLang="en-US" dirty="0">
                <a:latin typeface="Arial" panose="020B0604020202020204" pitchFamily="34" charset="0"/>
              </a:rPr>
              <a:t>Time or money spent on alternatives</a:t>
            </a:r>
          </a:p>
          <a:p>
            <a:pPr lvl="1"/>
            <a:r>
              <a:rPr lang="en-US" altLang="en-US" dirty="0">
                <a:latin typeface="Arial" panose="020B0604020202020204" pitchFamily="34" charset="0"/>
              </a:rPr>
              <a:t>Cost of lost opportunities</a:t>
            </a:r>
          </a:p>
          <a:p>
            <a:r>
              <a:rPr lang="en-US" altLang="en-US" dirty="0">
                <a:latin typeface="Arial" panose="020B0604020202020204" pitchFamily="34" charset="0"/>
              </a:rPr>
              <a:t>Make a </a:t>
            </a:r>
            <a:r>
              <a:rPr lang="en-US" altLang="en-US" u="sng" dirty="0">
                <a:latin typeface="Arial" panose="020B0604020202020204" pitchFamily="34" charset="0"/>
              </a:rPr>
              <a:t>numerical</a:t>
            </a:r>
            <a:r>
              <a:rPr lang="en-US" altLang="en-US" dirty="0">
                <a:latin typeface="Arial" panose="020B0604020202020204" pitchFamily="34" charset="0"/>
              </a:rPr>
              <a:t> estimate</a:t>
            </a:r>
          </a:p>
          <a:p>
            <a:pPr lvl="1"/>
            <a:r>
              <a:rPr lang="ja-JP" altLang="en-US">
                <a:latin typeface="Arial" panose="020B0604020202020204" pitchFamily="34" charset="0"/>
              </a:rPr>
              <a:t>“</a:t>
            </a:r>
            <a:r>
              <a:rPr lang="en-US" altLang="ja-JP" dirty="0">
                <a:latin typeface="Arial" panose="020B0604020202020204" pitchFamily="34" charset="0"/>
              </a:rPr>
              <a:t>how much money</a:t>
            </a:r>
            <a:r>
              <a:rPr lang="ja-JP" altLang="en-US">
                <a:latin typeface="Arial" panose="020B0604020202020204" pitchFamily="34" charset="0"/>
              </a:rPr>
              <a:t>”</a:t>
            </a:r>
            <a:endParaRPr lang="en-US" altLang="ja-JP" dirty="0">
              <a:latin typeface="Arial" panose="020B0604020202020204" pitchFamily="34" charset="0"/>
            </a:endParaRPr>
          </a:p>
          <a:p>
            <a:pPr lvl="1"/>
            <a:r>
              <a:rPr lang="ja-JP" altLang="en-US">
                <a:latin typeface="Arial" panose="020B0604020202020204" pitchFamily="34" charset="0"/>
              </a:rPr>
              <a:t>“</a:t>
            </a:r>
            <a:r>
              <a:rPr lang="en-US" altLang="ja-JP" dirty="0">
                <a:latin typeface="Arial" panose="020B0604020202020204" pitchFamily="34" charset="0"/>
              </a:rPr>
              <a:t>how much time</a:t>
            </a:r>
            <a:r>
              <a:rPr lang="ja-JP" altLang="en-US">
                <a:latin typeface="Arial" panose="020B0604020202020204" pitchFamily="34" charset="0"/>
              </a:rPr>
              <a:t>”</a:t>
            </a:r>
            <a:endParaRPr lang="en-US" altLang="ja-JP" dirty="0">
              <a:latin typeface="Arial" panose="020B0604020202020204" pitchFamily="34" charset="0"/>
            </a:endParaRPr>
          </a:p>
          <a:p>
            <a:pPr lvl="1"/>
            <a:r>
              <a:rPr lang="en-US" altLang="en-US" dirty="0">
                <a:latin typeface="Arial" panose="020B0604020202020204" pitchFamily="34" charset="0"/>
              </a:rPr>
              <a:t>relative scale (1-10)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dirty="0">
                <a:latin typeface="Arial" panose="020B0604020202020204" pitchFamily="34" charset="0"/>
              </a:rPr>
              <a:t>Step 5:  Calculating Risk</a:t>
            </a:r>
          </a:p>
        </p:txBody>
      </p:sp>
      <p:sp>
        <p:nvSpPr>
          <p:cNvPr id="68610" name="Content Placeholder 2"/>
          <p:cNvSpPr>
            <a:spLocks noGrp="1"/>
          </p:cNvSpPr>
          <p:nvPr>
            <p:ph idx="1"/>
          </p:nvPr>
        </p:nvSpPr>
        <p:spPr/>
        <p:txBody>
          <a:bodyPr/>
          <a:lstStyle/>
          <a:p>
            <a:r>
              <a:rPr lang="en-US" altLang="en-US" dirty="0">
                <a:latin typeface="Arial" panose="020B0604020202020204" pitchFamily="34" charset="0"/>
              </a:rPr>
              <a:t>Each row lists a threat agent and attack</a:t>
            </a:r>
          </a:p>
          <a:p>
            <a:r>
              <a:rPr lang="en-US" altLang="en-US" dirty="0">
                <a:latin typeface="Arial" panose="020B0604020202020204" pitchFamily="34" charset="0"/>
              </a:rPr>
              <a:t>Compute the relative risk of each attack</a:t>
            </a:r>
          </a:p>
          <a:p>
            <a:pPr marL="800100" lvl="2" indent="0">
              <a:buNone/>
            </a:pPr>
            <a:r>
              <a:rPr lang="en-US" altLang="en-US" dirty="0">
                <a:latin typeface="Arial" panose="020B0604020202020204" pitchFamily="34" charset="0"/>
              </a:rPr>
              <a:t>Risk = Likelihood X Impact</a:t>
            </a:r>
          </a:p>
          <a:p>
            <a:r>
              <a:rPr lang="en-US" altLang="en-US" dirty="0">
                <a:latin typeface="Arial" panose="020B0604020202020204" pitchFamily="34" charset="0"/>
              </a:rPr>
              <a:t>Once we calculate risk, we sort the list by risk, with highest first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tLang="en-US" dirty="0">
                <a:latin typeface="Arial" panose="020B0604020202020204" pitchFamily="34" charset="0"/>
              </a:rPr>
              <a:t>Step 5:  Calculate Risk</a:t>
            </a:r>
          </a:p>
        </p:txBody>
      </p:sp>
      <p:pic>
        <p:nvPicPr>
          <p:cNvPr id="2" name="Picture 1" descr="The table for calculating impact depicts the following. Computing asset, Attack, Impact, Likelihood, Significance. The table row-wise reads: Computer hardware and software, Physical damage, 1,000.00, 1.1700, 1,170.00; Recovery disks, Physical damage, 200.00, 1.1700, 234.00; Spreadsheets, Physical damage, 75.00, 1.1700, 87.75; Computer customization, Physical damage, 25.00, 1.1700, 29.25; Computer hardware and software, Subversion, 150.00, 0.0833, 12.50; Online business and credentials, Denial of service, 25.00, 0.3333, 8.33; Online business and credentials, Identity theft, 100.00, 0.0490, 4.90; Computer hardware and software, Denial of service, 50.00, 0.0833, 4.17; Spreadsheets, Disclosure, 75.00, 0.0208, 1.56; Social media and credentials, Identity theft, 50.00, 0.0208, 1.04; and Social media and credentials, Denial of service, 25.00, 0.0208, 0.52. Note: The values in impact and significance columns are mentioned in terms of doll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11" y="1269575"/>
            <a:ext cx="5755378" cy="44102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tLang="en-US">
                <a:latin typeface="Arial" panose="020B0604020202020204" pitchFamily="34" charset="0"/>
              </a:rPr>
              <a:t>Alice’s Final List of Risks</a:t>
            </a:r>
          </a:p>
        </p:txBody>
      </p:sp>
      <p:sp>
        <p:nvSpPr>
          <p:cNvPr id="69634" name="Content Placeholder 2"/>
          <p:cNvSpPr>
            <a:spLocks noGrp="1"/>
          </p:cNvSpPr>
          <p:nvPr>
            <p:ph idx="1"/>
          </p:nvPr>
        </p:nvSpPr>
        <p:spPr>
          <a:xfrm>
            <a:off x="457200" y="1087438"/>
            <a:ext cx="8229600" cy="5214937"/>
          </a:xfrm>
        </p:spPr>
        <p:txBody>
          <a:bodyPr/>
          <a:lstStyle/>
          <a:p>
            <a:pPr marL="514350" indent="-514350">
              <a:buFont typeface="Calibri" panose="020F0502020204030204" pitchFamily="34" charset="0"/>
              <a:buAutoNum type="arabicPeriod"/>
            </a:pPr>
            <a:r>
              <a:rPr lang="en-US" altLang="en-US">
                <a:latin typeface="Arial" panose="020B0604020202020204" pitchFamily="34" charset="0"/>
              </a:rPr>
              <a:t>Physical damage of computer hardware or software</a:t>
            </a:r>
          </a:p>
          <a:p>
            <a:pPr marL="514350" indent="-514350">
              <a:buFont typeface="Calibri" panose="020F0502020204030204" pitchFamily="34" charset="0"/>
              <a:buAutoNum type="arabicPeriod"/>
            </a:pPr>
            <a:r>
              <a:rPr lang="en-US" altLang="en-US">
                <a:latin typeface="Arial" panose="020B0604020202020204" pitchFamily="34" charset="0"/>
              </a:rPr>
              <a:t>Denial of service by hardware or software</a:t>
            </a:r>
          </a:p>
          <a:p>
            <a:pPr marL="514350" indent="-514350">
              <a:buFont typeface="Calibri" panose="020F0502020204030204" pitchFamily="34" charset="0"/>
              <a:buAutoNum type="arabicPeriod"/>
            </a:pPr>
            <a:r>
              <a:rPr lang="en-US" altLang="en-US">
                <a:latin typeface="Arial" panose="020B0604020202020204" pitchFamily="34" charset="0"/>
              </a:rPr>
              <a:t>Identity theft of online business credentials</a:t>
            </a:r>
          </a:p>
          <a:p>
            <a:pPr marL="514350" indent="-514350">
              <a:buFont typeface="Calibri" panose="020F0502020204030204" pitchFamily="34" charset="0"/>
              <a:buAutoNum type="arabicPeriod"/>
            </a:pPr>
            <a:r>
              <a:rPr lang="en-US" altLang="en-US">
                <a:latin typeface="Arial" panose="020B0604020202020204" pitchFamily="34" charset="0"/>
              </a:rPr>
              <a:t>Identity theft of social media credentials</a:t>
            </a:r>
          </a:p>
          <a:p>
            <a:pPr marL="514350" indent="-514350">
              <a:buFont typeface="Calibri" panose="020F0502020204030204" pitchFamily="34" charset="0"/>
              <a:buAutoNum type="arabicPeriod"/>
            </a:pPr>
            <a:r>
              <a:rPr lang="en-US" altLang="en-US">
                <a:latin typeface="Arial" panose="020B0604020202020204" pitchFamily="34" charset="0"/>
              </a:rPr>
              <a:t>Denial of service by social media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a:latin typeface="Arial" panose="020B0604020202020204" pitchFamily="34" charset="0"/>
              </a:rPr>
              <a:t>Drafting Security Requirements</a:t>
            </a:r>
          </a:p>
        </p:txBody>
      </p:sp>
      <p:sp>
        <p:nvSpPr>
          <p:cNvPr id="67586" name="Content Placeholder 2">
            <a:extLst>
              <a:ext uri="{FF2B5EF4-FFF2-40B4-BE49-F238E27FC236}">
                <a16:creationId xmlns:a16="http://schemas.microsoft.com/office/drawing/2014/main" id="{D2EE7895-8CDD-AF4F-BFF2-FA9B3E49874B}"/>
              </a:ext>
            </a:extLst>
          </p:cNvPr>
          <p:cNvSpPr>
            <a:spLocks noGrp="1"/>
          </p:cNvSpPr>
          <p:nvPr>
            <p:ph idx="1"/>
          </p:nvPr>
        </p:nvSpPr>
        <p:spPr/>
        <p:txBody>
          <a:bodyPr/>
          <a:lstStyle/>
          <a:p>
            <a:pPr>
              <a:defRPr/>
            </a:pPr>
            <a:r>
              <a:rPr lang="en-US" altLang="en-US" dirty="0">
                <a:latin typeface="Arial" panose="020B0604020202020204" pitchFamily="34" charset="0"/>
              </a:rPr>
              <a:t>The last part of PRMF Step A</a:t>
            </a:r>
          </a:p>
          <a:p>
            <a:pPr eaLnBrk="1" hangingPunct="1">
              <a:defRPr/>
            </a:pPr>
            <a:r>
              <a:rPr lang="en-US" altLang="en-US" dirty="0">
                <a:latin typeface="Arial" panose="020B0604020202020204" pitchFamily="34" charset="0"/>
              </a:rPr>
              <a:t>Requirements say </a:t>
            </a:r>
            <a:r>
              <a:rPr lang="en-US" altLang="en-US" u="sng" dirty="0">
                <a:latin typeface="Arial" panose="020B0604020202020204" pitchFamily="34" charset="0"/>
              </a:rPr>
              <a:t>what we want</a:t>
            </a:r>
            <a:r>
              <a:rPr lang="en-US" altLang="en-US" dirty="0">
                <a:latin typeface="Arial" panose="020B0604020202020204" pitchFamily="34" charset="0"/>
              </a:rPr>
              <a:t> for protection</a:t>
            </a:r>
          </a:p>
          <a:p>
            <a:pPr marL="0" indent="0" eaLnBrk="1" hangingPunct="1">
              <a:buFont typeface="Arial" panose="020B0604020202020204" pitchFamily="34" charset="0"/>
              <a:buNone/>
              <a:defRPr/>
            </a:pPr>
            <a:endParaRPr lang="en-US" altLang="en-US" dirty="0">
              <a:latin typeface="Arial" panose="020B0604020202020204" pitchFamily="34" charset="0"/>
            </a:endParaRPr>
          </a:p>
          <a:p>
            <a:pPr eaLnBrk="1" hangingPunct="1">
              <a:defRPr/>
            </a:pPr>
            <a:r>
              <a:rPr lang="en-US" altLang="en-US" dirty="0">
                <a:latin typeface="Arial" panose="020B0604020202020204" pitchFamily="34" charset="0"/>
              </a:rPr>
              <a:t>Writing requirements</a:t>
            </a:r>
          </a:p>
          <a:p>
            <a:pPr lvl="1" eaLnBrk="1" hangingPunct="1">
              <a:defRPr/>
            </a:pPr>
            <a:r>
              <a:rPr lang="en-US" altLang="en-US" dirty="0">
                <a:latin typeface="Arial" panose="020B0604020202020204" pitchFamily="34" charset="0"/>
              </a:rPr>
              <a:t>Take the prioritized list of risks</a:t>
            </a:r>
          </a:p>
          <a:p>
            <a:pPr lvl="1" eaLnBrk="1" hangingPunct="1">
              <a:defRPr/>
            </a:pPr>
            <a:r>
              <a:rPr lang="en-US" altLang="en-US" dirty="0">
                <a:latin typeface="Arial" panose="020B0604020202020204" pitchFamily="34" charset="0"/>
              </a:rPr>
              <a:t>For each risk, identify defenses against it</a:t>
            </a:r>
          </a:p>
          <a:p>
            <a:pPr lvl="2" eaLnBrk="1" hangingPunct="1">
              <a:defRPr/>
            </a:pPr>
            <a:r>
              <a:rPr lang="en-US" altLang="en-US" dirty="0">
                <a:latin typeface="Arial" panose="020B0604020202020204" pitchFamily="34" charset="0"/>
              </a:rPr>
              <a:t>Write a requirement for each defense</a:t>
            </a:r>
          </a:p>
          <a:p>
            <a:pPr lvl="2" eaLnBrk="1" hangingPunct="1">
              <a:defRPr/>
            </a:pPr>
            <a:r>
              <a:rPr lang="en-US" altLang="en-US" dirty="0">
                <a:latin typeface="Arial" panose="020B0604020202020204" pitchFamily="34" charset="0"/>
              </a:rPr>
              <a:t>Each requirement defends against one or more risks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en-US">
                <a:latin typeface="Arial" panose="020B0604020202020204" pitchFamily="34" charset="0"/>
              </a:rPr>
              <a:t>Writing a Requirement</a:t>
            </a:r>
          </a:p>
        </p:txBody>
      </p:sp>
      <p:sp>
        <p:nvSpPr>
          <p:cNvPr id="71682" name="Text Placeholder 2"/>
          <p:cNvSpPr>
            <a:spLocks noGrp="1"/>
          </p:cNvSpPr>
          <p:nvPr>
            <p:ph type="body" idx="1"/>
          </p:nvPr>
        </p:nvSpPr>
        <p:spPr/>
        <p:txBody>
          <a:bodyPr/>
          <a:lstStyle/>
          <a:p>
            <a:pPr marL="571500" indent="-514350" eaLnBrk="1" hangingPunct="1">
              <a:buFont typeface="Calibri" panose="020F0502020204030204" pitchFamily="34" charset="0"/>
              <a:buAutoNum type="arabicPeriod"/>
            </a:pPr>
            <a:r>
              <a:rPr lang="en-US" altLang="en-US">
                <a:latin typeface="Arial" panose="020B0604020202020204" pitchFamily="34" charset="0"/>
              </a:rPr>
              <a:t>Number each requirement</a:t>
            </a:r>
          </a:p>
          <a:p>
            <a:pPr marL="571500" indent="-514350" eaLnBrk="1" hangingPunct="1">
              <a:buFont typeface="Calibri" panose="020F0502020204030204" pitchFamily="34" charset="0"/>
              <a:buAutoNum type="arabicPeriod"/>
            </a:pPr>
            <a:r>
              <a:rPr lang="en-US" altLang="en-US">
                <a:latin typeface="Arial" panose="020B0604020202020204" pitchFamily="34" charset="0"/>
              </a:rPr>
              <a:t>Use the word </a:t>
            </a:r>
            <a:r>
              <a:rPr lang="en-US" altLang="en-US" i="1">
                <a:latin typeface="Arial" panose="020B0604020202020204" pitchFamily="34" charset="0"/>
              </a:rPr>
              <a:t>shall</a:t>
            </a:r>
            <a:r>
              <a:rPr lang="en-US" altLang="en-US">
                <a:latin typeface="Arial" panose="020B0604020202020204" pitchFamily="34" charset="0"/>
              </a:rPr>
              <a:t> </a:t>
            </a:r>
          </a:p>
          <a:p>
            <a:pPr marL="571500" indent="-514350" eaLnBrk="1" hangingPunct="1">
              <a:buFont typeface="Calibri" panose="020F0502020204030204" pitchFamily="34" charset="0"/>
              <a:buAutoNum type="arabicPeriod"/>
            </a:pPr>
            <a:r>
              <a:rPr lang="en-US" altLang="en-US">
                <a:latin typeface="Arial" panose="020B0604020202020204" pitchFamily="34" charset="0"/>
              </a:rPr>
              <a:t>Each requirement should be </a:t>
            </a:r>
            <a:r>
              <a:rPr lang="en-US" altLang="en-US" u="sng">
                <a:latin typeface="Arial" panose="020B0604020202020204" pitchFamily="34" charset="0"/>
              </a:rPr>
              <a:t>testable</a:t>
            </a:r>
            <a:r>
              <a:rPr lang="en-US" altLang="en-US">
                <a:latin typeface="Arial" panose="020B0604020202020204" pitchFamily="34" charset="0"/>
              </a:rPr>
              <a:t> </a:t>
            </a:r>
          </a:p>
          <a:p>
            <a:pPr marL="571500" indent="-514350" eaLnBrk="1" hangingPunct="1">
              <a:buFont typeface="Calibri" panose="020F0502020204030204" pitchFamily="34" charset="0"/>
              <a:buAutoNum type="arabicPeriod"/>
            </a:pPr>
            <a:r>
              <a:rPr lang="en-US" altLang="en-US">
                <a:latin typeface="Arial" panose="020B0604020202020204" pitchFamily="34" charset="0"/>
              </a:rPr>
              <a:t>Each statement identifies the risks it addresses</a:t>
            </a:r>
          </a:p>
          <a:p>
            <a:pPr marL="571500" indent="-514350" eaLnBrk="1" hangingPunct="1">
              <a:buFont typeface="Calibri" panose="020F0502020204030204" pitchFamily="34" charset="0"/>
              <a:buAutoNum type="arabicPeriod"/>
            </a:pPr>
            <a:r>
              <a:rPr lang="en-US" altLang="en-US">
                <a:latin typeface="Arial" panose="020B0604020202020204" pitchFamily="34" charset="0"/>
              </a:rPr>
              <a:t>Phrase the requirement in a positive and specific form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a:latin typeface="Arial" panose="020B0604020202020204" pitchFamily="34" charset="0"/>
              </a:rPr>
              <a:t>Constructing the List</a:t>
            </a:r>
          </a:p>
        </p:txBody>
      </p:sp>
      <p:sp>
        <p:nvSpPr>
          <p:cNvPr id="72706" name="Content Placeholder 2"/>
          <p:cNvSpPr>
            <a:spLocks noGrp="1"/>
          </p:cNvSpPr>
          <p:nvPr>
            <p:ph type="body" idx="1"/>
          </p:nvPr>
        </p:nvSpPr>
        <p:spPr/>
        <p:txBody>
          <a:bodyPr/>
          <a:lstStyle/>
          <a:p>
            <a:pPr eaLnBrk="1" hangingPunct="1"/>
            <a:r>
              <a:rPr lang="en-US" altLang="en-US">
                <a:latin typeface="Arial" panose="020B0604020202020204" pitchFamily="34" charset="0"/>
              </a:rPr>
              <a:t>We derive the policy from the risks</a:t>
            </a:r>
          </a:p>
          <a:p>
            <a:pPr lvl="1" eaLnBrk="1" hangingPunct="1"/>
            <a:r>
              <a:rPr lang="en-US" altLang="en-US">
                <a:latin typeface="Arial" panose="020B0604020202020204" pitchFamily="34" charset="0"/>
              </a:rPr>
              <a:t>Identify how each risk might occur</a:t>
            </a:r>
          </a:p>
          <a:p>
            <a:pPr lvl="1" eaLnBrk="1" hangingPunct="1"/>
            <a:r>
              <a:rPr lang="en-US" altLang="en-US">
                <a:latin typeface="Arial" panose="020B0604020202020204" pitchFamily="34" charset="0"/>
              </a:rPr>
              <a:t>Choose a general strategy to protect against it</a:t>
            </a:r>
          </a:p>
          <a:p>
            <a:pPr lvl="1" eaLnBrk="1" hangingPunct="1"/>
            <a:r>
              <a:rPr lang="en-US" altLang="en-US">
                <a:latin typeface="Arial" panose="020B0604020202020204" pitchFamily="34" charset="0"/>
              </a:rPr>
              <a:t>Focus on risks to Alice’s </a:t>
            </a:r>
            <a:r>
              <a:rPr lang="en-US" altLang="en-US" u="sng">
                <a:latin typeface="Arial" panose="020B0604020202020204" pitchFamily="34" charset="0"/>
              </a:rPr>
              <a:t>information</a:t>
            </a:r>
            <a:r>
              <a:rPr lang="en-US" altLang="en-US">
                <a:latin typeface="Arial" panose="020B0604020202020204" pitchFamily="34" charset="0"/>
              </a:rPr>
              <a:t>, not to Alice</a:t>
            </a:r>
          </a:p>
          <a:p>
            <a:pPr eaLnBrk="1" hangingPunct="1"/>
            <a:r>
              <a:rPr lang="en-US" altLang="en-US">
                <a:latin typeface="Arial" panose="020B0604020202020204" pitchFamily="34" charset="0"/>
              </a:rPr>
              <a:t>Example: Look at Alice’s top risk:</a:t>
            </a:r>
          </a:p>
          <a:p>
            <a:pPr lvl="1" eaLnBrk="1" hangingPunct="1"/>
            <a:r>
              <a:rPr lang="en-US" altLang="en-US">
                <a:latin typeface="Arial" panose="020B0604020202020204" pitchFamily="34" charset="0"/>
              </a:rPr>
              <a:t>Physical damage of computer hardware or software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tLang="en-US">
                <a:latin typeface="Arial" panose="020B0604020202020204" pitchFamily="34" charset="0"/>
              </a:rPr>
              <a:t>Analyzing Damage Risks </a:t>
            </a:r>
            <a:r>
              <a:rPr lang="en-US" altLang="en-US" sz="1800">
                <a:latin typeface="Arial" panose="020B0604020202020204" pitchFamily="34" charset="0"/>
              </a:rPr>
              <a:t>(1 of 2)</a:t>
            </a:r>
          </a:p>
        </p:txBody>
      </p:sp>
      <p:sp>
        <p:nvSpPr>
          <p:cNvPr id="73730" name="Text Placeholder 2"/>
          <p:cNvSpPr>
            <a:spLocks noGrp="1"/>
          </p:cNvSpPr>
          <p:nvPr>
            <p:ph type="body" idx="1"/>
          </p:nvPr>
        </p:nvSpPr>
        <p:spPr/>
        <p:txBody>
          <a:bodyPr/>
          <a:lstStyle/>
          <a:p>
            <a:r>
              <a:rPr lang="en-US" altLang="en-US">
                <a:latin typeface="Arial" panose="020B0604020202020204" pitchFamily="34" charset="0"/>
              </a:rPr>
              <a:t>Equipment resides in the store</a:t>
            </a:r>
          </a:p>
          <a:p>
            <a:r>
              <a:rPr lang="en-US" altLang="en-US">
                <a:latin typeface="Arial" panose="020B0604020202020204" pitchFamily="34" charset="0"/>
              </a:rPr>
              <a:t>Start with physical security</a:t>
            </a:r>
          </a:p>
          <a:p>
            <a:pPr lvl="1"/>
            <a:r>
              <a:rPr lang="en-US" altLang="en-US">
                <a:latin typeface="Arial" panose="020B0604020202020204" pitchFamily="34" charset="0"/>
              </a:rPr>
              <a:t>Requirement 1: The store shall be locked up when no store employees are present</a:t>
            </a:r>
          </a:p>
          <a:p>
            <a:pPr lvl="1"/>
            <a:r>
              <a:rPr lang="en-US" altLang="en-US">
                <a:latin typeface="Arial" panose="020B0604020202020204" pitchFamily="34" charset="0"/>
              </a:rPr>
              <a:t>Requirement 2: There shall be insurance to cover risks of theft, fire, and natural disasters</a:t>
            </a:r>
          </a:p>
          <a:p>
            <a:r>
              <a:rPr lang="en-US" altLang="en-US">
                <a:latin typeface="Arial" panose="020B0604020202020204" pitchFamily="34" charset="0"/>
              </a:rPr>
              <a:t>POS terminal: prevent its theft</a:t>
            </a:r>
          </a:p>
          <a:p>
            <a:pPr lvl="1"/>
            <a:r>
              <a:rPr lang="en-US" altLang="en-US">
                <a:latin typeface="Arial" panose="020B0604020202020204" pitchFamily="34" charset="0"/>
              </a:rPr>
              <a:t>Requirement 3: POS shall be physically secured to the sales counter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latin typeface="Arial" panose="020B0604020202020204" pitchFamily="34" charset="0"/>
              </a:rPr>
              <a:t>Analyzing Damage Risks </a:t>
            </a:r>
            <a:r>
              <a:rPr lang="en-US" altLang="en-US" sz="1800">
                <a:latin typeface="Arial" panose="020B0604020202020204" pitchFamily="34" charset="0"/>
              </a:rPr>
              <a:t>(2 of 2)</a:t>
            </a:r>
            <a:endParaRPr lang="en-US" altLang="en-US">
              <a:latin typeface="Arial" panose="020B0604020202020204" pitchFamily="34" charset="0"/>
            </a:endParaRPr>
          </a:p>
        </p:txBody>
      </p:sp>
      <p:sp>
        <p:nvSpPr>
          <p:cNvPr id="75778" name="Text Placeholder 2"/>
          <p:cNvSpPr>
            <a:spLocks noGrp="1"/>
          </p:cNvSpPr>
          <p:nvPr>
            <p:ph type="body" idx="1"/>
          </p:nvPr>
        </p:nvSpPr>
        <p:spPr/>
        <p:txBody>
          <a:bodyPr/>
          <a:lstStyle/>
          <a:p>
            <a:r>
              <a:rPr lang="en-US" altLang="en-US">
                <a:latin typeface="Arial" panose="020B0604020202020204" pitchFamily="34" charset="0"/>
              </a:rPr>
              <a:t>POS terminal configuration must be safe</a:t>
            </a:r>
          </a:p>
          <a:p>
            <a:pPr lvl="1"/>
            <a:r>
              <a:rPr lang="en-US" altLang="en-US">
                <a:latin typeface="Arial" panose="020B0604020202020204" pitchFamily="34" charset="0"/>
              </a:rPr>
              <a:t>Requirement 4: Only Alice or a trusted sales clerk is allowed to change the POS configuration</a:t>
            </a:r>
          </a:p>
          <a:p>
            <a:pPr lvl="2"/>
            <a:r>
              <a:rPr lang="en-US" altLang="en-US">
                <a:latin typeface="Arial" panose="020B0604020202020204" pitchFamily="34" charset="0"/>
              </a:rPr>
              <a:t>This includes manager overrides for special transactions or error recovery</a:t>
            </a:r>
          </a:p>
          <a:p>
            <a:r>
              <a:rPr lang="en-US" altLang="en-US">
                <a:latin typeface="Arial" panose="020B0604020202020204" pitchFamily="34" charset="0"/>
              </a:rPr>
              <a:t>Alice’s laptop, like all laptops, is a special target</a:t>
            </a:r>
          </a:p>
          <a:p>
            <a:pPr lvl="1"/>
            <a:r>
              <a:rPr lang="en-US" altLang="en-US">
                <a:latin typeface="Arial" panose="020B0604020202020204" pitchFamily="34" charset="0"/>
              </a:rPr>
              <a:t>Requirement 5: Alice’s laptop shall be locked in her office when she is not in the store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a:latin typeface="Arial" panose="020B0604020202020204" pitchFamily="34" charset="0"/>
              </a:rPr>
              <a:t>Risk Management Framework (RMF)</a:t>
            </a:r>
          </a:p>
        </p:txBody>
      </p:sp>
      <p:pic>
        <p:nvPicPr>
          <p:cNvPr id="2" name="Picture 1" descr="The steps are illustrated in a cyclic form with the sixth step connecting to the first step. The steps listed are Establish system and security goals, Select security controls, Implement security controls, Assess security controls, Authorize the information system, and Monitor security contro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70" y="1432533"/>
            <a:ext cx="5295861" cy="4212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dirty="0">
                <a:latin typeface="Arial" panose="020B0604020202020204" pitchFamily="34" charset="0"/>
              </a:rPr>
              <a:t>RMF Risk Assessment</a:t>
            </a:r>
          </a:p>
        </p:txBody>
      </p:sp>
      <p:sp>
        <p:nvSpPr>
          <p:cNvPr id="25602" name="Content Placeholder 2"/>
          <p:cNvSpPr>
            <a:spLocks noGrp="1"/>
          </p:cNvSpPr>
          <p:nvPr>
            <p:ph idx="1"/>
          </p:nvPr>
        </p:nvSpPr>
        <p:spPr/>
        <p:txBody>
          <a:bodyPr/>
          <a:lstStyle/>
          <a:p>
            <a:r>
              <a:rPr lang="en-US" altLang="en-US">
                <a:latin typeface="Arial" panose="020B0604020202020204" pitchFamily="34" charset="0"/>
              </a:rPr>
              <a:t>Rule-based</a:t>
            </a:r>
          </a:p>
          <a:p>
            <a:pPr lvl="1"/>
            <a:r>
              <a:rPr lang="en-US" altLang="en-US" sz="2400">
                <a:latin typeface="Arial" panose="020B0604020202020204" pitchFamily="34" charset="0"/>
              </a:rPr>
              <a:t>U.S. Federal standards and guidelines</a:t>
            </a:r>
          </a:p>
          <a:p>
            <a:r>
              <a:rPr lang="en-US" altLang="en-US">
                <a:latin typeface="Arial" panose="020B0604020202020204" pitchFamily="34" charset="0"/>
              </a:rPr>
              <a:t>Identify the RMF category</a:t>
            </a:r>
          </a:p>
          <a:p>
            <a:pPr lvl="1"/>
            <a:r>
              <a:rPr lang="en-US" altLang="en-US" sz="2400">
                <a:latin typeface="Arial" panose="020B0604020202020204" pitchFamily="34" charset="0"/>
              </a:rPr>
              <a:t>Estimates the impact of cybersecurity failures</a:t>
            </a:r>
          </a:p>
          <a:p>
            <a:r>
              <a:rPr lang="en-US" altLang="en-US">
                <a:latin typeface="Arial" panose="020B0604020202020204" pitchFamily="34" charset="0"/>
              </a:rPr>
              <a:t>Impact in terms of </a:t>
            </a:r>
            <a:r>
              <a:rPr lang="en-US" altLang="en-US" b="1" i="1">
                <a:latin typeface="Arial" panose="020B0604020202020204" pitchFamily="34" charset="0"/>
              </a:rPr>
              <a:t>CIA Properties</a:t>
            </a:r>
          </a:p>
          <a:p>
            <a:pPr lvl="2"/>
            <a:r>
              <a:rPr lang="en-US" altLang="en-US">
                <a:latin typeface="Arial" panose="020B0604020202020204" pitchFamily="34" charset="0"/>
              </a:rPr>
              <a:t>Confidentiality, Integrity, Availability</a:t>
            </a:r>
          </a:p>
          <a:p>
            <a:r>
              <a:rPr lang="en-US" altLang="en-US">
                <a:latin typeface="Arial" panose="020B0604020202020204" pitchFamily="34" charset="0"/>
              </a:rPr>
              <a:t>Assess each in terms of impact:</a:t>
            </a:r>
          </a:p>
          <a:p>
            <a:pPr lvl="1"/>
            <a:r>
              <a:rPr lang="en-US" altLang="en-US">
                <a:latin typeface="Arial" panose="020B0604020202020204" pitchFamily="34" charset="0"/>
              </a:rPr>
              <a:t>Not applicable, Low, Moderate, High</a:t>
            </a:r>
          </a:p>
          <a:p>
            <a:pPr lvl="1"/>
            <a:r>
              <a:rPr lang="en-US" altLang="en-US">
                <a:latin typeface="Arial" panose="020B0604020202020204" pitchFamily="34" charset="0"/>
              </a:rPr>
              <a:t>Low = noticeable impact</a:t>
            </a:r>
          </a:p>
          <a:p>
            <a:pPr lvl="1"/>
            <a:r>
              <a:rPr lang="en-US" altLang="en-US">
                <a:latin typeface="Arial" panose="020B0604020202020204" pitchFamily="34" charset="0"/>
              </a:rPr>
              <a:t>High = major damage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a:latin typeface="Arial" panose="020B0604020202020204" pitchFamily="34" charset="0"/>
              </a:rPr>
              <a:t>Example RMF Categorizations</a:t>
            </a:r>
          </a:p>
        </p:txBody>
      </p:sp>
      <p:sp>
        <p:nvSpPr>
          <p:cNvPr id="26626" name="Content Placeholder 2"/>
          <p:cNvSpPr>
            <a:spLocks noGrp="1"/>
          </p:cNvSpPr>
          <p:nvPr>
            <p:ph idx="1"/>
          </p:nvPr>
        </p:nvSpPr>
        <p:spPr/>
        <p:txBody>
          <a:bodyPr/>
          <a:lstStyle/>
          <a:p>
            <a:r>
              <a:rPr lang="en-US" altLang="en-US">
                <a:latin typeface="Arial" panose="020B0604020202020204" pitchFamily="34" charset="0"/>
              </a:rPr>
              <a:t>Website to publish product information</a:t>
            </a:r>
          </a:p>
          <a:p>
            <a:pPr lvl="1"/>
            <a:r>
              <a:rPr lang="en-US" altLang="en-US">
                <a:latin typeface="Arial" panose="020B0604020202020204" pitchFamily="34" charset="0"/>
              </a:rPr>
              <a:t>Confidentiality – Not applicable</a:t>
            </a:r>
          </a:p>
          <a:p>
            <a:pPr lvl="1"/>
            <a:r>
              <a:rPr lang="en-US" altLang="en-US">
                <a:latin typeface="Arial" panose="020B0604020202020204" pitchFamily="34" charset="0"/>
              </a:rPr>
              <a:t>Integrity – Low</a:t>
            </a:r>
          </a:p>
          <a:p>
            <a:pPr lvl="1"/>
            <a:r>
              <a:rPr lang="en-US" altLang="en-US">
                <a:latin typeface="Arial" panose="020B0604020202020204" pitchFamily="34" charset="0"/>
              </a:rPr>
              <a:t>Availability – Low</a:t>
            </a:r>
          </a:p>
          <a:p>
            <a:r>
              <a:rPr lang="en-US" altLang="en-US">
                <a:latin typeface="Arial" panose="020B0604020202020204" pitchFamily="34" charset="0"/>
              </a:rPr>
              <a:t>Website for online sales</a:t>
            </a:r>
          </a:p>
          <a:p>
            <a:pPr lvl="1"/>
            <a:r>
              <a:rPr lang="en-US" altLang="en-US">
                <a:latin typeface="Arial" panose="020B0604020202020204" pitchFamily="34" charset="0"/>
              </a:rPr>
              <a:t>Confidentiality – Moderate</a:t>
            </a:r>
          </a:p>
          <a:p>
            <a:pPr lvl="1"/>
            <a:r>
              <a:rPr lang="en-US" altLang="en-US">
                <a:latin typeface="Arial" panose="020B0604020202020204" pitchFamily="34" charset="0"/>
              </a:rPr>
              <a:t>Integrity – Moderate</a:t>
            </a:r>
          </a:p>
          <a:p>
            <a:pPr lvl="1"/>
            <a:r>
              <a:rPr lang="en-US" altLang="en-US">
                <a:latin typeface="Arial" panose="020B0604020202020204" pitchFamily="34" charset="0"/>
              </a:rPr>
              <a:t>Availability – Moderate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a:latin typeface="Arial" panose="020B0604020202020204" pitchFamily="34" charset="0"/>
              </a:rPr>
              <a:t>RMF Uses Rules to Assign Controls</a:t>
            </a:r>
          </a:p>
        </p:txBody>
      </p:sp>
      <p:sp>
        <p:nvSpPr>
          <p:cNvPr id="28674" name="Content Placeholder 2"/>
          <p:cNvSpPr>
            <a:spLocks noGrp="1"/>
          </p:cNvSpPr>
          <p:nvPr>
            <p:ph idx="1"/>
          </p:nvPr>
        </p:nvSpPr>
        <p:spPr/>
        <p:txBody>
          <a:bodyPr/>
          <a:lstStyle/>
          <a:p>
            <a:r>
              <a:rPr lang="en-US" altLang="en-US">
                <a:latin typeface="Arial" panose="020B0604020202020204" pitchFamily="34" charset="0"/>
              </a:rPr>
              <a:t>Published rules recommend controls</a:t>
            </a:r>
          </a:p>
          <a:p>
            <a:pPr lvl="1"/>
            <a:r>
              <a:rPr lang="en-US" altLang="en-US">
                <a:latin typeface="Arial" panose="020B0604020202020204" pitchFamily="34" charset="0"/>
              </a:rPr>
              <a:t>NIST Special Publication 800-53</a:t>
            </a:r>
          </a:p>
          <a:p>
            <a:pPr lvl="1"/>
            <a:r>
              <a:rPr lang="en-US" altLang="en-US">
                <a:latin typeface="Arial" panose="020B0604020202020204" pitchFamily="34" charset="0"/>
              </a:rPr>
              <a:t>Add controls as impact increases</a:t>
            </a:r>
          </a:p>
          <a:p>
            <a:pPr lvl="1"/>
            <a:endParaRPr lang="en-US" altLang="en-US">
              <a:latin typeface="Arial" panose="020B0604020202020204" pitchFamily="34" charset="0"/>
            </a:endParaRPr>
          </a:p>
          <a:p>
            <a:pPr algn="ctr">
              <a:buFont typeface="Arial" panose="020B0604020202020204" pitchFamily="34" charset="0"/>
              <a:buNone/>
            </a:pPr>
            <a:r>
              <a:rPr lang="en-US" altLang="en-US" u="sng">
                <a:latin typeface="Arial" panose="020B0604020202020204" pitchFamily="34" charset="0"/>
              </a:rPr>
              <a:t>What about smaller environments?</a:t>
            </a:r>
          </a:p>
          <a:p>
            <a:r>
              <a:rPr lang="en-US" altLang="en-US">
                <a:latin typeface="Arial" panose="020B0604020202020204" pitchFamily="34" charset="0"/>
              </a:rPr>
              <a:t>Smaller impacts yield greater effects</a:t>
            </a:r>
          </a:p>
          <a:p>
            <a:pPr lvl="1"/>
            <a:r>
              <a:rPr lang="en-US" altLang="en-US">
                <a:latin typeface="Arial" panose="020B0604020202020204" pitchFamily="34" charset="0"/>
              </a:rPr>
              <a:t>Large businesses absorb “noticeable” events</a:t>
            </a:r>
          </a:p>
          <a:p>
            <a:pPr lvl="1"/>
            <a:r>
              <a:rPr lang="en-US" altLang="en-US">
                <a:latin typeface="Arial" panose="020B0604020202020204" pitchFamily="34" charset="0"/>
              </a:rPr>
              <a:t>One such event could ruin a small company</a:t>
            </a:r>
          </a:p>
          <a:p>
            <a:r>
              <a:rPr lang="en-US" altLang="en-US">
                <a:latin typeface="Arial" panose="020B0604020202020204" pitchFamily="34" charset="0"/>
              </a:rPr>
              <a:t>RMF rules aren’t geared for smaller enterprises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Arial" panose="020B0604020202020204" pitchFamily="34" charset="0"/>
              </a:rPr>
              <a:t>Do All Enterprises Do All RMF Steps?</a:t>
            </a:r>
          </a:p>
        </p:txBody>
      </p:sp>
      <p:sp>
        <p:nvSpPr>
          <p:cNvPr id="29698" name="Content Placeholder 2"/>
          <p:cNvSpPr>
            <a:spLocks noGrp="1"/>
          </p:cNvSpPr>
          <p:nvPr>
            <p:ph idx="1"/>
          </p:nvPr>
        </p:nvSpPr>
        <p:spPr/>
        <p:txBody>
          <a:bodyPr/>
          <a:lstStyle/>
          <a:p>
            <a:r>
              <a:rPr lang="en-US" altLang="en-US" dirty="0">
                <a:ea typeface="ＭＳ Ｐゴシック"/>
              </a:rPr>
              <a:t>Categorize – NO – smaller ones do it differently</a:t>
            </a:r>
          </a:p>
          <a:p>
            <a:pPr lvl="1"/>
            <a:r>
              <a:rPr lang="en-US" altLang="en-US" dirty="0">
                <a:ea typeface="ＭＳ Ｐゴシック"/>
                <a:cs typeface="Arial"/>
              </a:rPr>
              <a:t>Identify risks, threats, and requirements</a:t>
            </a:r>
          </a:p>
          <a:p>
            <a:r>
              <a:rPr lang="en-US" altLang="en-US" dirty="0">
                <a:ea typeface="ＭＳ Ｐゴシック"/>
              </a:rPr>
              <a:t>Select controls – YES, but a small enterprise </a:t>
            </a:r>
            <a:r>
              <a:rPr lang="en-US" altLang="en-US" dirty="0">
                <a:ea typeface="ＭＳ Ｐゴシック"/>
                <a:cs typeface="Arial"/>
              </a:rPr>
              <a:t>combines with the Implement step</a:t>
            </a:r>
          </a:p>
          <a:p>
            <a:r>
              <a:rPr lang="en-US" altLang="en-US" dirty="0">
                <a:ea typeface="ＭＳ Ｐゴシック"/>
              </a:rPr>
              <a:t>Implement controls – See above</a:t>
            </a:r>
          </a:p>
          <a:p>
            <a:r>
              <a:rPr lang="en-US" altLang="en-US" dirty="0">
                <a:ea typeface="ＭＳ Ｐゴシック"/>
              </a:rPr>
              <a:t>Assess controls – YES (hopefully)</a:t>
            </a:r>
            <a:endParaRPr lang="en-US" altLang="en-US" dirty="0">
              <a:latin typeface="Arial" panose="020B0604020202020204" pitchFamily="34" charset="0"/>
            </a:endParaRPr>
          </a:p>
          <a:p>
            <a:pPr lvl="1"/>
            <a:r>
              <a:rPr lang="en-US" altLang="en-US" dirty="0">
                <a:ea typeface="ＭＳ Ｐゴシック"/>
                <a:cs typeface="Arial"/>
              </a:rPr>
              <a:t>Determine if the controls really work</a:t>
            </a:r>
          </a:p>
          <a:p>
            <a:r>
              <a:rPr lang="en-US" altLang="en-US" dirty="0">
                <a:ea typeface="ＭＳ Ｐゴシック"/>
              </a:rPr>
              <a:t>Authorize system – NO, not in small enterprises</a:t>
            </a:r>
          </a:p>
          <a:p>
            <a:r>
              <a:rPr lang="en-US" altLang="en-US" dirty="0">
                <a:ea typeface="ＭＳ Ｐゴシック"/>
              </a:rPr>
              <a:t>Monitor controls – YES (hopefully)</a:t>
            </a:r>
            <a:endParaRPr lang="en-US" altLang="en-US"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2491</TotalTime>
  <Words>2486</Words>
  <Application>Microsoft Macintosh PowerPoint</Application>
  <PresentationFormat>On-screen Show (4:3)</PresentationFormat>
  <Paragraphs>375</Paragraphs>
  <Slides>49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Calibri</vt:lpstr>
      <vt:lpstr>Office Theme</vt:lpstr>
      <vt:lpstr>Overview</vt:lpstr>
      <vt:lpstr>Making Security Decisions</vt:lpstr>
      <vt:lpstr>Decision-Making Strategies</vt:lpstr>
      <vt:lpstr>Decision Making in a Life Cycle</vt:lpstr>
      <vt:lpstr>Risk Management Framework (RMF)</vt:lpstr>
      <vt:lpstr>RMF Risk Assessment</vt:lpstr>
      <vt:lpstr>Example RMF Categorizations</vt:lpstr>
      <vt:lpstr>RMF Uses Rules to Assign Controls</vt:lpstr>
      <vt:lpstr>Do All Enterprises Do All RMF Steps?</vt:lpstr>
      <vt:lpstr>Proprietor’s RMF</vt:lpstr>
      <vt:lpstr>PRMF Risk Assessment</vt:lpstr>
      <vt:lpstr>Risk Assessment Detailed Steps</vt:lpstr>
      <vt:lpstr>Assets and Risk Assessment</vt:lpstr>
      <vt:lpstr>Terminology</vt:lpstr>
      <vt:lpstr>Assets: What Are We Protecting?</vt:lpstr>
      <vt:lpstr>Example: Alice’s Arts</vt:lpstr>
      <vt:lpstr>Alice’s Arts: Goals and Assets</vt:lpstr>
      <vt:lpstr>Security Architecture and Boundaries</vt:lpstr>
      <vt:lpstr>Least Privilege: A Basic Principle</vt:lpstr>
      <vt:lpstr>Defense in Depth: Another Principle</vt:lpstr>
      <vt:lpstr>Threat Agents</vt:lpstr>
      <vt:lpstr>Examples of Specific Threat Agents</vt:lpstr>
      <vt:lpstr>National Actors</vt:lpstr>
      <vt:lpstr>Profiling a Threat Agent</vt:lpstr>
      <vt:lpstr>Threat Agents – Typical Goals</vt:lpstr>
      <vt:lpstr>Typical Mode of Operation (MO)</vt:lpstr>
      <vt:lpstr>Level of Motivation</vt:lpstr>
      <vt:lpstr>Capabilities and Logistical Constraints</vt:lpstr>
      <vt:lpstr>PowerPoint Presentation</vt:lpstr>
      <vt:lpstr>Attacks and Risks</vt:lpstr>
      <vt:lpstr>Types of Attacks</vt:lpstr>
      <vt:lpstr>Terminology: “CIA” Properties</vt:lpstr>
      <vt:lpstr>Identifying and Prioritizing Risks</vt:lpstr>
      <vt:lpstr>Alice’s Arts: Step 1</vt:lpstr>
      <vt:lpstr>Step 2: Identify Threats and Attacks</vt:lpstr>
      <vt:lpstr>Threat Agents</vt:lpstr>
      <vt:lpstr>Attack Matrix</vt:lpstr>
      <vt:lpstr>Risk Matrix</vt:lpstr>
      <vt:lpstr>Identified Risks</vt:lpstr>
      <vt:lpstr>Step 3: Estimate Attack Likelihoods</vt:lpstr>
      <vt:lpstr>Step 4: Estimate Impact of An Attack</vt:lpstr>
      <vt:lpstr>Step 5:  Calculating Risk</vt:lpstr>
      <vt:lpstr>Step 5:  Calculate Risk</vt:lpstr>
      <vt:lpstr>Alice’s Final List of Risks</vt:lpstr>
      <vt:lpstr>Drafting Security Requirements</vt:lpstr>
      <vt:lpstr>Writing a Requirement</vt:lpstr>
      <vt:lpstr>Constructing the List</vt:lpstr>
      <vt:lpstr>Analyzing Damage Risks (1 of 2)</vt:lpstr>
      <vt:lpstr>Analyzing Damage Risks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Smith</dc:creator>
  <cp:lastModifiedBy>Stockman, Mark (stockmma)</cp:lastModifiedBy>
  <cp:revision>126</cp:revision>
  <cp:lastPrinted>2011-06-21T18:27:53Z</cp:lastPrinted>
  <dcterms:created xsi:type="dcterms:W3CDTF">2011-06-15T15:56:50Z</dcterms:created>
  <dcterms:modified xsi:type="dcterms:W3CDTF">2022-09-06T13:03:33Z</dcterms:modified>
</cp:coreProperties>
</file>