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74" r:id="rId2"/>
    <p:sldId id="267" r:id="rId3"/>
    <p:sldId id="268" r:id="rId4"/>
    <p:sldId id="269" r:id="rId5"/>
    <p:sldId id="270" r:id="rId6"/>
    <p:sldId id="271" r:id="rId7"/>
    <p:sldId id="272" r:id="rId8"/>
    <p:sldId id="273" r:id="rId9"/>
    <p:sldId id="275" r:id="rId10"/>
    <p:sldId id="276" r:id="rId11"/>
    <p:sldId id="278" r:id="rId12"/>
    <p:sldId id="318" r:id="rId13"/>
    <p:sldId id="279" r:id="rId14"/>
    <p:sldId id="280" r:id="rId15"/>
    <p:sldId id="281" r:id="rId16"/>
    <p:sldId id="283" r:id="rId17"/>
    <p:sldId id="287" r:id="rId18"/>
    <p:sldId id="288" r:id="rId19"/>
    <p:sldId id="289" r:id="rId20"/>
    <p:sldId id="286" r:id="rId21"/>
    <p:sldId id="285" r:id="rId22"/>
    <p:sldId id="291" r:id="rId23"/>
    <p:sldId id="290" r:id="rId24"/>
    <p:sldId id="292" r:id="rId25"/>
    <p:sldId id="284" r:id="rId26"/>
    <p:sldId id="294" r:id="rId27"/>
    <p:sldId id="293" r:id="rId28"/>
    <p:sldId id="295" r:id="rId29"/>
    <p:sldId id="296" r:id="rId30"/>
    <p:sldId id="297" r:id="rId31"/>
    <p:sldId id="300" r:id="rId32"/>
    <p:sldId id="301" r:id="rId33"/>
    <p:sldId id="303" r:id="rId34"/>
    <p:sldId id="304" r:id="rId35"/>
    <p:sldId id="305" r:id="rId36"/>
    <p:sldId id="306" r:id="rId37"/>
    <p:sldId id="307" r:id="rId38"/>
    <p:sldId id="308" r:id="rId39"/>
    <p:sldId id="309" r:id="rId40"/>
    <p:sldId id="310" r:id="rId41"/>
    <p:sldId id="314" r:id="rId42"/>
    <p:sldId id="315" r:id="rId43"/>
    <p:sldId id="316" r:id="rId44"/>
    <p:sldId id="311" r:id="rId45"/>
    <p:sldId id="312" r:id="rId46"/>
    <p:sldId id="313" r:id="rId47"/>
    <p:sldId id="317" r:id="rId4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18" y="221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S::stockmma@ucmail.uc.edu::25002097-9082-419a-aa53-761f337cda40" providerId="AD" clId="Web-{46BDA820-72CB-9687-4B10-59145490FF18}"/>
    <pc:docChg chg="addSld delSld modSld sldOrd">
      <pc:chgData name="Stockman, Mark (stockmma)" userId="S::stockmma@ucmail.uc.edu::25002097-9082-419a-aa53-761f337cda40" providerId="AD" clId="Web-{46BDA820-72CB-9687-4B10-59145490FF18}" dt="2021-11-17T18:08:50.164" v="56"/>
      <pc:docMkLst>
        <pc:docMk/>
      </pc:docMkLst>
      <pc:sldChg chg="modSp">
        <pc:chgData name="Stockman, Mark (stockmma)" userId="S::stockmma@ucmail.uc.edu::25002097-9082-419a-aa53-761f337cda40" providerId="AD" clId="Web-{46BDA820-72CB-9687-4B10-59145490FF18}" dt="2021-11-17T17:29:22.490" v="1" actId="20577"/>
        <pc:sldMkLst>
          <pc:docMk/>
          <pc:sldMk cId="0" sldId="288"/>
        </pc:sldMkLst>
        <pc:spChg chg="mod">
          <ac:chgData name="Stockman, Mark (stockmma)" userId="S::stockmma@ucmail.uc.edu::25002097-9082-419a-aa53-761f337cda40" providerId="AD" clId="Web-{46BDA820-72CB-9687-4B10-59145490FF18}" dt="2021-11-17T17:29:22.490" v="1" actId="20577"/>
          <ac:spMkLst>
            <pc:docMk/>
            <pc:sldMk cId="0" sldId="288"/>
            <ac:spMk id="25602" creationId="{00000000-0000-0000-0000-000000000000}"/>
          </ac:spMkLst>
        </pc:spChg>
      </pc:sldChg>
      <pc:sldChg chg="modSp new del">
        <pc:chgData name="Stockman, Mark (stockmma)" userId="S::stockmma@ucmail.uc.edu::25002097-9082-419a-aa53-761f337cda40" providerId="AD" clId="Web-{46BDA820-72CB-9687-4B10-59145490FF18}" dt="2021-11-17T18:08:30.944" v="53"/>
        <pc:sldMkLst>
          <pc:docMk/>
          <pc:sldMk cId="1031476819" sldId="317"/>
        </pc:sldMkLst>
        <pc:spChg chg="mod">
          <ac:chgData name="Stockman, Mark (stockmma)" userId="S::stockmma@ucmail.uc.edu::25002097-9082-419a-aa53-761f337cda40" providerId="AD" clId="Web-{46BDA820-72CB-9687-4B10-59145490FF18}" dt="2021-11-17T17:35:06.828" v="52" actId="20577"/>
          <ac:spMkLst>
            <pc:docMk/>
            <pc:sldMk cId="1031476819" sldId="317"/>
            <ac:spMk id="2" creationId="{660AD44F-2797-4A73-B315-DC27B0EA2A8E}"/>
          </ac:spMkLst>
        </pc:spChg>
        <pc:spChg chg="mod">
          <ac:chgData name="Stockman, Mark (stockmma)" userId="S::stockmma@ucmail.uc.edu::25002097-9082-419a-aa53-761f337cda40" providerId="AD" clId="Web-{46BDA820-72CB-9687-4B10-59145490FF18}" dt="2021-11-17T17:34:58.609" v="48" actId="20577"/>
          <ac:spMkLst>
            <pc:docMk/>
            <pc:sldMk cId="1031476819" sldId="317"/>
            <ac:spMk id="3" creationId="{477E9402-4262-467A-80B2-1DD027880F09}"/>
          </ac:spMkLst>
        </pc:spChg>
      </pc:sldChg>
      <pc:sldChg chg="modSp new ord">
        <pc:chgData name="Stockman, Mark (stockmma)" userId="S::stockmma@ucmail.uc.edu::25002097-9082-419a-aa53-761f337cda40" providerId="AD" clId="Web-{46BDA820-72CB-9687-4B10-59145490FF18}" dt="2021-11-17T18:08:50.164" v="56"/>
        <pc:sldMkLst>
          <pc:docMk/>
          <pc:sldMk cId="3192511229" sldId="318"/>
        </pc:sldMkLst>
        <pc:spChg chg="mod">
          <ac:chgData name="Stockman, Mark (stockmma)" userId="S::stockmma@ucmail.uc.edu::25002097-9082-419a-aa53-761f337cda40" providerId="AD" clId="Web-{46BDA820-72CB-9687-4B10-59145490FF18}" dt="2021-11-17T17:34:45.578" v="47" actId="20577"/>
          <ac:spMkLst>
            <pc:docMk/>
            <pc:sldMk cId="3192511229" sldId="318"/>
            <ac:spMk id="2" creationId="{3CDF517E-B92A-47FC-8E1E-7FE34EAD3292}"/>
          </ac:spMkLst>
        </pc:spChg>
        <pc:spChg chg="mod">
          <ac:chgData name="Stockman, Mark (stockmma)" userId="S::stockmma@ucmail.uc.edu::25002097-9082-419a-aa53-761f337cda40" providerId="AD" clId="Web-{46BDA820-72CB-9687-4B10-59145490FF18}" dt="2021-11-17T17:35:03.360" v="50" actId="20577"/>
          <ac:spMkLst>
            <pc:docMk/>
            <pc:sldMk cId="3192511229" sldId="318"/>
            <ac:spMk id="3" creationId="{A912AF40-45D8-48E0-9963-DB79E5522C73}"/>
          </ac:spMkLst>
        </pc:spChg>
      </pc:sldChg>
    </pc:docChg>
  </pc:docChgLst>
  <pc:docChgLst>
    <pc:chgData name="Stockman, Mark (stockmma)" userId="25002097-9082-419a-aa53-761f337cda40" providerId="ADAL" clId="{7657E3B9-8E10-964F-8616-9058B532F3C7}"/>
    <pc:docChg chg="undo custSel addSld delSld modSld sldOrd">
      <pc:chgData name="Stockman, Mark (stockmma)" userId="25002097-9082-419a-aa53-761f337cda40" providerId="ADAL" clId="{7657E3B9-8E10-964F-8616-9058B532F3C7}" dt="2021-11-22T14:54:36.734" v="562" actId="20577"/>
      <pc:docMkLst>
        <pc:docMk/>
      </pc:docMkLst>
      <pc:sldChg chg="del">
        <pc:chgData name="Stockman, Mark (stockmma)" userId="25002097-9082-419a-aa53-761f337cda40" providerId="ADAL" clId="{7657E3B9-8E10-964F-8616-9058B532F3C7}" dt="2021-11-17T19:17:53.806" v="0" actId="2696"/>
        <pc:sldMkLst>
          <pc:docMk/>
          <pc:sldMk cId="0" sldId="266"/>
        </pc:sldMkLst>
      </pc:sldChg>
      <pc:sldChg chg="modSp mod">
        <pc:chgData name="Stockman, Mark (stockmma)" userId="25002097-9082-419a-aa53-761f337cda40" providerId="ADAL" clId="{7657E3B9-8E10-964F-8616-9058B532F3C7}" dt="2021-11-17T19:42:17.098" v="423" actId="20577"/>
        <pc:sldMkLst>
          <pc:docMk/>
          <pc:sldMk cId="0" sldId="267"/>
        </pc:sldMkLst>
        <pc:spChg chg="mod">
          <ac:chgData name="Stockman, Mark (stockmma)" userId="25002097-9082-419a-aa53-761f337cda40" providerId="ADAL" clId="{7657E3B9-8E10-964F-8616-9058B532F3C7}" dt="2021-11-17T19:42:17.098" v="423" actId="20577"/>
          <ac:spMkLst>
            <pc:docMk/>
            <pc:sldMk cId="0" sldId="267"/>
            <ac:spMk id="9218" creationId="{00000000-0000-0000-0000-000000000000}"/>
          </ac:spMkLst>
        </pc:spChg>
      </pc:sldChg>
      <pc:sldChg chg="modSp mod">
        <pc:chgData name="Stockman, Mark (stockmma)" userId="25002097-9082-419a-aa53-761f337cda40" providerId="ADAL" clId="{7657E3B9-8E10-964F-8616-9058B532F3C7}" dt="2021-11-17T19:25:27.182" v="94" actId="20577"/>
        <pc:sldMkLst>
          <pc:docMk/>
          <pc:sldMk cId="0" sldId="273"/>
        </pc:sldMkLst>
        <pc:spChg chg="mod">
          <ac:chgData name="Stockman, Mark (stockmma)" userId="25002097-9082-419a-aa53-761f337cda40" providerId="ADAL" clId="{7657E3B9-8E10-964F-8616-9058B532F3C7}" dt="2021-11-17T19:25:27.182" v="94" actId="20577"/>
          <ac:spMkLst>
            <pc:docMk/>
            <pc:sldMk cId="0" sldId="273"/>
            <ac:spMk id="15362" creationId="{00000000-0000-0000-0000-000000000000}"/>
          </ac:spMkLst>
        </pc:spChg>
      </pc:sldChg>
      <pc:sldChg chg="delSp modSp del mod">
        <pc:chgData name="Stockman, Mark (stockmma)" userId="25002097-9082-419a-aa53-761f337cda40" providerId="ADAL" clId="{7657E3B9-8E10-964F-8616-9058B532F3C7}" dt="2021-11-17T19:27:25.959" v="117" actId="2696"/>
        <pc:sldMkLst>
          <pc:docMk/>
          <pc:sldMk cId="0" sldId="277"/>
        </pc:sldMkLst>
        <pc:spChg chg="mod">
          <ac:chgData name="Stockman, Mark (stockmma)" userId="25002097-9082-419a-aa53-761f337cda40" providerId="ADAL" clId="{7657E3B9-8E10-964F-8616-9058B532F3C7}" dt="2021-11-17T19:27:08.196" v="114" actId="20577"/>
          <ac:spMkLst>
            <pc:docMk/>
            <pc:sldMk cId="0" sldId="277"/>
            <ac:spMk id="18433" creationId="{00000000-0000-0000-0000-000000000000}"/>
          </ac:spMkLst>
        </pc:spChg>
        <pc:picChg chg="del">
          <ac:chgData name="Stockman, Mark (stockmma)" userId="25002097-9082-419a-aa53-761f337cda40" providerId="ADAL" clId="{7657E3B9-8E10-964F-8616-9058B532F3C7}" dt="2021-11-17T19:27:10.033" v="115" actId="478"/>
          <ac:picMkLst>
            <pc:docMk/>
            <pc:sldMk cId="0" sldId="277"/>
            <ac:picMk id="2" creationId="{00000000-0000-0000-0000-000000000000}"/>
          </ac:picMkLst>
        </pc:picChg>
      </pc:sldChg>
      <pc:sldChg chg="modSp mod">
        <pc:chgData name="Stockman, Mark (stockmma)" userId="25002097-9082-419a-aa53-761f337cda40" providerId="ADAL" clId="{7657E3B9-8E10-964F-8616-9058B532F3C7}" dt="2021-11-17T19:35:58.215" v="404" actId="20577"/>
        <pc:sldMkLst>
          <pc:docMk/>
          <pc:sldMk cId="0" sldId="278"/>
        </pc:sldMkLst>
        <pc:spChg chg="mod">
          <ac:chgData name="Stockman, Mark (stockmma)" userId="25002097-9082-419a-aa53-761f337cda40" providerId="ADAL" clId="{7657E3B9-8E10-964F-8616-9058B532F3C7}" dt="2021-11-17T19:35:58.215" v="404" actId="20577"/>
          <ac:spMkLst>
            <pc:docMk/>
            <pc:sldMk cId="0" sldId="278"/>
            <ac:spMk id="19458" creationId="{00000000-0000-0000-0000-000000000000}"/>
          </ac:spMkLst>
        </pc:spChg>
      </pc:sldChg>
      <pc:sldChg chg="modSp mod">
        <pc:chgData name="Stockman, Mark (stockmma)" userId="25002097-9082-419a-aa53-761f337cda40" providerId="ADAL" clId="{7657E3B9-8E10-964F-8616-9058B532F3C7}" dt="2021-11-17T19:44:25.440" v="462" actId="20577"/>
        <pc:sldMkLst>
          <pc:docMk/>
          <pc:sldMk cId="0" sldId="281"/>
        </pc:sldMkLst>
        <pc:spChg chg="mod">
          <ac:chgData name="Stockman, Mark (stockmma)" userId="25002097-9082-419a-aa53-761f337cda40" providerId="ADAL" clId="{7657E3B9-8E10-964F-8616-9058B532F3C7}" dt="2021-11-17T19:44:25.440" v="462" actId="20577"/>
          <ac:spMkLst>
            <pc:docMk/>
            <pc:sldMk cId="0" sldId="281"/>
            <ac:spMk id="22530" creationId="{00000000-0000-0000-0000-000000000000}"/>
          </ac:spMkLst>
        </pc:spChg>
      </pc:sldChg>
      <pc:sldChg chg="modSp mod">
        <pc:chgData name="Stockman, Mark (stockmma)" userId="25002097-9082-419a-aa53-761f337cda40" providerId="ADAL" clId="{7657E3B9-8E10-964F-8616-9058B532F3C7}" dt="2021-11-22T14:15:45.010" v="531" actId="20577"/>
        <pc:sldMkLst>
          <pc:docMk/>
          <pc:sldMk cId="0" sldId="286"/>
        </pc:sldMkLst>
        <pc:spChg chg="mod">
          <ac:chgData name="Stockman, Mark (stockmma)" userId="25002097-9082-419a-aa53-761f337cda40" providerId="ADAL" clId="{7657E3B9-8E10-964F-8616-9058B532F3C7}" dt="2021-11-22T14:15:45.010" v="531" actId="20577"/>
          <ac:spMkLst>
            <pc:docMk/>
            <pc:sldMk cId="0" sldId="286"/>
            <ac:spMk id="27650" creationId="{00000000-0000-0000-0000-000000000000}"/>
          </ac:spMkLst>
        </pc:spChg>
      </pc:sldChg>
      <pc:sldChg chg="modSp mod">
        <pc:chgData name="Stockman, Mark (stockmma)" userId="25002097-9082-419a-aa53-761f337cda40" providerId="ADAL" clId="{7657E3B9-8E10-964F-8616-9058B532F3C7}" dt="2021-11-22T14:09:20.780" v="472" actId="20577"/>
        <pc:sldMkLst>
          <pc:docMk/>
          <pc:sldMk cId="0" sldId="287"/>
        </pc:sldMkLst>
        <pc:spChg chg="mod">
          <ac:chgData name="Stockman, Mark (stockmma)" userId="25002097-9082-419a-aa53-761f337cda40" providerId="ADAL" clId="{7657E3B9-8E10-964F-8616-9058B532F3C7}" dt="2021-11-22T14:09:20.780" v="472" actId="20577"/>
          <ac:spMkLst>
            <pc:docMk/>
            <pc:sldMk cId="0" sldId="287"/>
            <ac:spMk id="24578" creationId="{00000000-0000-0000-0000-000000000000}"/>
          </ac:spMkLst>
        </pc:spChg>
      </pc:sldChg>
      <pc:sldChg chg="modSp mod">
        <pc:chgData name="Stockman, Mark (stockmma)" userId="25002097-9082-419a-aa53-761f337cda40" providerId="ADAL" clId="{7657E3B9-8E10-964F-8616-9058B532F3C7}" dt="2021-11-17T19:38:09.650" v="414" actId="20577"/>
        <pc:sldMkLst>
          <pc:docMk/>
          <pc:sldMk cId="0" sldId="288"/>
        </pc:sldMkLst>
        <pc:spChg chg="mod">
          <ac:chgData name="Stockman, Mark (stockmma)" userId="25002097-9082-419a-aa53-761f337cda40" providerId="ADAL" clId="{7657E3B9-8E10-964F-8616-9058B532F3C7}" dt="2021-11-17T19:38:09.650" v="414" actId="20577"/>
          <ac:spMkLst>
            <pc:docMk/>
            <pc:sldMk cId="0" sldId="288"/>
            <ac:spMk id="25602" creationId="{00000000-0000-0000-0000-000000000000}"/>
          </ac:spMkLst>
        </pc:spChg>
      </pc:sldChg>
      <pc:sldChg chg="modSp mod">
        <pc:chgData name="Stockman, Mark (stockmma)" userId="25002097-9082-419a-aa53-761f337cda40" providerId="ADAL" clId="{7657E3B9-8E10-964F-8616-9058B532F3C7}" dt="2021-11-22T14:14:04.306" v="503" actId="20577"/>
        <pc:sldMkLst>
          <pc:docMk/>
          <pc:sldMk cId="0" sldId="289"/>
        </pc:sldMkLst>
        <pc:spChg chg="mod">
          <ac:chgData name="Stockman, Mark (stockmma)" userId="25002097-9082-419a-aa53-761f337cda40" providerId="ADAL" clId="{7657E3B9-8E10-964F-8616-9058B532F3C7}" dt="2021-11-22T14:14:04.306" v="503" actId="20577"/>
          <ac:spMkLst>
            <pc:docMk/>
            <pc:sldMk cId="0" sldId="289"/>
            <ac:spMk id="26626" creationId="{00000000-0000-0000-0000-000000000000}"/>
          </ac:spMkLst>
        </pc:spChg>
      </pc:sldChg>
      <pc:sldChg chg="modSp mod">
        <pc:chgData name="Stockman, Mark (stockmma)" userId="25002097-9082-419a-aa53-761f337cda40" providerId="ADAL" clId="{7657E3B9-8E10-964F-8616-9058B532F3C7}" dt="2021-11-22T14:24:28.942" v="543" actId="20577"/>
        <pc:sldMkLst>
          <pc:docMk/>
          <pc:sldMk cId="0" sldId="303"/>
        </pc:sldMkLst>
        <pc:spChg chg="mod">
          <ac:chgData name="Stockman, Mark (stockmma)" userId="25002097-9082-419a-aa53-761f337cda40" providerId="ADAL" clId="{7657E3B9-8E10-964F-8616-9058B532F3C7}" dt="2021-11-22T14:24:28.942" v="543" actId="20577"/>
          <ac:spMkLst>
            <pc:docMk/>
            <pc:sldMk cId="0" sldId="303"/>
            <ac:spMk id="40962" creationId="{00000000-0000-0000-0000-000000000000}"/>
          </ac:spMkLst>
        </pc:spChg>
      </pc:sldChg>
      <pc:sldChg chg="modSp mod">
        <pc:chgData name="Stockman, Mark (stockmma)" userId="25002097-9082-419a-aa53-761f337cda40" providerId="ADAL" clId="{7657E3B9-8E10-964F-8616-9058B532F3C7}" dt="2021-11-17T19:21:51.684" v="5" actId="21"/>
        <pc:sldMkLst>
          <pc:docMk/>
          <pc:sldMk cId="0" sldId="313"/>
        </pc:sldMkLst>
        <pc:spChg chg="mod">
          <ac:chgData name="Stockman, Mark (stockmma)" userId="25002097-9082-419a-aa53-761f337cda40" providerId="ADAL" clId="{7657E3B9-8E10-964F-8616-9058B532F3C7}" dt="2021-11-17T19:21:51.684" v="5" actId="21"/>
          <ac:spMkLst>
            <pc:docMk/>
            <pc:sldMk cId="0" sldId="313"/>
            <ac:spMk id="54274" creationId="{00000000-0000-0000-0000-000000000000}"/>
          </ac:spMkLst>
        </pc:spChg>
      </pc:sldChg>
      <pc:sldChg chg="addSp delSp modSp mod">
        <pc:chgData name="Stockman, Mark (stockmma)" userId="25002097-9082-419a-aa53-761f337cda40" providerId="ADAL" clId="{7657E3B9-8E10-964F-8616-9058B532F3C7}" dt="2021-11-22T14:53:12.730" v="556" actId="122"/>
        <pc:sldMkLst>
          <pc:docMk/>
          <pc:sldMk cId="0" sldId="316"/>
        </pc:sldMkLst>
        <pc:spChg chg="add mod">
          <ac:chgData name="Stockman, Mark (stockmma)" userId="25002097-9082-419a-aa53-761f337cda40" providerId="ADAL" clId="{7657E3B9-8E10-964F-8616-9058B532F3C7}" dt="2021-11-22T14:53:12.730" v="556" actId="122"/>
          <ac:spMkLst>
            <pc:docMk/>
            <pc:sldMk cId="0" sldId="316"/>
            <ac:spMk id="2" creationId="{0A9AB387-BD0D-454D-AB9D-226799A73767}"/>
          </ac:spMkLst>
        </pc:spChg>
        <pc:spChg chg="add del mod">
          <ac:chgData name="Stockman, Mark (stockmma)" userId="25002097-9082-419a-aa53-761f337cda40" providerId="ADAL" clId="{7657E3B9-8E10-964F-8616-9058B532F3C7}" dt="2021-11-22T14:52:47.672" v="551" actId="478"/>
          <ac:spMkLst>
            <pc:docMk/>
            <pc:sldMk cId="0" sldId="316"/>
            <ac:spMk id="3" creationId="{6AF988DE-770A-644A-9BB6-3DE7973AA958}"/>
          </ac:spMkLst>
        </pc:spChg>
        <pc:spChg chg="del">
          <ac:chgData name="Stockman, Mark (stockmma)" userId="25002097-9082-419a-aa53-761f337cda40" providerId="ADAL" clId="{7657E3B9-8E10-964F-8616-9058B532F3C7}" dt="2021-11-22T14:51:24.306" v="544" actId="478"/>
          <ac:spMkLst>
            <pc:docMk/>
            <pc:sldMk cId="0" sldId="316"/>
            <ac:spMk id="51202" creationId="{00000000-0000-0000-0000-000000000000}"/>
          </ac:spMkLst>
        </pc:spChg>
        <pc:spChg chg="del">
          <ac:chgData name="Stockman, Mark (stockmma)" userId="25002097-9082-419a-aa53-761f337cda40" providerId="ADAL" clId="{7657E3B9-8E10-964F-8616-9058B532F3C7}" dt="2021-11-22T14:51:26.275" v="545" actId="478"/>
          <ac:spMkLst>
            <pc:docMk/>
            <pc:sldMk cId="0" sldId="316"/>
            <ac:spMk id="51203" creationId="{00000000-0000-0000-0000-000000000000}"/>
          </ac:spMkLst>
        </pc:spChg>
        <pc:picChg chg="add mod">
          <ac:chgData name="Stockman, Mark (stockmma)" userId="25002097-9082-419a-aa53-761f337cda40" providerId="ADAL" clId="{7657E3B9-8E10-964F-8616-9058B532F3C7}" dt="2021-11-22T14:53:06.829" v="554" actId="1076"/>
          <ac:picMkLst>
            <pc:docMk/>
            <pc:sldMk cId="0" sldId="316"/>
            <ac:picMk id="1026" creationId="{2222A48E-1508-E24F-B5A7-11932E108BA8}"/>
          </ac:picMkLst>
        </pc:picChg>
      </pc:sldChg>
      <pc:sldChg chg="modSp new mod">
        <pc:chgData name="Stockman, Mark (stockmma)" userId="25002097-9082-419a-aa53-761f337cda40" providerId="ADAL" clId="{7657E3B9-8E10-964F-8616-9058B532F3C7}" dt="2021-11-22T14:54:36.734" v="562" actId="20577"/>
        <pc:sldMkLst>
          <pc:docMk/>
          <pc:sldMk cId="1999509271" sldId="317"/>
        </pc:sldMkLst>
        <pc:spChg chg="mod">
          <ac:chgData name="Stockman, Mark (stockmma)" userId="25002097-9082-419a-aa53-761f337cda40" providerId="ADAL" clId="{7657E3B9-8E10-964F-8616-9058B532F3C7}" dt="2021-11-17T19:21:56.275" v="13" actId="20577"/>
          <ac:spMkLst>
            <pc:docMk/>
            <pc:sldMk cId="1999509271" sldId="317"/>
            <ac:spMk id="2" creationId="{8CBDD48E-580E-4046-96BC-DF9B59319808}"/>
          </ac:spMkLst>
        </pc:spChg>
        <pc:spChg chg="mod">
          <ac:chgData name="Stockman, Mark (stockmma)" userId="25002097-9082-419a-aa53-761f337cda40" providerId="ADAL" clId="{7657E3B9-8E10-964F-8616-9058B532F3C7}" dt="2021-11-22T14:54:36.734" v="562" actId="20577"/>
          <ac:spMkLst>
            <pc:docMk/>
            <pc:sldMk cId="1999509271" sldId="317"/>
            <ac:spMk id="3" creationId="{63106251-0B77-B64C-A495-FD2DB2FF097F}"/>
          </ac:spMkLst>
        </pc:spChg>
      </pc:sldChg>
      <pc:sldChg chg="addSp delSp modSp new mod ord">
        <pc:chgData name="Stockman, Mark (stockmma)" userId="25002097-9082-419a-aa53-761f337cda40" providerId="ADAL" clId="{7657E3B9-8E10-964F-8616-9058B532F3C7}" dt="2021-11-17T19:36:07.194" v="405" actId="20578"/>
        <pc:sldMkLst>
          <pc:docMk/>
          <pc:sldMk cId="2653261208" sldId="318"/>
        </pc:sldMkLst>
        <pc:spChg chg="mod">
          <ac:chgData name="Stockman, Mark (stockmma)" userId="25002097-9082-419a-aa53-761f337cda40" providerId="ADAL" clId="{7657E3B9-8E10-964F-8616-9058B532F3C7}" dt="2021-11-17T19:27:36.033" v="151" actId="20577"/>
          <ac:spMkLst>
            <pc:docMk/>
            <pc:sldMk cId="2653261208" sldId="318"/>
            <ac:spMk id="2" creationId="{D33F6C80-0365-E440-9616-79F15879CC81}"/>
          </ac:spMkLst>
        </pc:spChg>
        <pc:spChg chg="mod">
          <ac:chgData name="Stockman, Mark (stockmma)" userId="25002097-9082-419a-aa53-761f337cda40" providerId="ADAL" clId="{7657E3B9-8E10-964F-8616-9058B532F3C7}" dt="2021-11-17T19:35:23.071" v="388" actId="20577"/>
          <ac:spMkLst>
            <pc:docMk/>
            <pc:sldMk cId="2653261208" sldId="318"/>
            <ac:spMk id="3" creationId="{87C9EAE3-1421-C341-9C91-9C94FA66D1BB}"/>
          </ac:spMkLst>
        </pc:spChg>
        <pc:spChg chg="add del mod">
          <ac:chgData name="Stockman, Mark (stockmma)" userId="25002097-9082-419a-aa53-761f337cda40" providerId="ADAL" clId="{7657E3B9-8E10-964F-8616-9058B532F3C7}" dt="2021-11-17T19:33:55.555" v="343"/>
          <ac:spMkLst>
            <pc:docMk/>
            <pc:sldMk cId="2653261208" sldId="318"/>
            <ac:spMk id="4" creationId="{3F554E94-7067-6844-B2E4-444FB22B994D}"/>
          </ac:spMkLst>
        </pc:spChg>
      </pc:sldChg>
      <pc:sldChg chg="del ord">
        <pc:chgData name="Stockman, Mark (stockmma)" userId="25002097-9082-419a-aa53-761f337cda40" providerId="ADAL" clId="{7657E3B9-8E10-964F-8616-9058B532F3C7}" dt="2021-11-17T19:21:30.084" v="3" actId="2696"/>
        <pc:sldMkLst>
          <pc:docMk/>
          <pc:sldMk cId="3192511229" sldId="31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C4B585A3-CA65-B943-9F55-936BFB854132}"/>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01125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D3E92-0E52-6846-8153-1AEF6BA4B511}"/>
              </a:ext>
            </a:extLst>
          </p:cNvPr>
          <p:cNvSpPr>
            <a:spLocks noGrp="1"/>
          </p:cNvSpPr>
          <p:nvPr>
            <p:ph type="dt" sz="half" idx="10"/>
          </p:nvPr>
        </p:nvSpPr>
        <p:spPr/>
        <p:txBody>
          <a:bodyPr/>
          <a:lstStyle>
            <a:lvl1pPr>
              <a:defRPr/>
            </a:lvl1pPr>
          </a:lstStyle>
          <a:p>
            <a:pPr>
              <a:defRPr/>
            </a:pPr>
            <a:fld id="{BAD14F99-F2A5-45D6-AC24-4BF218F78E80}" type="datetime1">
              <a:rPr lang="en-US" altLang="en-US"/>
              <a:pPr>
                <a:defRPr/>
              </a:pPr>
              <a:t>11/22/21</a:t>
            </a:fld>
            <a:endParaRPr lang="en-US" altLang="en-US"/>
          </a:p>
        </p:txBody>
      </p:sp>
      <p:sp>
        <p:nvSpPr>
          <p:cNvPr id="5" name="Footer Placeholder 4">
            <a:extLst>
              <a:ext uri="{FF2B5EF4-FFF2-40B4-BE49-F238E27FC236}">
                <a16:creationId xmlns:a16="http://schemas.microsoft.com/office/drawing/2014/main" id="{4E5417EC-BB14-9C4B-944F-AAE6298FB3E4}"/>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77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A4D3E92-0E52-6846-8153-1AEF6BA4B511}"/>
              </a:ext>
            </a:extLst>
          </p:cNvPr>
          <p:cNvSpPr>
            <a:spLocks noGrp="1"/>
          </p:cNvSpPr>
          <p:nvPr>
            <p:ph type="dt" sz="half" idx="10"/>
          </p:nvPr>
        </p:nvSpPr>
        <p:spPr/>
        <p:txBody>
          <a:bodyPr/>
          <a:lstStyle>
            <a:lvl1pPr>
              <a:defRPr/>
            </a:lvl1pPr>
          </a:lstStyle>
          <a:p>
            <a:pPr>
              <a:defRPr/>
            </a:pPr>
            <a:fld id="{1C4C04DA-A490-483D-AC85-D5501E5F8054}" type="datetime1">
              <a:rPr lang="en-US" altLang="en-US"/>
              <a:pPr>
                <a:defRPr/>
              </a:pPr>
              <a:t>11/22/21</a:t>
            </a:fld>
            <a:endParaRPr lang="en-US" altLang="en-US"/>
          </a:p>
        </p:txBody>
      </p:sp>
      <p:sp>
        <p:nvSpPr>
          <p:cNvPr id="6" name="Footer Placeholder 4">
            <a:extLst>
              <a:ext uri="{FF2B5EF4-FFF2-40B4-BE49-F238E27FC236}">
                <a16:creationId xmlns:a16="http://schemas.microsoft.com/office/drawing/2014/main" id="{4E5417EC-BB14-9C4B-944F-AAE6298FB3E4}"/>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9552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A4D3E92-0E52-6846-8153-1AEF6BA4B511}"/>
              </a:ext>
            </a:extLst>
          </p:cNvPr>
          <p:cNvSpPr>
            <a:spLocks noGrp="1"/>
          </p:cNvSpPr>
          <p:nvPr>
            <p:ph type="dt" sz="half" idx="10"/>
          </p:nvPr>
        </p:nvSpPr>
        <p:spPr/>
        <p:txBody>
          <a:bodyPr/>
          <a:lstStyle>
            <a:lvl1pPr>
              <a:defRPr/>
            </a:lvl1pPr>
          </a:lstStyle>
          <a:p>
            <a:pPr>
              <a:defRPr/>
            </a:pPr>
            <a:fld id="{FD43E076-B5C4-4700-84A4-7D257EBFB31B}" type="datetime1">
              <a:rPr lang="en-US" altLang="en-US"/>
              <a:pPr>
                <a:defRPr/>
              </a:pPr>
              <a:t>11/22/21</a:t>
            </a:fld>
            <a:endParaRPr lang="en-US" altLang="en-US"/>
          </a:p>
        </p:txBody>
      </p:sp>
      <p:sp>
        <p:nvSpPr>
          <p:cNvPr id="8" name="Footer Placeholder 4">
            <a:extLst>
              <a:ext uri="{FF2B5EF4-FFF2-40B4-BE49-F238E27FC236}">
                <a16:creationId xmlns:a16="http://schemas.microsoft.com/office/drawing/2014/main" id="{4E5417EC-BB14-9C4B-944F-AAE6298FB3E4}"/>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49434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A4D3E92-0E52-6846-8153-1AEF6BA4B511}"/>
              </a:ext>
            </a:extLst>
          </p:cNvPr>
          <p:cNvSpPr>
            <a:spLocks noGrp="1"/>
          </p:cNvSpPr>
          <p:nvPr>
            <p:ph type="dt" sz="half" idx="10"/>
          </p:nvPr>
        </p:nvSpPr>
        <p:spPr/>
        <p:txBody>
          <a:bodyPr/>
          <a:lstStyle>
            <a:lvl1pPr>
              <a:defRPr/>
            </a:lvl1pPr>
          </a:lstStyle>
          <a:p>
            <a:pPr>
              <a:defRPr/>
            </a:pPr>
            <a:fld id="{1F996BAC-E381-4E32-8B53-F38BC2051EE5}" type="datetime1">
              <a:rPr lang="en-US" altLang="en-US"/>
              <a:pPr>
                <a:defRPr/>
              </a:pPr>
              <a:t>11/22/21</a:t>
            </a:fld>
            <a:endParaRPr lang="en-US" altLang="en-US"/>
          </a:p>
        </p:txBody>
      </p:sp>
      <p:sp>
        <p:nvSpPr>
          <p:cNvPr id="3" name="Footer Placeholder 4">
            <a:extLst>
              <a:ext uri="{FF2B5EF4-FFF2-40B4-BE49-F238E27FC236}">
                <a16:creationId xmlns:a16="http://schemas.microsoft.com/office/drawing/2014/main" id="{4E5417EC-BB14-9C4B-944F-AAE6298FB3E4}"/>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485083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A4D3E92-0E52-6846-8153-1AEF6BA4B511}"/>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AA81F9A0-E799-4988-9EA9-141092A259BE}" type="datetime1">
              <a:rPr lang="en-US" altLang="en-US"/>
              <a:pPr>
                <a:defRPr/>
              </a:pPr>
              <a:t>11/22/21</a:t>
            </a:fld>
            <a:endParaRPr lang="en-US" altLang="en-US"/>
          </a:p>
        </p:txBody>
      </p:sp>
      <p:sp>
        <p:nvSpPr>
          <p:cNvPr id="5" name="Footer Placeholder 4">
            <a:extLst>
              <a:ext uri="{FF2B5EF4-FFF2-40B4-BE49-F238E27FC236}">
                <a16:creationId xmlns:a16="http://schemas.microsoft.com/office/drawing/2014/main" id="{4E5417EC-BB14-9C4B-944F-AAE6298FB3E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59" r:id="rId1"/>
    <p:sldLayoutId id="2147483755" r:id="rId2"/>
    <p:sldLayoutId id="2147483756" r:id="rId3"/>
    <p:sldLayoutId id="2147483757" r:id="rId4"/>
    <p:sldLayoutId id="2147483758" r:id="rId5"/>
  </p:sldLayoutIdLst>
  <p:txStyles>
    <p:titleStyle>
      <a:lvl1pPr algn="ctr" defTabSz="457200" rtl="0" eaLnBrk="0" fontAlgn="base" hangingPunct="0">
        <a:spcBef>
          <a:spcPct val="0"/>
        </a:spcBef>
        <a:spcAft>
          <a:spcPct val="0"/>
        </a:spcAft>
        <a:defRPr sz="3600" kern="1200">
          <a:solidFill>
            <a:schemeClr val="tx1"/>
          </a:solidFill>
          <a:latin typeface="Arial"/>
          <a:ea typeface="ＭＳ Ｐゴシック"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Chapter 15 Overview</a:t>
            </a:r>
          </a:p>
        </p:txBody>
      </p:sp>
      <p:sp>
        <p:nvSpPr>
          <p:cNvPr id="8194"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Fundamentals of hypertext documents </a:t>
            </a:r>
          </a:p>
          <a:p>
            <a:r>
              <a:rPr lang="en-US" altLang="en-US">
                <a:latin typeface="Arial" panose="020B0604020202020204" pitchFamily="34" charset="0"/>
                <a:ea typeface="ＭＳ Ｐゴシック" panose="020B0600070205080204" pitchFamily="34" charset="-128"/>
              </a:rPr>
              <a:t>Web protocols and basic websites </a:t>
            </a:r>
          </a:p>
          <a:p>
            <a:r>
              <a:rPr lang="en-US" altLang="en-US">
                <a:latin typeface="Arial" panose="020B0604020202020204" pitchFamily="34" charset="0"/>
                <a:ea typeface="ＭＳ Ｐゴシック" panose="020B0600070205080204" pitchFamily="34" charset="-128"/>
              </a:rPr>
              <a:t>Modern content management systems </a:t>
            </a:r>
          </a:p>
          <a:p>
            <a:r>
              <a:rPr lang="en-US" altLang="en-US">
                <a:latin typeface="Arial" panose="020B0604020202020204" pitchFamily="34" charset="0"/>
                <a:ea typeface="ＭＳ Ｐゴシック" panose="020B0600070205080204" pitchFamily="34" charset="-128"/>
              </a:rPr>
              <a:t>Assuring the security of web-based activities </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Email Address URL (Really, URI)</a:t>
            </a:r>
          </a:p>
        </p:txBody>
      </p:sp>
      <p:pic>
        <p:nvPicPr>
          <p:cNvPr id="2" name="Picture 1" descr="An illustration depicts the format of an email URL. The email URL reads “mailto:kevin@eifsc.com” The different sections of the email URL are marked as follows: “mailto” : The scheme of this URI; “kevin”: UserID; “eifsc.com” : Email server’s domain 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449" y="2347105"/>
            <a:ext cx="5193102" cy="2163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Retrieving a Static Web Page</a:t>
            </a:r>
          </a:p>
        </p:txBody>
      </p:sp>
      <p:sp>
        <p:nvSpPr>
          <p:cNvPr id="19458" name="Content Placeholder 2"/>
          <p:cNvSpPr>
            <a:spLocks noGrp="1"/>
          </p:cNvSpPr>
          <p:nvPr>
            <p:ph idx="1"/>
          </p:nvPr>
        </p:nvSpPr>
        <p:spPr/>
        <p:txBody>
          <a:bodyPr/>
          <a:lstStyle/>
          <a:p>
            <a:pPr algn="ctr" eaLnBrk="1" hangingPunct="1">
              <a:buFont typeface="Arial" panose="020B0604020202020204" pitchFamily="34" charset="0"/>
              <a:buNone/>
            </a:pPr>
            <a:r>
              <a:rPr lang="en-US" altLang="en-US" u="sng" dirty="0">
                <a:latin typeface="Arial" panose="020B0604020202020204" pitchFamily="34" charset="0"/>
                <a:ea typeface="ＭＳ Ｐゴシック" panose="020B0600070205080204" pitchFamily="34" charset="-128"/>
              </a:rPr>
              <a:t>The process follows these steps:</a:t>
            </a:r>
          </a:p>
          <a:p>
            <a:pPr eaLnBrk="1" hangingPunct="1"/>
            <a:r>
              <a:rPr lang="en-US" altLang="en-US" dirty="0">
                <a:latin typeface="Arial" panose="020B0604020202020204" pitchFamily="34" charset="0"/>
                <a:ea typeface="ＭＳ Ｐゴシック" panose="020B0600070205080204" pitchFamily="34" charset="-128"/>
              </a:rPr>
              <a:t>Enter the URL into the browser</a:t>
            </a:r>
          </a:p>
          <a:p>
            <a:pPr eaLnBrk="1" hangingPunct="1"/>
            <a:r>
              <a:rPr lang="en-US" altLang="en-US" dirty="0">
                <a:latin typeface="Arial" panose="020B0604020202020204" pitchFamily="34" charset="0"/>
                <a:ea typeface="ＭＳ Ｐゴシック" panose="020B0600070205080204" pitchFamily="34" charset="-128"/>
              </a:rPr>
              <a:t>The browser resolves the domain name (DNS)</a:t>
            </a:r>
          </a:p>
          <a:p>
            <a:pPr eaLnBrk="1" hangingPunct="1"/>
            <a:r>
              <a:rPr lang="en-US" altLang="en-US" dirty="0">
                <a:latin typeface="Arial" panose="020B0604020202020204" pitchFamily="34" charset="0"/>
                <a:ea typeface="ＭＳ Ｐゴシック" panose="020B0600070205080204" pitchFamily="34" charset="-128"/>
              </a:rPr>
              <a:t>The browser opens a TCP connection</a:t>
            </a:r>
          </a:p>
          <a:p>
            <a:pPr lvl="1" eaLnBrk="1" hangingPunct="1"/>
            <a:r>
              <a:rPr lang="en-US" altLang="en-US" dirty="0">
                <a:latin typeface="Arial" panose="020B0604020202020204" pitchFamily="34" charset="0"/>
                <a:ea typeface="ＭＳ Ｐゴシック" panose="020B0600070205080204" pitchFamily="34" charset="-128"/>
              </a:rPr>
              <a:t>Port 443/80 at the server</a:t>
            </a:r>
            <a:r>
              <a:rPr lang="en-US" altLang="ja-JP" dirty="0">
                <a:latin typeface="Arial" panose="020B0604020202020204" pitchFamily="34" charset="0"/>
                <a:ea typeface="ＭＳ Ｐゴシック" panose="020B0600070205080204" pitchFamily="34" charset="-128"/>
              </a:rPr>
              <a:t>'s IP address</a:t>
            </a:r>
          </a:p>
          <a:p>
            <a:pPr eaLnBrk="1" hangingPunct="1"/>
            <a:r>
              <a:rPr lang="en-US" altLang="en-US" dirty="0">
                <a:latin typeface="Arial" panose="020B0604020202020204" pitchFamily="34" charset="0"/>
                <a:ea typeface="ＭＳ Ｐゴシック" panose="020B0600070205080204" pitchFamily="34" charset="-128"/>
              </a:rPr>
              <a:t>The browser sends a GET statement</a:t>
            </a:r>
          </a:p>
          <a:p>
            <a:pPr lvl="1" eaLnBrk="1" hangingPunct="1"/>
            <a:r>
              <a:rPr lang="en-US" altLang="en-US" dirty="0">
                <a:latin typeface="Arial" panose="020B0604020202020204" pitchFamily="34" charset="0"/>
                <a:ea typeface="ＭＳ Ｐゴシック" panose="020B0600070205080204" pitchFamily="34" charset="-128"/>
              </a:rPr>
              <a:t>Includes the URL</a:t>
            </a:r>
          </a:p>
          <a:p>
            <a:pPr eaLnBrk="1" hangingPunct="1"/>
            <a:r>
              <a:rPr lang="en-US" altLang="en-US" dirty="0">
                <a:latin typeface="Arial" panose="020B0604020202020204" pitchFamily="34" charset="0"/>
                <a:ea typeface="ＭＳ Ｐゴシック" panose="020B0600070205080204" pitchFamily="34" charset="-128"/>
              </a:rPr>
              <a:t>The server retrieves the named file and sends it back over the same TCP connection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6C80-0365-E440-9616-79F15879CC81}"/>
              </a:ext>
            </a:extLst>
          </p:cNvPr>
          <p:cNvSpPr>
            <a:spLocks noGrp="1"/>
          </p:cNvSpPr>
          <p:nvPr>
            <p:ph type="title"/>
          </p:nvPr>
        </p:nvSpPr>
        <p:spPr/>
        <p:txBody>
          <a:bodyPr/>
          <a:lstStyle/>
          <a:p>
            <a:r>
              <a:rPr lang="en-US" dirty="0"/>
              <a:t>Additional Parts of URL</a:t>
            </a:r>
          </a:p>
        </p:txBody>
      </p:sp>
      <p:sp>
        <p:nvSpPr>
          <p:cNvPr id="3" name="Content Placeholder 2">
            <a:extLst>
              <a:ext uri="{FF2B5EF4-FFF2-40B4-BE49-F238E27FC236}">
                <a16:creationId xmlns:a16="http://schemas.microsoft.com/office/drawing/2014/main" id="{87C9EAE3-1421-C341-9C91-9C94FA66D1BB}"/>
              </a:ext>
            </a:extLst>
          </p:cNvPr>
          <p:cNvSpPr>
            <a:spLocks noGrp="1"/>
          </p:cNvSpPr>
          <p:nvPr>
            <p:ph idx="1"/>
          </p:nvPr>
        </p:nvSpPr>
        <p:spPr/>
        <p:txBody>
          <a:bodyPr/>
          <a:lstStyle/>
          <a:p>
            <a:r>
              <a:rPr lang="en-US" dirty="0"/>
              <a:t>http or https</a:t>
            </a:r>
          </a:p>
          <a:p>
            <a:r>
              <a:rPr lang="en-US" dirty="0"/>
              <a:t>port number</a:t>
            </a:r>
          </a:p>
          <a:p>
            <a:r>
              <a:rPr lang="en-US" dirty="0"/>
              <a:t>Browsers default to https and 143</a:t>
            </a:r>
          </a:p>
          <a:p>
            <a:r>
              <a:rPr lang="en-US" dirty="0"/>
              <a:t>Can also sometimes use IP address</a:t>
            </a:r>
          </a:p>
          <a:p>
            <a:r>
              <a:rPr lang="en-US" dirty="0"/>
              <a:t>Search if not address</a:t>
            </a:r>
            <a:br>
              <a:rPr lang="en-US" dirty="0"/>
            </a:br>
            <a:endParaRPr lang="en-US" dirty="0"/>
          </a:p>
          <a:p>
            <a:pPr marL="0" indent="0">
              <a:buNone/>
            </a:pPr>
            <a:r>
              <a:rPr lang="en-US" dirty="0"/>
              <a:t>https://www.uc.edu:443</a:t>
            </a:r>
          </a:p>
          <a:p>
            <a:pPr marL="0" indent="0">
              <a:buNone/>
            </a:pPr>
            <a:endParaRPr lang="en-US" dirty="0"/>
          </a:p>
          <a:p>
            <a:pPr marL="0" indent="0">
              <a:buNone/>
            </a:pPr>
            <a:r>
              <a:rPr lang="en-US" dirty="0"/>
              <a:t>https://54.144.73.175</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5326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Retrieving a Static Web Page</a:t>
            </a:r>
          </a:p>
        </p:txBody>
      </p:sp>
      <p:pic>
        <p:nvPicPr>
          <p:cNvPr id="2" name="Picture 1" descr=" Alice’s client directs the request “GET /about.html HTTP/1.1” to the web server www.amawig.com. File system directs the file about.html to Web server which directs it to Alice’s client via HTTP 1.1 200 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4" y="2058383"/>
            <a:ext cx="8146945" cy="27412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Retrieving a Web Page</a:t>
            </a:r>
          </a:p>
        </p:txBody>
      </p:sp>
      <p:sp>
        <p:nvSpPr>
          <p:cNvPr id="21506"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If we don</a:t>
            </a:r>
            <a:r>
              <a:rPr lang="en-US" altLang="ja-JP">
                <a:latin typeface="Arial" panose="020B0604020202020204" pitchFamily="34" charset="0"/>
                <a:ea typeface="ＭＳ Ｐゴシック" panose="020B0600070205080204" pitchFamily="34" charset="-128"/>
              </a:rPr>
              <a:t>'t specify a file name, the server guesses the file name, or uses some other default: index.html, default.htm, home.htm...</a:t>
            </a:r>
          </a:p>
          <a:p>
            <a:r>
              <a:rPr lang="en-US" altLang="en-US">
                <a:latin typeface="Arial" panose="020B0604020202020204" pitchFamily="34" charset="0"/>
                <a:ea typeface="ＭＳ Ｐゴシック" panose="020B0600070205080204" pitchFamily="34" charset="-128"/>
              </a:rPr>
              <a:t>Pages may consist of multiple files</a:t>
            </a:r>
          </a:p>
          <a:p>
            <a:pPr lvl="1"/>
            <a:r>
              <a:rPr lang="en-US" altLang="en-US">
                <a:latin typeface="Arial" panose="020B0604020202020204" pitchFamily="34" charset="0"/>
                <a:ea typeface="ＭＳ Ｐゴシック" panose="020B0600070205080204" pitchFamily="34" charset="-128"/>
              </a:rPr>
              <a:t>Images reside in separate files</a:t>
            </a:r>
          </a:p>
          <a:p>
            <a:pPr lvl="1"/>
            <a:r>
              <a:rPr lang="en-US" altLang="en-US">
                <a:latin typeface="Arial" panose="020B0604020202020204" pitchFamily="34" charset="0"/>
                <a:ea typeface="ＭＳ Ｐゴシック" panose="020B0600070205080204" pitchFamily="34" charset="-128"/>
              </a:rPr>
              <a:t>The server may open separate connections to retrieve the separate files</a:t>
            </a:r>
          </a:p>
          <a:p>
            <a:r>
              <a:rPr lang="en-US" altLang="en-US">
                <a:latin typeface="Arial" panose="020B0604020202020204" pitchFamily="34" charset="0"/>
                <a:ea typeface="ＭＳ Ｐゴシック" panose="020B0600070205080204" pitchFamily="34" charset="-128"/>
              </a:rPr>
              <a:t>Statelessness: The client retains all state when retrieving a </a:t>
            </a:r>
            <a:r>
              <a:rPr lang="en-US" altLang="en-US" u="sng">
                <a:latin typeface="Arial" panose="020B0604020202020204" pitchFamily="34" charset="0"/>
                <a:ea typeface="ＭＳ Ｐゴシック" panose="020B0600070205080204" pitchFamily="34" charset="-128"/>
              </a:rPr>
              <a:t>static</a:t>
            </a:r>
            <a:r>
              <a:rPr lang="en-US" altLang="en-US">
                <a:latin typeface="Arial" panose="020B0604020202020204" pitchFamily="34" charset="0"/>
                <a:ea typeface="ＭＳ Ｐゴシック" panose="020B0600070205080204" pitchFamily="34" charset="-128"/>
              </a:rPr>
              <a:t> web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Directories and Search Engines</a:t>
            </a:r>
          </a:p>
        </p:txBody>
      </p:sp>
      <p:sp>
        <p:nvSpPr>
          <p:cNvPr id="22530"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rPr>
              <a:t>Directories evolved as a way to find web content</a:t>
            </a:r>
          </a:p>
          <a:p>
            <a:pPr lvl="1"/>
            <a:r>
              <a:rPr lang="en-US" altLang="en-US" dirty="0">
                <a:latin typeface="Arial" panose="020B0604020202020204" pitchFamily="34" charset="0"/>
                <a:ea typeface="ＭＳ Ｐゴシック" panose="020B0600070205080204" pitchFamily="34" charset="-128"/>
              </a:rPr>
              <a:t>Yahoo! was a pioneering directory</a:t>
            </a:r>
          </a:p>
          <a:p>
            <a:pPr lvl="1"/>
            <a:r>
              <a:rPr lang="en-US" altLang="en-US" dirty="0">
                <a:latin typeface="Arial" panose="020B0604020202020204" pitchFamily="34" charset="0"/>
                <a:ea typeface="ＭＳ Ｐゴシック" panose="020B0600070205080204" pitchFamily="34" charset="-128"/>
              </a:rPr>
              <a:t>Directories are labor intensive</a:t>
            </a:r>
          </a:p>
          <a:p>
            <a:pPr lvl="2"/>
            <a:r>
              <a:rPr lang="en-US" altLang="en-US" dirty="0">
                <a:latin typeface="Arial" panose="020B0604020202020204" pitchFamily="34" charset="0"/>
                <a:ea typeface="ＭＳ Ｐゴシック" panose="020B0600070205080204" pitchFamily="34" charset="-128"/>
              </a:rPr>
              <a:t>Must keep the number of entries in a particular category short</a:t>
            </a:r>
          </a:p>
          <a:p>
            <a:pPr lvl="2"/>
            <a:r>
              <a:rPr lang="en-US" altLang="en-US" dirty="0">
                <a:latin typeface="Arial" panose="020B0604020202020204" pitchFamily="34" charset="0"/>
                <a:ea typeface="ＭＳ Ｐゴシック" panose="020B0600070205080204" pitchFamily="34" charset="-128"/>
              </a:rPr>
              <a:t>Requires editing and analysis</a:t>
            </a:r>
          </a:p>
          <a:p>
            <a:r>
              <a:rPr lang="en-US" altLang="en-US" dirty="0">
                <a:latin typeface="Arial" panose="020B0604020202020204" pitchFamily="34" charset="0"/>
                <a:ea typeface="ＭＳ Ｐゴシック" panose="020B0600070205080204" pitchFamily="34" charset="-128"/>
              </a:rPr>
              <a:t>Search engines – Alta Vista, now Google &amp; Bing</a:t>
            </a:r>
          </a:p>
          <a:p>
            <a:pPr lvl="1"/>
            <a:r>
              <a:rPr lang="en-US" altLang="en-US" dirty="0">
                <a:latin typeface="Arial" panose="020B0604020202020204" pitchFamily="34" charset="0"/>
                <a:ea typeface="ＭＳ Ｐゴシック" panose="020B0600070205080204" pitchFamily="34" charset="-128"/>
              </a:rPr>
              <a:t>Use </a:t>
            </a:r>
            <a:r>
              <a:rPr lang="en-US" altLang="en-US" u="sng" dirty="0">
                <a:latin typeface="Arial" panose="020B0604020202020204" pitchFamily="34" charset="0"/>
                <a:ea typeface="ＭＳ Ｐゴシック" panose="020B0600070205080204" pitchFamily="34" charset="-128"/>
              </a:rPr>
              <a:t>crawlers</a:t>
            </a:r>
            <a:r>
              <a:rPr lang="en-US" altLang="en-US" dirty="0">
                <a:latin typeface="Arial" panose="020B0604020202020204" pitchFamily="34" charset="0"/>
                <a:ea typeface="ＭＳ Ｐゴシック" panose="020B0600070205080204" pitchFamily="34" charset="-128"/>
              </a:rPr>
              <a:t> to find linked content on Web</a:t>
            </a:r>
          </a:p>
          <a:p>
            <a:pPr lvl="1"/>
            <a:r>
              <a:rPr lang="en-US" altLang="en-US" dirty="0">
                <a:latin typeface="Arial" panose="020B0604020202020204" pitchFamily="34" charset="0"/>
                <a:ea typeface="ＭＳ Ｐゴシック" panose="020B0600070205080204" pitchFamily="34" charset="-128"/>
              </a:rPr>
              <a:t>Can find sensitive and unprotected </a:t>
            </a:r>
          </a:p>
          <a:p>
            <a:pPr lvl="1"/>
            <a:r>
              <a:rPr lang="en-US" altLang="en-US" dirty="0" err="1">
                <a:latin typeface="Arial" panose="020B0604020202020204" pitchFamily="34" charset="0"/>
                <a:ea typeface="ＭＳ Ｐゴシック" panose="020B0600070205080204" pitchFamily="34" charset="-128"/>
              </a:rPr>
              <a:t>Wayback</a:t>
            </a:r>
            <a:r>
              <a:rPr lang="en-US" altLang="en-US" dirty="0">
                <a:latin typeface="Arial" panose="020B0604020202020204" pitchFamily="34" charset="0"/>
                <a:ea typeface="ＭＳ Ｐゴシック" panose="020B0600070205080204" pitchFamily="34" charset="-128"/>
              </a:rPr>
              <a:t> machine (</a:t>
            </a:r>
            <a:r>
              <a:rPr lang="en-US" altLang="en-US" dirty="0" err="1">
                <a:latin typeface="Arial" panose="020B0604020202020204" pitchFamily="34" charset="0"/>
                <a:ea typeface="ＭＳ Ｐゴシック" panose="020B0600070205080204" pitchFamily="34" charset="-128"/>
              </a:rPr>
              <a:t>archive.org</a:t>
            </a:r>
            <a:r>
              <a:rPr lang="en-US" altLang="en-US" dirty="0">
                <a:latin typeface="Arial" panose="020B0604020202020204" pitchFamily="34" charset="0"/>
                <a:ea typeface="ＭＳ Ｐゴシック" panose="020B0600070205080204" pitchFamily="34" charset="-128"/>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Basic Web Security</a:t>
            </a:r>
          </a:p>
        </p:txBody>
      </p:sp>
      <p:sp>
        <p:nvSpPr>
          <p:cNvPr id="23554" name="Content Placeholder 2"/>
          <p:cNvSpPr>
            <a:spLocks noGrp="1"/>
          </p:cNvSpPr>
          <p:nvPr>
            <p:ph idx="1"/>
          </p:nvPr>
        </p:nvSpPr>
        <p:spPr/>
        <p:txBody>
          <a:bodyPr/>
          <a:lstStyle/>
          <a:p>
            <a:pPr algn="ctr">
              <a:buFont typeface="Arial" panose="020B0604020202020204" pitchFamily="34" charset="0"/>
              <a:buNone/>
            </a:pPr>
            <a:r>
              <a:rPr lang="en-US" altLang="en-US" u="sng">
                <a:latin typeface="Arial" panose="020B0604020202020204" pitchFamily="34" charset="0"/>
                <a:ea typeface="ＭＳ Ｐゴシック" panose="020B0600070205080204" pitchFamily="34" charset="-128"/>
              </a:rPr>
              <a:t>Topics</a:t>
            </a:r>
          </a:p>
          <a:p>
            <a:r>
              <a:rPr lang="en-US" altLang="en-US">
                <a:latin typeface="Arial" panose="020B0604020202020204" pitchFamily="34" charset="0"/>
                <a:ea typeface="ＭＳ Ｐゴシック" panose="020B0600070205080204" pitchFamily="34" charset="-128"/>
              </a:rPr>
              <a:t>Client policy issues</a:t>
            </a:r>
          </a:p>
          <a:p>
            <a:r>
              <a:rPr lang="en-US" altLang="en-US">
                <a:latin typeface="Arial" panose="020B0604020202020204" pitchFamily="34" charset="0"/>
                <a:ea typeface="ＭＳ Ｐゴシック" panose="020B0600070205080204" pitchFamily="34" charset="-128"/>
              </a:rPr>
              <a:t>Static website security</a:t>
            </a:r>
          </a:p>
          <a:p>
            <a:r>
              <a:rPr lang="en-US" altLang="en-US">
                <a:latin typeface="Arial" panose="020B0604020202020204" pitchFamily="34" charset="0"/>
                <a:ea typeface="ＭＳ Ｐゴシック" panose="020B0600070205080204" pitchFamily="34" charset="-128"/>
              </a:rPr>
              <a:t>Server authentication</a:t>
            </a:r>
          </a:p>
          <a:p>
            <a:r>
              <a:rPr lang="en-US" altLang="en-US">
                <a:latin typeface="Arial" panose="020B0604020202020204" pitchFamily="34" charset="0"/>
                <a:ea typeface="ＭＳ Ｐゴシック" panose="020B0600070205080204" pitchFamily="34" charset="-128"/>
              </a:rPr>
              <a:t>Server masquerades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Client Policy Issues</a:t>
            </a:r>
          </a:p>
        </p:txBody>
      </p:sp>
      <p:sp>
        <p:nvSpPr>
          <p:cNvPr id="24578"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rPr>
              <a:t>Acceptable Use Policies for web access</a:t>
            </a:r>
          </a:p>
          <a:p>
            <a:pPr lvl="1"/>
            <a:r>
              <a:rPr lang="en-US" altLang="en-US" dirty="0">
                <a:latin typeface="Arial" panose="020B0604020202020204" pitchFamily="34" charset="0"/>
                <a:ea typeface="ＭＳ Ｐゴシック" panose="020B0600070205080204" pitchFamily="34" charset="-128"/>
              </a:rPr>
              <a:t>Avoid distractions from business tasks</a:t>
            </a:r>
          </a:p>
          <a:p>
            <a:pPr lvl="1"/>
            <a:r>
              <a:rPr lang="en-US" altLang="en-US" dirty="0">
                <a:latin typeface="Arial" panose="020B0604020202020204" pitchFamily="34" charset="0"/>
                <a:ea typeface="ＭＳ Ｐゴシック" panose="020B0600070205080204" pitchFamily="34" charset="-128"/>
              </a:rPr>
              <a:t>Minimize non-business web use</a:t>
            </a:r>
          </a:p>
          <a:p>
            <a:pPr lvl="1"/>
            <a:r>
              <a:rPr lang="en-US" altLang="en-US" dirty="0">
                <a:latin typeface="Arial" panose="020B0604020202020204" pitchFamily="34" charset="0"/>
                <a:ea typeface="ＭＳ Ｐゴシック" panose="020B0600070205080204" pitchFamily="34" charset="-128"/>
              </a:rPr>
              <a:t>Prohibit inappropriate content</a:t>
            </a:r>
          </a:p>
          <a:p>
            <a:pPr lvl="1"/>
            <a:r>
              <a:rPr lang="en-US" altLang="en-US" dirty="0">
                <a:latin typeface="Arial" panose="020B0604020202020204" pitchFamily="34" charset="0"/>
                <a:ea typeface="ＭＳ Ｐゴシック" panose="020B0600070205080204" pitchFamily="34" charset="-128"/>
              </a:rPr>
              <a:t>Resist malware infestations/shadow IT</a:t>
            </a:r>
          </a:p>
          <a:p>
            <a:r>
              <a:rPr lang="en-US" altLang="en-US" dirty="0">
                <a:latin typeface="Arial" panose="020B0604020202020204" pitchFamily="34" charset="0"/>
                <a:ea typeface="ＭＳ Ｐゴシック" panose="020B0600070205080204" pitchFamily="34" charset="-128"/>
              </a:rPr>
              <a:t>Client management techniques</a:t>
            </a:r>
          </a:p>
          <a:p>
            <a:pPr lvl="1"/>
            <a:r>
              <a:rPr lang="en-US" altLang="en-US" dirty="0">
                <a:latin typeface="Arial" panose="020B0604020202020204" pitchFamily="34" charset="0"/>
                <a:ea typeface="ＭＳ Ｐゴシック" panose="020B0600070205080204" pitchFamily="34" charset="-128"/>
              </a:rPr>
              <a:t>Traffic blocking</a:t>
            </a:r>
          </a:p>
          <a:p>
            <a:pPr lvl="1"/>
            <a:r>
              <a:rPr lang="en-US" altLang="en-US" dirty="0">
                <a:latin typeface="Arial" panose="020B0604020202020204" pitchFamily="34" charset="0"/>
                <a:ea typeface="ＭＳ Ｐゴシック" panose="020B0600070205080204" pitchFamily="34" charset="-128"/>
              </a:rPr>
              <a:t>Traffic monitoring – Trust, but Verify</a:t>
            </a:r>
          </a:p>
          <a:p>
            <a:pPr lvl="1"/>
            <a:r>
              <a:rPr lang="en-US" altLang="en-US" dirty="0">
                <a:latin typeface="Arial" panose="020B0604020202020204" pitchFamily="34" charset="0"/>
                <a:ea typeface="ＭＳ Ｐゴシック" panose="020B0600070205080204" pitchFamily="34" charset="-128"/>
              </a:rPr>
              <a:t>Training – part of overall security education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Traffic Blocking Techniques</a:t>
            </a:r>
          </a:p>
        </p:txBody>
      </p:sp>
      <p:sp>
        <p:nvSpPr>
          <p:cNvPr id="25602" name="Content Placeholder 2"/>
          <p:cNvSpPr>
            <a:spLocks noGrp="1"/>
          </p:cNvSpPr>
          <p:nvPr>
            <p:ph idx="1"/>
          </p:nvPr>
        </p:nvSpPr>
        <p:spPr/>
        <p:txBody>
          <a:bodyPr/>
          <a:lstStyle/>
          <a:p>
            <a:r>
              <a:rPr lang="en-US" altLang="en-US" dirty="0">
                <a:ea typeface="ＭＳ Ｐゴシック"/>
              </a:rPr>
              <a:t>Website allow list – list all accepted websites</a:t>
            </a:r>
          </a:p>
          <a:p>
            <a:pPr lvl="1"/>
            <a:r>
              <a:rPr lang="en-US" altLang="en-US" dirty="0">
                <a:ea typeface="ＭＳ Ｐゴシック"/>
                <a:cs typeface="Arial"/>
              </a:rPr>
              <a:t>Applies Deny by Default</a:t>
            </a:r>
          </a:p>
          <a:p>
            <a:pPr lvl="1"/>
            <a:r>
              <a:rPr lang="en-US" altLang="en-US" dirty="0">
                <a:ea typeface="ＭＳ Ｐゴシック"/>
                <a:cs typeface="Arial"/>
              </a:rPr>
              <a:t>Requires a lot of management</a:t>
            </a:r>
          </a:p>
          <a:p>
            <a:r>
              <a:rPr lang="en-US" altLang="en-US" dirty="0">
                <a:ea typeface="ＭＳ Ｐゴシック"/>
              </a:rPr>
              <a:t>Content control or deny list</a:t>
            </a:r>
          </a:p>
          <a:p>
            <a:pPr lvl="1"/>
            <a:r>
              <a:rPr lang="en-US" altLang="en-US" dirty="0">
                <a:ea typeface="ＭＳ Ｐゴシック"/>
                <a:cs typeface="Arial"/>
              </a:rPr>
              <a:t>Often provided by third party vendors</a:t>
            </a:r>
          </a:p>
          <a:p>
            <a:pPr lvl="1"/>
            <a:r>
              <a:rPr lang="en-US" altLang="en-US" dirty="0">
                <a:ea typeface="ＭＳ Ｐゴシック"/>
                <a:cs typeface="Arial"/>
              </a:rPr>
              <a:t>Products may block sites unconditionally or issue warnings for suspicious sites</a:t>
            </a:r>
          </a:p>
          <a:p>
            <a:r>
              <a:rPr lang="en-US" altLang="en-US" dirty="0">
                <a:ea typeface="ＭＳ Ｐゴシック"/>
              </a:rPr>
              <a:t>Web traffic scanning – like antivirus scanning</a:t>
            </a:r>
          </a:p>
          <a:p>
            <a:pPr lvl="1"/>
            <a:r>
              <a:rPr lang="en-US" altLang="en-US" dirty="0">
                <a:ea typeface="ＭＳ Ｐゴシック"/>
                <a:cs typeface="Arial"/>
              </a:rPr>
              <a:t>Reviews actual content being retrieved</a:t>
            </a:r>
          </a:p>
          <a:p>
            <a:pPr lvl="1"/>
            <a:r>
              <a:rPr lang="en-US" altLang="en-US" dirty="0">
                <a:ea typeface="ＭＳ Ｐゴシック"/>
                <a:cs typeface="Arial"/>
              </a:rPr>
              <a:t>Can detect malware infection attempts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HTTP Tunneling</a:t>
            </a:r>
          </a:p>
        </p:txBody>
      </p:sp>
      <p:sp>
        <p:nvSpPr>
          <p:cNvPr id="26626"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rPr>
              <a:t>Most sites permit HTTP traffic through firewalls</a:t>
            </a:r>
          </a:p>
          <a:p>
            <a:r>
              <a:rPr lang="en-US" altLang="en-US" dirty="0">
                <a:latin typeface="Arial" panose="020B0604020202020204" pitchFamily="34" charset="0"/>
                <a:ea typeface="ＭＳ Ｐゴシック" panose="020B0600070205080204" pitchFamily="34" charset="-128"/>
              </a:rPr>
              <a:t>Some vendors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tunnel</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through firewalls</a:t>
            </a:r>
          </a:p>
          <a:p>
            <a:pPr lvl="1"/>
            <a:r>
              <a:rPr lang="en-US" altLang="en-US" dirty="0">
                <a:latin typeface="Arial" panose="020B0604020202020204" pitchFamily="34" charset="0"/>
                <a:ea typeface="ＭＳ Ｐゴシック" panose="020B0600070205080204" pitchFamily="34" charset="-128"/>
              </a:rPr>
              <a:t>Allows connections between internal and external vendor hosts, despite blocking</a:t>
            </a:r>
          </a:p>
          <a:p>
            <a:pPr lvl="1"/>
            <a:r>
              <a:rPr lang="en-US" altLang="en-US" dirty="0">
                <a:latin typeface="Arial" panose="020B0604020202020204" pitchFamily="34" charset="0"/>
                <a:ea typeface="ＭＳ Ｐゴシック" panose="020B0600070205080204" pitchFamily="34" charset="-128"/>
              </a:rPr>
              <a:t>May support improved customer service</a:t>
            </a:r>
          </a:p>
          <a:p>
            <a:r>
              <a:rPr lang="en-US" altLang="en-US" dirty="0">
                <a:latin typeface="Arial" panose="020B0604020202020204" pitchFamily="34" charset="0"/>
                <a:ea typeface="ＭＳ Ｐゴシック" panose="020B0600070205080204" pitchFamily="34" charset="-128"/>
              </a:rPr>
              <a:t>Proxy servers – hide identity</a:t>
            </a:r>
          </a:p>
          <a:p>
            <a:r>
              <a:rPr lang="en-US" altLang="en-US" dirty="0">
                <a:latin typeface="Arial" panose="020B0604020202020204" pitchFamily="34" charset="0"/>
                <a:ea typeface="ＭＳ Ｐゴシック" panose="020B0600070205080204" pitchFamily="34" charset="-128"/>
              </a:rPr>
              <a:t>Firewalling an HTTP tunnel</a:t>
            </a:r>
          </a:p>
          <a:p>
            <a:pPr lvl="1"/>
            <a:r>
              <a:rPr lang="en-US" altLang="en-US" dirty="0">
                <a:latin typeface="Arial" panose="020B0604020202020204" pitchFamily="34" charset="0"/>
                <a:ea typeface="ＭＳ Ｐゴシック" panose="020B0600070205080204" pitchFamily="34" charset="-128"/>
              </a:rPr>
              <a:t>Basic packet and session filtering can</a:t>
            </a:r>
            <a:r>
              <a:rPr lang="en-US" altLang="ja-JP" dirty="0">
                <a:latin typeface="Arial" panose="020B0604020202020204" pitchFamily="34" charset="0"/>
                <a:ea typeface="ＭＳ Ｐゴシック" panose="020B0600070205080204" pitchFamily="34" charset="-128"/>
              </a:rPr>
              <a:t>'t detect HTTP firewalling</a:t>
            </a:r>
          </a:p>
          <a:p>
            <a:pPr lvl="1"/>
            <a:r>
              <a:rPr lang="en-US" altLang="en-US" dirty="0">
                <a:latin typeface="Arial" panose="020B0604020202020204" pitchFamily="34" charset="0"/>
                <a:ea typeface="ＭＳ Ｐゴシック" panose="020B0600070205080204" pitchFamily="34" charset="-128"/>
              </a:rPr>
              <a:t>Firewall must examine HTTP traffic itself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The Web and Hypertext</a:t>
            </a:r>
          </a:p>
        </p:txBody>
      </p:sp>
      <p:sp>
        <p:nvSpPr>
          <p:cNvPr id="9218"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Hypertext – links – are the Web</a:t>
            </a:r>
            <a:r>
              <a:rPr lang="en-US" altLang="ja-JP" dirty="0">
                <a:latin typeface="Arial" panose="020B0604020202020204" pitchFamily="34" charset="0"/>
                <a:ea typeface="ＭＳ Ｐゴシック" panose="020B0600070205080204" pitchFamily="34" charset="-128"/>
              </a:rPr>
              <a:t>'s foundation</a:t>
            </a:r>
          </a:p>
          <a:p>
            <a:pPr eaLnBrk="1" hangingPunct="1"/>
            <a:r>
              <a:rPr lang="en-US" altLang="en-US" dirty="0">
                <a:latin typeface="Arial" panose="020B0604020202020204" pitchFamily="34" charset="0"/>
                <a:ea typeface="ＭＳ Ｐゴシック" panose="020B0600070205080204" pitchFamily="34" charset="-128"/>
              </a:rPr>
              <a:t>The Web has two sets of standards:</a:t>
            </a:r>
          </a:p>
          <a:p>
            <a:pPr lvl="1" eaLnBrk="1" hangingPunct="1"/>
            <a:r>
              <a:rPr lang="en-US" altLang="en-US" dirty="0">
                <a:latin typeface="Arial" panose="020B0604020202020204" pitchFamily="34" charset="0"/>
                <a:ea typeface="ＭＳ Ｐゴシック" panose="020B0600070205080204" pitchFamily="34" charset="-128"/>
              </a:rPr>
              <a:t>Formatting standards – how to construct web pages that a browser can display</a:t>
            </a:r>
          </a:p>
          <a:p>
            <a:pPr lvl="1" eaLnBrk="1" hangingPunct="1"/>
            <a:r>
              <a:rPr lang="en-US" altLang="en-US" dirty="0">
                <a:latin typeface="Arial" panose="020B0604020202020204" pitchFamily="34" charset="0"/>
                <a:ea typeface="ＭＳ Ｐゴシック" panose="020B0600070205080204" pitchFamily="34" charset="-128"/>
              </a:rPr>
              <a:t>Protocol standards – how to retrieve a web page from a server</a:t>
            </a:r>
          </a:p>
          <a:p>
            <a:pPr eaLnBrk="1" hangingPunct="1"/>
            <a:r>
              <a:rPr lang="en-US" altLang="en-US" dirty="0">
                <a:latin typeface="Arial" panose="020B0604020202020204" pitchFamily="34" charset="0"/>
                <a:ea typeface="ＭＳ Ｐゴシック" panose="020B0600070205080204" pitchFamily="34" charset="-128"/>
              </a:rPr>
              <a:t>Standards are maintained by W3C</a:t>
            </a:r>
          </a:p>
          <a:p>
            <a:pPr lvl="1" eaLnBrk="1" hangingPunct="1"/>
            <a:r>
              <a:rPr lang="en-US" altLang="en-US" dirty="0">
                <a:latin typeface="Arial" panose="020B0604020202020204" pitchFamily="34" charset="0"/>
                <a:ea typeface="ＭＳ Ｐゴシック" panose="020B0600070205080204" pitchFamily="34" charset="-128"/>
              </a:rPr>
              <a:t>Web developed by Tim Berners-Lee, founder of W3C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Static Website Security</a:t>
            </a:r>
          </a:p>
        </p:txBody>
      </p:sp>
      <p:sp>
        <p:nvSpPr>
          <p:cNvPr id="27650"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rPr>
              <a:t>Risks to the static site server</a:t>
            </a:r>
          </a:p>
          <a:p>
            <a:pPr lvl="1"/>
            <a:r>
              <a:rPr lang="en-US" altLang="en-US" dirty="0">
                <a:latin typeface="Arial" panose="020B0604020202020204" pitchFamily="34" charset="0"/>
                <a:ea typeface="ＭＳ Ｐゴシック" panose="020B0600070205080204" pitchFamily="34" charset="-128"/>
              </a:rPr>
              <a:t>Attackers may deface the site if they can find a way to modify the files</a:t>
            </a:r>
          </a:p>
          <a:p>
            <a:pPr lvl="1"/>
            <a:r>
              <a:rPr lang="en-US" altLang="en-US" dirty="0">
                <a:latin typeface="Arial" panose="020B0604020202020204" pitchFamily="34" charset="0"/>
                <a:ea typeface="ＭＳ Ｐゴシック" panose="020B0600070205080204" pitchFamily="34" charset="-128"/>
              </a:rPr>
              <a:t>Sensitive information might be disclosed if it is placed in the site hierarchy accidentally or file-browsing enabled</a:t>
            </a:r>
          </a:p>
          <a:p>
            <a:pPr lvl="1"/>
            <a:r>
              <a:rPr lang="en-US" altLang="en-US" u="sng" dirty="0">
                <a:latin typeface="Arial" panose="020B0604020202020204" pitchFamily="34" charset="0"/>
                <a:ea typeface="ＭＳ Ｐゴシック" panose="020B0600070205080204" pitchFamily="34" charset="-128"/>
              </a:rPr>
              <a:t>Bogus site</a:t>
            </a:r>
            <a:r>
              <a:rPr lang="en-US" altLang="en-US" dirty="0">
                <a:latin typeface="Arial" panose="020B0604020202020204" pitchFamily="34" charset="0"/>
                <a:ea typeface="ＭＳ Ｐゴシック" panose="020B0600070205080204" pitchFamily="34" charset="-128"/>
              </a:rPr>
              <a:t> – attacker redirects visitors to a site masquerading as the real site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Server Authentication: SSL</a:t>
            </a:r>
          </a:p>
        </p:txBody>
      </p:sp>
      <p:pic>
        <p:nvPicPr>
          <p:cNvPr id="2" name="Picture 1" descr="URL for the bank’s secure server: https://www.bank.com/ along with the Bank’s Key certificate is directed to the Bank’s secure server for verification. The Bank’s certificate includes a key marked B and the seal marked C. The Bank server confirms authentication is successful, that is a match as the domain name matches with the Bank’s certific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91" y="1973164"/>
            <a:ext cx="8551419" cy="291167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Authenticating a Certificate</a:t>
            </a:r>
          </a:p>
        </p:txBody>
      </p:sp>
      <p:pic>
        <p:nvPicPr>
          <p:cNvPr id="2" name="Picture 1" descr=" The Browser’s built-in list of authorities include Entrust certificate, GTE certificate, Thawte certificate, and Verisign certificate. The Browser extracts the public key to generate Verisign’s public key. The Verisign’s public key is used to verify digital signature in the bpn.gov certificate signed by Verisign and the message valid is giv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05" y="1269217"/>
            <a:ext cx="7563391" cy="428631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Server Authentication Failures</a:t>
            </a:r>
          </a:p>
        </p:txBody>
      </p:sp>
      <p:sp>
        <p:nvSpPr>
          <p:cNvPr id="30722"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SSL authentication doesn</a:t>
            </a:r>
            <a:r>
              <a:rPr lang="en-US" altLang="ja-JP">
                <a:latin typeface="Arial" panose="020B0604020202020204" pitchFamily="34" charset="0"/>
                <a:ea typeface="ＭＳ Ｐゴシック" panose="020B0600070205080204" pitchFamily="34" charset="-128"/>
              </a:rPr>
              <a:t>'t always succeed</a:t>
            </a:r>
          </a:p>
          <a:p>
            <a:pPr lvl="1"/>
            <a:r>
              <a:rPr lang="en-US" altLang="en-US">
                <a:latin typeface="Arial" panose="020B0604020202020204" pitchFamily="34" charset="0"/>
                <a:ea typeface="ＭＳ Ｐゴシック" panose="020B0600070205080204" pitchFamily="34" charset="-128"/>
              </a:rPr>
              <a:t>Failure may be an administrative error</a:t>
            </a:r>
          </a:p>
          <a:p>
            <a:r>
              <a:rPr lang="en-US" altLang="en-US">
                <a:latin typeface="Arial" panose="020B0604020202020204" pitchFamily="34" charset="0"/>
                <a:ea typeface="ＭＳ Ｐゴシック" panose="020B0600070205080204" pitchFamily="34" charset="-128"/>
              </a:rPr>
              <a:t>Types of failures detected by browsers</a:t>
            </a:r>
          </a:p>
          <a:p>
            <a:pPr lvl="1"/>
            <a:r>
              <a:rPr lang="en-US" altLang="en-US">
                <a:latin typeface="Arial" panose="020B0604020202020204" pitchFamily="34" charset="0"/>
                <a:ea typeface="ＭＳ Ｐゴシック" panose="020B0600070205080204" pitchFamily="34" charset="-128"/>
              </a:rPr>
              <a:t>Domain names don</a:t>
            </a:r>
            <a:r>
              <a:rPr lang="en-US" altLang="ja-JP">
                <a:latin typeface="Arial" panose="020B0604020202020204" pitchFamily="34" charset="0"/>
                <a:ea typeface="ＭＳ Ｐゴシック" panose="020B0600070205080204" pitchFamily="34" charset="-128"/>
              </a:rPr>
              <a:t>'t match (may be OK)</a:t>
            </a:r>
          </a:p>
          <a:p>
            <a:pPr lvl="1"/>
            <a:r>
              <a:rPr lang="en-US" altLang="en-US">
                <a:latin typeface="Arial" panose="020B0604020202020204" pitchFamily="34" charset="0"/>
                <a:ea typeface="ＭＳ Ｐゴシック" panose="020B0600070205080204" pitchFamily="34" charset="-128"/>
              </a:rPr>
              <a:t>Untrusted certificate authority (may be or not)</a:t>
            </a:r>
          </a:p>
          <a:p>
            <a:pPr lvl="1"/>
            <a:r>
              <a:rPr lang="en-US" altLang="en-US">
                <a:latin typeface="Arial" panose="020B0604020202020204" pitchFamily="34" charset="0"/>
                <a:ea typeface="ＭＳ Ｐゴシック" panose="020B0600070205080204" pitchFamily="34" charset="-128"/>
              </a:rPr>
              <a:t>Expired certificate (often still safe)</a:t>
            </a:r>
          </a:p>
          <a:p>
            <a:pPr lvl="1"/>
            <a:r>
              <a:rPr lang="en-US" altLang="en-US">
                <a:latin typeface="Arial" panose="020B0604020202020204" pitchFamily="34" charset="0"/>
                <a:ea typeface="ＭＳ Ｐゴシック" panose="020B0600070205080204" pitchFamily="34" charset="-128"/>
              </a:rPr>
              <a:t>Revoked certificate (</a:t>
            </a:r>
            <a:r>
              <a:rPr lang="en-US" altLang="en-US" u="sng">
                <a:latin typeface="Arial" panose="020B0604020202020204" pitchFamily="34" charset="0"/>
                <a:ea typeface="ＭＳ Ｐゴシック" panose="020B0600070205080204" pitchFamily="34" charset="-128"/>
              </a:rPr>
              <a:t>Unsafe</a:t>
            </a:r>
            <a:r>
              <a:rPr lang="en-US" altLang="en-US">
                <a:latin typeface="Arial" panose="020B0604020202020204" pitchFamily="34" charset="0"/>
                <a:ea typeface="ＭＳ Ｐゴシック" panose="020B0600070205080204" pitchFamily="34" charset="-128"/>
              </a:rPr>
              <a:t>)</a:t>
            </a:r>
          </a:p>
          <a:p>
            <a:pPr lvl="1"/>
            <a:r>
              <a:rPr lang="en-US" altLang="en-US">
                <a:latin typeface="Arial" panose="020B0604020202020204" pitchFamily="34" charset="0"/>
                <a:ea typeface="ＭＳ Ｐゴシック" panose="020B0600070205080204" pitchFamily="34" charset="-128"/>
              </a:rPr>
              <a:t>Invalid digital signature (</a:t>
            </a:r>
            <a:r>
              <a:rPr lang="en-US" altLang="en-US" u="sng">
                <a:latin typeface="Arial" panose="020B0604020202020204" pitchFamily="34" charset="0"/>
                <a:ea typeface="ＭＳ Ｐゴシック" panose="020B0600070205080204" pitchFamily="34" charset="-128"/>
              </a:rPr>
              <a:t>Unsafe</a:t>
            </a:r>
            <a:r>
              <a:rPr lang="en-US" altLang="en-US">
                <a:latin typeface="Arial" panose="020B0604020202020204" pitchFamily="34" charset="0"/>
                <a:ea typeface="ＭＳ Ｐゴシック" panose="020B0600070205080204" pitchFamily="34" charset="-128"/>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Assessing a Failure</a:t>
            </a:r>
          </a:p>
        </p:txBody>
      </p:sp>
      <p:sp>
        <p:nvSpPr>
          <p:cNvPr id="31746"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Mismatched domain name: Whose certificate?</a:t>
            </a:r>
          </a:p>
          <a:p>
            <a:pPr lvl="1"/>
            <a:r>
              <a:rPr lang="en-US" altLang="en-US">
                <a:latin typeface="Arial" panose="020B0604020202020204" pitchFamily="34" charset="0"/>
                <a:ea typeface="ＭＳ Ｐゴシック" panose="020B0600070205080204" pitchFamily="34" charset="-128"/>
              </a:rPr>
              <a:t>Would the actual owner of the certificate legitimately host this website?</a:t>
            </a:r>
          </a:p>
          <a:p>
            <a:pPr lvl="1"/>
            <a:r>
              <a:rPr lang="en-US" altLang="en-US">
                <a:latin typeface="Arial" panose="020B0604020202020204" pitchFamily="34" charset="0"/>
                <a:ea typeface="ＭＳ Ｐゴシック" panose="020B0600070205080204" pitchFamily="34" charset="-128"/>
              </a:rPr>
              <a:t>Does the naming error make sense?</a:t>
            </a:r>
          </a:p>
          <a:p>
            <a:r>
              <a:rPr lang="en-US" altLang="en-US">
                <a:latin typeface="Arial" panose="020B0604020202020204" pitchFamily="34" charset="0"/>
                <a:ea typeface="ＭＳ Ｐゴシック" panose="020B0600070205080204" pitchFamily="34" charset="-128"/>
              </a:rPr>
              <a:t>Untrusted certificate authority: Who signed it</a:t>
            </a:r>
          </a:p>
          <a:p>
            <a:pPr lvl="1"/>
            <a:r>
              <a:rPr lang="en-US" altLang="en-US">
                <a:latin typeface="Arial" panose="020B0604020202020204" pitchFamily="34" charset="0"/>
                <a:ea typeface="ＭＳ Ｐゴシック" panose="020B0600070205080204" pitchFamily="34" charset="-128"/>
              </a:rPr>
              <a:t>It</a:t>
            </a:r>
            <a:r>
              <a:rPr lang="en-US" altLang="ja-JP">
                <a:latin typeface="Arial" panose="020B0604020202020204" pitchFamily="34" charset="0"/>
                <a:ea typeface="ＭＳ Ｐゴシック" panose="020B0600070205080204" pitchFamily="34" charset="-128"/>
              </a:rPr>
              <a:t>'s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untrusted</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because the browser didn't have the authority's certificate already</a:t>
            </a:r>
          </a:p>
          <a:p>
            <a:pPr lvl="2"/>
            <a:r>
              <a:rPr lang="en-US" altLang="en-US">
                <a:latin typeface="Arial" panose="020B0604020202020204" pitchFamily="34" charset="0"/>
                <a:ea typeface="ＭＳ Ｐゴシック" panose="020B0600070205080204" pitchFamily="34" charset="-128"/>
              </a:rPr>
              <a:t>US military doesn</a:t>
            </a:r>
            <a:r>
              <a:rPr lang="en-US" altLang="ja-JP">
                <a:latin typeface="Arial" panose="020B0604020202020204" pitchFamily="34" charset="0"/>
                <a:ea typeface="ＭＳ Ｐゴシック" panose="020B0600070205080204" pitchFamily="34" charset="-128"/>
              </a:rPr>
              <a:t>'t distribute its CA certificate with commercial browsers</a:t>
            </a:r>
          </a:p>
          <a:p>
            <a:pPr lvl="1"/>
            <a:r>
              <a:rPr lang="en-US" altLang="en-US">
                <a:latin typeface="Arial" panose="020B0604020202020204" pitchFamily="34" charset="0"/>
                <a:ea typeface="ＭＳ Ｐゴシック" panose="020B0600070205080204" pitchFamily="34" charset="-128"/>
              </a:rPr>
              <a:t>Can we reliably download a valid certificate?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Server Masquerades</a:t>
            </a:r>
          </a:p>
        </p:txBody>
      </p:sp>
      <p:sp>
        <p:nvSpPr>
          <p:cNvPr id="32770"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Sophisticated attacks will undermine SSL</a:t>
            </a:r>
          </a:p>
          <a:p>
            <a:r>
              <a:rPr lang="en-US" altLang="en-US">
                <a:latin typeface="Arial" panose="020B0604020202020204" pitchFamily="34" charset="0"/>
                <a:ea typeface="ＭＳ Ｐゴシック" panose="020B0600070205080204" pitchFamily="34" charset="-128"/>
              </a:rPr>
              <a:t>Techniques to trick browsers</a:t>
            </a:r>
          </a:p>
          <a:p>
            <a:pPr lvl="1"/>
            <a:r>
              <a:rPr lang="en-US" altLang="en-US">
                <a:latin typeface="Arial" panose="020B0604020202020204" pitchFamily="34" charset="0"/>
                <a:ea typeface="ＭＳ Ｐゴシック" panose="020B0600070205080204" pitchFamily="34" charset="-128"/>
              </a:rPr>
              <a:t>Bogus certificate authority</a:t>
            </a:r>
          </a:p>
          <a:p>
            <a:pPr lvl="2"/>
            <a:r>
              <a:rPr lang="en-US" altLang="en-US">
                <a:latin typeface="Arial" panose="020B0604020202020204" pitchFamily="34" charset="0"/>
                <a:ea typeface="ＭＳ Ｐゴシック" panose="020B0600070205080204" pitchFamily="34" charset="-128"/>
              </a:rPr>
              <a:t>Usually detected by the browser</a:t>
            </a:r>
          </a:p>
          <a:p>
            <a:pPr lvl="1"/>
            <a:r>
              <a:rPr lang="en-US" altLang="en-US">
                <a:latin typeface="Arial" panose="020B0604020202020204" pitchFamily="34" charset="0"/>
                <a:ea typeface="ＭＳ Ｐゴシック" panose="020B0600070205080204" pitchFamily="34" charset="-128"/>
              </a:rPr>
              <a:t>Misleading domain name</a:t>
            </a:r>
          </a:p>
          <a:p>
            <a:pPr lvl="2"/>
            <a:r>
              <a:rPr lang="en-US" altLang="en-US">
                <a:latin typeface="Arial" panose="020B0604020202020204" pitchFamily="34" charset="0"/>
                <a:ea typeface="ＭＳ Ｐゴシック" panose="020B0600070205080204" pitchFamily="34" charset="-128"/>
              </a:rPr>
              <a:t>Examples: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paypai.com</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ebay-login.com</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lvl="1"/>
            <a:r>
              <a:rPr lang="en-US" altLang="en-US">
                <a:latin typeface="Arial" panose="020B0604020202020204" pitchFamily="34" charset="0"/>
                <a:ea typeface="ＭＳ Ｐゴシック" panose="020B0600070205080204" pitchFamily="34" charset="-128"/>
              </a:rPr>
              <a:t>Stolen private key – sign bogus certificates</a:t>
            </a:r>
          </a:p>
          <a:p>
            <a:pPr lvl="1"/>
            <a:r>
              <a:rPr lang="en-US" altLang="en-US">
                <a:latin typeface="Arial" panose="020B0604020202020204" pitchFamily="34" charset="0"/>
                <a:ea typeface="ＭＳ Ｐゴシック" panose="020B0600070205080204" pitchFamily="34" charset="-128"/>
              </a:rPr>
              <a:t>Tricked certificate authority</a:t>
            </a:r>
          </a:p>
          <a:p>
            <a:pPr lvl="2"/>
            <a:r>
              <a:rPr lang="en-US" altLang="en-US">
                <a:latin typeface="Arial" panose="020B0604020202020204" pitchFamily="34" charset="0"/>
                <a:ea typeface="ＭＳ Ｐゴシック" panose="020B0600070205080204" pitchFamily="34" charset="-128"/>
              </a:rPr>
              <a:t>The authority itself issues the certificate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Dynamic Websites</a:t>
            </a:r>
          </a:p>
        </p:txBody>
      </p:sp>
      <p:sp>
        <p:nvSpPr>
          <p:cNvPr id="33794"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Static websites serve pre-built pages from files</a:t>
            </a:r>
          </a:p>
          <a:p>
            <a:r>
              <a:rPr lang="en-US" altLang="en-US">
                <a:latin typeface="Arial" panose="020B0604020202020204" pitchFamily="34" charset="0"/>
                <a:ea typeface="ＭＳ Ｐゴシック" panose="020B0600070205080204" pitchFamily="34" charset="-128"/>
              </a:rPr>
              <a:t>Dynamic websites construct pages on demand</a:t>
            </a:r>
          </a:p>
          <a:p>
            <a:r>
              <a:rPr lang="en-US" altLang="en-US">
                <a:latin typeface="Arial" panose="020B0604020202020204" pitchFamily="34" charset="0"/>
                <a:ea typeface="ＭＳ Ｐゴシック" panose="020B0600070205080204" pitchFamily="34" charset="-128"/>
              </a:rPr>
              <a:t>Performing a POST operation</a:t>
            </a:r>
          </a:p>
          <a:p>
            <a:pPr lvl="1"/>
            <a:r>
              <a:rPr lang="en-US" altLang="en-US">
                <a:latin typeface="Arial" panose="020B0604020202020204" pitchFamily="34" charset="0"/>
                <a:ea typeface="ＭＳ Ｐゴシック" panose="020B0600070205080204" pitchFamily="34" charset="-128"/>
              </a:rPr>
              <a:t>Alice retrieves a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form</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page from the server</a:t>
            </a:r>
          </a:p>
          <a:p>
            <a:pPr lvl="1"/>
            <a:r>
              <a:rPr lang="en-US" altLang="en-US">
                <a:latin typeface="Arial" panose="020B0604020202020204" pitchFamily="34" charset="0"/>
                <a:ea typeface="ＭＳ Ｐゴシック" panose="020B0600070205080204" pitchFamily="34" charset="-128"/>
              </a:rPr>
              <a:t>The server transmits the HTML page</a:t>
            </a:r>
          </a:p>
          <a:p>
            <a:pPr lvl="1"/>
            <a:r>
              <a:rPr lang="en-US" altLang="en-US">
                <a:latin typeface="Arial" panose="020B0604020202020204" pitchFamily="34" charset="0"/>
                <a:ea typeface="ＭＳ Ｐゴシック" panose="020B0600070205080204" pitchFamily="34" charset="-128"/>
              </a:rPr>
              <a:t>Alice fills out fields in the form, clicks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Submit</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lvl="2"/>
            <a:r>
              <a:rPr lang="en-US" altLang="en-US">
                <a:latin typeface="Arial" panose="020B0604020202020204" pitchFamily="34" charset="0"/>
                <a:ea typeface="ＭＳ Ｐゴシック" panose="020B0600070205080204" pitchFamily="34" charset="-128"/>
              </a:rPr>
              <a:t>Formats the fields into a POST operation</a:t>
            </a:r>
          </a:p>
          <a:p>
            <a:pPr lvl="2"/>
            <a:r>
              <a:rPr lang="en-US" altLang="en-US">
                <a:latin typeface="Arial" panose="020B0604020202020204" pitchFamily="34" charset="0"/>
                <a:ea typeface="ＭＳ Ｐゴシック" panose="020B0600070205080204" pitchFamily="34" charset="-128"/>
              </a:rPr>
              <a:t>Sends them to the server</a:t>
            </a:r>
          </a:p>
          <a:p>
            <a:pPr lvl="1"/>
            <a:r>
              <a:rPr lang="en-US" altLang="en-US">
                <a:latin typeface="Arial" panose="020B0604020202020204" pitchFamily="34" charset="0"/>
                <a:ea typeface="ＭＳ Ｐゴシック" panose="020B0600070205080204" pitchFamily="34" charset="-128"/>
              </a:rPr>
              <a:t>Server processes the POST, sends response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Processing a Web Form</a:t>
            </a:r>
          </a:p>
        </p:txBody>
      </p:sp>
      <p:pic>
        <p:nvPicPr>
          <p:cNvPr id="2" name="Picture 1" descr=" Alice’s client sends a request “1. GET /form.html” to the web server. The web server directs the form (HTTP 1.1 200 OK) to the Alice’s client. Alice’s client posts the form to the web server with the message “3. POST runform.cgi?clerk=Bob&amp;what=Pay&amp;amt=$100.” The web server directs the Done (HTTP 1.1 200 OK) message to the cli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33" y="1279695"/>
            <a:ext cx="7675457" cy="426535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Scripts for Dynamic Websites</a:t>
            </a:r>
          </a:p>
        </p:txBody>
      </p:sp>
      <p:sp>
        <p:nvSpPr>
          <p:cNvPr id="35842"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Modern sites use scripts</a:t>
            </a:r>
          </a:p>
          <a:p>
            <a:pPr lvl="1"/>
            <a:r>
              <a:rPr lang="en-US" altLang="en-US">
                <a:latin typeface="Arial" panose="020B0604020202020204" pitchFamily="34" charset="0"/>
                <a:ea typeface="ＭＳ Ｐゴシック" panose="020B0600070205080204" pitchFamily="34" charset="-128"/>
              </a:rPr>
              <a:t>Instead of retrieving a file from the site directory, the server executes a script</a:t>
            </a:r>
          </a:p>
          <a:p>
            <a:pPr lvl="1"/>
            <a:r>
              <a:rPr lang="en-US" altLang="en-US">
                <a:latin typeface="Arial" panose="020B0604020202020204" pitchFamily="34" charset="0"/>
                <a:ea typeface="ＭＳ Ｐゴシック" panose="020B0600070205080204" pitchFamily="34" charset="-128"/>
              </a:rPr>
              <a:t>The script interprets the URL</a:t>
            </a:r>
            <a:r>
              <a:rPr lang="en-US" altLang="ja-JP">
                <a:latin typeface="Arial" panose="020B0604020202020204" pitchFamily="34" charset="0"/>
                <a:ea typeface="ＭＳ Ｐゴシック" panose="020B0600070205080204" pitchFamily="34" charset="-128"/>
              </a:rPr>
              <a:t>'s path name</a:t>
            </a:r>
          </a:p>
          <a:p>
            <a:r>
              <a:rPr lang="en-US" altLang="en-US">
                <a:latin typeface="Arial" panose="020B0604020202020204" pitchFamily="34" charset="0"/>
                <a:ea typeface="ＭＳ Ｐゴシック" panose="020B0600070205080204" pitchFamily="34" charset="-128"/>
              </a:rPr>
              <a:t>These are </a:t>
            </a:r>
            <a:r>
              <a:rPr lang="en-US" altLang="en-US" u="sng">
                <a:latin typeface="Arial" panose="020B0604020202020204" pitchFamily="34" charset="0"/>
                <a:ea typeface="ＭＳ Ｐゴシック" panose="020B0600070205080204" pitchFamily="34" charset="-128"/>
              </a:rPr>
              <a:t>server-side scripts</a:t>
            </a:r>
            <a:endParaRPr lang="en-US" altLang="en-US">
              <a:latin typeface="Arial" panose="020B0604020202020204" pitchFamily="34" charset="0"/>
              <a:ea typeface="ＭＳ Ｐゴシック" panose="020B0600070205080204" pitchFamily="34" charset="-128"/>
            </a:endParaRPr>
          </a:p>
          <a:p>
            <a:pPr lvl="1"/>
            <a:r>
              <a:rPr lang="en-US" altLang="en-US">
                <a:latin typeface="Arial" panose="020B0604020202020204" pitchFamily="34" charset="0"/>
                <a:ea typeface="ＭＳ Ｐゴシック" panose="020B0600070205080204" pitchFamily="34" charset="-128"/>
              </a:rPr>
              <a:t>The scripts execute on the server</a:t>
            </a:r>
          </a:p>
          <a:p>
            <a:r>
              <a:rPr lang="en-US" altLang="en-US">
                <a:latin typeface="Arial" panose="020B0604020202020204" pitchFamily="34" charset="0"/>
                <a:ea typeface="ＭＳ Ｐゴシック" panose="020B0600070205080204" pitchFamily="34" charset="-128"/>
              </a:rPr>
              <a:t>Sites also use </a:t>
            </a:r>
            <a:r>
              <a:rPr lang="en-US" altLang="en-US" u="sng">
                <a:latin typeface="Arial" panose="020B0604020202020204" pitchFamily="34" charset="0"/>
                <a:ea typeface="ＭＳ Ｐゴシック" panose="020B0600070205080204" pitchFamily="34" charset="-128"/>
              </a:rPr>
              <a:t>client-side scrupts</a:t>
            </a:r>
            <a:endParaRPr lang="en-US" altLang="en-US">
              <a:latin typeface="Arial" panose="020B0604020202020204" pitchFamily="34" charset="0"/>
              <a:ea typeface="ＭＳ Ｐゴシック" panose="020B0600070205080204" pitchFamily="34" charset="-128"/>
            </a:endParaRPr>
          </a:p>
          <a:p>
            <a:pPr lvl="1"/>
            <a:r>
              <a:rPr lang="en-US" altLang="en-US">
                <a:latin typeface="Arial" panose="020B0604020202020204" pitchFamily="34" charset="0"/>
                <a:ea typeface="ＭＳ Ｐゴシック" panose="020B0600070205080204" pitchFamily="34" charset="-128"/>
              </a:rPr>
              <a:t>The scripts are embedded in the web page</a:t>
            </a:r>
          </a:p>
          <a:p>
            <a:pPr lvl="1"/>
            <a:r>
              <a:rPr lang="en-US" altLang="en-US">
                <a:latin typeface="Arial" panose="020B0604020202020204" pitchFamily="34" charset="0"/>
                <a:ea typeface="ＭＳ Ｐゴシック" panose="020B0600070205080204" pitchFamily="34" charset="-128"/>
              </a:rPr>
              <a:t>The client executes the scripts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Server-Side Scripts</a:t>
            </a:r>
          </a:p>
        </p:txBody>
      </p:sp>
      <p:pic>
        <p:nvPicPr>
          <p:cNvPr id="2" name="Picture 1" descr=" The client directs the script to protocol stack in the website host. The protocol stack interacts with the Web server. The web server generates the page script which is directed to the script interpreter. The script interpreter shares the HTML text to the web server that is sent to the protocol stack. The protocol stack directs the HTML text to the cli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90" y="2249224"/>
            <a:ext cx="7881727" cy="24426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Formatting: HTML</a:t>
            </a:r>
          </a:p>
        </p:txBody>
      </p:sp>
      <p:sp>
        <p:nvSpPr>
          <p:cNvPr id="10242" name="Content Placeholder 2"/>
          <p:cNvSpPr>
            <a:spLocks noGrp="1"/>
          </p:cNvSpPr>
          <p:nvPr>
            <p:ph idx="1"/>
          </p:nvPr>
        </p:nvSpPr>
        <p:spPr/>
        <p:txBody>
          <a:bodyPr/>
          <a:lstStyle/>
          <a:p>
            <a:pPr eaLnBrk="1" hangingPunct="1"/>
            <a:r>
              <a:rPr lang="en-US" altLang="en-US" u="sng">
                <a:latin typeface="Arial" panose="020B0604020202020204" pitchFamily="34" charset="0"/>
                <a:ea typeface="ＭＳ Ｐゴシック" panose="020B0600070205080204" pitchFamily="34" charset="-128"/>
              </a:rPr>
              <a:t>Hypertext Markup Language</a:t>
            </a:r>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Modern HTML can display a page with images, varying type styles, and links to other pages</a:t>
            </a:r>
          </a:p>
          <a:p>
            <a:pPr lvl="1" eaLnBrk="1" hangingPunct="1"/>
            <a:r>
              <a:rPr lang="en-US" altLang="en-US">
                <a:latin typeface="Arial" panose="020B0604020202020204" pitchFamily="34" charset="0"/>
                <a:ea typeface="ＭＳ Ｐゴシック" panose="020B0600070205080204" pitchFamily="34" charset="-128"/>
              </a:rPr>
              <a:t>Type styles – handled via Cascading Style Sheets (CSS)</a:t>
            </a:r>
          </a:p>
          <a:p>
            <a:pPr lvl="1" eaLnBrk="1" hangingPunct="1"/>
            <a:r>
              <a:rPr lang="en-US" altLang="en-US">
                <a:latin typeface="Arial" panose="020B0604020202020204" pitchFamily="34" charset="0"/>
                <a:ea typeface="ＭＳ Ｐゴシック" panose="020B0600070205080204" pitchFamily="34" charset="-128"/>
              </a:rPr>
              <a:t>Hypertext links – handled via the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tag in HTML markup</a:t>
            </a:r>
          </a:p>
          <a:p>
            <a:pPr lvl="1" eaLnBrk="1" hangingPunct="1"/>
            <a:r>
              <a:rPr lang="en-US" altLang="en-US">
                <a:latin typeface="Arial" panose="020B0604020202020204" pitchFamily="34" charset="0"/>
                <a:ea typeface="ＭＳ Ｐゴシック" panose="020B0600070205080204" pitchFamily="34" charset="-128"/>
              </a:rPr>
              <a:t>Images – handled via the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img</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tag</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Scripting Languages</a:t>
            </a:r>
          </a:p>
        </p:txBody>
      </p:sp>
      <p:sp>
        <p:nvSpPr>
          <p:cNvPr id="37890"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Perl – PL</a:t>
            </a:r>
          </a:p>
          <a:p>
            <a:r>
              <a:rPr lang="en-US" altLang="en-US">
                <a:latin typeface="Arial" panose="020B0604020202020204" pitchFamily="34" charset="0"/>
                <a:ea typeface="ＭＳ Ｐゴシック" panose="020B0600070205080204" pitchFamily="34" charset="-128"/>
              </a:rPr>
              <a:t>Active Server Pages (Extended) – ASP, ASPX</a:t>
            </a:r>
          </a:p>
          <a:p>
            <a:pPr lvl="1"/>
            <a:r>
              <a:rPr lang="en-US" altLang="en-US">
                <a:latin typeface="Arial" panose="020B0604020202020204" pitchFamily="34" charset="0"/>
                <a:ea typeface="ＭＳ Ｐゴシック" panose="020B0600070205080204" pitchFamily="34" charset="-128"/>
              </a:rPr>
              <a:t>Microsoft system that supports Visual Basic, Javascript, ActiveX, and the .Net framework</a:t>
            </a:r>
          </a:p>
          <a:p>
            <a:r>
              <a:rPr lang="en-US" altLang="en-US">
                <a:latin typeface="Arial" panose="020B0604020202020204" pitchFamily="34" charset="0"/>
                <a:ea typeface="ＭＳ Ｐゴシック" panose="020B0600070205080204" pitchFamily="34" charset="-128"/>
              </a:rPr>
              <a:t>PHP – Hypertext Processor</a:t>
            </a:r>
          </a:p>
          <a:p>
            <a:r>
              <a:rPr lang="en-US" altLang="en-US">
                <a:latin typeface="Arial" panose="020B0604020202020204" pitchFamily="34" charset="0"/>
                <a:ea typeface="ＭＳ Ｐゴシック" panose="020B0600070205080204" pitchFamily="34" charset="-128"/>
              </a:rPr>
              <a:t>Javascript – JS – often used on the client side</a:t>
            </a:r>
          </a:p>
          <a:p>
            <a:r>
              <a:rPr lang="en-US" altLang="en-US">
                <a:latin typeface="Arial" panose="020B0604020202020204" pitchFamily="34" charset="0"/>
                <a:ea typeface="ＭＳ Ｐゴシック" panose="020B0600070205080204" pitchFamily="34" charset="-128"/>
              </a:rPr>
              <a:t>Java Server Pages – JSP</a:t>
            </a:r>
          </a:p>
          <a:p>
            <a:r>
              <a:rPr lang="en-US" altLang="en-US">
                <a:latin typeface="Arial" panose="020B0604020202020204" pitchFamily="34" charset="0"/>
                <a:ea typeface="ＭＳ Ｐゴシック" panose="020B0600070205080204" pitchFamily="34" charset="-128"/>
              </a:rPr>
              <a:t>Python – PY</a:t>
            </a:r>
          </a:p>
          <a:p>
            <a:r>
              <a:rPr lang="en-US" altLang="en-US">
                <a:latin typeface="Arial" panose="020B0604020202020204" pitchFamily="34" charset="0"/>
                <a:ea typeface="ＭＳ Ｐゴシック" panose="020B0600070205080204" pitchFamily="34" charset="-128"/>
              </a:rPr>
              <a:t>Ruby – RB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Client Scripting Security</a:t>
            </a:r>
          </a:p>
        </p:txBody>
      </p:sp>
      <p:sp>
        <p:nvSpPr>
          <p:cNvPr id="38914"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Client-side risk</a:t>
            </a:r>
          </a:p>
          <a:p>
            <a:pPr lvl="1"/>
            <a:r>
              <a:rPr lang="en-US" altLang="en-US">
                <a:latin typeface="Arial" panose="020B0604020202020204" pitchFamily="34" charset="0"/>
                <a:ea typeface="ＭＳ Ｐゴシック" panose="020B0600070205080204" pitchFamily="34" charset="-128"/>
              </a:rPr>
              <a:t>A script could modify files or software on the client</a:t>
            </a:r>
            <a:r>
              <a:rPr lang="en-US" altLang="ja-JP">
                <a:latin typeface="Arial" panose="020B0604020202020204" pitchFamily="34" charset="0"/>
                <a:ea typeface="ＭＳ Ｐゴシック" panose="020B0600070205080204" pitchFamily="34" charset="-128"/>
              </a:rPr>
              <a:t>'s computer – a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drive-by download</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lvl="2"/>
            <a:r>
              <a:rPr lang="en-US" altLang="en-US">
                <a:latin typeface="Arial" panose="020B0604020202020204" pitchFamily="34" charset="0"/>
                <a:ea typeface="ＭＳ Ｐゴシック" panose="020B0600070205080204" pitchFamily="34" charset="-128"/>
              </a:rPr>
              <a:t>Waledec botnet does this</a:t>
            </a:r>
          </a:p>
          <a:p>
            <a:pPr lvl="1"/>
            <a:r>
              <a:rPr lang="en-US" altLang="en-US">
                <a:latin typeface="Arial" panose="020B0604020202020204" pitchFamily="34" charset="0"/>
                <a:ea typeface="ＭＳ Ｐゴシック" panose="020B0600070205080204" pitchFamily="34" charset="-128"/>
              </a:rPr>
              <a:t>Cross-site scripting – script resides elsewhere</a:t>
            </a:r>
          </a:p>
          <a:p>
            <a:r>
              <a:rPr lang="en-US" altLang="en-US">
                <a:latin typeface="Arial" panose="020B0604020202020204" pitchFamily="34" charset="0"/>
                <a:ea typeface="ＭＳ Ｐゴシック" panose="020B0600070205080204" pitchFamily="34" charset="-128"/>
              </a:rPr>
              <a:t>Client-side defenses</a:t>
            </a:r>
          </a:p>
          <a:p>
            <a:pPr lvl="1"/>
            <a:r>
              <a:rPr lang="en-US" altLang="en-US">
                <a:latin typeface="Arial" panose="020B0604020202020204" pitchFamily="34" charset="0"/>
                <a:ea typeface="ＭＳ Ｐゴシック" panose="020B0600070205080204" pitchFamily="34" charset="-128"/>
              </a:rPr>
              <a:t>Same origin policy – all of script</a:t>
            </a:r>
            <a:r>
              <a:rPr lang="en-US" altLang="ja-JP">
                <a:latin typeface="Arial" panose="020B0604020202020204" pitchFamily="34" charset="0"/>
                <a:ea typeface="ＭＳ Ｐゴシック" panose="020B0600070205080204" pitchFamily="34" charset="-128"/>
              </a:rPr>
              <a:t>'s accesses must use same host, port number, protocol</a:t>
            </a:r>
          </a:p>
          <a:p>
            <a:pPr lvl="1"/>
            <a:r>
              <a:rPr lang="en-US" altLang="en-US">
                <a:latin typeface="Arial" panose="020B0604020202020204" pitchFamily="34" charset="0"/>
                <a:ea typeface="ＭＳ Ｐゴシック" panose="020B0600070205080204" pitchFamily="34" charset="-128"/>
              </a:rPr>
              <a:t>Sandboxing – block access to client resources except those allowed in by user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States and HTTP</a:t>
            </a:r>
          </a:p>
        </p:txBody>
      </p:sp>
      <p:sp>
        <p:nvSpPr>
          <p:cNvPr id="39938"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HTTP servers don</a:t>
            </a:r>
            <a:r>
              <a:rPr lang="en-US" altLang="ja-JP">
                <a:latin typeface="Arial" panose="020B0604020202020204" pitchFamily="34" charset="0"/>
                <a:ea typeface="ＭＳ Ｐゴシック" panose="020B0600070205080204" pitchFamily="34" charset="-128"/>
              </a:rPr>
              <a:t>'t save state themselves</a:t>
            </a:r>
          </a:p>
          <a:p>
            <a:r>
              <a:rPr lang="en-US" altLang="en-US">
                <a:latin typeface="Arial" panose="020B0604020202020204" pitchFamily="34" charset="0"/>
                <a:ea typeface="ＭＳ Ｐゴシック" panose="020B0600070205080204" pitchFamily="34" charset="-128"/>
              </a:rPr>
              <a:t>We use </a:t>
            </a:r>
            <a:r>
              <a:rPr lang="en-US" altLang="en-US" u="sng">
                <a:latin typeface="Arial" panose="020B0604020202020204" pitchFamily="34" charset="0"/>
                <a:ea typeface="ＭＳ Ｐゴシック" panose="020B0600070205080204" pitchFamily="34" charset="-128"/>
              </a:rPr>
              <a:t>cookies</a:t>
            </a:r>
            <a:r>
              <a:rPr lang="en-US" altLang="en-US">
                <a:latin typeface="Arial" panose="020B0604020202020204" pitchFamily="34" charset="0"/>
                <a:ea typeface="ＭＳ Ｐゴシック" panose="020B0600070205080204" pitchFamily="34" charset="-128"/>
              </a:rPr>
              <a:t> to establish state</a:t>
            </a:r>
          </a:p>
          <a:p>
            <a:pPr lvl="1"/>
            <a:r>
              <a:rPr lang="en-US" altLang="en-US">
                <a:latin typeface="Arial" panose="020B0604020202020204" pitchFamily="34" charset="0"/>
                <a:ea typeface="ＭＳ Ｐゴシック" panose="020B0600070205080204" pitchFamily="34" charset="-128"/>
              </a:rPr>
              <a:t>Otherwise sites can</a:t>
            </a:r>
            <a:r>
              <a:rPr lang="en-US" altLang="ja-JP">
                <a:latin typeface="Arial" panose="020B0604020202020204" pitchFamily="34" charset="0"/>
                <a:ea typeface="ＭＳ Ｐゴシック" panose="020B0600070205080204" pitchFamily="34" charset="-128"/>
              </a:rPr>
              <a:t>'t maintain shopping carts</a:t>
            </a:r>
          </a:p>
          <a:p>
            <a:pPr lvl="1"/>
            <a:r>
              <a:rPr lang="en-US" altLang="en-US">
                <a:latin typeface="Arial" panose="020B0604020202020204" pitchFamily="34" charset="0"/>
                <a:ea typeface="ＭＳ Ｐゴシック" panose="020B0600070205080204" pitchFamily="34" charset="-128"/>
              </a:rPr>
              <a:t>Also makes it difficult to track individual visitors</a:t>
            </a:r>
          </a:p>
          <a:p>
            <a:r>
              <a:rPr lang="en-US" altLang="en-US">
                <a:latin typeface="Arial" panose="020B0604020202020204" pitchFamily="34" charset="0"/>
                <a:ea typeface="ＭＳ Ｐゴシック" panose="020B0600070205080204" pitchFamily="34" charset="-128"/>
              </a:rPr>
              <a:t>Scripting language libraries handle cookies</a:t>
            </a:r>
          </a:p>
          <a:p>
            <a:pPr lvl="1"/>
            <a:r>
              <a:rPr lang="en-US" altLang="en-US">
                <a:latin typeface="Arial" panose="020B0604020202020204" pitchFamily="34" charset="0"/>
                <a:ea typeface="ＭＳ Ｐゴシック" panose="020B0600070205080204" pitchFamily="34" charset="-128"/>
              </a:rPr>
              <a:t>Provide functions to track individual visitors</a:t>
            </a:r>
          </a:p>
          <a:p>
            <a:pPr lvl="1"/>
            <a:r>
              <a:rPr lang="en-US" altLang="en-US">
                <a:latin typeface="Arial" panose="020B0604020202020204" pitchFamily="34" charset="0"/>
                <a:ea typeface="ＭＳ Ｐゴシック" panose="020B0600070205080204" pitchFamily="34" charset="-128"/>
              </a:rPr>
              <a:t>Provide functions to establish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sessions</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and maintain data from one to the next</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Content Management Systems</a:t>
            </a:r>
          </a:p>
        </p:txBody>
      </p:sp>
      <p:sp>
        <p:nvSpPr>
          <p:cNvPr id="40962" name="Content Placeholder 2"/>
          <p:cNvSpPr>
            <a:spLocks noGrp="1"/>
          </p:cNvSpPr>
          <p:nvPr>
            <p:ph idx="1"/>
          </p:nvPr>
        </p:nvSpPr>
        <p:spPr>
          <a:xfrm>
            <a:off x="457200" y="1087438"/>
            <a:ext cx="8229600" cy="5189537"/>
          </a:xfrm>
        </p:spPr>
        <p:txBody>
          <a:bodyPr/>
          <a:lstStyle/>
          <a:p>
            <a:r>
              <a:rPr lang="en-US" altLang="en-US" dirty="0">
                <a:latin typeface="Arial" panose="020B0604020202020204" pitchFamily="34" charset="0"/>
                <a:ea typeface="ＭＳ Ｐゴシック" panose="020B0600070205080204" pitchFamily="34" charset="-128"/>
              </a:rPr>
              <a:t>Manage contents of a dynamic website</a:t>
            </a:r>
          </a:p>
          <a:p>
            <a:pPr lvl="1"/>
            <a:r>
              <a:rPr lang="en-US" altLang="en-US" dirty="0">
                <a:latin typeface="Arial" panose="020B0604020202020204" pitchFamily="34" charset="0"/>
                <a:ea typeface="ＭＳ Ｐゴシック" panose="020B0600070205080204" pitchFamily="34" charset="-128"/>
              </a:rPr>
              <a:t>Web contents stored in a database</a:t>
            </a:r>
          </a:p>
          <a:p>
            <a:pPr lvl="1"/>
            <a:r>
              <a:rPr lang="en-US" altLang="en-US" dirty="0">
                <a:latin typeface="Arial" panose="020B0604020202020204" pitchFamily="34" charset="0"/>
                <a:ea typeface="ＭＳ Ｐゴシック" panose="020B0600070205080204" pitchFamily="34" charset="-128"/>
              </a:rPr>
              <a:t>Pages are built by a set of scripts</a:t>
            </a:r>
          </a:p>
          <a:p>
            <a:r>
              <a:rPr lang="en-US" altLang="en-US" dirty="0">
                <a:latin typeface="Arial" panose="020B0604020202020204" pitchFamily="34" charset="0"/>
                <a:ea typeface="ＭＳ Ｐゴシック" panose="020B0600070205080204" pitchFamily="34" charset="-128"/>
              </a:rPr>
              <a:t>Four parts:</a:t>
            </a:r>
          </a:p>
          <a:p>
            <a:pPr lvl="1"/>
            <a:r>
              <a:rPr lang="en-US" altLang="en-US" dirty="0">
                <a:latin typeface="Arial" panose="020B0604020202020204" pitchFamily="34" charset="0"/>
                <a:ea typeface="ＭＳ Ｐゴシック" panose="020B0600070205080204" pitchFamily="34" charset="-128"/>
              </a:rPr>
              <a:t>Operating system and protocol stack</a:t>
            </a:r>
          </a:p>
          <a:p>
            <a:pPr lvl="1"/>
            <a:r>
              <a:rPr lang="en-US" altLang="en-US" dirty="0">
                <a:latin typeface="Arial" panose="020B0604020202020204" pitchFamily="34" charset="0"/>
                <a:ea typeface="ＭＳ Ｐゴシック" panose="020B0600070205080204" pitchFamily="34" charset="-128"/>
              </a:rPr>
              <a:t>Web server software</a:t>
            </a:r>
          </a:p>
          <a:p>
            <a:pPr lvl="1"/>
            <a:r>
              <a:rPr lang="en-US" altLang="en-US" dirty="0">
                <a:latin typeface="Arial" panose="020B0604020202020204" pitchFamily="34" charset="0"/>
                <a:ea typeface="ＭＳ Ｐゴシック" panose="020B0600070205080204" pitchFamily="34" charset="-128"/>
              </a:rPr>
              <a:t>Database management software</a:t>
            </a:r>
          </a:p>
          <a:p>
            <a:pPr lvl="1"/>
            <a:r>
              <a:rPr lang="en-US" altLang="en-US" dirty="0">
                <a:latin typeface="Arial" panose="020B0604020202020204" pitchFamily="34" charset="0"/>
                <a:ea typeface="ＭＳ Ｐゴシック" panose="020B0600070205080204" pitchFamily="34" charset="-128"/>
              </a:rPr>
              <a:t>Web scripting language</a:t>
            </a:r>
          </a:p>
          <a:p>
            <a:r>
              <a:rPr lang="en-US" altLang="en-US" dirty="0">
                <a:latin typeface="Arial" panose="020B0604020202020204" pitchFamily="34" charset="0"/>
                <a:ea typeface="ＭＳ Ｐゴシック" panose="020B0600070205080204" pitchFamily="34" charset="-128"/>
              </a:rPr>
              <a:t>Open source systems often use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LAMP</a:t>
            </a:r>
            <a:r>
              <a:rPr lang="ja-JP" altLang="en-US">
                <a:latin typeface="Arial" panose="020B0604020202020204" pitchFamily="34" charset="0"/>
                <a:ea typeface="ＭＳ Ｐゴシック" panose="020B0600070205080204" pitchFamily="34" charset="-128"/>
              </a:rPr>
              <a:t>”</a:t>
            </a:r>
            <a:endParaRPr lang="en-US" altLang="ja-JP" dirty="0">
              <a:latin typeface="Arial" panose="020B0604020202020204" pitchFamily="34" charset="0"/>
              <a:ea typeface="ＭＳ Ｐゴシック" panose="020B0600070205080204" pitchFamily="34" charset="-128"/>
            </a:endParaRPr>
          </a:p>
          <a:p>
            <a:pPr lvl="1"/>
            <a:r>
              <a:rPr lang="en-US" altLang="en-US" dirty="0">
                <a:latin typeface="Arial" panose="020B0604020202020204" pitchFamily="34" charset="0"/>
                <a:ea typeface="ＭＳ Ｐゴシック" panose="020B0600070205080204" pitchFamily="34" charset="-128"/>
              </a:rPr>
              <a:t>aka Linux, Apache, MySQL, and PHP/Perl/Python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Organization of a CMS</a:t>
            </a:r>
          </a:p>
        </p:txBody>
      </p:sp>
      <p:pic>
        <p:nvPicPr>
          <p:cNvPr id="2" name="Picture 1" descr="The client directs the script to protocol stack in the website host. The protocol stack interacts with the Web server The web server directs the request to the content management system. The content management system directs the data to the Database management system which directs the site-specific contents to the database. The HTML content from the database is directed to the client through Database management system, content management system, web server, and the protocol stac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75" y="1897912"/>
            <a:ext cx="8292128" cy="309542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Database Management Systems</a:t>
            </a:r>
          </a:p>
        </p:txBody>
      </p:sp>
      <p:sp>
        <p:nvSpPr>
          <p:cNvPr id="43010"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A typical modern DBMS is </a:t>
            </a:r>
            <a:r>
              <a:rPr lang="en-US" altLang="en-US" u="sng">
                <a:latin typeface="Arial" panose="020B0604020202020204" pitchFamily="34" charset="0"/>
                <a:ea typeface="ＭＳ Ｐゴシック" panose="020B0600070205080204" pitchFamily="34" charset="-128"/>
              </a:rPr>
              <a:t>relational</a:t>
            </a:r>
            <a:endParaRPr lang="en-US" altLang="en-US">
              <a:latin typeface="Arial" panose="020B0604020202020204" pitchFamily="34" charset="0"/>
              <a:ea typeface="ＭＳ Ｐゴシック" panose="020B0600070205080204" pitchFamily="34" charset="-128"/>
            </a:endParaRPr>
          </a:p>
          <a:p>
            <a:pPr lvl="1"/>
            <a:r>
              <a:rPr lang="en-US" altLang="en-US">
                <a:latin typeface="Arial" panose="020B0604020202020204" pitchFamily="34" charset="0"/>
                <a:ea typeface="ＭＳ Ｐゴシック" panose="020B0600070205080204" pitchFamily="34" charset="-128"/>
              </a:rPr>
              <a:t>Stores data in a set of tables</a:t>
            </a:r>
          </a:p>
          <a:p>
            <a:pPr lvl="2"/>
            <a:r>
              <a:rPr lang="en-US" altLang="en-US">
                <a:latin typeface="Arial" panose="020B0604020202020204" pitchFamily="34" charset="0"/>
                <a:ea typeface="ＭＳ Ｐゴシック" panose="020B0600070205080204" pitchFamily="34" charset="-128"/>
              </a:rPr>
              <a:t>Each table has rows of individual records</a:t>
            </a:r>
          </a:p>
          <a:p>
            <a:pPr lvl="2"/>
            <a:r>
              <a:rPr lang="en-US" altLang="en-US">
                <a:latin typeface="Arial" panose="020B0604020202020204" pitchFamily="34" charset="0"/>
                <a:ea typeface="ＭＳ Ｐゴシック" panose="020B0600070205080204" pitchFamily="34" charset="-128"/>
              </a:rPr>
              <a:t>Each column is a different attribute</a:t>
            </a:r>
          </a:p>
          <a:p>
            <a:pPr lvl="1"/>
            <a:r>
              <a:rPr lang="en-US" altLang="en-US">
                <a:latin typeface="Arial" panose="020B0604020202020204" pitchFamily="34" charset="0"/>
                <a:ea typeface="ＭＳ Ｐゴシック" panose="020B0600070205080204" pitchFamily="34" charset="-128"/>
              </a:rPr>
              <a:t>In some tables, an attribute will select records in a different table – making a relationship</a:t>
            </a:r>
          </a:p>
          <a:p>
            <a:r>
              <a:rPr lang="en-US" altLang="en-US">
                <a:latin typeface="Arial" panose="020B0604020202020204" pitchFamily="34" charset="0"/>
                <a:ea typeface="ＭＳ Ｐゴシック" panose="020B0600070205080204" pitchFamily="34" charset="-128"/>
              </a:rPr>
              <a:t>Most use </a:t>
            </a:r>
            <a:r>
              <a:rPr lang="en-US" altLang="en-US" u="sng">
                <a:latin typeface="Arial" panose="020B0604020202020204" pitchFamily="34" charset="0"/>
                <a:ea typeface="ＭＳ Ｐゴシック" panose="020B0600070205080204" pitchFamily="34" charset="-128"/>
              </a:rPr>
              <a:t>Structured Query Language</a:t>
            </a:r>
            <a:r>
              <a:rPr lang="en-US" altLang="en-US">
                <a:latin typeface="Arial" panose="020B0604020202020204" pitchFamily="34" charset="0"/>
                <a:ea typeface="ＭＳ Ｐゴシック" panose="020B0600070205080204" pitchFamily="34" charset="-128"/>
              </a:rPr>
              <a:t> (SQL)</a:t>
            </a:r>
          </a:p>
          <a:p>
            <a:pPr lvl="1"/>
            <a:r>
              <a:rPr lang="en-US" altLang="en-US">
                <a:latin typeface="Arial" panose="020B0604020202020204" pitchFamily="34" charset="0"/>
                <a:ea typeface="ＭＳ Ｐゴシック" panose="020B0600070205080204" pitchFamily="34" charset="-128"/>
              </a:rPr>
              <a:t>A standard notation for database operations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 Relational Database</a:t>
            </a:r>
          </a:p>
        </p:txBody>
      </p:sp>
      <p:pic>
        <p:nvPicPr>
          <p:cNvPr id="2" name="Picture 1" descr="The Articles table lists the articles under the columns Article No, Date, and Author. The Users Table lists the users under the columns UserID and Password. The articles with author Alice are linked to User ID Alice in users table. The articles with author Bob are linked to User ID Bob in users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55" y="2352797"/>
            <a:ext cx="8707290" cy="22022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 Database Query in SQL</a:t>
            </a:r>
          </a:p>
        </p:txBody>
      </p:sp>
      <p:pic>
        <p:nvPicPr>
          <p:cNvPr id="2" name="Picture 1" descr="The command reads “SELECT ArticleNo INTO Temp FROM Articles WHERE Author='Alice'” Different sections of the command are marked as follows: Article No: Field(s) to return: “*” returns all fields; Temp: Name of table that receives the results (optional); Articles: Table(s) to examine; Author =’Alice’ : Criteria for selecting record to inclu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75" y="2604170"/>
            <a:ext cx="8364604" cy="171616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Retrieving a CMS Page</a:t>
            </a:r>
          </a:p>
        </p:txBody>
      </p:sp>
      <p:sp>
        <p:nvSpPr>
          <p:cNvPr id="46082" name="Content Placeholder 2"/>
          <p:cNvSpPr>
            <a:spLocks noGrp="1"/>
          </p:cNvSpPr>
          <p:nvPr>
            <p:ph idx="1"/>
          </p:nvPr>
        </p:nvSpPr>
        <p:spPr/>
        <p:txBody>
          <a:bodyPr/>
          <a:lstStyle/>
          <a:p>
            <a:pPr marL="514350"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User types in a URL</a:t>
            </a:r>
          </a:p>
          <a:p>
            <a:pPr marL="514350"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Browser constructs an HTML GET or POST command and transmits it – either will work</a:t>
            </a:r>
          </a:p>
          <a:p>
            <a:pPr marL="514350"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Server receives the command and extracts the path name and any arguments from it</a:t>
            </a:r>
          </a:p>
          <a:p>
            <a:pPr marL="514350"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Server runs the main CMS script and passes it the arguments</a:t>
            </a:r>
          </a:p>
          <a:p>
            <a:pPr marL="514350"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The script locates database entries required to respond to the arguments</a:t>
            </a:r>
          </a:p>
          <a:p>
            <a:pPr marL="514350"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The script builds the page to send to browser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Command Injection Attacks</a:t>
            </a:r>
          </a:p>
        </p:txBody>
      </p:sp>
      <p:sp>
        <p:nvSpPr>
          <p:cNvPr id="47106"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Attack on the chain of control at the DBMS</a:t>
            </a:r>
          </a:p>
          <a:p>
            <a:pPr lvl="1"/>
            <a:r>
              <a:rPr lang="en-US" altLang="en-US">
                <a:latin typeface="Arial" panose="020B0604020202020204" pitchFamily="34" charset="0"/>
                <a:ea typeface="ＭＳ Ｐゴシック" panose="020B0600070205080204" pitchFamily="34" charset="-128"/>
              </a:rPr>
              <a:t>Trick the DBMS into executing an SQL command written by a visitor</a:t>
            </a:r>
          </a:p>
          <a:p>
            <a:r>
              <a:rPr lang="en-US" altLang="en-US">
                <a:latin typeface="Arial" panose="020B0604020202020204" pitchFamily="34" charset="0"/>
                <a:ea typeface="ＭＳ Ｐゴシック" panose="020B0600070205080204" pitchFamily="34" charset="-128"/>
              </a:rPr>
              <a:t>The attacker enters malicious text into a text field in one of the site</a:t>
            </a:r>
            <a:r>
              <a:rPr lang="en-US" altLang="ja-JP">
                <a:latin typeface="Arial" panose="020B0604020202020204" pitchFamily="34" charset="0"/>
                <a:ea typeface="ＭＳ Ｐゴシック" panose="020B0600070205080204" pitchFamily="34" charset="-128"/>
              </a:rPr>
              <a:t>'s forms</a:t>
            </a:r>
          </a:p>
          <a:p>
            <a:pPr lvl="1"/>
            <a:r>
              <a:rPr lang="en-US" altLang="en-US">
                <a:latin typeface="Arial" panose="020B0604020202020204" pitchFamily="34" charset="0"/>
                <a:ea typeface="ＭＳ Ｐゴシック" panose="020B0600070205080204" pitchFamily="34" charset="-128"/>
              </a:rPr>
              <a:t>The malicious text is inserted into an SQL query, and its contents fool the DBMS</a:t>
            </a:r>
          </a:p>
          <a:p>
            <a:pPr lvl="1"/>
            <a:r>
              <a:rPr lang="en-US" altLang="en-US">
                <a:latin typeface="Arial" panose="020B0604020202020204" pitchFamily="34" charset="0"/>
                <a:ea typeface="ＭＳ Ｐゴシック" panose="020B0600070205080204" pitchFamily="34" charset="-128"/>
              </a:rPr>
              <a:t>The contents either modify the meaning of the SQL query or add another query to the existing 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Sample HTML</a:t>
            </a:r>
          </a:p>
        </p:txBody>
      </p:sp>
      <p:pic>
        <p:nvPicPr>
          <p:cNvPr id="2" name="Picture 1" descr="The code reads &#10;“&lt;html&gt; &#10;&lt;head&gt; &#10;&lt;title&gt;Welcome to Amalgamated Widget!&lt;/title&gt; &#10;&lt;/head&gt;&#10;&lt;body&gt; &#10;&lt;h1&gt;Welcome to Amalgamated Widget!&lt;/h1&gt; &#10;&lt;p&gt;To provide more value to our customers, we have chosen to present a truly minimal home page. This makes less work for your browser and it lets us save money on web development tools!&lt;/p&gt; &lt;p&gt;&lt;a href=&quot;about.html&quot;&gt;Click here for more information!&lt;/a&gt;&lt;/p&gt; &#10;&lt;/body&gt; &#10;&lt;/html&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44" y="1602856"/>
            <a:ext cx="8358913" cy="358578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An SQL Injection Vulnerability </a:t>
            </a:r>
            <a:r>
              <a:rPr lang="en-US" altLang="en-US" sz="1800">
                <a:latin typeface="Arial" panose="020B0604020202020204" pitchFamily="34" charset="0"/>
                <a:ea typeface="ＭＳ Ｐゴシック" panose="020B0600070205080204" pitchFamily="34" charset="-128"/>
              </a:rPr>
              <a:t>(1 of 3)</a:t>
            </a:r>
          </a:p>
        </p:txBody>
      </p:sp>
      <p:pic>
        <p:nvPicPr>
          <p:cNvPr id="2" name="Picture 1" descr=" The command reads “SELECT * FROM Text from Cookie WHERE Password = ' Text from POST '” The text associated with the section of the command “Text from Cookie” and “Text from POST” reads “The CMS must check these fields carefully before filling them in or an injection attack may take pl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17" y="2793882"/>
            <a:ext cx="8432167" cy="127023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An SQL Injection Vulnerability </a:t>
            </a:r>
            <a:r>
              <a:rPr lang="en-US" altLang="en-US" sz="1800">
                <a:latin typeface="Arial" panose="020B0604020202020204" pitchFamily="34" charset="0"/>
                <a:ea typeface="ＭＳ Ｐゴシック" panose="020B0600070205080204" pitchFamily="34" charset="-128"/>
              </a:rPr>
              <a:t>(2 of 3)</a:t>
            </a:r>
          </a:p>
        </p:txBody>
      </p:sp>
      <p:pic>
        <p:nvPicPr>
          <p:cNvPr id="2" name="Picture 1" descr=" The steps listed are: The first step is Alice types her user ID into the login screen. The user ID “Alice” is entered in the Textbox User ID of the login screen. The Userid=’Alice’ is directed to Browser. The second step is Browser retrieves the field from the form and POSTs it to the server. (POST checkuserid.php?userid = Alice). The third step is the in the server CMS script converts the POST command into a DBMS SELECT command. (SELECT * INTO Login12 FROM Users WHERE UserID = 'Alice'). The last step is DBMS runs the SELECT command: It searches the Users table for a record containing Alice’s user ID and returns it in a one-record table. The DBMS with Users Table checks the USER ID and matches it with the User id in the SELECT command allowing the Alice to access the websi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980" y="1322173"/>
            <a:ext cx="5128040" cy="467916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An SQL Injection Vulnerability </a:t>
            </a:r>
            <a:r>
              <a:rPr lang="en-US" altLang="en-US" sz="1800">
                <a:latin typeface="Arial" panose="020B0604020202020204" pitchFamily="34" charset="0"/>
                <a:ea typeface="ＭＳ Ｐゴシック" panose="020B0600070205080204" pitchFamily="34" charset="-128"/>
              </a:rPr>
              <a:t>(3 of 3)</a:t>
            </a:r>
          </a:p>
        </p:txBody>
      </p:sp>
      <p:pic>
        <p:nvPicPr>
          <p:cNvPr id="2" name="Picture 1" descr="The steps listed are: the first step is Eve types the command injection attack into the password prompt. The password entered in the login window is x’ OR 1 = 1 which is directed to browser. The second step is Browser retrieves the field from the form and POSTs it to the server. (POST checkpasswd.php?pw = x%27 + OR + %271%27%3D%271 Cookie: TABLE = Login12). The third step is CMS script converts the POST command into a DBMS SELECT command. (SELECT * FROM Login12 WHERE Password = 'x' OR '1' = '1'). The last step is DBMS runs the SELECT command: OR returns True if either value is true, and '1' = '1' is True, thus the login takes place. The DBMS with Login 12 table checks the User ID and password with the password included in the SELECT command which turns out as Always true allowing the eve to logi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025" y="1087438"/>
            <a:ext cx="5275952" cy="522651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OWASP Top Ten Risks</a:t>
            </a:r>
          </a:p>
        </p:txBody>
      </p:sp>
      <p:sp>
        <p:nvSpPr>
          <p:cNvPr id="2" name="Content Placeholder 1">
            <a:extLst>
              <a:ext uri="{FF2B5EF4-FFF2-40B4-BE49-F238E27FC236}">
                <a16:creationId xmlns:a16="http://schemas.microsoft.com/office/drawing/2014/main" id="{0A9AB387-BD0D-454D-AB9D-226799A73767}"/>
              </a:ext>
            </a:extLst>
          </p:cNvPr>
          <p:cNvSpPr>
            <a:spLocks noGrp="1"/>
          </p:cNvSpPr>
          <p:nvPr>
            <p:ph sz="half" idx="1"/>
          </p:nvPr>
        </p:nvSpPr>
        <p:spPr>
          <a:xfrm>
            <a:off x="457200" y="1338704"/>
            <a:ext cx="8049802" cy="4787459"/>
          </a:xfrm>
        </p:spPr>
        <p:txBody>
          <a:bodyPr/>
          <a:lstStyle/>
          <a:p>
            <a:pPr marL="0" indent="0" algn="ctr">
              <a:buNone/>
            </a:pPr>
            <a:r>
              <a:rPr lang="en-US" dirty="0"/>
              <a:t>Open Web Application Security Project </a:t>
            </a:r>
          </a:p>
        </p:txBody>
      </p:sp>
      <p:pic>
        <p:nvPicPr>
          <p:cNvPr id="1026" name="Picture 2" descr="Mapping">
            <a:extLst>
              <a:ext uri="{FF2B5EF4-FFF2-40B4-BE49-F238E27FC236}">
                <a16:creationId xmlns:a16="http://schemas.microsoft.com/office/drawing/2014/main" id="{2222A48E-1508-E24F-B5A7-11932E108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71958"/>
            <a:ext cx="9144000" cy="2520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Ensuring Web Security Properties</a:t>
            </a:r>
          </a:p>
        </p:txBody>
      </p:sp>
      <p:sp>
        <p:nvSpPr>
          <p:cNvPr id="52226"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Serving confidential data</a:t>
            </a:r>
          </a:p>
          <a:p>
            <a:pPr lvl="1"/>
            <a:r>
              <a:rPr lang="en-US" altLang="en-US">
                <a:latin typeface="Arial" panose="020B0604020202020204" pitchFamily="34" charset="0"/>
                <a:ea typeface="ＭＳ Ｐゴシック" panose="020B0600070205080204" pitchFamily="34" charset="-128"/>
              </a:rPr>
              <a:t>SSL protects data in transit, but not at rest</a:t>
            </a:r>
          </a:p>
          <a:p>
            <a:pPr lvl="1"/>
            <a:r>
              <a:rPr lang="en-US" altLang="en-US">
                <a:latin typeface="Arial" panose="020B0604020202020204" pitchFamily="34" charset="0"/>
                <a:ea typeface="ＭＳ Ｐゴシック" panose="020B0600070205080204" pitchFamily="34" charset="-128"/>
              </a:rPr>
              <a:t>This is like the DRM problem</a:t>
            </a:r>
          </a:p>
          <a:p>
            <a:r>
              <a:rPr lang="en-US" altLang="en-US">
                <a:latin typeface="Arial" panose="020B0604020202020204" pitchFamily="34" charset="0"/>
                <a:ea typeface="ＭＳ Ｐゴシック" panose="020B0600070205080204" pitchFamily="34" charset="-128"/>
              </a:rPr>
              <a:t>Collecting confidential data</a:t>
            </a:r>
          </a:p>
          <a:p>
            <a:pPr lvl="1"/>
            <a:r>
              <a:rPr lang="en-US" altLang="en-US">
                <a:latin typeface="Arial" panose="020B0604020202020204" pitchFamily="34" charset="0"/>
                <a:ea typeface="ＭＳ Ｐゴシック" panose="020B0600070205080204" pitchFamily="34" charset="-128"/>
              </a:rPr>
              <a:t>PCI-DSS standards for payment card data</a:t>
            </a:r>
          </a:p>
          <a:p>
            <a:pPr lvl="1"/>
            <a:r>
              <a:rPr lang="en-US" altLang="en-US">
                <a:latin typeface="Arial" panose="020B0604020202020204" pitchFamily="34" charset="0"/>
                <a:ea typeface="ＭＳ Ｐゴシック" panose="020B0600070205080204" pitchFamily="34" charset="-128"/>
              </a:rPr>
              <a:t>Most sites off-load credit card processing</a:t>
            </a:r>
          </a:p>
          <a:p>
            <a:r>
              <a:rPr lang="en-US" altLang="en-US">
                <a:latin typeface="Arial" panose="020B0604020202020204" pitchFamily="34" charset="0"/>
                <a:ea typeface="ＭＳ Ｐゴシック" panose="020B0600070205080204" pitchFamily="34" charset="-128"/>
              </a:rPr>
              <a:t>Site integrity</a:t>
            </a:r>
          </a:p>
          <a:p>
            <a:pPr lvl="1"/>
            <a:r>
              <a:rPr lang="en-US" altLang="en-US">
                <a:latin typeface="Arial" panose="020B0604020202020204" pitchFamily="34" charset="0"/>
                <a:ea typeface="ＭＳ Ｐゴシック" panose="020B0600070205080204" pitchFamily="34" charset="-128"/>
              </a:rPr>
              <a:t>Protect site from external modification</a:t>
            </a:r>
          </a:p>
          <a:p>
            <a:pPr lvl="1"/>
            <a:r>
              <a:rPr lang="en-US" altLang="en-US">
                <a:latin typeface="Arial" panose="020B0604020202020204" pitchFamily="34" charset="0"/>
                <a:ea typeface="ＭＳ Ｐゴシック" panose="020B0600070205080204" pitchFamily="34" charset="-128"/>
              </a:rPr>
              <a:t>If users can modify contents, extra caution is needed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Levels of Website Availability</a:t>
            </a:r>
          </a:p>
        </p:txBody>
      </p:sp>
      <p:sp>
        <p:nvSpPr>
          <p:cNvPr id="53250" name="Content Placeholder 2"/>
          <p:cNvSpPr>
            <a:spLocks noGrp="1"/>
          </p:cNvSpPr>
          <p:nvPr>
            <p:ph idx="1"/>
          </p:nvPr>
        </p:nvSpPr>
        <p:spPr/>
        <p:txBody>
          <a:bodyPr/>
          <a:lstStyle/>
          <a:p>
            <a:r>
              <a:rPr lang="en-US" altLang="en-US" u="sng">
                <a:latin typeface="Arial" panose="020B0604020202020204" pitchFamily="34" charset="0"/>
                <a:ea typeface="ＭＳ Ｐゴシック" panose="020B0600070205080204" pitchFamily="34" charset="-128"/>
              </a:rPr>
              <a:t>Routine</a:t>
            </a:r>
            <a:r>
              <a:rPr lang="en-US" altLang="en-US">
                <a:latin typeface="Arial" panose="020B0604020202020204" pitchFamily="34" charset="0"/>
                <a:ea typeface="ＭＳ Ｐゴシック" panose="020B0600070205080204" pitchFamily="34" charset="-128"/>
              </a:rPr>
              <a:t> – no special steps ensure availability</a:t>
            </a:r>
          </a:p>
          <a:p>
            <a:r>
              <a:rPr lang="en-US" altLang="en-US" u="sng">
                <a:latin typeface="Arial" panose="020B0604020202020204" pitchFamily="34" charset="0"/>
                <a:ea typeface="ＭＳ Ｐゴシック" panose="020B0600070205080204" pitchFamily="34" charset="-128"/>
              </a:rPr>
              <a:t>High availability</a:t>
            </a:r>
            <a:r>
              <a:rPr lang="en-US" altLang="en-US">
                <a:latin typeface="Arial" panose="020B0604020202020204" pitchFamily="34" charset="0"/>
                <a:ea typeface="ＭＳ Ｐゴシック" panose="020B0600070205080204" pitchFamily="34" charset="-128"/>
              </a:rPr>
              <a:t> – downtime only takes place when scheduled – no unexpected downtime</a:t>
            </a:r>
          </a:p>
          <a:p>
            <a:r>
              <a:rPr lang="en-US" altLang="en-US" u="sng">
                <a:latin typeface="Arial" panose="020B0604020202020204" pitchFamily="34" charset="0"/>
                <a:ea typeface="ＭＳ Ｐゴシック" panose="020B0600070205080204" pitchFamily="34" charset="-128"/>
              </a:rPr>
              <a:t>Continuous operation</a:t>
            </a:r>
            <a:r>
              <a:rPr lang="en-US" altLang="en-US">
                <a:latin typeface="Arial" panose="020B0604020202020204" pitchFamily="34" charset="0"/>
                <a:ea typeface="ＭＳ Ｐゴシック" panose="020B0600070205080204" pitchFamily="34" charset="-128"/>
              </a:rPr>
              <a:t> – system operates with </a:t>
            </a:r>
            <a:r>
              <a:rPr lang="en-US" altLang="en-US" u="sng">
                <a:latin typeface="Arial" panose="020B0604020202020204" pitchFamily="34" charset="0"/>
                <a:ea typeface="ＭＳ Ｐゴシック" panose="020B0600070205080204" pitchFamily="34" charset="-128"/>
              </a:rPr>
              <a:t>no</a:t>
            </a:r>
            <a:r>
              <a:rPr lang="en-US" altLang="en-US">
                <a:latin typeface="Arial" panose="020B0604020202020204" pitchFamily="34" charset="0"/>
                <a:ea typeface="ＭＳ Ｐゴシック" panose="020B0600070205080204" pitchFamily="34" charset="-128"/>
              </a:rPr>
              <a:t> scheduled outages, only unexpected ones.</a:t>
            </a:r>
          </a:p>
          <a:p>
            <a:pPr lvl="1"/>
            <a:r>
              <a:rPr lang="en-US" altLang="en-US">
                <a:latin typeface="Arial" panose="020B0604020202020204" pitchFamily="34" charset="0"/>
                <a:ea typeface="ＭＳ Ｐゴシック" panose="020B0600070205080204" pitchFamily="34" charset="-128"/>
              </a:rPr>
              <a:t>Ongoing maintenance swaps out redundant equipment without taking the system offline</a:t>
            </a:r>
          </a:p>
          <a:p>
            <a:r>
              <a:rPr lang="en-US" altLang="en-US" u="sng">
                <a:latin typeface="Arial" panose="020B0604020202020204" pitchFamily="34" charset="0"/>
                <a:ea typeface="ＭＳ Ｐゴシック" panose="020B0600070205080204" pitchFamily="34" charset="-128"/>
              </a:rPr>
              <a:t>Continuous availability</a:t>
            </a:r>
            <a:r>
              <a:rPr lang="en-US" altLang="en-US">
                <a:latin typeface="Arial" panose="020B0604020202020204" pitchFamily="34" charset="0"/>
                <a:ea typeface="ＭＳ Ｐゴシック" panose="020B0600070205080204" pitchFamily="34" charset="-128"/>
              </a:rPr>
              <a:t> – system operates with no scheduled or unscheduled downtime</a:t>
            </a:r>
            <a:endParaRPr lang="en-US" altLang="en-US" u="sng">
              <a:latin typeface="Arial" panose="020B0604020202020204" pitchFamily="34" charset="0"/>
              <a:ea typeface="ＭＳ Ｐゴシック" panose="020B0600070205080204" pitchFamily="34" charset="-128"/>
            </a:endParaRPr>
          </a:p>
          <a:p>
            <a:pPr lvl="1"/>
            <a:r>
              <a:rPr lang="en-US" altLang="en-US">
                <a:latin typeface="Arial" panose="020B0604020202020204" pitchFamily="34" charset="0"/>
                <a:ea typeface="ＭＳ Ｐゴシック" panose="020B0600070205080204" pitchFamily="34" charset="-128"/>
              </a:rPr>
              <a:t>Combines the two features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Web Privacy</a:t>
            </a:r>
          </a:p>
        </p:txBody>
      </p:sp>
      <p:sp>
        <p:nvSpPr>
          <p:cNvPr id="54274"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rPr>
              <a:t>Software often keeps records of user activities</a:t>
            </a:r>
          </a:p>
          <a:p>
            <a:pPr lvl="1"/>
            <a:r>
              <a:rPr lang="en-US" altLang="en-US" dirty="0">
                <a:latin typeface="Arial" panose="020B0604020202020204" pitchFamily="34" charset="0"/>
                <a:ea typeface="ＭＳ Ｐゴシック" panose="020B0600070205080204" pitchFamily="34" charset="-128"/>
              </a:rPr>
              <a:t>Browsers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cache</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copies of pages</a:t>
            </a:r>
          </a:p>
          <a:p>
            <a:pPr lvl="1"/>
            <a:r>
              <a:rPr lang="en-US" altLang="en-US" dirty="0">
                <a:latin typeface="Arial" panose="020B0604020202020204" pitchFamily="34" charset="0"/>
                <a:ea typeface="ＭＳ Ｐゴシック" panose="020B0600070205080204" pitchFamily="34" charset="-128"/>
              </a:rPr>
              <a:t>Servers record visitor IP addresses</a:t>
            </a:r>
          </a:p>
          <a:p>
            <a:r>
              <a:rPr lang="en-US" altLang="en-US" dirty="0">
                <a:latin typeface="Arial" panose="020B0604020202020204" pitchFamily="34" charset="0"/>
                <a:ea typeface="ＭＳ Ｐゴシック" panose="020B0600070205080204" pitchFamily="34" charset="-128"/>
              </a:rPr>
              <a:t>Anonymous proxies – sites that perform NAT and redirect visitors to other sites</a:t>
            </a:r>
          </a:p>
          <a:p>
            <a:pPr lvl="1"/>
            <a:r>
              <a:rPr lang="en-US" altLang="en-US" dirty="0">
                <a:latin typeface="Arial" panose="020B0604020202020204" pitchFamily="34" charset="0"/>
                <a:ea typeface="ＭＳ Ｐゴシック" panose="020B0600070205080204" pitchFamily="34" charset="-128"/>
              </a:rPr>
              <a:t>Masks the user</a:t>
            </a:r>
            <a:r>
              <a:rPr lang="en-US" altLang="ja-JP" dirty="0">
                <a:latin typeface="Arial" panose="020B0604020202020204" pitchFamily="34" charset="0"/>
                <a:ea typeface="ＭＳ Ｐゴシック" panose="020B0600070205080204" pitchFamily="34" charset="-128"/>
              </a:rPr>
              <a:t>'s actual IP address </a:t>
            </a:r>
          </a:p>
          <a:p>
            <a:pPr lvl="1"/>
            <a:r>
              <a:rPr lang="en-US" altLang="en-US" dirty="0">
                <a:latin typeface="Arial" panose="020B0604020202020204" pitchFamily="34" charset="0"/>
                <a:ea typeface="ＭＳ Ｐゴシック" panose="020B0600070205080204" pitchFamily="34" charset="-128"/>
              </a:rPr>
              <a:t>Onion routing and TOR – a proxy by the EFF</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D48E-580E-4046-96BC-DF9B59319808}"/>
              </a:ext>
            </a:extLst>
          </p:cNvPr>
          <p:cNvSpPr>
            <a:spLocks noGrp="1"/>
          </p:cNvSpPr>
          <p:nvPr>
            <p:ph type="title"/>
          </p:nvPr>
        </p:nvSpPr>
        <p:spPr/>
        <p:txBody>
          <a:bodyPr/>
          <a:lstStyle/>
          <a:p>
            <a:r>
              <a:rPr lang="en-US" dirty="0"/>
              <a:t>Browsers</a:t>
            </a:r>
          </a:p>
        </p:txBody>
      </p:sp>
      <p:sp>
        <p:nvSpPr>
          <p:cNvPr id="3" name="Content Placeholder 2">
            <a:extLst>
              <a:ext uri="{FF2B5EF4-FFF2-40B4-BE49-F238E27FC236}">
                <a16:creationId xmlns:a16="http://schemas.microsoft.com/office/drawing/2014/main" id="{63106251-0B77-B64C-A495-FD2DB2FF097F}"/>
              </a:ext>
            </a:extLst>
          </p:cNvPr>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rPr>
              <a:t>History</a:t>
            </a:r>
          </a:p>
          <a:p>
            <a:r>
              <a:rPr lang="en-US" altLang="en-US" dirty="0">
                <a:latin typeface="Arial" panose="020B0604020202020204" pitchFamily="34" charset="0"/>
                <a:ea typeface="ＭＳ Ｐゴシック" panose="020B0600070205080204" pitchFamily="34" charset="-128"/>
              </a:rPr>
              <a:t>Auto-fill</a:t>
            </a:r>
          </a:p>
          <a:p>
            <a:pPr lvl="1"/>
            <a:r>
              <a:rPr lang="en-US" altLang="en-US" dirty="0">
                <a:latin typeface="Arial" panose="020B0604020202020204" pitchFamily="34" charset="0"/>
                <a:ea typeface="ＭＳ Ｐゴシック" panose="020B0600070205080204" pitchFamily="34" charset="-128"/>
              </a:rPr>
              <a:t>Fields</a:t>
            </a:r>
          </a:p>
          <a:p>
            <a:pPr lvl="1"/>
            <a:r>
              <a:rPr lang="en-US" altLang="en-US" dirty="0">
                <a:latin typeface="Arial" panose="020B0604020202020204" pitchFamily="34" charset="0"/>
                <a:ea typeface="ＭＳ Ｐゴシック" panose="020B0600070205080204" pitchFamily="34" charset="-128"/>
              </a:rPr>
              <a:t>Authentication</a:t>
            </a:r>
          </a:p>
          <a:p>
            <a:pPr lvl="1"/>
            <a:r>
              <a:rPr lang="en-US" altLang="en-US" dirty="0">
                <a:latin typeface="Arial" panose="020B0604020202020204" pitchFamily="34" charset="0"/>
                <a:ea typeface="ＭＳ Ｐゴシック" panose="020B0600070205080204" pitchFamily="34" charset="-128"/>
              </a:rPr>
              <a:t>CC</a:t>
            </a:r>
          </a:p>
          <a:p>
            <a:r>
              <a:rPr lang="en-US" altLang="en-US" dirty="0">
                <a:latin typeface="Arial" panose="020B0604020202020204" pitchFamily="34" charset="0"/>
                <a:ea typeface="ＭＳ Ｐゴシック" panose="020B0600070205080204" pitchFamily="34" charset="-128"/>
              </a:rPr>
              <a:t>Private browsing</a:t>
            </a:r>
          </a:p>
          <a:p>
            <a:pPr lvl="1"/>
            <a:r>
              <a:rPr lang="en-US" altLang="en-US" dirty="0">
                <a:latin typeface="Arial" panose="020B0604020202020204" pitchFamily="34" charset="0"/>
                <a:ea typeface="ＭＳ Ｐゴシック" panose="020B0600070205080204" pitchFamily="34" charset="-128"/>
              </a:rPr>
              <a:t>Browser mechanisms to minimize or erase the </a:t>
            </a:r>
            <a:r>
              <a:rPr lang="en-US" altLang="en-US">
                <a:latin typeface="Arial" panose="020B0604020202020204" pitchFamily="34" charset="0"/>
                <a:ea typeface="ＭＳ Ｐゴシック" panose="020B0600070205080204" pitchFamily="34" charset="-128"/>
              </a:rPr>
              <a:t>browser history/cache</a:t>
            </a:r>
            <a:endParaRPr lang="en-US" altLang="en-US" dirty="0">
              <a:latin typeface="Arial" panose="020B0604020202020204" pitchFamily="34" charset="0"/>
              <a:ea typeface="ＭＳ Ｐゴシック" panose="020B0600070205080204" pitchFamily="34" charset="-128"/>
            </a:endParaRPr>
          </a:p>
          <a:p>
            <a:r>
              <a:rPr lang="en-US" dirty="0"/>
              <a:t>Extensions</a:t>
            </a:r>
          </a:p>
        </p:txBody>
      </p:sp>
    </p:spTree>
    <p:extLst>
      <p:ext uri="{BB962C8B-B14F-4D97-AF65-F5344CB8AC3E}">
        <p14:creationId xmlns:p14="http://schemas.microsoft.com/office/powerpoint/2010/main" val="199950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Resulting Web Page</a:t>
            </a:r>
          </a:p>
        </p:txBody>
      </p:sp>
      <p:pic>
        <p:nvPicPr>
          <p:cNvPr id="2" name="Picture 1" descr="A screenshot of a webpage titled “Welcome to Amalgamated Widget” is show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22" y="2005915"/>
            <a:ext cx="8582800" cy="2846171"/>
          </a:xfrm>
          <a:prstGeom prst="rect">
            <a:avLst/>
          </a:prstGeom>
        </p:spPr>
      </p:pic>
      <p:sp>
        <p:nvSpPr>
          <p:cNvPr id="5" name="TextBox 3"/>
          <p:cNvSpPr txBox="1">
            <a:spLocks noChangeArrowheads="1"/>
          </p:cNvSpPr>
          <p:nvPr/>
        </p:nvSpPr>
        <p:spPr bwMode="auto">
          <a:xfrm>
            <a:off x="147668" y="4852086"/>
            <a:ext cx="25590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IN" altLang="en-US" sz="900"/>
              <a:t>Courtesy of Dr. Richard Smith.</a:t>
            </a:r>
            <a:endParaRPr lang="en-US" altLang="en-US"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Hypertext Link Format</a:t>
            </a:r>
          </a:p>
        </p:txBody>
      </p:sp>
      <p:pic>
        <p:nvPicPr>
          <p:cNvPr id="2" name="Picture 1" descr=" The link reads “&lt;a href=&quot;about.html&quot;&gt;Click here for more information!&lt;/a&gt;” The tag ““&lt;a href=&quot;about.html&quot;&gt;” is marked starting tag. The portion “about.html” of the tag is marked target. The text “Click here for more information!” is marked Highlighted text. The tag “&lt;/a&gt;” is marked End ta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82" y="2637875"/>
            <a:ext cx="8523237" cy="1582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Hypertext Transfer Protocol (HTTP)</a:t>
            </a:r>
          </a:p>
        </p:txBody>
      </p:sp>
      <p:sp>
        <p:nvSpPr>
          <p:cNvPr id="1433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The protocol used to retrieve web pages</a:t>
            </a:r>
          </a:p>
          <a:p>
            <a:pPr eaLnBrk="1" hangingPunct="1"/>
            <a:r>
              <a:rPr lang="en-US" altLang="en-US">
                <a:latin typeface="Arial" panose="020B0604020202020204" pitchFamily="34" charset="0"/>
                <a:ea typeface="ＭＳ Ｐゴシック" panose="020B0600070205080204" pitchFamily="34" charset="-128"/>
              </a:rPr>
              <a:t>Traditionally very simple</a:t>
            </a:r>
          </a:p>
          <a:p>
            <a:pPr lvl="1" eaLnBrk="1" hangingPunct="1"/>
            <a:r>
              <a:rPr lang="en-US" altLang="en-US">
                <a:latin typeface="Arial" panose="020B0604020202020204" pitchFamily="34" charset="0"/>
                <a:ea typeface="ＭＳ Ｐゴシック" panose="020B0600070205080204" pitchFamily="34" charset="-128"/>
              </a:rPr>
              <a:t>Client opens a connection</a:t>
            </a:r>
          </a:p>
          <a:p>
            <a:pPr lvl="1" eaLnBrk="1" hangingPunct="1"/>
            <a:r>
              <a:rPr lang="en-US" altLang="en-US">
                <a:latin typeface="Arial" panose="020B0604020202020204" pitchFamily="34" charset="0"/>
                <a:ea typeface="ＭＳ Ｐゴシック" panose="020B0600070205080204" pitchFamily="34" charset="-128"/>
              </a:rPr>
              <a:t>Client sends the page</a:t>
            </a:r>
            <a:r>
              <a:rPr lang="en-US" altLang="ja-JP">
                <a:latin typeface="Arial" panose="020B0604020202020204" pitchFamily="34" charset="0"/>
                <a:ea typeface="ＭＳ Ｐゴシック" panose="020B0600070205080204" pitchFamily="34" charset="-128"/>
              </a:rPr>
              <a:t>'s file name (URL)</a:t>
            </a:r>
          </a:p>
          <a:p>
            <a:pPr lvl="1" eaLnBrk="1" hangingPunct="1"/>
            <a:r>
              <a:rPr lang="en-US" altLang="en-US">
                <a:latin typeface="Arial" panose="020B0604020202020204" pitchFamily="34" charset="0"/>
                <a:ea typeface="ＭＳ Ｐゴシック" panose="020B0600070205080204" pitchFamily="34" charset="-128"/>
              </a:rPr>
              <a:t>Server retrieves the file and transmits down the connection, prefixed by a text message indicating success or failure</a:t>
            </a:r>
          </a:p>
          <a:p>
            <a:pPr eaLnBrk="1" hangingPunct="1"/>
            <a:r>
              <a:rPr lang="en-US" altLang="en-US">
                <a:latin typeface="Arial" panose="020B0604020202020204" pitchFamily="34" charset="0"/>
                <a:ea typeface="ＭＳ Ｐゴシック" panose="020B0600070205080204" pitchFamily="34" charset="-128"/>
              </a:rPr>
              <a:t>Modern web server software</a:t>
            </a:r>
          </a:p>
          <a:p>
            <a:pPr lvl="1" eaLnBrk="1" hangingPunct="1"/>
            <a:r>
              <a:rPr lang="en-US" altLang="en-US">
                <a:latin typeface="Arial" panose="020B0604020202020204" pitchFamily="34" charset="0"/>
                <a:ea typeface="ＭＳ Ｐゴシック" panose="020B0600070205080204" pitchFamily="34" charset="-128"/>
              </a:rPr>
              <a:t>Apache – open source</a:t>
            </a:r>
          </a:p>
          <a:p>
            <a:pPr lvl="1" eaLnBrk="1" hangingPunct="1"/>
            <a:r>
              <a:rPr lang="en-US" altLang="en-US">
                <a:latin typeface="Arial" panose="020B0604020202020204" pitchFamily="34" charset="0"/>
                <a:ea typeface="ＭＳ Ｐゴシック" panose="020B0600070205080204" pitchFamily="34" charset="-128"/>
              </a:rPr>
              <a:t>Internet Information Service (IIS) – Microsoft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Addressing Web Pages</a:t>
            </a:r>
          </a:p>
        </p:txBody>
      </p:sp>
      <p:sp>
        <p:nvSpPr>
          <p:cNvPr id="15362"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We call them </a:t>
            </a:r>
            <a:r>
              <a:rPr lang="en-US" altLang="en-US" u="sng" dirty="0">
                <a:latin typeface="Arial" panose="020B0604020202020204" pitchFamily="34" charset="0"/>
                <a:ea typeface="ＭＳ Ｐゴシック" panose="020B0600070205080204" pitchFamily="34" charset="-128"/>
              </a:rPr>
              <a:t>URLs</a:t>
            </a:r>
            <a:r>
              <a:rPr lang="en-US" altLang="en-US" dirty="0">
                <a:latin typeface="Arial" panose="020B0604020202020204" pitchFamily="34" charset="0"/>
                <a:ea typeface="ＭＳ Ｐゴシック" panose="020B0600070205080204" pitchFamily="34" charset="-128"/>
              </a:rPr>
              <a:t> </a:t>
            </a:r>
          </a:p>
          <a:p>
            <a:pPr lvl="1" eaLnBrk="1" hangingPunct="1"/>
            <a:r>
              <a:rPr lang="en-US" altLang="en-US" dirty="0">
                <a:latin typeface="Arial" panose="020B0604020202020204" pitchFamily="34" charset="0"/>
                <a:ea typeface="ＭＳ Ｐゴシック" panose="020B0600070205080204" pitchFamily="34" charset="-128"/>
              </a:rPr>
              <a:t>Stands for </a:t>
            </a:r>
            <a:r>
              <a:rPr lang="en-US" altLang="en-US" u="sng" dirty="0">
                <a:latin typeface="Arial" panose="020B0604020202020204" pitchFamily="34" charset="0"/>
                <a:ea typeface="ＭＳ Ｐゴシック" panose="020B0600070205080204" pitchFamily="34" charset="-128"/>
              </a:rPr>
              <a:t>Uniform Resource Locator</a:t>
            </a:r>
          </a:p>
          <a:p>
            <a:pPr lvl="1" eaLnBrk="1" hangingPunct="1"/>
            <a:r>
              <a:rPr lang="en-US" altLang="en-US" dirty="0">
                <a:latin typeface="Arial" panose="020B0604020202020204" pitchFamily="34" charset="0"/>
                <a:ea typeface="ＭＳ Ｐゴシック" panose="020B0600070205080204" pitchFamily="34" charset="-128"/>
              </a:rPr>
              <a:t>Indicates the location of a resource</a:t>
            </a:r>
          </a:p>
          <a:p>
            <a:pPr eaLnBrk="1" hangingPunct="1"/>
            <a:r>
              <a:rPr lang="en-US" altLang="en-US" dirty="0">
                <a:latin typeface="Arial" panose="020B0604020202020204" pitchFamily="34" charset="0"/>
                <a:ea typeface="ＭＳ Ｐゴシック" panose="020B0600070205080204" pitchFamily="34" charset="-128"/>
              </a:rPr>
              <a:t>Technically they are </a:t>
            </a:r>
            <a:r>
              <a:rPr lang="en-US" altLang="en-US" u="sng" dirty="0">
                <a:latin typeface="Arial" panose="020B0604020202020204" pitchFamily="34" charset="0"/>
                <a:ea typeface="ＭＳ Ｐゴシック" panose="020B0600070205080204" pitchFamily="34" charset="-128"/>
              </a:rPr>
              <a:t>identifiers</a:t>
            </a:r>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latin typeface="Arial" panose="020B0604020202020204" pitchFamily="34" charset="0"/>
                <a:ea typeface="ＭＳ Ｐゴシック" panose="020B0600070205080204" pitchFamily="34" charset="-128"/>
              </a:rPr>
              <a:t>Or, </a:t>
            </a:r>
            <a:r>
              <a:rPr lang="en-US" altLang="en-US" u="sng" dirty="0">
                <a:latin typeface="Arial" panose="020B0604020202020204" pitchFamily="34" charset="0"/>
                <a:ea typeface="ＭＳ Ｐゴシック" panose="020B0600070205080204" pitchFamily="34" charset="-128"/>
              </a:rPr>
              <a:t>Uniform Resource Identifiers</a:t>
            </a:r>
            <a:r>
              <a:rPr lang="en-US" altLang="en-US" dirty="0">
                <a:latin typeface="Arial" panose="020B0604020202020204" pitchFamily="34" charset="0"/>
                <a:ea typeface="ＭＳ Ｐゴシック" panose="020B0600070205080204" pitchFamily="34" charset="-128"/>
              </a:rPr>
              <a:t> (URIs)</a:t>
            </a:r>
          </a:p>
          <a:p>
            <a:pPr lvl="1" eaLnBrk="1" hangingPunct="1"/>
            <a:r>
              <a:rPr lang="en-US" altLang="en-US" dirty="0">
                <a:latin typeface="Arial" panose="020B0604020202020204" pitchFamily="34" charset="0"/>
                <a:ea typeface="ＭＳ Ｐゴシック" panose="020B0600070205080204" pitchFamily="34" charset="-128"/>
              </a:rPr>
              <a:t>Web page addresses usually indicate the identity of the resource, not its location</a:t>
            </a:r>
          </a:p>
          <a:p>
            <a:pPr eaLnBrk="1" hangingPunct="1"/>
            <a:r>
              <a:rPr lang="en-US" altLang="en-US" dirty="0">
                <a:latin typeface="Arial" panose="020B0604020202020204" pitchFamily="34" charset="0"/>
                <a:ea typeface="ＭＳ Ｐゴシック" panose="020B0600070205080204" pitchFamily="34" charset="-128"/>
              </a:rPr>
              <a:t>Often FQDN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URL Format for Web Pages</a:t>
            </a:r>
          </a:p>
        </p:txBody>
      </p:sp>
      <p:pic>
        <p:nvPicPr>
          <p:cNvPr id="2" name="Picture 1" descr="The URL reads http://www.amawig.com/s1/s2/about.html The different sections of the URL are marked as follows: “http” : the scheme of this URL; “www.amawig.com/” : Authority; “s1/s2/about.html” : Path; “about.html” : File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416" y="2492576"/>
            <a:ext cx="7044174" cy="1922728"/>
          </a:xfrm>
          <a:prstGeom prst="rect">
            <a:avLst/>
          </a:prstGeom>
        </p:spPr>
      </p:pic>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Einsec</Template>
  <TotalTime>1260</TotalTime>
  <Words>1737</Words>
  <Application>Microsoft Macintosh PowerPoint</Application>
  <PresentationFormat>On-screen Show (4:3)</PresentationFormat>
  <Paragraphs>266</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Einsec</vt:lpstr>
      <vt:lpstr>Chapter 15 Overview</vt:lpstr>
      <vt:lpstr>The Web and Hypertext</vt:lpstr>
      <vt:lpstr>Formatting: HTML</vt:lpstr>
      <vt:lpstr>Sample HTML</vt:lpstr>
      <vt:lpstr>Resulting Web Page</vt:lpstr>
      <vt:lpstr>Hypertext Link Format</vt:lpstr>
      <vt:lpstr>Hypertext Transfer Protocol (HTTP)</vt:lpstr>
      <vt:lpstr>Addressing Web Pages</vt:lpstr>
      <vt:lpstr>URL Format for Web Pages</vt:lpstr>
      <vt:lpstr>Email Address URL (Really, URI)</vt:lpstr>
      <vt:lpstr>Retrieving a Static Web Page</vt:lpstr>
      <vt:lpstr>Additional Parts of URL</vt:lpstr>
      <vt:lpstr>Retrieving a Static Web Page</vt:lpstr>
      <vt:lpstr>Retrieving a Web Page</vt:lpstr>
      <vt:lpstr>Directories and Search Engines</vt:lpstr>
      <vt:lpstr>Basic Web Security</vt:lpstr>
      <vt:lpstr>Client Policy Issues</vt:lpstr>
      <vt:lpstr>Traffic Blocking Techniques</vt:lpstr>
      <vt:lpstr>HTTP Tunneling</vt:lpstr>
      <vt:lpstr>Static Website Security</vt:lpstr>
      <vt:lpstr>Server Authentication: SSL</vt:lpstr>
      <vt:lpstr>Authenticating a Certificate</vt:lpstr>
      <vt:lpstr>Server Authentication Failures</vt:lpstr>
      <vt:lpstr>Assessing a Failure</vt:lpstr>
      <vt:lpstr>Server Masquerades</vt:lpstr>
      <vt:lpstr>Dynamic Websites</vt:lpstr>
      <vt:lpstr>Processing a Web Form</vt:lpstr>
      <vt:lpstr>Scripts for Dynamic Websites</vt:lpstr>
      <vt:lpstr>Server-Side Scripts</vt:lpstr>
      <vt:lpstr>Scripting Languages</vt:lpstr>
      <vt:lpstr>Client Scripting Security</vt:lpstr>
      <vt:lpstr>States and HTTP</vt:lpstr>
      <vt:lpstr>Content Management Systems</vt:lpstr>
      <vt:lpstr>Organization of a CMS</vt:lpstr>
      <vt:lpstr>Database Management Systems</vt:lpstr>
      <vt:lpstr>A Relational Database</vt:lpstr>
      <vt:lpstr>A Database Query in SQL</vt:lpstr>
      <vt:lpstr>Retrieving a CMS Page</vt:lpstr>
      <vt:lpstr>Command Injection Attacks</vt:lpstr>
      <vt:lpstr>An SQL Injection Vulnerability (1 of 3)</vt:lpstr>
      <vt:lpstr>An SQL Injection Vulnerability (2 of 3)</vt:lpstr>
      <vt:lpstr>An SQL Injection Vulnerability (3 of 3)</vt:lpstr>
      <vt:lpstr>OWASP Top Ten Risks</vt:lpstr>
      <vt:lpstr>Ensuring Web Security Properties</vt:lpstr>
      <vt:lpstr>Levels of Website Availability</vt:lpstr>
      <vt:lpstr>Web Privacy</vt:lpstr>
      <vt:lpstr>Browsers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The World Wide Web</dc:title>
  <dc:creator>Rick Smith</dc:creator>
  <cp:lastModifiedBy>Stockman, Mark (stockmma)</cp:lastModifiedBy>
  <cp:revision>124</cp:revision>
  <dcterms:created xsi:type="dcterms:W3CDTF">2011-02-12T20:39:36Z</dcterms:created>
  <dcterms:modified xsi:type="dcterms:W3CDTF">2021-11-22T14:54:43Z</dcterms:modified>
</cp:coreProperties>
</file>