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3" r:id="rId4"/>
    <p:sldId id="257" r:id="rId5"/>
    <p:sldId id="262" r:id="rId6"/>
    <p:sldId id="259" r:id="rId7"/>
    <p:sldId id="264" r:id="rId8"/>
    <p:sldId id="265" r:id="rId9"/>
    <p:sldId id="266" r:id="rId10"/>
    <p:sldId id="268" r:id="rId11"/>
    <p:sldId id="269" r:id="rId12"/>
    <p:sldId id="272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EB3BA-B12D-4059-943F-BD4B27E73E5C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647D-5BE4-4A47-A962-CDB7F3C6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5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https://github.com/zhenkewu/OptumInsight/wiki/Variables-in-The-Data-Sets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647D-5BE4-4A47-A962-CDB7F3C681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records between 2015-01-22 and 2015-01-26, the medical charges do not sum up to 155071.3, i.e. the confinement charge. In addition, for records between 2015-01-26 and 2015-02-06, the medical charges do not sum up to 394895.24 either. However, charges in rows 8 and 10 of the medical claims sum up to 394895.24 -- why is the confinement charge split into two halves with different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lst_dt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647D-5BE4-4A47-A962-CDB7F3C681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diagInpatient_long.csv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647D-5BE4-4A47-A962-CDB7F3C681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2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6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9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6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4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5E89-E037-4BAE-9CAA-AA5F9F2230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about </a:t>
            </a:r>
            <a:r>
              <a:rPr lang="en-US" dirty="0" err="1" smtClean="0"/>
              <a:t>OptumInsight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30,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6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Diagnoses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is to capture the diagnostic process of a patient over the year, and to learn about their health condition and disease progression.</a:t>
            </a:r>
          </a:p>
          <a:p>
            <a:r>
              <a:rPr lang="en-US" dirty="0" smtClean="0"/>
              <a:t>In general, what </a:t>
            </a:r>
            <a:r>
              <a:rPr lang="en-US" dirty="0"/>
              <a:t>is the best way to identify diagnostic processes that happened during a hospitalization?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117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2249" y="4669010"/>
            <a:ext cx="3086489" cy="2036589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87294" y="4669011"/>
            <a:ext cx="4429234" cy="2036589"/>
          </a:xfrm>
          <a:prstGeom prst="roundRect">
            <a:avLst/>
          </a:prstGeom>
          <a:solidFill>
            <a:schemeClr val="accent6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Diagnoses: Question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0160" y="4807407"/>
            <a:ext cx="2515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Confinement claims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367499" y="4840630"/>
            <a:ext cx="269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Medical claims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39205" y="5592235"/>
            <a:ext cx="27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76887" y="5576744"/>
            <a:ext cx="27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03770" y="5576744"/>
            <a:ext cx="27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90471" cy="3945910"/>
          </a:xfrm>
        </p:spPr>
        <p:txBody>
          <a:bodyPr/>
          <a:lstStyle/>
          <a:p>
            <a:r>
              <a:rPr lang="en-US" dirty="0" smtClean="0"/>
              <a:t>It seems that inpatient diagnoses cannot be uniquely identified from confinement claims and medical claims having the same </a:t>
            </a:r>
            <a:r>
              <a:rPr lang="en-US" dirty="0" err="1" smtClean="0"/>
              <a:t>patid</a:t>
            </a:r>
            <a:r>
              <a:rPr lang="en-US" dirty="0" smtClean="0"/>
              <a:t>, </a:t>
            </a:r>
            <a:r>
              <a:rPr lang="en-US" dirty="0" err="1" smtClean="0"/>
              <a:t>fst_dt</a:t>
            </a:r>
            <a:r>
              <a:rPr lang="en-US" dirty="0" smtClean="0"/>
              <a:t>, and </a:t>
            </a:r>
            <a:r>
              <a:rPr lang="en-US" dirty="0" err="1" smtClean="0"/>
              <a:t>conf_id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There is a considerable number of medical claims that are not found in confinement claims, using this matching criterion. How to interpret each component in this partition?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3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Diagnoses: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non-empty </a:t>
            </a:r>
            <a:r>
              <a:rPr lang="en-US" dirty="0" err="1" smtClean="0"/>
              <a:t>conf_id</a:t>
            </a:r>
            <a:r>
              <a:rPr lang="en-US" dirty="0" smtClean="0"/>
              <a:t>, but the place of service is an outpatient setting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3067050"/>
            <a:ext cx="12220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7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ICD-9 codes have three levels: 3 digits, 4 digits, and 5 digits. What is the reason why a doctor put ICD-9 codes, at multiple levels, corresponding to the same disease? 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/>
              <a:t>585 and 585.9 appear on the same day at place of service 21. 585 means Chronic kidney disease (</a:t>
            </a:r>
            <a:r>
              <a:rPr lang="en-US" dirty="0" err="1"/>
              <a:t>ckd</a:t>
            </a:r>
            <a:r>
              <a:rPr lang="en-US" dirty="0"/>
              <a:t>).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3. Diagnoses: Question 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0" y="4334897"/>
            <a:ext cx="11527859" cy="75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7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we are counting the number of occurrences of each ICD-9 code at different levels, we wonder under what circumstances should we consider multiple occurrences as multiple contributions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1889 appears three times in the picture. Each row has a different charge amount or place of service.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3. Diagnoses: Question 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" y="4041924"/>
            <a:ext cx="121920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Procedure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purpose for learning about the procedure codes is to capture the process of procedures during a patient’s visit, both inpatient and outpatient settings.</a:t>
            </a:r>
          </a:p>
        </p:txBody>
      </p:sp>
    </p:spTree>
    <p:extLst>
      <p:ext uri="{BB962C8B-B14F-4D97-AF65-F5344CB8AC3E}">
        <p14:creationId xmlns:p14="http://schemas.microsoft.com/office/powerpoint/2010/main" val="379608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Procedure </a:t>
            </a:r>
            <a:r>
              <a:rPr lang="en-US" dirty="0" smtClean="0"/>
              <a:t>codes: specific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</a:t>
            </a:r>
            <a:r>
              <a:rPr lang="en-US" dirty="0"/>
              <a:t>there systematic differences between the procedures submitted by a non-facility (</a:t>
            </a:r>
            <a:r>
              <a:rPr lang="en-US" dirty="0" err="1"/>
              <a:t>Loc_Cd</a:t>
            </a:r>
            <a:r>
              <a:rPr lang="en-US" dirty="0"/>
              <a:t> = 2 in medical </a:t>
            </a:r>
            <a:r>
              <a:rPr lang="en-US" dirty="0" smtClean="0"/>
              <a:t>claims </a:t>
            </a:r>
            <a:r>
              <a:rPr lang="en-US" dirty="0"/>
              <a:t>tables), and the procedures submitted by a facility (</a:t>
            </a:r>
            <a:r>
              <a:rPr lang="en-US" dirty="0" err="1"/>
              <a:t>Loc_Cd</a:t>
            </a:r>
            <a:r>
              <a:rPr lang="en-US" dirty="0"/>
              <a:t> = 1 in medical </a:t>
            </a:r>
            <a:r>
              <a:rPr lang="en-US" dirty="0" smtClean="0"/>
              <a:t>claims </a:t>
            </a:r>
            <a:r>
              <a:rPr lang="en-US" dirty="0"/>
              <a:t>tables, or in facility </a:t>
            </a:r>
            <a:r>
              <a:rPr lang="en-US" dirty="0" smtClean="0"/>
              <a:t>claims </a:t>
            </a:r>
            <a:r>
              <a:rPr lang="en-US" dirty="0"/>
              <a:t>tables)?</a:t>
            </a:r>
          </a:p>
          <a:p>
            <a:r>
              <a:rPr lang="en-US" dirty="0"/>
              <a:t>How does a facility/non-facility choose to submit an ICD procedure code versus a CPT/HCPCS code? </a:t>
            </a:r>
          </a:p>
        </p:txBody>
      </p:sp>
    </p:spTree>
    <p:extLst>
      <p:ext uri="{BB962C8B-B14F-4D97-AF65-F5344CB8AC3E}">
        <p14:creationId xmlns:p14="http://schemas.microsoft.com/office/powerpoint/2010/main" val="316834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54500"/>
            <a:ext cx="12230473" cy="19366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Procedure </a:t>
            </a:r>
            <a:r>
              <a:rPr lang="en-US" dirty="0" smtClean="0"/>
              <a:t>codes: </a:t>
            </a:r>
            <a:r>
              <a:rPr lang="en-US" dirty="0" err="1" smtClean="0"/>
              <a:t>Loc_Cd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798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Doctors/Professionals (</a:t>
            </a:r>
            <a:r>
              <a:rPr lang="en-US" dirty="0" err="1" smtClean="0"/>
              <a:t>Loc_Cd</a:t>
            </a:r>
            <a:r>
              <a:rPr lang="en-US" dirty="0" smtClean="0"/>
              <a:t> = 2) </a:t>
            </a:r>
            <a:r>
              <a:rPr lang="en-US" dirty="0"/>
              <a:t>generally </a:t>
            </a:r>
            <a:r>
              <a:rPr lang="en-US" dirty="0" smtClean="0"/>
              <a:t>use </a:t>
            </a:r>
            <a:r>
              <a:rPr lang="en-US" dirty="0"/>
              <a:t>CPT/HCPCS to indicate what services are performed on the patients.</a:t>
            </a:r>
          </a:p>
          <a:p>
            <a:r>
              <a:rPr lang="en-US" dirty="0" smtClean="0"/>
              <a:t>Although ICD procedure codes are generally used by facilities to indicate what services the patients received within their facility, most claims with </a:t>
            </a:r>
            <a:r>
              <a:rPr lang="en-US" dirty="0" err="1" smtClean="0"/>
              <a:t>Loc_Cd</a:t>
            </a:r>
            <a:r>
              <a:rPr lang="en-US" dirty="0" smtClean="0"/>
              <a:t> = 1 have empty Proc1-25 in the medical tables.</a:t>
            </a:r>
          </a:p>
          <a:p>
            <a:r>
              <a:rPr lang="en-US" dirty="0" smtClean="0"/>
              <a:t>Example: Med_dvt_2012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6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21" y="956421"/>
            <a:ext cx="8347780" cy="580817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-576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Variables available in different claims tables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961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Financial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is to capture hospital utility via financial costs spent in different hospital settings, patient’s diagnoses, and medical procedures.</a:t>
            </a:r>
          </a:p>
          <a:p>
            <a:r>
              <a:rPr lang="en-US" dirty="0" smtClean="0"/>
              <a:t>Financial v</a:t>
            </a:r>
            <a:r>
              <a:rPr lang="en-US" dirty="0" smtClean="0"/>
              <a:t>ariables, including charge, copay, coinsurance, and deductible, are available in medical tables and confinement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2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Financial </a:t>
            </a:r>
            <a:r>
              <a:rPr lang="en-US" dirty="0" smtClean="0"/>
              <a:t>fields: specific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the charge in confinement tables related to the charge(s) in medical tables?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would like to capture detailed charges during a hospitalization, which rows of the </a:t>
            </a:r>
            <a:r>
              <a:rPr lang="en-US" dirty="0" smtClean="0"/>
              <a:t>medical/confinement </a:t>
            </a:r>
            <a:r>
              <a:rPr lang="en-US" dirty="0"/>
              <a:t>tables should we look at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Patid</a:t>
            </a:r>
            <a:r>
              <a:rPr lang="en-US" dirty="0" smtClean="0"/>
              <a:t>, </a:t>
            </a:r>
            <a:r>
              <a:rPr lang="en-US" dirty="0" err="1" smtClean="0"/>
              <a:t>fst_dt</a:t>
            </a:r>
            <a:r>
              <a:rPr lang="en-US" dirty="0" smtClean="0"/>
              <a:t>, </a:t>
            </a:r>
            <a:r>
              <a:rPr lang="en-US" dirty="0" err="1" smtClean="0"/>
              <a:t>lst_dt</a:t>
            </a:r>
            <a:r>
              <a:rPr lang="en-US" dirty="0" smtClean="0"/>
              <a:t>, </a:t>
            </a:r>
            <a:r>
              <a:rPr lang="en-US" dirty="0" err="1" smtClean="0"/>
              <a:t>conf_id</a:t>
            </a:r>
            <a:r>
              <a:rPr lang="en-US" dirty="0" smtClean="0"/>
              <a:t>, </a:t>
            </a:r>
            <a:r>
              <a:rPr lang="en-US" dirty="0" err="1" smtClean="0"/>
              <a:t>pos</a:t>
            </a:r>
            <a:r>
              <a:rPr lang="en-US" dirty="0" smtClean="0"/>
              <a:t>, </a:t>
            </a:r>
            <a:r>
              <a:rPr lang="en-US" dirty="0" err="1" smtClean="0"/>
              <a:t>claim_id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0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Financial </a:t>
            </a:r>
            <a:r>
              <a:rPr lang="en-US" dirty="0" smtClean="0"/>
              <a:t>fields: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</a:t>
            </a:r>
            <a:r>
              <a:rPr lang="en-US" dirty="0"/>
              <a:t>any way to see breakdown of charges in confinement claims? </a:t>
            </a:r>
            <a:endParaRPr lang="en-US" dirty="0" smtClean="0"/>
          </a:p>
          <a:p>
            <a:r>
              <a:rPr lang="en-US" dirty="0" smtClean="0"/>
              <a:t>The sum of charges in medical claims equals to the confinement claim with matched patient ID, </a:t>
            </a:r>
            <a:r>
              <a:rPr lang="en-US" dirty="0" err="1"/>
              <a:t>fst_dt</a:t>
            </a:r>
            <a:r>
              <a:rPr lang="en-US" dirty="0"/>
              <a:t> (or </a:t>
            </a:r>
            <a:r>
              <a:rPr lang="en-US" dirty="0" err="1"/>
              <a:t>admit_dt</a:t>
            </a:r>
            <a:r>
              <a:rPr lang="en-US" dirty="0"/>
              <a:t>), </a:t>
            </a:r>
            <a:r>
              <a:rPr lang="en-US" dirty="0" err="1"/>
              <a:t>lst_dt</a:t>
            </a:r>
            <a:r>
              <a:rPr lang="en-US" dirty="0"/>
              <a:t> (or </a:t>
            </a:r>
            <a:r>
              <a:rPr lang="en-US" dirty="0" err="1"/>
              <a:t>disch_dr</a:t>
            </a:r>
            <a:r>
              <a:rPr lang="en-US" dirty="0"/>
              <a:t>), and confinement </a:t>
            </a:r>
            <a:r>
              <a:rPr lang="en-US" dirty="0" smtClean="0"/>
              <a:t>ID?</a:t>
            </a:r>
          </a:p>
          <a:p>
            <a:r>
              <a:rPr lang="en-US" dirty="0" smtClean="0"/>
              <a:t>Counterexample:</a:t>
            </a:r>
          </a:p>
          <a:p>
            <a:r>
              <a:rPr lang="en-US" dirty="0" smtClean="0"/>
              <a:t>1) Confinement </a:t>
            </a:r>
            <a:r>
              <a:rPr lang="en-US" dirty="0"/>
              <a:t>claims of patient 802666500107193, between 2015-01-22 and 2015-02-06. </a:t>
            </a:r>
            <a:endParaRPr lang="en-US" dirty="0" smtClean="0"/>
          </a:p>
          <a:p>
            <a:r>
              <a:rPr lang="en-US" dirty="0" smtClean="0"/>
              <a:t>2) The </a:t>
            </a:r>
            <a:r>
              <a:rPr lang="en-US" dirty="0"/>
              <a:t>medical claims of this patient between 2015-01-22 and </a:t>
            </a:r>
            <a:r>
              <a:rPr lang="en-US" dirty="0" smtClean="0"/>
              <a:t>2015-02-06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8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81" y="-1199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2. Financial </a:t>
            </a:r>
            <a:r>
              <a:rPr lang="en-US" sz="3600" dirty="0" smtClean="0"/>
              <a:t>fields: example 1</a:t>
            </a:r>
            <a:endParaRPr lang="en-US" sz="3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643" y="813311"/>
            <a:ext cx="11078503" cy="7845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3" y="1686396"/>
            <a:ext cx="10734375" cy="508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0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626</Words>
  <Application>Microsoft Office PowerPoint</Application>
  <PresentationFormat>Widescreen</PresentationFormat>
  <Paragraphs>51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Discussion about OptumInsight Data</vt:lpstr>
      <vt:lpstr>1. Procedure codes</vt:lpstr>
      <vt:lpstr>1. Procedure codes: specific questions</vt:lpstr>
      <vt:lpstr>1. Procedure codes: Loc_Cd</vt:lpstr>
      <vt:lpstr>Variables available in different claims tables</vt:lpstr>
      <vt:lpstr>2. Financial fields</vt:lpstr>
      <vt:lpstr>2. Financial fields: specific questions</vt:lpstr>
      <vt:lpstr>2. Financial fields: example 1</vt:lpstr>
      <vt:lpstr>2. Financial fields: example 1</vt:lpstr>
      <vt:lpstr>3. Diagnoses </vt:lpstr>
      <vt:lpstr>3. Diagnoses: Question 1</vt:lpstr>
      <vt:lpstr>3. Diagnoses: Question 1</vt:lpstr>
      <vt:lpstr>3. Diagnoses: Question 2</vt:lpstr>
      <vt:lpstr>3. Diagnoses: Question 3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Mengbing Li</dc:creator>
  <cp:lastModifiedBy>Mengbing Li</cp:lastModifiedBy>
  <cp:revision>51</cp:revision>
  <dcterms:created xsi:type="dcterms:W3CDTF">2019-01-25T16:00:35Z</dcterms:created>
  <dcterms:modified xsi:type="dcterms:W3CDTF">2019-01-29T15:50:12Z</dcterms:modified>
</cp:coreProperties>
</file>