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3" r:id="rId3"/>
    <p:sldId id="261" r:id="rId4"/>
    <p:sldId id="263" r:id="rId5"/>
    <p:sldId id="257" r:id="rId6"/>
    <p:sldId id="262" r:id="rId7"/>
    <p:sldId id="259" r:id="rId8"/>
    <p:sldId id="265" r:id="rId9"/>
    <p:sldId id="266" r:id="rId10"/>
    <p:sldId id="268" r:id="rId11"/>
    <p:sldId id="269" r:id="rId12"/>
    <p:sldId id="272"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ke Wu" initials="ZW" lastIdx="4" clrIdx="0">
    <p:extLst>
      <p:ext uri="{19B8F6BF-5375-455C-9EA6-DF929625EA0E}">
        <p15:presenceInfo xmlns:p15="http://schemas.microsoft.com/office/powerpoint/2012/main" userId="fb6a5a689d7528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91794" autoAdjust="0"/>
  </p:normalViewPr>
  <p:slideViewPr>
    <p:cSldViewPr snapToGrid="0">
      <p:cViewPr varScale="1">
        <p:scale>
          <a:sx n="108" d="100"/>
          <a:sy n="108" d="100"/>
        </p:scale>
        <p:origin x="6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7EB3BA-B12D-4059-943F-BD4B27E73E5C}"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3647D-5BE4-4A47-A962-CDB7F3C6813A}" type="slidenum">
              <a:rPr lang="en-US" smtClean="0"/>
              <a:t>‹#›</a:t>
            </a:fld>
            <a:endParaRPr lang="en-US"/>
          </a:p>
        </p:txBody>
      </p:sp>
    </p:spTree>
    <p:extLst>
      <p:ext uri="{BB962C8B-B14F-4D97-AF65-F5344CB8AC3E}">
        <p14:creationId xmlns:p14="http://schemas.microsoft.com/office/powerpoint/2010/main" val="344155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https://github.com/zhenkewu/OptumInsight/wiki/Variables-in-The-Data-Sets</a:t>
            </a:r>
          </a:p>
        </p:txBody>
      </p:sp>
      <p:sp>
        <p:nvSpPr>
          <p:cNvPr id="4" name="Slide Number Placeholder 3"/>
          <p:cNvSpPr>
            <a:spLocks noGrp="1"/>
          </p:cNvSpPr>
          <p:nvPr>
            <p:ph type="sldNum" sz="quarter" idx="10"/>
          </p:nvPr>
        </p:nvSpPr>
        <p:spPr/>
        <p:txBody>
          <a:bodyPr/>
          <a:lstStyle/>
          <a:p>
            <a:fld id="{0BF3647D-5BE4-4A47-A962-CDB7F3C6813A}" type="slidenum">
              <a:rPr lang="en-US" smtClean="0"/>
              <a:t>6</a:t>
            </a:fld>
            <a:endParaRPr lang="en-US"/>
          </a:p>
        </p:txBody>
      </p:sp>
    </p:spTree>
    <p:extLst>
      <p:ext uri="{BB962C8B-B14F-4D97-AF65-F5344CB8AC3E}">
        <p14:creationId xmlns:p14="http://schemas.microsoft.com/office/powerpoint/2010/main" val="68952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records between 2015-01-22 and 2015-01-26, the medical charges do not sum up to 155071.3, i.e. the confinement charge. In addition, for records between 2015-01-26 and 2015-02-06, the medical charges do not sum up to 394895.24 either. However, charges in rows 8 and 10 of the medical claims sum up to 394895.24 -- why is the confinement charge split into two halves with different </a:t>
            </a:r>
            <a:r>
              <a:rPr lang="en-US" sz="1200" b="0" i="0" kern="1200" dirty="0" err="1">
                <a:solidFill>
                  <a:schemeClr val="tx1"/>
                </a:solidFill>
                <a:effectLst/>
                <a:latin typeface="+mn-lt"/>
                <a:ea typeface="+mn-ea"/>
                <a:cs typeface="+mn-cs"/>
              </a:rPr>
              <a:t>lst_dt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BF3647D-5BE4-4A47-A962-CDB7F3C6813A}" type="slidenum">
              <a:rPr lang="en-US" smtClean="0"/>
              <a:t>9</a:t>
            </a:fld>
            <a:endParaRPr lang="en-US"/>
          </a:p>
        </p:txBody>
      </p:sp>
    </p:spTree>
    <p:extLst>
      <p:ext uri="{BB962C8B-B14F-4D97-AF65-F5344CB8AC3E}">
        <p14:creationId xmlns:p14="http://schemas.microsoft.com/office/powerpoint/2010/main" val="349641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diagInpatient_long.csv</a:t>
            </a:r>
          </a:p>
        </p:txBody>
      </p:sp>
      <p:sp>
        <p:nvSpPr>
          <p:cNvPr id="4" name="Slide Number Placeholder 3"/>
          <p:cNvSpPr>
            <a:spLocks noGrp="1"/>
          </p:cNvSpPr>
          <p:nvPr>
            <p:ph type="sldNum" sz="quarter" idx="10"/>
          </p:nvPr>
        </p:nvSpPr>
        <p:spPr/>
        <p:txBody>
          <a:bodyPr/>
          <a:lstStyle/>
          <a:p>
            <a:fld id="{0BF3647D-5BE4-4A47-A962-CDB7F3C6813A}" type="slidenum">
              <a:rPr lang="en-US" smtClean="0"/>
              <a:t>12</a:t>
            </a:fld>
            <a:endParaRPr lang="en-US"/>
          </a:p>
        </p:txBody>
      </p:sp>
    </p:spTree>
    <p:extLst>
      <p:ext uri="{BB962C8B-B14F-4D97-AF65-F5344CB8AC3E}">
        <p14:creationId xmlns:p14="http://schemas.microsoft.com/office/powerpoint/2010/main" val="392902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855E89-E037-4BAE-9CAA-AA5F9F22308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56696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855E89-E037-4BAE-9CAA-AA5F9F22308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121011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855E89-E037-4BAE-9CAA-AA5F9F22308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94648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855E89-E037-4BAE-9CAA-AA5F9F22308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72439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55E89-E037-4BAE-9CAA-AA5F9F223089}"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63581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855E89-E037-4BAE-9CAA-AA5F9F223089}"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27304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855E89-E037-4BAE-9CAA-AA5F9F223089}"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99265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855E89-E037-4BAE-9CAA-AA5F9F223089}"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74896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55E89-E037-4BAE-9CAA-AA5F9F223089}"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45920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55E89-E037-4BAE-9CAA-AA5F9F223089}"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7058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855E89-E037-4BAE-9CAA-AA5F9F223089}"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4F70F-7D88-43CF-9EDA-078D486A6956}" type="slidenum">
              <a:rPr lang="en-US" smtClean="0"/>
              <a:t>‹#›</a:t>
            </a:fld>
            <a:endParaRPr lang="en-US"/>
          </a:p>
        </p:txBody>
      </p:sp>
    </p:spTree>
    <p:extLst>
      <p:ext uri="{BB962C8B-B14F-4D97-AF65-F5344CB8AC3E}">
        <p14:creationId xmlns:p14="http://schemas.microsoft.com/office/powerpoint/2010/main" val="370874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55E89-E037-4BAE-9CAA-AA5F9F223089}"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4F70F-7D88-43CF-9EDA-078D486A6956}" type="slidenum">
              <a:rPr lang="en-US" smtClean="0"/>
              <a:t>‹#›</a:t>
            </a:fld>
            <a:endParaRPr lang="en-US"/>
          </a:p>
        </p:txBody>
      </p:sp>
    </p:spTree>
    <p:extLst>
      <p:ext uri="{BB962C8B-B14F-4D97-AF65-F5344CB8AC3E}">
        <p14:creationId xmlns:p14="http://schemas.microsoft.com/office/powerpoint/2010/main" val="1817305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Discussion about </a:t>
            </a:r>
            <a:r>
              <a:rPr lang="en-US" dirty="0" err="1"/>
              <a:t>OptumInsight</a:t>
            </a:r>
            <a:r>
              <a:rPr lang="en-US" dirty="0"/>
              <a:t> Data</a:t>
            </a:r>
          </a:p>
        </p:txBody>
      </p:sp>
      <p:sp>
        <p:nvSpPr>
          <p:cNvPr id="3" name="Subtitle 2"/>
          <p:cNvSpPr>
            <a:spLocks noGrp="1"/>
          </p:cNvSpPr>
          <p:nvPr>
            <p:ph type="subTitle" idx="1"/>
          </p:nvPr>
        </p:nvSpPr>
        <p:spPr/>
        <p:txBody>
          <a:bodyPr>
            <a:normAutofit fontScale="77500" lnSpcReduction="20000"/>
          </a:bodyPr>
          <a:lstStyle/>
          <a:p>
            <a:r>
              <a:rPr lang="en-US" dirty="0"/>
              <a:t>Jan 30, 2019</a:t>
            </a:r>
          </a:p>
          <a:p>
            <a:endParaRPr lang="en-US" dirty="0"/>
          </a:p>
          <a:p>
            <a:r>
              <a:rPr lang="en-US" dirty="0" err="1"/>
              <a:t>Mengbing</a:t>
            </a:r>
            <a:r>
              <a:rPr lang="en-US" dirty="0"/>
              <a:t> Li and Zhenke Wu</a:t>
            </a:r>
          </a:p>
          <a:p>
            <a:r>
              <a:rPr lang="en-US" dirty="0"/>
              <a:t>Department of Biostatistics</a:t>
            </a:r>
          </a:p>
          <a:p>
            <a:r>
              <a:rPr lang="en-US" dirty="0"/>
              <a:t>Meeting with IHPI Team</a:t>
            </a:r>
          </a:p>
        </p:txBody>
      </p:sp>
    </p:spTree>
    <p:extLst>
      <p:ext uri="{BB962C8B-B14F-4D97-AF65-F5344CB8AC3E}">
        <p14:creationId xmlns:p14="http://schemas.microsoft.com/office/powerpoint/2010/main" val="23663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Diagnoses </a:t>
            </a:r>
          </a:p>
        </p:txBody>
      </p:sp>
      <p:sp>
        <p:nvSpPr>
          <p:cNvPr id="3" name="Content Placeholder 2"/>
          <p:cNvSpPr>
            <a:spLocks noGrp="1"/>
          </p:cNvSpPr>
          <p:nvPr>
            <p:ph idx="1"/>
          </p:nvPr>
        </p:nvSpPr>
        <p:spPr/>
        <p:txBody>
          <a:bodyPr>
            <a:normAutofit lnSpcReduction="10000"/>
          </a:bodyPr>
          <a:lstStyle/>
          <a:p>
            <a:r>
              <a:rPr lang="en-US" dirty="0"/>
              <a:t>Statistical Goal: understand the entire health trajectory in the population and for an individual by modeling the temporal, multiple diagnosis codes recorded in </a:t>
            </a:r>
            <a:r>
              <a:rPr lang="en-US" dirty="0" err="1"/>
              <a:t>OptumInsight</a:t>
            </a:r>
            <a:r>
              <a:rPr lang="en-US" dirty="0"/>
              <a:t>.</a:t>
            </a:r>
          </a:p>
          <a:p>
            <a:endParaRPr lang="en-US" dirty="0"/>
          </a:p>
          <a:p>
            <a:r>
              <a:rPr lang="en-US" dirty="0"/>
              <a:t>Caveats: Must take into account of the process, custom and rules of how these codes are entered into the </a:t>
            </a:r>
            <a:r>
              <a:rPr lang="en-US" dirty="0" err="1"/>
              <a:t>OptumInsight</a:t>
            </a:r>
            <a:r>
              <a:rPr lang="en-US" dirty="0"/>
              <a:t> database.</a:t>
            </a:r>
          </a:p>
          <a:p>
            <a:endParaRPr lang="en-US" dirty="0"/>
          </a:p>
          <a:p>
            <a:r>
              <a:rPr lang="en-US" dirty="0"/>
              <a:t>In general, what is the best way to </a:t>
            </a:r>
            <a:r>
              <a:rPr lang="en-US" dirty="0" smtClean="0"/>
              <a:t>obtain a complete picture of the diagnostic codes of a patient, in both inpatient and outpatient settings?</a:t>
            </a:r>
            <a:endParaRPr lang="en-US" dirty="0"/>
          </a:p>
        </p:txBody>
      </p:sp>
    </p:spTree>
    <p:extLst>
      <p:ext uri="{BB962C8B-B14F-4D97-AF65-F5344CB8AC3E}">
        <p14:creationId xmlns:p14="http://schemas.microsoft.com/office/powerpoint/2010/main" val="333117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366931" y="2783729"/>
            <a:ext cx="2211567" cy="1413989"/>
          </a:xfrm>
          <a:prstGeom prst="round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4821616" y="2783730"/>
            <a:ext cx="2812908" cy="1413989"/>
          </a:xfrm>
          <a:prstGeom prst="roundRect">
            <a:avLst/>
          </a:prstGeom>
          <a:solidFill>
            <a:schemeClr val="accent6">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3. Diagnoses: Question 1</a:t>
            </a:r>
          </a:p>
        </p:txBody>
      </p:sp>
      <p:sp>
        <p:nvSpPr>
          <p:cNvPr id="7" name="TextBox 6"/>
          <p:cNvSpPr txBox="1"/>
          <p:nvPr/>
        </p:nvSpPr>
        <p:spPr>
          <a:xfrm>
            <a:off x="3525048" y="2812310"/>
            <a:ext cx="2315637" cy="830997"/>
          </a:xfrm>
          <a:prstGeom prst="rect">
            <a:avLst/>
          </a:prstGeom>
          <a:noFill/>
        </p:spPr>
        <p:txBody>
          <a:bodyPr wrap="square" rtlCol="0">
            <a:spAutoFit/>
          </a:bodyPr>
          <a:lstStyle/>
          <a:p>
            <a:r>
              <a:rPr lang="en-US" sz="2400" dirty="0"/>
              <a:t>Confinement claims</a:t>
            </a:r>
          </a:p>
        </p:txBody>
      </p:sp>
      <p:sp>
        <p:nvSpPr>
          <p:cNvPr id="11" name="TextBox 10"/>
          <p:cNvSpPr txBox="1"/>
          <p:nvPr/>
        </p:nvSpPr>
        <p:spPr>
          <a:xfrm>
            <a:off x="5876576" y="2812309"/>
            <a:ext cx="1757947" cy="830997"/>
          </a:xfrm>
          <a:prstGeom prst="rect">
            <a:avLst/>
          </a:prstGeom>
          <a:noFill/>
        </p:spPr>
        <p:txBody>
          <a:bodyPr wrap="square" rtlCol="0">
            <a:spAutoFit/>
          </a:bodyPr>
          <a:lstStyle/>
          <a:p>
            <a:r>
              <a:rPr lang="en-US" sz="2400" dirty="0"/>
              <a:t>Medical claims</a:t>
            </a:r>
          </a:p>
        </p:txBody>
      </p:sp>
      <p:sp>
        <p:nvSpPr>
          <p:cNvPr id="17" name="TextBox 16"/>
          <p:cNvSpPr txBox="1"/>
          <p:nvPr/>
        </p:nvSpPr>
        <p:spPr>
          <a:xfrm>
            <a:off x="4071412" y="3420338"/>
            <a:ext cx="203840" cy="646331"/>
          </a:xfrm>
          <a:prstGeom prst="rect">
            <a:avLst/>
          </a:prstGeom>
          <a:noFill/>
        </p:spPr>
        <p:txBody>
          <a:bodyPr wrap="square" rtlCol="0">
            <a:spAutoFit/>
          </a:bodyPr>
          <a:lstStyle/>
          <a:p>
            <a:r>
              <a:rPr lang="en-US" sz="3600" b="1" dirty="0"/>
              <a:t>1</a:t>
            </a:r>
          </a:p>
        </p:txBody>
      </p:sp>
      <p:sp>
        <p:nvSpPr>
          <p:cNvPr id="18" name="TextBox 17"/>
          <p:cNvSpPr txBox="1"/>
          <p:nvPr/>
        </p:nvSpPr>
        <p:spPr>
          <a:xfrm>
            <a:off x="4987827" y="3420337"/>
            <a:ext cx="212417" cy="646331"/>
          </a:xfrm>
          <a:prstGeom prst="rect">
            <a:avLst/>
          </a:prstGeom>
          <a:noFill/>
        </p:spPr>
        <p:txBody>
          <a:bodyPr wrap="square" rtlCol="0">
            <a:spAutoFit/>
          </a:bodyPr>
          <a:lstStyle/>
          <a:p>
            <a:r>
              <a:rPr lang="en-US" sz="3600" b="1" dirty="0"/>
              <a:t>2</a:t>
            </a:r>
          </a:p>
        </p:txBody>
      </p:sp>
      <p:sp>
        <p:nvSpPr>
          <p:cNvPr id="19" name="TextBox 18"/>
          <p:cNvSpPr txBox="1"/>
          <p:nvPr/>
        </p:nvSpPr>
        <p:spPr>
          <a:xfrm>
            <a:off x="6214264" y="3455330"/>
            <a:ext cx="203840" cy="646331"/>
          </a:xfrm>
          <a:prstGeom prst="rect">
            <a:avLst/>
          </a:prstGeom>
          <a:noFill/>
        </p:spPr>
        <p:txBody>
          <a:bodyPr wrap="square" rtlCol="0">
            <a:spAutoFit/>
          </a:bodyPr>
          <a:lstStyle/>
          <a:p>
            <a:r>
              <a:rPr lang="en-US" sz="3600" b="1" dirty="0"/>
              <a:t>3</a:t>
            </a:r>
          </a:p>
        </p:txBody>
      </p:sp>
      <p:sp>
        <p:nvSpPr>
          <p:cNvPr id="20" name="Content Placeholder 2"/>
          <p:cNvSpPr>
            <a:spLocks noGrp="1"/>
          </p:cNvSpPr>
          <p:nvPr>
            <p:ph idx="1"/>
          </p:nvPr>
        </p:nvSpPr>
        <p:spPr>
          <a:xfrm>
            <a:off x="838200" y="1825625"/>
            <a:ext cx="9916597" cy="4914290"/>
          </a:xfrm>
        </p:spPr>
        <p:txBody>
          <a:bodyPr>
            <a:normAutofit fontScale="92500" lnSpcReduction="20000"/>
          </a:bodyPr>
          <a:lstStyle/>
          <a:p>
            <a:r>
              <a:rPr lang="en-US" dirty="0" smtClean="0"/>
              <a:t>It </a:t>
            </a:r>
            <a:r>
              <a:rPr lang="en-US" dirty="0"/>
              <a:t>seems that inpatient diagnoses cannot be uniquely identified from confinement claims and medical claims having the same </a:t>
            </a:r>
            <a:r>
              <a:rPr lang="en-US" dirty="0" err="1"/>
              <a:t>patid</a:t>
            </a:r>
            <a:r>
              <a:rPr lang="en-US" dirty="0"/>
              <a:t>, </a:t>
            </a:r>
            <a:r>
              <a:rPr lang="en-US" dirty="0" err="1"/>
              <a:t>fst_dt</a:t>
            </a:r>
            <a:r>
              <a:rPr lang="en-US" dirty="0"/>
              <a:t>, and </a:t>
            </a:r>
            <a:r>
              <a:rPr lang="en-US" dirty="0" err="1"/>
              <a:t>conf_id</a:t>
            </a:r>
            <a:r>
              <a:rPr lang="en-US" dirty="0"/>
              <a:t>. </a:t>
            </a:r>
            <a:r>
              <a:rPr lang="en-US" dirty="0" smtClean="0"/>
              <a:t>Consider the partition of confinement claims and medical claims:</a:t>
            </a:r>
          </a:p>
          <a:p>
            <a:endParaRPr lang="en-US" dirty="0"/>
          </a:p>
          <a:p>
            <a:endParaRPr lang="en-US" dirty="0" smtClean="0"/>
          </a:p>
          <a:p>
            <a:endParaRPr lang="en-US" dirty="0" smtClean="0"/>
          </a:p>
          <a:p>
            <a:r>
              <a:rPr lang="en-US" dirty="0" smtClean="0"/>
              <a:t>1: claims in confinement tables, but not in medical tables. These claims might be declined, for example due to rare diseases, but stayed in the confinement tables for so long that people forgot to remove them.</a:t>
            </a:r>
          </a:p>
          <a:p>
            <a:r>
              <a:rPr lang="en-US" dirty="0" smtClean="0"/>
              <a:t>2: claims in both confinement table and medical tables. These confinement claims are a summary of the medical table counterpart.</a:t>
            </a:r>
          </a:p>
          <a:p>
            <a:r>
              <a:rPr lang="en-US" dirty="0" smtClean="0"/>
              <a:t>3: claims in medical tables, but not in confinement tables. What are these?</a:t>
            </a:r>
          </a:p>
          <a:p>
            <a:endParaRPr lang="en-US" dirty="0"/>
          </a:p>
        </p:txBody>
      </p:sp>
    </p:spTree>
    <p:extLst>
      <p:ext uri="{BB962C8B-B14F-4D97-AF65-F5344CB8AC3E}">
        <p14:creationId xmlns:p14="http://schemas.microsoft.com/office/powerpoint/2010/main" val="260143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Diagnoses: Question 1</a:t>
            </a:r>
          </a:p>
        </p:txBody>
      </p:sp>
      <p:sp>
        <p:nvSpPr>
          <p:cNvPr id="3" name="Content Placeholder 2"/>
          <p:cNvSpPr>
            <a:spLocks noGrp="1"/>
          </p:cNvSpPr>
          <p:nvPr>
            <p:ph idx="1"/>
          </p:nvPr>
        </p:nvSpPr>
        <p:spPr/>
        <p:txBody>
          <a:bodyPr/>
          <a:lstStyle/>
          <a:p>
            <a:r>
              <a:rPr lang="en-US" dirty="0"/>
              <a:t>Example: non-empty </a:t>
            </a:r>
            <a:r>
              <a:rPr lang="en-US" dirty="0" err="1"/>
              <a:t>conf_id</a:t>
            </a:r>
            <a:r>
              <a:rPr lang="en-US" dirty="0"/>
              <a:t>, but the place of service is an outpatient setting</a:t>
            </a:r>
          </a:p>
        </p:txBody>
      </p:sp>
      <p:pic>
        <p:nvPicPr>
          <p:cNvPr id="5" name="Picture 4"/>
          <p:cNvPicPr>
            <a:picLocks noChangeAspect="1"/>
          </p:cNvPicPr>
          <p:nvPr/>
        </p:nvPicPr>
        <p:blipFill>
          <a:blip r:embed="rId3"/>
          <a:stretch>
            <a:fillRect/>
          </a:stretch>
        </p:blipFill>
        <p:spPr>
          <a:xfrm>
            <a:off x="-14288" y="3067050"/>
            <a:ext cx="12220575" cy="723900"/>
          </a:xfrm>
          <a:prstGeom prst="rect">
            <a:avLst/>
          </a:prstGeom>
        </p:spPr>
      </p:pic>
    </p:spTree>
    <p:extLst>
      <p:ext uri="{BB962C8B-B14F-4D97-AF65-F5344CB8AC3E}">
        <p14:creationId xmlns:p14="http://schemas.microsoft.com/office/powerpoint/2010/main" val="392417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ICD-9 codes have three levels: 3 digits, 4 digits, and 5 digits. </a:t>
            </a:r>
            <a:r>
              <a:rPr lang="en-US" dirty="0" smtClean="0"/>
              <a:t>Why did the doctor </a:t>
            </a:r>
            <a:r>
              <a:rPr lang="en-US" dirty="0"/>
              <a:t>put ICD-9 </a:t>
            </a:r>
            <a:r>
              <a:rPr lang="en-US" dirty="0" smtClean="0"/>
              <a:t>codes </a:t>
            </a:r>
            <a:r>
              <a:rPr lang="en-US" dirty="0"/>
              <a:t>at multiple </a:t>
            </a:r>
            <a:r>
              <a:rPr lang="en-US" dirty="0" smtClean="0"/>
              <a:t>levels </a:t>
            </a:r>
            <a:r>
              <a:rPr lang="en-US" dirty="0"/>
              <a:t>corresponding to the same disease? </a:t>
            </a:r>
          </a:p>
          <a:p>
            <a:r>
              <a:rPr lang="en-US" dirty="0"/>
              <a:t>Example: 585 and 585.9 appear on the same day at place of service 21. 585 means Chronic kidney disease (</a:t>
            </a:r>
            <a:r>
              <a:rPr lang="en-US" dirty="0" err="1"/>
              <a:t>ckd</a:t>
            </a:r>
            <a:r>
              <a:rPr lang="en-US" dirty="0"/>
              <a:t>).</a:t>
            </a:r>
          </a:p>
        </p:txBody>
      </p:sp>
      <p:sp>
        <p:nvSpPr>
          <p:cNvPr id="5" name="Title 1"/>
          <p:cNvSpPr>
            <a:spLocks noGrp="1"/>
          </p:cNvSpPr>
          <p:nvPr>
            <p:ph type="title"/>
          </p:nvPr>
        </p:nvSpPr>
        <p:spPr>
          <a:xfrm>
            <a:off x="838200" y="365125"/>
            <a:ext cx="10515600" cy="1325563"/>
          </a:xfrm>
        </p:spPr>
        <p:txBody>
          <a:bodyPr/>
          <a:lstStyle/>
          <a:p>
            <a:r>
              <a:rPr lang="en-US" dirty="0"/>
              <a:t>3. Diagnoses: Question 2</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70" y="4334897"/>
            <a:ext cx="11527859" cy="757439"/>
          </a:xfrm>
          <a:prstGeom prst="rect">
            <a:avLst/>
          </a:prstGeom>
        </p:spPr>
      </p:pic>
    </p:spTree>
    <p:extLst>
      <p:ext uri="{BB962C8B-B14F-4D97-AF65-F5344CB8AC3E}">
        <p14:creationId xmlns:p14="http://schemas.microsoft.com/office/powerpoint/2010/main" val="427387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Since we count the number of occurrences of </a:t>
            </a:r>
            <a:r>
              <a:rPr lang="en-US" dirty="0" smtClean="0"/>
              <a:t>ICD-9 codes, under </a:t>
            </a:r>
            <a:r>
              <a:rPr lang="en-US" dirty="0"/>
              <a:t>what circumstances should we consider multiple </a:t>
            </a:r>
            <a:r>
              <a:rPr lang="en-US" dirty="0" smtClean="0"/>
              <a:t>occurrences of an ICD-9 code on the same date as </a:t>
            </a:r>
            <a:r>
              <a:rPr lang="en-US" dirty="0"/>
              <a:t>multiple contributions.</a:t>
            </a:r>
          </a:p>
          <a:p>
            <a:r>
              <a:rPr lang="en-US" dirty="0"/>
              <a:t>Example: 1889 appears </a:t>
            </a:r>
            <a:r>
              <a:rPr lang="en-US" dirty="0" smtClean="0"/>
              <a:t>twice </a:t>
            </a:r>
            <a:r>
              <a:rPr lang="en-US" dirty="0"/>
              <a:t>in the </a:t>
            </a:r>
            <a:r>
              <a:rPr lang="en-US" dirty="0" smtClean="0"/>
              <a:t>picture, in the 1</a:t>
            </a:r>
            <a:r>
              <a:rPr lang="en-US" baseline="30000" dirty="0" smtClean="0"/>
              <a:t>st</a:t>
            </a:r>
            <a:r>
              <a:rPr lang="en-US" dirty="0" smtClean="0"/>
              <a:t> and 3</a:t>
            </a:r>
            <a:r>
              <a:rPr lang="en-US" baseline="30000" dirty="0" smtClean="0"/>
              <a:t>rd</a:t>
            </a:r>
            <a:r>
              <a:rPr lang="en-US" dirty="0" smtClean="0"/>
              <a:t> rows. </a:t>
            </a:r>
            <a:r>
              <a:rPr lang="en-US" dirty="0"/>
              <a:t>Each row has a different charge amount or place of service.</a:t>
            </a:r>
          </a:p>
        </p:txBody>
      </p:sp>
      <p:sp>
        <p:nvSpPr>
          <p:cNvPr id="5" name="Title 1"/>
          <p:cNvSpPr>
            <a:spLocks noGrp="1"/>
          </p:cNvSpPr>
          <p:nvPr>
            <p:ph type="title"/>
          </p:nvPr>
        </p:nvSpPr>
        <p:spPr>
          <a:xfrm>
            <a:off x="838200" y="365125"/>
            <a:ext cx="10515600" cy="1325563"/>
          </a:xfrm>
        </p:spPr>
        <p:txBody>
          <a:bodyPr/>
          <a:lstStyle/>
          <a:p>
            <a:r>
              <a:rPr lang="en-US" dirty="0"/>
              <a:t>3. Diagnoses: Question 3</a:t>
            </a:r>
          </a:p>
        </p:txBody>
      </p:sp>
      <p:pic>
        <p:nvPicPr>
          <p:cNvPr id="2" name="Picture 1"/>
          <p:cNvPicPr>
            <a:picLocks noChangeAspect="1"/>
          </p:cNvPicPr>
          <p:nvPr/>
        </p:nvPicPr>
        <p:blipFill>
          <a:blip r:embed="rId2"/>
          <a:stretch>
            <a:fillRect/>
          </a:stretch>
        </p:blipFill>
        <p:spPr>
          <a:xfrm>
            <a:off x="0" y="4386169"/>
            <a:ext cx="12192000" cy="752475"/>
          </a:xfrm>
          <a:prstGeom prst="rect">
            <a:avLst/>
          </a:prstGeom>
        </p:spPr>
      </p:pic>
    </p:spTree>
    <p:extLst>
      <p:ext uri="{BB962C8B-B14F-4D97-AF65-F5344CB8AC3E}">
        <p14:creationId xmlns:p14="http://schemas.microsoft.com/office/powerpoint/2010/main" val="19632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4C4C-5ED0-F543-B281-BFBE1E0A596C}"/>
              </a:ext>
            </a:extLst>
          </p:cNvPr>
          <p:cNvSpPr>
            <a:spLocks noGrp="1"/>
          </p:cNvSpPr>
          <p:nvPr>
            <p:ph type="title"/>
          </p:nvPr>
        </p:nvSpPr>
        <p:spPr/>
        <p:txBody>
          <a:bodyPr/>
          <a:lstStyle/>
          <a:p>
            <a:r>
              <a:rPr lang="en-US" dirty="0"/>
              <a:t>Outline of Discussion</a:t>
            </a:r>
          </a:p>
        </p:txBody>
      </p:sp>
      <p:sp>
        <p:nvSpPr>
          <p:cNvPr id="3" name="Content Placeholder 2">
            <a:extLst>
              <a:ext uri="{FF2B5EF4-FFF2-40B4-BE49-F238E27FC236}">
                <a16:creationId xmlns:a16="http://schemas.microsoft.com/office/drawing/2014/main" id="{208B8890-2296-E042-B136-0E2CB8BE216D}"/>
              </a:ext>
            </a:extLst>
          </p:cNvPr>
          <p:cNvSpPr>
            <a:spLocks noGrp="1"/>
          </p:cNvSpPr>
          <p:nvPr>
            <p:ph idx="1"/>
          </p:nvPr>
        </p:nvSpPr>
        <p:spPr/>
        <p:txBody>
          <a:bodyPr/>
          <a:lstStyle/>
          <a:p>
            <a:r>
              <a:rPr lang="en-US" dirty="0"/>
              <a:t>Healthcare utilization and cost variables</a:t>
            </a:r>
          </a:p>
          <a:p>
            <a:pPr lvl="1"/>
            <a:r>
              <a:rPr lang="en-US" dirty="0"/>
              <a:t>Procedure codes</a:t>
            </a:r>
          </a:p>
          <a:p>
            <a:pPr lvl="1"/>
            <a:r>
              <a:rPr lang="en-US" dirty="0"/>
              <a:t>Financial variables</a:t>
            </a:r>
          </a:p>
          <a:p>
            <a:endParaRPr lang="en-US" dirty="0"/>
          </a:p>
          <a:p>
            <a:r>
              <a:rPr lang="en-US" dirty="0"/>
              <a:t>Diagnosis codes</a:t>
            </a:r>
          </a:p>
          <a:p>
            <a:endParaRPr lang="en-US" dirty="0"/>
          </a:p>
          <a:p>
            <a:endParaRPr lang="en-US" dirty="0"/>
          </a:p>
        </p:txBody>
      </p:sp>
    </p:spTree>
    <p:extLst>
      <p:ext uri="{BB962C8B-B14F-4D97-AF65-F5344CB8AC3E}">
        <p14:creationId xmlns:p14="http://schemas.microsoft.com/office/powerpoint/2010/main" val="196506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Procedure codes</a:t>
            </a:r>
          </a:p>
        </p:txBody>
      </p:sp>
      <p:sp>
        <p:nvSpPr>
          <p:cNvPr id="3" name="Content Placeholder 2"/>
          <p:cNvSpPr>
            <a:spLocks noGrp="1"/>
          </p:cNvSpPr>
          <p:nvPr>
            <p:ph idx="1"/>
          </p:nvPr>
        </p:nvSpPr>
        <p:spPr/>
        <p:txBody>
          <a:bodyPr>
            <a:normAutofit lnSpcReduction="10000"/>
          </a:bodyPr>
          <a:lstStyle/>
          <a:p>
            <a:r>
              <a:rPr lang="en-US" dirty="0"/>
              <a:t>Statistical goal: Statistical modeling of the pattern of healthcare utilization</a:t>
            </a:r>
          </a:p>
          <a:p>
            <a:endParaRPr lang="en-US" dirty="0"/>
          </a:p>
          <a:p>
            <a:r>
              <a:rPr lang="en-US" dirty="0"/>
              <a:t>Data: procedures used during a patient’s visit, both inpatient and outpatient settings.</a:t>
            </a:r>
          </a:p>
          <a:p>
            <a:endParaRPr lang="en-US" dirty="0"/>
          </a:p>
          <a:p>
            <a:r>
              <a:rPr lang="en-US" dirty="0"/>
              <a:t>Today’s goal: </a:t>
            </a:r>
          </a:p>
          <a:p>
            <a:pPr lvl="1"/>
            <a:r>
              <a:rPr lang="en-US" dirty="0"/>
              <a:t>Understand how the procedure codes are generated and processed in Optum database. </a:t>
            </a:r>
          </a:p>
          <a:p>
            <a:pPr lvl="1"/>
            <a:r>
              <a:rPr lang="en-US" dirty="0"/>
              <a:t>Understand potential advantages and caveats of using </a:t>
            </a:r>
            <a:r>
              <a:rPr lang="en-US" dirty="0" err="1"/>
              <a:t>OptumInsight</a:t>
            </a:r>
            <a:r>
              <a:rPr lang="en-US" dirty="0"/>
              <a:t> data for data analysis based on procedure codes.</a:t>
            </a:r>
          </a:p>
          <a:p>
            <a:endParaRPr lang="en-US" dirty="0"/>
          </a:p>
          <a:p>
            <a:endParaRPr lang="en-US" dirty="0"/>
          </a:p>
        </p:txBody>
      </p:sp>
    </p:spTree>
    <p:extLst>
      <p:ext uri="{BB962C8B-B14F-4D97-AF65-F5344CB8AC3E}">
        <p14:creationId xmlns:p14="http://schemas.microsoft.com/office/powerpoint/2010/main" val="379608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Procedure codes: </a:t>
            </a:r>
            <a:br>
              <a:rPr lang="en-US" dirty="0"/>
            </a:br>
            <a:r>
              <a:rPr lang="en-US" dirty="0"/>
              <a:t>Questions</a:t>
            </a:r>
          </a:p>
        </p:txBody>
      </p:sp>
      <p:sp>
        <p:nvSpPr>
          <p:cNvPr id="3" name="Content Placeholder 2"/>
          <p:cNvSpPr>
            <a:spLocks noGrp="1"/>
          </p:cNvSpPr>
          <p:nvPr>
            <p:ph idx="1"/>
          </p:nvPr>
        </p:nvSpPr>
        <p:spPr/>
        <p:txBody>
          <a:bodyPr>
            <a:normAutofit/>
          </a:bodyPr>
          <a:lstStyle/>
          <a:p>
            <a:r>
              <a:rPr lang="en-US" dirty="0"/>
              <a:t>Are there systematic differences between the procedures submitted by a non-facility (</a:t>
            </a:r>
            <a:r>
              <a:rPr lang="en-US" dirty="0" err="1"/>
              <a:t>Loc_Cd</a:t>
            </a:r>
            <a:r>
              <a:rPr lang="en-US" dirty="0"/>
              <a:t> = 2 in medical claims tables), and the procedures submitted by a facility (</a:t>
            </a:r>
            <a:r>
              <a:rPr lang="en-US" dirty="0" err="1"/>
              <a:t>Loc_Cd</a:t>
            </a:r>
            <a:r>
              <a:rPr lang="en-US" dirty="0"/>
              <a:t> = 1 in medical claims tables, or in facility claims tables)?</a:t>
            </a:r>
          </a:p>
          <a:p>
            <a:endParaRPr lang="en-US" dirty="0"/>
          </a:p>
          <a:p>
            <a:endParaRPr lang="en-US" dirty="0"/>
          </a:p>
          <a:p>
            <a:endParaRPr lang="en-US" dirty="0"/>
          </a:p>
          <a:p>
            <a:r>
              <a:rPr lang="en-US" dirty="0"/>
              <a:t>How does a facility/non-facility choose to submit an ICD procedure code versus a CPT/HCPCS code? </a:t>
            </a:r>
          </a:p>
        </p:txBody>
      </p:sp>
    </p:spTree>
    <p:extLst>
      <p:ext uri="{BB962C8B-B14F-4D97-AF65-F5344CB8AC3E}">
        <p14:creationId xmlns:p14="http://schemas.microsoft.com/office/powerpoint/2010/main" val="316834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4354500"/>
            <a:ext cx="12230473" cy="1936666"/>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a:t>1. Procedure codes: </a:t>
            </a:r>
            <a:br>
              <a:rPr lang="en-US" dirty="0"/>
            </a:br>
            <a:r>
              <a:rPr lang="en-US" dirty="0" err="1"/>
              <a:t>Loc_Cd</a:t>
            </a:r>
            <a:endParaRPr lang="en-US" dirty="0"/>
          </a:p>
        </p:txBody>
      </p:sp>
      <p:sp>
        <p:nvSpPr>
          <p:cNvPr id="6" name="Content Placeholder 2"/>
          <p:cNvSpPr txBox="1">
            <a:spLocks/>
          </p:cNvSpPr>
          <p:nvPr/>
        </p:nvSpPr>
        <p:spPr>
          <a:xfrm>
            <a:off x="838200" y="157981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CPT/HCPCS: Doctors/Professionals (</a:t>
            </a:r>
            <a:r>
              <a:rPr lang="en-US" dirty="0" err="1"/>
              <a:t>Loc_Cd</a:t>
            </a:r>
            <a:r>
              <a:rPr lang="en-US" dirty="0"/>
              <a:t> = 2) generally use it to indicate what services are performed on the patients.</a:t>
            </a:r>
          </a:p>
          <a:p>
            <a:r>
              <a:rPr lang="en-US" dirty="0"/>
              <a:t>ICD procedure codes: generally used by facilities (</a:t>
            </a:r>
            <a:r>
              <a:rPr lang="en-US" dirty="0" err="1"/>
              <a:t>Loc_Cd</a:t>
            </a:r>
            <a:r>
              <a:rPr lang="en-US" dirty="0"/>
              <a:t>=1) to indicate what services the patients received within their facility</a:t>
            </a:r>
          </a:p>
          <a:p>
            <a:r>
              <a:rPr lang="en-US" dirty="0"/>
              <a:t>Most claims with </a:t>
            </a:r>
            <a:r>
              <a:rPr lang="en-US" dirty="0" err="1"/>
              <a:t>Loc_Cd</a:t>
            </a:r>
            <a:r>
              <a:rPr lang="en-US" dirty="0"/>
              <a:t> = 1 have empty Proc1-25 in the medical tables. Why? Example: Med_dvt_2012</a:t>
            </a:r>
          </a:p>
          <a:p>
            <a:endParaRPr lang="en-US" dirty="0"/>
          </a:p>
          <a:p>
            <a:endParaRPr lang="en-US" dirty="0"/>
          </a:p>
        </p:txBody>
      </p:sp>
    </p:spTree>
    <p:extLst>
      <p:ext uri="{BB962C8B-B14F-4D97-AF65-F5344CB8AC3E}">
        <p14:creationId xmlns:p14="http://schemas.microsoft.com/office/powerpoint/2010/main" val="113546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21221" y="956421"/>
            <a:ext cx="8347780" cy="5808173"/>
          </a:xfrm>
          <a:prstGeom prst="rect">
            <a:avLst/>
          </a:prstGeom>
        </p:spPr>
      </p:pic>
      <p:sp>
        <p:nvSpPr>
          <p:cNvPr id="6" name="Title 5"/>
          <p:cNvSpPr>
            <a:spLocks noGrp="1"/>
          </p:cNvSpPr>
          <p:nvPr>
            <p:ph type="title"/>
          </p:nvPr>
        </p:nvSpPr>
        <p:spPr>
          <a:xfrm>
            <a:off x="838200" y="-57663"/>
            <a:ext cx="10515600" cy="1325563"/>
          </a:xfrm>
        </p:spPr>
        <p:txBody>
          <a:bodyPr>
            <a:normAutofit/>
          </a:bodyPr>
          <a:lstStyle/>
          <a:p>
            <a:r>
              <a:rPr lang="en-US" sz="4000" dirty="0"/>
              <a:t>Variables available in different claims tables</a:t>
            </a:r>
          </a:p>
        </p:txBody>
      </p:sp>
    </p:spTree>
    <p:extLst>
      <p:ext uri="{BB962C8B-B14F-4D97-AF65-F5344CB8AC3E}">
        <p14:creationId xmlns:p14="http://schemas.microsoft.com/office/powerpoint/2010/main" val="220961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Financial fields</a:t>
            </a:r>
          </a:p>
        </p:txBody>
      </p:sp>
      <p:sp>
        <p:nvSpPr>
          <p:cNvPr id="3" name="Content Placeholder 2"/>
          <p:cNvSpPr>
            <a:spLocks noGrp="1"/>
          </p:cNvSpPr>
          <p:nvPr>
            <p:ph idx="1"/>
          </p:nvPr>
        </p:nvSpPr>
        <p:spPr/>
        <p:txBody>
          <a:bodyPr>
            <a:normAutofit fontScale="92500" lnSpcReduction="20000"/>
          </a:bodyPr>
          <a:lstStyle/>
          <a:p>
            <a:r>
              <a:rPr lang="en-US" dirty="0"/>
              <a:t>Statistical goal: analyze the costs of different types of procedures used by individual patients using </a:t>
            </a:r>
            <a:r>
              <a:rPr lang="en-US" dirty="0" err="1"/>
              <a:t>OptumInsight</a:t>
            </a:r>
            <a:r>
              <a:rPr lang="en-US" dirty="0"/>
              <a:t>. We think it is likely that the costs correlate with patient and provider characteristics (e.g., different hospital settings, patient diagnoses, and medical procedures, etc.).</a:t>
            </a:r>
          </a:p>
          <a:p>
            <a:endParaRPr lang="en-US" dirty="0"/>
          </a:p>
          <a:p>
            <a:r>
              <a:rPr lang="en-US" dirty="0"/>
              <a:t>Data: Financial variables, including charge, copay, coinsurance, and deductible, are available in medical tables and confinement tables.</a:t>
            </a:r>
          </a:p>
          <a:p>
            <a:endParaRPr lang="en-US" dirty="0"/>
          </a:p>
          <a:p>
            <a:r>
              <a:rPr lang="en-US" dirty="0"/>
              <a:t>Today: </a:t>
            </a:r>
          </a:p>
          <a:p>
            <a:pPr lvl="1"/>
            <a:r>
              <a:rPr lang="en-US" dirty="0"/>
              <a:t>Use some specific examples of claims to understand how these variables are populated for each individual</a:t>
            </a:r>
          </a:p>
          <a:p>
            <a:pPr lvl="1"/>
            <a:r>
              <a:rPr lang="en-US" dirty="0"/>
              <a:t>Need your input in how useful/valid these variables are</a:t>
            </a:r>
          </a:p>
        </p:txBody>
      </p:sp>
    </p:spTree>
    <p:extLst>
      <p:ext uri="{BB962C8B-B14F-4D97-AF65-F5344CB8AC3E}">
        <p14:creationId xmlns:p14="http://schemas.microsoft.com/office/powerpoint/2010/main" val="288002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Financial fields: example 1</a:t>
            </a:r>
          </a:p>
        </p:txBody>
      </p:sp>
      <p:sp>
        <p:nvSpPr>
          <p:cNvPr id="3" name="Content Placeholder 2"/>
          <p:cNvSpPr>
            <a:spLocks noGrp="1"/>
          </p:cNvSpPr>
          <p:nvPr>
            <p:ph idx="1"/>
          </p:nvPr>
        </p:nvSpPr>
        <p:spPr/>
        <p:txBody>
          <a:bodyPr>
            <a:normAutofit/>
          </a:bodyPr>
          <a:lstStyle/>
          <a:p>
            <a:r>
              <a:rPr lang="en-US" dirty="0"/>
              <a:t>Is there any way to see breakdown of charges in confinement claims? </a:t>
            </a:r>
          </a:p>
          <a:p>
            <a:r>
              <a:rPr lang="en-US" dirty="0"/>
              <a:t>Is the sum of the charges in medical claims equal to the confinement claim with matched patient ID, </a:t>
            </a:r>
            <a:r>
              <a:rPr lang="en-US" dirty="0" err="1"/>
              <a:t>fst_dt</a:t>
            </a:r>
            <a:r>
              <a:rPr lang="en-US" dirty="0"/>
              <a:t> (or </a:t>
            </a:r>
            <a:r>
              <a:rPr lang="en-US" dirty="0" err="1"/>
              <a:t>admit_dt</a:t>
            </a:r>
            <a:r>
              <a:rPr lang="en-US" dirty="0"/>
              <a:t>), </a:t>
            </a:r>
            <a:r>
              <a:rPr lang="en-US" dirty="0" err="1"/>
              <a:t>lst_dt</a:t>
            </a:r>
            <a:r>
              <a:rPr lang="en-US" dirty="0"/>
              <a:t> (or </a:t>
            </a:r>
            <a:r>
              <a:rPr lang="en-US" dirty="0" err="1" smtClean="0"/>
              <a:t>disch_dt</a:t>
            </a:r>
            <a:r>
              <a:rPr lang="en-US" dirty="0" smtClean="0"/>
              <a:t>), </a:t>
            </a:r>
            <a:r>
              <a:rPr lang="en-US" dirty="0"/>
              <a:t>and confinement ID?</a:t>
            </a:r>
          </a:p>
          <a:p>
            <a:r>
              <a:rPr lang="en-US" dirty="0"/>
              <a:t>No. Example:</a:t>
            </a:r>
          </a:p>
          <a:p>
            <a:r>
              <a:rPr lang="en-US" dirty="0"/>
              <a:t>1) Confinement claims of patient 802666500107193, between 2015-01-22 and 2015-02-06. </a:t>
            </a:r>
          </a:p>
          <a:p>
            <a:r>
              <a:rPr lang="en-US" dirty="0"/>
              <a:t>2) The medical claims of this patient between 2015-01-22 and 2015-02-06</a:t>
            </a:r>
          </a:p>
          <a:p>
            <a:endParaRPr lang="en-US" dirty="0"/>
          </a:p>
          <a:p>
            <a:endParaRPr lang="en-US" dirty="0"/>
          </a:p>
        </p:txBody>
      </p:sp>
    </p:spTree>
    <p:extLst>
      <p:ext uri="{BB962C8B-B14F-4D97-AF65-F5344CB8AC3E}">
        <p14:creationId xmlns:p14="http://schemas.microsoft.com/office/powerpoint/2010/main" val="401808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81" y="-119955"/>
            <a:ext cx="10515600" cy="1325563"/>
          </a:xfrm>
        </p:spPr>
        <p:txBody>
          <a:bodyPr>
            <a:normAutofit/>
          </a:bodyPr>
          <a:lstStyle/>
          <a:p>
            <a:r>
              <a:rPr lang="en-US" sz="3600" dirty="0"/>
              <a:t>2. Financial fields: example 1</a:t>
            </a:r>
          </a:p>
        </p:txBody>
      </p:sp>
      <p:pic>
        <p:nvPicPr>
          <p:cNvPr id="9" name="Content Placeholder 8"/>
          <p:cNvPicPr>
            <a:picLocks noGrp="1" noChangeAspect="1"/>
          </p:cNvPicPr>
          <p:nvPr>
            <p:ph idx="1"/>
          </p:nvPr>
        </p:nvPicPr>
        <p:blipFill>
          <a:blip r:embed="rId3"/>
          <a:stretch>
            <a:fillRect/>
          </a:stretch>
        </p:blipFill>
        <p:spPr>
          <a:xfrm>
            <a:off x="518643" y="813311"/>
            <a:ext cx="11078503" cy="78459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643" y="1686396"/>
            <a:ext cx="10734375" cy="5082196"/>
          </a:xfrm>
          <a:prstGeom prst="rect">
            <a:avLst/>
          </a:prstGeom>
        </p:spPr>
      </p:pic>
    </p:spTree>
    <p:extLst>
      <p:ext uri="{BB962C8B-B14F-4D97-AF65-F5344CB8AC3E}">
        <p14:creationId xmlns:p14="http://schemas.microsoft.com/office/powerpoint/2010/main" val="1964800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784</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Discussion about OptumInsight Data</vt:lpstr>
      <vt:lpstr>Outline of Discussion</vt:lpstr>
      <vt:lpstr>1. Procedure codes</vt:lpstr>
      <vt:lpstr>1. Procedure codes:  Questions</vt:lpstr>
      <vt:lpstr>1. Procedure codes:  Loc_Cd</vt:lpstr>
      <vt:lpstr>Variables available in different claims tables</vt:lpstr>
      <vt:lpstr>2. Financial fields</vt:lpstr>
      <vt:lpstr>2. Financial fields: example 1</vt:lpstr>
      <vt:lpstr>2. Financial fields: example 1</vt:lpstr>
      <vt:lpstr>3. Diagnoses </vt:lpstr>
      <vt:lpstr>3. Diagnoses: Question 1</vt:lpstr>
      <vt:lpstr>3. Diagnoses: Question 1</vt:lpstr>
      <vt:lpstr>3. Diagnoses: Question 2</vt:lpstr>
      <vt:lpstr>3. Diagnoses: Question 3</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Mengbing Li</dc:creator>
  <cp:lastModifiedBy>Mengbing Li</cp:lastModifiedBy>
  <cp:revision>124</cp:revision>
  <dcterms:created xsi:type="dcterms:W3CDTF">2019-01-25T16:00:35Z</dcterms:created>
  <dcterms:modified xsi:type="dcterms:W3CDTF">2019-01-29T20:10:48Z</dcterms:modified>
</cp:coreProperties>
</file>