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1" r:id="rId4"/>
    <p:sldId id="263" r:id="rId5"/>
    <p:sldId id="257" r:id="rId6"/>
    <p:sldId id="262" r:id="rId7"/>
    <p:sldId id="259" r:id="rId8"/>
    <p:sldId id="264" r:id="rId9"/>
    <p:sldId id="265" r:id="rId10"/>
    <p:sldId id="266" r:id="rId11"/>
    <p:sldId id="268" r:id="rId12"/>
    <p:sldId id="269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ke Wu" initials="ZW" lastIdx="4" clrIdx="0">
    <p:extLst>
      <p:ext uri="{19B8F6BF-5375-455C-9EA6-DF929625EA0E}">
        <p15:presenceInfo xmlns:p15="http://schemas.microsoft.com/office/powerpoint/2012/main" userId="fb6a5a689d7528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6208"/>
  </p:normalViewPr>
  <p:slideViewPr>
    <p:cSldViewPr snapToGrid="0">
      <p:cViewPr varScale="1">
        <p:scale>
          <a:sx n="88" d="100"/>
          <a:sy n="88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9T09:52:49.226" idx="1">
    <p:pos x="1755" y="2304"/>
    <p:text>not sure what this means.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9T10:07:12.522" idx="2">
    <p:pos x="6966" y="3110"/>
    <p:text>Please clarify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9T10:10:28.082" idx="4">
    <p:pos x="6574" y="1902"/>
    <p:text>How about list the meaning of 1, 2 and 3 separately?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9T10:09:34.834" idx="3">
    <p:pos x="5835" y="1660"/>
    <p:text>At the same time? Or at distinct time points?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EB3BA-B12D-4059-943F-BD4B27E73E5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647D-5BE4-4A47-A962-CDB7F3C68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5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https://github.com/zhenkewu/OptumInsight/wiki/Variables-in-The-Data-Sets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647D-5BE4-4A47-A962-CDB7F3C681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records between 2015-01-22 and 2015-01-26, the medical charges do not sum up to 155071.3, i.e. the confinement charge. In addition, for records between 2015-01-26 and 2015-02-06, the medical charges do not sum up to 394895.24 either. However, charges in rows 8 and 10 of the medical claims sum up to 394895.24 -- why is the confinement charge split into two halves with different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lst_dt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647D-5BE4-4A47-A962-CDB7F3C681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diagInpatient_long.csv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647D-5BE4-4A47-A962-CDB7F3C681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2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6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9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6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E89-E037-4BAE-9CAA-AA5F9F22308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4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5E89-E037-4BAE-9CAA-AA5F9F22308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F70F-7D88-43CF-9EDA-078D486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about </a:t>
            </a:r>
            <a:r>
              <a:rPr lang="en-US" dirty="0" err="1"/>
              <a:t>OptumInsight</a:t>
            </a:r>
            <a:r>
              <a:rPr lang="en-US" dirty="0"/>
              <a:t>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Jan 30, 2019</a:t>
            </a:r>
          </a:p>
          <a:p>
            <a:endParaRPr lang="en-US" dirty="0"/>
          </a:p>
          <a:p>
            <a:r>
              <a:rPr lang="en-US" dirty="0" err="1"/>
              <a:t>Mengbing</a:t>
            </a:r>
            <a:r>
              <a:rPr lang="en-US" dirty="0"/>
              <a:t> Li and Zhenke Wu</a:t>
            </a:r>
          </a:p>
          <a:p>
            <a:r>
              <a:rPr lang="en-US" dirty="0"/>
              <a:t>Department of Biostatistics</a:t>
            </a:r>
          </a:p>
          <a:p>
            <a:r>
              <a:rPr lang="en-US" dirty="0"/>
              <a:t>Meeting with IHPI Team</a:t>
            </a:r>
          </a:p>
        </p:txBody>
      </p:sp>
    </p:spTree>
    <p:extLst>
      <p:ext uri="{BB962C8B-B14F-4D97-AF65-F5344CB8AC3E}">
        <p14:creationId xmlns:p14="http://schemas.microsoft.com/office/powerpoint/2010/main" val="236636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81" y="-1199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2. Financial fields: example 1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643" y="813311"/>
            <a:ext cx="11078503" cy="7845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43" y="1686396"/>
            <a:ext cx="10734375" cy="508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0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Diagnoses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Goal: understand the entire health trajectory in the population and for an individual by modeling the temporal, multiple diagnosis codes recorded in </a:t>
            </a:r>
            <a:r>
              <a:rPr lang="en-US" dirty="0" err="1"/>
              <a:t>OptumInsight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Caveats: Must take into account of the process, custom and rules of how these codes are entered into the </a:t>
            </a:r>
            <a:r>
              <a:rPr lang="en-US" dirty="0" err="1"/>
              <a:t>OptumInsight</a:t>
            </a:r>
            <a:r>
              <a:rPr lang="en-US" dirty="0"/>
              <a:t> database.</a:t>
            </a:r>
          </a:p>
          <a:p>
            <a:endParaRPr lang="en-US" dirty="0"/>
          </a:p>
          <a:p>
            <a:r>
              <a:rPr lang="en-US" dirty="0"/>
              <a:t>In general, what is the best way to identify diagnostic processes that happened during a hospitalization?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2249" y="4669010"/>
            <a:ext cx="3086489" cy="2036589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87294" y="4669011"/>
            <a:ext cx="4429234" cy="2036589"/>
          </a:xfrm>
          <a:prstGeom prst="roundRect">
            <a:avLst/>
          </a:prstGeom>
          <a:solidFill>
            <a:schemeClr val="accent6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Diagnoses: Question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0160" y="4807407"/>
            <a:ext cx="2515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Confinement claims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7499" y="4840630"/>
            <a:ext cx="269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Medical claims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9205" y="5592235"/>
            <a:ext cx="27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76887" y="5576744"/>
            <a:ext cx="27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03770" y="5576744"/>
            <a:ext cx="27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90471" cy="3945910"/>
          </a:xfrm>
        </p:spPr>
        <p:txBody>
          <a:bodyPr/>
          <a:lstStyle/>
          <a:p>
            <a:r>
              <a:rPr lang="en-US" dirty="0"/>
              <a:t>It seems that inpatient diagnoses cannot be uniquely identified from confinement claims and medical claims having the same </a:t>
            </a:r>
            <a:r>
              <a:rPr lang="en-US" dirty="0" err="1"/>
              <a:t>patid</a:t>
            </a:r>
            <a:r>
              <a:rPr lang="en-US" dirty="0"/>
              <a:t>, </a:t>
            </a:r>
            <a:r>
              <a:rPr lang="en-US" dirty="0" err="1"/>
              <a:t>fst_dt</a:t>
            </a:r>
            <a:r>
              <a:rPr lang="en-US" dirty="0"/>
              <a:t>, and </a:t>
            </a:r>
            <a:r>
              <a:rPr lang="en-US" dirty="0" err="1"/>
              <a:t>conf_id</a:t>
            </a:r>
            <a:r>
              <a:rPr lang="en-US" dirty="0"/>
              <a:t>. </a:t>
            </a:r>
          </a:p>
          <a:p>
            <a:r>
              <a:rPr lang="en-US" dirty="0"/>
              <a:t>There is a considerable number of medical claims that are not found in confinement claims, using this matching criterion. How to interpret each component in this partition?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3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Diagnoses: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non-empty </a:t>
            </a:r>
            <a:r>
              <a:rPr lang="en-US" dirty="0" err="1"/>
              <a:t>conf_id</a:t>
            </a:r>
            <a:r>
              <a:rPr lang="en-US" dirty="0"/>
              <a:t>, but the place of service is an outpatient setting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3067050"/>
            <a:ext cx="12220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7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ICD-9 codes have three levels: 3 digits, 4 digits, and 5 digits. What is the reason why a doctor put ICD-9 codes, at multiple levels, corresponding to the same disease? </a:t>
            </a:r>
          </a:p>
          <a:p>
            <a:r>
              <a:rPr lang="en-US" dirty="0"/>
              <a:t>Example: 585 and 585.9 appear on the same day at place of service 21. 585 means Chronic kidney disease (</a:t>
            </a:r>
            <a:r>
              <a:rPr lang="en-US" dirty="0" err="1"/>
              <a:t>ckd</a:t>
            </a:r>
            <a:r>
              <a:rPr lang="en-US" dirty="0"/>
              <a:t>).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Diagnoses: Question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0" y="4334897"/>
            <a:ext cx="11527859" cy="75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7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count the number of occurrences of each ICD-9 code at different levels (3-, 4- or 5-digit), we wonder under what circumstances should we consider multiple occurrences as multiple contributions.</a:t>
            </a:r>
          </a:p>
          <a:p>
            <a:r>
              <a:rPr lang="en-US" dirty="0"/>
              <a:t>Example: 1889 appears three times in the picture. Each row has a different charge amount or place of service.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Diagnoses: Question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6169"/>
            <a:ext cx="121920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4C4C-5ED0-F543-B281-BFBE1E0A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8890-2296-E042-B136-0E2CB8BE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utilization and cost variables</a:t>
            </a:r>
          </a:p>
          <a:p>
            <a:pPr lvl="1"/>
            <a:r>
              <a:rPr lang="en-US" dirty="0"/>
              <a:t>Procedure codes</a:t>
            </a:r>
          </a:p>
          <a:p>
            <a:pPr lvl="1"/>
            <a:r>
              <a:rPr lang="en-US" dirty="0"/>
              <a:t>Financial variables</a:t>
            </a:r>
          </a:p>
          <a:p>
            <a:endParaRPr lang="en-US" dirty="0"/>
          </a:p>
          <a:p>
            <a:r>
              <a:rPr lang="en-US" dirty="0"/>
              <a:t>Diagnosis codes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6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Procedure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Statistical goal: Statistical modeling of the pattern of healthcare utilization</a:t>
            </a:r>
          </a:p>
          <a:p>
            <a:endParaRPr lang="en-US" dirty="0"/>
          </a:p>
          <a:p>
            <a:r>
              <a:rPr lang="en-US" dirty="0"/>
              <a:t>Data: procedures used during a patient’s visit, both inpatient and outpatient settings.</a:t>
            </a:r>
          </a:p>
          <a:p>
            <a:endParaRPr lang="en-US" dirty="0"/>
          </a:p>
          <a:p>
            <a:r>
              <a:rPr lang="en-US" dirty="0"/>
              <a:t>Today’s goal: </a:t>
            </a:r>
          </a:p>
          <a:p>
            <a:pPr lvl="1"/>
            <a:r>
              <a:rPr lang="en-US" dirty="0"/>
              <a:t>Understand how the procedure codes are generated and processed in Optum database. </a:t>
            </a:r>
          </a:p>
          <a:p>
            <a:pPr lvl="1"/>
            <a:r>
              <a:rPr lang="en-US" dirty="0"/>
              <a:t>Understand potential advantages and caveats of using </a:t>
            </a:r>
            <a:r>
              <a:rPr lang="en-US" dirty="0" err="1"/>
              <a:t>OptumInsight</a:t>
            </a:r>
            <a:r>
              <a:rPr lang="en-US" dirty="0"/>
              <a:t> data for data analysis based on procedure codes.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8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Procedure codes: 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there systematic differences between the procedures submitted by a non-facility (</a:t>
            </a:r>
            <a:r>
              <a:rPr lang="en-US" dirty="0" err="1"/>
              <a:t>Loc_Cd</a:t>
            </a:r>
            <a:r>
              <a:rPr lang="en-US" dirty="0"/>
              <a:t> = 2 in medical claims tables), and the procedures submitted by a facility (</a:t>
            </a:r>
            <a:r>
              <a:rPr lang="en-US" dirty="0" err="1"/>
              <a:t>Loc_Cd</a:t>
            </a:r>
            <a:r>
              <a:rPr lang="en-US" dirty="0"/>
              <a:t> = 1 in medical claims tables, or in facility claims tables)?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a facility/non-facility choose to submit an ICD procedure code versus a CPT/HCPCS code? </a:t>
            </a:r>
          </a:p>
        </p:txBody>
      </p:sp>
    </p:spTree>
    <p:extLst>
      <p:ext uri="{BB962C8B-B14F-4D97-AF65-F5344CB8AC3E}">
        <p14:creationId xmlns:p14="http://schemas.microsoft.com/office/powerpoint/2010/main" val="316834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54500"/>
            <a:ext cx="12230473" cy="19366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Procedure codes: </a:t>
            </a:r>
            <a:br>
              <a:rPr lang="en-US" dirty="0"/>
            </a:br>
            <a:r>
              <a:rPr lang="en-US" dirty="0" err="1"/>
              <a:t>Loc_Cd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798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CPT/HCPCS: Doctors/Professionals (</a:t>
            </a:r>
            <a:r>
              <a:rPr lang="en-US" dirty="0" err="1"/>
              <a:t>Loc_Cd</a:t>
            </a:r>
            <a:r>
              <a:rPr lang="en-US" dirty="0"/>
              <a:t> = 2) generally use it to indicate what services are performed on the patients.</a:t>
            </a:r>
          </a:p>
          <a:p>
            <a:r>
              <a:rPr lang="en-US" dirty="0"/>
              <a:t>ICD procedure codes: generally used by facilities (</a:t>
            </a:r>
            <a:r>
              <a:rPr lang="en-US" dirty="0" err="1"/>
              <a:t>Loc_Cd</a:t>
            </a:r>
            <a:r>
              <a:rPr lang="en-US" dirty="0"/>
              <a:t>=1) to indicate what services the patients received within their facility</a:t>
            </a:r>
          </a:p>
          <a:p>
            <a:r>
              <a:rPr lang="en-US" dirty="0"/>
              <a:t>Most claims with </a:t>
            </a:r>
            <a:r>
              <a:rPr lang="en-US" dirty="0" err="1"/>
              <a:t>Loc_Cd</a:t>
            </a:r>
            <a:r>
              <a:rPr lang="en-US" dirty="0"/>
              <a:t> = 1 have empty Proc1-25 in the medical tables. Why? Example: Med_dvt_2012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6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21" y="956421"/>
            <a:ext cx="8347780" cy="580817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-576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Variables available in different claims tables</a:t>
            </a:r>
          </a:p>
        </p:txBody>
      </p:sp>
    </p:spTree>
    <p:extLst>
      <p:ext uri="{BB962C8B-B14F-4D97-AF65-F5344CB8AC3E}">
        <p14:creationId xmlns:p14="http://schemas.microsoft.com/office/powerpoint/2010/main" val="220961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Financial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Statistical goal: analyze the costs of different types of procedures used by individual patients using </a:t>
            </a:r>
            <a:r>
              <a:rPr lang="en-US" dirty="0" err="1"/>
              <a:t>OptumInsight</a:t>
            </a:r>
            <a:r>
              <a:rPr lang="en-US" dirty="0"/>
              <a:t>. We think it is likely that the costs correlate with patient and provider characteristics (e.g., different hospital settings, patient diagnoses, and medical procedures, etc.).</a:t>
            </a:r>
          </a:p>
          <a:p>
            <a:endParaRPr lang="en-US" dirty="0"/>
          </a:p>
          <a:p>
            <a:r>
              <a:rPr lang="en-US" dirty="0"/>
              <a:t>Data: Financial variables, including charge, copay, coinsurance, and deductible, are available in medical tables and confinement tables.</a:t>
            </a:r>
          </a:p>
          <a:p>
            <a:endParaRPr lang="en-US" dirty="0"/>
          </a:p>
          <a:p>
            <a:r>
              <a:rPr lang="en-US" dirty="0"/>
              <a:t>Today: </a:t>
            </a:r>
          </a:p>
          <a:p>
            <a:pPr lvl="1"/>
            <a:r>
              <a:rPr lang="en-US" dirty="0"/>
              <a:t>Use some specific examples of claims to understand how these variables are populated for each individual</a:t>
            </a:r>
          </a:p>
          <a:p>
            <a:pPr lvl="1"/>
            <a:r>
              <a:rPr lang="en-US" dirty="0"/>
              <a:t>Need your input in how useful/valid these variables are</a:t>
            </a:r>
          </a:p>
        </p:txBody>
      </p:sp>
    </p:spTree>
    <p:extLst>
      <p:ext uri="{BB962C8B-B14F-4D97-AF65-F5344CB8AC3E}">
        <p14:creationId xmlns:p14="http://schemas.microsoft.com/office/powerpoint/2010/main" val="288002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Financial fields: 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the charge in confinement claims related to the charge(s) in medical claims? </a:t>
            </a:r>
          </a:p>
          <a:p>
            <a:endParaRPr lang="en-US" dirty="0"/>
          </a:p>
          <a:p>
            <a:r>
              <a:rPr lang="en-US" dirty="0"/>
              <a:t>If we would like to capture detailed charges during a hospitalization, which rows of the medical/confinement claims should we look at?</a:t>
            </a:r>
          </a:p>
          <a:p>
            <a:endParaRPr lang="en-US" dirty="0"/>
          </a:p>
          <a:p>
            <a:r>
              <a:rPr lang="en-US" dirty="0" err="1"/>
              <a:t>Patid</a:t>
            </a:r>
            <a:r>
              <a:rPr lang="en-US" dirty="0"/>
              <a:t>, </a:t>
            </a:r>
            <a:r>
              <a:rPr lang="en-US" dirty="0" err="1"/>
              <a:t>fst_dt</a:t>
            </a:r>
            <a:r>
              <a:rPr lang="en-US" dirty="0"/>
              <a:t>, </a:t>
            </a:r>
            <a:r>
              <a:rPr lang="en-US" dirty="0" err="1"/>
              <a:t>lst_dt</a:t>
            </a:r>
            <a:r>
              <a:rPr lang="en-US" dirty="0"/>
              <a:t>, </a:t>
            </a:r>
            <a:r>
              <a:rPr lang="en-US" dirty="0" err="1"/>
              <a:t>conf_id</a:t>
            </a:r>
            <a:r>
              <a:rPr lang="en-US" dirty="0"/>
              <a:t>, </a:t>
            </a:r>
            <a:r>
              <a:rPr lang="en-US" dirty="0" err="1"/>
              <a:t>pos</a:t>
            </a:r>
            <a:r>
              <a:rPr lang="en-US" dirty="0"/>
              <a:t>, </a:t>
            </a:r>
            <a:r>
              <a:rPr lang="en-US" dirty="0" err="1"/>
              <a:t>claim_id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0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Financial fields: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any way to see breakdown of charges in confinement claims? </a:t>
            </a:r>
          </a:p>
          <a:p>
            <a:r>
              <a:rPr lang="en-US" dirty="0"/>
              <a:t>Is the sum of the charges in medical claims equal to the confinement claim with matched patient ID, </a:t>
            </a:r>
            <a:r>
              <a:rPr lang="en-US" dirty="0" err="1"/>
              <a:t>fst_dt</a:t>
            </a:r>
            <a:r>
              <a:rPr lang="en-US" dirty="0"/>
              <a:t> (or </a:t>
            </a:r>
            <a:r>
              <a:rPr lang="en-US" dirty="0" err="1"/>
              <a:t>admit_dt</a:t>
            </a:r>
            <a:r>
              <a:rPr lang="en-US" dirty="0"/>
              <a:t>), </a:t>
            </a:r>
            <a:r>
              <a:rPr lang="en-US" dirty="0" err="1"/>
              <a:t>lst_dt</a:t>
            </a:r>
            <a:r>
              <a:rPr lang="en-US" dirty="0"/>
              <a:t> (or </a:t>
            </a:r>
            <a:r>
              <a:rPr lang="en-US" dirty="0" err="1"/>
              <a:t>disch_dr</a:t>
            </a:r>
            <a:r>
              <a:rPr lang="en-US" dirty="0"/>
              <a:t>), and confinement ID?</a:t>
            </a:r>
          </a:p>
          <a:p>
            <a:r>
              <a:rPr lang="en-US" dirty="0"/>
              <a:t>No. Example:</a:t>
            </a:r>
          </a:p>
          <a:p>
            <a:r>
              <a:rPr lang="en-US" dirty="0"/>
              <a:t>1) Confinement claims of patient 802666500107193, between 2015-01-22 and 2015-02-06. </a:t>
            </a:r>
          </a:p>
          <a:p>
            <a:r>
              <a:rPr lang="en-US" dirty="0"/>
              <a:t>2) The medical claims of this patient between 2015-01-22 and 2015-02-06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8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837</Words>
  <Application>Microsoft Macintosh PowerPoint</Application>
  <PresentationFormat>Widescreen</PresentationFormat>
  <Paragraphs>80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Discussion about OptumInsight Data</vt:lpstr>
      <vt:lpstr>Outline of Discussion</vt:lpstr>
      <vt:lpstr>1. Procedure codes</vt:lpstr>
      <vt:lpstr>1. Procedure codes:  Questions</vt:lpstr>
      <vt:lpstr>1. Procedure codes:  Loc_Cd</vt:lpstr>
      <vt:lpstr>Variables available in different claims tables</vt:lpstr>
      <vt:lpstr>2. Financial fields</vt:lpstr>
      <vt:lpstr>2. Financial fields:  Questions</vt:lpstr>
      <vt:lpstr>2. Financial fields: example 1</vt:lpstr>
      <vt:lpstr>2. Financial fields: example 1</vt:lpstr>
      <vt:lpstr>3. Diagnoses </vt:lpstr>
      <vt:lpstr>3. Diagnoses: Question 1</vt:lpstr>
      <vt:lpstr>3. Diagnoses: Question 1</vt:lpstr>
      <vt:lpstr>3. Diagnoses: Question 2</vt:lpstr>
      <vt:lpstr>3. Diagnoses: Question 3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Mengbing Li</dc:creator>
  <cp:lastModifiedBy>Zhenke Wu</cp:lastModifiedBy>
  <cp:revision>111</cp:revision>
  <dcterms:created xsi:type="dcterms:W3CDTF">2019-01-25T16:00:35Z</dcterms:created>
  <dcterms:modified xsi:type="dcterms:W3CDTF">2019-01-29T17:11:38Z</dcterms:modified>
</cp:coreProperties>
</file>