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801600" cy="12801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3194" autoAdjust="0"/>
  </p:normalViewPr>
  <p:slideViewPr>
    <p:cSldViewPr snapToGrid="0">
      <p:cViewPr varScale="1">
        <p:scale>
          <a:sx n="105" d="100"/>
          <a:sy n="105" d="100"/>
        </p:scale>
        <p:origin x="-1440" y="-120"/>
      </p:cViewPr>
      <p:guideLst>
        <p:guide orient="horz" pos="4032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DD74-CA5D-4621-93F6-3B40275DBAF6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8F35-46F1-4EA4-AC44-4CEF81C15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8F35-46F1-4EA4-AC44-4CEF81C15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0BA0-BF27-44C7-86BA-2B0213FAD57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6008-B76A-476D-889B-6B5A1A5C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ubset_ac_active_nodup.cs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4779" y="5173119"/>
            <a:ext cx="8006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 of </a:t>
            </a:r>
            <a:r>
              <a:rPr lang="en-US" sz="4400" dirty="0" err="1"/>
              <a:t>Subsetting</a:t>
            </a:r>
            <a:r>
              <a:rPr lang="en-US" sz="4400" dirty="0"/>
              <a:t> the Data Set</a:t>
            </a:r>
          </a:p>
        </p:txBody>
      </p:sp>
    </p:spTree>
    <p:extLst>
      <p:ext uri="{BB962C8B-B14F-4D97-AF65-F5344CB8AC3E}">
        <p14:creationId xmlns:p14="http://schemas.microsoft.com/office/powerpoint/2010/main" val="262557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44" y="550911"/>
            <a:ext cx="12531256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 of the process:</a:t>
            </a:r>
          </a:p>
          <a:p>
            <a:endParaRPr lang="en-US" sz="2800" dirty="0"/>
          </a:p>
          <a:p>
            <a:pPr marL="360045" indent="-360045">
              <a:buFont typeface="+mj-lt"/>
              <a:buAutoNum type="arabicPeriod"/>
            </a:pPr>
            <a:r>
              <a:rPr lang="en-US" sz="2800" dirty="0"/>
              <a:t>Exclude patients who never got any anti-coagulants</a:t>
            </a:r>
          </a:p>
          <a:p>
            <a:pPr marL="360045" indent="-360045">
              <a:buFont typeface="+mj-lt"/>
              <a:buAutoNum type="arabicPeriod"/>
            </a:pPr>
            <a:endParaRPr lang="en-US" sz="2800" dirty="0"/>
          </a:p>
          <a:p>
            <a:pPr marL="360045" indent="-360045">
              <a:buFont typeface="+mj-lt"/>
              <a:buAutoNum type="arabicPeriod"/>
            </a:pPr>
            <a:r>
              <a:rPr lang="en-US" sz="2800" dirty="0"/>
              <a:t>Obtain index cancer date and index cancer type</a:t>
            </a:r>
          </a:p>
          <a:p>
            <a:pPr lvl="1"/>
            <a:r>
              <a:rPr lang="en-US" sz="2800" dirty="0"/>
              <a:t>1) Implement the multiple cancer algorithm</a:t>
            </a:r>
          </a:p>
          <a:p>
            <a:pPr marL="360045" indent="-360045">
              <a:buFont typeface="+mj-lt"/>
              <a:buAutoNum type="arabicPeriod"/>
            </a:pPr>
            <a:endParaRPr lang="en-US" sz="2800" dirty="0"/>
          </a:p>
          <a:p>
            <a:pPr marL="360045" indent="-360045">
              <a:buFont typeface="+mj-lt"/>
              <a:buAutoNum type="arabicPeriod"/>
            </a:pPr>
            <a:r>
              <a:rPr lang="en-US" sz="2800" dirty="0"/>
              <a:t>Exclude patients whose cancer was not active</a:t>
            </a:r>
          </a:p>
          <a:p>
            <a:pPr marL="840105" lvl="1" indent="-360045">
              <a:buFont typeface="+mj-lt"/>
              <a:buAutoNum type="arabicParenR"/>
            </a:pPr>
            <a:r>
              <a:rPr lang="en-US" sz="2800" dirty="0"/>
              <a:t>Definition of being active: having an HCPCS </a:t>
            </a:r>
            <a:r>
              <a:rPr lang="en-US" sz="2800" dirty="0" smtClean="0"/>
              <a:t>code for chemo procedure </a:t>
            </a:r>
            <a:r>
              <a:rPr lang="en-US" sz="2800" dirty="0"/>
              <a:t>or an NDC code </a:t>
            </a:r>
            <a:r>
              <a:rPr lang="en-US" sz="2800" dirty="0" smtClean="0"/>
              <a:t>for chemo drug after </a:t>
            </a:r>
            <a:r>
              <a:rPr lang="en-US" sz="2800" dirty="0"/>
              <a:t>index cancer </a:t>
            </a:r>
            <a:r>
              <a:rPr lang="en-US" sz="2800" dirty="0" smtClean="0"/>
              <a:t>diagnosis and before index VTE date</a:t>
            </a:r>
            <a:endParaRPr lang="en-US" sz="2800" dirty="0"/>
          </a:p>
          <a:p>
            <a:pPr marL="840105" lvl="1" indent="-360045">
              <a:buFont typeface="+mj-lt"/>
              <a:buAutoNum type="arabicParenR"/>
            </a:pPr>
            <a:endParaRPr lang="en-US" sz="2800" dirty="0"/>
          </a:p>
          <a:p>
            <a:pPr marL="382905" indent="-360045">
              <a:buFont typeface="+mj-lt"/>
              <a:buAutoNum type="arabicPeriod"/>
            </a:pPr>
            <a:r>
              <a:rPr lang="en-US" sz="2800" dirty="0"/>
              <a:t>Remove duplicated records: rows that agree on: </a:t>
            </a:r>
            <a:r>
              <a:rPr lang="en-US" sz="2800" dirty="0" err="1"/>
              <a:t>patid</a:t>
            </a:r>
            <a:r>
              <a:rPr lang="en-US" sz="2800" dirty="0"/>
              <a:t>, </a:t>
            </a:r>
            <a:r>
              <a:rPr lang="en-US" sz="2800" dirty="0" err="1"/>
              <a:t>fill_dt</a:t>
            </a:r>
            <a:r>
              <a:rPr lang="en-US" sz="2800" dirty="0"/>
              <a:t>, category, </a:t>
            </a:r>
            <a:r>
              <a:rPr lang="en-US" sz="2800" dirty="0" err="1"/>
              <a:t>brand_name</a:t>
            </a:r>
            <a:r>
              <a:rPr lang="en-US" sz="2800" dirty="0"/>
              <a:t>, copay, </a:t>
            </a:r>
            <a:r>
              <a:rPr lang="en-US" sz="2800" dirty="0" err="1"/>
              <a:t>index_dt</a:t>
            </a:r>
            <a:r>
              <a:rPr lang="en-US" sz="2800" dirty="0"/>
              <a:t>, </a:t>
            </a:r>
            <a:r>
              <a:rPr lang="en-US" sz="2800" dirty="0" err="1"/>
              <a:t>index_cancer_dt</a:t>
            </a:r>
            <a:r>
              <a:rPr lang="en-US" sz="2800" dirty="0"/>
              <a:t>, </a:t>
            </a:r>
            <a:r>
              <a:rPr lang="en-US" sz="2800" dirty="0" err="1"/>
              <a:t>cancer_type</a:t>
            </a:r>
            <a:r>
              <a:rPr lang="en-US" sz="2800" dirty="0"/>
              <a:t>, </a:t>
            </a:r>
            <a:r>
              <a:rPr lang="en-US" sz="2800" dirty="0" err="1"/>
              <a:t>days_sup</a:t>
            </a:r>
            <a:r>
              <a:rPr lang="en-US" sz="2800" dirty="0"/>
              <a:t>, quantity, strength. (The reason is that some patients were on multiple plans (multiple </a:t>
            </a:r>
            <a:r>
              <a:rPr lang="en-US" sz="2800" dirty="0" err="1"/>
              <a:t>planid</a:t>
            </a:r>
            <a:r>
              <a:rPr lang="en-US" sz="2800" dirty="0"/>
              <a:t>), so records were duplicated.)</a:t>
            </a:r>
          </a:p>
          <a:p>
            <a:pPr marL="360045" indent="-360045">
              <a:buFont typeface="+mj-lt"/>
              <a:buAutoNum type="arabicPeriod"/>
            </a:pPr>
            <a:endParaRPr lang="en-US" sz="2800" dirty="0"/>
          </a:p>
          <a:p>
            <a:pPr marL="360045" indent="-360045">
              <a:buFont typeface="+mj-lt"/>
              <a:buAutoNum type="arabicPeriod"/>
            </a:pPr>
            <a:r>
              <a:rPr lang="en-US" sz="2800" dirty="0"/>
              <a:t>Exclude patients who did not get any anti-coagulants within </a:t>
            </a:r>
            <a:r>
              <a:rPr lang="en-US" sz="2800" dirty="0" smtClean="0"/>
              <a:t>30 </a:t>
            </a:r>
            <a:r>
              <a:rPr lang="en-US" sz="2800" dirty="0"/>
              <a:t>days after index VTE </a:t>
            </a:r>
            <a:r>
              <a:rPr lang="en-US" sz="2800" dirty="0" smtClean="0"/>
              <a:t>date</a:t>
            </a:r>
          </a:p>
          <a:p>
            <a:pPr marL="360045" indent="-360045">
              <a:buFont typeface="+mj-lt"/>
              <a:buAutoNum type="arabicPeriod"/>
            </a:pPr>
            <a:endParaRPr lang="en-US" sz="2800" dirty="0"/>
          </a:p>
          <a:p>
            <a:pPr marL="360045" indent="-360045">
              <a:buFont typeface="+mj-lt"/>
              <a:buAutoNum type="arabicPeriod"/>
            </a:pPr>
            <a:r>
              <a:rPr lang="en-US" sz="2800" dirty="0" smtClean="0"/>
              <a:t>Implement the multiple cancer algorithm: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stomach </a:t>
            </a:r>
            <a:r>
              <a:rPr lang="en-US" sz="2800" dirty="0"/>
              <a:t>+ any other cancer --&gt; stomach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	pancreas </a:t>
            </a:r>
            <a:r>
              <a:rPr lang="en-US" sz="2800" dirty="0"/>
              <a:t>+ any other cancer --&gt; pancreas</a:t>
            </a:r>
            <a:r>
              <a:rPr lang="en-US" sz="2800" dirty="0" smtClean="0"/>
              <a:t>,	</a:t>
            </a:r>
          </a:p>
          <a:p>
            <a:r>
              <a:rPr lang="en-US" sz="2800" dirty="0" smtClean="0"/>
              <a:t>	stomach </a:t>
            </a:r>
            <a:r>
              <a:rPr lang="en-US" sz="2800" dirty="0"/>
              <a:t>+ pancreas --&gt; pancreas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	lung/lymphoma/gynecologic/bladder/testicular cancer </a:t>
            </a:r>
            <a:r>
              <a:rPr lang="en-US" sz="2800" dirty="0"/>
              <a:t>+ any other </a:t>
            </a:r>
            <a:r>
              <a:rPr lang="en-US" sz="2800" dirty="0" smtClean="0"/>
              <a:t>non-stomach 	or pancreas cancer </a:t>
            </a:r>
            <a:r>
              <a:rPr lang="en-US" sz="2800" dirty="0"/>
              <a:t>--&gt; the named cancer (either lung, </a:t>
            </a:r>
            <a:r>
              <a:rPr lang="en-US" sz="2800" dirty="0" smtClean="0"/>
              <a:t>lymphoma</a:t>
            </a:r>
            <a:r>
              <a:rPr lang="en-US" sz="2800" dirty="0"/>
              <a:t>, gynecologic, </a:t>
            </a:r>
            <a:r>
              <a:rPr lang="en-US" sz="2800" dirty="0" smtClean="0"/>
              <a:t>	bladder</a:t>
            </a:r>
            <a:r>
              <a:rPr lang="en-US" sz="2800" dirty="0"/>
              <a:t>, testicular </a:t>
            </a:r>
            <a:r>
              <a:rPr lang="en-US" sz="2800" dirty="0" smtClean="0"/>
              <a:t>	(</a:t>
            </a:r>
            <a:r>
              <a:rPr lang="en-US" sz="2800" dirty="0"/>
              <a:t>essentially ignore the other non </a:t>
            </a:r>
            <a:r>
              <a:rPr lang="en-US" sz="2800" dirty="0" smtClean="0"/>
              <a:t>stomach/pancreas cancer),</a:t>
            </a:r>
          </a:p>
          <a:p>
            <a:r>
              <a:rPr lang="en-US" sz="2800" dirty="0" smtClean="0"/>
              <a:t>	any </a:t>
            </a:r>
            <a:r>
              <a:rPr lang="en-US" sz="2800" dirty="0"/>
              <a:t>combination not listed above --&gt; multiple cancers. </a:t>
            </a:r>
          </a:p>
          <a:p>
            <a:pPr marL="382905" indent="-360045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08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0310" y="511737"/>
            <a:ext cx="9396663" cy="1225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 of information: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000" dirty="0"/>
              <a:t>Key variable to matching all patient information across data sets: </a:t>
            </a:r>
            <a:r>
              <a:rPr lang="en-US" sz="2000" dirty="0" err="1"/>
              <a:t>patid</a:t>
            </a:r>
            <a:endParaRPr lang="en-US" sz="2000" dirty="0"/>
          </a:p>
          <a:p>
            <a:endParaRPr lang="en-US" sz="200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000" dirty="0"/>
              <a:t>PHARMA data sets (2007-2016):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patid</a:t>
            </a:r>
            <a:endParaRPr lang="en-US" sz="2000" dirty="0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 smtClean="0"/>
              <a:t>clmid</a:t>
            </a:r>
            <a:endParaRPr lang="en-US" sz="2000" dirty="0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copay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fill_dt</a:t>
            </a:r>
            <a:r>
              <a:rPr lang="en-US" sz="2000" dirty="0"/>
              <a:t> (prescription date)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ndc</a:t>
            </a:r>
            <a:r>
              <a:rPr lang="en-US" sz="2000" dirty="0"/>
              <a:t> (NDC codes for outpatient anti-coagulants and chemo drugs)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days_sup</a:t>
            </a:r>
            <a:r>
              <a:rPr lang="en-US" sz="2000" dirty="0"/>
              <a:t> (# of days of supply for the prescribed drug)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quantity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strength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000" dirty="0"/>
              <a:t>MEDICAL data sets (2007-2016):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patid</a:t>
            </a:r>
            <a:endParaRPr lang="en-US" sz="2000" dirty="0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diag1 – diag25 (ICD9 codes for diagnoses)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fst_dt</a:t>
            </a:r>
            <a:r>
              <a:rPr lang="en-US" sz="2000" dirty="0"/>
              <a:t> (first service date, viewed as diagnosis date)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ndc</a:t>
            </a:r>
            <a:r>
              <a:rPr lang="en-US" sz="2000" dirty="0"/>
              <a:t> (NDC codes for inpatient and outpatient chemo drugs)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proc_cd</a:t>
            </a:r>
            <a:r>
              <a:rPr lang="en-US" sz="2000" dirty="0"/>
              <a:t> (HCPC codes for chemo procedures</a:t>
            </a:r>
            <a:r>
              <a:rPr lang="en-US" sz="2000" dirty="0" smtClean="0"/>
              <a:t>)</a:t>
            </a:r>
          </a:p>
          <a:p>
            <a:pPr marL="322898" indent="-30003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2898" indent="-300038">
              <a:buFont typeface="Arial" panose="020B0604020202020204" pitchFamily="34" charset="0"/>
              <a:buChar char="•"/>
            </a:pPr>
            <a:r>
              <a:rPr lang="en-US" sz="2000" dirty="0" smtClean="0"/>
              <a:t>CONFINEMENT </a:t>
            </a:r>
            <a:r>
              <a:rPr lang="en-US" sz="2000" dirty="0"/>
              <a:t>data sets (2007-2016):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patid</a:t>
            </a:r>
            <a:r>
              <a:rPr lang="en-US" sz="2000" dirty="0"/>
              <a:t>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smtClean="0"/>
              <a:t>Diag1-diag5 </a:t>
            </a:r>
            <a:r>
              <a:rPr lang="en-US" sz="2000" dirty="0"/>
              <a:t>(ICD9 codes for diagnoses</a:t>
            </a:r>
            <a:r>
              <a:rPr lang="en-US" sz="2000" dirty="0" smtClean="0"/>
              <a:t>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fst_dt</a:t>
            </a:r>
            <a:r>
              <a:rPr lang="en-US" sz="2000" dirty="0"/>
              <a:t> (first service date, viewed as diagnosis date</a:t>
            </a:r>
            <a:r>
              <a:rPr lang="en-US" sz="2000" dirty="0" smtClean="0"/>
              <a:t>)</a:t>
            </a:r>
            <a:endParaRPr lang="en-US" sz="2000" dirty="0"/>
          </a:p>
          <a:p>
            <a:pPr marL="300038" indent="-30003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sz="2000" dirty="0"/>
              <a:t>MEMBER data set: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patid</a:t>
            </a:r>
            <a:endParaRPr lang="en-US" sz="2000" dirty="0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/>
              <a:t>index_dt</a:t>
            </a:r>
            <a:r>
              <a:rPr lang="en-US" sz="2000" dirty="0"/>
              <a:t> (index VTE date</a:t>
            </a:r>
            <a:r>
              <a:rPr lang="en-US" sz="2000" dirty="0" smtClean="0"/>
              <a:t>)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2898" indent="-300038">
              <a:buFont typeface="Arial" panose="020B0604020202020204" pitchFamily="34" charset="0"/>
              <a:buChar char="•"/>
            </a:pPr>
            <a:r>
              <a:rPr lang="en-US" sz="2000" dirty="0" smtClean="0"/>
              <a:t>FACILITY data sets (2007-2016):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 smtClean="0"/>
              <a:t>patid</a:t>
            </a:r>
            <a:r>
              <a:rPr lang="en-US" sz="2000" dirty="0" smtClean="0"/>
              <a:t> 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proc_cd</a:t>
            </a:r>
            <a:r>
              <a:rPr lang="en-US" sz="2000" dirty="0" smtClean="0"/>
              <a:t> (</a:t>
            </a:r>
            <a:r>
              <a:rPr lang="en-US" sz="2000" dirty="0"/>
              <a:t>HCPC codes for chemo procedures</a:t>
            </a:r>
            <a:r>
              <a:rPr lang="en-US" sz="2000" dirty="0" smtClean="0"/>
              <a:t>)</a:t>
            </a:r>
            <a:endParaRPr lang="en-US" sz="2000" dirty="0"/>
          </a:p>
          <a:p>
            <a:pPr marL="780098" lvl="1" indent="-300038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2898" indent="-300038">
              <a:buFont typeface="Arial" panose="020B0604020202020204" pitchFamily="34" charset="0"/>
              <a:buChar char="•"/>
            </a:pPr>
            <a:r>
              <a:rPr lang="en-US" sz="2000" dirty="0"/>
              <a:t>All_codes_ICD9_NDC_HCPCS.xlsx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ICD9 codes for cancers</a:t>
            </a:r>
          </a:p>
          <a:p>
            <a:pPr marL="75723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NDC codes for AC</a:t>
            </a:r>
            <a:endParaRPr lang="fr-FR" sz="2000" dirty="0"/>
          </a:p>
          <a:p>
            <a:pPr marL="757238" lvl="1" indent="-300038">
              <a:buFont typeface="Arial" panose="020B0604020202020204" pitchFamily="34" charset="0"/>
              <a:buChar char="•"/>
            </a:pPr>
            <a:r>
              <a:rPr lang="fr-FR" sz="2000" dirty="0"/>
              <a:t>NDC codes for </a:t>
            </a:r>
            <a:r>
              <a:rPr lang="fr-FR" sz="2000" dirty="0" err="1"/>
              <a:t>chemo</a:t>
            </a:r>
            <a:r>
              <a:rPr lang="fr-FR" sz="2000" dirty="0"/>
              <a:t> </a:t>
            </a:r>
            <a:r>
              <a:rPr lang="fr-FR" sz="2000" dirty="0" err="1"/>
              <a:t>drugs</a:t>
            </a:r>
            <a:endParaRPr lang="en-US" sz="1600" dirty="0"/>
          </a:p>
          <a:p>
            <a:pPr marL="757238" lvl="1" indent="-300038">
              <a:buFont typeface="Arial" panose="020B0604020202020204" pitchFamily="34" charset="0"/>
              <a:buChar char="•"/>
            </a:pPr>
            <a:r>
              <a:rPr lang="en-US" sz="2000" dirty="0"/>
              <a:t>HCPCS codes for chemo procedures</a:t>
            </a:r>
          </a:p>
          <a:p>
            <a:pPr marL="322898" indent="-300038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06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094" y="1203159"/>
            <a:ext cx="5609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final data set look like?</a:t>
            </a:r>
          </a:p>
          <a:p>
            <a:endParaRPr lang="en-US" sz="2800" dirty="0"/>
          </a:p>
        </p:txBody>
      </p:sp>
      <p:sp>
        <p:nvSpPr>
          <p:cNvPr id="3" name="TextBox 2">
            <a:hlinkClick r:id="rId3" action="ppaction://hlinkfile"/>
          </p:cNvPr>
          <p:cNvSpPr txBox="1"/>
          <p:nvPr/>
        </p:nvSpPr>
        <p:spPr>
          <a:xfrm>
            <a:off x="3743794" y="1948721"/>
            <a:ext cx="34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subset_ac_days_multi_cancers.xlsx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37" y="2537068"/>
            <a:ext cx="9709649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77" y="6744401"/>
            <a:ext cx="409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Go through </a:t>
            </a:r>
            <a:r>
              <a:rPr lang="en-US" dirty="0" smtClean="0"/>
              <a:t>diag1-diag25 (MEDICAL) and diag1-diag5 (CONFINEMENT) </a:t>
            </a:r>
            <a:r>
              <a:rPr lang="en-US" dirty="0"/>
              <a:t>in each row to look for cancer ICD9 codes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660" y="5692580"/>
            <a:ext cx="398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Read diagnosis information from MEDICAL data </a:t>
            </a:r>
            <a:r>
              <a:rPr lang="en-US" dirty="0" smtClean="0"/>
              <a:t>sets and CONFINEMENT data 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1731" y="-114675"/>
            <a:ext cx="492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Procedures of </a:t>
            </a:r>
            <a:r>
              <a:rPr lang="en-US" sz="3600" b="1" dirty="0" err="1"/>
              <a:t>subsetting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7064" y="1465827"/>
            <a:ext cx="3681008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-117936" y="1428534"/>
            <a:ext cx="4302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0060" lvl="1"/>
            <a:r>
              <a:rPr lang="en-US" sz="2000" dirty="0"/>
              <a:t>1) Merge outpatient prescription records from PHARMA, and index VTE date from MEMBER data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-291464" y="450164"/>
            <a:ext cx="4349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1. Exclude </a:t>
            </a:r>
            <a:r>
              <a:rPr lang="en-US" sz="2000" b="1" dirty="0"/>
              <a:t>patients who never got outpatient anti-coagulants from pharma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497" y="2792125"/>
            <a:ext cx="3660141" cy="11387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97223" y="2771688"/>
            <a:ext cx="36810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2) Keep rows having an NDC code for anti-coagulant: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ndc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ndc_ac_code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ndc_ac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091" y="5054950"/>
            <a:ext cx="3841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Obtain index cancer date and index cancer type</a:t>
            </a:r>
          </a:p>
          <a:p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6868" y="5741460"/>
            <a:ext cx="3886670" cy="782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4" name="Rounded Rectangle 13"/>
          <p:cNvSpPr/>
          <p:nvPr/>
        </p:nvSpPr>
        <p:spPr>
          <a:xfrm>
            <a:off x="308936" y="6774046"/>
            <a:ext cx="3885282" cy="839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Rounded Rectangle 14"/>
          <p:cNvSpPr/>
          <p:nvPr/>
        </p:nvSpPr>
        <p:spPr>
          <a:xfrm>
            <a:off x="306868" y="7952398"/>
            <a:ext cx="3877649" cy="200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333058" y="7989950"/>
            <a:ext cx="40701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Among patients with at least one cancer diagnosis, use the earliest cancer diagnosis date as the index cancer date: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having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min(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/>
              <a:t>; </a:t>
            </a:r>
          </a:p>
          <a:p>
            <a:r>
              <a:rPr lang="en-US" dirty="0"/>
              <a:t>and the corresponding </a:t>
            </a:r>
            <a:r>
              <a:rPr lang="en-US" dirty="0" smtClean="0"/>
              <a:t>cancer(s) </a:t>
            </a:r>
            <a:r>
              <a:rPr lang="en-US" dirty="0"/>
              <a:t>as </a:t>
            </a:r>
            <a:endParaRPr lang="en-US" dirty="0" smtClean="0"/>
          </a:p>
          <a:p>
            <a:r>
              <a:rPr lang="en-US" dirty="0" smtClean="0"/>
              <a:t>index cancer(s)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1383" y="10443944"/>
            <a:ext cx="3872156" cy="813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8" name="Rounded Rectangle 17"/>
          <p:cNvSpPr/>
          <p:nvPr/>
        </p:nvSpPr>
        <p:spPr>
          <a:xfrm>
            <a:off x="4652728" y="2025671"/>
            <a:ext cx="3990065" cy="2317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449208" y="10435182"/>
            <a:ext cx="3636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Keep patients whose index cancer happened prior to index </a:t>
            </a:r>
            <a:r>
              <a:rPr lang="en-US" dirty="0" smtClean="0"/>
              <a:t>VTE: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index_dt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index_cancer_dt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2823" y="2169436"/>
            <a:ext cx="40480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Select </a:t>
            </a:r>
            <a:r>
              <a:rPr lang="en-US" dirty="0"/>
              <a:t>patients who had a chemo drug or chemo procedure between index cancer date and index VTE </a:t>
            </a:r>
            <a:r>
              <a:rPr lang="en-US" dirty="0" smtClean="0"/>
              <a:t>date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index_cancer_dt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index_dt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ndc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ndc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chemo_codes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chemo“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(from proccd.xlsx)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10" idx="2"/>
            <a:endCxn id="13" idx="0"/>
          </p:cNvCxnSpPr>
          <p:nvPr/>
        </p:nvCxnSpPr>
        <p:spPr>
          <a:xfrm>
            <a:off x="2217568" y="3930897"/>
            <a:ext cx="32635" cy="181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2217568" y="2481490"/>
            <a:ext cx="0" cy="31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5" idx="0"/>
          </p:cNvCxnSpPr>
          <p:nvPr/>
        </p:nvCxnSpPr>
        <p:spPr>
          <a:xfrm flipH="1">
            <a:off x="2245693" y="7614006"/>
            <a:ext cx="5884" cy="33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2250203" y="6524059"/>
            <a:ext cx="1374" cy="24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7" idx="0"/>
          </p:cNvCxnSpPr>
          <p:nvPr/>
        </p:nvCxnSpPr>
        <p:spPr>
          <a:xfrm>
            <a:off x="2245693" y="9957327"/>
            <a:ext cx="11768" cy="48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18" idx="1"/>
          </p:cNvCxnSpPr>
          <p:nvPr/>
        </p:nvCxnSpPr>
        <p:spPr>
          <a:xfrm flipV="1">
            <a:off x="4193539" y="3184335"/>
            <a:ext cx="459189" cy="766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75644" y="1615883"/>
            <a:ext cx="4687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3. Select patients whose cancer was active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0631139" y="8866020"/>
            <a:ext cx="457200" cy="1306316"/>
          </a:xfrm>
          <a:prstGeom prst="downArrow">
            <a:avLst/>
          </a:prstGeom>
          <a:solidFill>
            <a:schemeClr val="lt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2928" y="11053996"/>
            <a:ext cx="7286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Included </a:t>
            </a:r>
            <a:r>
              <a:rPr lang="en-US" dirty="0"/>
              <a:t>variables: </a:t>
            </a:r>
            <a:r>
              <a:rPr lang="en-US" dirty="0" err="1"/>
              <a:t>patid</a:t>
            </a:r>
            <a:r>
              <a:rPr lang="en-US" dirty="0" smtClean="0"/>
              <a:t>, </a:t>
            </a:r>
            <a:r>
              <a:rPr lang="en-US" dirty="0" err="1" smtClean="0"/>
              <a:t>clmid</a:t>
            </a:r>
            <a:r>
              <a:rPr lang="en-US" dirty="0" smtClean="0"/>
              <a:t> (claim ID), </a:t>
            </a:r>
            <a:r>
              <a:rPr lang="en-US" dirty="0" err="1" smtClean="0"/>
              <a:t>fill_dt</a:t>
            </a:r>
            <a:r>
              <a:rPr lang="en-US" dirty="0" smtClean="0"/>
              <a:t> (AC </a:t>
            </a:r>
            <a:r>
              <a:rPr lang="en-US" dirty="0"/>
              <a:t>prescription </a:t>
            </a:r>
            <a:r>
              <a:rPr lang="en-US" dirty="0" smtClean="0"/>
              <a:t>date), category (AC category), </a:t>
            </a:r>
            <a:r>
              <a:rPr lang="en-US" dirty="0" err="1" smtClean="0"/>
              <a:t>brand_name</a:t>
            </a:r>
            <a:r>
              <a:rPr lang="en-US" dirty="0" smtClean="0"/>
              <a:t> (AC brand name), copay, </a:t>
            </a:r>
            <a:r>
              <a:rPr lang="en-US" dirty="0" err="1" smtClean="0"/>
              <a:t>index_dt</a:t>
            </a:r>
            <a:r>
              <a:rPr lang="en-US" dirty="0" smtClean="0"/>
              <a:t> (index </a:t>
            </a:r>
            <a:r>
              <a:rPr lang="en-US" dirty="0"/>
              <a:t>VTE </a:t>
            </a:r>
            <a:r>
              <a:rPr lang="en-US" dirty="0" smtClean="0"/>
              <a:t>date), </a:t>
            </a:r>
            <a:r>
              <a:rPr lang="en-US" dirty="0" err="1" smtClean="0"/>
              <a:t>index_cancer_dt</a:t>
            </a:r>
            <a:r>
              <a:rPr lang="en-US" dirty="0" smtClean="0"/>
              <a:t>, </a:t>
            </a:r>
            <a:r>
              <a:rPr lang="en-US" dirty="0" err="1" smtClean="0"/>
              <a:t>cancer_type</a:t>
            </a:r>
            <a:r>
              <a:rPr lang="en-US" dirty="0" smtClean="0"/>
              <a:t>, </a:t>
            </a:r>
            <a:r>
              <a:rPr lang="en-US" dirty="0" err="1" smtClean="0"/>
              <a:t>cancer_type_combined</a:t>
            </a:r>
            <a:r>
              <a:rPr lang="en-US" dirty="0" smtClean="0"/>
              <a:t> (after implementing the multiple algorithm), </a:t>
            </a:r>
            <a:r>
              <a:rPr lang="en-US" dirty="0" err="1" smtClean="0"/>
              <a:t>days_sup</a:t>
            </a:r>
            <a:r>
              <a:rPr lang="en-US" dirty="0" smtClean="0"/>
              <a:t> (days of supply), quantity (quantity of prescribed drug), strength (dose of prescribed drug)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1" idx="3"/>
            <a:endCxn id="45" idx="1"/>
          </p:cNvCxnSpPr>
          <p:nvPr/>
        </p:nvCxnSpPr>
        <p:spPr>
          <a:xfrm flipV="1">
            <a:off x="8608861" y="2079653"/>
            <a:ext cx="717191" cy="53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89834" y="5328272"/>
            <a:ext cx="3919027" cy="662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9180589" y="748220"/>
            <a:ext cx="3628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5. Remove </a:t>
            </a:r>
            <a:r>
              <a:rPr lang="en-US" sz="2000" b="1" dirty="0"/>
              <a:t>patients </a:t>
            </a:r>
            <a:r>
              <a:rPr lang="en-US" sz="2000" b="1" dirty="0" smtClean="0"/>
              <a:t>who did not get an AC within 30 days after index VTE date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18985" y="2140939"/>
            <a:ext cx="1" cy="5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328" y="3885401"/>
            <a:ext cx="3187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Resulting data set is named </a:t>
            </a:r>
            <a:r>
              <a:rPr lang="en-US" sz="1600" i="1" dirty="0" smtClean="0"/>
              <a:t>final1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subjects: 184320</a:t>
            </a:r>
          </a:p>
          <a:p>
            <a:r>
              <a:rPr lang="en-US" sz="1600" dirty="0"/>
              <a:t># rows: 2948379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8554" y="11302553"/>
            <a:ext cx="1917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44162</a:t>
            </a:r>
          </a:p>
        </p:txBody>
      </p:sp>
      <p:cxnSp>
        <p:nvCxnSpPr>
          <p:cNvPr id="36" name="Straight Arrow Connector 35"/>
          <p:cNvCxnSpPr>
            <a:stCxn id="18" idx="2"/>
            <a:endCxn id="31" idx="0"/>
          </p:cNvCxnSpPr>
          <p:nvPr/>
        </p:nvCxnSpPr>
        <p:spPr>
          <a:xfrm>
            <a:off x="6647761" y="4342999"/>
            <a:ext cx="1587" cy="9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809044" y="4307363"/>
            <a:ext cx="31850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Resulting data set is named </a:t>
            </a:r>
            <a:r>
              <a:rPr lang="en-US" sz="1600" i="1" dirty="0" smtClean="0"/>
              <a:t>final2</a:t>
            </a:r>
            <a:endParaRPr lang="en-US" sz="1600" dirty="0" smtClean="0"/>
          </a:p>
          <a:p>
            <a:r>
              <a:rPr lang="en-US" sz="1600" dirty="0" smtClean="0"/>
              <a:t># </a:t>
            </a:r>
            <a:r>
              <a:rPr lang="en-US" sz="1600" dirty="0"/>
              <a:t>subjects: 21332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61533" y="5298098"/>
            <a:ext cx="393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Merge </a:t>
            </a:r>
            <a:r>
              <a:rPr lang="en-US" i="1" dirty="0" smtClean="0"/>
              <a:t>final1</a:t>
            </a:r>
            <a:r>
              <a:rPr lang="en-US" dirty="0" smtClean="0"/>
              <a:t> and </a:t>
            </a:r>
            <a:r>
              <a:rPr lang="en-US" i="1" dirty="0" smtClean="0"/>
              <a:t>final2</a:t>
            </a:r>
            <a:r>
              <a:rPr lang="en-US" dirty="0" smtClean="0"/>
              <a:t>, keeping rows with </a:t>
            </a:r>
            <a:r>
              <a:rPr lang="en-US" dirty="0" err="1" smtClean="0"/>
              <a:t>patid</a:t>
            </a:r>
            <a:r>
              <a:rPr lang="en-US" dirty="0" smtClean="0"/>
              <a:t> appearing in both data sets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50152" y="4892061"/>
            <a:ext cx="3334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4. Remove </a:t>
            </a:r>
            <a:r>
              <a:rPr lang="en-US" sz="2000" b="1" dirty="0"/>
              <a:t>duplicated records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89835" y="5935454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</a:t>
            </a:r>
            <a:r>
              <a:rPr lang="en-US" sz="1600" dirty="0" smtClean="0"/>
              <a:t>21332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rows: 244770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689835" y="6711122"/>
            <a:ext cx="3919026" cy="1364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2" name="Rectangle 41"/>
          <p:cNvSpPr/>
          <p:nvPr/>
        </p:nvSpPr>
        <p:spPr>
          <a:xfrm>
            <a:off x="4754191" y="6676179"/>
            <a:ext cx="4028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Keep rows with distinct values: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climd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fill_dt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category,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brand_name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copay,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index_dt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index_cancer_dt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cancer_type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days_sup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quantity, strength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31" idx="2"/>
            <a:endCxn id="41" idx="0"/>
          </p:cNvCxnSpPr>
          <p:nvPr/>
        </p:nvCxnSpPr>
        <p:spPr>
          <a:xfrm>
            <a:off x="6649348" y="5991147"/>
            <a:ext cx="0" cy="71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75113" y="8101778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</a:t>
            </a:r>
            <a:r>
              <a:rPr lang="en-US" sz="1600" dirty="0" smtClean="0"/>
              <a:t>21332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rows: 238702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326052" y="1763883"/>
            <a:ext cx="3145639" cy="631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9439239" y="1801628"/>
            <a:ext cx="314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fill_dt</a:t>
            </a:r>
            <a:r>
              <a:rPr lang="en-US" sz="1600" dirty="0"/>
              <a:t> &lt;= </a:t>
            </a:r>
            <a:r>
              <a:rPr lang="en-US" sz="1600" dirty="0" smtClean="0"/>
              <a:t>index_dt+30 </a:t>
            </a:r>
            <a:r>
              <a:rPr lang="en-US" sz="1600" dirty="0"/>
              <a:t>&amp; </a:t>
            </a:r>
            <a:r>
              <a:rPr lang="en-US" sz="1600" dirty="0" err="1"/>
              <a:t>fill_dt</a:t>
            </a:r>
            <a:r>
              <a:rPr lang="en-US" sz="1600" dirty="0"/>
              <a:t> &gt;= </a:t>
            </a:r>
            <a:r>
              <a:rPr lang="en-US" sz="1600" dirty="0" err="1"/>
              <a:t>index_dt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9378026" y="2386403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</a:t>
            </a:r>
            <a:r>
              <a:rPr lang="en-US" sz="1600" dirty="0" smtClean="0"/>
              <a:t>14945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rows: 171050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318722" y="3146209"/>
            <a:ext cx="3008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6. Implement </a:t>
            </a:r>
            <a:r>
              <a:rPr lang="en-US" sz="2000" b="1" dirty="0"/>
              <a:t>the multiple cancer </a:t>
            </a:r>
            <a:r>
              <a:rPr lang="en-US" sz="2000" b="1" dirty="0" smtClean="0"/>
              <a:t>algorithm</a:t>
            </a:r>
            <a:endParaRPr lang="en-US" sz="20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9105993" y="3842110"/>
            <a:ext cx="3695607" cy="439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50" name="Rectangle 49"/>
          <p:cNvSpPr/>
          <p:nvPr/>
        </p:nvSpPr>
        <p:spPr>
          <a:xfrm>
            <a:off x="9166601" y="3836192"/>
            <a:ext cx="379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See </a:t>
            </a:r>
            <a:r>
              <a:rPr lang="en-US" sz="1400" dirty="0" err="1" smtClean="0"/>
              <a:t>analysis_data_dictionary.xlsx</a:t>
            </a:r>
            <a:r>
              <a:rPr lang="en-US" sz="1400" dirty="0" smtClean="0"/>
              <a:t> for rules.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9292515" y="4253711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14945</a:t>
            </a:r>
          </a:p>
          <a:p>
            <a:r>
              <a:rPr lang="en-US" sz="1600" dirty="0"/>
              <a:t># rows: 171050</a:t>
            </a:r>
          </a:p>
        </p:txBody>
      </p:sp>
      <p:cxnSp>
        <p:nvCxnSpPr>
          <p:cNvPr id="52" name="Straight Arrow Connector 51"/>
          <p:cNvCxnSpPr>
            <a:stCxn id="45" idx="2"/>
            <a:endCxn id="49" idx="0"/>
          </p:cNvCxnSpPr>
          <p:nvPr/>
        </p:nvCxnSpPr>
        <p:spPr>
          <a:xfrm>
            <a:off x="10898872" y="2395423"/>
            <a:ext cx="54925" cy="144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00569" y="8894097"/>
            <a:ext cx="456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r>
              <a:rPr lang="en-US" dirty="0" smtClean="0"/>
              <a:t>Procedures 1 to 4 are implemented </a:t>
            </a:r>
            <a:r>
              <a:rPr lang="en-US" dirty="0" smtClean="0"/>
              <a:t>in </a:t>
            </a:r>
            <a:r>
              <a:rPr lang="en-US" dirty="0" err="1" smtClean="0"/>
              <a:t>subset_ac_active_nodup.sas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Procedures 5 </a:t>
            </a:r>
            <a:r>
              <a:rPr lang="en-US" dirty="0" smtClean="0"/>
              <a:t>and </a:t>
            </a:r>
            <a:r>
              <a:rPr lang="en-US" dirty="0" smtClean="0"/>
              <a:t>6 are implemented </a:t>
            </a:r>
            <a:r>
              <a:rPr lang="en-US" dirty="0" smtClean="0"/>
              <a:t>in </a:t>
            </a:r>
            <a:r>
              <a:rPr lang="en-US" dirty="0" err="1" smtClean="0"/>
              <a:t>subset_ac_days_multi_cancers.R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Procedures 7 and 8 are implemented in prog100_create_analysis_data.R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546681" y="10231189"/>
            <a:ext cx="29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Resulting data set: </a:t>
            </a:r>
            <a:r>
              <a:rPr lang="en-US" b="1" i="1" dirty="0"/>
              <a:t>final</a:t>
            </a:r>
          </a:p>
          <a:p>
            <a:r>
              <a:rPr lang="en-US" b="1" dirty="0"/>
              <a:t>Number of patients: </a:t>
            </a:r>
            <a:r>
              <a:rPr lang="en-US" b="1" dirty="0" smtClean="0"/>
              <a:t>14,945</a:t>
            </a:r>
            <a:endParaRPr lang="en-US" b="1" dirty="0"/>
          </a:p>
          <a:p>
            <a:r>
              <a:rPr lang="en-US" b="1" dirty="0"/>
              <a:t>Number of rows: </a:t>
            </a:r>
            <a:r>
              <a:rPr lang="en-US" b="1" dirty="0" smtClean="0"/>
              <a:t>134,340</a:t>
            </a:r>
            <a:endParaRPr lang="en-US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4661533" y="475997"/>
            <a:ext cx="4053557" cy="1034870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56" name="Rectangle 55"/>
          <p:cNvSpPr/>
          <p:nvPr/>
        </p:nvSpPr>
        <p:spPr>
          <a:xfrm>
            <a:off x="4661533" y="518913"/>
            <a:ext cx="4129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check2_proccd.xlsx contains all HCPCS/CPT codes (</a:t>
            </a:r>
            <a:r>
              <a:rPr lang="en-US" dirty="0" err="1" smtClean="0"/>
              <a:t>proc_cd</a:t>
            </a:r>
            <a:r>
              <a:rPr lang="en-US" dirty="0" smtClean="0"/>
              <a:t>) from medical and facility data sets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2"/>
            <a:endCxn id="18" idx="0"/>
          </p:cNvCxnSpPr>
          <p:nvPr/>
        </p:nvCxnSpPr>
        <p:spPr>
          <a:xfrm flipH="1">
            <a:off x="6647761" y="1510867"/>
            <a:ext cx="40551" cy="51480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277593" y="5004078"/>
            <a:ext cx="3008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7. Merge repeated rows</a:t>
            </a:r>
            <a:endParaRPr lang="en-US" sz="20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8992292" y="5370413"/>
            <a:ext cx="3708008" cy="1124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64" name="Rectangle 63"/>
          <p:cNvSpPr/>
          <p:nvPr/>
        </p:nvSpPr>
        <p:spPr>
          <a:xfrm>
            <a:off x="8997263" y="5319100"/>
            <a:ext cx="37922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Multiple rows are merged into one row if they agree on all of the following variables: </a:t>
            </a:r>
            <a:r>
              <a:rPr lang="en-US" sz="1400" dirty="0" err="1" smtClean="0"/>
              <a:t>patid</a:t>
            </a:r>
            <a:r>
              <a:rPr lang="en-US" sz="1400" dirty="0" smtClean="0"/>
              <a:t>, </a:t>
            </a:r>
            <a:r>
              <a:rPr lang="en-US" sz="1400" dirty="0" err="1" smtClean="0"/>
              <a:t>clmid</a:t>
            </a:r>
            <a:r>
              <a:rPr lang="en-US" sz="1400" dirty="0" smtClean="0"/>
              <a:t>, </a:t>
            </a:r>
            <a:r>
              <a:rPr lang="en-US" sz="1400" dirty="0" err="1" smtClean="0"/>
              <a:t>fill_dt</a:t>
            </a:r>
            <a:r>
              <a:rPr lang="en-US" sz="1400" dirty="0" smtClean="0"/>
              <a:t>, </a:t>
            </a:r>
            <a:r>
              <a:rPr lang="en-US" sz="1400" dirty="0" err="1" smtClean="0"/>
              <a:t>brand_name</a:t>
            </a:r>
            <a:r>
              <a:rPr lang="en-US" sz="1400" dirty="0" smtClean="0"/>
              <a:t>, </a:t>
            </a:r>
            <a:r>
              <a:rPr lang="en-US" sz="1400" dirty="0" err="1" smtClean="0"/>
              <a:t>days_sup</a:t>
            </a:r>
            <a:r>
              <a:rPr lang="en-US" sz="1400" dirty="0" smtClean="0"/>
              <a:t>, quantity, and strength. In this case, copay is summed up, matching on these variables.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9263482" y="6450254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14945</a:t>
            </a:r>
          </a:p>
          <a:p>
            <a:r>
              <a:rPr lang="en-US" sz="1600" dirty="0"/>
              <a:t># rows: </a:t>
            </a:r>
            <a:r>
              <a:rPr lang="en-US" sz="1600" dirty="0" smtClean="0"/>
              <a:t>168355</a:t>
            </a:r>
            <a:endParaRPr lang="en-US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0898067" y="3725421"/>
            <a:ext cx="19444" cy="162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161480" y="7072412"/>
            <a:ext cx="3640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8. Keep rows with AC prescribed after index VTE date</a:t>
            </a:r>
            <a:endParaRPr lang="en-US" sz="20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8948751" y="7780409"/>
            <a:ext cx="3695607" cy="439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71" name="Rectangle 70"/>
          <p:cNvSpPr/>
          <p:nvPr/>
        </p:nvSpPr>
        <p:spPr>
          <a:xfrm>
            <a:off x="9009359" y="7774491"/>
            <a:ext cx="379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fill_dt</a:t>
            </a:r>
            <a:r>
              <a:rPr lang="en-US" dirty="0" smtClean="0"/>
              <a:t> &gt;= </a:t>
            </a:r>
            <a:r>
              <a:rPr lang="en-US" dirty="0" err="1" smtClean="0"/>
              <a:t>index_dt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135273" y="8192010"/>
            <a:ext cx="298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subjects: 14945</a:t>
            </a:r>
          </a:p>
          <a:p>
            <a:r>
              <a:rPr lang="en-US" sz="1600" dirty="0"/>
              <a:t># rows: </a:t>
            </a:r>
            <a:r>
              <a:rPr lang="en-US" sz="1600" dirty="0" smtClean="0"/>
              <a:t>134340</a:t>
            </a:r>
            <a:endParaRPr lang="en-US" sz="1600" dirty="0"/>
          </a:p>
        </p:txBody>
      </p:sp>
      <p:cxnSp>
        <p:nvCxnSpPr>
          <p:cNvPr id="73" name="Straight Arrow Connector 72"/>
          <p:cNvCxnSpPr>
            <a:stCxn id="63" idx="2"/>
            <a:endCxn id="70" idx="0"/>
          </p:cNvCxnSpPr>
          <p:nvPr/>
        </p:nvCxnSpPr>
        <p:spPr>
          <a:xfrm flipH="1">
            <a:off x="10796555" y="6495296"/>
            <a:ext cx="49741" cy="128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74" y="1499845"/>
            <a:ext cx="949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subsetting</a:t>
            </a:r>
            <a:r>
              <a:rPr lang="en-US" dirty="0" smtClean="0"/>
              <a:t> data, a data set used for modeling is prepared via prog100_create_analysis_data.R</a:t>
            </a:r>
          </a:p>
        </p:txBody>
      </p:sp>
    </p:spTree>
    <p:extLst>
      <p:ext uri="{BB962C8B-B14F-4D97-AF65-F5344CB8AC3E}">
        <p14:creationId xmlns:p14="http://schemas.microsoft.com/office/powerpoint/2010/main" val="6416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959</Words>
  <Application>Microsoft Macintosh PowerPoint</Application>
  <PresentationFormat>Custom</PresentationFormat>
  <Paragraphs>121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Mengbing</dc:creator>
  <cp:lastModifiedBy>Ketian Yu</cp:lastModifiedBy>
  <cp:revision>185</cp:revision>
  <dcterms:created xsi:type="dcterms:W3CDTF">2018-02-26T15:01:34Z</dcterms:created>
  <dcterms:modified xsi:type="dcterms:W3CDTF">2018-08-29T04:56:10Z</dcterms:modified>
</cp:coreProperties>
</file>