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61" r:id="rId5"/>
    <p:sldId id="258" r:id="rId6"/>
    <p:sldId id="262" r:id="rId7"/>
    <p:sldId id="259" r:id="rId8"/>
    <p:sldId id="260"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1" d="100"/>
          <a:sy n="71" d="100"/>
        </p:scale>
        <p:origin x="72" y="7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2E15C-B86C-8857-C7B5-AE667326CD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D3BBED-AFF5-A538-2E2B-61FF5E10F6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E0B2B0-9819-8B3A-267D-6D1EC148A743}"/>
              </a:ext>
            </a:extLst>
          </p:cNvPr>
          <p:cNvSpPr>
            <a:spLocks noGrp="1"/>
          </p:cNvSpPr>
          <p:nvPr>
            <p:ph type="dt" sz="half" idx="10"/>
          </p:nvPr>
        </p:nvSpPr>
        <p:spPr/>
        <p:txBody>
          <a:bodyPr/>
          <a:lstStyle/>
          <a:p>
            <a:fld id="{ABB155CA-5873-41BC-A7AC-4527F866D49B}" type="datetimeFigureOut">
              <a:rPr lang="en-US" smtClean="0"/>
              <a:t>12/10/2024</a:t>
            </a:fld>
            <a:endParaRPr lang="en-US"/>
          </a:p>
        </p:txBody>
      </p:sp>
      <p:sp>
        <p:nvSpPr>
          <p:cNvPr id="5" name="Footer Placeholder 4">
            <a:extLst>
              <a:ext uri="{FF2B5EF4-FFF2-40B4-BE49-F238E27FC236}">
                <a16:creationId xmlns:a16="http://schemas.microsoft.com/office/drawing/2014/main" id="{A317751C-BEB4-0A99-C2D0-E982C7F6DE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C9A86-DDF6-1997-2A38-E3EA96305C63}"/>
              </a:ext>
            </a:extLst>
          </p:cNvPr>
          <p:cNvSpPr>
            <a:spLocks noGrp="1"/>
          </p:cNvSpPr>
          <p:nvPr>
            <p:ph type="sldNum" sz="quarter" idx="12"/>
          </p:nvPr>
        </p:nvSpPr>
        <p:spPr/>
        <p:txBody>
          <a:bodyPr/>
          <a:lstStyle/>
          <a:p>
            <a:fld id="{C692254E-8F33-4231-941E-265ECBBE01F2}" type="slidenum">
              <a:rPr lang="en-US" smtClean="0"/>
              <a:t>‹#›</a:t>
            </a:fld>
            <a:endParaRPr lang="en-US"/>
          </a:p>
        </p:txBody>
      </p:sp>
    </p:spTree>
    <p:extLst>
      <p:ext uri="{BB962C8B-B14F-4D97-AF65-F5344CB8AC3E}">
        <p14:creationId xmlns:p14="http://schemas.microsoft.com/office/powerpoint/2010/main" val="1094770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F1936-EC30-996A-5E05-8E3CD32906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08DE14-EC30-1333-AA31-7A89FC5EB8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327EF4-0FF2-D505-70B6-DF10408A7059}"/>
              </a:ext>
            </a:extLst>
          </p:cNvPr>
          <p:cNvSpPr>
            <a:spLocks noGrp="1"/>
          </p:cNvSpPr>
          <p:nvPr>
            <p:ph type="dt" sz="half" idx="10"/>
          </p:nvPr>
        </p:nvSpPr>
        <p:spPr/>
        <p:txBody>
          <a:bodyPr/>
          <a:lstStyle/>
          <a:p>
            <a:fld id="{ABB155CA-5873-41BC-A7AC-4527F866D49B}" type="datetimeFigureOut">
              <a:rPr lang="en-US" smtClean="0"/>
              <a:t>12/10/2024</a:t>
            </a:fld>
            <a:endParaRPr lang="en-US"/>
          </a:p>
        </p:txBody>
      </p:sp>
      <p:sp>
        <p:nvSpPr>
          <p:cNvPr id="5" name="Footer Placeholder 4">
            <a:extLst>
              <a:ext uri="{FF2B5EF4-FFF2-40B4-BE49-F238E27FC236}">
                <a16:creationId xmlns:a16="http://schemas.microsoft.com/office/drawing/2014/main" id="{F433254E-BF1E-FC80-983D-41515F713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8081D3-76E2-D99F-BE85-D96FA3C92D97}"/>
              </a:ext>
            </a:extLst>
          </p:cNvPr>
          <p:cNvSpPr>
            <a:spLocks noGrp="1"/>
          </p:cNvSpPr>
          <p:nvPr>
            <p:ph type="sldNum" sz="quarter" idx="12"/>
          </p:nvPr>
        </p:nvSpPr>
        <p:spPr/>
        <p:txBody>
          <a:bodyPr/>
          <a:lstStyle/>
          <a:p>
            <a:fld id="{C692254E-8F33-4231-941E-265ECBBE01F2}" type="slidenum">
              <a:rPr lang="en-US" smtClean="0"/>
              <a:t>‹#›</a:t>
            </a:fld>
            <a:endParaRPr lang="en-US"/>
          </a:p>
        </p:txBody>
      </p:sp>
    </p:spTree>
    <p:extLst>
      <p:ext uri="{BB962C8B-B14F-4D97-AF65-F5344CB8AC3E}">
        <p14:creationId xmlns:p14="http://schemas.microsoft.com/office/powerpoint/2010/main" val="1855660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A3175F-CB0C-F9D4-313A-0823DFAC1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625E09-9BE8-796C-C2A1-148E417DEE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3648C-6AF2-E4DD-BABA-D76B94F710B6}"/>
              </a:ext>
            </a:extLst>
          </p:cNvPr>
          <p:cNvSpPr>
            <a:spLocks noGrp="1"/>
          </p:cNvSpPr>
          <p:nvPr>
            <p:ph type="dt" sz="half" idx="10"/>
          </p:nvPr>
        </p:nvSpPr>
        <p:spPr/>
        <p:txBody>
          <a:bodyPr/>
          <a:lstStyle/>
          <a:p>
            <a:fld id="{ABB155CA-5873-41BC-A7AC-4527F866D49B}" type="datetimeFigureOut">
              <a:rPr lang="en-US" smtClean="0"/>
              <a:t>12/10/2024</a:t>
            </a:fld>
            <a:endParaRPr lang="en-US"/>
          </a:p>
        </p:txBody>
      </p:sp>
      <p:sp>
        <p:nvSpPr>
          <p:cNvPr id="5" name="Footer Placeholder 4">
            <a:extLst>
              <a:ext uri="{FF2B5EF4-FFF2-40B4-BE49-F238E27FC236}">
                <a16:creationId xmlns:a16="http://schemas.microsoft.com/office/drawing/2014/main" id="{DA793426-3154-8A80-ED16-5EDC145871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1795D-7F4C-6644-BBF9-AD93998483B2}"/>
              </a:ext>
            </a:extLst>
          </p:cNvPr>
          <p:cNvSpPr>
            <a:spLocks noGrp="1"/>
          </p:cNvSpPr>
          <p:nvPr>
            <p:ph type="sldNum" sz="quarter" idx="12"/>
          </p:nvPr>
        </p:nvSpPr>
        <p:spPr/>
        <p:txBody>
          <a:bodyPr/>
          <a:lstStyle/>
          <a:p>
            <a:fld id="{C692254E-8F33-4231-941E-265ECBBE01F2}" type="slidenum">
              <a:rPr lang="en-US" smtClean="0"/>
              <a:t>‹#›</a:t>
            </a:fld>
            <a:endParaRPr lang="en-US"/>
          </a:p>
        </p:txBody>
      </p:sp>
    </p:spTree>
    <p:extLst>
      <p:ext uri="{BB962C8B-B14F-4D97-AF65-F5344CB8AC3E}">
        <p14:creationId xmlns:p14="http://schemas.microsoft.com/office/powerpoint/2010/main" val="1837173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90690-AA90-A3DE-D37A-0D98AAA758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6FC5AD-B1C4-56AD-C01B-DCB6906CD6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0268B-8714-3E96-24F7-2FBAE277752E}"/>
              </a:ext>
            </a:extLst>
          </p:cNvPr>
          <p:cNvSpPr>
            <a:spLocks noGrp="1"/>
          </p:cNvSpPr>
          <p:nvPr>
            <p:ph type="dt" sz="half" idx="10"/>
          </p:nvPr>
        </p:nvSpPr>
        <p:spPr/>
        <p:txBody>
          <a:bodyPr/>
          <a:lstStyle/>
          <a:p>
            <a:fld id="{ABB155CA-5873-41BC-A7AC-4527F866D49B}" type="datetimeFigureOut">
              <a:rPr lang="en-US" smtClean="0"/>
              <a:t>12/10/2024</a:t>
            </a:fld>
            <a:endParaRPr lang="en-US"/>
          </a:p>
        </p:txBody>
      </p:sp>
      <p:sp>
        <p:nvSpPr>
          <p:cNvPr id="5" name="Footer Placeholder 4">
            <a:extLst>
              <a:ext uri="{FF2B5EF4-FFF2-40B4-BE49-F238E27FC236}">
                <a16:creationId xmlns:a16="http://schemas.microsoft.com/office/drawing/2014/main" id="{BEC79D38-193A-1E6B-ED88-07E247FB2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677AE-6F01-0F8A-3411-17329D3D15E2}"/>
              </a:ext>
            </a:extLst>
          </p:cNvPr>
          <p:cNvSpPr>
            <a:spLocks noGrp="1"/>
          </p:cNvSpPr>
          <p:nvPr>
            <p:ph type="sldNum" sz="quarter" idx="12"/>
          </p:nvPr>
        </p:nvSpPr>
        <p:spPr/>
        <p:txBody>
          <a:bodyPr/>
          <a:lstStyle/>
          <a:p>
            <a:fld id="{C692254E-8F33-4231-941E-265ECBBE01F2}" type="slidenum">
              <a:rPr lang="en-US" smtClean="0"/>
              <a:t>‹#›</a:t>
            </a:fld>
            <a:endParaRPr lang="en-US"/>
          </a:p>
        </p:txBody>
      </p:sp>
    </p:spTree>
    <p:extLst>
      <p:ext uri="{BB962C8B-B14F-4D97-AF65-F5344CB8AC3E}">
        <p14:creationId xmlns:p14="http://schemas.microsoft.com/office/powerpoint/2010/main" val="50612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04C13-5E9A-F9A1-3D17-41C9FE5632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175EC8-084B-FA92-9B0F-49A31EBC7F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3D349F-67F2-CEF8-BDF6-1809BEB883E2}"/>
              </a:ext>
            </a:extLst>
          </p:cNvPr>
          <p:cNvSpPr>
            <a:spLocks noGrp="1"/>
          </p:cNvSpPr>
          <p:nvPr>
            <p:ph type="dt" sz="half" idx="10"/>
          </p:nvPr>
        </p:nvSpPr>
        <p:spPr/>
        <p:txBody>
          <a:bodyPr/>
          <a:lstStyle/>
          <a:p>
            <a:fld id="{ABB155CA-5873-41BC-A7AC-4527F866D49B}" type="datetimeFigureOut">
              <a:rPr lang="en-US" smtClean="0"/>
              <a:t>12/10/2024</a:t>
            </a:fld>
            <a:endParaRPr lang="en-US"/>
          </a:p>
        </p:txBody>
      </p:sp>
      <p:sp>
        <p:nvSpPr>
          <p:cNvPr id="5" name="Footer Placeholder 4">
            <a:extLst>
              <a:ext uri="{FF2B5EF4-FFF2-40B4-BE49-F238E27FC236}">
                <a16:creationId xmlns:a16="http://schemas.microsoft.com/office/drawing/2014/main" id="{D16E6B7D-C206-4EF9-D7AB-2D1D382CF3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5B654F-EE34-6DEF-6324-9ADF591AE0FD}"/>
              </a:ext>
            </a:extLst>
          </p:cNvPr>
          <p:cNvSpPr>
            <a:spLocks noGrp="1"/>
          </p:cNvSpPr>
          <p:nvPr>
            <p:ph type="sldNum" sz="quarter" idx="12"/>
          </p:nvPr>
        </p:nvSpPr>
        <p:spPr/>
        <p:txBody>
          <a:bodyPr/>
          <a:lstStyle/>
          <a:p>
            <a:fld id="{C692254E-8F33-4231-941E-265ECBBE01F2}" type="slidenum">
              <a:rPr lang="en-US" smtClean="0"/>
              <a:t>‹#›</a:t>
            </a:fld>
            <a:endParaRPr lang="en-US"/>
          </a:p>
        </p:txBody>
      </p:sp>
    </p:spTree>
    <p:extLst>
      <p:ext uri="{BB962C8B-B14F-4D97-AF65-F5344CB8AC3E}">
        <p14:creationId xmlns:p14="http://schemas.microsoft.com/office/powerpoint/2010/main" val="387996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4CEE5-A71A-3E12-7552-DEE7838DD3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ECA62-AAD8-9C6C-5FFA-0DC6A47EB6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7699F0-CCC4-FFE2-57C1-16F0893B34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6AA7E1-1908-7074-06A2-EFEA5C1D0103}"/>
              </a:ext>
            </a:extLst>
          </p:cNvPr>
          <p:cNvSpPr>
            <a:spLocks noGrp="1"/>
          </p:cNvSpPr>
          <p:nvPr>
            <p:ph type="dt" sz="half" idx="10"/>
          </p:nvPr>
        </p:nvSpPr>
        <p:spPr/>
        <p:txBody>
          <a:bodyPr/>
          <a:lstStyle/>
          <a:p>
            <a:fld id="{ABB155CA-5873-41BC-A7AC-4527F866D49B}" type="datetimeFigureOut">
              <a:rPr lang="en-US" smtClean="0"/>
              <a:t>12/10/2024</a:t>
            </a:fld>
            <a:endParaRPr lang="en-US"/>
          </a:p>
        </p:txBody>
      </p:sp>
      <p:sp>
        <p:nvSpPr>
          <p:cNvPr id="6" name="Footer Placeholder 5">
            <a:extLst>
              <a:ext uri="{FF2B5EF4-FFF2-40B4-BE49-F238E27FC236}">
                <a16:creationId xmlns:a16="http://schemas.microsoft.com/office/drawing/2014/main" id="{FD4516B7-0B2C-B5B2-1EB5-4E7F59951F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2D9533-C452-52EE-1EAF-093860F8E732}"/>
              </a:ext>
            </a:extLst>
          </p:cNvPr>
          <p:cNvSpPr>
            <a:spLocks noGrp="1"/>
          </p:cNvSpPr>
          <p:nvPr>
            <p:ph type="sldNum" sz="quarter" idx="12"/>
          </p:nvPr>
        </p:nvSpPr>
        <p:spPr/>
        <p:txBody>
          <a:bodyPr/>
          <a:lstStyle/>
          <a:p>
            <a:fld id="{C692254E-8F33-4231-941E-265ECBBE01F2}" type="slidenum">
              <a:rPr lang="en-US" smtClean="0"/>
              <a:t>‹#›</a:t>
            </a:fld>
            <a:endParaRPr lang="en-US"/>
          </a:p>
        </p:txBody>
      </p:sp>
    </p:spTree>
    <p:extLst>
      <p:ext uri="{BB962C8B-B14F-4D97-AF65-F5344CB8AC3E}">
        <p14:creationId xmlns:p14="http://schemas.microsoft.com/office/powerpoint/2010/main" val="2543442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BE1B-5369-6B7C-3D5B-484BC3BD87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E99D1B-BB8A-EEDD-A2BF-9961E16410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9F0761-58F4-3939-42BD-3B6907DA8E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773375-745B-C0C9-FD4C-E72A2F98A6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6BE61A-D2C5-3E87-F21B-B5056AD2FE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0956C2-FD92-E54B-A366-2A2977CE6249}"/>
              </a:ext>
            </a:extLst>
          </p:cNvPr>
          <p:cNvSpPr>
            <a:spLocks noGrp="1"/>
          </p:cNvSpPr>
          <p:nvPr>
            <p:ph type="dt" sz="half" idx="10"/>
          </p:nvPr>
        </p:nvSpPr>
        <p:spPr/>
        <p:txBody>
          <a:bodyPr/>
          <a:lstStyle/>
          <a:p>
            <a:fld id="{ABB155CA-5873-41BC-A7AC-4527F866D49B}" type="datetimeFigureOut">
              <a:rPr lang="en-US" smtClean="0"/>
              <a:t>12/10/2024</a:t>
            </a:fld>
            <a:endParaRPr lang="en-US"/>
          </a:p>
        </p:txBody>
      </p:sp>
      <p:sp>
        <p:nvSpPr>
          <p:cNvPr id="8" name="Footer Placeholder 7">
            <a:extLst>
              <a:ext uri="{FF2B5EF4-FFF2-40B4-BE49-F238E27FC236}">
                <a16:creationId xmlns:a16="http://schemas.microsoft.com/office/drawing/2014/main" id="{01FAE95E-CE3F-4A0E-C06D-8D994FD8D4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2F78DF-6A1D-E152-CC5D-D4308ABE7002}"/>
              </a:ext>
            </a:extLst>
          </p:cNvPr>
          <p:cNvSpPr>
            <a:spLocks noGrp="1"/>
          </p:cNvSpPr>
          <p:nvPr>
            <p:ph type="sldNum" sz="quarter" idx="12"/>
          </p:nvPr>
        </p:nvSpPr>
        <p:spPr/>
        <p:txBody>
          <a:bodyPr/>
          <a:lstStyle/>
          <a:p>
            <a:fld id="{C692254E-8F33-4231-941E-265ECBBE01F2}" type="slidenum">
              <a:rPr lang="en-US" smtClean="0"/>
              <a:t>‹#›</a:t>
            </a:fld>
            <a:endParaRPr lang="en-US"/>
          </a:p>
        </p:txBody>
      </p:sp>
    </p:spTree>
    <p:extLst>
      <p:ext uri="{BB962C8B-B14F-4D97-AF65-F5344CB8AC3E}">
        <p14:creationId xmlns:p14="http://schemas.microsoft.com/office/powerpoint/2010/main" val="2394892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52AEF-5804-B1EC-666F-486A76E40C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AD55EC-E8BC-DDE5-240D-2DE354063323}"/>
              </a:ext>
            </a:extLst>
          </p:cNvPr>
          <p:cNvSpPr>
            <a:spLocks noGrp="1"/>
          </p:cNvSpPr>
          <p:nvPr>
            <p:ph type="dt" sz="half" idx="10"/>
          </p:nvPr>
        </p:nvSpPr>
        <p:spPr/>
        <p:txBody>
          <a:bodyPr/>
          <a:lstStyle/>
          <a:p>
            <a:fld id="{ABB155CA-5873-41BC-A7AC-4527F866D49B}" type="datetimeFigureOut">
              <a:rPr lang="en-US" smtClean="0"/>
              <a:t>12/10/2024</a:t>
            </a:fld>
            <a:endParaRPr lang="en-US"/>
          </a:p>
        </p:txBody>
      </p:sp>
      <p:sp>
        <p:nvSpPr>
          <p:cNvPr id="4" name="Footer Placeholder 3">
            <a:extLst>
              <a:ext uri="{FF2B5EF4-FFF2-40B4-BE49-F238E27FC236}">
                <a16:creationId xmlns:a16="http://schemas.microsoft.com/office/drawing/2014/main" id="{9DE93798-02F2-975D-A18F-083AE9FCA2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1B2D15-7D63-4034-FA98-06817A66BC57}"/>
              </a:ext>
            </a:extLst>
          </p:cNvPr>
          <p:cNvSpPr>
            <a:spLocks noGrp="1"/>
          </p:cNvSpPr>
          <p:nvPr>
            <p:ph type="sldNum" sz="quarter" idx="12"/>
          </p:nvPr>
        </p:nvSpPr>
        <p:spPr/>
        <p:txBody>
          <a:bodyPr/>
          <a:lstStyle/>
          <a:p>
            <a:fld id="{C692254E-8F33-4231-941E-265ECBBE01F2}" type="slidenum">
              <a:rPr lang="en-US" smtClean="0"/>
              <a:t>‹#›</a:t>
            </a:fld>
            <a:endParaRPr lang="en-US"/>
          </a:p>
        </p:txBody>
      </p:sp>
    </p:spTree>
    <p:extLst>
      <p:ext uri="{BB962C8B-B14F-4D97-AF65-F5344CB8AC3E}">
        <p14:creationId xmlns:p14="http://schemas.microsoft.com/office/powerpoint/2010/main" val="2414162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8E5E8C-B432-ABAE-585E-80AE07477377}"/>
              </a:ext>
            </a:extLst>
          </p:cNvPr>
          <p:cNvSpPr>
            <a:spLocks noGrp="1"/>
          </p:cNvSpPr>
          <p:nvPr>
            <p:ph type="dt" sz="half" idx="10"/>
          </p:nvPr>
        </p:nvSpPr>
        <p:spPr/>
        <p:txBody>
          <a:bodyPr/>
          <a:lstStyle/>
          <a:p>
            <a:fld id="{ABB155CA-5873-41BC-A7AC-4527F866D49B}" type="datetimeFigureOut">
              <a:rPr lang="en-US" smtClean="0"/>
              <a:t>12/10/2024</a:t>
            </a:fld>
            <a:endParaRPr lang="en-US"/>
          </a:p>
        </p:txBody>
      </p:sp>
      <p:sp>
        <p:nvSpPr>
          <p:cNvPr id="3" name="Footer Placeholder 2">
            <a:extLst>
              <a:ext uri="{FF2B5EF4-FFF2-40B4-BE49-F238E27FC236}">
                <a16:creationId xmlns:a16="http://schemas.microsoft.com/office/drawing/2014/main" id="{5EB88EB6-151E-F1CE-6D35-FAEB97A880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DE553-F23D-7E35-CA5A-F973BCFB3E68}"/>
              </a:ext>
            </a:extLst>
          </p:cNvPr>
          <p:cNvSpPr>
            <a:spLocks noGrp="1"/>
          </p:cNvSpPr>
          <p:nvPr>
            <p:ph type="sldNum" sz="quarter" idx="12"/>
          </p:nvPr>
        </p:nvSpPr>
        <p:spPr/>
        <p:txBody>
          <a:bodyPr/>
          <a:lstStyle/>
          <a:p>
            <a:fld id="{C692254E-8F33-4231-941E-265ECBBE01F2}" type="slidenum">
              <a:rPr lang="en-US" smtClean="0"/>
              <a:t>‹#›</a:t>
            </a:fld>
            <a:endParaRPr lang="en-US"/>
          </a:p>
        </p:txBody>
      </p:sp>
    </p:spTree>
    <p:extLst>
      <p:ext uri="{BB962C8B-B14F-4D97-AF65-F5344CB8AC3E}">
        <p14:creationId xmlns:p14="http://schemas.microsoft.com/office/powerpoint/2010/main" val="3486666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0B299-AFCC-A3C9-8C37-5643B36F1E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4EB0D1-C5B0-7FB0-4FCB-5A37FB5A52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901E62-24FD-FA54-A3BD-970D24BAE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474429-3A1C-9BE5-27AC-C7ECB3618A6B}"/>
              </a:ext>
            </a:extLst>
          </p:cNvPr>
          <p:cNvSpPr>
            <a:spLocks noGrp="1"/>
          </p:cNvSpPr>
          <p:nvPr>
            <p:ph type="dt" sz="half" idx="10"/>
          </p:nvPr>
        </p:nvSpPr>
        <p:spPr/>
        <p:txBody>
          <a:bodyPr/>
          <a:lstStyle/>
          <a:p>
            <a:fld id="{ABB155CA-5873-41BC-A7AC-4527F866D49B}" type="datetimeFigureOut">
              <a:rPr lang="en-US" smtClean="0"/>
              <a:t>12/10/2024</a:t>
            </a:fld>
            <a:endParaRPr lang="en-US"/>
          </a:p>
        </p:txBody>
      </p:sp>
      <p:sp>
        <p:nvSpPr>
          <p:cNvPr id="6" name="Footer Placeholder 5">
            <a:extLst>
              <a:ext uri="{FF2B5EF4-FFF2-40B4-BE49-F238E27FC236}">
                <a16:creationId xmlns:a16="http://schemas.microsoft.com/office/drawing/2014/main" id="{6517F253-B596-4364-5AC5-128F53391A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CE4CBE-9598-055E-694D-9F4DBA888EBD}"/>
              </a:ext>
            </a:extLst>
          </p:cNvPr>
          <p:cNvSpPr>
            <a:spLocks noGrp="1"/>
          </p:cNvSpPr>
          <p:nvPr>
            <p:ph type="sldNum" sz="quarter" idx="12"/>
          </p:nvPr>
        </p:nvSpPr>
        <p:spPr/>
        <p:txBody>
          <a:bodyPr/>
          <a:lstStyle/>
          <a:p>
            <a:fld id="{C692254E-8F33-4231-941E-265ECBBE01F2}" type="slidenum">
              <a:rPr lang="en-US" smtClean="0"/>
              <a:t>‹#›</a:t>
            </a:fld>
            <a:endParaRPr lang="en-US"/>
          </a:p>
        </p:txBody>
      </p:sp>
    </p:spTree>
    <p:extLst>
      <p:ext uri="{BB962C8B-B14F-4D97-AF65-F5344CB8AC3E}">
        <p14:creationId xmlns:p14="http://schemas.microsoft.com/office/powerpoint/2010/main" val="1681406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BDCB2-C3DB-AE90-4118-07C8F2D037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D3F6D2-A96D-5C36-3B49-5B98BBC9F2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9EE434-0486-AF90-E491-82ACB17CA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515690-BEFF-190B-FA11-F57B7EAEF126}"/>
              </a:ext>
            </a:extLst>
          </p:cNvPr>
          <p:cNvSpPr>
            <a:spLocks noGrp="1"/>
          </p:cNvSpPr>
          <p:nvPr>
            <p:ph type="dt" sz="half" idx="10"/>
          </p:nvPr>
        </p:nvSpPr>
        <p:spPr/>
        <p:txBody>
          <a:bodyPr/>
          <a:lstStyle/>
          <a:p>
            <a:fld id="{ABB155CA-5873-41BC-A7AC-4527F866D49B}" type="datetimeFigureOut">
              <a:rPr lang="en-US" smtClean="0"/>
              <a:t>12/10/2024</a:t>
            </a:fld>
            <a:endParaRPr lang="en-US"/>
          </a:p>
        </p:txBody>
      </p:sp>
      <p:sp>
        <p:nvSpPr>
          <p:cNvPr id="6" name="Footer Placeholder 5">
            <a:extLst>
              <a:ext uri="{FF2B5EF4-FFF2-40B4-BE49-F238E27FC236}">
                <a16:creationId xmlns:a16="http://schemas.microsoft.com/office/drawing/2014/main" id="{401FCAAB-0EFF-FBC9-863E-11B1E93030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D00CD8-FF93-7455-FEE6-7B53BB800920}"/>
              </a:ext>
            </a:extLst>
          </p:cNvPr>
          <p:cNvSpPr>
            <a:spLocks noGrp="1"/>
          </p:cNvSpPr>
          <p:nvPr>
            <p:ph type="sldNum" sz="quarter" idx="12"/>
          </p:nvPr>
        </p:nvSpPr>
        <p:spPr/>
        <p:txBody>
          <a:bodyPr/>
          <a:lstStyle/>
          <a:p>
            <a:fld id="{C692254E-8F33-4231-941E-265ECBBE01F2}" type="slidenum">
              <a:rPr lang="en-US" smtClean="0"/>
              <a:t>‹#›</a:t>
            </a:fld>
            <a:endParaRPr lang="en-US"/>
          </a:p>
        </p:txBody>
      </p:sp>
    </p:spTree>
    <p:extLst>
      <p:ext uri="{BB962C8B-B14F-4D97-AF65-F5344CB8AC3E}">
        <p14:creationId xmlns:p14="http://schemas.microsoft.com/office/powerpoint/2010/main" val="3820578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281FC8-178A-E14E-6AF7-7BF30C437E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A0B609-FE4A-E6D2-A768-6592E3BAA3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2B8C67-7B76-725C-8939-4E0F42A0D3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BB155CA-5873-41BC-A7AC-4527F866D49B}" type="datetimeFigureOut">
              <a:rPr lang="en-US" smtClean="0"/>
              <a:t>12/10/2024</a:t>
            </a:fld>
            <a:endParaRPr lang="en-US"/>
          </a:p>
        </p:txBody>
      </p:sp>
      <p:sp>
        <p:nvSpPr>
          <p:cNvPr id="5" name="Footer Placeholder 4">
            <a:extLst>
              <a:ext uri="{FF2B5EF4-FFF2-40B4-BE49-F238E27FC236}">
                <a16:creationId xmlns:a16="http://schemas.microsoft.com/office/drawing/2014/main" id="{55030E56-2AAA-D03E-8EBB-1DF5555082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ACA17E7-5667-B556-257E-6BC08568A3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692254E-8F33-4231-941E-265ECBBE01F2}" type="slidenum">
              <a:rPr lang="en-US" smtClean="0"/>
              <a:t>‹#›</a:t>
            </a:fld>
            <a:endParaRPr lang="en-US"/>
          </a:p>
        </p:txBody>
      </p:sp>
    </p:spTree>
    <p:extLst>
      <p:ext uri="{BB962C8B-B14F-4D97-AF65-F5344CB8AC3E}">
        <p14:creationId xmlns:p14="http://schemas.microsoft.com/office/powerpoint/2010/main" val="2434704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https://www.census.gov/content/dam/Census/library/working-papers/1996/demo/escale.pdf" TargetMode="External"/><Relationship Id="rId2" Type="http://schemas.openxmlformats.org/officeDocument/2006/relationships/hyperlink" Target="https://www.bls.gov/pir/spmhome.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44DF87-BB86-6D5D-C910-650C6EC8C572}"/>
              </a:ext>
            </a:extLst>
          </p:cNvPr>
          <p:cNvSpPr>
            <a:spLocks noGrp="1"/>
          </p:cNvSpPr>
          <p:nvPr>
            <p:ph type="ctrTitle"/>
          </p:nvPr>
        </p:nvSpPr>
        <p:spPr>
          <a:xfrm>
            <a:off x="3581400" y="965580"/>
            <a:ext cx="5204489" cy="3160593"/>
          </a:xfrm>
        </p:spPr>
        <p:txBody>
          <a:bodyPr>
            <a:normAutofit/>
          </a:bodyPr>
          <a:lstStyle/>
          <a:p>
            <a:r>
              <a:rPr lang="en-US" sz="5400">
                <a:solidFill>
                  <a:schemeClr val="bg1"/>
                </a:solidFill>
              </a:rPr>
              <a:t>SPM Thresholds and the data used to support them.</a:t>
            </a:r>
          </a:p>
        </p:txBody>
      </p:sp>
      <p:sp>
        <p:nvSpPr>
          <p:cNvPr id="3" name="Subtitle 2">
            <a:extLst>
              <a:ext uri="{FF2B5EF4-FFF2-40B4-BE49-F238E27FC236}">
                <a16:creationId xmlns:a16="http://schemas.microsoft.com/office/drawing/2014/main" id="{9254FEED-3F83-AB0F-0312-8A57EF2B17A1}"/>
              </a:ext>
            </a:extLst>
          </p:cNvPr>
          <p:cNvSpPr>
            <a:spLocks noGrp="1"/>
          </p:cNvSpPr>
          <p:nvPr>
            <p:ph type="subTitle" idx="1"/>
          </p:nvPr>
        </p:nvSpPr>
        <p:spPr>
          <a:xfrm>
            <a:off x="3820817" y="4409960"/>
            <a:ext cx="4508641" cy="1116414"/>
          </a:xfrm>
        </p:spPr>
        <p:txBody>
          <a:bodyPr>
            <a:normAutofit/>
          </a:bodyPr>
          <a:lstStyle/>
          <a:p>
            <a:r>
              <a:rPr lang="en-US" sz="2000">
                <a:solidFill>
                  <a:schemeClr val="bg1"/>
                </a:solidFill>
              </a:rPr>
              <a:t>By: Owen Gaustad</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629410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DFF8E-C93B-1294-CB36-46C27179F88C}"/>
              </a:ext>
            </a:extLst>
          </p:cNvPr>
          <p:cNvSpPr>
            <a:spLocks noGrp="1"/>
          </p:cNvSpPr>
          <p:nvPr>
            <p:ph type="title"/>
          </p:nvPr>
        </p:nvSpPr>
        <p:spPr/>
        <p:txBody>
          <a:bodyPr/>
          <a:lstStyle/>
          <a:p>
            <a:r>
              <a:rPr lang="en-US" dirty="0"/>
              <a:t>The Big Peeps</a:t>
            </a:r>
          </a:p>
        </p:txBody>
      </p:sp>
      <p:sp>
        <p:nvSpPr>
          <p:cNvPr id="3" name="Content Placeholder 2">
            <a:extLst>
              <a:ext uri="{FF2B5EF4-FFF2-40B4-BE49-F238E27FC236}">
                <a16:creationId xmlns:a16="http://schemas.microsoft.com/office/drawing/2014/main" id="{8D098E52-C669-9C67-B2EE-17E763DF6BB7}"/>
              </a:ext>
            </a:extLst>
          </p:cNvPr>
          <p:cNvSpPr>
            <a:spLocks noGrp="1"/>
          </p:cNvSpPr>
          <p:nvPr>
            <p:ph idx="1"/>
          </p:nvPr>
        </p:nvSpPr>
        <p:spPr/>
        <p:txBody>
          <a:bodyPr/>
          <a:lstStyle/>
          <a:p>
            <a:r>
              <a:rPr lang="en-US" b="0" i="0" dirty="0">
                <a:solidFill>
                  <a:srgbClr val="333333"/>
                </a:solidFill>
                <a:effectLst/>
                <a:latin typeface="Source Sans Pro Web"/>
              </a:rPr>
              <a:t>Mollie Orshansky</a:t>
            </a:r>
          </a:p>
          <a:p>
            <a:pPr lvl="1"/>
            <a:r>
              <a:rPr lang="en-US" dirty="0">
                <a:solidFill>
                  <a:srgbClr val="333333"/>
                </a:solidFill>
                <a:latin typeface="Source Sans Pro Web"/>
              </a:rPr>
              <a:t>First Poverty Threshold Equation</a:t>
            </a:r>
          </a:p>
          <a:p>
            <a:pPr lvl="1"/>
            <a:endParaRPr lang="en-US" b="0" i="0" dirty="0">
              <a:solidFill>
                <a:srgbClr val="333333"/>
              </a:solidFill>
              <a:effectLst/>
              <a:latin typeface="Source Sans Pro Web"/>
            </a:endParaRPr>
          </a:p>
          <a:p>
            <a:pPr lvl="1"/>
            <a:endParaRPr lang="en-US" b="0" i="0" dirty="0">
              <a:solidFill>
                <a:srgbClr val="333333"/>
              </a:solidFill>
              <a:effectLst/>
              <a:latin typeface="Source Sans Pro Web"/>
            </a:endParaRPr>
          </a:p>
          <a:p>
            <a:r>
              <a:rPr lang="en-US" b="0" i="0" dirty="0">
                <a:solidFill>
                  <a:srgbClr val="333333"/>
                </a:solidFill>
                <a:effectLst/>
                <a:latin typeface="Source Sans Pro Web"/>
              </a:rPr>
              <a:t>Thesia I. Garner</a:t>
            </a:r>
          </a:p>
          <a:p>
            <a:pPr marL="0" indent="0">
              <a:buNone/>
            </a:pPr>
            <a:r>
              <a:rPr lang="en-US" b="0" i="0" dirty="0">
                <a:solidFill>
                  <a:srgbClr val="333333"/>
                </a:solidFill>
                <a:effectLst/>
                <a:latin typeface="Source Sans Pro Web"/>
              </a:rPr>
              <a:t>	--</a:t>
            </a:r>
            <a:r>
              <a:rPr lang="en-US" b="0" i="0" dirty="0">
                <a:solidFill>
                  <a:srgbClr val="4D5156"/>
                </a:solidFill>
                <a:effectLst/>
                <a:latin typeface="Roboto" panose="02000000000000000000" pitchFamily="2" charset="0"/>
              </a:rPr>
              <a:t>Senior Research Economist. Bureau of Labor Statistics</a:t>
            </a:r>
            <a:endParaRPr lang="en-US" b="0" i="0" dirty="0">
              <a:solidFill>
                <a:srgbClr val="333333"/>
              </a:solidFill>
              <a:effectLst/>
              <a:latin typeface="Source Sans Pro Web"/>
            </a:endParaRPr>
          </a:p>
          <a:p>
            <a:r>
              <a:rPr lang="en-US" b="0" i="0" dirty="0">
                <a:solidFill>
                  <a:srgbClr val="333333"/>
                </a:solidFill>
                <a:effectLst/>
                <a:latin typeface="Source Sans Pro Web"/>
              </a:rPr>
              <a:t>David Betson</a:t>
            </a:r>
          </a:p>
          <a:p>
            <a:pPr marL="0" indent="0">
              <a:buNone/>
            </a:pPr>
            <a:r>
              <a:rPr lang="en-US" dirty="0">
                <a:solidFill>
                  <a:srgbClr val="333333"/>
                </a:solidFill>
                <a:latin typeface="Source Sans Pro Web"/>
              </a:rPr>
              <a:t>	--</a:t>
            </a:r>
            <a:r>
              <a:rPr lang="en-US" b="0" i="0" dirty="0">
                <a:solidFill>
                  <a:srgbClr val="4D5156"/>
                </a:solidFill>
                <a:effectLst/>
                <a:latin typeface="Roboto" panose="02000000000000000000" pitchFamily="2" charset="0"/>
              </a:rPr>
              <a:t>Associate Professor of Public Policy and Economics</a:t>
            </a:r>
            <a:endParaRPr lang="en-US" b="0" i="0" dirty="0">
              <a:solidFill>
                <a:srgbClr val="333333"/>
              </a:solidFill>
              <a:effectLst/>
              <a:latin typeface="Source Sans Pro Web"/>
            </a:endParaRPr>
          </a:p>
        </p:txBody>
      </p:sp>
    </p:spTree>
    <p:extLst>
      <p:ext uri="{BB962C8B-B14F-4D97-AF65-F5344CB8AC3E}">
        <p14:creationId xmlns:p14="http://schemas.microsoft.com/office/powerpoint/2010/main" val="1248851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0" name="Rectangle 106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2" name="Rectangle 107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4" name="Rectangle 107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6" name="Rectangle 107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table with text on it&#10;&#10;Description automatically generated">
            <a:extLst>
              <a:ext uri="{FF2B5EF4-FFF2-40B4-BE49-F238E27FC236}">
                <a16:creationId xmlns:a16="http://schemas.microsoft.com/office/drawing/2014/main" id="{1640360E-3EE2-9BC8-161C-5D606F1DBD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76152" y="457200"/>
            <a:ext cx="9039695"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344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5" name="Rectangle 206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D60572-499F-CE93-A8C5-FF4528E4471E}"/>
              </a:ext>
            </a:extLst>
          </p:cNvPr>
          <p:cNvSpPr>
            <a:spLocks noGrp="1"/>
          </p:cNvSpPr>
          <p:nvPr>
            <p:ph type="title"/>
          </p:nvPr>
        </p:nvSpPr>
        <p:spPr>
          <a:xfrm>
            <a:off x="838200" y="1641752"/>
            <a:ext cx="4391025" cy="1323439"/>
          </a:xfrm>
        </p:spPr>
        <p:txBody>
          <a:bodyPr anchor="t">
            <a:normAutofit/>
          </a:bodyPr>
          <a:lstStyle/>
          <a:p>
            <a:r>
              <a:rPr lang="en-US" sz="4000" dirty="0">
                <a:solidFill>
                  <a:schemeClr val="bg1"/>
                </a:solidFill>
              </a:rPr>
              <a:t>Where the Numbers come from.</a:t>
            </a:r>
          </a:p>
        </p:txBody>
      </p:sp>
      <p:sp>
        <p:nvSpPr>
          <p:cNvPr id="3" name="Content Placeholder 2">
            <a:extLst>
              <a:ext uri="{FF2B5EF4-FFF2-40B4-BE49-F238E27FC236}">
                <a16:creationId xmlns:a16="http://schemas.microsoft.com/office/drawing/2014/main" id="{6034206D-14B7-35D0-9BDE-A9FA6F01042F}"/>
              </a:ext>
            </a:extLst>
          </p:cNvPr>
          <p:cNvSpPr>
            <a:spLocks noGrp="1"/>
          </p:cNvSpPr>
          <p:nvPr>
            <p:ph idx="1"/>
          </p:nvPr>
        </p:nvSpPr>
        <p:spPr>
          <a:xfrm>
            <a:off x="838200" y="3146400"/>
            <a:ext cx="4391025" cy="2454300"/>
          </a:xfrm>
        </p:spPr>
        <p:txBody>
          <a:bodyPr>
            <a:noAutofit/>
          </a:bodyPr>
          <a:lstStyle/>
          <a:p>
            <a:r>
              <a:rPr lang="en-US" sz="1400" dirty="0">
                <a:solidFill>
                  <a:schemeClr val="bg1">
                    <a:alpha val="80000"/>
                  </a:schemeClr>
                </a:solidFill>
                <a:latin typeface="Aptos Serif" panose="020B0502040204020203" pitchFamily="18" charset="0"/>
                <a:cs typeface="Aptos Serif" panose="020B0502040204020203" pitchFamily="18" charset="0"/>
              </a:rPr>
              <a:t>The previously published Research SPM thresholds were based on a range of FCSU expenditures centered on the 33rd percentile using data from an estimation sample composed of consumer units with exactly two children and any number of adults. These expenditures were equalized to the spending of a consumer unit with two adults and two children using the three-parameter equivalence scale proposed by Betson (1996).</a:t>
            </a:r>
          </a:p>
          <a:p>
            <a:r>
              <a:rPr lang="en-US" sz="1400" dirty="0">
                <a:solidFill>
                  <a:schemeClr val="bg1">
                    <a:alpha val="80000"/>
                  </a:schemeClr>
                </a:solidFill>
                <a:latin typeface="Aptos Serif" panose="020B0502040204020203" pitchFamily="18" charset="0"/>
                <a:cs typeface="Aptos Serif" panose="020B0502040204020203" pitchFamily="18" charset="0"/>
              </a:rPr>
              <a:t>The parameters Betson estimated a, ß, and f to fit the literature on the cost of children, and when rounded, were 0.8, 0.5, and 0.7, respectively.</a:t>
            </a:r>
          </a:p>
          <a:p>
            <a:r>
              <a:rPr lang="en-US" sz="1400" dirty="0">
                <a:solidFill>
                  <a:schemeClr val="bg1">
                    <a:alpha val="80000"/>
                  </a:schemeClr>
                </a:solidFill>
                <a:latin typeface="Aptos Serif" panose="020B0502040204020203" pitchFamily="18" charset="0"/>
                <a:cs typeface="Aptos Serif" panose="020B0502040204020203" pitchFamily="18" charset="0"/>
              </a:rPr>
              <a:t>David Betson, University of Notre Dame.</a:t>
            </a:r>
          </a:p>
        </p:txBody>
      </p:sp>
      <p:pic>
        <p:nvPicPr>
          <p:cNvPr id="2050" name="Picture 2" descr="A white background with black text&#10;&#10;Description automatically generated">
            <a:extLst>
              <a:ext uri="{FF2B5EF4-FFF2-40B4-BE49-F238E27FC236}">
                <a16:creationId xmlns:a16="http://schemas.microsoft.com/office/drawing/2014/main" id="{4DE63BFB-E5A4-4ABA-A065-69DDD3D5D5A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80124" y="811439"/>
            <a:ext cx="5260976" cy="30062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2DA9903-9F9A-0201-90AD-92C676DCE9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9225" y="4629150"/>
            <a:ext cx="62484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82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44914C-054A-F98F-E434-9D79BF650C8D}"/>
              </a:ext>
            </a:extLst>
          </p:cNvPr>
          <p:cNvSpPr>
            <a:spLocks noGrp="1"/>
          </p:cNvSpPr>
          <p:nvPr>
            <p:ph type="title"/>
          </p:nvPr>
        </p:nvSpPr>
        <p:spPr>
          <a:xfrm>
            <a:off x="6981823" y="1641752"/>
            <a:ext cx="4391025" cy="1323439"/>
          </a:xfrm>
        </p:spPr>
        <p:txBody>
          <a:bodyPr anchor="t">
            <a:normAutofit/>
          </a:bodyPr>
          <a:lstStyle/>
          <a:p>
            <a:r>
              <a:rPr lang="en-US" sz="4000" dirty="0">
                <a:solidFill>
                  <a:schemeClr val="bg1"/>
                </a:solidFill>
              </a:rPr>
              <a:t>What the equations look like.</a:t>
            </a:r>
          </a:p>
        </p:txBody>
      </p:sp>
      <p:pic>
        <p:nvPicPr>
          <p:cNvPr id="5" name="Picture 4" descr="A graph with colored lines&#10;&#10;Description automatically generated">
            <a:extLst>
              <a:ext uri="{FF2B5EF4-FFF2-40B4-BE49-F238E27FC236}">
                <a16:creationId xmlns:a16="http://schemas.microsoft.com/office/drawing/2014/main" id="{CB154A60-406E-837F-6D2E-00900810FCB8}"/>
              </a:ext>
            </a:extLst>
          </p:cNvPr>
          <p:cNvPicPr>
            <a:picLocks noChangeAspect="1"/>
          </p:cNvPicPr>
          <p:nvPr/>
        </p:nvPicPr>
        <p:blipFill>
          <a:blip r:embed="rId2"/>
          <a:stretch>
            <a:fillRect/>
          </a:stretch>
        </p:blipFill>
        <p:spPr>
          <a:xfrm>
            <a:off x="835024" y="1627850"/>
            <a:ext cx="5260976" cy="4182476"/>
          </a:xfrm>
          <a:prstGeom prst="rect">
            <a:avLst/>
          </a:prstGeom>
        </p:spPr>
      </p:pic>
      <p:sp>
        <p:nvSpPr>
          <p:cNvPr id="3" name="Content Placeholder 2">
            <a:extLst>
              <a:ext uri="{FF2B5EF4-FFF2-40B4-BE49-F238E27FC236}">
                <a16:creationId xmlns:a16="http://schemas.microsoft.com/office/drawing/2014/main" id="{B73E69A7-47F7-D3AA-D435-8DD9D324585F}"/>
              </a:ext>
            </a:extLst>
          </p:cNvPr>
          <p:cNvSpPr>
            <a:spLocks noGrp="1"/>
          </p:cNvSpPr>
          <p:nvPr>
            <p:ph idx="1"/>
          </p:nvPr>
        </p:nvSpPr>
        <p:spPr>
          <a:xfrm>
            <a:off x="6981824" y="3146400"/>
            <a:ext cx="4391025" cy="2454300"/>
          </a:xfrm>
        </p:spPr>
        <p:txBody>
          <a:bodyPr>
            <a:normAutofit/>
          </a:bodyPr>
          <a:lstStyle/>
          <a:p>
            <a:r>
              <a:rPr lang="en-US" sz="2400" dirty="0">
                <a:solidFill>
                  <a:schemeClr val="bg1">
                    <a:alpha val="80000"/>
                  </a:schemeClr>
                </a:solidFill>
              </a:rPr>
              <a:t>This is a version of a logarithmic graph. </a:t>
            </a:r>
          </a:p>
          <a:p>
            <a:r>
              <a:rPr lang="en-US" sz="2400" dirty="0">
                <a:solidFill>
                  <a:schemeClr val="bg1">
                    <a:alpha val="80000"/>
                  </a:schemeClr>
                </a:solidFill>
              </a:rPr>
              <a:t>This is the SPM Multiplier </a:t>
            </a:r>
          </a:p>
          <a:p>
            <a:endParaRPr lang="en-US" sz="2400" dirty="0">
              <a:solidFill>
                <a:schemeClr val="bg1">
                  <a:alpha val="80000"/>
                </a:schemeClr>
              </a:solidFill>
            </a:endParaRPr>
          </a:p>
          <a:p>
            <a:endParaRPr lang="en-US" sz="2400" dirty="0">
              <a:solidFill>
                <a:schemeClr val="bg1">
                  <a:alpha val="80000"/>
                </a:schemeClr>
              </a:solidFill>
            </a:endParaRPr>
          </a:p>
        </p:txBody>
      </p:sp>
    </p:spTree>
    <p:extLst>
      <p:ext uri="{BB962C8B-B14F-4D97-AF65-F5344CB8AC3E}">
        <p14:creationId xmlns:p14="http://schemas.microsoft.com/office/powerpoint/2010/main" val="2380698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B41A12-DEC0-00E4-670E-20C25AAC4E2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Other options according to Betson</a:t>
            </a:r>
          </a:p>
        </p:txBody>
      </p:sp>
      <p:pic>
        <p:nvPicPr>
          <p:cNvPr id="5" name="Content Placeholder 4" descr="A table of scale with numbers and text&#10;&#10;Description automatically generated with medium confidence">
            <a:extLst>
              <a:ext uri="{FF2B5EF4-FFF2-40B4-BE49-F238E27FC236}">
                <a16:creationId xmlns:a16="http://schemas.microsoft.com/office/drawing/2014/main" id="{763246F7-B257-C712-CA52-947073881AD8}"/>
              </a:ext>
            </a:extLst>
          </p:cNvPr>
          <p:cNvPicPr>
            <a:picLocks noGrp="1" noChangeAspect="1"/>
          </p:cNvPicPr>
          <p:nvPr>
            <p:ph idx="1"/>
          </p:nvPr>
        </p:nvPicPr>
        <p:blipFill>
          <a:blip r:embed="rId2"/>
          <a:stretch>
            <a:fillRect/>
          </a:stretch>
        </p:blipFill>
        <p:spPr>
          <a:xfrm>
            <a:off x="2137262" y="1675227"/>
            <a:ext cx="7917476" cy="4394199"/>
          </a:xfrm>
          <a:prstGeom prst="rect">
            <a:avLst/>
          </a:prstGeom>
        </p:spPr>
      </p:pic>
    </p:spTree>
    <p:extLst>
      <p:ext uri="{BB962C8B-B14F-4D97-AF65-F5344CB8AC3E}">
        <p14:creationId xmlns:p14="http://schemas.microsoft.com/office/powerpoint/2010/main" val="2681049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27C3957-6397-F03A-E66C-62599241479A}"/>
              </a:ext>
            </a:extLst>
          </p:cNvPr>
          <p:cNvSpPr>
            <a:spLocks noGrp="1"/>
          </p:cNvSpPr>
          <p:nvPr>
            <p:ph type="title"/>
          </p:nvPr>
        </p:nvSpPr>
        <p:spPr>
          <a:xfrm>
            <a:off x="630935" y="4018137"/>
            <a:ext cx="5071221" cy="2129586"/>
          </a:xfrm>
          <a:noFill/>
        </p:spPr>
        <p:txBody>
          <a:bodyPr anchor="t">
            <a:normAutofit/>
          </a:bodyPr>
          <a:lstStyle/>
          <a:p>
            <a:r>
              <a:rPr lang="en-US" sz="4800" dirty="0">
                <a:solidFill>
                  <a:schemeClr val="bg1"/>
                </a:solidFill>
              </a:rPr>
              <a:t>What are the multipliers used for?</a:t>
            </a:r>
          </a:p>
        </p:txBody>
      </p:sp>
      <p:pic>
        <p:nvPicPr>
          <p:cNvPr id="5" name="Picture 4" descr="A white background with text&#10;&#10;Description automatically generated">
            <a:extLst>
              <a:ext uri="{FF2B5EF4-FFF2-40B4-BE49-F238E27FC236}">
                <a16:creationId xmlns:a16="http://schemas.microsoft.com/office/drawing/2014/main" id="{E286CE4E-6DD8-79F7-1A23-5758E46A8103}"/>
              </a:ext>
            </a:extLst>
          </p:cNvPr>
          <p:cNvPicPr>
            <a:picLocks noChangeAspect="1"/>
          </p:cNvPicPr>
          <p:nvPr/>
        </p:nvPicPr>
        <p:blipFill>
          <a:blip r:embed="rId2"/>
          <a:stretch>
            <a:fillRect/>
          </a:stretch>
        </p:blipFill>
        <p:spPr>
          <a:xfrm>
            <a:off x="655788" y="617779"/>
            <a:ext cx="10794207" cy="3265248"/>
          </a:xfrm>
          <a:prstGeom prst="rect">
            <a:avLst/>
          </a:prstGeom>
        </p:spPr>
      </p:pic>
      <p:grpSp>
        <p:nvGrpSpPr>
          <p:cNvPr id="38" name="Group 37">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39" name="Straight Connector 38">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Oval 43">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6E725C-C338-1998-1F31-A992535F875D}"/>
              </a:ext>
            </a:extLst>
          </p:cNvPr>
          <p:cNvSpPr>
            <a:spLocks noGrp="1"/>
          </p:cNvSpPr>
          <p:nvPr>
            <p:ph idx="1"/>
          </p:nvPr>
        </p:nvSpPr>
        <p:spPr>
          <a:xfrm>
            <a:off x="5925304" y="4018143"/>
            <a:ext cx="5549111" cy="2129599"/>
          </a:xfrm>
          <a:noFill/>
        </p:spPr>
        <p:txBody>
          <a:bodyPr anchor="t">
            <a:normAutofit/>
          </a:bodyPr>
          <a:lstStyle/>
          <a:p>
            <a:r>
              <a:rPr lang="en-US" sz="1800" dirty="0">
                <a:solidFill>
                  <a:schemeClr val="bg1"/>
                </a:solidFill>
              </a:rPr>
              <a:t>A calculated SPM multiplier is then used to calculate your SPM threshold with another convoluted equation. </a:t>
            </a:r>
          </a:p>
        </p:txBody>
      </p:sp>
      <p:pic>
        <p:nvPicPr>
          <p:cNvPr id="8" name="Picture 7">
            <a:extLst>
              <a:ext uri="{FF2B5EF4-FFF2-40B4-BE49-F238E27FC236}">
                <a16:creationId xmlns:a16="http://schemas.microsoft.com/office/drawing/2014/main" id="{4333B9FC-780D-6E7D-5196-34214601E1CA}"/>
              </a:ext>
            </a:extLst>
          </p:cNvPr>
          <p:cNvPicPr>
            <a:picLocks noChangeAspect="1"/>
          </p:cNvPicPr>
          <p:nvPr/>
        </p:nvPicPr>
        <p:blipFill>
          <a:blip r:embed="rId3"/>
          <a:stretch>
            <a:fillRect/>
          </a:stretch>
        </p:blipFill>
        <p:spPr>
          <a:xfrm>
            <a:off x="6264156" y="6024537"/>
            <a:ext cx="4496427" cy="381053"/>
          </a:xfrm>
          <a:prstGeom prst="rect">
            <a:avLst/>
          </a:prstGeom>
        </p:spPr>
      </p:pic>
    </p:spTree>
    <p:extLst>
      <p:ext uri="{BB962C8B-B14F-4D97-AF65-F5344CB8AC3E}">
        <p14:creationId xmlns:p14="http://schemas.microsoft.com/office/powerpoint/2010/main" val="2975954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7F85096F-E650-46D6-834C-4054E37702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9" name="Oval 18">
              <a:extLst>
                <a:ext uri="{FF2B5EF4-FFF2-40B4-BE49-F238E27FC236}">
                  <a16:creationId xmlns:a16="http://schemas.microsoft.com/office/drawing/2014/main" id="{5061BE38-1DAF-49A1-AA3A-7BEB3399C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8EFFF24-FCC8-4379-9678-AB3311535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492E8F9-AD41-4334-B292-1AB0F238D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74B130F-6E67-4737-BE99-2E32DED071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3139C3CB-D4E4-4316-81BE-6D82DB67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156963E-8E83-4807-8E22-2CB7D45F1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91BC45CE-D88A-05FF-CAD1-7C9349F815E3}"/>
              </a:ext>
            </a:extLst>
          </p:cNvPr>
          <p:cNvPicPr>
            <a:picLocks noChangeAspect="1"/>
          </p:cNvPicPr>
          <p:nvPr/>
        </p:nvPicPr>
        <p:blipFill>
          <a:blip r:embed="rId2"/>
          <a:stretch>
            <a:fillRect/>
          </a:stretch>
        </p:blipFill>
        <p:spPr>
          <a:xfrm>
            <a:off x="616765" y="440815"/>
            <a:ext cx="3516933" cy="2839922"/>
          </a:xfrm>
          <a:prstGeom prst="rect">
            <a:avLst/>
          </a:prstGeom>
        </p:spPr>
      </p:pic>
      <p:grpSp>
        <p:nvGrpSpPr>
          <p:cNvPr id="26" name="Group 25">
            <a:extLst>
              <a:ext uri="{FF2B5EF4-FFF2-40B4-BE49-F238E27FC236}">
                <a16:creationId xmlns:a16="http://schemas.microsoft.com/office/drawing/2014/main" id="{975C268C-D419-4123-9FAD-0E2B7F9EE7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584794"/>
            <a:ext cx="304800" cy="429768"/>
            <a:chOff x="215328" y="-46937"/>
            <a:chExt cx="304800" cy="2773841"/>
          </a:xfrm>
        </p:grpSpPr>
        <p:cxnSp>
          <p:nvCxnSpPr>
            <p:cNvPr id="27" name="Straight Connector 26">
              <a:extLst>
                <a:ext uri="{FF2B5EF4-FFF2-40B4-BE49-F238E27FC236}">
                  <a16:creationId xmlns:a16="http://schemas.microsoft.com/office/drawing/2014/main" id="{3A7E309C-A3BD-432E-8CB5-F0B6425281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F1F621C-4533-4835-ADE2-372F2763A0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FC8245-5168-4DAF-930D-09A7BDDA6C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92ED34-5046-4043-AEF8-2DF7C4806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7AB7C217-C438-4028-D290-2018A348E173}"/>
              </a:ext>
            </a:extLst>
          </p:cNvPr>
          <p:cNvPicPr>
            <a:picLocks noChangeAspect="1"/>
          </p:cNvPicPr>
          <p:nvPr/>
        </p:nvPicPr>
        <p:blipFill>
          <a:blip r:embed="rId3"/>
          <a:stretch>
            <a:fillRect/>
          </a:stretch>
        </p:blipFill>
        <p:spPr>
          <a:xfrm>
            <a:off x="4284167" y="440815"/>
            <a:ext cx="3516933" cy="2795961"/>
          </a:xfrm>
          <a:prstGeom prst="rect">
            <a:avLst/>
          </a:prstGeom>
        </p:spPr>
      </p:pic>
      <p:sp>
        <p:nvSpPr>
          <p:cNvPr id="32" name="Rectangle 3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5" name="Straight Connector 3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219EC841-522A-0546-F8C1-B37663FE7B29}"/>
              </a:ext>
            </a:extLst>
          </p:cNvPr>
          <p:cNvPicPr>
            <a:picLocks noChangeAspect="1"/>
          </p:cNvPicPr>
          <p:nvPr/>
        </p:nvPicPr>
        <p:blipFill>
          <a:blip r:embed="rId4"/>
          <a:stretch>
            <a:fillRect/>
          </a:stretch>
        </p:blipFill>
        <p:spPr>
          <a:xfrm>
            <a:off x="7951569" y="440815"/>
            <a:ext cx="3516933" cy="2795961"/>
          </a:xfrm>
          <a:prstGeom prst="rect">
            <a:avLst/>
          </a:prstGeom>
        </p:spPr>
      </p:pic>
      <p:sp>
        <p:nvSpPr>
          <p:cNvPr id="40" name="Rectangle 3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3" name="Straight Connector 4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E961E80-6940-8C7A-3004-7F590F3FDD84}"/>
              </a:ext>
            </a:extLst>
          </p:cNvPr>
          <p:cNvSpPr>
            <a:spLocks noGrp="1"/>
          </p:cNvSpPr>
          <p:nvPr>
            <p:ph type="title"/>
          </p:nvPr>
        </p:nvSpPr>
        <p:spPr>
          <a:xfrm>
            <a:off x="630936" y="4018137"/>
            <a:ext cx="4550664" cy="2129586"/>
          </a:xfrm>
          <a:noFill/>
        </p:spPr>
        <p:txBody>
          <a:bodyPr anchor="t">
            <a:normAutofit/>
          </a:bodyPr>
          <a:lstStyle/>
          <a:p>
            <a:endParaRPr lang="en-US" sz="4800" dirty="0">
              <a:solidFill>
                <a:schemeClr val="bg1"/>
              </a:solidFill>
            </a:endParaRPr>
          </a:p>
        </p:txBody>
      </p:sp>
      <p:sp>
        <p:nvSpPr>
          <p:cNvPr id="3" name="Content Placeholder 2">
            <a:extLst>
              <a:ext uri="{FF2B5EF4-FFF2-40B4-BE49-F238E27FC236}">
                <a16:creationId xmlns:a16="http://schemas.microsoft.com/office/drawing/2014/main" id="{B59C6CF1-E1F6-D4A2-4DF0-A19AF5187326}"/>
              </a:ext>
            </a:extLst>
          </p:cNvPr>
          <p:cNvSpPr>
            <a:spLocks noGrp="1"/>
          </p:cNvSpPr>
          <p:nvPr>
            <p:ph idx="1"/>
          </p:nvPr>
        </p:nvSpPr>
        <p:spPr>
          <a:xfrm>
            <a:off x="5486080" y="4018143"/>
            <a:ext cx="5994666" cy="2129599"/>
          </a:xfrm>
          <a:noFill/>
        </p:spPr>
        <p:txBody>
          <a:bodyPr anchor="t">
            <a:normAutofit/>
          </a:bodyPr>
          <a:lstStyle/>
          <a:p>
            <a:endParaRPr lang="en-US" sz="1800">
              <a:solidFill>
                <a:schemeClr val="bg1"/>
              </a:solidFill>
            </a:endParaRPr>
          </a:p>
        </p:txBody>
      </p:sp>
    </p:spTree>
    <p:extLst>
      <p:ext uri="{BB962C8B-B14F-4D97-AF65-F5344CB8AC3E}">
        <p14:creationId xmlns:p14="http://schemas.microsoft.com/office/powerpoint/2010/main" val="4155877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E82BC-B187-9C0D-B6C9-05D18A233347}"/>
              </a:ext>
            </a:extLst>
          </p:cNvPr>
          <p:cNvSpPr>
            <a:spLocks noGrp="1"/>
          </p:cNvSpPr>
          <p:nvPr>
            <p:ph type="title"/>
          </p:nvPr>
        </p:nvSpPr>
        <p:spPr/>
        <p:txBody>
          <a:bodyPr/>
          <a:lstStyle/>
          <a:p>
            <a:r>
              <a:rPr lang="en-US" dirty="0"/>
              <a:t>Look into it</a:t>
            </a:r>
          </a:p>
        </p:txBody>
      </p:sp>
      <p:sp>
        <p:nvSpPr>
          <p:cNvPr id="3" name="Content Placeholder 2">
            <a:extLst>
              <a:ext uri="{FF2B5EF4-FFF2-40B4-BE49-F238E27FC236}">
                <a16:creationId xmlns:a16="http://schemas.microsoft.com/office/drawing/2014/main" id="{08AC9DC8-ED6B-2F0E-0831-67AE385F2BAE}"/>
              </a:ext>
            </a:extLst>
          </p:cNvPr>
          <p:cNvSpPr>
            <a:spLocks noGrp="1"/>
          </p:cNvSpPr>
          <p:nvPr>
            <p:ph idx="1"/>
          </p:nvPr>
        </p:nvSpPr>
        <p:spPr/>
        <p:txBody>
          <a:bodyPr/>
          <a:lstStyle/>
          <a:p>
            <a:r>
              <a:rPr lang="en-US" dirty="0">
                <a:hlinkClick r:id="rId2"/>
              </a:rPr>
              <a:t>Experimental Poverty Measures : U.S. Bureau of Labor Statistics (bls.gov)</a:t>
            </a:r>
            <a:r>
              <a:rPr lang="en-US" dirty="0"/>
              <a:t> </a:t>
            </a:r>
          </a:p>
          <a:p>
            <a:r>
              <a:rPr lang="en-US" dirty="0">
                <a:hlinkClick r:id="rId3"/>
              </a:rPr>
              <a:t>escale.pdf (census.gov)</a:t>
            </a:r>
            <a:r>
              <a:rPr lang="en-US" dirty="0"/>
              <a:t> </a:t>
            </a:r>
          </a:p>
        </p:txBody>
      </p:sp>
    </p:spTree>
    <p:extLst>
      <p:ext uri="{BB962C8B-B14F-4D97-AF65-F5344CB8AC3E}">
        <p14:creationId xmlns:p14="http://schemas.microsoft.com/office/powerpoint/2010/main" val="1363087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6658</TotalTime>
  <Words>240</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Aptos Display</vt:lpstr>
      <vt:lpstr>Aptos Serif</vt:lpstr>
      <vt:lpstr>Arial</vt:lpstr>
      <vt:lpstr>Roboto</vt:lpstr>
      <vt:lpstr>Source Sans Pro Web</vt:lpstr>
      <vt:lpstr>Office Theme</vt:lpstr>
      <vt:lpstr>SPM Thresholds and the data used to support them.</vt:lpstr>
      <vt:lpstr>The Big Peeps</vt:lpstr>
      <vt:lpstr>PowerPoint Presentation</vt:lpstr>
      <vt:lpstr>Where the Numbers come from.</vt:lpstr>
      <vt:lpstr>What the equations look like.</vt:lpstr>
      <vt:lpstr>Other options according to Betson</vt:lpstr>
      <vt:lpstr>What are the multipliers used for?</vt:lpstr>
      <vt:lpstr>PowerPoint Presentation</vt:lpstr>
      <vt:lpstr>Look into 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Gaustad, Owen D</dc:creator>
  <cp:lastModifiedBy>Gaustad, Owen D</cp:lastModifiedBy>
  <cp:revision>3</cp:revision>
  <dcterms:created xsi:type="dcterms:W3CDTF">2024-10-07T19:19:54Z</dcterms:created>
  <dcterms:modified xsi:type="dcterms:W3CDTF">2024-12-11T16:30:21Z</dcterms:modified>
</cp:coreProperties>
</file>