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8" autoAdjust="0"/>
    <p:restoredTop sz="94660"/>
  </p:normalViewPr>
  <p:slideViewPr>
    <p:cSldViewPr snapToGrid="0">
      <p:cViewPr>
        <p:scale>
          <a:sx n="56" d="100"/>
          <a:sy n="56" d="100"/>
        </p:scale>
        <p:origin x="114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03DB-FCC6-2B22-191D-5C2F7C642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D40B4-E5D6-71CA-A3BB-A2CD0D7D9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60CC2-423D-34DC-636D-DF850B275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06BF-103E-4ABD-9A63-27F1B0FEA10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CA07F-F48C-972F-9565-E0C1A63F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EE3D6-A150-2391-DE2E-2A1A42AC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1EED-6B4C-4FA5-9156-29B0C4F05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8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7D54-5D79-07F7-9331-B4E016B4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C2974-367D-AA9F-DBE2-3117F514C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F22B8-3DD1-8E46-40C7-07AD508C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06BF-103E-4ABD-9A63-27F1B0FEA10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D7DD1-06EB-F7F2-4E34-F39D1AF1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1248C-9E95-A42F-A0A7-41C1E0DA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1EED-6B4C-4FA5-9156-29B0C4F05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F42C54-4532-56B3-56B7-02D3A50F3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E1F4F-8EE8-CA99-949F-A4DF0148D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50725-E3C9-A7DC-6487-7D5577D7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06BF-103E-4ABD-9A63-27F1B0FEA10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D90C-0661-F55A-903C-36B8C911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0EE5D-133B-EADE-FF18-C76A2CA6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1EED-6B4C-4FA5-9156-29B0C4F05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99D30-01BA-B24B-5CE3-F0B0EFF5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D6047-DAE9-07A7-13B4-A112D6143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059E5-B4D1-D64C-BDE0-66898F52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06BF-103E-4ABD-9A63-27F1B0FEA10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F06BD-370B-0A46-F593-B2E14E015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CA098-DE43-D91E-101E-5ABF9E55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1EED-6B4C-4FA5-9156-29B0C4F05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0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C7F2-7667-F6F0-4D00-A49C48FB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350B9-982A-8A92-643F-534367337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C9C93-C1E1-12A5-5B66-C3C56C68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06BF-103E-4ABD-9A63-27F1B0FEA10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B1C44-5CBE-3B5A-EC3B-4BEB2954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5ED03-66D0-A9D5-0705-E496DD8E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1EED-6B4C-4FA5-9156-29B0C4F05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7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9D3AA-FD20-4A6E-BB9F-622C677E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6B8C8-3890-4EB6-4091-58BB46765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27D8E-971A-0EE2-C4F0-FF0506A2F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99E2B-1851-68B1-5EFE-B72BD58E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06BF-103E-4ABD-9A63-27F1B0FEA10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350AE-9323-DFAD-7D96-E359E505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97862-CF75-FF4F-B65C-EDE8972B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1EED-6B4C-4FA5-9156-29B0C4F05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6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4659-5C29-958D-840A-A0DD3D91B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500B0-564A-13E6-3D4D-14111E644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0DC2D-4A1D-F796-59D5-ED24DC616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5DDF8-1081-26E6-5458-FC126EA46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02A33-B747-E935-3F0B-76FD3C03F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928FF0-F5B3-F56F-874E-C71D5CDC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06BF-103E-4ABD-9A63-27F1B0FEA10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E58D4-5C95-934F-0898-BC733ECD3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E8A0B3-1FEB-00A5-19CB-FE79A885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1EED-6B4C-4FA5-9156-29B0C4F05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1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8427-C5C4-F08E-1851-C998B354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7D66F-DD9E-0EF1-7943-2F78BD90D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06BF-103E-4ABD-9A63-27F1B0FEA10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21CD5-779C-684F-1A4E-6FE10773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7DD32-6EFA-7816-D4B5-3371DC6B1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1EED-6B4C-4FA5-9156-29B0C4F05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7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F62A7-EC91-0BA9-85F0-E0EF94BC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06BF-103E-4ABD-9A63-27F1B0FEA10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F99D6-9194-4CC8-7CBD-22624490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1E5AE-4B38-8140-044B-77BF0C90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1EED-6B4C-4FA5-9156-29B0C4F05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5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76A0-1535-6D2F-283A-0141A8C17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ACE5B-6D1D-95B7-DB6D-2B927B715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5F907-5932-B3AF-ED6E-668F21518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7099C-0293-AA1F-827B-F28B3287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06BF-103E-4ABD-9A63-27F1B0FEA10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4FA27-5EE6-8E73-77B9-854BE620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8B83D-F714-20F9-FD63-53BDFEA5B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1EED-6B4C-4FA5-9156-29B0C4F05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8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F5A7-2401-4963-8042-50DB8E3C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2EBBA-3F78-6E2F-1381-59A997A42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262BF-CCF2-E7A8-D135-578D71D43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F7F5E-97A4-3AA0-786E-AA50CDDF7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06BF-103E-4ABD-9A63-27F1B0FEA10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390BE-A48A-6CEF-DB14-4D56F0A6F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15A01-1CAF-4682-0714-A1478A99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1EED-6B4C-4FA5-9156-29B0C4F05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3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8F4234-0E70-A43C-B374-8DAC2FC8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FBF09-7CFC-8046-E5AD-7563ACA1D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625EF-4A0E-EEE4-A40E-58AAF12D3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1F06BF-103E-4ABD-9A63-27F1B0FEA10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7B482-C30E-3C5D-B175-22CCE29B9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E005E-0BBD-365F-F955-A40485E76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AE1EED-6B4C-4FA5-9156-29B0C4F05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8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EECC6-29A1-E48D-0D6E-9F231C4CE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The Poverty Measure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54EC1-FF6D-0516-C3EE-73CD17DF0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Owen Gaustad</a:t>
            </a:r>
          </a:p>
        </p:txBody>
      </p:sp>
    </p:spTree>
    <p:extLst>
      <p:ext uri="{BB962C8B-B14F-4D97-AF65-F5344CB8AC3E}">
        <p14:creationId xmlns:p14="http://schemas.microsoft.com/office/powerpoint/2010/main" val="2481133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97FAE-528E-9CA7-2B67-23A8598BE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610BF-7BE2-165F-2EB4-11F327A6E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look at all the data collected to create the SPM it doesn’t give you a line, it gives you an area. </a:t>
            </a:r>
          </a:p>
          <a:p>
            <a:r>
              <a:rPr lang="en-US" dirty="0"/>
              <a:t>This allows us to view poverty in a slightly different light. </a:t>
            </a:r>
          </a:p>
          <a:p>
            <a:r>
              <a:rPr lang="en-US" dirty="0"/>
              <a:t>The SPM also tells policymakers exactly what they should be focusing on. </a:t>
            </a:r>
          </a:p>
        </p:txBody>
      </p:sp>
    </p:spTree>
    <p:extLst>
      <p:ext uri="{BB962C8B-B14F-4D97-AF65-F5344CB8AC3E}">
        <p14:creationId xmlns:p14="http://schemas.microsoft.com/office/powerpoint/2010/main" val="375131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2B48-16C8-5DF0-88C2-DF68981C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0D241-E9DF-CDF9-60AE-1A3B275F5D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 Web"/>
              </a:rPr>
              <a:t>Mollie Orshansky</a:t>
            </a:r>
            <a:r>
              <a:rPr lang="en-US" dirty="0">
                <a:solidFill>
                  <a:srgbClr val="333333"/>
                </a:solidFill>
                <a:latin typeface="Source Sans Pro Web"/>
              </a:rPr>
              <a:t> 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Source Sans Pro Web"/>
              </a:rPr>
              <a:t>First Poverty Threshold Equation</a:t>
            </a:r>
            <a:endParaRPr lang="en-US" b="0" i="0" dirty="0">
              <a:solidFill>
                <a:srgbClr val="333333"/>
              </a:solidFill>
              <a:effectLst/>
              <a:latin typeface="Source Sans Pro Web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ource Sans Pro Web"/>
              </a:rPr>
              <a:t>Thesia I. Garner </a:t>
            </a:r>
          </a:p>
          <a:p>
            <a:pPr lvl="1"/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Senior Research Economist. Bureau of Labor Statistics</a:t>
            </a:r>
            <a:endParaRPr lang="en-US" b="0" i="0" dirty="0">
              <a:solidFill>
                <a:srgbClr val="333333"/>
              </a:solidFill>
              <a:effectLst/>
              <a:latin typeface="Source Sans Pro Web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ource Sans Pro Web"/>
              </a:rPr>
              <a:t>David Betson </a:t>
            </a:r>
          </a:p>
          <a:p>
            <a:pPr lvl="1"/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Associate Professor of Public  Policy and Economics</a:t>
            </a:r>
            <a:endParaRPr lang="en-US" b="0" i="0" dirty="0">
              <a:solidFill>
                <a:srgbClr val="333333"/>
              </a:solidFill>
              <a:effectLst/>
              <a:latin typeface="Source Sans Pro Web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00863-F8F9-980A-1CB5-05F689F36B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Official Poverty Measure</a:t>
            </a:r>
          </a:p>
          <a:p>
            <a:r>
              <a:rPr lang="en-US" dirty="0"/>
              <a:t>Supplemental Poverty Measure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32063C-6FF9-2C0E-E165-C0945AEEC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19" y="3155587"/>
            <a:ext cx="4571962" cy="333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6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DAA2-8F4A-831F-6E1C-80A0C2BC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Dive into the SPM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269B9-4E33-97AA-9463-4BB144792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997199"/>
            <a:ext cx="5181600" cy="3179763"/>
          </a:xfrm>
        </p:spPr>
        <p:txBody>
          <a:bodyPr/>
          <a:lstStyle/>
          <a:p>
            <a:r>
              <a:rPr lang="en-US" dirty="0"/>
              <a:t>Food </a:t>
            </a:r>
          </a:p>
          <a:p>
            <a:r>
              <a:rPr lang="en-US" dirty="0"/>
              <a:t>Clothing</a:t>
            </a:r>
          </a:p>
          <a:p>
            <a:r>
              <a:rPr lang="en-US" dirty="0"/>
              <a:t>Shelter</a:t>
            </a:r>
          </a:p>
          <a:p>
            <a:r>
              <a:rPr lang="en-US" dirty="0"/>
              <a:t>Utilities </a:t>
            </a:r>
          </a:p>
          <a:p>
            <a:r>
              <a:rPr lang="en-US" dirty="0"/>
              <a:t>Style of Homeownership </a:t>
            </a:r>
          </a:p>
          <a:p>
            <a:pPr lvl="1"/>
            <a:r>
              <a:rPr lang="en-US" dirty="0"/>
              <a:t>Renting/Mortgage/No Mortgage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1F14F-FE04-916D-7F72-E442004A0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997199"/>
            <a:ext cx="5181600" cy="3179764"/>
          </a:xfrm>
        </p:spPr>
        <p:txBody>
          <a:bodyPr/>
          <a:lstStyle/>
          <a:p>
            <a:r>
              <a:rPr lang="en-US" dirty="0"/>
              <a:t>Parameter for first child</a:t>
            </a:r>
          </a:p>
          <a:p>
            <a:r>
              <a:rPr lang="en-US" dirty="0"/>
              <a:t>Parameter for additional children</a:t>
            </a:r>
          </a:p>
          <a:p>
            <a:r>
              <a:rPr lang="en-US" dirty="0"/>
              <a:t>Parameter for economy </a:t>
            </a:r>
          </a:p>
          <a:p>
            <a:r>
              <a:rPr lang="en-US" dirty="0"/>
              <a:t># of Children</a:t>
            </a:r>
          </a:p>
          <a:p>
            <a:r>
              <a:rPr lang="en-US" dirty="0"/>
              <a:t># of Adults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4AAA9-B5FA-079F-0D92-DDC726B64054}"/>
              </a:ext>
            </a:extLst>
          </p:cNvPr>
          <p:cNvSpPr txBox="1"/>
          <p:nvPr/>
        </p:nvSpPr>
        <p:spPr>
          <a:xfrm>
            <a:off x="838200" y="1805334"/>
            <a:ext cx="3386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regarding cost: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587DA-EEDA-5259-E1C0-737A0B9F3E2A}"/>
              </a:ext>
            </a:extLst>
          </p:cNvPr>
          <p:cNvSpPr txBox="1"/>
          <p:nvPr/>
        </p:nvSpPr>
        <p:spPr>
          <a:xfrm>
            <a:off x="6019800" y="1805335"/>
            <a:ext cx="338666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to scale based on family: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E1BAFE-8E18-9F89-BC90-E1B515059E7C}"/>
              </a:ext>
            </a:extLst>
          </p:cNvPr>
          <p:cNvCxnSpPr>
            <a:cxnSpLocks/>
          </p:cNvCxnSpPr>
          <p:nvPr/>
        </p:nvCxnSpPr>
        <p:spPr>
          <a:xfrm>
            <a:off x="0" y="2882553"/>
            <a:ext cx="12188952" cy="0"/>
          </a:xfrm>
          <a:prstGeom prst="line">
            <a:avLst/>
          </a:prstGeom>
          <a:ln w="666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31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5733-EC81-0587-20B8-64EF877C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Multiplier Formula: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6EC15-A22A-F0B4-5F4F-48A99E8EF43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Parameter the or first child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Parameter for additional children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Parameter for economy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Children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Adults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6EC15-A22A-F0B4-5F4F-48A99E8EF4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64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05CEEA9-1814-D3CC-8108-F963F2F2B28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604933" y="1825625"/>
                <a:ext cx="5748867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1.2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𝐹𝐶𝑆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b>
                    </m:sSub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𝐹𝐶𝑆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cost of Food, Clothing, Shelter, and Utilities based on your state economy.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Shelter and utilities based on your state economy.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Shelter and utilities based on your state economy with respect to your specific housing. 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05CEEA9-1814-D3CC-8108-F963F2F2B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604933" y="1825625"/>
                <a:ext cx="5748867" cy="4351338"/>
              </a:xfrm>
              <a:blipFill>
                <a:blip r:embed="rId3"/>
                <a:stretch>
                  <a:fillRect l="-1377" t="-1261" r="-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B48068B4-3295-AD13-6FBD-18063FF73257}"/>
              </a:ext>
            </a:extLst>
          </p:cNvPr>
          <p:cNvSpPr txBox="1">
            <a:spLocks/>
          </p:cNvSpPr>
          <p:nvPr/>
        </p:nvSpPr>
        <p:spPr>
          <a:xfrm>
            <a:off x="5604933" y="365124"/>
            <a:ext cx="4394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Poverty Formula:</a:t>
            </a:r>
          </a:p>
        </p:txBody>
      </p:sp>
    </p:spTree>
    <p:extLst>
      <p:ext uri="{BB962C8B-B14F-4D97-AF65-F5344CB8AC3E}">
        <p14:creationId xmlns:p14="http://schemas.microsoft.com/office/powerpoint/2010/main" val="27211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85A2-7C9C-C7F0-9B8E-2F793863B80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2578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Multiplier Formula: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B59AA9-D16E-3985-2F83-DD518A8DE8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5181600" cy="435133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Parameter the or first child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Parameter for additional children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Parameter for economy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Children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Adults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B59AA9-D16E-3985-2F83-DD518A8DE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5181600" cy="4351338"/>
              </a:xfrm>
              <a:prstGeom prst="rect">
                <a:avLst/>
              </a:prstGeom>
              <a:blipFill>
                <a:blip r:embed="rId2"/>
                <a:stretch>
                  <a:fillRect l="-164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D127CDB-DCB9-1D51-218D-BA53E7E3D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822" y="1825625"/>
            <a:ext cx="4586978" cy="33359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959208C-A3D5-F734-D073-84E98FEEDE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10400" y="1253331"/>
                <a:ext cx="5181600" cy="435133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959208C-A3D5-F734-D073-84E98FEED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253331"/>
                <a:ext cx="5181600" cy="4351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880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6EB832-21B5-0F61-666F-50A025B98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1" y="309490"/>
            <a:ext cx="8157657" cy="623902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5F988D-0DD8-162C-B684-5715E498A7B1}"/>
              </a:ext>
            </a:extLst>
          </p:cNvPr>
          <p:cNvSpPr txBox="1">
            <a:spLocks/>
          </p:cNvSpPr>
          <p:nvPr/>
        </p:nvSpPr>
        <p:spPr>
          <a:xfrm>
            <a:off x="8574656" y="583420"/>
            <a:ext cx="2966049" cy="578287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variables David came up with give very different values for the poverty line.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this does give us a poverty zone.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that look like? </a:t>
            </a:r>
          </a:p>
        </p:txBody>
      </p:sp>
    </p:spTree>
    <p:extLst>
      <p:ext uri="{BB962C8B-B14F-4D97-AF65-F5344CB8AC3E}">
        <p14:creationId xmlns:p14="http://schemas.microsoft.com/office/powerpoint/2010/main" val="208598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AA61B3-27EE-CC13-B930-20108DDB5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96" y="435424"/>
            <a:ext cx="7884576" cy="604752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5D350A-2346-AA37-D614-8030C3C9B5AF}"/>
              </a:ext>
            </a:extLst>
          </p:cNvPr>
          <p:cNvSpPr txBox="1">
            <a:spLocks/>
          </p:cNvSpPr>
          <p:nvPr/>
        </p:nvSpPr>
        <p:spPr>
          <a:xfrm>
            <a:off x="8574656" y="583420"/>
            <a:ext cx="2966049" cy="578287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this area in blue the “danger zone”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are below the danger zone you are in poverty.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danger zone you are at risk of being in poverty.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the danger zone be careful. </a:t>
            </a:r>
          </a:p>
        </p:txBody>
      </p:sp>
    </p:spTree>
    <p:extLst>
      <p:ext uri="{BB962C8B-B14F-4D97-AF65-F5344CB8AC3E}">
        <p14:creationId xmlns:p14="http://schemas.microsoft.com/office/powerpoint/2010/main" val="297492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4ECE6E-D55E-6EDD-A57E-63A054DA2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23" y="186158"/>
            <a:ext cx="8435682" cy="650794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78860A-6440-8B22-F1A8-BC5D4BF1C747}"/>
              </a:ext>
            </a:extLst>
          </p:cNvPr>
          <p:cNvSpPr txBox="1">
            <a:spLocks/>
          </p:cNvSpPr>
          <p:nvPr/>
        </p:nvSpPr>
        <p:spPr>
          <a:xfrm>
            <a:off x="8781690" y="548691"/>
            <a:ext cx="2966049" cy="578287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view the poverty line this way, it becomes much easier to look at policy.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if anything below $15k a year is by all metrics in poverty for a single adult with no kid. Let’s set that as the UBI. </a:t>
            </a:r>
          </a:p>
        </p:txBody>
      </p:sp>
    </p:spTree>
    <p:extLst>
      <p:ext uri="{BB962C8B-B14F-4D97-AF65-F5344CB8AC3E}">
        <p14:creationId xmlns:p14="http://schemas.microsoft.com/office/powerpoint/2010/main" val="3119703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63FDB0D3-879C-21AF-F047-A601737518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133" y="2015406"/>
                <a:ext cx="5748867" cy="435133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1.2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𝐹𝐶𝑆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b>
                    </m:sSub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𝐹𝐶𝑆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cost of Food, Clothing, Shelter, and Utilities based on your state economy.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Shelter and utilities based on your state economy.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Shelter and utilities based on your state economy with respect to your specific housing. </a:t>
                </a:r>
              </a:p>
            </p:txBody>
          </p:sp>
        </mc:Choice>
        <mc:Fallback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63FDB0D3-879C-21AF-F047-A60173751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33" y="2015406"/>
                <a:ext cx="5748867" cy="4351338"/>
              </a:xfrm>
              <a:prstGeom prst="rect">
                <a:avLst/>
              </a:prstGeom>
              <a:blipFill>
                <a:blip r:embed="rId2"/>
                <a:stretch>
                  <a:fillRect l="-1485" t="-1262" r="-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7028F033-2015-B410-BA87-C06BF4CC063B}"/>
              </a:ext>
            </a:extLst>
          </p:cNvPr>
          <p:cNvSpPr txBox="1">
            <a:spLocks/>
          </p:cNvSpPr>
          <p:nvPr/>
        </p:nvSpPr>
        <p:spPr>
          <a:xfrm>
            <a:off x="347133" y="554905"/>
            <a:ext cx="4394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Let’s look again at the Poverty Formula: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7A10F3-08D6-1974-229E-5EDCBE5613A6}"/>
              </a:ext>
            </a:extLst>
          </p:cNvPr>
          <p:cNvSpPr txBox="1">
            <a:spLocks/>
          </p:cNvSpPr>
          <p:nvPr/>
        </p:nvSpPr>
        <p:spPr>
          <a:xfrm>
            <a:off x="564231" y="365124"/>
            <a:ext cx="4394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3B374FD-3293-9664-6241-8F7179C86489}"/>
              </a:ext>
            </a:extLst>
          </p:cNvPr>
          <p:cNvSpPr txBox="1">
            <a:spLocks/>
          </p:cNvSpPr>
          <p:nvPr/>
        </p:nvSpPr>
        <p:spPr>
          <a:xfrm>
            <a:off x="5878902" y="1460440"/>
            <a:ext cx="574886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policymakers want to lower poverty this equation, they see says you should be giving out government subsidies for food and clothes.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tells us we should be capping shelter and utility costs. </a:t>
            </a:r>
          </a:p>
        </p:txBody>
      </p:sp>
    </p:spTree>
    <p:extLst>
      <p:ext uri="{BB962C8B-B14F-4D97-AF65-F5344CB8AC3E}">
        <p14:creationId xmlns:p14="http://schemas.microsoft.com/office/powerpoint/2010/main" val="687185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481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Roboto</vt:lpstr>
      <vt:lpstr>Source Sans Pro Web</vt:lpstr>
      <vt:lpstr>Times New Roman</vt:lpstr>
      <vt:lpstr>Office Theme</vt:lpstr>
      <vt:lpstr>The Poverty Measure</vt:lpstr>
      <vt:lpstr>Review:</vt:lpstr>
      <vt:lpstr>Deep Dive into the SPM</vt:lpstr>
      <vt:lpstr>Multiplier Formula: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Summation: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Gaustad, Owen D</dc:creator>
  <cp:lastModifiedBy>Gaustad, Owen D</cp:lastModifiedBy>
  <cp:revision>1</cp:revision>
  <dcterms:created xsi:type="dcterms:W3CDTF">2024-12-11T01:11:05Z</dcterms:created>
  <dcterms:modified xsi:type="dcterms:W3CDTF">2024-12-11T03:42:57Z</dcterms:modified>
</cp:coreProperties>
</file>