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63" r:id="rId3"/>
    <p:sldId id="261" r:id="rId4"/>
    <p:sldId id="257" r:id="rId5"/>
    <p:sldId id="262" r:id="rId6"/>
    <p:sldId id="258" r:id="rId7"/>
    <p:sldId id="264" r:id="rId8"/>
    <p:sldId id="279" r:id="rId9"/>
    <p:sldId id="280" r:id="rId10"/>
    <p:sldId id="278" r:id="rId11"/>
    <p:sldId id="281" r:id="rId12"/>
    <p:sldId id="283" r:id="rId13"/>
    <p:sldId id="266" r:id="rId14"/>
    <p:sldId id="267" r:id="rId15"/>
    <p:sldId id="268" r:id="rId16"/>
    <p:sldId id="272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284" r:id="rId26"/>
    <p:sldId id="285" r:id="rId27"/>
    <p:sldId id="293" r:id="rId28"/>
    <p:sldId id="287" r:id="rId29"/>
    <p:sldId id="288" r:id="rId30"/>
    <p:sldId id="289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88712"/>
  </p:normalViewPr>
  <p:slideViewPr>
    <p:cSldViewPr snapToGrid="0">
      <p:cViewPr varScale="1">
        <p:scale>
          <a:sx n="102" d="100"/>
          <a:sy n="102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aslip, Owen C" userId="dbe938e0-2f78-46b4-977e-08ccdc02fb8b" providerId="ADAL" clId="{A9FA796B-5FB1-C643-A89B-1A85EF2EB349}"/>
    <pc:docChg chg="delSld">
      <pc:chgData name="Heaslip, Owen C" userId="dbe938e0-2f78-46b4-977e-08ccdc02fb8b" providerId="ADAL" clId="{A9FA796B-5FB1-C643-A89B-1A85EF2EB349}" dt="2025-03-19T16:23:19.124" v="2" actId="2696"/>
      <pc:docMkLst>
        <pc:docMk/>
      </pc:docMkLst>
      <pc:sldChg chg="del">
        <pc:chgData name="Heaslip, Owen C" userId="dbe938e0-2f78-46b4-977e-08ccdc02fb8b" providerId="ADAL" clId="{A9FA796B-5FB1-C643-A89B-1A85EF2EB349}" dt="2025-03-19T16:23:19.124" v="2" actId="2696"/>
        <pc:sldMkLst>
          <pc:docMk/>
          <pc:sldMk cId="180075906" sldId="294"/>
        </pc:sldMkLst>
      </pc:sldChg>
      <pc:sldChg chg="del">
        <pc:chgData name="Heaslip, Owen C" userId="dbe938e0-2f78-46b4-977e-08ccdc02fb8b" providerId="ADAL" clId="{A9FA796B-5FB1-C643-A89B-1A85EF2EB349}" dt="2025-03-19T16:23:17.441" v="1" actId="2696"/>
        <pc:sldMkLst>
          <pc:docMk/>
          <pc:sldMk cId="3868082972" sldId="295"/>
        </pc:sldMkLst>
      </pc:sldChg>
      <pc:sldChg chg="del">
        <pc:chgData name="Heaslip, Owen C" userId="dbe938e0-2f78-46b4-977e-08ccdc02fb8b" providerId="ADAL" clId="{A9FA796B-5FB1-C643-A89B-1A85EF2EB349}" dt="2025-03-19T16:23:16.459" v="0" actId="2696"/>
        <pc:sldMkLst>
          <pc:docMk/>
          <pc:sldMk cId="993518125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47995-B8E3-534A-ADD9-2DAC9896640C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BAD81-B5C5-AF47-96AE-B2973AC67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1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it would be possible to link worker and player, but would not find it necessary for analysis</a:t>
            </a:r>
          </a:p>
          <a:p>
            <a:endParaRPr lang="en-US" dirty="0"/>
          </a:p>
          <a:p>
            <a:r>
              <a:rPr lang="en-US" dirty="0"/>
              <a:t>Relationships:</a:t>
            </a:r>
          </a:p>
          <a:p>
            <a:r>
              <a:rPr lang="en-US" dirty="0"/>
              <a:t>Player to Visits -&gt;</a:t>
            </a:r>
          </a:p>
          <a:p>
            <a:r>
              <a:rPr lang="en-US" b="0" i="0" u="none" strike="noStrike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Each visit is associated with one player, but a player can have multiple visits.</a:t>
            </a:r>
          </a:p>
          <a:p>
            <a:r>
              <a:rPr lang="en-US" b="0" i="0" u="none" strike="noStrike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Equipment to Visits -&gt;</a:t>
            </a:r>
          </a:p>
          <a:p>
            <a:r>
              <a:rPr lang="en-US" b="0" i="0" u="none" strike="noStrike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Each visit is associated with one piece of equipment, but one equipment can be used in many visits.</a:t>
            </a:r>
          </a:p>
          <a:p>
            <a:r>
              <a:rPr lang="en-US" b="0" i="0" u="none" strike="noStrike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Worker to Visits-&gt;</a:t>
            </a:r>
          </a:p>
          <a:p>
            <a:r>
              <a:rPr lang="en-US" b="0" i="0" u="none" strike="noStrike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Each visit is associated with one worker, but a worker can be associated with multiple visits.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BAD81-B5C5-AF47-96AE-B2973AC677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25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AC1EB-6883-477C-56B8-D8D5C85C8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4E1968-BA8E-15A6-DB81-A5DB0CE84D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49A8AE-E52A-85D1-D034-9C2B9567F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8E711-7E96-83CA-E2E3-DC1A68691A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BAD81-B5C5-AF47-96AE-B2973AC677C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16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61EA2-0E22-0EEC-3345-4BF7430EB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9BFC24-EE6D-3FE9-F8B2-F595B53BC2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00C694-70C9-812A-99CC-6716C7CCF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3A006-7566-F1C5-7360-4548D2DF52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BAD81-B5C5-AF47-96AE-B2973AC677C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18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D2690-9182-EADF-BA46-12A7BB719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0270C9-D059-515C-B0FC-0153E8678E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142FF0-45FA-18FC-00B7-B392746DFE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E2132-12F9-B370-564F-82C34878B2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BAD81-B5C5-AF47-96AE-B2973AC677C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51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EA7BD-19EF-A402-E6F0-EC3C307C2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952EDE-F2AA-E23F-115D-EBAF4B2883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CF8DAB-2824-9B10-8EDA-D23B85CDF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ADDAD-9284-D5FE-A99B-E7F052A78F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BAD81-B5C5-AF47-96AE-B2973AC677C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42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0C94B-D7B2-0FCE-CD28-E79F884FA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5D388B-7063-D971-E443-AA57590546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C893E3-A06D-42D4-4F37-D3F41ABA0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20849-D5F9-483D-41CD-AAC2CEEE2D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BAD81-B5C5-AF47-96AE-B2973AC677C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2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BB2BD-5E5D-9215-C965-22A66578F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797075-E9B8-1B88-E52B-2CA59A3F11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145C71-0BE4-077A-15CB-475503BEF5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2FB2A-BE79-A5C5-0EC4-250E142F1E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BAD81-B5C5-AF47-96AE-B2973AC677C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81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BAD81-B5C5-AF47-96AE-B2973AC677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86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BAD81-B5C5-AF47-96AE-B2973AC677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86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6D449-EEE9-CD26-1117-2AAC6C6B2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3F0343-7DD2-4343-3730-6A54B5136B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52ADDB-000C-FDAE-3CBD-3CEEF613A6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384A3-8B5C-C08F-F5C5-CD80FD3418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BAD81-B5C5-AF47-96AE-B2973AC677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55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BD68E-1B80-3DBD-ED23-09E5E93AC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A014E4-E94D-B108-0B01-7141010985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032C90-0855-39CC-585C-754B6F2508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5B37E-0823-287C-8065-81B9730D6C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BAD81-B5C5-AF47-96AE-B2973AC677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45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DAE22-19AE-4B6D-9DB2-6D2FE1B1B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3F9859-5CA8-C5E7-E591-F0E2F0CCDF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691C87-9B5E-364B-2CF4-AC91C99FE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27325-1278-B1FD-6187-C1A2A1539B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BAD81-B5C5-AF47-96AE-B2973AC677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59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A2593-BFDC-594D-73A2-C4F8345CB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A0ED38-6208-2F67-B773-8DBB2DFB15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903EDE-87CF-F13E-1C2D-9B2BA8960B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506C3-55E1-B862-5FF7-505EEBC204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BAD81-B5C5-AF47-96AE-B2973AC677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81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CE6CD-F3A0-C7FA-FACE-DE83E647D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2633A4-3F88-9E73-73F5-7480128B5B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59010F-16CD-A5F0-0DA0-684FFDDC4C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8C39D-03B5-A9DA-3AFC-48C8843D5F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BAD81-B5C5-AF47-96AE-B2973AC677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55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1CB03-CCD0-7D4C-9D38-F9E0E4BC1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A734FE-6F57-6F1C-37B5-598B0AFA48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79C1B-195E-F69C-04D1-FC43957A0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2CBF-6F05-5910-96C6-65D881A126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BAD81-B5C5-AF47-96AE-B2973AC677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1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4A72-1A89-83F6-2166-BACBFA5D5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0410F-FCB9-9530-C575-3F88496F5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D885F-CAEC-634D-2A36-1537D4C2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7A6-FC88-9B43-8034-07C2FE711EE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018BE-C161-357F-1FAE-B8894A3D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D6A2A-2ABF-F910-386B-96A3B3A6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D36-0FD5-0442-A861-2F52E13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1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C41D-2E57-C5D0-BD8F-DEA3C865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1E47E-3B53-8780-26D5-023259C09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E2565-FC32-1BCC-7CB9-9EA9C3D4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7A6-FC88-9B43-8034-07C2FE711EE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B9CAB-91D7-CDAA-D093-F1C914CE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9ACD0-6AFD-CA6D-D663-6353DFB6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D36-0FD5-0442-A861-2F52E13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0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5453CA-103C-B5B1-E85B-E8B8B1507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1C452-A8DE-910D-15C9-E567BA902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C09E8-F24C-19F2-BA35-1111443D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7A6-FC88-9B43-8034-07C2FE711EE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A021F-DF27-3298-3BDD-211A5427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0361-6FD4-D856-8622-00870ED8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D36-0FD5-0442-A861-2F52E13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9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6B82-9E9B-A900-CAAD-16BDF6848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9485-6D7B-19E7-1CB3-A32753701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36943-1D83-DF84-135F-64CA0E98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7A6-FC88-9B43-8034-07C2FE711EE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14972-F0B2-BA03-CA5A-0B9B2581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1FAAA-FF0C-7F8A-257F-A6147F97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D36-0FD5-0442-A861-2F52E13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5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C949-BF0A-CB3B-37CF-91ACF014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A7473-3CF0-F5AD-586A-7C6D1C876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81760-1FA9-52F9-886C-0DC5FAD41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7A6-FC88-9B43-8034-07C2FE711EE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C6221-DB4F-C243-28B2-BAD5026F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4F59-ED7F-BC17-7195-CE285CE4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D36-0FD5-0442-A861-2F52E13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5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E669-B4E9-3F41-CBB9-F6558E5E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FDA15-C370-8EE5-4DBB-6E2E7D0EE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80B93-C31F-BD1E-6714-96214608B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F2F9D-772D-BD58-3C14-247B5085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7A6-FC88-9B43-8034-07C2FE711EE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61F80-0770-3983-96DD-82A92FAA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25761-7059-4F5A-6359-4AFBD69F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D36-0FD5-0442-A861-2F52E13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1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C5CF-3D89-4C86-F717-AB71EAE1F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7CD02-14B7-AA7E-2D0E-34D38C34F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1498E-11AD-7F4D-591E-07FDE6CB0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405B9-9AD9-8298-4F83-A17F6DDB1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3A7D-FD65-80DF-E0B3-44AC1C590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FB167-270A-D305-F50E-6B748B06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7A6-FC88-9B43-8034-07C2FE711EE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F6367-0CB3-C42A-E803-AC1B1DF5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FEE7A-8353-BACF-A6B4-D5D8DD59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D36-0FD5-0442-A861-2F52E13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7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448F-04D7-FD1B-807A-2132DEFF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3C064-B091-AA67-0DFE-8BC3A4BA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7A6-FC88-9B43-8034-07C2FE711EE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7B962-0AB2-B742-A0D7-B56B609F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0C635-0F76-0E40-6A6F-6655F628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D36-0FD5-0442-A861-2F52E13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5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77A22-9A5A-9C7A-D50F-3C2B3BA6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7A6-FC88-9B43-8034-07C2FE711EE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99D3C-06F3-86F6-158C-BCF534C3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7B6C2-67CE-14A2-BC13-54F42446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D36-0FD5-0442-A861-2F52E13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CBFA-6BC6-2433-A2ED-7F85D30A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442F-9201-7A49-074D-CFD5FAD32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A4155-E4FB-D06A-6E2B-FA1335E70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A6DF6-DD91-48F2-8403-EF3A73AC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7A6-FC88-9B43-8034-07C2FE711EE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9F0AB-E532-14D1-24C1-F4773DFA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1ABCE-CE0C-4A6B-4C9C-0C05233C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D36-0FD5-0442-A861-2F52E13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2A4A-6971-3EEF-48BB-082B570A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F9137-291E-779B-2DCA-EB85FE2CE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F1760-A895-89B0-1F0C-13A447F7E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F873B-A32D-FDD0-A950-937E9CB0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57A6-FC88-9B43-8034-07C2FE711EE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97E44-C7CF-CBBF-8B18-D2BB5A09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A9FFB-C713-F218-ADDD-1AB2FD58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D36-0FD5-0442-A861-2F52E13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0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666E0-5D90-9DB7-DF55-9985EE20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2CD93-71B3-4FD0-D26F-533FC1BED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D7AB0-0F93-0143-2256-5F977B15B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557A6-FC88-9B43-8034-07C2FE711EE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AFFB9-5AC6-F122-B733-9842E0A1F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53287-7922-0E73-7E76-9CA030962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437D36-0FD5-0442-A861-2F52E13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0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BBD3-0B12-5075-B506-6B9477E0C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merican Typewriter" panose="02090604020004020304" pitchFamily="18" charset="77"/>
              </a:rPr>
              <a:t>Innovation Lab Relational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1C39A-1BB8-486F-622E-04B6F58D96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merican Typewriter" panose="02090604020004020304" pitchFamily="18" charset="77"/>
              </a:rPr>
              <a:t>Owen Heaslip</a:t>
            </a:r>
          </a:p>
        </p:txBody>
      </p:sp>
    </p:spTree>
    <p:extLst>
      <p:ext uri="{BB962C8B-B14F-4D97-AF65-F5344CB8AC3E}">
        <p14:creationId xmlns:p14="http://schemas.microsoft.com/office/powerpoint/2010/main" val="315043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21085-BFE5-5D5D-D45C-1C551F055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9A08-69FE-B6C0-877D-C85AC2A8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359231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11A8D-BFED-1269-2F6A-379919EC1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DD4BE-5A67-6A3C-59C5-B7FBFAB35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143" y="413678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b="0" dirty="0">
                <a:latin typeface="American Typewriter" panose="02090604020004020304" pitchFamily="18" charset="77"/>
              </a:rPr>
              <a:t>Player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1C0DA1D-0021-9FCE-10E9-C4956F59F885}"/>
              </a:ext>
            </a:extLst>
          </p:cNvPr>
          <p:cNvSpPr txBox="1">
            <a:spLocks/>
          </p:cNvSpPr>
          <p:nvPr/>
        </p:nvSpPr>
        <p:spPr>
          <a:xfrm>
            <a:off x="6531072" y="41367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0" dirty="0">
                <a:latin typeface="American Typewriter" panose="02090604020004020304" pitchFamily="18" charset="77"/>
              </a:rPr>
              <a:t>Equipment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9D78E8C-4765-C92B-A4F9-CE153E451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981" y="1484972"/>
            <a:ext cx="5178533" cy="3887128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5C029BD-F61F-AD19-F36F-B0C20738A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86" y="1485900"/>
            <a:ext cx="5179444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30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8A56D-B08F-8A85-4657-A58B18C17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2793E-8E35-60F4-D83D-DFD11E0AE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143" y="413678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b="0" dirty="0">
                <a:latin typeface="American Typewriter" panose="02090604020004020304" pitchFamily="18" charset="77"/>
              </a:rPr>
              <a:t>Worker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948D04A-544D-BAF0-7F30-1D0F4AD30BBF}"/>
              </a:ext>
            </a:extLst>
          </p:cNvPr>
          <p:cNvSpPr txBox="1">
            <a:spLocks/>
          </p:cNvSpPr>
          <p:nvPr/>
        </p:nvSpPr>
        <p:spPr>
          <a:xfrm>
            <a:off x="6531072" y="41367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0" dirty="0">
                <a:latin typeface="American Typewriter" panose="02090604020004020304" pitchFamily="18" charset="77"/>
              </a:rPr>
              <a:t>Visits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80AACF-068E-8538-4A30-CB725E74F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072" y="1485900"/>
            <a:ext cx="5177297" cy="3886200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C9A84E-9F54-14F2-BA8A-291D4FF28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43" y="1485900"/>
            <a:ext cx="5179444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39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D171F-D90B-E35F-2190-032AF8DC9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4820-3E3D-0DE3-70F5-D6C0E0A9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Retrieval Queries</a:t>
            </a:r>
          </a:p>
        </p:txBody>
      </p:sp>
    </p:spTree>
    <p:extLst>
      <p:ext uri="{BB962C8B-B14F-4D97-AF65-F5344CB8AC3E}">
        <p14:creationId xmlns:p14="http://schemas.microsoft.com/office/powerpoint/2010/main" val="75778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B280-3857-0E33-3836-9A836EDA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List the top ten most visited players and how many times they have visited.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3042-2E1C-B910-6D42-9264052C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  <a:r>
              <a:rPr lang="en-US" sz="1600" dirty="0" err="1">
                <a:latin typeface="American Typewriter" panose="02090604020004020304" pitchFamily="18" charset="77"/>
              </a:rPr>
              <a:t>P.Name</a:t>
            </a:r>
            <a:r>
              <a:rPr lang="en-US" sz="1600" dirty="0">
                <a:latin typeface="American Typewriter" panose="02090604020004020304" pitchFamily="18" charset="77"/>
              </a:rPr>
              <a:t> AS </a:t>
            </a:r>
            <a:r>
              <a:rPr lang="en-US" sz="1600" dirty="0" err="1">
                <a:latin typeface="American Typewriter" panose="02090604020004020304" pitchFamily="18" charset="77"/>
              </a:rPr>
              <a:t>PlayerName</a:t>
            </a:r>
            <a:r>
              <a:rPr lang="en-US" sz="1600" dirty="0">
                <a:latin typeface="American Typewriter" panose="02090604020004020304" pitchFamily="18" charset="77"/>
              </a:rPr>
              <a:t>, COUNT(V.VID) AS </a:t>
            </a:r>
            <a:r>
              <a:rPr lang="en-US" sz="1600" dirty="0" err="1">
                <a:latin typeface="American Typewriter" panose="02090604020004020304" pitchFamily="18" charset="77"/>
              </a:rPr>
              <a:t>VisitCount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Visits V, Player P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WHERE</a:t>
            </a:r>
            <a:r>
              <a:rPr lang="en-US" sz="1600" dirty="0">
                <a:latin typeface="American Typewriter" panose="02090604020004020304" pitchFamily="18" charset="77"/>
              </a:rPr>
              <a:t> V.PID = P.PID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GROUP</a:t>
            </a:r>
            <a:r>
              <a:rPr lang="en-US" sz="1600" dirty="0">
                <a:latin typeface="American Typewriter" panose="02090604020004020304" pitchFamily="18" charset="77"/>
              </a:rPr>
              <a:t> BY </a:t>
            </a:r>
            <a:r>
              <a:rPr lang="en-US" sz="1600" dirty="0" err="1">
                <a:latin typeface="American Typewriter" panose="02090604020004020304" pitchFamily="18" charset="77"/>
              </a:rPr>
              <a:t>P.Name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ORDER</a:t>
            </a:r>
            <a:r>
              <a:rPr lang="en-US" sz="1600" dirty="0">
                <a:latin typeface="American Typewriter" panose="02090604020004020304" pitchFamily="18" charset="77"/>
              </a:rPr>
              <a:t> BY </a:t>
            </a:r>
            <a:r>
              <a:rPr lang="en-US" sz="1600" dirty="0" err="1">
                <a:latin typeface="American Typewriter" panose="02090604020004020304" pitchFamily="18" charset="77"/>
              </a:rPr>
              <a:t>VisitCount</a:t>
            </a:r>
            <a:r>
              <a:rPr lang="en-US" sz="1600" dirty="0">
                <a:latin typeface="American Typewriter" panose="02090604020004020304" pitchFamily="18" charset="77"/>
              </a:rPr>
              <a:t> DESC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LIMIT</a:t>
            </a:r>
            <a:r>
              <a:rPr lang="en-US" sz="1600" dirty="0">
                <a:latin typeface="American Typewriter" panose="02090604020004020304" pitchFamily="18" charset="77"/>
              </a:rPr>
              <a:t> 10;</a:t>
            </a:r>
            <a:endParaRPr lang="en-US" sz="2400" dirty="0">
              <a:latin typeface="American Typewriter" panose="02090604020004020304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20513-1AD5-461C-A203-B73DE4F1937A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Basic Query 1</a:t>
            </a:r>
          </a:p>
        </p:txBody>
      </p:sp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F02F1729-D918-81AB-7536-0E8C94C39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018" y="2493161"/>
            <a:ext cx="3440176" cy="328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96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82E24-0D2D-5629-EA7E-C5D08A889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B380-2932-D5F4-A092-E755E003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List the three </a:t>
            </a:r>
            <a:r>
              <a:rPr lang="en-US" sz="3200" b="1" dirty="0">
                <a:latin typeface="American Typewriter" panose="02090604020004020304" pitchFamily="18" charset="77"/>
              </a:rPr>
              <a:t>most</a:t>
            </a:r>
            <a:r>
              <a:rPr lang="en-US" sz="3200" dirty="0">
                <a:latin typeface="American Typewriter" panose="02090604020004020304" pitchFamily="18" charset="77"/>
              </a:rPr>
              <a:t> used equipment, how many times it has been used, and its description.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88A5-8E47-37DD-AEC2-FA6026023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  <a:r>
              <a:rPr lang="en-US" sz="1600" dirty="0" err="1">
                <a:latin typeface="American Typewriter" panose="02090604020004020304" pitchFamily="18" charset="77"/>
              </a:rPr>
              <a:t>E.Name</a:t>
            </a:r>
            <a:r>
              <a:rPr lang="en-US" sz="1600" dirty="0">
                <a:latin typeface="American Typewriter" panose="02090604020004020304" pitchFamily="18" charset="77"/>
              </a:rPr>
              <a:t> AS </a:t>
            </a:r>
            <a:r>
              <a:rPr lang="en-US" sz="1600" dirty="0" err="1">
                <a:latin typeface="American Typewriter" panose="02090604020004020304" pitchFamily="18" charset="77"/>
              </a:rPr>
              <a:t>EquipmentName</a:t>
            </a:r>
            <a:r>
              <a:rPr lang="en-US" sz="1600" dirty="0">
                <a:latin typeface="American Typewriter" panose="02090604020004020304" pitchFamily="18" charset="77"/>
              </a:rPr>
              <a:t>, COUNT(V.VID) AS </a:t>
            </a:r>
            <a:r>
              <a:rPr lang="en-US" sz="1600" dirty="0" err="1">
                <a:latin typeface="American Typewriter" panose="02090604020004020304" pitchFamily="18" charset="77"/>
              </a:rPr>
              <a:t>UsageCount</a:t>
            </a:r>
            <a:r>
              <a:rPr lang="en-US" sz="1600" dirty="0">
                <a:latin typeface="American Typewriter" panose="02090604020004020304" pitchFamily="18" charset="77"/>
              </a:rPr>
              <a:t>, </a:t>
            </a:r>
            <a:r>
              <a:rPr lang="en-US" sz="1600" dirty="0" err="1">
                <a:latin typeface="American Typewriter" panose="02090604020004020304" pitchFamily="18" charset="77"/>
              </a:rPr>
              <a:t>E.Description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Visits V, Equipment E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WHERE</a:t>
            </a:r>
            <a:r>
              <a:rPr lang="en-US" sz="1600" dirty="0">
                <a:latin typeface="American Typewriter" panose="02090604020004020304" pitchFamily="18" charset="77"/>
              </a:rPr>
              <a:t> V.EID = E.EID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GROUP BY </a:t>
            </a:r>
            <a:r>
              <a:rPr lang="en-US" sz="1600" dirty="0" err="1">
                <a:latin typeface="American Typewriter" panose="02090604020004020304" pitchFamily="18" charset="77"/>
              </a:rPr>
              <a:t>E.Name</a:t>
            </a:r>
            <a:r>
              <a:rPr lang="en-US" sz="1600" dirty="0">
                <a:latin typeface="American Typewriter" panose="02090604020004020304" pitchFamily="18" charset="77"/>
              </a:rPr>
              <a:t>, </a:t>
            </a:r>
            <a:r>
              <a:rPr lang="en-US" sz="1600" dirty="0" err="1">
                <a:latin typeface="American Typewriter" panose="02090604020004020304" pitchFamily="18" charset="77"/>
              </a:rPr>
              <a:t>E.Description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ORDER BY </a:t>
            </a:r>
            <a:r>
              <a:rPr lang="en-US" sz="1600" dirty="0" err="1">
                <a:latin typeface="American Typewriter" panose="02090604020004020304" pitchFamily="18" charset="77"/>
              </a:rPr>
              <a:t>UsageCount</a:t>
            </a:r>
            <a:r>
              <a:rPr lang="en-US" sz="1600" dirty="0">
                <a:latin typeface="American Typewriter" panose="02090604020004020304" pitchFamily="18" charset="77"/>
              </a:rPr>
              <a:t> DESC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LIMIT</a:t>
            </a:r>
            <a:r>
              <a:rPr lang="en-US" sz="1600" dirty="0">
                <a:latin typeface="American Typewriter" panose="02090604020004020304" pitchFamily="18" charset="77"/>
              </a:rPr>
              <a:t> 3;</a:t>
            </a:r>
            <a:endParaRPr lang="en-US" sz="3600" dirty="0">
              <a:latin typeface="American Typewriter" panose="02090604020004020304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CC504-BC9A-18C4-2474-09A6A0F3A314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Basic Query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5315C6-61E6-8FFE-6CD1-5BDC25D5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18668"/>
            <a:ext cx="10616006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00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B1951-89D3-162F-4626-6067D1121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5864-E4C6-08CC-A589-980F46F3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List the three </a:t>
            </a:r>
            <a:r>
              <a:rPr lang="en-US" sz="3200" b="1" dirty="0">
                <a:latin typeface="American Typewriter" panose="02090604020004020304" pitchFamily="18" charset="77"/>
              </a:rPr>
              <a:t>least</a:t>
            </a:r>
            <a:r>
              <a:rPr lang="en-US" sz="3200" dirty="0">
                <a:latin typeface="American Typewriter" panose="02090604020004020304" pitchFamily="18" charset="77"/>
              </a:rPr>
              <a:t> used equipment, how many times it has been used, and its description.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16546-982E-FCB1-9B82-568E1DAF8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  <a:r>
              <a:rPr lang="en-US" sz="1600" dirty="0" err="1">
                <a:latin typeface="American Typewriter" panose="02090604020004020304" pitchFamily="18" charset="77"/>
              </a:rPr>
              <a:t>E.Name</a:t>
            </a:r>
            <a:r>
              <a:rPr lang="en-US" sz="1600" dirty="0">
                <a:latin typeface="American Typewriter" panose="02090604020004020304" pitchFamily="18" charset="77"/>
              </a:rPr>
              <a:t> AS </a:t>
            </a:r>
            <a:r>
              <a:rPr lang="en-US" sz="1600" dirty="0" err="1">
                <a:latin typeface="American Typewriter" panose="02090604020004020304" pitchFamily="18" charset="77"/>
              </a:rPr>
              <a:t>EquipmentName</a:t>
            </a:r>
            <a:r>
              <a:rPr lang="en-US" sz="1600" dirty="0">
                <a:latin typeface="American Typewriter" panose="02090604020004020304" pitchFamily="18" charset="77"/>
              </a:rPr>
              <a:t>, COUNT(V.VID) AS </a:t>
            </a:r>
            <a:r>
              <a:rPr lang="en-US" sz="1600" dirty="0" err="1">
                <a:latin typeface="American Typewriter" panose="02090604020004020304" pitchFamily="18" charset="77"/>
              </a:rPr>
              <a:t>UsageCount</a:t>
            </a:r>
            <a:r>
              <a:rPr lang="en-US" sz="1600" dirty="0">
                <a:latin typeface="American Typewriter" panose="02090604020004020304" pitchFamily="18" charset="77"/>
              </a:rPr>
              <a:t>, </a:t>
            </a:r>
            <a:r>
              <a:rPr lang="en-US" sz="1600" dirty="0" err="1">
                <a:latin typeface="American Typewriter" panose="02090604020004020304" pitchFamily="18" charset="77"/>
              </a:rPr>
              <a:t>E.Description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Visits V, Equipment E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WHERE</a:t>
            </a:r>
            <a:r>
              <a:rPr lang="en-US" sz="1600" dirty="0">
                <a:latin typeface="American Typewriter" panose="02090604020004020304" pitchFamily="18" charset="77"/>
              </a:rPr>
              <a:t> V.EID = E.EID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GROUP BY </a:t>
            </a:r>
            <a:r>
              <a:rPr lang="en-US" sz="1600" dirty="0" err="1">
                <a:latin typeface="American Typewriter" panose="02090604020004020304" pitchFamily="18" charset="77"/>
              </a:rPr>
              <a:t>E.Name</a:t>
            </a:r>
            <a:r>
              <a:rPr lang="en-US" sz="1600" dirty="0">
                <a:latin typeface="American Typewriter" panose="02090604020004020304" pitchFamily="18" charset="77"/>
              </a:rPr>
              <a:t>, </a:t>
            </a:r>
            <a:r>
              <a:rPr lang="en-US" sz="1600" dirty="0" err="1">
                <a:latin typeface="American Typewriter" panose="02090604020004020304" pitchFamily="18" charset="77"/>
              </a:rPr>
              <a:t>E.Description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ORDER BY </a:t>
            </a:r>
            <a:r>
              <a:rPr lang="en-US" sz="1600" dirty="0" err="1">
                <a:latin typeface="American Typewriter" panose="02090604020004020304" pitchFamily="18" charset="77"/>
              </a:rPr>
              <a:t>UsageCount</a:t>
            </a:r>
            <a:r>
              <a:rPr lang="en-US" sz="1600" dirty="0">
                <a:latin typeface="American Typewriter" panose="02090604020004020304" pitchFamily="18" charset="77"/>
              </a:rPr>
              <a:t> ASC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LIMIT</a:t>
            </a:r>
            <a:r>
              <a:rPr lang="en-US" sz="1600" dirty="0">
                <a:latin typeface="American Typewriter" panose="02090604020004020304" pitchFamily="18" charset="77"/>
              </a:rPr>
              <a:t> 3;</a:t>
            </a:r>
            <a:endParaRPr lang="en-US" sz="3600" dirty="0">
              <a:latin typeface="American Typewriter" panose="02090604020004020304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062D9-10AD-BD03-085F-E2B0CB126FE6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Basic Query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A8444-B7C9-8DEF-64DE-6B9B94AA8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67" y="4764024"/>
            <a:ext cx="10420866" cy="7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02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25FA3-5996-C019-728D-B55EA0D3C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C9EF-5E88-9E34-1CDA-9D20892C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Find the average amount of visits per day for every month.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83A35-ED83-9C32-0A2B-84AD59D01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Year, Month, (COUNT(VID) / COUNT(DISTINCT Day)) AS </a:t>
            </a:r>
            <a:r>
              <a:rPr lang="en-US" sz="1600" dirty="0" err="1">
                <a:latin typeface="American Typewriter" panose="02090604020004020304" pitchFamily="18" charset="77"/>
              </a:rPr>
              <a:t>AvgVisitsPerDay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Visits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GROUP BY </a:t>
            </a:r>
            <a:r>
              <a:rPr lang="en-US" sz="1600" dirty="0">
                <a:latin typeface="American Typewriter" panose="02090604020004020304" pitchFamily="18" charset="77"/>
              </a:rPr>
              <a:t>Year, Month;</a:t>
            </a:r>
            <a:endParaRPr lang="en-US" sz="2400" dirty="0">
              <a:latin typeface="American Typewriter" panose="02090604020004020304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25213-8CFB-3323-6106-BCF820FD5CFF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Basic Query 4</a:t>
            </a:r>
          </a:p>
        </p:txBody>
      </p:sp>
      <p:pic>
        <p:nvPicPr>
          <p:cNvPr id="6" name="Picture 5" descr="A screenshot of a calendar&#10;&#10;AI-generated content may be incorrect.">
            <a:extLst>
              <a:ext uri="{FF2B5EF4-FFF2-40B4-BE49-F238E27FC236}">
                <a16:creationId xmlns:a16="http://schemas.microsoft.com/office/drawing/2014/main" id="{4CE7D681-C371-6C58-1CF7-D7CED578A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993" y="3429000"/>
            <a:ext cx="3976014" cy="26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73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34779-17C4-CC89-9092-4BF035D67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DAE7-4555-94A8-BD9B-F9AB6D89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For every month, display each team and how many times they visited.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A292-FDA4-E5A4-2F98-297BBFE45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  <a:r>
              <a:rPr lang="en-US" sz="1600" dirty="0" err="1">
                <a:latin typeface="American Typewriter" panose="02090604020004020304" pitchFamily="18" charset="77"/>
              </a:rPr>
              <a:t>V.Year</a:t>
            </a:r>
            <a:r>
              <a:rPr lang="en-US" sz="1600" dirty="0">
                <a:latin typeface="American Typewriter" panose="02090604020004020304" pitchFamily="18" charset="77"/>
              </a:rPr>
              <a:t>, </a:t>
            </a:r>
            <a:r>
              <a:rPr lang="en-US" sz="1600" dirty="0" err="1">
                <a:latin typeface="American Typewriter" panose="02090604020004020304" pitchFamily="18" charset="77"/>
              </a:rPr>
              <a:t>V.Month</a:t>
            </a:r>
            <a:r>
              <a:rPr lang="en-US" sz="1600" dirty="0">
                <a:latin typeface="American Typewriter" panose="02090604020004020304" pitchFamily="18" charset="77"/>
              </a:rPr>
              <a:t>, </a:t>
            </a:r>
            <a:r>
              <a:rPr lang="en-US" sz="1600" dirty="0" err="1">
                <a:latin typeface="American Typewriter" panose="02090604020004020304" pitchFamily="18" charset="77"/>
              </a:rPr>
              <a:t>P.Sport</a:t>
            </a:r>
            <a:r>
              <a:rPr lang="en-US" sz="1600" dirty="0">
                <a:latin typeface="American Typewriter" panose="02090604020004020304" pitchFamily="18" charset="77"/>
              </a:rPr>
              <a:t> AS Team, COUNT(V.VID) AS </a:t>
            </a:r>
            <a:r>
              <a:rPr lang="en-US" sz="1600" dirty="0" err="1">
                <a:latin typeface="American Typewriter" panose="02090604020004020304" pitchFamily="18" charset="77"/>
              </a:rPr>
              <a:t>VisitCount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Visits V, Player P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WHERE</a:t>
            </a:r>
            <a:r>
              <a:rPr lang="en-US" sz="1600" dirty="0">
                <a:latin typeface="American Typewriter" panose="02090604020004020304" pitchFamily="18" charset="77"/>
              </a:rPr>
              <a:t> V.PID = P.PID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GROUP BY </a:t>
            </a:r>
            <a:r>
              <a:rPr lang="en-US" sz="1600" dirty="0" err="1">
                <a:latin typeface="American Typewriter" panose="02090604020004020304" pitchFamily="18" charset="77"/>
              </a:rPr>
              <a:t>V.Year</a:t>
            </a:r>
            <a:r>
              <a:rPr lang="en-US" sz="1600" dirty="0">
                <a:latin typeface="American Typewriter" panose="02090604020004020304" pitchFamily="18" charset="77"/>
              </a:rPr>
              <a:t>, </a:t>
            </a:r>
            <a:r>
              <a:rPr lang="en-US" sz="1600" dirty="0" err="1">
                <a:latin typeface="American Typewriter" panose="02090604020004020304" pitchFamily="18" charset="77"/>
              </a:rPr>
              <a:t>V.Month</a:t>
            </a:r>
            <a:r>
              <a:rPr lang="en-US" sz="1600" dirty="0">
                <a:latin typeface="American Typewriter" panose="02090604020004020304" pitchFamily="18" charset="77"/>
              </a:rPr>
              <a:t>, </a:t>
            </a:r>
            <a:r>
              <a:rPr lang="en-US" sz="1600" dirty="0" err="1">
                <a:latin typeface="American Typewriter" panose="02090604020004020304" pitchFamily="18" charset="77"/>
              </a:rPr>
              <a:t>P.Sport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ORDER BY </a:t>
            </a:r>
            <a:r>
              <a:rPr lang="en-US" sz="1600" dirty="0" err="1">
                <a:latin typeface="American Typewriter" panose="02090604020004020304" pitchFamily="18" charset="77"/>
              </a:rPr>
              <a:t>V.Year</a:t>
            </a:r>
            <a:r>
              <a:rPr lang="en-US" sz="1600" dirty="0">
                <a:latin typeface="American Typewriter" panose="02090604020004020304" pitchFamily="18" charset="77"/>
              </a:rPr>
              <a:t>, </a:t>
            </a:r>
            <a:r>
              <a:rPr lang="en-US" sz="1600" dirty="0" err="1">
                <a:latin typeface="American Typewriter" panose="02090604020004020304" pitchFamily="18" charset="77"/>
              </a:rPr>
              <a:t>V.Month</a:t>
            </a:r>
            <a:r>
              <a:rPr lang="en-US" sz="1600" dirty="0">
                <a:latin typeface="American Typewriter" panose="02090604020004020304" pitchFamily="18" charset="77"/>
              </a:rPr>
              <a:t>, </a:t>
            </a:r>
            <a:r>
              <a:rPr lang="en-US" sz="1600" dirty="0" err="1">
                <a:latin typeface="American Typewriter" panose="02090604020004020304" pitchFamily="18" charset="77"/>
              </a:rPr>
              <a:t>VisitCount</a:t>
            </a:r>
            <a:r>
              <a:rPr lang="en-US" sz="1600" dirty="0">
                <a:latin typeface="American Typewriter" panose="02090604020004020304" pitchFamily="18" charset="77"/>
              </a:rPr>
              <a:t> DESC;</a:t>
            </a:r>
            <a:endParaRPr lang="en-US" sz="2400" dirty="0">
              <a:latin typeface="American Typewriter" panose="02090604020004020304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A85D1-3313-6136-8BE7-1A94C3D13A3F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Basic Query 5</a:t>
            </a:r>
          </a:p>
        </p:txBody>
      </p:sp>
      <p:pic>
        <p:nvPicPr>
          <p:cNvPr id="6" name="Picture 5" descr="A screenshot of a calendar&#10;&#10;AI-generated content may be incorrect.">
            <a:extLst>
              <a:ext uri="{FF2B5EF4-FFF2-40B4-BE49-F238E27FC236}">
                <a16:creationId xmlns:a16="http://schemas.microsoft.com/office/drawing/2014/main" id="{02463C1C-AE57-9951-2C12-CBF735D49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195" y="3732889"/>
            <a:ext cx="2975610" cy="275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64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57832-BE08-B4E1-835F-65D6535FB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5216-41D7-468D-12A3-28E6BA3B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Select each day where Float Tank, Compression Pants, and Massage Chair were used in the same day.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6F46D-E43D-E80E-2251-0E5F0F87C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Year, Month, Day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Visits V, Equipment E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WHERE</a:t>
            </a:r>
            <a:r>
              <a:rPr lang="en-US" sz="1600" dirty="0">
                <a:latin typeface="American Typewriter" panose="02090604020004020304" pitchFamily="18" charset="77"/>
              </a:rPr>
              <a:t> V.EID = E.EID AND ( </a:t>
            </a:r>
            <a:r>
              <a:rPr lang="en-US" sz="1600" dirty="0" err="1">
                <a:latin typeface="American Typewriter" panose="02090604020004020304" pitchFamily="18" charset="77"/>
              </a:rPr>
              <a:t>E.Name</a:t>
            </a:r>
            <a:r>
              <a:rPr lang="en-US" sz="1600" dirty="0">
                <a:latin typeface="American Typewriter" panose="02090604020004020304" pitchFamily="18" charset="77"/>
              </a:rPr>
              <a:t> = “Float Tank” OR </a:t>
            </a:r>
            <a:r>
              <a:rPr lang="en-US" sz="1600" dirty="0" err="1">
                <a:latin typeface="American Typewriter" panose="02090604020004020304" pitchFamily="18" charset="77"/>
              </a:rPr>
              <a:t>E.Name</a:t>
            </a:r>
            <a:r>
              <a:rPr lang="en-US" sz="1600" dirty="0">
                <a:latin typeface="American Typewriter" panose="02090604020004020304" pitchFamily="18" charset="77"/>
              </a:rPr>
              <a:t> = “Compression Boots” OR </a:t>
            </a:r>
            <a:r>
              <a:rPr lang="en-US" sz="1600" dirty="0" err="1">
                <a:latin typeface="American Typewriter" panose="02090604020004020304" pitchFamily="18" charset="77"/>
              </a:rPr>
              <a:t>E.Name</a:t>
            </a:r>
            <a:r>
              <a:rPr lang="en-US" sz="1600" dirty="0">
                <a:latin typeface="American Typewriter" panose="02090604020004020304" pitchFamily="18" charset="77"/>
              </a:rPr>
              <a:t> = “Massage Chair” )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GROUP BY </a:t>
            </a:r>
            <a:r>
              <a:rPr lang="en-US" sz="1600" dirty="0">
                <a:latin typeface="American Typewriter" panose="02090604020004020304" pitchFamily="18" charset="77"/>
              </a:rPr>
              <a:t>Year, Month, Day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HAVING</a:t>
            </a:r>
            <a:r>
              <a:rPr lang="en-US" sz="1600" dirty="0">
                <a:latin typeface="American Typewriter" panose="02090604020004020304" pitchFamily="18" charset="77"/>
              </a:rPr>
              <a:t> COUNT(DISTINCT </a:t>
            </a:r>
            <a:r>
              <a:rPr lang="en-US" sz="1600" dirty="0" err="1">
                <a:latin typeface="American Typewriter" panose="02090604020004020304" pitchFamily="18" charset="77"/>
              </a:rPr>
              <a:t>E.Name</a:t>
            </a:r>
            <a:r>
              <a:rPr lang="en-US" sz="1600" dirty="0">
                <a:latin typeface="American Typewriter" panose="02090604020004020304" pitchFamily="18" charset="77"/>
              </a:rPr>
              <a:t>) = 3;</a:t>
            </a:r>
            <a:endParaRPr lang="en-US" sz="3600" dirty="0">
              <a:latin typeface="American Typewriter" panose="02090604020004020304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B0BF4-BC1D-FDB1-E983-059C1BDC45E1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Basic Query 6</a:t>
            </a:r>
          </a:p>
        </p:txBody>
      </p:sp>
      <p:pic>
        <p:nvPicPr>
          <p:cNvPr id="6" name="Picture 5" descr="A screenshot of a calendar&#10;&#10;AI-generated content may be incorrect.">
            <a:extLst>
              <a:ext uri="{FF2B5EF4-FFF2-40B4-BE49-F238E27FC236}">
                <a16:creationId xmlns:a16="http://schemas.microsoft.com/office/drawing/2014/main" id="{F9FCC373-91F7-3B1D-0958-C82A1B3A0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376" y="3848285"/>
            <a:ext cx="2139247" cy="273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3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B737-E53E-F663-397A-9000764E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99362" cy="102877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Background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5BE2AA-5B66-1D53-53FD-622C2C415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2639" y="0"/>
            <a:ext cx="5299362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27277C-04F5-B7C9-F35C-496A3E13E443}"/>
              </a:ext>
            </a:extLst>
          </p:cNvPr>
          <p:cNvSpPr txBox="1"/>
          <p:nvPr/>
        </p:nvSpPr>
        <p:spPr>
          <a:xfrm>
            <a:off x="838200" y="1393902"/>
            <a:ext cx="529936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merican Typewriter" panose="02090604020004020304" pitchFamily="18" charset="77"/>
              </a:rPr>
              <a:t>As graduate assistant in the Innovation Lab, I wanted to create a simple, yet effective relational database to store data on our equipment, workers, players, and most importantly visits to the lab.</a:t>
            </a:r>
          </a:p>
          <a:p>
            <a:endParaRPr lang="en-US" sz="1600" dirty="0">
              <a:latin typeface="American Typewriter" panose="02090604020004020304" pitchFamily="18" charset="77"/>
            </a:endParaRPr>
          </a:p>
          <a:p>
            <a:r>
              <a:rPr lang="en-US" sz="1600" dirty="0">
                <a:latin typeface="American Typewriter" panose="02090604020004020304" pitchFamily="18" charset="77"/>
              </a:rPr>
              <a:t>When students arrive, they are met with a worker at the front desk. They are asked to sign in and indicate which equipment they are using for the day. </a:t>
            </a:r>
          </a:p>
          <a:p>
            <a:endParaRPr lang="en-US" sz="1600" dirty="0">
              <a:latin typeface="American Typewriter" panose="02090604020004020304" pitchFamily="18" charset="77"/>
            </a:endParaRPr>
          </a:p>
          <a:p>
            <a:r>
              <a:rPr lang="en-US" sz="1600" dirty="0">
                <a:latin typeface="American Typewriter" panose="02090604020004020304" pitchFamily="18" charset="77"/>
              </a:rPr>
              <a:t>The ultimate goal for this project is to (1) create and implement a database to store data in all three previously mentioned categories, (2) create interactive data visualizations for our supervisor to see periodic usage of the lab, and (3) create a user interface for front desk workers to add daily visits into data tables while working the front desk. </a:t>
            </a:r>
          </a:p>
          <a:p>
            <a:endParaRPr lang="en-US" sz="1600" dirty="0">
              <a:latin typeface="American Typewriter" panose="02090604020004020304" pitchFamily="18" charset="77"/>
            </a:endParaRPr>
          </a:p>
          <a:p>
            <a:r>
              <a:rPr lang="en-US" sz="1600" dirty="0">
                <a:latin typeface="American Typewriter" panose="02090604020004020304" pitchFamily="18" charset="77"/>
              </a:rPr>
              <a:t>A description of the lab, and some photos of the equipment we have is shown here: </a:t>
            </a:r>
          </a:p>
        </p:txBody>
      </p:sp>
    </p:spTree>
    <p:extLst>
      <p:ext uri="{BB962C8B-B14F-4D97-AF65-F5344CB8AC3E}">
        <p14:creationId xmlns:p14="http://schemas.microsoft.com/office/powerpoint/2010/main" val="142302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9F779-AFCE-0FBA-EA80-7E24EF458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10D0-37D0-BB07-8A1A-7E3A1C89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Find the workers who have signed in on the most visits.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6E47A-DC99-842A-C26B-2F4E3EB1A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  <a:r>
              <a:rPr lang="en-US" sz="1600" dirty="0" err="1">
                <a:latin typeface="American Typewriter" panose="02090604020004020304" pitchFamily="18" charset="77"/>
              </a:rPr>
              <a:t>W.Name</a:t>
            </a:r>
            <a:r>
              <a:rPr lang="en-US" sz="1600" dirty="0">
                <a:latin typeface="American Typewriter" panose="02090604020004020304" pitchFamily="18" charset="77"/>
              </a:rPr>
              <a:t> AS </a:t>
            </a:r>
            <a:r>
              <a:rPr lang="en-US" sz="1600" dirty="0" err="1">
                <a:latin typeface="American Typewriter" panose="02090604020004020304" pitchFamily="18" charset="77"/>
              </a:rPr>
              <a:t>WorkerName</a:t>
            </a:r>
            <a:r>
              <a:rPr lang="en-US" sz="1600" dirty="0">
                <a:latin typeface="American Typewriter" panose="02090604020004020304" pitchFamily="18" charset="77"/>
              </a:rPr>
              <a:t>, COUNT(V.VID) AS </a:t>
            </a:r>
            <a:r>
              <a:rPr lang="en-US" sz="1600" dirty="0" err="1">
                <a:latin typeface="American Typewriter" panose="02090604020004020304" pitchFamily="18" charset="77"/>
              </a:rPr>
              <a:t>TotalVisits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Visits V, Worker W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WHERE</a:t>
            </a:r>
            <a:r>
              <a:rPr lang="en-US" sz="1600" dirty="0">
                <a:latin typeface="American Typewriter" panose="02090604020004020304" pitchFamily="18" charset="77"/>
              </a:rPr>
              <a:t> V.WID = W.WID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GROUP BY </a:t>
            </a:r>
            <a:r>
              <a:rPr lang="en-US" sz="1600" dirty="0" err="1">
                <a:latin typeface="American Typewriter" panose="02090604020004020304" pitchFamily="18" charset="77"/>
              </a:rPr>
              <a:t>W.Name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ORDER BY </a:t>
            </a:r>
            <a:r>
              <a:rPr lang="en-US" sz="1600" dirty="0" err="1">
                <a:latin typeface="American Typewriter" panose="02090604020004020304" pitchFamily="18" charset="77"/>
              </a:rPr>
              <a:t>TotalVisits</a:t>
            </a:r>
            <a:r>
              <a:rPr lang="en-US" sz="1600" dirty="0">
                <a:latin typeface="American Typewriter" panose="02090604020004020304" pitchFamily="18" charset="77"/>
              </a:rPr>
              <a:t> DESC;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C962A-FDFE-2A69-FD59-2CCA6D4D651C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Basic Query 7</a:t>
            </a:r>
          </a:p>
        </p:txBody>
      </p:sp>
      <p:pic>
        <p:nvPicPr>
          <p:cNvPr id="6" name="Picture 5" descr="A screenshot of a table&#10;&#10;AI-generated content may be incorrect.">
            <a:extLst>
              <a:ext uri="{FF2B5EF4-FFF2-40B4-BE49-F238E27FC236}">
                <a16:creationId xmlns:a16="http://schemas.microsoft.com/office/drawing/2014/main" id="{0879CF83-1984-481C-F1CA-7E49A5579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221" y="3045281"/>
            <a:ext cx="2897225" cy="313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83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02F08-309D-586B-FF98-556CE1602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771B-EC97-2199-59A6-EBFCF54D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Show the number of workers in each grade and order by grade.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D8302-1C8C-DC05-7A52-CF3925262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 </a:t>
            </a:r>
            <a:r>
              <a:rPr lang="en-US" sz="1600" dirty="0">
                <a:latin typeface="American Typewriter" panose="02090604020004020304" pitchFamily="18" charset="77"/>
              </a:rPr>
              <a:t>Grade, Count(WID) as </a:t>
            </a:r>
            <a:r>
              <a:rPr lang="en-US" sz="1600" dirty="0" err="1">
                <a:latin typeface="American Typewriter" panose="02090604020004020304" pitchFamily="18" charset="77"/>
              </a:rPr>
              <a:t>WorkerCount</a:t>
            </a:r>
            <a:endParaRPr lang="en-US" sz="1600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 </a:t>
            </a:r>
            <a:r>
              <a:rPr lang="en-US" sz="1600" dirty="0">
                <a:latin typeface="American Typewriter" panose="02090604020004020304" pitchFamily="18" charset="77"/>
              </a:rPr>
              <a:t>Worker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GROUP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  <a:r>
              <a:rPr lang="en-US" sz="1600" b="1" dirty="0">
                <a:latin typeface="American Typewriter" panose="02090604020004020304" pitchFamily="18" charset="77"/>
              </a:rPr>
              <a:t>BY</a:t>
            </a:r>
            <a:r>
              <a:rPr lang="en-US" sz="1600" dirty="0">
                <a:latin typeface="American Typewriter" panose="02090604020004020304" pitchFamily="18" charset="77"/>
              </a:rPr>
              <a:t> Grade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ORDER BY </a:t>
            </a:r>
            <a:r>
              <a:rPr lang="en-US" sz="1600" dirty="0">
                <a:latin typeface="American Typewriter" panose="02090604020004020304" pitchFamily="18" charset="77"/>
              </a:rPr>
              <a:t>Grade DESC;</a:t>
            </a:r>
            <a:endParaRPr lang="en-US" sz="2400" dirty="0">
              <a:latin typeface="American Typewriter" panose="02090604020004020304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858BFB-34DB-0B60-7730-78A1A29300D0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Basic Query 8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893C3C5-15A7-5BFE-22FC-C720A1FDF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355" y="3739081"/>
            <a:ext cx="2397289" cy="146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35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7A1AC-B4EB-0861-52AB-563B17175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7C7C-02FA-0404-01A2-170F23B3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Select the teams that have the most workers.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16C2B-7458-4CE3-17D9-92E629377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 </a:t>
            </a:r>
            <a:r>
              <a:rPr lang="en-US" sz="1600" dirty="0">
                <a:latin typeface="American Typewriter" panose="02090604020004020304" pitchFamily="18" charset="77"/>
              </a:rPr>
              <a:t>Sport AS Team, COUNT(WID) AS </a:t>
            </a:r>
            <a:r>
              <a:rPr lang="en-US" sz="1600" dirty="0" err="1">
                <a:latin typeface="American Typewriter" panose="02090604020004020304" pitchFamily="18" charset="77"/>
              </a:rPr>
              <a:t>WorkerCount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 </a:t>
            </a:r>
            <a:r>
              <a:rPr lang="en-US" sz="1600" dirty="0">
                <a:latin typeface="American Typewriter" panose="02090604020004020304" pitchFamily="18" charset="77"/>
              </a:rPr>
              <a:t>Worker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GROUP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  <a:r>
              <a:rPr lang="en-US" sz="1600" b="1" dirty="0">
                <a:latin typeface="American Typewriter" panose="02090604020004020304" pitchFamily="18" charset="77"/>
              </a:rPr>
              <a:t>BY</a:t>
            </a:r>
            <a:r>
              <a:rPr lang="en-US" sz="1600" dirty="0">
                <a:latin typeface="American Typewriter" panose="02090604020004020304" pitchFamily="18" charset="77"/>
              </a:rPr>
              <a:t> Sport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ORDER BY </a:t>
            </a:r>
            <a:r>
              <a:rPr lang="en-US" sz="1600" dirty="0" err="1">
                <a:latin typeface="American Typewriter" panose="02090604020004020304" pitchFamily="18" charset="77"/>
              </a:rPr>
              <a:t>WorkerCount</a:t>
            </a:r>
            <a:r>
              <a:rPr lang="en-US" sz="1600" dirty="0">
                <a:latin typeface="American Typewriter" panose="02090604020004020304" pitchFamily="18" charset="77"/>
              </a:rPr>
              <a:t> DESC;</a:t>
            </a:r>
            <a:endParaRPr lang="en-US" sz="2400" dirty="0">
              <a:latin typeface="American Typewriter" panose="02090604020004020304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CB2D4-1546-C1C2-33FA-8D8E0FAB9456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Basic Query 9</a:t>
            </a:r>
          </a:p>
        </p:txBody>
      </p:sp>
      <p:pic>
        <p:nvPicPr>
          <p:cNvPr id="6" name="Picture 5" descr="A screenshot of a sports game&#10;&#10;AI-generated content may be incorrect.">
            <a:extLst>
              <a:ext uri="{FF2B5EF4-FFF2-40B4-BE49-F238E27FC236}">
                <a16:creationId xmlns:a16="http://schemas.microsoft.com/office/drawing/2014/main" id="{05665012-29CC-9ADF-9D35-3AFF42B5C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129" y="3639142"/>
            <a:ext cx="2305741" cy="226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28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7F80D-AEB3-4E06-6BF0-D9AC04D71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1DB0-4DE4-606E-6A94-E3844D83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Find the total amount of male and female visits.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54D16-FBB9-23A2-0065-88C538740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  <a:r>
              <a:rPr lang="en-US" sz="1600" dirty="0" err="1">
                <a:latin typeface="American Typewriter" panose="02090604020004020304" pitchFamily="18" charset="77"/>
              </a:rPr>
              <a:t>P.Gender</a:t>
            </a:r>
            <a:r>
              <a:rPr lang="en-US" sz="1600" dirty="0">
                <a:latin typeface="American Typewriter" panose="02090604020004020304" pitchFamily="18" charset="77"/>
              </a:rPr>
              <a:t>, COUNT(V.VID) AS </a:t>
            </a:r>
            <a:r>
              <a:rPr lang="en-US" sz="1600" dirty="0" err="1">
                <a:latin typeface="American Typewriter" panose="02090604020004020304" pitchFamily="18" charset="77"/>
              </a:rPr>
              <a:t>TotalVisits</a:t>
            </a:r>
            <a:endParaRPr lang="en-US" sz="1600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 </a:t>
            </a:r>
            <a:r>
              <a:rPr lang="en-US" sz="1600" dirty="0">
                <a:latin typeface="American Typewriter" panose="02090604020004020304" pitchFamily="18" charset="77"/>
              </a:rPr>
              <a:t>Player P, Visits V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WHERE</a:t>
            </a:r>
            <a:r>
              <a:rPr lang="en-US" sz="1600" dirty="0">
                <a:latin typeface="American Typewriter" panose="02090604020004020304" pitchFamily="18" charset="77"/>
              </a:rPr>
              <a:t> V.PID = P.PID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GROUP BY </a:t>
            </a:r>
            <a:r>
              <a:rPr lang="en-US" sz="1600" dirty="0" err="1">
                <a:latin typeface="American Typewriter" panose="02090604020004020304" pitchFamily="18" charset="77"/>
              </a:rPr>
              <a:t>P.Gender</a:t>
            </a:r>
            <a:r>
              <a:rPr lang="en-US" sz="1600" dirty="0">
                <a:latin typeface="American Typewriter" panose="02090604020004020304" pitchFamily="18" charset="77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CEE97-AF8E-390A-C16C-88654BEB1D24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Basic Query 10</a:t>
            </a:r>
          </a:p>
        </p:txBody>
      </p:sp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FFFB3684-3CAC-CF8A-8F31-428C6EF67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591" y="4278328"/>
            <a:ext cx="2310817" cy="12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1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2FEC1-4F89-F4DB-EF38-7FDEBFECD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C31C-C854-2D4C-DB1A-F97338CB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List each location and the total quantity of equipment in each room.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B9F5B-3A41-1220-16B0-0BC234AC8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Location, SUM(Quantity) AS </a:t>
            </a:r>
            <a:r>
              <a:rPr lang="en-US" sz="1600" dirty="0" err="1">
                <a:latin typeface="American Typewriter" panose="02090604020004020304" pitchFamily="18" charset="77"/>
              </a:rPr>
              <a:t>TotalQuantity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Equipment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GROUP BY </a:t>
            </a:r>
            <a:r>
              <a:rPr lang="en-US" sz="1600" dirty="0">
                <a:latin typeface="American Typewriter" panose="02090604020004020304" pitchFamily="18" charset="77"/>
              </a:rPr>
              <a:t>Location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ORDER BY </a:t>
            </a:r>
            <a:r>
              <a:rPr lang="en-US" sz="1600" dirty="0" err="1">
                <a:latin typeface="American Typewriter" panose="02090604020004020304" pitchFamily="18" charset="77"/>
              </a:rPr>
              <a:t>TotalQuantity</a:t>
            </a:r>
            <a:r>
              <a:rPr lang="en-US" sz="1600" dirty="0">
                <a:latin typeface="American Typewriter" panose="02090604020004020304" pitchFamily="18" charset="77"/>
              </a:rPr>
              <a:t> DESC;</a:t>
            </a:r>
            <a:endParaRPr lang="en-US" sz="2400" dirty="0">
              <a:latin typeface="American Typewriter" panose="02090604020004020304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107EDD-BE2A-AD58-DB09-0FD6607DEF8D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Aggregation Query 1</a:t>
            </a:r>
          </a:p>
        </p:txBody>
      </p:sp>
      <p:pic>
        <p:nvPicPr>
          <p:cNvPr id="6" name="Picture 5" descr="A screenshot of a table&#10;&#10;AI-generated content may be incorrect.">
            <a:extLst>
              <a:ext uri="{FF2B5EF4-FFF2-40B4-BE49-F238E27FC236}">
                <a16:creationId xmlns:a16="http://schemas.microsoft.com/office/drawing/2014/main" id="{455FD33D-0116-6F06-8CAB-F1FB1DFAC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206" y="3741091"/>
            <a:ext cx="3213587" cy="20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17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88B92-6ADE-D9F8-2FFD-A670D4490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25EA-2DD9-702D-19F2-3C91F600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What is the average amount of equipment per room?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D9D5-4AF4-037E-54D0-1E3F19B31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AVG(Quantity) AS </a:t>
            </a:r>
            <a:r>
              <a:rPr lang="en-US" sz="1600" dirty="0" err="1">
                <a:latin typeface="American Typewriter" panose="02090604020004020304" pitchFamily="18" charset="77"/>
              </a:rPr>
              <a:t>AverageQuantity</a:t>
            </a:r>
            <a:endParaRPr lang="en-US" sz="1600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Equipment;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AD46F-578F-0DF0-3E4A-355566D5C32F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Aggregation Query 2</a:t>
            </a:r>
          </a:p>
        </p:txBody>
      </p:sp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38105455-18BD-7641-9162-13092DB91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348" y="4020493"/>
            <a:ext cx="1845303" cy="8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67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7641B-5E0A-02F3-737A-F4B280AF8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FFA2-8A38-3AD8-9FAB-20978451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Who is the oldest worker according to their grade?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84472-09C4-1A1C-08D0-772728BB3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 </a:t>
            </a:r>
            <a:r>
              <a:rPr lang="en-US" sz="1600" dirty="0">
                <a:latin typeface="American Typewriter" panose="02090604020004020304" pitchFamily="18" charset="77"/>
              </a:rPr>
              <a:t>Name, Grade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Worker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WHERE</a:t>
            </a:r>
            <a:r>
              <a:rPr lang="en-US" sz="1600" dirty="0">
                <a:latin typeface="American Typewriter" panose="02090604020004020304" pitchFamily="18" charset="77"/>
              </a:rPr>
              <a:t> Grade = (</a:t>
            </a: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MIN(Grade) 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		</a:t>
            </a: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Worker);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2F674-B357-4C94-77C1-7E5648D38BB3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Aggregation Query 3</a:t>
            </a:r>
          </a:p>
        </p:txBody>
      </p:sp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822D8F99-A9D4-ACC0-C9A7-E6BFCEB4D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444" y="4227778"/>
            <a:ext cx="2977112" cy="118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0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9EA8B-CED4-1548-BEEE-76F6654D1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C0AB-8821-ED24-53EF-E4D9F972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Who is the youngest worker according to their grade?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037C-7685-5766-F309-DFC23273E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 </a:t>
            </a:r>
            <a:r>
              <a:rPr lang="en-US" sz="1600" dirty="0">
                <a:latin typeface="American Typewriter" panose="02090604020004020304" pitchFamily="18" charset="77"/>
              </a:rPr>
              <a:t>Name, Grade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Worker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WHERE</a:t>
            </a:r>
            <a:r>
              <a:rPr lang="en-US" sz="1600" dirty="0">
                <a:latin typeface="American Typewriter" panose="02090604020004020304" pitchFamily="18" charset="77"/>
              </a:rPr>
              <a:t> Grade = (</a:t>
            </a: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MAX(Grade) 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		</a:t>
            </a: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Worker);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0EE25-375F-9FA9-EC46-83C7AE77D3F5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Aggregation Query 4</a:t>
            </a:r>
          </a:p>
        </p:txBody>
      </p:sp>
      <p:pic>
        <p:nvPicPr>
          <p:cNvPr id="6" name="Picture 5" descr="A screenshot of a white table&#10;&#10;AI-generated content may be incorrect.">
            <a:extLst>
              <a:ext uri="{FF2B5EF4-FFF2-40B4-BE49-F238E27FC236}">
                <a16:creationId xmlns:a16="http://schemas.microsoft.com/office/drawing/2014/main" id="{5CBA8F49-0E3F-36D4-2A04-E6CEEC1E3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667" y="3780701"/>
            <a:ext cx="2708666" cy="198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1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CA0CA-49F9-88D0-DE7F-6D826151B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138C-DAC6-0706-8E83-06A20BBE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Who was the first person to use the Lab this year?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0FEF6-78EE-0E31-61DE-ADD39AE66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  <a:r>
              <a:rPr lang="en-US" sz="1600" dirty="0" err="1">
                <a:latin typeface="American Typewriter" panose="02090604020004020304" pitchFamily="18" charset="77"/>
              </a:rPr>
              <a:t>P.Name</a:t>
            </a:r>
            <a:r>
              <a:rPr lang="en-US" sz="1600" dirty="0">
                <a:latin typeface="American Typewriter" panose="02090604020004020304" pitchFamily="18" charset="77"/>
              </a:rPr>
              <a:t>, </a:t>
            </a:r>
            <a:r>
              <a:rPr lang="en-US" sz="1600" dirty="0" err="1">
                <a:latin typeface="American Typewriter" panose="02090604020004020304" pitchFamily="18" charset="77"/>
              </a:rPr>
              <a:t>V.Month</a:t>
            </a:r>
            <a:r>
              <a:rPr lang="en-US" sz="1600" dirty="0">
                <a:latin typeface="American Typewriter" panose="02090604020004020304" pitchFamily="18" charset="77"/>
              </a:rPr>
              <a:t>, </a:t>
            </a:r>
            <a:r>
              <a:rPr lang="en-US" sz="1600" dirty="0" err="1">
                <a:latin typeface="American Typewriter" panose="02090604020004020304" pitchFamily="18" charset="77"/>
              </a:rPr>
              <a:t>V.Day</a:t>
            </a:r>
            <a:endParaRPr lang="en-US" sz="1600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Visits V, Player P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WHERE </a:t>
            </a:r>
            <a:r>
              <a:rPr lang="en-US" sz="1600" dirty="0">
                <a:latin typeface="American Typewriter" panose="02090604020004020304" pitchFamily="18" charset="77"/>
              </a:rPr>
              <a:t>V.PID = P.PID AND V.VID = (</a:t>
            </a: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MIN(VID)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				</a:t>
            </a: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Visits);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28B8BE-0F07-2AB9-6DBB-A0E78723F7D6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Aggregation Query 5</a:t>
            </a:r>
          </a:p>
        </p:txBody>
      </p:sp>
      <p:pic>
        <p:nvPicPr>
          <p:cNvPr id="6" name="Picture 5" descr="A screenshot of a calendar&#10;&#10;AI-generated content may be incorrect.">
            <a:extLst>
              <a:ext uri="{FF2B5EF4-FFF2-40B4-BE49-F238E27FC236}">
                <a16:creationId xmlns:a16="http://schemas.microsoft.com/office/drawing/2014/main" id="{645A1A6C-642A-9F70-CF23-0CB7D9D10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552" y="4226753"/>
            <a:ext cx="3402895" cy="9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45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74DDF-614E-F8FF-A288-E5D495414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B631-825C-0E98-39BA-C53390F0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Find the days worked by workers who play no sport.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0C67F-6F81-3593-166B-617ED990C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DISTINCT Year, Month, Day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Visits V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WHERE</a:t>
            </a:r>
            <a:r>
              <a:rPr lang="en-US" sz="1600" dirty="0">
                <a:latin typeface="American Typewriter" panose="02090604020004020304" pitchFamily="18" charset="77"/>
              </a:rPr>
              <a:t> V.WID IN (</a:t>
            </a: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WID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		</a:t>
            </a:r>
            <a:r>
              <a:rPr lang="en-US" sz="1600" b="1" dirty="0">
                <a:latin typeface="American Typewriter" panose="02090604020004020304" pitchFamily="18" charset="77"/>
              </a:rPr>
              <a:t> FROM </a:t>
            </a:r>
            <a:r>
              <a:rPr lang="en-US" sz="1600" dirty="0">
                <a:latin typeface="American Typewriter" panose="02090604020004020304" pitchFamily="18" charset="77"/>
              </a:rPr>
              <a:t>Worker 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		 </a:t>
            </a:r>
            <a:r>
              <a:rPr lang="en-US" sz="1600" b="1" dirty="0">
                <a:latin typeface="American Typewriter" panose="02090604020004020304" pitchFamily="18" charset="77"/>
              </a:rPr>
              <a:t>WHERE</a:t>
            </a:r>
            <a:r>
              <a:rPr lang="en-US" sz="1600" dirty="0">
                <a:latin typeface="American Typewriter" panose="02090604020004020304" pitchFamily="18" charset="77"/>
              </a:rPr>
              <a:t> Sport = “NO SPORT” ) 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ORDER BY </a:t>
            </a:r>
            <a:r>
              <a:rPr lang="en-US" sz="1600" dirty="0">
                <a:latin typeface="American Typewriter" panose="02090604020004020304" pitchFamily="18" charset="77"/>
              </a:rPr>
              <a:t>Year, Month, Day;</a:t>
            </a:r>
            <a:endParaRPr lang="en-US" sz="3600" dirty="0">
              <a:latin typeface="American Typewriter" panose="02090604020004020304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80F6C-365E-8D61-2730-838F247D415A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IN / Exists Query 1</a:t>
            </a:r>
          </a:p>
        </p:txBody>
      </p:sp>
      <p:pic>
        <p:nvPicPr>
          <p:cNvPr id="6" name="Picture 5" descr="A screenshot of a calendar&#10;&#10;AI-generated content may be incorrect.">
            <a:extLst>
              <a:ext uri="{FF2B5EF4-FFF2-40B4-BE49-F238E27FC236}">
                <a16:creationId xmlns:a16="http://schemas.microsoft.com/office/drawing/2014/main" id="{534790EF-2057-812A-3BBE-B2E395AC5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767" y="2094726"/>
            <a:ext cx="2548299" cy="363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6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AF29-2B97-21A7-DC02-77FD9C8F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Entity-Relationship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2533370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4B5EE-6666-C5F0-2471-5FBB747C6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3DACB-C087-0C6C-55EB-8F3CC56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Find the most used equipment given that the visits were by females.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865E-DE93-817D-D4BD-7B3FD4588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  <a:r>
              <a:rPr lang="en-US" sz="1600" dirty="0" err="1">
                <a:latin typeface="American Typewriter" panose="02090604020004020304" pitchFamily="18" charset="77"/>
              </a:rPr>
              <a:t>E.Name</a:t>
            </a:r>
            <a:r>
              <a:rPr lang="en-US" sz="1600" dirty="0">
                <a:latin typeface="American Typewriter" panose="02090604020004020304" pitchFamily="18" charset="77"/>
              </a:rPr>
              <a:t>, COUNT(*) AS </a:t>
            </a:r>
            <a:r>
              <a:rPr lang="en-US" sz="1600" dirty="0" err="1">
                <a:latin typeface="American Typewriter" panose="02090604020004020304" pitchFamily="18" charset="77"/>
              </a:rPr>
              <a:t>UsageCount</a:t>
            </a:r>
            <a:endParaRPr lang="en-US" sz="1600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Equipment E JOIN Visits V ON E.EID = V.EID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WHERE</a:t>
            </a:r>
            <a:r>
              <a:rPr lang="en-US" sz="1600" dirty="0">
                <a:latin typeface="American Typewriter" panose="02090604020004020304" pitchFamily="18" charset="77"/>
              </a:rPr>
              <a:t> EXISTS ( </a:t>
            </a: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*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		FROM</a:t>
            </a:r>
            <a:r>
              <a:rPr lang="en-US" sz="1600" dirty="0">
                <a:latin typeface="American Typewriter" panose="02090604020004020304" pitchFamily="18" charset="77"/>
              </a:rPr>
              <a:t> Visits V2 JOIN Player P ON V2.PID = P.PID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		WHERE</a:t>
            </a:r>
            <a:r>
              <a:rPr lang="en-US" sz="1600" dirty="0">
                <a:latin typeface="American Typewriter" panose="02090604020004020304" pitchFamily="18" charset="77"/>
              </a:rPr>
              <a:t> V2.EID = E.EID AND </a:t>
            </a:r>
            <a:r>
              <a:rPr lang="en-US" sz="1600" dirty="0" err="1">
                <a:latin typeface="American Typewriter" panose="02090604020004020304" pitchFamily="18" charset="77"/>
              </a:rPr>
              <a:t>P.Gender</a:t>
            </a:r>
            <a:r>
              <a:rPr lang="en-US" sz="1600" dirty="0">
                <a:latin typeface="American Typewriter" panose="02090604020004020304" pitchFamily="18" charset="77"/>
              </a:rPr>
              <a:t> = “F”)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GROUP BY </a:t>
            </a:r>
            <a:r>
              <a:rPr lang="en-US" sz="1600" dirty="0" err="1">
                <a:latin typeface="American Typewriter" panose="02090604020004020304" pitchFamily="18" charset="77"/>
              </a:rPr>
              <a:t>E.Name</a:t>
            </a:r>
            <a:endParaRPr lang="en-US" sz="1600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ORDER BY </a:t>
            </a:r>
            <a:r>
              <a:rPr lang="en-US" sz="1600" dirty="0" err="1">
                <a:latin typeface="American Typewriter" panose="02090604020004020304" pitchFamily="18" charset="77"/>
              </a:rPr>
              <a:t>UsageCount</a:t>
            </a:r>
            <a:r>
              <a:rPr lang="en-US" sz="1600" dirty="0">
                <a:latin typeface="American Typewriter" panose="02090604020004020304" pitchFamily="18" charset="77"/>
              </a:rPr>
              <a:t> DESC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LIMIT</a:t>
            </a:r>
            <a:r>
              <a:rPr lang="en-US" sz="1600" dirty="0">
                <a:latin typeface="American Typewriter" panose="02090604020004020304" pitchFamily="18" charset="77"/>
              </a:rPr>
              <a:t> 1;</a:t>
            </a:r>
            <a:endParaRPr lang="en-US" sz="2400" dirty="0">
              <a:latin typeface="American Typewriter" panose="02090604020004020304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F208C-8884-5C14-7045-A3F4610B1EE2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Exists Query 2</a:t>
            </a:r>
          </a:p>
        </p:txBody>
      </p:sp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433C59CB-3CB6-D173-81D1-3DCDB5551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914" y="5042780"/>
            <a:ext cx="3496172" cy="90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36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A2DE2-2107-6D12-9F39-FADBD2656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B032-AB4E-CDD7-9B7E-217703B3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Find the least used equipment given that the visits were by males.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6F00-B2B8-0F38-ABC8-9760D8F03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</a:t>
            </a:r>
            <a:r>
              <a:rPr lang="en-US" sz="1600" dirty="0" err="1">
                <a:latin typeface="American Typewriter" panose="02090604020004020304" pitchFamily="18" charset="77"/>
              </a:rPr>
              <a:t>E.Name</a:t>
            </a:r>
            <a:r>
              <a:rPr lang="en-US" sz="1600" dirty="0">
                <a:latin typeface="American Typewriter" panose="02090604020004020304" pitchFamily="18" charset="77"/>
              </a:rPr>
              <a:t>, COUNT(*) AS </a:t>
            </a:r>
            <a:r>
              <a:rPr lang="en-US" sz="1600" dirty="0" err="1">
                <a:latin typeface="American Typewriter" panose="02090604020004020304" pitchFamily="18" charset="77"/>
              </a:rPr>
              <a:t>UsageCount</a:t>
            </a:r>
            <a:endParaRPr lang="en-US" sz="1600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Equipment E JOIN Visits V ON E.EID = V.EID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WHERE</a:t>
            </a:r>
            <a:r>
              <a:rPr lang="en-US" sz="1600" dirty="0">
                <a:latin typeface="American Typewriter" panose="02090604020004020304" pitchFamily="18" charset="77"/>
              </a:rPr>
              <a:t> EXISTS ( </a:t>
            </a: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*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		FROM</a:t>
            </a:r>
            <a:r>
              <a:rPr lang="en-US" sz="1600" dirty="0">
                <a:latin typeface="American Typewriter" panose="02090604020004020304" pitchFamily="18" charset="77"/>
              </a:rPr>
              <a:t> Visits V2 JOIN Player P ON V2.PID = P.PID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		WHERE</a:t>
            </a:r>
            <a:r>
              <a:rPr lang="en-US" sz="1600" dirty="0">
                <a:latin typeface="American Typewriter" panose="02090604020004020304" pitchFamily="18" charset="77"/>
              </a:rPr>
              <a:t> V2.EID = E.EID AND </a:t>
            </a:r>
            <a:r>
              <a:rPr lang="en-US" sz="1600" dirty="0" err="1">
                <a:latin typeface="American Typewriter" panose="02090604020004020304" pitchFamily="18" charset="77"/>
              </a:rPr>
              <a:t>P.Gender</a:t>
            </a:r>
            <a:r>
              <a:rPr lang="en-US" sz="1600" dirty="0">
                <a:latin typeface="American Typewriter" panose="02090604020004020304" pitchFamily="18" charset="77"/>
              </a:rPr>
              <a:t> = “M”)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GROUP BY </a:t>
            </a:r>
            <a:r>
              <a:rPr lang="en-US" sz="1600" dirty="0" err="1">
                <a:latin typeface="American Typewriter" panose="02090604020004020304" pitchFamily="18" charset="77"/>
              </a:rPr>
              <a:t>E.Name</a:t>
            </a:r>
            <a:endParaRPr lang="en-US" sz="1600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ORDER BY </a:t>
            </a:r>
            <a:r>
              <a:rPr lang="en-US" sz="1600" dirty="0" err="1">
                <a:latin typeface="American Typewriter" panose="02090604020004020304" pitchFamily="18" charset="77"/>
              </a:rPr>
              <a:t>UsageCount</a:t>
            </a:r>
            <a:r>
              <a:rPr lang="en-US" sz="1600" dirty="0">
                <a:latin typeface="American Typewriter" panose="02090604020004020304" pitchFamily="18" charset="77"/>
              </a:rPr>
              <a:t> ASC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LIMIT</a:t>
            </a:r>
            <a:r>
              <a:rPr lang="en-US" sz="1600" dirty="0">
                <a:latin typeface="American Typewriter" panose="02090604020004020304" pitchFamily="18" charset="77"/>
              </a:rPr>
              <a:t> 1;</a:t>
            </a:r>
          </a:p>
          <a:p>
            <a:pPr marL="0" indent="0">
              <a:buNone/>
            </a:pPr>
            <a:endParaRPr lang="en-US" sz="2400" dirty="0">
              <a:latin typeface="American Typewriter" panose="02090604020004020304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B4F7D-5282-0AC2-C018-90E4C9D788DD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Exists Query 3</a:t>
            </a:r>
          </a:p>
        </p:txBody>
      </p:sp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CE608DE5-E37D-6019-0792-347AC45F9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500" y="4906979"/>
            <a:ext cx="2870999" cy="104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53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BA102-81A8-7B47-329A-5B8F47E96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30FF-87EB-9CA6-CC48-EC3A0715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Select the name of all equipment given that it is located in 208.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7F77A-50B2-6BB3-72C9-08766CD7C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SELECT </a:t>
            </a:r>
            <a:r>
              <a:rPr lang="en-US" sz="1600" dirty="0">
                <a:latin typeface="American Typewriter" panose="02090604020004020304" pitchFamily="18" charset="77"/>
              </a:rPr>
              <a:t>Name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FROM</a:t>
            </a:r>
            <a:r>
              <a:rPr lang="en-US" sz="1600" dirty="0">
                <a:latin typeface="American Typewriter" panose="02090604020004020304" pitchFamily="18" charset="77"/>
              </a:rPr>
              <a:t> Equipment E</a:t>
            </a:r>
          </a:p>
          <a:p>
            <a:pPr marL="0" indent="0">
              <a:buNone/>
            </a:pPr>
            <a:r>
              <a:rPr lang="en-US" sz="1600" b="1" dirty="0">
                <a:latin typeface="American Typewriter" panose="02090604020004020304" pitchFamily="18" charset="77"/>
              </a:rPr>
              <a:t>WHERE</a:t>
            </a:r>
            <a:r>
              <a:rPr lang="en-US" sz="1600" dirty="0">
                <a:latin typeface="American Typewriter" panose="02090604020004020304" pitchFamily="18" charset="77"/>
              </a:rPr>
              <a:t> EXISTS ( </a:t>
            </a:r>
            <a:r>
              <a:rPr lang="en-US" sz="1600" b="1" dirty="0">
                <a:latin typeface="American Typewriter" panose="02090604020004020304" pitchFamily="18" charset="77"/>
              </a:rPr>
              <a:t>SELECT</a:t>
            </a:r>
            <a:r>
              <a:rPr lang="en-US" sz="1600" dirty="0">
                <a:latin typeface="American Typewriter" panose="02090604020004020304" pitchFamily="18" charset="77"/>
              </a:rPr>
              <a:t> *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	</a:t>
            </a:r>
            <a:r>
              <a:rPr lang="en-US" sz="1600" b="1" dirty="0">
                <a:latin typeface="American Typewriter" panose="02090604020004020304" pitchFamily="18" charset="77"/>
              </a:rPr>
              <a:t>                 FROM </a:t>
            </a:r>
            <a:r>
              <a:rPr lang="en-US" sz="1600" dirty="0">
                <a:latin typeface="American Typewriter" panose="02090604020004020304" pitchFamily="18" charset="77"/>
              </a:rPr>
              <a:t>Equipment E2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	                 </a:t>
            </a:r>
            <a:r>
              <a:rPr lang="en-US" sz="1600" b="1" dirty="0">
                <a:latin typeface="American Typewriter" panose="02090604020004020304" pitchFamily="18" charset="77"/>
              </a:rPr>
              <a:t>WHERE</a:t>
            </a:r>
            <a:r>
              <a:rPr lang="en-US" sz="1600" dirty="0">
                <a:latin typeface="American Typewriter" panose="02090604020004020304" pitchFamily="18" charset="77"/>
              </a:rPr>
              <a:t> E2.EID = E.EID AND E2.Location = 208);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3B7A7-FF80-99FB-B2AB-7176BFBA6E65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Exists Query 4</a:t>
            </a:r>
          </a:p>
        </p:txBody>
      </p:sp>
      <p:pic>
        <p:nvPicPr>
          <p:cNvPr id="9" name="Picture 8" descr="A screenshot of a phone&#10;&#10;AI-generated content may be incorrect.">
            <a:extLst>
              <a:ext uri="{FF2B5EF4-FFF2-40B4-BE49-F238E27FC236}">
                <a16:creationId xmlns:a16="http://schemas.microsoft.com/office/drawing/2014/main" id="{A2902920-D9DC-0DDE-97AC-A238E6B57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600" y="3838870"/>
            <a:ext cx="2516800" cy="247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99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D7E74-3B1C-36BF-9ACB-D536182F2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93F9-FC54-6029-61E4-F0659E96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merican Typewriter" panose="02090604020004020304" pitchFamily="18" charset="77"/>
              </a:rPr>
              <a:t>Find any players Name and Sport given that they have visited the lab at least 30 times.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AF588-BC75-FBCE-E412-AA3AE8D7A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American Typewriter" panose="02090604020004020304" pitchFamily="18" charset="77"/>
              </a:rPr>
              <a:t>SELECT</a:t>
            </a:r>
            <a:r>
              <a:rPr lang="en-US" sz="1400" dirty="0">
                <a:latin typeface="American Typewriter" panose="02090604020004020304" pitchFamily="18" charset="77"/>
              </a:rPr>
              <a:t> Name, Sport</a:t>
            </a:r>
          </a:p>
          <a:p>
            <a:pPr marL="0" indent="0">
              <a:buNone/>
            </a:pPr>
            <a:r>
              <a:rPr lang="en-US" sz="1400" b="1" dirty="0">
                <a:latin typeface="American Typewriter" panose="02090604020004020304" pitchFamily="18" charset="77"/>
              </a:rPr>
              <a:t>FROM</a:t>
            </a:r>
            <a:r>
              <a:rPr lang="en-US" sz="1400" dirty="0">
                <a:latin typeface="American Typewriter" panose="02090604020004020304" pitchFamily="18" charset="77"/>
              </a:rPr>
              <a:t> Player P</a:t>
            </a:r>
          </a:p>
          <a:p>
            <a:pPr marL="0" indent="0">
              <a:buNone/>
            </a:pPr>
            <a:r>
              <a:rPr lang="en-US" sz="1400" b="1" dirty="0">
                <a:latin typeface="American Typewriter" panose="02090604020004020304" pitchFamily="18" charset="77"/>
              </a:rPr>
              <a:t>WHERE</a:t>
            </a:r>
            <a:r>
              <a:rPr lang="en-US" sz="1400" dirty="0">
                <a:latin typeface="American Typewriter" panose="02090604020004020304" pitchFamily="18" charset="77"/>
              </a:rPr>
              <a:t> EXISTS (</a:t>
            </a:r>
            <a:r>
              <a:rPr lang="en-US" sz="1400" b="1" dirty="0">
                <a:latin typeface="American Typewriter" panose="02090604020004020304" pitchFamily="18" charset="77"/>
              </a:rPr>
              <a:t>SELECT</a:t>
            </a:r>
            <a:r>
              <a:rPr lang="en-US" sz="1400" dirty="0">
                <a:latin typeface="American Typewriter" panose="02090604020004020304" pitchFamily="18" charset="77"/>
              </a:rPr>
              <a:t> *</a:t>
            </a:r>
          </a:p>
          <a:p>
            <a:pPr marL="0" indent="0">
              <a:buNone/>
            </a:pPr>
            <a:r>
              <a:rPr lang="en-US" sz="1400" dirty="0">
                <a:latin typeface="American Typewriter" panose="02090604020004020304" pitchFamily="18" charset="77"/>
              </a:rPr>
              <a:t>	</a:t>
            </a:r>
            <a:r>
              <a:rPr lang="en-US" sz="1400" b="1" dirty="0">
                <a:latin typeface="American Typewriter" panose="02090604020004020304" pitchFamily="18" charset="77"/>
              </a:rPr>
              <a:t>              FROM </a:t>
            </a:r>
            <a:r>
              <a:rPr lang="en-US" sz="1400" dirty="0">
                <a:latin typeface="American Typewriter" panose="02090604020004020304" pitchFamily="18" charset="77"/>
              </a:rPr>
              <a:t>Visits V</a:t>
            </a:r>
          </a:p>
          <a:p>
            <a:pPr marL="0" indent="0">
              <a:buNone/>
            </a:pPr>
            <a:r>
              <a:rPr lang="en-US" sz="1400" dirty="0">
                <a:latin typeface="American Typewriter" panose="02090604020004020304" pitchFamily="18" charset="77"/>
              </a:rPr>
              <a:t>    	              </a:t>
            </a:r>
            <a:r>
              <a:rPr lang="en-US" sz="1400" b="1" dirty="0">
                <a:latin typeface="American Typewriter" panose="02090604020004020304" pitchFamily="18" charset="77"/>
              </a:rPr>
              <a:t>WHERE</a:t>
            </a:r>
            <a:r>
              <a:rPr lang="en-US" sz="1400" dirty="0">
                <a:latin typeface="American Typewriter" panose="02090604020004020304" pitchFamily="18" charset="77"/>
              </a:rPr>
              <a:t> V.PID = P.PID</a:t>
            </a:r>
          </a:p>
          <a:p>
            <a:pPr marL="0" indent="0">
              <a:buNone/>
            </a:pPr>
            <a:r>
              <a:rPr lang="en-US" sz="1400" dirty="0">
                <a:latin typeface="American Typewriter" panose="02090604020004020304" pitchFamily="18" charset="77"/>
              </a:rPr>
              <a:t>            	              </a:t>
            </a:r>
            <a:r>
              <a:rPr lang="en-US" sz="1400" b="1" dirty="0">
                <a:latin typeface="American Typewriter" panose="02090604020004020304" pitchFamily="18" charset="77"/>
              </a:rPr>
              <a:t>GROUP BY </a:t>
            </a:r>
            <a:r>
              <a:rPr lang="en-US" sz="1400" dirty="0">
                <a:latin typeface="American Typewriter" panose="02090604020004020304" pitchFamily="18" charset="77"/>
              </a:rPr>
              <a:t>V.PID</a:t>
            </a:r>
          </a:p>
          <a:p>
            <a:pPr marL="0" indent="0">
              <a:buNone/>
            </a:pPr>
            <a:r>
              <a:rPr lang="en-US" sz="1400" dirty="0">
                <a:latin typeface="American Typewriter" panose="02090604020004020304" pitchFamily="18" charset="77"/>
              </a:rPr>
              <a:t>         	              </a:t>
            </a:r>
            <a:r>
              <a:rPr lang="en-US" sz="1400" b="1" dirty="0">
                <a:latin typeface="American Typewriter" panose="02090604020004020304" pitchFamily="18" charset="77"/>
              </a:rPr>
              <a:t>HAVING</a:t>
            </a:r>
            <a:r>
              <a:rPr lang="en-US" sz="1400" dirty="0">
                <a:latin typeface="American Typewriter" panose="02090604020004020304" pitchFamily="18" charset="77"/>
              </a:rPr>
              <a:t> COUNT(*) &gt; 30);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423D2-A9C0-D71A-1CE2-D4152658B8A7}"/>
              </a:ext>
            </a:extLst>
          </p:cNvPr>
          <p:cNvSpPr txBox="1"/>
          <p:nvPr/>
        </p:nvSpPr>
        <p:spPr>
          <a:xfrm>
            <a:off x="9839092" y="6581001"/>
            <a:ext cx="235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merican Typewriter" panose="02090604020004020304" pitchFamily="18" charset="77"/>
              </a:rPr>
              <a:t>Exists Query 5</a:t>
            </a:r>
          </a:p>
        </p:txBody>
      </p:sp>
      <p:pic>
        <p:nvPicPr>
          <p:cNvPr id="6" name="Picture 5" descr="A screenshot of a sports schedule&#10;&#10;AI-generated content may be incorrect.">
            <a:extLst>
              <a:ext uri="{FF2B5EF4-FFF2-40B4-BE49-F238E27FC236}">
                <a16:creationId xmlns:a16="http://schemas.microsoft.com/office/drawing/2014/main" id="{086EA24C-5651-CF39-E585-095C79C20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00" y="4614069"/>
            <a:ext cx="2336800" cy="16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4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6BCD2D-FFA0-102C-BFB3-B490F1D282F6}"/>
              </a:ext>
            </a:extLst>
          </p:cNvPr>
          <p:cNvSpPr txBox="1"/>
          <p:nvPr/>
        </p:nvSpPr>
        <p:spPr>
          <a:xfrm>
            <a:off x="5060730" y="1528601"/>
            <a:ext cx="20705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Equipment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E7F470-5D8B-BF6B-9B3F-641BF8901B0B}"/>
              </a:ext>
            </a:extLst>
          </p:cNvPr>
          <p:cNvSpPr txBox="1"/>
          <p:nvPr/>
        </p:nvSpPr>
        <p:spPr>
          <a:xfrm>
            <a:off x="3704893" y="1017801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latin typeface="American Typewriter" panose="02090604020004020304" pitchFamily="18" charset="77"/>
              </a:rPr>
              <a:t>EID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9F994-3597-2936-B3C1-FBBF9B334488}"/>
              </a:ext>
            </a:extLst>
          </p:cNvPr>
          <p:cNvSpPr txBox="1"/>
          <p:nvPr/>
        </p:nvSpPr>
        <p:spPr>
          <a:xfrm>
            <a:off x="4340768" y="577353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erican Typewriter" panose="02090604020004020304" pitchFamily="18" charset="77"/>
              </a:rPr>
              <a:t>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9E009-ACDC-11E0-1E1A-B8323F45198C}"/>
              </a:ext>
            </a:extLst>
          </p:cNvPr>
          <p:cNvSpPr txBox="1"/>
          <p:nvPr/>
        </p:nvSpPr>
        <p:spPr>
          <a:xfrm>
            <a:off x="5418080" y="202693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erican Typewriter" panose="02090604020004020304" pitchFamily="18" charset="77"/>
              </a:rPr>
              <a:t>Location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FE2F6-D19E-2365-7A44-CB1AC7D38E4C}"/>
              </a:ext>
            </a:extLst>
          </p:cNvPr>
          <p:cNvSpPr txBox="1"/>
          <p:nvPr/>
        </p:nvSpPr>
        <p:spPr>
          <a:xfrm>
            <a:off x="6453349" y="502221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erican Typewriter" panose="02090604020004020304" pitchFamily="18" charset="77"/>
              </a:rPr>
              <a:t>Quantity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C9175-0731-0F24-0DF2-8143EE914223}"/>
              </a:ext>
            </a:extLst>
          </p:cNvPr>
          <p:cNvSpPr txBox="1"/>
          <p:nvPr/>
        </p:nvSpPr>
        <p:spPr>
          <a:xfrm>
            <a:off x="7131266" y="963886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erican Typewriter" panose="02090604020004020304" pitchFamily="18" charset="77"/>
              </a:rPr>
              <a:t>Description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4739D5-80CB-8F2D-2DCC-054089F7FF92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flipH="1" flipV="1">
            <a:off x="4382811" y="1325578"/>
            <a:ext cx="1713188" cy="2030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49C42B-12D5-D35E-60AD-DBB67FD1A4BD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H="1" flipV="1">
            <a:off x="5018686" y="885130"/>
            <a:ext cx="1077313" cy="6434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34028B-2A44-C3D2-E12D-8868FA055F43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H="1" flipV="1">
            <a:off x="6095998" y="510470"/>
            <a:ext cx="1" cy="10181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C461A7-F18F-6018-C315-E2F10589C20C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>
          <a:xfrm flipV="1">
            <a:off x="6095999" y="809998"/>
            <a:ext cx="1035268" cy="7186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2C8270-3FCD-0799-E765-68464911A793}"/>
              </a:ext>
            </a:extLst>
          </p:cNvPr>
          <p:cNvCxnSpPr>
            <a:cxnSpLocks/>
            <a:stCxn id="3" idx="0"/>
            <a:endCxn id="11" idx="2"/>
          </p:cNvCxnSpPr>
          <p:nvPr/>
        </p:nvCxnSpPr>
        <p:spPr>
          <a:xfrm flipV="1">
            <a:off x="6095999" y="1271663"/>
            <a:ext cx="1713185" cy="2569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F489508-DF37-A794-B1B4-F3E6F57982DD}"/>
              </a:ext>
            </a:extLst>
          </p:cNvPr>
          <p:cNvSpPr txBox="1"/>
          <p:nvPr/>
        </p:nvSpPr>
        <p:spPr>
          <a:xfrm>
            <a:off x="1355836" y="3226469"/>
            <a:ext cx="20705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Player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5FC2B0-147D-FE11-6219-CAC7903B2E43}"/>
              </a:ext>
            </a:extLst>
          </p:cNvPr>
          <p:cNvSpPr txBox="1"/>
          <p:nvPr/>
        </p:nvSpPr>
        <p:spPr>
          <a:xfrm>
            <a:off x="-1" y="2715669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latin typeface="American Typewriter" panose="02090604020004020304" pitchFamily="18" charset="77"/>
              </a:rPr>
              <a:t>PID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D5C596-0731-9FA2-A9FE-826CD80515C8}"/>
              </a:ext>
            </a:extLst>
          </p:cNvPr>
          <p:cNvSpPr txBox="1"/>
          <p:nvPr/>
        </p:nvSpPr>
        <p:spPr>
          <a:xfrm>
            <a:off x="635874" y="2275221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erican Typewriter" panose="02090604020004020304" pitchFamily="18" charset="77"/>
              </a:rPr>
              <a:t>Name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CAFD8D-16DA-6916-E14C-EFAC51841713}"/>
              </a:ext>
            </a:extLst>
          </p:cNvPr>
          <p:cNvSpPr txBox="1"/>
          <p:nvPr/>
        </p:nvSpPr>
        <p:spPr>
          <a:xfrm>
            <a:off x="1713186" y="1900561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erican Typewriter" panose="02090604020004020304" pitchFamily="18" charset="77"/>
              </a:rPr>
              <a:t>Sport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796E0C-62B5-7D1B-728B-26ACD71C4752}"/>
              </a:ext>
            </a:extLst>
          </p:cNvPr>
          <p:cNvSpPr txBox="1"/>
          <p:nvPr/>
        </p:nvSpPr>
        <p:spPr>
          <a:xfrm>
            <a:off x="2748455" y="2200089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erican Typewriter" panose="02090604020004020304" pitchFamily="18" charset="77"/>
              </a:rPr>
              <a:t>Gender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7C257E-F223-A559-99B5-7B155170D2BE}"/>
              </a:ext>
            </a:extLst>
          </p:cNvPr>
          <p:cNvSpPr txBox="1"/>
          <p:nvPr/>
        </p:nvSpPr>
        <p:spPr>
          <a:xfrm>
            <a:off x="3426372" y="2661754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erican Typewriter" panose="02090604020004020304" pitchFamily="18" charset="77"/>
              </a:rPr>
              <a:t>Active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E26F465-E08C-C3D2-98DB-3FAA0EB0BCBF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H="1" flipV="1">
            <a:off x="677917" y="3023446"/>
            <a:ext cx="1713188" cy="2030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B4C1630-5ECD-4A0D-AC72-5C2D90CC1959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flipH="1" flipV="1">
            <a:off x="1313792" y="2582998"/>
            <a:ext cx="1077313" cy="6434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82ED7B9-8011-B07E-1B38-F8E8A4524D2E}"/>
              </a:ext>
            </a:extLst>
          </p:cNvPr>
          <p:cNvCxnSpPr>
            <a:cxnSpLocks/>
            <a:stCxn id="48" idx="0"/>
            <a:endCxn id="51" idx="2"/>
          </p:cNvCxnSpPr>
          <p:nvPr/>
        </p:nvCxnSpPr>
        <p:spPr>
          <a:xfrm flipH="1" flipV="1">
            <a:off x="2391104" y="2208338"/>
            <a:ext cx="1" cy="10181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660D8C-99AA-55D6-C9BA-8A0768FAF4EC}"/>
              </a:ext>
            </a:extLst>
          </p:cNvPr>
          <p:cNvCxnSpPr>
            <a:cxnSpLocks/>
            <a:stCxn id="48" idx="0"/>
            <a:endCxn id="52" idx="2"/>
          </p:cNvCxnSpPr>
          <p:nvPr/>
        </p:nvCxnSpPr>
        <p:spPr>
          <a:xfrm flipV="1">
            <a:off x="2391105" y="2507866"/>
            <a:ext cx="1035268" cy="7186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F0CD189-32E6-CE2F-65D2-4E5101A045C8}"/>
              </a:ext>
            </a:extLst>
          </p:cNvPr>
          <p:cNvCxnSpPr>
            <a:cxnSpLocks/>
            <a:stCxn id="48" idx="0"/>
            <a:endCxn id="53" idx="2"/>
          </p:cNvCxnSpPr>
          <p:nvPr/>
        </p:nvCxnSpPr>
        <p:spPr>
          <a:xfrm flipV="1">
            <a:off x="2391105" y="2969531"/>
            <a:ext cx="1713185" cy="2569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414F227-65EB-187C-542C-2ACD10C150EB}"/>
              </a:ext>
            </a:extLst>
          </p:cNvPr>
          <p:cNvSpPr txBox="1"/>
          <p:nvPr/>
        </p:nvSpPr>
        <p:spPr>
          <a:xfrm>
            <a:off x="8765628" y="3223841"/>
            <a:ext cx="20705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Worker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547D40B-5379-C7A8-6832-07E25DB186A8}"/>
              </a:ext>
            </a:extLst>
          </p:cNvPr>
          <p:cNvSpPr txBox="1"/>
          <p:nvPr/>
        </p:nvSpPr>
        <p:spPr>
          <a:xfrm>
            <a:off x="7409792" y="2723406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latin typeface="American Typewriter" panose="02090604020004020304" pitchFamily="18" charset="77"/>
              </a:rPr>
              <a:t>WID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143C12-0522-5DAD-4569-925D9509C704}"/>
              </a:ext>
            </a:extLst>
          </p:cNvPr>
          <p:cNvSpPr txBox="1"/>
          <p:nvPr/>
        </p:nvSpPr>
        <p:spPr>
          <a:xfrm>
            <a:off x="7977349" y="2200186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erican Typewriter" panose="02090604020004020304" pitchFamily="18" charset="77"/>
              </a:rPr>
              <a:t>Name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D9B10F9-950F-AC7B-D244-84CEFDFFF9DA}"/>
              </a:ext>
            </a:extLst>
          </p:cNvPr>
          <p:cNvSpPr txBox="1"/>
          <p:nvPr/>
        </p:nvSpPr>
        <p:spPr>
          <a:xfrm>
            <a:off x="9122978" y="1897933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erican Typewriter" panose="02090604020004020304" pitchFamily="18" charset="77"/>
              </a:rPr>
              <a:t>Grade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890DA2-C442-7999-169D-7425E90668BE}"/>
              </a:ext>
            </a:extLst>
          </p:cNvPr>
          <p:cNvSpPr txBox="1"/>
          <p:nvPr/>
        </p:nvSpPr>
        <p:spPr>
          <a:xfrm>
            <a:off x="10158247" y="2197461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erican Typewriter" panose="02090604020004020304" pitchFamily="18" charset="77"/>
              </a:rPr>
              <a:t>Sport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560F617-6548-448E-AD43-869A5AD3D57B}"/>
              </a:ext>
            </a:extLst>
          </p:cNvPr>
          <p:cNvSpPr txBox="1"/>
          <p:nvPr/>
        </p:nvSpPr>
        <p:spPr>
          <a:xfrm>
            <a:off x="10836164" y="2659126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erican Typewriter" panose="02090604020004020304" pitchFamily="18" charset="77"/>
              </a:rPr>
              <a:t>Email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78BB041-FD8C-52F5-9C3D-83FB05784600}"/>
              </a:ext>
            </a:extLst>
          </p:cNvPr>
          <p:cNvCxnSpPr>
            <a:cxnSpLocks/>
            <a:stCxn id="69" idx="0"/>
            <a:endCxn id="70" idx="2"/>
          </p:cNvCxnSpPr>
          <p:nvPr/>
        </p:nvCxnSpPr>
        <p:spPr>
          <a:xfrm flipH="1" flipV="1">
            <a:off x="8087710" y="3031183"/>
            <a:ext cx="1713187" cy="1926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D899D4B-C0DB-3AAA-9C83-46796D6EBDD6}"/>
              </a:ext>
            </a:extLst>
          </p:cNvPr>
          <p:cNvCxnSpPr>
            <a:cxnSpLocks/>
            <a:stCxn id="69" idx="0"/>
            <a:endCxn id="71" idx="2"/>
          </p:cNvCxnSpPr>
          <p:nvPr/>
        </p:nvCxnSpPr>
        <p:spPr>
          <a:xfrm flipH="1" flipV="1">
            <a:off x="8655267" y="2507963"/>
            <a:ext cx="1145630" cy="7158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F1E3010-CE72-0971-63C5-5165E3325A9F}"/>
              </a:ext>
            </a:extLst>
          </p:cNvPr>
          <p:cNvCxnSpPr>
            <a:cxnSpLocks/>
            <a:stCxn id="69" idx="0"/>
            <a:endCxn id="72" idx="2"/>
          </p:cNvCxnSpPr>
          <p:nvPr/>
        </p:nvCxnSpPr>
        <p:spPr>
          <a:xfrm flipH="1" flipV="1">
            <a:off x="9800896" y="2205710"/>
            <a:ext cx="1" cy="10181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760FEF6-C302-F114-1E37-F0DF94248D0D}"/>
              </a:ext>
            </a:extLst>
          </p:cNvPr>
          <p:cNvCxnSpPr>
            <a:cxnSpLocks/>
            <a:stCxn id="69" idx="0"/>
            <a:endCxn id="73" idx="2"/>
          </p:cNvCxnSpPr>
          <p:nvPr/>
        </p:nvCxnSpPr>
        <p:spPr>
          <a:xfrm flipV="1">
            <a:off x="9800897" y="2505238"/>
            <a:ext cx="1035268" cy="7186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09EA11F-0218-401B-F6E1-70A00B2ED3C8}"/>
              </a:ext>
            </a:extLst>
          </p:cNvPr>
          <p:cNvCxnSpPr>
            <a:cxnSpLocks/>
            <a:stCxn id="69" idx="0"/>
            <a:endCxn id="74" idx="2"/>
          </p:cNvCxnSpPr>
          <p:nvPr/>
        </p:nvCxnSpPr>
        <p:spPr>
          <a:xfrm flipV="1">
            <a:off x="9800897" y="2966903"/>
            <a:ext cx="1713185" cy="2569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7B852E1-E1E2-1EC8-7090-2A35BC149069}"/>
              </a:ext>
            </a:extLst>
          </p:cNvPr>
          <p:cNvSpPr txBox="1"/>
          <p:nvPr/>
        </p:nvSpPr>
        <p:spPr>
          <a:xfrm>
            <a:off x="5060729" y="4654705"/>
            <a:ext cx="20705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Visits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4ED16A6-428D-D504-87DF-FFABAEF1B183}"/>
              </a:ext>
            </a:extLst>
          </p:cNvPr>
          <p:cNvSpPr txBox="1"/>
          <p:nvPr/>
        </p:nvSpPr>
        <p:spPr>
          <a:xfrm>
            <a:off x="3704893" y="5521575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latin typeface="American Typewriter" panose="02090604020004020304" pitchFamily="18" charset="77"/>
              </a:rPr>
              <a:t>VID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00C8D3D-6518-1C73-8885-5FA809023C39}"/>
              </a:ext>
            </a:extLst>
          </p:cNvPr>
          <p:cNvSpPr txBox="1"/>
          <p:nvPr/>
        </p:nvSpPr>
        <p:spPr>
          <a:xfrm>
            <a:off x="4340768" y="5975491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erican Typewriter" panose="02090604020004020304" pitchFamily="18" charset="77"/>
              </a:rPr>
              <a:t>Year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647CF2D-8901-5661-D25C-18D4A1904247}"/>
              </a:ext>
            </a:extLst>
          </p:cNvPr>
          <p:cNvSpPr txBox="1"/>
          <p:nvPr/>
        </p:nvSpPr>
        <p:spPr>
          <a:xfrm>
            <a:off x="5418080" y="6408191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erican Typewriter" panose="02090604020004020304" pitchFamily="18" charset="77"/>
              </a:rPr>
              <a:t>Month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57B47D2-6BDC-7637-E546-C2A71F6A37E5}"/>
              </a:ext>
            </a:extLst>
          </p:cNvPr>
          <p:cNvSpPr txBox="1"/>
          <p:nvPr/>
        </p:nvSpPr>
        <p:spPr>
          <a:xfrm>
            <a:off x="6453349" y="5975490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erican Typewriter" panose="02090604020004020304" pitchFamily="18" charset="77"/>
              </a:rPr>
              <a:t>Day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53E9E28-D845-8A19-1133-C18AA131062D}"/>
              </a:ext>
            </a:extLst>
          </p:cNvPr>
          <p:cNvSpPr txBox="1"/>
          <p:nvPr/>
        </p:nvSpPr>
        <p:spPr>
          <a:xfrm>
            <a:off x="7173310" y="5521574"/>
            <a:ext cx="135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erican Typewriter" panose="02090604020004020304" pitchFamily="18" charset="77"/>
              </a:rPr>
              <a:t>Time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9DF4E42-66D2-512A-B2F6-5038CE93FADB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 flipH="1">
            <a:off x="4382811" y="5024037"/>
            <a:ext cx="1713187" cy="497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339D94B-0C3C-F425-0EFA-703BC5187106}"/>
              </a:ext>
            </a:extLst>
          </p:cNvPr>
          <p:cNvCxnSpPr>
            <a:cxnSpLocks/>
            <a:stCxn id="85" idx="2"/>
            <a:endCxn id="87" idx="0"/>
          </p:cNvCxnSpPr>
          <p:nvPr/>
        </p:nvCxnSpPr>
        <p:spPr>
          <a:xfrm flipH="1">
            <a:off x="5018686" y="5024037"/>
            <a:ext cx="1077312" cy="9514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F2AA180-8F56-2E78-5ED8-AB81E8673939}"/>
              </a:ext>
            </a:extLst>
          </p:cNvPr>
          <p:cNvCxnSpPr>
            <a:cxnSpLocks/>
            <a:stCxn id="85" idx="2"/>
            <a:endCxn id="88" idx="0"/>
          </p:cNvCxnSpPr>
          <p:nvPr/>
        </p:nvCxnSpPr>
        <p:spPr>
          <a:xfrm>
            <a:off x="6095998" y="5024037"/>
            <a:ext cx="0" cy="13841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BA70AE-775B-DA36-9A1F-C366BCB7AC7F}"/>
              </a:ext>
            </a:extLst>
          </p:cNvPr>
          <p:cNvCxnSpPr>
            <a:cxnSpLocks/>
            <a:stCxn id="85" idx="2"/>
            <a:endCxn id="89" idx="0"/>
          </p:cNvCxnSpPr>
          <p:nvPr/>
        </p:nvCxnSpPr>
        <p:spPr>
          <a:xfrm>
            <a:off x="6095998" y="5024037"/>
            <a:ext cx="1035269" cy="951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EBE88C6-1C54-B20E-7E51-30F840A6C2B9}"/>
              </a:ext>
            </a:extLst>
          </p:cNvPr>
          <p:cNvCxnSpPr>
            <a:cxnSpLocks/>
            <a:stCxn id="85" idx="2"/>
            <a:endCxn id="90" idx="0"/>
          </p:cNvCxnSpPr>
          <p:nvPr/>
        </p:nvCxnSpPr>
        <p:spPr>
          <a:xfrm>
            <a:off x="6095998" y="5024037"/>
            <a:ext cx="1755230" cy="4975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0632AD-2D98-85F9-43B9-F26FD0CC6E3B}"/>
              </a:ext>
            </a:extLst>
          </p:cNvPr>
          <p:cNvCxnSpPr>
            <a:stCxn id="48" idx="2"/>
            <a:endCxn id="85" idx="1"/>
          </p:cNvCxnSpPr>
          <p:nvPr/>
        </p:nvCxnSpPr>
        <p:spPr>
          <a:xfrm>
            <a:off x="2391105" y="3595801"/>
            <a:ext cx="2669624" cy="124357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A519E1F-6FEC-55D5-C76F-607C7B81854F}"/>
              </a:ext>
            </a:extLst>
          </p:cNvPr>
          <p:cNvCxnSpPr>
            <a:cxnSpLocks/>
            <a:stCxn id="3" idx="2"/>
            <a:endCxn id="85" idx="0"/>
          </p:cNvCxnSpPr>
          <p:nvPr/>
        </p:nvCxnSpPr>
        <p:spPr>
          <a:xfrm flipH="1">
            <a:off x="6095998" y="1897933"/>
            <a:ext cx="1" cy="27567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1D5B17D-7C6E-5422-D9D6-AACB69FA6E38}"/>
              </a:ext>
            </a:extLst>
          </p:cNvPr>
          <p:cNvCxnSpPr>
            <a:cxnSpLocks/>
            <a:stCxn id="69" idx="2"/>
            <a:endCxn id="85" idx="3"/>
          </p:cNvCxnSpPr>
          <p:nvPr/>
        </p:nvCxnSpPr>
        <p:spPr>
          <a:xfrm flipH="1">
            <a:off x="7131266" y="3593173"/>
            <a:ext cx="2669631" cy="124619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Diamond 132">
            <a:extLst>
              <a:ext uri="{FF2B5EF4-FFF2-40B4-BE49-F238E27FC236}">
                <a16:creationId xmlns:a16="http://schemas.microsoft.com/office/drawing/2014/main" id="{F23F1B35-041D-964D-3545-88773639F1B1}"/>
              </a:ext>
            </a:extLst>
          </p:cNvPr>
          <p:cNvSpPr/>
          <p:nvPr/>
        </p:nvSpPr>
        <p:spPr>
          <a:xfrm rot="1421814">
            <a:off x="3521509" y="3982541"/>
            <a:ext cx="502920" cy="502920"/>
          </a:xfrm>
          <a:prstGeom prst="diamond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Diamond 133">
            <a:extLst>
              <a:ext uri="{FF2B5EF4-FFF2-40B4-BE49-F238E27FC236}">
                <a16:creationId xmlns:a16="http://schemas.microsoft.com/office/drawing/2014/main" id="{0CF8BB4B-53C9-CE9E-B345-8ACE1911AA14}"/>
              </a:ext>
            </a:extLst>
          </p:cNvPr>
          <p:cNvSpPr/>
          <p:nvPr/>
        </p:nvSpPr>
        <p:spPr>
          <a:xfrm rot="20209728">
            <a:off x="8103302" y="4020004"/>
            <a:ext cx="502920" cy="502920"/>
          </a:xfrm>
          <a:prstGeom prst="diamond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Diamond 134">
            <a:extLst>
              <a:ext uri="{FF2B5EF4-FFF2-40B4-BE49-F238E27FC236}">
                <a16:creationId xmlns:a16="http://schemas.microsoft.com/office/drawing/2014/main" id="{7AE80E6B-ACA6-FC20-7597-AB416503FB5C}"/>
              </a:ext>
            </a:extLst>
          </p:cNvPr>
          <p:cNvSpPr/>
          <p:nvPr/>
        </p:nvSpPr>
        <p:spPr>
          <a:xfrm rot="16200000">
            <a:off x="5844537" y="2968586"/>
            <a:ext cx="502920" cy="502920"/>
          </a:xfrm>
          <a:prstGeom prst="diamond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490376-58A6-82B5-BE5A-DCDDBA4B8307}"/>
              </a:ext>
            </a:extLst>
          </p:cNvPr>
          <p:cNvSpPr txBox="1"/>
          <p:nvPr/>
        </p:nvSpPr>
        <p:spPr>
          <a:xfrm rot="1682393">
            <a:off x="3250303" y="3836654"/>
            <a:ext cx="49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American Typewriter" panose="02090604020004020304" pitchFamily="18" charset="77"/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0E98C40-0CF0-89E6-8DB5-D95AADEEA4A2}"/>
              </a:ext>
            </a:extLst>
          </p:cNvPr>
          <p:cNvSpPr txBox="1"/>
          <p:nvPr/>
        </p:nvSpPr>
        <p:spPr>
          <a:xfrm rot="1674593">
            <a:off x="3925644" y="4158485"/>
            <a:ext cx="49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American Typewriter" panose="02090604020004020304" pitchFamily="18" charset="77"/>
              </a:rPr>
              <a:t>M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3DBB615-3353-2FBC-478D-B2E35B60E99F}"/>
              </a:ext>
            </a:extLst>
          </p:cNvPr>
          <p:cNvSpPr txBox="1"/>
          <p:nvPr/>
        </p:nvSpPr>
        <p:spPr>
          <a:xfrm rot="162872">
            <a:off x="5984230" y="2726436"/>
            <a:ext cx="49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American Typewriter" panose="02090604020004020304" pitchFamily="18" charset="77"/>
              </a:rPr>
              <a:t>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353D528-EB57-E0DD-12EA-FA48F0551F76}"/>
              </a:ext>
            </a:extLst>
          </p:cNvPr>
          <p:cNvSpPr txBox="1"/>
          <p:nvPr/>
        </p:nvSpPr>
        <p:spPr>
          <a:xfrm>
            <a:off x="5984230" y="3408507"/>
            <a:ext cx="49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American Typewriter" panose="02090604020004020304" pitchFamily="18" charset="77"/>
              </a:rPr>
              <a:t>M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FD7026F-0F2A-35B7-4ED8-1218A8737EAE}"/>
              </a:ext>
            </a:extLst>
          </p:cNvPr>
          <p:cNvSpPr txBox="1"/>
          <p:nvPr/>
        </p:nvSpPr>
        <p:spPr>
          <a:xfrm rot="19622454">
            <a:off x="8357688" y="3881942"/>
            <a:ext cx="49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American Typewriter" panose="02090604020004020304" pitchFamily="18" charset="77"/>
              </a:rPr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B77D30D-0277-EC89-760B-358034658E2E}"/>
              </a:ext>
            </a:extLst>
          </p:cNvPr>
          <p:cNvSpPr txBox="1"/>
          <p:nvPr/>
        </p:nvSpPr>
        <p:spPr>
          <a:xfrm rot="20103717">
            <a:off x="7727482" y="4184866"/>
            <a:ext cx="499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American Typewriter" panose="02090604020004020304" pitchFamily="18" charset="77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28888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A0BB2-6834-60FE-7F6B-5765E3916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EA2A-6F82-683F-4F2A-88BCEE49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Relational Model Diagram</a:t>
            </a:r>
          </a:p>
        </p:txBody>
      </p:sp>
    </p:spTree>
    <p:extLst>
      <p:ext uri="{BB962C8B-B14F-4D97-AF65-F5344CB8AC3E}">
        <p14:creationId xmlns:p14="http://schemas.microsoft.com/office/powerpoint/2010/main" val="5844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C5B0E4-6ECD-EB69-EBAC-0EE149225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203100"/>
              </p:ext>
            </p:extLst>
          </p:nvPr>
        </p:nvGraphicFramePr>
        <p:xfrm>
          <a:off x="381616" y="6004725"/>
          <a:ext cx="11338320" cy="52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290">
                  <a:extLst>
                    <a:ext uri="{9D8B030D-6E8A-4147-A177-3AD203B41FA5}">
                      <a16:colId xmlns:a16="http://schemas.microsoft.com/office/drawing/2014/main" val="527324845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3681682811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3994839853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1860045386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1689353016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641226737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2108507947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1812769746"/>
                    </a:ext>
                  </a:extLst>
                </a:gridCol>
              </a:tblGrid>
              <a:tr h="529889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VID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EID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WID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PID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85661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A935B17-DC71-FA8B-B83B-EFF93124F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294296"/>
              </p:ext>
            </p:extLst>
          </p:nvPr>
        </p:nvGraphicFramePr>
        <p:xfrm>
          <a:off x="381616" y="4260309"/>
          <a:ext cx="7086450" cy="52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290">
                  <a:extLst>
                    <a:ext uri="{9D8B030D-6E8A-4147-A177-3AD203B41FA5}">
                      <a16:colId xmlns:a16="http://schemas.microsoft.com/office/drawing/2014/main" val="527324845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3681682811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3994839853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1860045386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1689353016"/>
                    </a:ext>
                  </a:extLst>
                </a:gridCol>
              </a:tblGrid>
              <a:tr h="529889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EID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Quantity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85661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606487-AAB1-139B-B988-C7BEF2366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035067"/>
              </p:ext>
            </p:extLst>
          </p:nvPr>
        </p:nvGraphicFramePr>
        <p:xfrm>
          <a:off x="381616" y="2515894"/>
          <a:ext cx="7086450" cy="52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290">
                  <a:extLst>
                    <a:ext uri="{9D8B030D-6E8A-4147-A177-3AD203B41FA5}">
                      <a16:colId xmlns:a16="http://schemas.microsoft.com/office/drawing/2014/main" val="527324845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3681682811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3994839853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1860045386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1689353016"/>
                    </a:ext>
                  </a:extLst>
                </a:gridCol>
              </a:tblGrid>
              <a:tr h="529889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sng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WID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Sport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8566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8B4CE1-EDAE-00B7-EDAA-DF35C7B28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908361"/>
              </p:ext>
            </p:extLst>
          </p:nvPr>
        </p:nvGraphicFramePr>
        <p:xfrm>
          <a:off x="381616" y="771479"/>
          <a:ext cx="7086450" cy="52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290">
                  <a:extLst>
                    <a:ext uri="{9D8B030D-6E8A-4147-A177-3AD203B41FA5}">
                      <a16:colId xmlns:a16="http://schemas.microsoft.com/office/drawing/2014/main" val="527324845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3681682811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3994839853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1860045386"/>
                    </a:ext>
                  </a:extLst>
                </a:gridCol>
                <a:gridCol w="1417290">
                  <a:extLst>
                    <a:ext uri="{9D8B030D-6E8A-4147-A177-3AD203B41FA5}">
                      <a16:colId xmlns:a16="http://schemas.microsoft.com/office/drawing/2014/main" val="1689353016"/>
                    </a:ext>
                  </a:extLst>
                </a:gridCol>
              </a:tblGrid>
              <a:tr h="529889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sng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PID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Sport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merican Typewriter" panose="02090604020004020304" pitchFamily="18" charset="77"/>
                        </a:rPr>
                        <a:t>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85661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B02A1A-B512-DB36-FBB0-F1679C8B0965}"/>
              </a:ext>
            </a:extLst>
          </p:cNvPr>
          <p:cNvSpPr txBox="1"/>
          <p:nvPr/>
        </p:nvSpPr>
        <p:spPr>
          <a:xfrm>
            <a:off x="381616" y="3890977"/>
            <a:ext cx="202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erican Typewriter" panose="02090604020004020304" pitchFamily="18" charset="77"/>
              </a:rPr>
              <a:t>Equipment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F08B6B-C7D9-2214-BA61-9E1B1279B99C}"/>
              </a:ext>
            </a:extLst>
          </p:cNvPr>
          <p:cNvSpPr txBox="1"/>
          <p:nvPr/>
        </p:nvSpPr>
        <p:spPr>
          <a:xfrm>
            <a:off x="381616" y="5635392"/>
            <a:ext cx="202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erican Typewriter" panose="02090604020004020304" pitchFamily="18" charset="77"/>
              </a:rPr>
              <a:t>Visits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CDE399-EF38-74A4-5236-F612182EFA92}"/>
              </a:ext>
            </a:extLst>
          </p:cNvPr>
          <p:cNvSpPr txBox="1"/>
          <p:nvPr/>
        </p:nvSpPr>
        <p:spPr>
          <a:xfrm>
            <a:off x="381616" y="2146561"/>
            <a:ext cx="202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erican Typewriter" panose="02090604020004020304" pitchFamily="18" charset="77"/>
              </a:rPr>
              <a:t>Worker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225150-F6D0-45FD-BD5F-806D0BBB1994}"/>
              </a:ext>
            </a:extLst>
          </p:cNvPr>
          <p:cNvSpPr txBox="1"/>
          <p:nvPr/>
        </p:nvSpPr>
        <p:spPr>
          <a:xfrm>
            <a:off x="381616" y="402146"/>
            <a:ext cx="202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erican Typewriter" panose="02090604020004020304" pitchFamily="18" charset="77"/>
              </a:rPr>
              <a:t>Player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4B80D4-566F-AAD9-B096-3BEEF26A1D2B}"/>
              </a:ext>
            </a:extLst>
          </p:cNvPr>
          <p:cNvCxnSpPr>
            <a:cxnSpLocks/>
          </p:cNvCxnSpPr>
          <p:nvPr/>
        </p:nvCxnSpPr>
        <p:spPr>
          <a:xfrm flipV="1">
            <a:off x="8151541" y="5374888"/>
            <a:ext cx="0" cy="6298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E78583E-06F3-0A68-1673-0A0FE09B3250}"/>
              </a:ext>
            </a:extLst>
          </p:cNvPr>
          <p:cNvCxnSpPr>
            <a:cxnSpLocks/>
          </p:cNvCxnSpPr>
          <p:nvPr/>
        </p:nvCxnSpPr>
        <p:spPr>
          <a:xfrm flipH="1">
            <a:off x="1059366" y="5374888"/>
            <a:ext cx="7081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898A0F-7CA3-A503-B89C-13CD4C02A52E}"/>
              </a:ext>
            </a:extLst>
          </p:cNvPr>
          <p:cNvCxnSpPr/>
          <p:nvPr/>
        </p:nvCxnSpPr>
        <p:spPr>
          <a:xfrm flipV="1">
            <a:off x="1059366" y="4790198"/>
            <a:ext cx="0" cy="5846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E4433ED-7F5D-ED76-A43B-B50400BE7446}"/>
              </a:ext>
            </a:extLst>
          </p:cNvPr>
          <p:cNvCxnSpPr>
            <a:cxnSpLocks/>
          </p:cNvCxnSpPr>
          <p:nvPr/>
        </p:nvCxnSpPr>
        <p:spPr>
          <a:xfrm flipV="1">
            <a:off x="9545444" y="3642732"/>
            <a:ext cx="0" cy="23619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E409ED-7A54-0F07-A8C2-2D3EF68C2269}"/>
              </a:ext>
            </a:extLst>
          </p:cNvPr>
          <p:cNvCxnSpPr>
            <a:cxnSpLocks/>
          </p:cNvCxnSpPr>
          <p:nvPr/>
        </p:nvCxnSpPr>
        <p:spPr>
          <a:xfrm flipH="1">
            <a:off x="1070517" y="3642732"/>
            <a:ext cx="84749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127963-2B0B-5C07-4447-8110DF83E260}"/>
              </a:ext>
            </a:extLst>
          </p:cNvPr>
          <p:cNvCxnSpPr/>
          <p:nvPr/>
        </p:nvCxnSpPr>
        <p:spPr>
          <a:xfrm flipV="1">
            <a:off x="1070517" y="3058042"/>
            <a:ext cx="0" cy="5846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616F63-27DC-0DDA-4A4E-84D84E354DC5}"/>
              </a:ext>
            </a:extLst>
          </p:cNvPr>
          <p:cNvCxnSpPr>
            <a:cxnSpLocks/>
          </p:cNvCxnSpPr>
          <p:nvPr/>
        </p:nvCxnSpPr>
        <p:spPr>
          <a:xfrm flipV="1">
            <a:off x="10961649" y="1891991"/>
            <a:ext cx="0" cy="41127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F5C95-33EE-2160-D3D1-EFE8BB2003AE}"/>
              </a:ext>
            </a:extLst>
          </p:cNvPr>
          <p:cNvCxnSpPr>
            <a:cxnSpLocks/>
          </p:cNvCxnSpPr>
          <p:nvPr/>
        </p:nvCxnSpPr>
        <p:spPr>
          <a:xfrm flipH="1">
            <a:off x="1059366" y="1891991"/>
            <a:ext cx="99022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F7A88B-B6C8-2D74-6794-7FF815482BDF}"/>
              </a:ext>
            </a:extLst>
          </p:cNvPr>
          <p:cNvCxnSpPr>
            <a:cxnSpLocks/>
          </p:cNvCxnSpPr>
          <p:nvPr/>
        </p:nvCxnSpPr>
        <p:spPr>
          <a:xfrm flipV="1">
            <a:off x="1059366" y="1307301"/>
            <a:ext cx="0" cy="5846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7333C20-750A-5848-96A4-AB47816ADCC5}"/>
              </a:ext>
            </a:extLst>
          </p:cNvPr>
          <p:cNvSpPr txBox="1"/>
          <p:nvPr/>
        </p:nvSpPr>
        <p:spPr>
          <a:xfrm>
            <a:off x="10560206" y="1614991"/>
            <a:ext cx="40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FK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9BED67-6B69-9423-B458-957456F4BA0D}"/>
              </a:ext>
            </a:extLst>
          </p:cNvPr>
          <p:cNvSpPr txBox="1"/>
          <p:nvPr/>
        </p:nvSpPr>
        <p:spPr>
          <a:xfrm>
            <a:off x="9144001" y="3365732"/>
            <a:ext cx="40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FK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CDF1E0-EA8A-FAA4-06CE-8C8C1C30054D}"/>
              </a:ext>
            </a:extLst>
          </p:cNvPr>
          <p:cNvSpPr txBox="1"/>
          <p:nvPr/>
        </p:nvSpPr>
        <p:spPr>
          <a:xfrm>
            <a:off x="7750098" y="5097888"/>
            <a:ext cx="40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344383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0F209-0235-8738-59FB-4EF1B7B54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C40B-98F5-4503-8ABD-546335C6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180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C0A4F-BB9D-9CCB-3BB8-50720E89B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13678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b="0" dirty="0">
                <a:latin typeface="American Typewriter" panose="02090604020004020304" pitchFamily="18" charset="77"/>
              </a:rPr>
              <a:t>Player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2ED7C-4457-E482-0378-513848005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56371"/>
            <a:ext cx="5157787" cy="4433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CREATE TABLE Player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PID INT,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Name TEXT NOT NULL,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Sport VARCHAR(10) NOT NULL,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Gender CHAR(1) NOT NULL,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Active BOOLEAN NOT NULL,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PRIMARY KEY (PID)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);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3A60A46-3806-AD5C-3971-5F5A23C210C0}"/>
              </a:ext>
            </a:extLst>
          </p:cNvPr>
          <p:cNvSpPr txBox="1">
            <a:spLocks/>
          </p:cNvSpPr>
          <p:nvPr/>
        </p:nvSpPr>
        <p:spPr>
          <a:xfrm>
            <a:off x="6121401" y="41367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0" dirty="0">
                <a:latin typeface="American Typewriter" panose="02090604020004020304" pitchFamily="18" charset="77"/>
              </a:rPr>
              <a:t>Equipment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A81286B-A0E4-AB46-537D-41BCC65EBA25}"/>
              </a:ext>
            </a:extLst>
          </p:cNvPr>
          <p:cNvSpPr txBox="1">
            <a:spLocks/>
          </p:cNvSpPr>
          <p:nvPr/>
        </p:nvSpPr>
        <p:spPr>
          <a:xfrm>
            <a:off x="6121401" y="1756371"/>
            <a:ext cx="5157787" cy="4433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CREATE TABLE Equipment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EID INT,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Name TEXT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Location TEXT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Quantity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Description TEXT,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PRIMARY KEY (EID)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5236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F038E-7D01-33D6-8A61-F16D0A319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35CD9-DFA4-DC75-CAE9-B17CE0E56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13678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b="0" dirty="0">
                <a:latin typeface="American Typewriter" panose="02090604020004020304" pitchFamily="18" charset="77"/>
              </a:rPr>
              <a:t>Worker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A7791-DF75-6836-1597-D9238BBF2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56371"/>
            <a:ext cx="5157787" cy="4433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CREATE TABLE Worker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WID INT,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Name TEXT NOT NULL,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Grade VARCHAR(10) NOT NULL,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Sport VARCHAR(10) NOT NULL,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Email TEXT NOT NULL,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PRIMARY KEY (WID)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);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2A1F086-B121-3500-DC8B-C74AF992CCAF}"/>
              </a:ext>
            </a:extLst>
          </p:cNvPr>
          <p:cNvSpPr txBox="1">
            <a:spLocks/>
          </p:cNvSpPr>
          <p:nvPr/>
        </p:nvSpPr>
        <p:spPr>
          <a:xfrm>
            <a:off x="6121401" y="41367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0" dirty="0">
                <a:latin typeface="American Typewriter" panose="02090604020004020304" pitchFamily="18" charset="77"/>
              </a:rPr>
              <a:t>Visits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448A9A8-9160-369F-D312-004CC49538F7}"/>
              </a:ext>
            </a:extLst>
          </p:cNvPr>
          <p:cNvSpPr txBox="1">
            <a:spLocks/>
          </p:cNvSpPr>
          <p:nvPr/>
        </p:nvSpPr>
        <p:spPr>
          <a:xfrm>
            <a:off x="6121401" y="1756371"/>
            <a:ext cx="5157787" cy="44332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CREATE TABLE Visits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VID INT,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Year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Month VARCHAR(12)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Day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Time DECIMAL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PID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EID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WID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PRIMARY KEY (VID),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FOREIGN KEY (PID) REFERENCES Player(PID),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FOREIGN KEY (EID) REFERENCES Equipment(EID),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    FOREIGN KEY (WID) REFERENCES Worker(WID)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merican Typewriter" panose="02090604020004020304" pitchFamily="18" charset="7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3726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9196f36-1d5e-4d26-8945-3be41ba81178}" enabled="0" method="" siteId="{29196f36-1d5e-4d26-8945-3be41ba8117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4705</TotalTime>
  <Words>1680</Words>
  <Application>Microsoft Macintosh PowerPoint</Application>
  <PresentationFormat>Widescreen</PresentationFormat>
  <Paragraphs>289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American Typewriter</vt:lpstr>
      <vt:lpstr>Aptos</vt:lpstr>
      <vt:lpstr>Aptos Display</vt:lpstr>
      <vt:lpstr>Arial</vt:lpstr>
      <vt:lpstr>Segoe UI</vt:lpstr>
      <vt:lpstr>Office Theme</vt:lpstr>
      <vt:lpstr>Innovation Lab Relational Database</vt:lpstr>
      <vt:lpstr>Background</vt:lpstr>
      <vt:lpstr>Entity-Relationship Diagram</vt:lpstr>
      <vt:lpstr>PowerPoint Presentation</vt:lpstr>
      <vt:lpstr>Relational Model Diagram</vt:lpstr>
      <vt:lpstr>PowerPoint Presentation</vt:lpstr>
      <vt:lpstr>Implementation</vt:lpstr>
      <vt:lpstr>PowerPoint Presentation</vt:lpstr>
      <vt:lpstr>PowerPoint Presentation</vt:lpstr>
      <vt:lpstr>Population</vt:lpstr>
      <vt:lpstr>PowerPoint Presentation</vt:lpstr>
      <vt:lpstr>PowerPoint Presentation</vt:lpstr>
      <vt:lpstr>Retrieval Queries</vt:lpstr>
      <vt:lpstr>List the top ten most visited players and how many times they have visited.</vt:lpstr>
      <vt:lpstr>List the three most used equipment, how many times it has been used, and its description.</vt:lpstr>
      <vt:lpstr>List the three least used equipment, how many times it has been used, and its description.</vt:lpstr>
      <vt:lpstr>Find the average amount of visits per day for every month.</vt:lpstr>
      <vt:lpstr>For every month, display each team and how many times they visited.</vt:lpstr>
      <vt:lpstr>Select each day where Float Tank, Compression Pants, and Massage Chair were used in the same day.</vt:lpstr>
      <vt:lpstr>Find the workers who have signed in on the most visits.</vt:lpstr>
      <vt:lpstr>Show the number of workers in each grade and order by grade.</vt:lpstr>
      <vt:lpstr>Select the teams that have the most workers. </vt:lpstr>
      <vt:lpstr>Find the total amount of male and female visits. </vt:lpstr>
      <vt:lpstr>List each location and the total quantity of equipment in each room.</vt:lpstr>
      <vt:lpstr>What is the average amount of equipment per room?</vt:lpstr>
      <vt:lpstr>Who is the oldest worker according to their grade? </vt:lpstr>
      <vt:lpstr>Who is the youngest worker according to their grade? </vt:lpstr>
      <vt:lpstr>Who was the first person to use the Lab this year?</vt:lpstr>
      <vt:lpstr>Find the days worked by workers who play no sport. </vt:lpstr>
      <vt:lpstr>Find the most used equipment given that the visits were by females.</vt:lpstr>
      <vt:lpstr>Find the least used equipment given that the visits were by males.</vt:lpstr>
      <vt:lpstr>Select the name of all equipment given that it is located in 208.</vt:lpstr>
      <vt:lpstr>Find any players Name and Sport given that they have visited the lab at least 30 times.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Heaslip, Owen C</dc:creator>
  <cp:lastModifiedBy>Heaslip, Owen C</cp:lastModifiedBy>
  <cp:revision>1</cp:revision>
  <dcterms:created xsi:type="dcterms:W3CDTF">2025-03-03T20:05:33Z</dcterms:created>
  <dcterms:modified xsi:type="dcterms:W3CDTF">2025-03-19T16:23:22Z</dcterms:modified>
</cp:coreProperties>
</file>