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4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3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4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3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7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4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9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0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7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205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E41F0F1C-76EF-98D0-D34D-8190938F12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3148D7B7-CAFA-4089-A365-6371A76FE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144236 w 12192000"/>
              <a:gd name="connsiteY0" fmla="*/ 859953 h 6858000"/>
              <a:gd name="connsiteX1" fmla="*/ 954990 w 12192000"/>
              <a:gd name="connsiteY1" fmla="*/ 3049201 h 6858000"/>
              <a:gd name="connsiteX2" fmla="*/ 954990 w 12192000"/>
              <a:gd name="connsiteY2" fmla="*/ 3317710 h 6858000"/>
              <a:gd name="connsiteX3" fmla="*/ 954990 w 12192000"/>
              <a:gd name="connsiteY3" fmla="*/ 6057900 h 6858000"/>
              <a:gd name="connsiteX4" fmla="*/ 5334000 w 12192000"/>
              <a:gd name="connsiteY4" fmla="*/ 6057900 h 6858000"/>
              <a:gd name="connsiteX5" fmla="*/ 5334000 w 12192000"/>
              <a:gd name="connsiteY5" fmla="*/ 3049201 h 6858000"/>
              <a:gd name="connsiteX6" fmla="*/ 3144755 w 12192000"/>
              <a:gd name="connsiteY6" fmla="*/ 859953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AB5E2-A002-DD26-86AA-7B24CD687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5663" y="1161232"/>
            <a:ext cx="5004176" cy="2485479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Parkinson's Dataset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5E8FD-F1D4-E1EE-6031-0618A877A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3004" y="4993240"/>
            <a:ext cx="3694048" cy="1137107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Owen Telis and Michael </a:t>
            </a:r>
            <a:r>
              <a:rPr lang="en-US">
                <a:solidFill>
                  <a:srgbClr val="FFFFFF"/>
                </a:solidFill>
              </a:rPr>
              <a:t>Farrelly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9851" y="400344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311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B6A2E-2782-B719-0651-676062550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3" y="895440"/>
            <a:ext cx="4569407" cy="15600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Finding the Mean MSE for our Dataset.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B5057-74B4-61B3-635D-9F8E0AC1B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033" y="2753546"/>
            <a:ext cx="3746928" cy="3402555"/>
          </a:xfrm>
        </p:spPr>
        <p:txBody>
          <a:bodyPr anchor="t">
            <a:normAutofit/>
          </a:bodyPr>
          <a:lstStyle/>
          <a:p>
            <a:r>
              <a:rPr lang="en-US" dirty="0"/>
              <a:t>We found that our model has a mean MSE of 0.11461647597580019.</a:t>
            </a:r>
          </a:p>
          <a:p>
            <a:r>
              <a:rPr lang="en-US" dirty="0"/>
              <a:t>This means that our model when using LOOCV and random tree classification is better than using simple logistic regression.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C97BA-F57F-F479-3FCF-DF9B5FB021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59" b="-3"/>
          <a:stretch/>
        </p:blipFill>
        <p:spPr>
          <a:xfrm>
            <a:off x="6096000" y="-16591"/>
            <a:ext cx="6107073" cy="687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4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B68DD-C90D-DEC4-B558-5BF97D8F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3" y="895440"/>
            <a:ext cx="4569407" cy="15600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6091E9-3AB1-FB01-5DBC-C8B3C9276B06}"/>
              </a:ext>
            </a:extLst>
          </p:cNvPr>
          <p:cNvSpPr txBox="1"/>
          <p:nvPr/>
        </p:nvSpPr>
        <p:spPr>
          <a:xfrm>
            <a:off x="952500" y="2455523"/>
            <a:ext cx="4364461" cy="44024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We found that by using a random forest classification and LOOCV model we could predict if a patient has Parkinson’s by 85%. 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While our test may not be perfect, It is a stride in the right direction that can lead to more opportunities that can combat diagnosing Parkinson’s.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Catching the diagnosis early is very important and we hope our dataset can shed some light on the process.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2" name="Picture 21" descr="Scan of a human brain in a neurology clinic">
            <a:extLst>
              <a:ext uri="{FF2B5EF4-FFF2-40B4-BE49-F238E27FC236}">
                <a16:creationId xmlns:a16="http://schemas.microsoft.com/office/drawing/2014/main" id="{1E146AB0-CABE-0B23-9C22-F1BE95A217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74" r="-1" b="-1"/>
          <a:stretch/>
        </p:blipFill>
        <p:spPr>
          <a:xfrm>
            <a:off x="6096000" y="-16591"/>
            <a:ext cx="6107073" cy="687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3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9E10C1-76BA-3402-25F9-B7393BFC0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238" y="895440"/>
            <a:ext cx="6125361" cy="1560083"/>
          </a:xfrm>
        </p:spPr>
        <p:txBody>
          <a:bodyPr>
            <a:normAutofit/>
          </a:bodyPr>
          <a:lstStyle/>
          <a:p>
            <a:r>
              <a:rPr lang="en-US" dirty="0"/>
              <a:t>Why did we choose this dataset?</a:t>
            </a:r>
          </a:p>
        </p:txBody>
      </p:sp>
      <p:pic>
        <p:nvPicPr>
          <p:cNvPr id="5" name="Picture 4" descr="Close-up unopened pill packets">
            <a:extLst>
              <a:ext uri="{FF2B5EF4-FFF2-40B4-BE49-F238E27FC236}">
                <a16:creationId xmlns:a16="http://schemas.microsoft.com/office/drawing/2014/main" id="{E3D7293F-D999-ABFB-32E9-FE83D71328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80" r="24928"/>
          <a:stretch/>
        </p:blipFill>
        <p:spPr>
          <a:xfrm>
            <a:off x="1" y="-16591"/>
            <a:ext cx="4610100" cy="687459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0145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D9BAB-4BC5-402A-1BC2-6B99F2CF3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717" y="2753546"/>
            <a:ext cx="5302882" cy="3494854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We chose to interpret this dataset because it is a common issue in the world that can be helped by understand what causes it. </a:t>
            </a:r>
          </a:p>
          <a:p>
            <a:pPr>
              <a:lnSpc>
                <a:spcPct val="110000"/>
              </a:lnSpc>
            </a:pPr>
            <a:r>
              <a:rPr lang="en-US" sz="1400"/>
              <a:t>Experts estimate there are 1 million persons in the US living with Parkinson’s disease.</a:t>
            </a:r>
          </a:p>
          <a:p>
            <a:pPr>
              <a:lnSpc>
                <a:spcPct val="110000"/>
              </a:lnSpc>
            </a:pPr>
            <a:r>
              <a:rPr lang="en-US" sz="1400"/>
              <a:t>It increases with age and affects 1% of the population above 60.</a:t>
            </a:r>
          </a:p>
          <a:p>
            <a:pPr>
              <a:lnSpc>
                <a:spcPct val="110000"/>
              </a:lnSpc>
            </a:pPr>
            <a:r>
              <a:rPr lang="en-US" sz="1400"/>
              <a:t>Although Parkinson’s is not a fatal disease, it does stop a person from having a normal life due to complications caused by the disease. </a:t>
            </a:r>
          </a:p>
          <a:p>
            <a:pPr>
              <a:lnSpc>
                <a:spcPct val="110000"/>
              </a:lnSpc>
            </a:pPr>
            <a:r>
              <a:rPr lang="en-US" sz="1400"/>
              <a:t>Some common symptoms are tremors, muscle stiffness (Contracted muscles that remain a long time), Slowness of movement, and Impaired balance/coordination that can lead to dangerous falls.</a:t>
            </a:r>
          </a:p>
        </p:txBody>
      </p:sp>
    </p:spTree>
    <p:extLst>
      <p:ext uri="{BB962C8B-B14F-4D97-AF65-F5344CB8AC3E}">
        <p14:creationId xmlns:p14="http://schemas.microsoft.com/office/powerpoint/2010/main" val="23950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ACE703B-177A-4A03-827E-692635A35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F8742-E1EF-F6B8-917E-5FE758F6B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958297"/>
            <a:ext cx="4085665" cy="2195027"/>
          </a:xfrm>
        </p:spPr>
        <p:txBody>
          <a:bodyPr anchor="ctr">
            <a:normAutofit/>
          </a:bodyPr>
          <a:lstStyle/>
          <a:p>
            <a:r>
              <a:rPr lang="en-US"/>
              <a:t>Visualizing the Data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55699D-19EF-548F-FCAE-B92733C49E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2" r="7757" b="1"/>
          <a:stretch/>
        </p:blipFill>
        <p:spPr>
          <a:xfrm>
            <a:off x="0" y="10"/>
            <a:ext cx="12191999" cy="3428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8C0D56F-4A65-48B9-843D-F9D262C3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4244223"/>
            <a:ext cx="0" cy="1623177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478D06-48FB-463D-87D9-2730508B3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505" y="3958297"/>
            <a:ext cx="4883021" cy="2195027"/>
          </a:xfrm>
        </p:spPr>
        <p:txBody>
          <a:bodyPr anchor="ctr">
            <a:normAutofit/>
          </a:bodyPr>
          <a:lstStyle/>
          <a:p>
            <a:r>
              <a:rPr lang="en-US" dirty="0"/>
              <a:t>To visualize the data, we used the head function to display the data. Our data set has 195 rows and 24 columns.</a:t>
            </a:r>
          </a:p>
        </p:txBody>
      </p:sp>
    </p:spTree>
    <p:extLst>
      <p:ext uri="{BB962C8B-B14F-4D97-AF65-F5344CB8AC3E}">
        <p14:creationId xmlns:p14="http://schemas.microsoft.com/office/powerpoint/2010/main" val="116274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6EE0E-1B58-15EA-9314-539327EB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The Data &amp; Attributes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C20CFE-C9A5-BF92-B04C-723F0B011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553" y="2078036"/>
            <a:ext cx="4880919" cy="39036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9C4BDD-D3AB-3AE7-9B6C-3F14DC0C6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905" y="1962358"/>
            <a:ext cx="4456751" cy="42405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289115-38F2-8581-3C71-094D4BB40C1C}"/>
              </a:ext>
            </a:extLst>
          </p:cNvPr>
          <p:cNvSpPr txBox="1"/>
          <p:nvPr/>
        </p:nvSpPr>
        <p:spPr>
          <a:xfrm>
            <a:off x="5576472" y="2231409"/>
            <a:ext cx="2004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ran a logistic regression on the data set and found the following information:</a:t>
            </a:r>
          </a:p>
        </p:txBody>
      </p:sp>
    </p:spTree>
    <p:extLst>
      <p:ext uri="{BB962C8B-B14F-4D97-AF65-F5344CB8AC3E}">
        <p14:creationId xmlns:p14="http://schemas.microsoft.com/office/powerpoint/2010/main" val="1541985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0BA761B-DE6B-4078-B4C9-0FFE37D2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535F2-C564-66C8-4323-1A2E27E7B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37032"/>
            <a:ext cx="10427840" cy="1086056"/>
          </a:xfrm>
        </p:spPr>
        <p:txBody>
          <a:bodyPr>
            <a:normAutofit/>
          </a:bodyPr>
          <a:lstStyle/>
          <a:p>
            <a:r>
              <a:rPr lang="en-US" dirty="0"/>
              <a:t>Graphing Standard Error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5C630D5-1ADF-4994-883A-6501F0DF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500" y="2053613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7081DF-CA6C-4DA7-4E42-5D230FB66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554420"/>
            <a:ext cx="5181600" cy="3598606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1476CD-151E-95D1-DD95-67E3C6ACE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823" y="2053612"/>
            <a:ext cx="4993178" cy="47248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691C06-383C-9993-35AA-91C37E1C7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823198"/>
            <a:ext cx="7198824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94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5079-C48E-45CB-FEFA-5BF65B02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Coefficient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C5E186-3F21-AC11-6F46-79632AFDF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4983" y="1866762"/>
            <a:ext cx="5137018" cy="49912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F97AF0-8776-3C8D-A6E4-5750A6879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" y="1962358"/>
            <a:ext cx="7051521" cy="472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9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3AF6-3A7D-12ED-5628-8CB2860E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Logistic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4F3E80-A973-2425-6BB4-29163C7FA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9760" y="1962358"/>
            <a:ext cx="5748705" cy="39036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3C3FCE-05CF-5567-A27B-09F9B28CD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551651"/>
            <a:ext cx="4639322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54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0A82C2B-B640-4B39-A4B8-3189B458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8590" y="859953"/>
            <a:ext cx="4379010" cy="5197947"/>
          </a:xfrm>
          <a:custGeom>
            <a:avLst/>
            <a:gdLst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2480538 h 5246128"/>
              <a:gd name="connsiteX4" fmla="*/ 4419600 w 4419600"/>
              <a:gd name="connsiteY4" fmla="*/ 4975131 h 5246128"/>
              <a:gd name="connsiteX5" fmla="*/ 4419600 w 4419600"/>
              <a:gd name="connsiteY5" fmla="*/ 5246128 h 5246128"/>
              <a:gd name="connsiteX6" fmla="*/ 0 w 4419600"/>
              <a:gd name="connsiteY6" fmla="*/ 5246128 h 5246128"/>
              <a:gd name="connsiteX7" fmla="*/ 0 w 4419600"/>
              <a:gd name="connsiteY7" fmla="*/ 4975131 h 5246128"/>
              <a:gd name="connsiteX8" fmla="*/ 0 w 4419600"/>
              <a:gd name="connsiteY8" fmla="*/ 2480538 h 5246128"/>
              <a:gd name="connsiteX9" fmla="*/ 0 w 4419600"/>
              <a:gd name="connsiteY9" fmla="*/ 2209541 h 5246128"/>
              <a:gd name="connsiteX10" fmla="*/ 2209538 w 4419600"/>
              <a:gd name="connsiteY10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4975131 h 5246128"/>
              <a:gd name="connsiteX4" fmla="*/ 4419600 w 4419600"/>
              <a:gd name="connsiteY4" fmla="*/ 5246128 h 5246128"/>
              <a:gd name="connsiteX5" fmla="*/ 0 w 4419600"/>
              <a:gd name="connsiteY5" fmla="*/ 5246128 h 5246128"/>
              <a:gd name="connsiteX6" fmla="*/ 0 w 4419600"/>
              <a:gd name="connsiteY6" fmla="*/ 4975131 h 5246128"/>
              <a:gd name="connsiteX7" fmla="*/ 0 w 4419600"/>
              <a:gd name="connsiteY7" fmla="*/ 2480538 h 5246128"/>
              <a:gd name="connsiteX8" fmla="*/ 0 w 4419600"/>
              <a:gd name="connsiteY8" fmla="*/ 2209541 h 5246128"/>
              <a:gd name="connsiteX9" fmla="*/ 2209538 w 4419600"/>
              <a:gd name="connsiteY9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4975131 h 5246128"/>
              <a:gd name="connsiteX6" fmla="*/ 0 w 4419600"/>
              <a:gd name="connsiteY6" fmla="*/ 2480538 h 5246128"/>
              <a:gd name="connsiteX7" fmla="*/ 0 w 4419600"/>
              <a:gd name="connsiteY7" fmla="*/ 2209541 h 5246128"/>
              <a:gd name="connsiteX8" fmla="*/ 2209538 w 4419600"/>
              <a:gd name="connsiteY8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2480538 h 5246128"/>
              <a:gd name="connsiteX6" fmla="*/ 0 w 4419600"/>
              <a:gd name="connsiteY6" fmla="*/ 2209541 h 5246128"/>
              <a:gd name="connsiteX7" fmla="*/ 2209538 w 4419600"/>
              <a:gd name="connsiteY7" fmla="*/ 0 h 524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9600" h="5246128">
                <a:moveTo>
                  <a:pt x="2209538" y="0"/>
                </a:moveTo>
                <a:lnTo>
                  <a:pt x="2210062" y="0"/>
                </a:lnTo>
                <a:cubicBezTo>
                  <a:pt x="3430375" y="0"/>
                  <a:pt x="4419600" y="989251"/>
                  <a:pt x="4419600" y="2209541"/>
                </a:cubicBezTo>
                <a:lnTo>
                  <a:pt x="4419600" y="5246128"/>
                </a:lnTo>
                <a:lnTo>
                  <a:pt x="0" y="5246128"/>
                </a:lnTo>
                <a:lnTo>
                  <a:pt x="0" y="2480538"/>
                </a:lnTo>
                <a:lnTo>
                  <a:pt x="0" y="2209541"/>
                </a:lnTo>
                <a:cubicBezTo>
                  <a:pt x="0" y="989251"/>
                  <a:pt x="989222" y="0"/>
                  <a:pt x="2209538" y="0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DD79FD-9D76-884C-6C30-99E1EB42A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905" y="2534680"/>
            <a:ext cx="3345849" cy="18484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100" dirty="0"/>
              <a:t>LOOCV Technique</a:t>
            </a:r>
            <a:br>
              <a:rPr lang="en-US" sz="4100" dirty="0"/>
            </a:br>
            <a:r>
              <a:rPr lang="en-US" sz="4100" dirty="0"/>
              <a:t>with </a:t>
            </a:r>
            <a:br>
              <a:rPr lang="en-US" sz="4100" dirty="0"/>
            </a:br>
            <a:r>
              <a:rPr lang="en-US" sz="4100" dirty="0"/>
              <a:t>Selected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9C0D6F-AE33-FAB2-C193-1C848A5D5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712" y="859953"/>
            <a:ext cx="4860078" cy="519794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091899A-6176-48DA-BF9E-4D278C5FB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58886" y="4316294"/>
            <a:ext cx="1458419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7B1841A-F7B5-D9EE-CD2F-CBFF5BA46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212" y="5695898"/>
            <a:ext cx="5334744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24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F0B3-5B4B-C8DA-8E9A-70623F32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Levels of Feature Importance 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995316-8CD8-4BA0-A489-97C1FD953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5921" y="1962358"/>
            <a:ext cx="6016079" cy="477556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C3115B-695F-61D4-CFBB-3A09F0A8B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6" y="1962358"/>
            <a:ext cx="3041328" cy="47755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ACC268-95AD-1FB8-5D63-5CC9E435EFE8}"/>
              </a:ext>
            </a:extLst>
          </p:cNvPr>
          <p:cNvSpPr txBox="1"/>
          <p:nvPr/>
        </p:nvSpPr>
        <p:spPr>
          <a:xfrm>
            <a:off x="3607723" y="1962358"/>
            <a:ext cx="25681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found that PPE. Spread1, </a:t>
            </a:r>
            <a:r>
              <a:rPr lang="en-US" dirty="0" err="1"/>
              <a:t>MDVP:Fp</a:t>
            </a:r>
            <a:r>
              <a:rPr lang="en-US" dirty="0"/>
              <a:t>(Hz)</a:t>
            </a:r>
            <a:r>
              <a:rPr lang="en-US" dirty="0" err="1"/>
              <a:t>MDVP:Flo</a:t>
            </a:r>
            <a:r>
              <a:rPr lang="en-US" dirty="0"/>
              <a:t>(Hz), and spread2 were the most important attributes for predicting Parkinson’s.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56414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DarkSeedLeftStep">
      <a:dk1>
        <a:srgbClr val="000000"/>
      </a:dk1>
      <a:lt1>
        <a:srgbClr val="FFFFFF"/>
      </a:lt1>
      <a:dk2>
        <a:srgbClr val="1B212F"/>
      </a:dk2>
      <a:lt2>
        <a:srgbClr val="F0F3F3"/>
      </a:lt2>
      <a:accent1>
        <a:srgbClr val="C34D68"/>
      </a:accent1>
      <a:accent2>
        <a:srgbClr val="B13B88"/>
      </a:accent2>
      <a:accent3>
        <a:srgbClr val="BB4DC3"/>
      </a:accent3>
      <a:accent4>
        <a:srgbClr val="783BB1"/>
      </a:accent4>
      <a:accent5>
        <a:srgbClr val="594DC3"/>
      </a:accent5>
      <a:accent6>
        <a:srgbClr val="3B60B1"/>
      </a:accent6>
      <a:hlink>
        <a:srgbClr val="7557C7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341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Georgia Pro Light</vt:lpstr>
      <vt:lpstr>VaultVTI</vt:lpstr>
      <vt:lpstr>Parkinson's Dataset Exploration</vt:lpstr>
      <vt:lpstr>Why did we choose this dataset?</vt:lpstr>
      <vt:lpstr>Visualizing the Data</vt:lpstr>
      <vt:lpstr>Summary of The Data &amp; Attributes</vt:lpstr>
      <vt:lpstr>Graphing Standard Error</vt:lpstr>
      <vt:lpstr>Visualizing Coefficient Values</vt:lpstr>
      <vt:lpstr>Running a Logistic Regression</vt:lpstr>
      <vt:lpstr>LOOCV Technique with  Selected Features</vt:lpstr>
      <vt:lpstr>Levels of Feature Importance </vt:lpstr>
      <vt:lpstr>Finding the Mean MSE for our Dataset.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Parkinson's Dataset Exploration</dc:title>
  <dc:creator>Telis, Owen</dc:creator>
  <cp:lastModifiedBy>owen telis</cp:lastModifiedBy>
  <cp:revision>2</cp:revision>
  <dcterms:created xsi:type="dcterms:W3CDTF">2023-04-26T03:28:02Z</dcterms:created>
  <dcterms:modified xsi:type="dcterms:W3CDTF">2023-04-26T19:02:22Z</dcterms:modified>
</cp:coreProperties>
</file>