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8" r:id="rId12"/>
    <p:sldId id="260" r:id="rId13"/>
    <p:sldId id="267" r:id="rId14"/>
    <p:sldId id="273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47316-1BBD-4F78-BD4E-EB47E70CCD05}" v="8411" dt="2018-11-28T17:08:2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B537B-88CB-46ED-BC84-F61C987FBA00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E6593B-B98F-4772-AD96-94EADF1913C0}">
      <dgm:prSet/>
      <dgm:spPr/>
      <dgm:t>
        <a:bodyPr/>
        <a:lstStyle/>
        <a:p>
          <a:r>
            <a:rPr lang="en-CA"/>
            <a:t>Demand forecasting </a:t>
          </a:r>
          <a:endParaRPr lang="en-US"/>
        </a:p>
      </dgm:t>
    </dgm:pt>
    <dgm:pt modelId="{44F76F80-B254-40BF-92B8-7F2EBBEB2C9C}" type="parTrans" cxnId="{1D8365C9-0DAE-4186-9237-D5801A4972AE}">
      <dgm:prSet/>
      <dgm:spPr/>
      <dgm:t>
        <a:bodyPr/>
        <a:lstStyle/>
        <a:p>
          <a:endParaRPr lang="en-US"/>
        </a:p>
      </dgm:t>
    </dgm:pt>
    <dgm:pt modelId="{6A0B9814-E338-4B28-99B9-D74A0602D259}" type="sibTrans" cxnId="{1D8365C9-0DAE-4186-9237-D5801A4972AE}">
      <dgm:prSet/>
      <dgm:spPr/>
      <dgm:t>
        <a:bodyPr/>
        <a:lstStyle/>
        <a:p>
          <a:endParaRPr lang="en-US"/>
        </a:p>
      </dgm:t>
    </dgm:pt>
    <dgm:pt modelId="{5131AD46-0E8A-4EEF-91D0-236653508619}">
      <dgm:prSet/>
      <dgm:spPr/>
      <dgm:t>
        <a:bodyPr/>
        <a:lstStyle/>
        <a:p>
          <a:r>
            <a:rPr lang="en-CA"/>
            <a:t>Uber,</a:t>
          </a:r>
          <a:endParaRPr lang="en-US"/>
        </a:p>
      </dgm:t>
    </dgm:pt>
    <dgm:pt modelId="{06D376B8-C4EA-4772-AB77-65DD97CBB670}" type="parTrans" cxnId="{26BE8783-AB63-4404-AA08-0B869BAD4A9B}">
      <dgm:prSet/>
      <dgm:spPr/>
      <dgm:t>
        <a:bodyPr/>
        <a:lstStyle/>
        <a:p>
          <a:endParaRPr lang="en-US"/>
        </a:p>
      </dgm:t>
    </dgm:pt>
    <dgm:pt modelId="{4A0ADA75-9734-4B62-81FD-927643782964}" type="sibTrans" cxnId="{26BE8783-AB63-4404-AA08-0B869BAD4A9B}">
      <dgm:prSet/>
      <dgm:spPr/>
      <dgm:t>
        <a:bodyPr/>
        <a:lstStyle/>
        <a:p>
          <a:endParaRPr lang="en-US"/>
        </a:p>
      </dgm:t>
    </dgm:pt>
    <dgm:pt modelId="{4EBAB308-4338-4D78-B5FA-2A4DED9FD343}">
      <dgm:prSet/>
      <dgm:spPr/>
      <dgm:t>
        <a:bodyPr/>
        <a:lstStyle/>
        <a:p>
          <a:r>
            <a:rPr lang="en-CA" dirty="0"/>
            <a:t>Microsoft</a:t>
          </a:r>
          <a:endParaRPr lang="en-US" dirty="0"/>
        </a:p>
      </dgm:t>
    </dgm:pt>
    <dgm:pt modelId="{8DF1F921-F43A-4A6B-AB0C-675905B7F919}" type="parTrans" cxnId="{24881565-E62E-4E20-8E0D-FDEF7E288271}">
      <dgm:prSet/>
      <dgm:spPr/>
      <dgm:t>
        <a:bodyPr/>
        <a:lstStyle/>
        <a:p>
          <a:endParaRPr lang="en-US"/>
        </a:p>
      </dgm:t>
    </dgm:pt>
    <dgm:pt modelId="{8BD891B0-4168-4804-BDCD-B58BACFA809E}" type="sibTrans" cxnId="{24881565-E62E-4E20-8E0D-FDEF7E288271}">
      <dgm:prSet/>
      <dgm:spPr/>
      <dgm:t>
        <a:bodyPr/>
        <a:lstStyle/>
        <a:p>
          <a:endParaRPr lang="en-US"/>
        </a:p>
      </dgm:t>
    </dgm:pt>
    <dgm:pt modelId="{F8A7BEAB-3817-4667-AAAB-C7601955BFD8}">
      <dgm:prSet/>
      <dgm:spPr/>
      <dgm:t>
        <a:bodyPr/>
        <a:lstStyle/>
        <a:p>
          <a:r>
            <a:rPr lang="en-CA" dirty="0"/>
            <a:t>Wal-Mart</a:t>
          </a:r>
          <a:endParaRPr lang="en-US" dirty="0"/>
        </a:p>
      </dgm:t>
    </dgm:pt>
    <dgm:pt modelId="{C2A77457-8554-49F7-8075-6C95F14BA712}" type="parTrans" cxnId="{2D6F757F-9C98-44C5-B1C4-1CFDB0B61096}">
      <dgm:prSet/>
      <dgm:spPr/>
      <dgm:t>
        <a:bodyPr/>
        <a:lstStyle/>
        <a:p>
          <a:endParaRPr lang="en-US"/>
        </a:p>
      </dgm:t>
    </dgm:pt>
    <dgm:pt modelId="{1FE18745-3458-48A4-AC9D-3750BDD96F51}" type="sibTrans" cxnId="{2D6F757F-9C98-44C5-B1C4-1CFDB0B61096}">
      <dgm:prSet/>
      <dgm:spPr/>
      <dgm:t>
        <a:bodyPr/>
        <a:lstStyle/>
        <a:p>
          <a:endParaRPr lang="en-US"/>
        </a:p>
      </dgm:t>
    </dgm:pt>
    <dgm:pt modelId="{B842D1CC-2BAE-4B8D-83BF-E3F364B9B08E}">
      <dgm:prSet/>
      <dgm:spPr/>
      <dgm:t>
        <a:bodyPr/>
        <a:lstStyle/>
        <a:p>
          <a:r>
            <a:rPr lang="en-CA" dirty="0"/>
            <a:t>Markets and Economy</a:t>
          </a:r>
          <a:endParaRPr lang="en-US" dirty="0"/>
        </a:p>
      </dgm:t>
    </dgm:pt>
    <dgm:pt modelId="{B23AD998-368F-43AB-9EE7-6CBF324569AB}" type="parTrans" cxnId="{B54A44DD-1BE9-45EC-812F-163F203232B6}">
      <dgm:prSet/>
      <dgm:spPr/>
      <dgm:t>
        <a:bodyPr/>
        <a:lstStyle/>
        <a:p>
          <a:endParaRPr lang="en-US"/>
        </a:p>
      </dgm:t>
    </dgm:pt>
    <dgm:pt modelId="{B0F0E18C-004C-4F1E-9571-FC6BEA038C5D}" type="sibTrans" cxnId="{B54A44DD-1BE9-45EC-812F-163F203232B6}">
      <dgm:prSet/>
      <dgm:spPr/>
      <dgm:t>
        <a:bodyPr/>
        <a:lstStyle/>
        <a:p>
          <a:endParaRPr lang="en-US"/>
        </a:p>
      </dgm:t>
    </dgm:pt>
    <dgm:pt modelId="{BB7C2DFD-D053-4410-8448-685B371D1D0F}">
      <dgm:prSet/>
      <dgm:spPr/>
      <dgm:t>
        <a:bodyPr/>
        <a:lstStyle/>
        <a:p>
          <a:r>
            <a:rPr lang="en-CA" dirty="0"/>
            <a:t>Hedge funds, investment companies, banks</a:t>
          </a:r>
          <a:endParaRPr lang="en-US" dirty="0"/>
        </a:p>
      </dgm:t>
    </dgm:pt>
    <dgm:pt modelId="{7CCF92EF-5EB4-496F-A524-AA44733832A6}" type="parTrans" cxnId="{506BAB00-C066-4AEA-AACA-5975023D667E}">
      <dgm:prSet/>
      <dgm:spPr/>
      <dgm:t>
        <a:bodyPr/>
        <a:lstStyle/>
        <a:p>
          <a:endParaRPr lang="en-US"/>
        </a:p>
      </dgm:t>
    </dgm:pt>
    <dgm:pt modelId="{66728631-68D8-455E-AC6A-1CA830D6BFDB}" type="sibTrans" cxnId="{506BAB00-C066-4AEA-AACA-5975023D667E}">
      <dgm:prSet/>
      <dgm:spPr/>
      <dgm:t>
        <a:bodyPr/>
        <a:lstStyle/>
        <a:p>
          <a:endParaRPr lang="en-US"/>
        </a:p>
      </dgm:t>
    </dgm:pt>
    <dgm:pt modelId="{E39DA4CB-EF4B-4E01-8529-A7203EF8ABE6}">
      <dgm:prSet/>
      <dgm:spPr/>
      <dgm:t>
        <a:bodyPr/>
        <a:lstStyle/>
        <a:p>
          <a:r>
            <a:rPr lang="en-US" dirty="0"/>
            <a:t>Supply Forecasting</a:t>
          </a:r>
        </a:p>
      </dgm:t>
    </dgm:pt>
    <dgm:pt modelId="{119211E1-1297-4C12-A2A6-3D10FF192FA1}" type="parTrans" cxnId="{5440B1C6-4DE2-4517-AA36-1AEBB3B1003E}">
      <dgm:prSet/>
      <dgm:spPr/>
    </dgm:pt>
    <dgm:pt modelId="{666BDDB6-D72A-4F1A-A361-7B4430E587BB}" type="sibTrans" cxnId="{5440B1C6-4DE2-4517-AA36-1AEBB3B1003E}">
      <dgm:prSet/>
      <dgm:spPr/>
    </dgm:pt>
    <dgm:pt modelId="{1847CCAC-0222-4F39-979B-0AFCA3345865}">
      <dgm:prSet/>
      <dgm:spPr/>
      <dgm:t>
        <a:bodyPr/>
        <a:lstStyle/>
        <a:p>
          <a:r>
            <a:rPr lang="en-US" dirty="0"/>
            <a:t>Energy companies</a:t>
          </a:r>
        </a:p>
      </dgm:t>
    </dgm:pt>
    <dgm:pt modelId="{B6A416FF-1DDE-41CA-A57D-FF4BE80DA43A}" type="parTrans" cxnId="{5114CB2C-A9FD-4C21-8C0D-7845EA10E95A}">
      <dgm:prSet/>
      <dgm:spPr/>
    </dgm:pt>
    <dgm:pt modelId="{4FF7AE78-3A46-4743-ABA7-F04E97BB5185}" type="sibTrans" cxnId="{5114CB2C-A9FD-4C21-8C0D-7845EA10E95A}">
      <dgm:prSet/>
      <dgm:spPr/>
    </dgm:pt>
    <dgm:pt modelId="{0A72C00D-11C2-43FF-A3E0-78CB135E6DA4}">
      <dgm:prSet/>
      <dgm:spPr/>
      <dgm:t>
        <a:bodyPr/>
        <a:lstStyle/>
        <a:p>
          <a:r>
            <a:rPr lang="en-US" dirty="0"/>
            <a:t>Commodity producers</a:t>
          </a:r>
        </a:p>
      </dgm:t>
    </dgm:pt>
    <dgm:pt modelId="{EDA6892F-5A60-4BB3-9F86-82B5612BCB36}" type="parTrans" cxnId="{425DA391-81D4-4673-9DA7-0E1C6778ECF7}">
      <dgm:prSet/>
      <dgm:spPr/>
    </dgm:pt>
    <dgm:pt modelId="{852F76B4-8604-4128-89D8-AF4E9814B857}" type="sibTrans" cxnId="{425DA391-81D4-4673-9DA7-0E1C6778ECF7}">
      <dgm:prSet/>
      <dgm:spPr/>
    </dgm:pt>
    <dgm:pt modelId="{08151F17-A7A1-48DF-8146-898BB7CDBC11}">
      <dgm:prSet/>
      <dgm:spPr/>
      <dgm:t>
        <a:bodyPr/>
        <a:lstStyle/>
        <a:p>
          <a:r>
            <a:rPr lang="en-US" dirty="0"/>
            <a:t>Economic indicators</a:t>
          </a:r>
        </a:p>
      </dgm:t>
    </dgm:pt>
    <dgm:pt modelId="{6A4EC3D5-59F5-4831-A941-FEA3D59C0144}" type="parTrans" cxnId="{96F178B9-E127-45DE-94C3-BF888CA640D1}">
      <dgm:prSet/>
      <dgm:spPr/>
    </dgm:pt>
    <dgm:pt modelId="{F5D6ECF6-9687-4FA2-B890-C5B7FE3F75B9}" type="sibTrans" cxnId="{96F178B9-E127-45DE-94C3-BF888CA640D1}">
      <dgm:prSet/>
      <dgm:spPr/>
    </dgm:pt>
    <dgm:pt modelId="{D137AA3F-6942-49A0-ABDB-7EB889485964}" type="pres">
      <dgm:prSet presAssocID="{5DFB537B-88CB-46ED-BC84-F61C987FBA00}" presName="linear" presStyleCnt="0">
        <dgm:presLayoutVars>
          <dgm:animLvl val="lvl"/>
          <dgm:resizeHandles val="exact"/>
        </dgm:presLayoutVars>
      </dgm:prSet>
      <dgm:spPr/>
    </dgm:pt>
    <dgm:pt modelId="{27C737DD-79EB-41EF-98B4-7F9D4EE51F8D}" type="pres">
      <dgm:prSet presAssocID="{2FE6593B-B98F-4772-AD96-94EADF1913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6FB4C2-947E-4D48-BE12-2FAC4436E21A}" type="pres">
      <dgm:prSet presAssocID="{2FE6593B-B98F-4772-AD96-94EADF1913C0}" presName="childText" presStyleLbl="revTx" presStyleIdx="0" presStyleCnt="3">
        <dgm:presLayoutVars>
          <dgm:bulletEnabled val="1"/>
        </dgm:presLayoutVars>
      </dgm:prSet>
      <dgm:spPr/>
    </dgm:pt>
    <dgm:pt modelId="{4C7CC821-0DD5-4219-8883-F19D6B663C4E}" type="pres">
      <dgm:prSet presAssocID="{E39DA4CB-EF4B-4E01-8529-A7203EF8AB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274DDB-FB33-42D2-9D84-5426148BDCBE}" type="pres">
      <dgm:prSet presAssocID="{E39DA4CB-EF4B-4E01-8529-A7203EF8ABE6}" presName="childText" presStyleLbl="revTx" presStyleIdx="1" presStyleCnt="3">
        <dgm:presLayoutVars>
          <dgm:bulletEnabled val="1"/>
        </dgm:presLayoutVars>
      </dgm:prSet>
      <dgm:spPr/>
    </dgm:pt>
    <dgm:pt modelId="{B47D9DED-FA2D-4997-B3D9-AC73BFEF72A3}" type="pres">
      <dgm:prSet presAssocID="{B842D1CC-2BAE-4B8D-83BF-E3F364B9B0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41E22E-5675-4706-8FB7-8DF4D91CA8E5}" type="pres">
      <dgm:prSet presAssocID="{B842D1CC-2BAE-4B8D-83BF-E3F364B9B08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06BAB00-C066-4AEA-AACA-5975023D667E}" srcId="{B842D1CC-2BAE-4B8D-83BF-E3F364B9B08E}" destId="{BB7C2DFD-D053-4410-8448-685B371D1D0F}" srcOrd="0" destOrd="0" parTransId="{7CCF92EF-5EB4-496F-A524-AA44733832A6}" sibTransId="{66728631-68D8-455E-AC6A-1CA830D6BFDB}"/>
    <dgm:cxn modelId="{8EE03920-A51B-4FC7-8164-184DC1A6E498}" type="presOf" srcId="{1847CCAC-0222-4F39-979B-0AFCA3345865}" destId="{7D274DDB-FB33-42D2-9D84-5426148BDCBE}" srcOrd="0" destOrd="0" presId="urn:microsoft.com/office/officeart/2005/8/layout/vList2"/>
    <dgm:cxn modelId="{C6200021-EB76-4052-85FC-FB4953B3E09A}" type="presOf" srcId="{BB7C2DFD-D053-4410-8448-685B371D1D0F}" destId="{BC41E22E-5675-4706-8FB7-8DF4D91CA8E5}" srcOrd="0" destOrd="0" presId="urn:microsoft.com/office/officeart/2005/8/layout/vList2"/>
    <dgm:cxn modelId="{D46E4C2C-5DE0-4F17-A111-FC4351D2368B}" type="presOf" srcId="{B842D1CC-2BAE-4B8D-83BF-E3F364B9B08E}" destId="{B47D9DED-FA2D-4997-B3D9-AC73BFEF72A3}" srcOrd="0" destOrd="0" presId="urn:microsoft.com/office/officeart/2005/8/layout/vList2"/>
    <dgm:cxn modelId="{5114CB2C-A9FD-4C21-8C0D-7845EA10E95A}" srcId="{E39DA4CB-EF4B-4E01-8529-A7203EF8ABE6}" destId="{1847CCAC-0222-4F39-979B-0AFCA3345865}" srcOrd="0" destOrd="0" parTransId="{B6A416FF-1DDE-41CA-A57D-FF4BE80DA43A}" sibTransId="{4FF7AE78-3A46-4743-ABA7-F04E97BB5185}"/>
    <dgm:cxn modelId="{CC7E7762-A275-4E60-8D2A-8DB07C2779BD}" type="presOf" srcId="{4EBAB308-4338-4D78-B5FA-2A4DED9FD343}" destId="{A76FB4C2-947E-4D48-BE12-2FAC4436E21A}" srcOrd="0" destOrd="1" presId="urn:microsoft.com/office/officeart/2005/8/layout/vList2"/>
    <dgm:cxn modelId="{24881565-E62E-4E20-8E0D-FDEF7E288271}" srcId="{2FE6593B-B98F-4772-AD96-94EADF1913C0}" destId="{4EBAB308-4338-4D78-B5FA-2A4DED9FD343}" srcOrd="1" destOrd="0" parTransId="{8DF1F921-F43A-4A6B-AB0C-675905B7F919}" sibTransId="{8BD891B0-4168-4804-BDCD-B58BACFA809E}"/>
    <dgm:cxn modelId="{59335E4B-6D0F-4F42-9B24-E2156DA6C6B0}" type="presOf" srcId="{5DFB537B-88CB-46ED-BC84-F61C987FBA00}" destId="{D137AA3F-6942-49A0-ABDB-7EB889485964}" srcOrd="0" destOrd="0" presId="urn:microsoft.com/office/officeart/2005/8/layout/vList2"/>
    <dgm:cxn modelId="{BA1B9A6B-850B-45BE-8430-EBF7093248F9}" type="presOf" srcId="{E39DA4CB-EF4B-4E01-8529-A7203EF8ABE6}" destId="{4C7CC821-0DD5-4219-8883-F19D6B663C4E}" srcOrd="0" destOrd="0" presId="urn:microsoft.com/office/officeart/2005/8/layout/vList2"/>
    <dgm:cxn modelId="{0311597E-9282-4084-9575-C6962740CEFE}" type="presOf" srcId="{5131AD46-0E8A-4EEF-91D0-236653508619}" destId="{A76FB4C2-947E-4D48-BE12-2FAC4436E21A}" srcOrd="0" destOrd="0" presId="urn:microsoft.com/office/officeart/2005/8/layout/vList2"/>
    <dgm:cxn modelId="{2D6F757F-9C98-44C5-B1C4-1CFDB0B61096}" srcId="{2FE6593B-B98F-4772-AD96-94EADF1913C0}" destId="{F8A7BEAB-3817-4667-AAAB-C7601955BFD8}" srcOrd="2" destOrd="0" parTransId="{C2A77457-8554-49F7-8075-6C95F14BA712}" sibTransId="{1FE18745-3458-48A4-AC9D-3750BDD96F51}"/>
    <dgm:cxn modelId="{26BE8783-AB63-4404-AA08-0B869BAD4A9B}" srcId="{2FE6593B-B98F-4772-AD96-94EADF1913C0}" destId="{5131AD46-0E8A-4EEF-91D0-236653508619}" srcOrd="0" destOrd="0" parTransId="{06D376B8-C4EA-4772-AB77-65DD97CBB670}" sibTransId="{4A0ADA75-9734-4B62-81FD-927643782964}"/>
    <dgm:cxn modelId="{0112D683-82CD-4E13-80C0-364B32002D73}" type="presOf" srcId="{0A72C00D-11C2-43FF-A3E0-78CB135E6DA4}" destId="{7D274DDB-FB33-42D2-9D84-5426148BDCBE}" srcOrd="0" destOrd="1" presId="urn:microsoft.com/office/officeart/2005/8/layout/vList2"/>
    <dgm:cxn modelId="{425DA391-81D4-4673-9DA7-0E1C6778ECF7}" srcId="{E39DA4CB-EF4B-4E01-8529-A7203EF8ABE6}" destId="{0A72C00D-11C2-43FF-A3E0-78CB135E6DA4}" srcOrd="1" destOrd="0" parTransId="{EDA6892F-5A60-4BB3-9F86-82B5612BCB36}" sibTransId="{852F76B4-8604-4128-89D8-AF4E9814B857}"/>
    <dgm:cxn modelId="{4C92879A-897B-40E2-862A-7A06A0D0056E}" type="presOf" srcId="{2FE6593B-B98F-4772-AD96-94EADF1913C0}" destId="{27C737DD-79EB-41EF-98B4-7F9D4EE51F8D}" srcOrd="0" destOrd="0" presId="urn:microsoft.com/office/officeart/2005/8/layout/vList2"/>
    <dgm:cxn modelId="{7D08CC9D-D13D-46EF-B0BD-542BF4F6392D}" type="presOf" srcId="{08151F17-A7A1-48DF-8146-898BB7CDBC11}" destId="{BC41E22E-5675-4706-8FB7-8DF4D91CA8E5}" srcOrd="0" destOrd="1" presId="urn:microsoft.com/office/officeart/2005/8/layout/vList2"/>
    <dgm:cxn modelId="{96F178B9-E127-45DE-94C3-BF888CA640D1}" srcId="{B842D1CC-2BAE-4B8D-83BF-E3F364B9B08E}" destId="{08151F17-A7A1-48DF-8146-898BB7CDBC11}" srcOrd="1" destOrd="0" parTransId="{6A4EC3D5-59F5-4831-A941-FEA3D59C0144}" sibTransId="{F5D6ECF6-9687-4FA2-B890-C5B7FE3F75B9}"/>
    <dgm:cxn modelId="{5440B1C6-4DE2-4517-AA36-1AEBB3B1003E}" srcId="{5DFB537B-88CB-46ED-BC84-F61C987FBA00}" destId="{E39DA4CB-EF4B-4E01-8529-A7203EF8ABE6}" srcOrd="1" destOrd="0" parTransId="{119211E1-1297-4C12-A2A6-3D10FF192FA1}" sibTransId="{666BDDB6-D72A-4F1A-A361-7B4430E587BB}"/>
    <dgm:cxn modelId="{1D8365C9-0DAE-4186-9237-D5801A4972AE}" srcId="{5DFB537B-88CB-46ED-BC84-F61C987FBA00}" destId="{2FE6593B-B98F-4772-AD96-94EADF1913C0}" srcOrd="0" destOrd="0" parTransId="{44F76F80-B254-40BF-92B8-7F2EBBEB2C9C}" sibTransId="{6A0B9814-E338-4B28-99B9-D74A0602D259}"/>
    <dgm:cxn modelId="{B54A44DD-1BE9-45EC-812F-163F203232B6}" srcId="{5DFB537B-88CB-46ED-BC84-F61C987FBA00}" destId="{B842D1CC-2BAE-4B8D-83BF-E3F364B9B08E}" srcOrd="2" destOrd="0" parTransId="{B23AD998-368F-43AB-9EE7-6CBF324569AB}" sibTransId="{B0F0E18C-004C-4F1E-9571-FC6BEA038C5D}"/>
    <dgm:cxn modelId="{04B52BFC-FC99-41FF-BAF0-98D8C848D38E}" type="presOf" srcId="{F8A7BEAB-3817-4667-AAAB-C7601955BFD8}" destId="{A76FB4C2-947E-4D48-BE12-2FAC4436E21A}" srcOrd="0" destOrd="2" presId="urn:microsoft.com/office/officeart/2005/8/layout/vList2"/>
    <dgm:cxn modelId="{954E276D-DFEE-4A09-9CBE-6178CA27BA3E}" type="presParOf" srcId="{D137AA3F-6942-49A0-ABDB-7EB889485964}" destId="{27C737DD-79EB-41EF-98B4-7F9D4EE51F8D}" srcOrd="0" destOrd="0" presId="urn:microsoft.com/office/officeart/2005/8/layout/vList2"/>
    <dgm:cxn modelId="{07CE8733-AE7F-43FE-9020-583878AB6A5A}" type="presParOf" srcId="{D137AA3F-6942-49A0-ABDB-7EB889485964}" destId="{A76FB4C2-947E-4D48-BE12-2FAC4436E21A}" srcOrd="1" destOrd="0" presId="urn:microsoft.com/office/officeart/2005/8/layout/vList2"/>
    <dgm:cxn modelId="{F3E3FA0D-B0B5-41DB-A81D-27E5BD2F6522}" type="presParOf" srcId="{D137AA3F-6942-49A0-ABDB-7EB889485964}" destId="{4C7CC821-0DD5-4219-8883-F19D6B663C4E}" srcOrd="2" destOrd="0" presId="urn:microsoft.com/office/officeart/2005/8/layout/vList2"/>
    <dgm:cxn modelId="{EEFEA3AB-E9D5-4E92-8B85-309619C8FF1D}" type="presParOf" srcId="{D137AA3F-6942-49A0-ABDB-7EB889485964}" destId="{7D274DDB-FB33-42D2-9D84-5426148BDCBE}" srcOrd="3" destOrd="0" presId="urn:microsoft.com/office/officeart/2005/8/layout/vList2"/>
    <dgm:cxn modelId="{BF3F76E9-FFDF-44F0-851C-5F8F9D24B852}" type="presParOf" srcId="{D137AA3F-6942-49A0-ABDB-7EB889485964}" destId="{B47D9DED-FA2D-4997-B3D9-AC73BFEF72A3}" srcOrd="4" destOrd="0" presId="urn:microsoft.com/office/officeart/2005/8/layout/vList2"/>
    <dgm:cxn modelId="{9DBDE122-B07D-41EC-ACFC-FD4951A00E9E}" type="presParOf" srcId="{D137AA3F-6942-49A0-ABDB-7EB889485964}" destId="{BC41E22E-5675-4706-8FB7-8DF4D91CA8E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FC514-FF31-41A4-9CB5-F05F310B790B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B7DC9B7-FCB6-48E1-806F-AB7049C3FDB2}">
      <dgm:prSet/>
      <dgm:spPr/>
      <dgm:t>
        <a:bodyPr/>
        <a:lstStyle/>
        <a:p>
          <a:pPr>
            <a:defRPr b="1"/>
          </a:pPr>
          <a:r>
            <a:rPr lang="en-CA"/>
            <a:t>Extrapolation problem - is our training data representative?</a:t>
          </a:r>
          <a:endParaRPr lang="en-US"/>
        </a:p>
      </dgm:t>
    </dgm:pt>
    <dgm:pt modelId="{91ADDAA5-C981-435C-AC41-802BE330604F}" type="parTrans" cxnId="{33FF3EA0-DBC2-4110-A7F1-EB58810F06FC}">
      <dgm:prSet/>
      <dgm:spPr/>
      <dgm:t>
        <a:bodyPr/>
        <a:lstStyle/>
        <a:p>
          <a:endParaRPr lang="en-US"/>
        </a:p>
      </dgm:t>
    </dgm:pt>
    <dgm:pt modelId="{DB5A8BE2-72FA-4F6D-9538-BEEE4C0D39B8}" type="sibTrans" cxnId="{33FF3EA0-DBC2-4110-A7F1-EB58810F06FC}">
      <dgm:prSet/>
      <dgm:spPr/>
      <dgm:t>
        <a:bodyPr/>
        <a:lstStyle/>
        <a:p>
          <a:endParaRPr lang="en-US"/>
        </a:p>
      </dgm:t>
    </dgm:pt>
    <dgm:pt modelId="{28389BC7-2BFF-4172-88FE-F9F79884D191}">
      <dgm:prSet/>
      <dgm:spPr/>
      <dgm:t>
        <a:bodyPr/>
        <a:lstStyle/>
        <a:p>
          <a:r>
            <a:rPr lang="en-CA"/>
            <a:t>More pronounced in time series</a:t>
          </a:r>
          <a:endParaRPr lang="en-US"/>
        </a:p>
      </dgm:t>
    </dgm:pt>
    <dgm:pt modelId="{55707087-26A8-4880-8380-FDB39A4E8C4C}" type="parTrans" cxnId="{D5548296-6638-4EFB-BC52-12AC6257B4F9}">
      <dgm:prSet/>
      <dgm:spPr/>
      <dgm:t>
        <a:bodyPr/>
        <a:lstStyle/>
        <a:p>
          <a:endParaRPr lang="en-US"/>
        </a:p>
      </dgm:t>
    </dgm:pt>
    <dgm:pt modelId="{B6197D93-6D95-4AB5-A0D2-78D678BF5E82}" type="sibTrans" cxnId="{D5548296-6638-4EFB-BC52-12AC6257B4F9}">
      <dgm:prSet/>
      <dgm:spPr/>
      <dgm:t>
        <a:bodyPr/>
        <a:lstStyle/>
        <a:p>
          <a:endParaRPr lang="en-US"/>
        </a:p>
      </dgm:t>
    </dgm:pt>
    <dgm:pt modelId="{5CB299D0-BD25-4EF4-A16C-F47DF6C209C6}">
      <dgm:prSet/>
      <dgm:spPr/>
      <dgm:t>
        <a:bodyPr/>
        <a:lstStyle/>
        <a:p>
          <a:pPr>
            <a:defRPr b="1"/>
          </a:pPr>
          <a:r>
            <a:rPr lang="en-CA"/>
            <a:t>Uncertainty estimation</a:t>
          </a:r>
          <a:endParaRPr lang="en-US"/>
        </a:p>
      </dgm:t>
    </dgm:pt>
    <dgm:pt modelId="{717791D4-6B54-4601-8C3F-320299DD095B}" type="parTrans" cxnId="{97A86B46-D027-42C2-B5A3-969E98855D45}">
      <dgm:prSet/>
      <dgm:spPr/>
      <dgm:t>
        <a:bodyPr/>
        <a:lstStyle/>
        <a:p>
          <a:endParaRPr lang="en-US"/>
        </a:p>
      </dgm:t>
    </dgm:pt>
    <dgm:pt modelId="{A5EBB058-DA0A-4730-B811-28190521727F}" type="sibTrans" cxnId="{97A86B46-D027-42C2-B5A3-969E98855D45}">
      <dgm:prSet/>
      <dgm:spPr/>
      <dgm:t>
        <a:bodyPr/>
        <a:lstStyle/>
        <a:p>
          <a:endParaRPr lang="en-US"/>
        </a:p>
      </dgm:t>
    </dgm:pt>
    <dgm:pt modelId="{05AFAF81-DC98-4E06-A89A-4B1D63B5DC60}">
      <dgm:prSet/>
      <dgm:spPr/>
      <dgm:t>
        <a:bodyPr/>
        <a:lstStyle/>
        <a:p>
          <a:r>
            <a:rPr lang="en-CA"/>
            <a:t>Forecasts are more useful with confidence intervals</a:t>
          </a:r>
          <a:endParaRPr lang="en-US"/>
        </a:p>
      </dgm:t>
    </dgm:pt>
    <dgm:pt modelId="{C24B040C-5A99-4493-9BF5-AA00A3E627DC}" type="parTrans" cxnId="{CA068037-4982-42E1-9834-23819ED71E8E}">
      <dgm:prSet/>
      <dgm:spPr/>
      <dgm:t>
        <a:bodyPr/>
        <a:lstStyle/>
        <a:p>
          <a:endParaRPr lang="en-US"/>
        </a:p>
      </dgm:t>
    </dgm:pt>
    <dgm:pt modelId="{7C2B5F46-7CB6-45A7-A9AE-C92CDCAF8788}" type="sibTrans" cxnId="{CA068037-4982-42E1-9834-23819ED71E8E}">
      <dgm:prSet/>
      <dgm:spPr/>
      <dgm:t>
        <a:bodyPr/>
        <a:lstStyle/>
        <a:p>
          <a:endParaRPr lang="en-US"/>
        </a:p>
      </dgm:t>
    </dgm:pt>
    <dgm:pt modelId="{B36E79C9-2044-4375-9245-AD860435186B}">
      <dgm:prSet/>
      <dgm:spPr/>
      <dgm:t>
        <a:bodyPr/>
        <a:lstStyle/>
        <a:p>
          <a:pPr>
            <a:defRPr b="1"/>
          </a:pPr>
          <a:r>
            <a:rPr lang="en-CA"/>
            <a:t>Traditional train test splits, cross validation fails</a:t>
          </a:r>
          <a:endParaRPr lang="en-US"/>
        </a:p>
      </dgm:t>
    </dgm:pt>
    <dgm:pt modelId="{FA8A93EF-E1D1-463B-9FB7-31739F337279}" type="parTrans" cxnId="{145B5754-15FD-4F65-B509-BCD6F756F2FF}">
      <dgm:prSet/>
      <dgm:spPr/>
      <dgm:t>
        <a:bodyPr/>
        <a:lstStyle/>
        <a:p>
          <a:endParaRPr lang="en-US"/>
        </a:p>
      </dgm:t>
    </dgm:pt>
    <dgm:pt modelId="{C2EE7DB4-1F90-42D2-86F9-04C52591D42D}" type="sibTrans" cxnId="{145B5754-15FD-4F65-B509-BCD6F756F2FF}">
      <dgm:prSet/>
      <dgm:spPr/>
      <dgm:t>
        <a:bodyPr/>
        <a:lstStyle/>
        <a:p>
          <a:endParaRPr lang="en-US"/>
        </a:p>
      </dgm:t>
    </dgm:pt>
    <dgm:pt modelId="{B57EA28F-293B-4E93-9BAB-E08C59EC6410}">
      <dgm:prSet/>
      <dgm:spPr/>
      <dgm:t>
        <a:bodyPr/>
        <a:lstStyle/>
        <a:p>
          <a:r>
            <a:rPr lang="en-CA"/>
            <a:t>Forward looking information is introduced</a:t>
          </a:r>
          <a:endParaRPr lang="en-US"/>
        </a:p>
      </dgm:t>
    </dgm:pt>
    <dgm:pt modelId="{2FE0B333-9340-45A4-AA34-28A92D6E20F1}" type="parTrans" cxnId="{1D8F1AA8-D712-4BA8-9D1E-4D66C4F34558}">
      <dgm:prSet/>
      <dgm:spPr/>
      <dgm:t>
        <a:bodyPr/>
        <a:lstStyle/>
        <a:p>
          <a:endParaRPr lang="en-US"/>
        </a:p>
      </dgm:t>
    </dgm:pt>
    <dgm:pt modelId="{32FF7A6D-6561-4A23-B56E-6824CB33F889}" type="sibTrans" cxnId="{1D8F1AA8-D712-4BA8-9D1E-4D66C4F34558}">
      <dgm:prSet/>
      <dgm:spPr/>
      <dgm:t>
        <a:bodyPr/>
        <a:lstStyle/>
        <a:p>
          <a:endParaRPr lang="en-US"/>
        </a:p>
      </dgm:t>
    </dgm:pt>
    <dgm:pt modelId="{72B80F20-4D43-429F-8DEA-89AB82D5C7CE}" type="pres">
      <dgm:prSet presAssocID="{462FC514-FF31-41A4-9CB5-F05F310B790B}" presName="root" presStyleCnt="0">
        <dgm:presLayoutVars>
          <dgm:dir/>
          <dgm:resizeHandles val="exact"/>
        </dgm:presLayoutVars>
      </dgm:prSet>
      <dgm:spPr/>
    </dgm:pt>
    <dgm:pt modelId="{C7F0A7E9-E842-4C3D-A03D-FFA49F1FEB4D}" type="pres">
      <dgm:prSet presAssocID="{4B7DC9B7-FCB6-48E1-806F-AB7049C3FDB2}" presName="compNode" presStyleCnt="0"/>
      <dgm:spPr/>
    </dgm:pt>
    <dgm:pt modelId="{48C236EE-343C-4333-8777-6713EC35FD7D}" type="pres">
      <dgm:prSet presAssocID="{4B7DC9B7-FCB6-48E1-806F-AB7049C3FD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848B4B-256E-4DCF-B119-772FE97EC288}" type="pres">
      <dgm:prSet presAssocID="{4B7DC9B7-FCB6-48E1-806F-AB7049C3FDB2}" presName="iconSpace" presStyleCnt="0"/>
      <dgm:spPr/>
    </dgm:pt>
    <dgm:pt modelId="{39EE4959-5FC4-4CE7-805A-33BFE36118C8}" type="pres">
      <dgm:prSet presAssocID="{4B7DC9B7-FCB6-48E1-806F-AB7049C3FDB2}" presName="parTx" presStyleLbl="revTx" presStyleIdx="0" presStyleCnt="6">
        <dgm:presLayoutVars>
          <dgm:chMax val="0"/>
          <dgm:chPref val="0"/>
        </dgm:presLayoutVars>
      </dgm:prSet>
      <dgm:spPr/>
    </dgm:pt>
    <dgm:pt modelId="{AD618DE5-0CD1-4EB5-AB9D-D3DE2058B74C}" type="pres">
      <dgm:prSet presAssocID="{4B7DC9B7-FCB6-48E1-806F-AB7049C3FDB2}" presName="txSpace" presStyleCnt="0"/>
      <dgm:spPr/>
    </dgm:pt>
    <dgm:pt modelId="{B1C3FF96-1065-4742-8893-ABE774204295}" type="pres">
      <dgm:prSet presAssocID="{4B7DC9B7-FCB6-48E1-806F-AB7049C3FDB2}" presName="desTx" presStyleLbl="revTx" presStyleIdx="1" presStyleCnt="6">
        <dgm:presLayoutVars/>
      </dgm:prSet>
      <dgm:spPr/>
    </dgm:pt>
    <dgm:pt modelId="{CBB9DB66-6CB8-4713-BC24-F6C912825AFC}" type="pres">
      <dgm:prSet presAssocID="{DB5A8BE2-72FA-4F6D-9538-BEEE4C0D39B8}" presName="sibTrans" presStyleCnt="0"/>
      <dgm:spPr/>
    </dgm:pt>
    <dgm:pt modelId="{73261FC7-5DD8-4011-A1A8-6A224486A47A}" type="pres">
      <dgm:prSet presAssocID="{5CB299D0-BD25-4EF4-A16C-F47DF6C209C6}" presName="compNode" presStyleCnt="0"/>
      <dgm:spPr/>
    </dgm:pt>
    <dgm:pt modelId="{1F194147-3686-4B62-9640-B2391A55320B}" type="pres">
      <dgm:prSet presAssocID="{5CB299D0-BD25-4EF4-A16C-F47DF6C209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9D7BF1F-94FD-4603-987A-E665366642EE}" type="pres">
      <dgm:prSet presAssocID="{5CB299D0-BD25-4EF4-A16C-F47DF6C209C6}" presName="iconSpace" presStyleCnt="0"/>
      <dgm:spPr/>
    </dgm:pt>
    <dgm:pt modelId="{A51C9689-D5B4-4883-89EF-D68425553E5C}" type="pres">
      <dgm:prSet presAssocID="{5CB299D0-BD25-4EF4-A16C-F47DF6C209C6}" presName="parTx" presStyleLbl="revTx" presStyleIdx="2" presStyleCnt="6">
        <dgm:presLayoutVars>
          <dgm:chMax val="0"/>
          <dgm:chPref val="0"/>
        </dgm:presLayoutVars>
      </dgm:prSet>
      <dgm:spPr/>
    </dgm:pt>
    <dgm:pt modelId="{8F182FA5-E253-452E-BEEB-29C891420C9E}" type="pres">
      <dgm:prSet presAssocID="{5CB299D0-BD25-4EF4-A16C-F47DF6C209C6}" presName="txSpace" presStyleCnt="0"/>
      <dgm:spPr/>
    </dgm:pt>
    <dgm:pt modelId="{13C3B5C6-7A2F-44C0-AB1B-5B851DE8AE7A}" type="pres">
      <dgm:prSet presAssocID="{5CB299D0-BD25-4EF4-A16C-F47DF6C209C6}" presName="desTx" presStyleLbl="revTx" presStyleIdx="3" presStyleCnt="6">
        <dgm:presLayoutVars/>
      </dgm:prSet>
      <dgm:spPr/>
    </dgm:pt>
    <dgm:pt modelId="{80F945FC-380A-4941-92E3-A657F48DCC50}" type="pres">
      <dgm:prSet presAssocID="{A5EBB058-DA0A-4730-B811-28190521727F}" presName="sibTrans" presStyleCnt="0"/>
      <dgm:spPr/>
    </dgm:pt>
    <dgm:pt modelId="{368E144B-72E4-40AE-BF08-F39039515412}" type="pres">
      <dgm:prSet presAssocID="{B36E79C9-2044-4375-9245-AD860435186B}" presName="compNode" presStyleCnt="0"/>
      <dgm:spPr/>
    </dgm:pt>
    <dgm:pt modelId="{0E26F320-1F34-4960-AC28-E96664E0E3BE}" type="pres">
      <dgm:prSet presAssocID="{B36E79C9-2044-4375-9245-AD8604351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CECBFD-A8D9-4E6F-8B13-2DD6BE3523FF}" type="pres">
      <dgm:prSet presAssocID="{B36E79C9-2044-4375-9245-AD860435186B}" presName="iconSpace" presStyleCnt="0"/>
      <dgm:spPr/>
    </dgm:pt>
    <dgm:pt modelId="{B218FCE9-580C-4F21-91FE-E41F00AF86C3}" type="pres">
      <dgm:prSet presAssocID="{B36E79C9-2044-4375-9245-AD860435186B}" presName="parTx" presStyleLbl="revTx" presStyleIdx="4" presStyleCnt="6">
        <dgm:presLayoutVars>
          <dgm:chMax val="0"/>
          <dgm:chPref val="0"/>
        </dgm:presLayoutVars>
      </dgm:prSet>
      <dgm:spPr/>
    </dgm:pt>
    <dgm:pt modelId="{C10A0CFC-9D0E-4311-8274-0FE39FF5A496}" type="pres">
      <dgm:prSet presAssocID="{B36E79C9-2044-4375-9245-AD860435186B}" presName="txSpace" presStyleCnt="0"/>
      <dgm:spPr/>
    </dgm:pt>
    <dgm:pt modelId="{7C7761F9-9185-4E51-A5BB-21C894A71CE7}" type="pres">
      <dgm:prSet presAssocID="{B36E79C9-2044-4375-9245-AD860435186B}" presName="desTx" presStyleLbl="revTx" presStyleIdx="5" presStyleCnt="6">
        <dgm:presLayoutVars/>
      </dgm:prSet>
      <dgm:spPr/>
    </dgm:pt>
  </dgm:ptLst>
  <dgm:cxnLst>
    <dgm:cxn modelId="{E679F309-7619-47AB-AD05-E96012AEA038}" type="presOf" srcId="{4B7DC9B7-FCB6-48E1-806F-AB7049C3FDB2}" destId="{39EE4959-5FC4-4CE7-805A-33BFE36118C8}" srcOrd="0" destOrd="0" presId="urn:microsoft.com/office/officeart/2018/5/layout/CenteredIconLabelDescriptionList"/>
    <dgm:cxn modelId="{CA068037-4982-42E1-9834-23819ED71E8E}" srcId="{5CB299D0-BD25-4EF4-A16C-F47DF6C209C6}" destId="{05AFAF81-DC98-4E06-A89A-4B1D63B5DC60}" srcOrd="0" destOrd="0" parTransId="{C24B040C-5A99-4493-9BF5-AA00A3E627DC}" sibTransId="{7C2B5F46-7CB6-45A7-A9AE-C92CDCAF8788}"/>
    <dgm:cxn modelId="{97A86B46-D027-42C2-B5A3-969E98855D45}" srcId="{462FC514-FF31-41A4-9CB5-F05F310B790B}" destId="{5CB299D0-BD25-4EF4-A16C-F47DF6C209C6}" srcOrd="1" destOrd="0" parTransId="{717791D4-6B54-4601-8C3F-320299DD095B}" sibTransId="{A5EBB058-DA0A-4730-B811-28190521727F}"/>
    <dgm:cxn modelId="{135B7348-CA08-426F-8BC1-BA10824544B6}" type="presOf" srcId="{B57EA28F-293B-4E93-9BAB-E08C59EC6410}" destId="{7C7761F9-9185-4E51-A5BB-21C894A71CE7}" srcOrd="0" destOrd="0" presId="urn:microsoft.com/office/officeart/2018/5/layout/CenteredIconLabelDescriptionList"/>
    <dgm:cxn modelId="{145B5754-15FD-4F65-B509-BCD6F756F2FF}" srcId="{462FC514-FF31-41A4-9CB5-F05F310B790B}" destId="{B36E79C9-2044-4375-9245-AD860435186B}" srcOrd="2" destOrd="0" parTransId="{FA8A93EF-E1D1-463B-9FB7-31739F337279}" sibTransId="{C2EE7DB4-1F90-42D2-86F9-04C52591D42D}"/>
    <dgm:cxn modelId="{406A1855-89D5-49B0-9B40-419B2E154BE9}" type="presOf" srcId="{B36E79C9-2044-4375-9245-AD860435186B}" destId="{B218FCE9-580C-4F21-91FE-E41F00AF86C3}" srcOrd="0" destOrd="0" presId="urn:microsoft.com/office/officeart/2018/5/layout/CenteredIconLabelDescriptionList"/>
    <dgm:cxn modelId="{D5548296-6638-4EFB-BC52-12AC6257B4F9}" srcId="{4B7DC9B7-FCB6-48E1-806F-AB7049C3FDB2}" destId="{28389BC7-2BFF-4172-88FE-F9F79884D191}" srcOrd="0" destOrd="0" parTransId="{55707087-26A8-4880-8380-FDB39A4E8C4C}" sibTransId="{B6197D93-6D95-4AB5-A0D2-78D678BF5E82}"/>
    <dgm:cxn modelId="{11F51F99-A929-4EB7-9478-E58A8878CEB0}" type="presOf" srcId="{28389BC7-2BFF-4172-88FE-F9F79884D191}" destId="{B1C3FF96-1065-4742-8893-ABE774204295}" srcOrd="0" destOrd="0" presId="urn:microsoft.com/office/officeart/2018/5/layout/CenteredIconLabelDescriptionList"/>
    <dgm:cxn modelId="{E671BF9B-E62D-4A08-8971-AF50017929F3}" type="presOf" srcId="{05AFAF81-DC98-4E06-A89A-4B1D63B5DC60}" destId="{13C3B5C6-7A2F-44C0-AB1B-5B851DE8AE7A}" srcOrd="0" destOrd="0" presId="urn:microsoft.com/office/officeart/2018/5/layout/CenteredIconLabelDescriptionList"/>
    <dgm:cxn modelId="{33FF3EA0-DBC2-4110-A7F1-EB58810F06FC}" srcId="{462FC514-FF31-41A4-9CB5-F05F310B790B}" destId="{4B7DC9B7-FCB6-48E1-806F-AB7049C3FDB2}" srcOrd="0" destOrd="0" parTransId="{91ADDAA5-C981-435C-AC41-802BE330604F}" sibTransId="{DB5A8BE2-72FA-4F6D-9538-BEEE4C0D39B8}"/>
    <dgm:cxn modelId="{1D8F1AA8-D712-4BA8-9D1E-4D66C4F34558}" srcId="{B36E79C9-2044-4375-9245-AD860435186B}" destId="{B57EA28F-293B-4E93-9BAB-E08C59EC6410}" srcOrd="0" destOrd="0" parTransId="{2FE0B333-9340-45A4-AA34-28A92D6E20F1}" sibTransId="{32FF7A6D-6561-4A23-B56E-6824CB33F889}"/>
    <dgm:cxn modelId="{22AD1BBC-98B2-4940-AAF6-20093D57AE9B}" type="presOf" srcId="{462FC514-FF31-41A4-9CB5-F05F310B790B}" destId="{72B80F20-4D43-429F-8DEA-89AB82D5C7CE}" srcOrd="0" destOrd="0" presId="urn:microsoft.com/office/officeart/2018/5/layout/CenteredIconLabelDescriptionList"/>
    <dgm:cxn modelId="{C64EF2CD-AD27-4373-8CD4-0EC59B3F481F}" type="presOf" srcId="{5CB299D0-BD25-4EF4-A16C-F47DF6C209C6}" destId="{A51C9689-D5B4-4883-89EF-D68425553E5C}" srcOrd="0" destOrd="0" presId="urn:microsoft.com/office/officeart/2018/5/layout/CenteredIconLabelDescriptionList"/>
    <dgm:cxn modelId="{EAB52826-0BFD-4074-97E3-F66CFE359DA3}" type="presParOf" srcId="{72B80F20-4D43-429F-8DEA-89AB82D5C7CE}" destId="{C7F0A7E9-E842-4C3D-A03D-FFA49F1FEB4D}" srcOrd="0" destOrd="0" presId="urn:microsoft.com/office/officeart/2018/5/layout/CenteredIconLabelDescriptionList"/>
    <dgm:cxn modelId="{39894334-1BFE-4BF7-A7C7-2E09E036506E}" type="presParOf" srcId="{C7F0A7E9-E842-4C3D-A03D-FFA49F1FEB4D}" destId="{48C236EE-343C-4333-8777-6713EC35FD7D}" srcOrd="0" destOrd="0" presId="urn:microsoft.com/office/officeart/2018/5/layout/CenteredIconLabelDescriptionList"/>
    <dgm:cxn modelId="{83F9A625-BB52-47EC-ABB8-B633FE0F8B3D}" type="presParOf" srcId="{C7F0A7E9-E842-4C3D-A03D-FFA49F1FEB4D}" destId="{1F848B4B-256E-4DCF-B119-772FE97EC288}" srcOrd="1" destOrd="0" presId="urn:microsoft.com/office/officeart/2018/5/layout/CenteredIconLabelDescriptionList"/>
    <dgm:cxn modelId="{11857847-F0F8-4200-A21F-478E2E8DC24B}" type="presParOf" srcId="{C7F0A7E9-E842-4C3D-A03D-FFA49F1FEB4D}" destId="{39EE4959-5FC4-4CE7-805A-33BFE36118C8}" srcOrd="2" destOrd="0" presId="urn:microsoft.com/office/officeart/2018/5/layout/CenteredIconLabelDescriptionList"/>
    <dgm:cxn modelId="{F64308C3-8FD8-438F-AB5C-9BF5CB862D50}" type="presParOf" srcId="{C7F0A7E9-E842-4C3D-A03D-FFA49F1FEB4D}" destId="{AD618DE5-0CD1-4EB5-AB9D-D3DE2058B74C}" srcOrd="3" destOrd="0" presId="urn:microsoft.com/office/officeart/2018/5/layout/CenteredIconLabelDescriptionList"/>
    <dgm:cxn modelId="{6210C5AA-5E14-49CD-8637-DD54F564DC6F}" type="presParOf" srcId="{C7F0A7E9-E842-4C3D-A03D-FFA49F1FEB4D}" destId="{B1C3FF96-1065-4742-8893-ABE774204295}" srcOrd="4" destOrd="0" presId="urn:microsoft.com/office/officeart/2018/5/layout/CenteredIconLabelDescriptionList"/>
    <dgm:cxn modelId="{1044EA2D-D38B-42C5-B43A-8A774CE344BB}" type="presParOf" srcId="{72B80F20-4D43-429F-8DEA-89AB82D5C7CE}" destId="{CBB9DB66-6CB8-4713-BC24-F6C912825AFC}" srcOrd="1" destOrd="0" presId="urn:microsoft.com/office/officeart/2018/5/layout/CenteredIconLabelDescriptionList"/>
    <dgm:cxn modelId="{B8F013E5-75EF-40BE-98F9-6ED6FA44CB08}" type="presParOf" srcId="{72B80F20-4D43-429F-8DEA-89AB82D5C7CE}" destId="{73261FC7-5DD8-4011-A1A8-6A224486A47A}" srcOrd="2" destOrd="0" presId="urn:microsoft.com/office/officeart/2018/5/layout/CenteredIconLabelDescriptionList"/>
    <dgm:cxn modelId="{43CBD013-A976-45E8-B475-40029113F519}" type="presParOf" srcId="{73261FC7-5DD8-4011-A1A8-6A224486A47A}" destId="{1F194147-3686-4B62-9640-B2391A55320B}" srcOrd="0" destOrd="0" presId="urn:microsoft.com/office/officeart/2018/5/layout/CenteredIconLabelDescriptionList"/>
    <dgm:cxn modelId="{A26E61E7-96B6-4F8D-BBEE-F14DF9F5ADEA}" type="presParOf" srcId="{73261FC7-5DD8-4011-A1A8-6A224486A47A}" destId="{A9D7BF1F-94FD-4603-987A-E665366642EE}" srcOrd="1" destOrd="0" presId="urn:microsoft.com/office/officeart/2018/5/layout/CenteredIconLabelDescriptionList"/>
    <dgm:cxn modelId="{4BB8075C-9839-4ACE-B59A-9577E836EE59}" type="presParOf" srcId="{73261FC7-5DD8-4011-A1A8-6A224486A47A}" destId="{A51C9689-D5B4-4883-89EF-D68425553E5C}" srcOrd="2" destOrd="0" presId="urn:microsoft.com/office/officeart/2018/5/layout/CenteredIconLabelDescriptionList"/>
    <dgm:cxn modelId="{9904E912-58D0-4D11-B148-8ABB86A6ED41}" type="presParOf" srcId="{73261FC7-5DD8-4011-A1A8-6A224486A47A}" destId="{8F182FA5-E253-452E-BEEB-29C891420C9E}" srcOrd="3" destOrd="0" presId="urn:microsoft.com/office/officeart/2018/5/layout/CenteredIconLabelDescriptionList"/>
    <dgm:cxn modelId="{ED4C044E-1120-466C-9F68-3725207F5574}" type="presParOf" srcId="{73261FC7-5DD8-4011-A1A8-6A224486A47A}" destId="{13C3B5C6-7A2F-44C0-AB1B-5B851DE8AE7A}" srcOrd="4" destOrd="0" presId="urn:microsoft.com/office/officeart/2018/5/layout/CenteredIconLabelDescriptionList"/>
    <dgm:cxn modelId="{F8BC2C1B-0051-4B64-A29C-D67F4B8B8A06}" type="presParOf" srcId="{72B80F20-4D43-429F-8DEA-89AB82D5C7CE}" destId="{80F945FC-380A-4941-92E3-A657F48DCC50}" srcOrd="3" destOrd="0" presId="urn:microsoft.com/office/officeart/2018/5/layout/CenteredIconLabelDescriptionList"/>
    <dgm:cxn modelId="{2ED98BE5-F35A-4B30-924D-4B2DDD5A0764}" type="presParOf" srcId="{72B80F20-4D43-429F-8DEA-89AB82D5C7CE}" destId="{368E144B-72E4-40AE-BF08-F39039515412}" srcOrd="4" destOrd="0" presId="urn:microsoft.com/office/officeart/2018/5/layout/CenteredIconLabelDescriptionList"/>
    <dgm:cxn modelId="{95328224-D577-4D13-A2FE-D89964C83FE1}" type="presParOf" srcId="{368E144B-72E4-40AE-BF08-F39039515412}" destId="{0E26F320-1F34-4960-AC28-E96664E0E3BE}" srcOrd="0" destOrd="0" presId="urn:microsoft.com/office/officeart/2018/5/layout/CenteredIconLabelDescriptionList"/>
    <dgm:cxn modelId="{B56AD2C1-1B02-4A25-A5CC-1AF6B7E59936}" type="presParOf" srcId="{368E144B-72E4-40AE-BF08-F39039515412}" destId="{B7CECBFD-A8D9-4E6F-8B13-2DD6BE3523FF}" srcOrd="1" destOrd="0" presId="urn:microsoft.com/office/officeart/2018/5/layout/CenteredIconLabelDescriptionList"/>
    <dgm:cxn modelId="{14257A9C-3F43-4026-8A5C-8330DC28592D}" type="presParOf" srcId="{368E144B-72E4-40AE-BF08-F39039515412}" destId="{B218FCE9-580C-4F21-91FE-E41F00AF86C3}" srcOrd="2" destOrd="0" presId="urn:microsoft.com/office/officeart/2018/5/layout/CenteredIconLabelDescriptionList"/>
    <dgm:cxn modelId="{3F716CA7-9496-4A6C-8C02-187CDB1A2796}" type="presParOf" srcId="{368E144B-72E4-40AE-BF08-F39039515412}" destId="{C10A0CFC-9D0E-4311-8274-0FE39FF5A496}" srcOrd="3" destOrd="0" presId="urn:microsoft.com/office/officeart/2018/5/layout/CenteredIconLabelDescriptionList"/>
    <dgm:cxn modelId="{F78A6BDF-E5DC-42A6-A5F7-F35A87287867}" type="presParOf" srcId="{368E144B-72E4-40AE-BF08-F39039515412}" destId="{7C7761F9-9185-4E51-A5BB-21C894A71C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737DD-79EB-41EF-98B4-7F9D4EE51F8D}">
      <dsp:nvSpPr>
        <dsp:cNvPr id="0" name=""/>
        <dsp:cNvSpPr/>
      </dsp:nvSpPr>
      <dsp:spPr>
        <a:xfrm>
          <a:off x="0" y="76125"/>
          <a:ext cx="6492875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Demand forecasting </a:t>
          </a:r>
          <a:endParaRPr lang="en-US" sz="3000" kern="1200"/>
        </a:p>
      </dsp:txBody>
      <dsp:txXfrm>
        <a:off x="35125" y="111250"/>
        <a:ext cx="6422625" cy="649299"/>
      </dsp:txXfrm>
    </dsp:sp>
    <dsp:sp modelId="{A76FB4C2-947E-4D48-BE12-2FAC4436E21A}">
      <dsp:nvSpPr>
        <dsp:cNvPr id="0" name=""/>
        <dsp:cNvSpPr/>
      </dsp:nvSpPr>
      <dsp:spPr>
        <a:xfrm>
          <a:off x="0" y="795675"/>
          <a:ext cx="649287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/>
            <a:t>Uber,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Microsoft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Wal-Mart</a:t>
          </a:r>
          <a:endParaRPr lang="en-US" sz="2300" kern="1200" dirty="0"/>
        </a:p>
      </dsp:txBody>
      <dsp:txXfrm>
        <a:off x="0" y="795675"/>
        <a:ext cx="6492875" cy="1210950"/>
      </dsp:txXfrm>
    </dsp:sp>
    <dsp:sp modelId="{4C7CC821-0DD5-4219-8883-F19D6B663C4E}">
      <dsp:nvSpPr>
        <dsp:cNvPr id="0" name=""/>
        <dsp:cNvSpPr/>
      </dsp:nvSpPr>
      <dsp:spPr>
        <a:xfrm>
          <a:off x="0" y="2006625"/>
          <a:ext cx="6492875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Supply Forecasting</a:t>
          </a:r>
        </a:p>
      </dsp:txBody>
      <dsp:txXfrm>
        <a:off x="35125" y="2041750"/>
        <a:ext cx="6422625" cy="649299"/>
      </dsp:txXfrm>
    </dsp:sp>
    <dsp:sp modelId="{7D274DDB-FB33-42D2-9D84-5426148BDCBE}">
      <dsp:nvSpPr>
        <dsp:cNvPr id="0" name=""/>
        <dsp:cNvSpPr/>
      </dsp:nvSpPr>
      <dsp:spPr>
        <a:xfrm>
          <a:off x="0" y="2726175"/>
          <a:ext cx="649287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Energy companies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Commodity producers</a:t>
          </a:r>
        </a:p>
      </dsp:txBody>
      <dsp:txXfrm>
        <a:off x="0" y="2726175"/>
        <a:ext cx="6492875" cy="791774"/>
      </dsp:txXfrm>
    </dsp:sp>
    <dsp:sp modelId="{B47D9DED-FA2D-4997-B3D9-AC73BFEF72A3}">
      <dsp:nvSpPr>
        <dsp:cNvPr id="0" name=""/>
        <dsp:cNvSpPr/>
      </dsp:nvSpPr>
      <dsp:spPr>
        <a:xfrm>
          <a:off x="0" y="3517950"/>
          <a:ext cx="6492875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Markets and Economy</a:t>
          </a:r>
          <a:endParaRPr lang="en-US" sz="3000" kern="1200" dirty="0"/>
        </a:p>
      </dsp:txBody>
      <dsp:txXfrm>
        <a:off x="35125" y="3553075"/>
        <a:ext cx="6422625" cy="649299"/>
      </dsp:txXfrm>
    </dsp:sp>
    <dsp:sp modelId="{BC41E22E-5675-4706-8FB7-8DF4D91CA8E5}">
      <dsp:nvSpPr>
        <dsp:cNvPr id="0" name=""/>
        <dsp:cNvSpPr/>
      </dsp:nvSpPr>
      <dsp:spPr>
        <a:xfrm>
          <a:off x="0" y="4237500"/>
          <a:ext cx="649287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Hedge funds, investment companies, banks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Economic indicators</a:t>
          </a:r>
        </a:p>
      </dsp:txBody>
      <dsp:txXfrm>
        <a:off x="0" y="4237500"/>
        <a:ext cx="6492875" cy="79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236EE-343C-4333-8777-6713EC35FD7D}">
      <dsp:nvSpPr>
        <dsp:cNvPr id="0" name=""/>
        <dsp:cNvSpPr/>
      </dsp:nvSpPr>
      <dsp:spPr>
        <a:xfrm>
          <a:off x="1020487" y="115646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E4959-5FC4-4CE7-805A-33BFE36118C8}">
      <dsp:nvSpPr>
        <dsp:cNvPr id="0" name=""/>
        <dsp:cNvSpPr/>
      </dsp:nvSpPr>
      <dsp:spPr>
        <a:xfrm>
          <a:off x="393" y="234267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Extrapolation problem - is our training data representative?</a:t>
          </a:r>
          <a:endParaRPr lang="en-US" sz="1600" kern="1200"/>
        </a:p>
      </dsp:txBody>
      <dsp:txXfrm>
        <a:off x="393" y="2342675"/>
        <a:ext cx="3138750" cy="470812"/>
      </dsp:txXfrm>
    </dsp:sp>
    <dsp:sp modelId="{B1C3FF96-1065-4742-8893-ABE774204295}">
      <dsp:nvSpPr>
        <dsp:cNvPr id="0" name=""/>
        <dsp:cNvSpPr/>
      </dsp:nvSpPr>
      <dsp:spPr>
        <a:xfrm>
          <a:off x="393" y="2854256"/>
          <a:ext cx="3138750" cy="34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More pronounced in time series</a:t>
          </a:r>
          <a:endParaRPr lang="en-US" sz="1200" kern="1200"/>
        </a:p>
      </dsp:txBody>
      <dsp:txXfrm>
        <a:off x="393" y="2854256"/>
        <a:ext cx="3138750" cy="340619"/>
      </dsp:txXfrm>
    </dsp:sp>
    <dsp:sp modelId="{1F194147-3686-4B62-9640-B2391A55320B}">
      <dsp:nvSpPr>
        <dsp:cNvPr id="0" name=""/>
        <dsp:cNvSpPr/>
      </dsp:nvSpPr>
      <dsp:spPr>
        <a:xfrm>
          <a:off x="4708518" y="115646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C9689-D5B4-4883-89EF-D68425553E5C}">
      <dsp:nvSpPr>
        <dsp:cNvPr id="0" name=""/>
        <dsp:cNvSpPr/>
      </dsp:nvSpPr>
      <dsp:spPr>
        <a:xfrm>
          <a:off x="3688425" y="234267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Uncertainty estimation</a:t>
          </a:r>
          <a:endParaRPr lang="en-US" sz="1600" kern="1200"/>
        </a:p>
      </dsp:txBody>
      <dsp:txXfrm>
        <a:off x="3688425" y="2342675"/>
        <a:ext cx="3138750" cy="470812"/>
      </dsp:txXfrm>
    </dsp:sp>
    <dsp:sp modelId="{13C3B5C6-7A2F-44C0-AB1B-5B851DE8AE7A}">
      <dsp:nvSpPr>
        <dsp:cNvPr id="0" name=""/>
        <dsp:cNvSpPr/>
      </dsp:nvSpPr>
      <dsp:spPr>
        <a:xfrm>
          <a:off x="3688425" y="2854256"/>
          <a:ext cx="3138750" cy="34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Forecasts are more useful with confidence intervals</a:t>
          </a:r>
          <a:endParaRPr lang="en-US" sz="1200" kern="1200"/>
        </a:p>
      </dsp:txBody>
      <dsp:txXfrm>
        <a:off x="3688425" y="2854256"/>
        <a:ext cx="3138750" cy="340619"/>
      </dsp:txXfrm>
    </dsp:sp>
    <dsp:sp modelId="{0E26F320-1F34-4960-AC28-E96664E0E3BE}">
      <dsp:nvSpPr>
        <dsp:cNvPr id="0" name=""/>
        <dsp:cNvSpPr/>
      </dsp:nvSpPr>
      <dsp:spPr>
        <a:xfrm>
          <a:off x="8396550" y="115646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8FCE9-580C-4F21-91FE-E41F00AF86C3}">
      <dsp:nvSpPr>
        <dsp:cNvPr id="0" name=""/>
        <dsp:cNvSpPr/>
      </dsp:nvSpPr>
      <dsp:spPr>
        <a:xfrm>
          <a:off x="7376456" y="234267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kern="1200"/>
            <a:t>Traditional train test splits, cross validation fails</a:t>
          </a:r>
          <a:endParaRPr lang="en-US" sz="1600" kern="1200"/>
        </a:p>
      </dsp:txBody>
      <dsp:txXfrm>
        <a:off x="7376456" y="2342675"/>
        <a:ext cx="3138750" cy="470812"/>
      </dsp:txXfrm>
    </dsp:sp>
    <dsp:sp modelId="{7C7761F9-9185-4E51-A5BB-21C894A71CE7}">
      <dsp:nvSpPr>
        <dsp:cNvPr id="0" name=""/>
        <dsp:cNvSpPr/>
      </dsp:nvSpPr>
      <dsp:spPr>
        <a:xfrm>
          <a:off x="7376456" y="2854256"/>
          <a:ext cx="3138750" cy="34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Forward looking information is introduced</a:t>
          </a:r>
          <a:endParaRPr lang="en-US" sz="1200" kern="1200"/>
        </a:p>
      </dsp:txBody>
      <dsp:txXfrm>
        <a:off x="7376456" y="2854256"/>
        <a:ext cx="3138750" cy="34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FFB83-D70C-4791-ADC2-0638711CEE15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ADE74-F029-4ABB-85A2-486A63DA0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7F9-41D0-48AE-A7D7-F9C57E88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FA0B-5BD2-4BE7-AE21-E3A48F9F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8BAD-E4D4-4260-8A16-39701F6B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FF6-B071-485C-997C-D2E6F4BB643B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26DC-C704-4889-ABA8-D98F6CB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1EE4-F940-4CEA-A96F-95343A06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9430-144B-4128-9534-7560ABA4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64455-F529-4756-9165-033F18A0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6DE1-AABE-49EA-ADC9-2B3231D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0EF4-3AE8-4EA9-8C43-1B247B980EC0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6E21-3829-4927-B5F7-00118438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880-7765-4548-88F3-E3835D1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4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18791-ED51-4AEF-B571-663D84D14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FFF9-0A0C-493D-9E6A-A6FF10B1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98ED-2C52-4FCC-8F84-69888B89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868-7F52-4FCC-829B-4CBB26E096E1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643E-D0D7-4A96-B54F-A4E5430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72C2-0082-4A50-A12C-2714715D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8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4AC4-5314-4E24-90FB-3777C325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D234-6E6B-49F2-BD52-78A6F8B9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6BBE-E991-44FA-99B6-9722F5CD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0216-B9FE-43C9-B397-3A9868EA2937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4A82-A9E3-4F51-AA9C-4D743660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117D-489D-497A-9C57-0283098E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B052-97DC-4320-AD14-AFC64FFA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4D03-3EF8-472A-822C-4ECA3B8D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F7AD-0A09-4C06-9573-EEF07801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033E-ECAD-453A-B698-A9F691AF3EA5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162F-FCDF-40EC-9D9C-DE1252EE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A306-C9AD-4616-B57D-7A45B51A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6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7B42-639B-4064-8C26-76FEE4B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F8D6-1722-4506-91D8-0BB17C1DD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B9412-66F2-426F-82E5-A85F1155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34B1-17C4-4ED5-9DC1-F32F0B9C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F4A6-126E-4EA9-B183-193A041EB6B1}" type="datetime1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476EE-B761-4D83-9EF9-3EA3F286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D904-C89E-488B-870C-9FE1BF5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7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F00-A74F-45B5-8497-9156D038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BC9-9F92-4E6C-8618-28265225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8455-64F4-4636-B4AE-B22FC0CD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69611-B317-4082-8CC7-573F27511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2D83A-0C63-4ABC-8CAC-FDF025A5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7EDDA-812C-4BC6-8BB6-76F672F4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DF20-64A4-4D8E-854E-9E35136A176E}" type="datetime1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5B2F5-8206-4C68-B7FA-B093404A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FFB41-27A3-42D0-9645-08910F48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6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DEDB-4B21-4848-B110-C569D39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9647A-B109-4EE9-B647-26A5412C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4E99-2510-40B2-9B56-EE242EDA4D06}" type="datetime1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3880E-A44A-40A4-9ADF-B3132BDD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5F6A9-FB26-4104-8F45-EFD01062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9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F4D23-E614-45CD-B9A3-F9A00441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E6EE-9B41-4B7D-AB01-5519B0FBF7DA}" type="datetime1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17FB1-5BEB-47BC-9C0B-75F82E7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72F7C-7186-4C95-B6AC-C312E4E0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3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81DA-C2D0-4548-AA98-39EA3B83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6E19-B090-4688-80CD-339045D3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57220-3829-475C-B33E-C7722223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9E4B-6239-4464-90DA-15FFAF43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492D-1739-4B62-A2F4-27C5E4E91DF0}" type="datetime1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167E8-1184-4D47-A8A2-0DFE57F5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42D5-7AFF-4D1A-B690-CA87B023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8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AD69-9062-426B-B2D7-FCDF3C24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B9E3B-1010-46F4-B052-47E65C9CC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CAB8-9138-491B-AAFC-16D30B93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F774-D2CC-46A2-941F-E010CFEF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FD26-8654-48CA-81B5-31CA1C8A7175}" type="datetime1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0542-0171-411A-9E02-33535EEC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EBFC-5D32-46BA-8321-9ED70A21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2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C6517-72DC-4743-AA6B-686DD685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83D4C-6EFF-459F-B812-2F2896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B25C-2B66-4DA1-A198-9D1BA88F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5D8C-C51E-446B-B636-76B2D8FCAB86}" type="datetime1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01EF-97F1-488D-9E0F-58E55DF7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30E7-0D09-45DF-ACFF-E1F1AE29F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128F-3BD6-4C70-BD22-1671EA70C2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09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lg.eng.cam.ac.uk/yarin/blog_3d801aa532c1ce.html" TargetMode="External"/><Relationship Id="rId2" Type="http://schemas.openxmlformats.org/officeDocument/2006/relationships/hyperlink" Target="https://towardsdatascience.com/regression-prediction-intervals-with-xgboost-428e0a018b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airyonice.github.io/Measure-the-uncertainty-in-deep-learning-models-using-dropout.html" TargetMode="External"/><Relationship Id="rId5" Type="http://schemas.openxmlformats.org/officeDocument/2006/relationships/hyperlink" Target="https://scottlocklin.wordpress.com/2016/12/05/predicting-with-confidence-the-best-machine-learning-idea-you-never-heard-of/" TargetMode="External"/><Relationship Id="rId4" Type="http://schemas.openxmlformats.org/officeDocument/2006/relationships/hyperlink" Target="https://arxiv.org/abs/1709.0190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E3ED0-0F50-4838-BCB7-B0F62A32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CA" sz="5800"/>
              <a:t>Time Series Forecasting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92DE-9D0F-4367-B797-4AAFFFD3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accent1"/>
                </a:solidFill>
              </a:rPr>
              <a:t>PyData Meetup November 28</a:t>
            </a:r>
            <a:r>
              <a:rPr lang="en-CA" baseline="30000">
                <a:solidFill>
                  <a:schemeClr val="accent1"/>
                </a:solidFill>
              </a:rPr>
              <a:t>th</a:t>
            </a:r>
            <a:endParaRPr lang="en-CA">
              <a:solidFill>
                <a:schemeClr val="accent1"/>
              </a:solidFill>
            </a:endParaRPr>
          </a:p>
          <a:p>
            <a:r>
              <a:rPr lang="en-CA">
                <a:solidFill>
                  <a:schemeClr val="accent1"/>
                </a:solidFill>
              </a:rPr>
              <a:t>Ben Reeves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71A5-E717-4922-A4AE-8ACADC5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61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9950A-A526-4AE5-9006-C6783A4A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909A786-DC2F-4BCA-B510-2DE86D93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CA" sz="2000" dirty="0"/>
              <a:t>Lagged data points, moving averages, derivatives, statistical moment arms</a:t>
            </a:r>
          </a:p>
          <a:p>
            <a:r>
              <a:rPr lang="en-CA" sz="2000" dirty="0"/>
              <a:t>Critical for traditional models, may help with deep learning models to improve convergence and encode long term information</a:t>
            </a:r>
          </a:p>
          <a:p>
            <a:pPr lvl="1"/>
            <a:r>
              <a:rPr lang="en-CA" sz="2000" dirty="0" err="1"/>
              <a:t>Eg</a:t>
            </a:r>
            <a:r>
              <a:rPr lang="en-CA" sz="2000" dirty="0"/>
              <a:t> LSTM memory gates might not hold past data long enough. Including </a:t>
            </a:r>
            <a:r>
              <a:rPr lang="en-CA" sz="2000" dirty="0" err="1"/>
              <a:t>eg</a:t>
            </a:r>
            <a:r>
              <a:rPr lang="en-CA" sz="2000" dirty="0"/>
              <a:t> longer term moving averages and lags can help the model</a:t>
            </a:r>
          </a:p>
          <a:p>
            <a:r>
              <a:rPr lang="en-CA" sz="2000" dirty="0"/>
              <a:t>Smoothing and signal processing</a:t>
            </a:r>
          </a:p>
          <a:p>
            <a:r>
              <a:rPr lang="en-CA" sz="2000" dirty="0" err="1"/>
              <a:t>Frequecy</a:t>
            </a:r>
            <a:r>
              <a:rPr lang="en-CA" sz="2000" dirty="0"/>
              <a:t> analysis, </a:t>
            </a:r>
            <a:r>
              <a:rPr lang="en-CA" sz="2000" dirty="0" err="1"/>
              <a:t>eg</a:t>
            </a:r>
            <a:r>
              <a:rPr lang="en-CA" sz="2000" dirty="0"/>
              <a:t> wavelet transform and </a:t>
            </a:r>
            <a:r>
              <a:rPr lang="en-CA" sz="2000" dirty="0" err="1"/>
              <a:t>fourier</a:t>
            </a:r>
            <a:r>
              <a:rPr lang="en-CA" sz="2000" dirty="0"/>
              <a:t> analysis</a:t>
            </a:r>
          </a:p>
          <a:p>
            <a:r>
              <a:rPr lang="en-CA" sz="2000" dirty="0"/>
              <a:t>The package </a:t>
            </a:r>
            <a:r>
              <a:rPr lang="en-CA" sz="2000" dirty="0" err="1"/>
              <a:t>tsfresh</a:t>
            </a:r>
            <a:r>
              <a:rPr lang="en-CA" sz="2000" dirty="0"/>
              <a:t> is a good resource for automating feature engineering, although I’ve found it to be very computationally expensive</a:t>
            </a:r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F503A-D37B-401C-BC5F-E61E2C49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 algn="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6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64A0-0F01-4439-A1AF-F1DA7583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war against forward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C98C-5C67-4612-9076-5472ECD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Accidentally encoding future information into your model is dangerously easy. Significant precautions need to be taken</a:t>
            </a:r>
          </a:p>
          <a:p>
            <a:r>
              <a:rPr lang="en-CA" dirty="0"/>
              <a:t>PCA</a:t>
            </a:r>
          </a:p>
          <a:p>
            <a:pPr lvl="1"/>
            <a:r>
              <a:rPr lang="en-CA" dirty="0"/>
              <a:t>If using PCA or other </a:t>
            </a:r>
            <a:r>
              <a:rPr lang="en-CA" dirty="0" err="1"/>
              <a:t>dimensionalty</a:t>
            </a:r>
            <a:r>
              <a:rPr lang="en-CA" dirty="0"/>
              <a:t> reduction tools, you must perform a </a:t>
            </a:r>
            <a:r>
              <a:rPr lang="en-CA" dirty="0" err="1"/>
              <a:t>walkforward</a:t>
            </a:r>
            <a:r>
              <a:rPr lang="en-CA" dirty="0"/>
              <a:t> fit/transform</a:t>
            </a:r>
          </a:p>
          <a:p>
            <a:pPr lvl="1"/>
            <a:r>
              <a:rPr lang="en-CA" dirty="0"/>
              <a:t>NB: when doing this practically, the direction of your eigenvectors may reverse and must be corrected for</a:t>
            </a:r>
          </a:p>
          <a:p>
            <a:r>
              <a:rPr lang="en-CA" dirty="0"/>
              <a:t>Feature selection</a:t>
            </a:r>
          </a:p>
          <a:p>
            <a:pPr lvl="1"/>
            <a:r>
              <a:rPr lang="en-CA" dirty="0"/>
              <a:t>Correlations and other relationships between variables which might be known ex-post were not known at the time of the model’s training</a:t>
            </a:r>
          </a:p>
          <a:p>
            <a:r>
              <a:rPr lang="en-CA" dirty="0"/>
              <a:t>Data availability</a:t>
            </a:r>
          </a:p>
          <a:p>
            <a:pPr lvl="1"/>
            <a:r>
              <a:rPr lang="en-CA" dirty="0"/>
              <a:t>Sometimes data is made available after the fact, but dated to a time when it was not known</a:t>
            </a:r>
          </a:p>
          <a:p>
            <a:pPr lvl="1"/>
            <a:r>
              <a:rPr lang="en-CA" dirty="0"/>
              <a:t>Prime example is economic data, </a:t>
            </a:r>
            <a:r>
              <a:rPr lang="en-CA" dirty="0" err="1"/>
              <a:t>eg</a:t>
            </a:r>
            <a:r>
              <a:rPr lang="en-CA" dirty="0"/>
              <a:t> unemployment rates. Data for </a:t>
            </a:r>
            <a:r>
              <a:rPr lang="en-CA" dirty="0" err="1"/>
              <a:t>Octover</a:t>
            </a:r>
            <a:r>
              <a:rPr lang="en-CA" dirty="0"/>
              <a:t> 2018 is not known until November 2018, but dated as Oct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4D7B2-F9CA-41F0-A3DD-0C57AF2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8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2F983-6249-42DE-A4B1-FE520B71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2873-1DCD-4E0F-BC06-2F06ADFE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CA" sz="1600"/>
              <a:t>Random splits introduce forward looking information that was not available at the time of the forecast</a:t>
            </a:r>
          </a:p>
          <a:p>
            <a:r>
              <a:rPr lang="en-CA" sz="1600"/>
              <a:t>Train and testing can be performed instead using walk-forward type windows</a:t>
            </a:r>
          </a:p>
          <a:p>
            <a:pPr lvl="1"/>
            <a:r>
              <a:rPr lang="en-CA" sz="1600"/>
              <a:t>Sliding windows drop past information that may no longer be relevant, eg during regims shifts</a:t>
            </a:r>
          </a:p>
          <a:p>
            <a:pPr lvl="1"/>
            <a:r>
              <a:rPr lang="en-CA" sz="1600"/>
              <a:t>Expanding windows assume all historical information could be important</a:t>
            </a:r>
          </a:p>
          <a:p>
            <a:r>
              <a:rPr lang="en-CA" sz="1600"/>
              <a:t>Cross validation can be performed on an embargoed window, such as the most recent period</a:t>
            </a:r>
          </a:p>
          <a:p>
            <a:endParaRPr lang="en-CA" sz="1600"/>
          </a:p>
        </p:txBody>
      </p:sp>
      <p:pic>
        <p:nvPicPr>
          <p:cNvPr id="2050" name="Picture 2" descr="http://eng.uber.com/wp-content/uploads/2018/09/image6-e1536165830511.png">
            <a:extLst>
              <a:ext uri="{FF2B5EF4-FFF2-40B4-BE49-F238E27FC236}">
                <a16:creationId xmlns:a16="http://schemas.microsoft.com/office/drawing/2014/main" id="{767075DE-EF8C-4C48-BF53-850A6B12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777379"/>
            <a:ext cx="6894236" cy="18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C6EE-9436-4F2A-8BE7-D1A33B45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>
                <a:solidFill>
                  <a:prstClr val="black">
                    <a:tint val="75000"/>
                  </a:prstClr>
                </a:solidFill>
              </a:rPr>
              <a:t> Images courtesy of https://eng.uber.com/forecasting-introduction/</a:t>
            </a:r>
          </a:p>
        </p:txBody>
      </p:sp>
    </p:spTree>
    <p:extLst>
      <p:ext uri="{BB962C8B-B14F-4D97-AF65-F5344CB8AC3E}">
        <p14:creationId xmlns:p14="http://schemas.microsoft.com/office/powerpoint/2010/main" val="12643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754D-3163-4A63-A1BB-FE087D8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Backtesting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C430-423F-41D6-9777-A6683F9C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955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Using sliding/expanding windows to continually train/test/eval your model against an embargoed portion of data</a:t>
            </a:r>
          </a:p>
          <a:p>
            <a:r>
              <a:rPr lang="en-CA" dirty="0" err="1"/>
              <a:t>Resliency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Is the model resilient to the introduction of uniform or non-uniform gaussian noise? </a:t>
            </a:r>
          </a:p>
          <a:p>
            <a:pPr lvl="1"/>
            <a:r>
              <a:rPr lang="en-CA" dirty="0" err="1"/>
              <a:t>Backcasting</a:t>
            </a:r>
            <a:r>
              <a:rPr lang="en-CA" dirty="0"/>
              <a:t>: A (sometimes) useful tool</a:t>
            </a:r>
          </a:p>
          <a:p>
            <a:pPr lvl="2"/>
            <a:r>
              <a:rPr lang="en-CA" dirty="0"/>
              <a:t>If your series is truly stationary, you may be able to simply ‘forecast’ past data by reversing the </a:t>
            </a:r>
            <a:r>
              <a:rPr lang="en-CA" dirty="0" err="1"/>
              <a:t>chonological</a:t>
            </a:r>
            <a:r>
              <a:rPr lang="en-CA" dirty="0"/>
              <a:t> order of your data</a:t>
            </a:r>
          </a:p>
          <a:p>
            <a:pPr lvl="2"/>
            <a:r>
              <a:rPr lang="en-CA" dirty="0"/>
              <a:t>Issues with exogenous data series</a:t>
            </a:r>
          </a:p>
          <a:p>
            <a:r>
              <a:rPr lang="en-CA" dirty="0"/>
              <a:t>In low information time series (</a:t>
            </a:r>
            <a:r>
              <a:rPr lang="en-CA" dirty="0" err="1"/>
              <a:t>eg</a:t>
            </a:r>
            <a:r>
              <a:rPr lang="en-CA" dirty="0"/>
              <a:t> stock markets) the historical path represents only one of the possible paths that could have occurred.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437EA-045C-4465-A7F0-0B0BE71F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https://otexts.org/fpp2/backcasting.html</a:t>
            </a:r>
          </a:p>
        </p:txBody>
      </p:sp>
      <p:pic>
        <p:nvPicPr>
          <p:cNvPr id="7170" name="Picture 2" descr="Backcasts for quarterly retail trade in the Euro area using an ARIMA model.">
            <a:extLst>
              <a:ext uri="{FF2B5EF4-FFF2-40B4-BE49-F238E27FC236}">
                <a16:creationId xmlns:a16="http://schemas.microsoft.com/office/drawing/2014/main" id="{61250429-C6B8-47B9-8035-FE631C08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71" y="2042445"/>
            <a:ext cx="5628957" cy="34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0DBD-0AE7-4B25-970D-4FD49EA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Forecasting Gone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75D0-C737-46AE-9043-6A29013F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27"/>
            <a:ext cx="10087947" cy="14828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Random walk below being predicted with R</a:t>
            </a:r>
            <a:r>
              <a:rPr lang="en-US" baseline="30000" dirty="0"/>
              <a:t>2</a:t>
            </a:r>
            <a:r>
              <a:rPr lang="en-US" dirty="0"/>
              <a:t>=0.9</a:t>
            </a:r>
          </a:p>
          <a:p>
            <a:pPr lvl="1"/>
            <a:r>
              <a:rPr lang="en-US" dirty="0"/>
              <a:t>‘Forecast’ in this case is just predicting the last data point</a:t>
            </a:r>
          </a:p>
          <a:p>
            <a:pPr lvl="1"/>
            <a:r>
              <a:rPr lang="en-US" dirty="0"/>
              <a:t>First order differencing should have been applied. Predictive power drops to 0 afterwards</a:t>
            </a:r>
          </a:p>
          <a:p>
            <a:r>
              <a:rPr lang="en-US" dirty="0"/>
              <a:t>Be careful how you measure success.  The models will deliver what you ask</a:t>
            </a:r>
          </a:p>
          <a:p>
            <a:r>
              <a:rPr lang="en-US" dirty="0"/>
              <a:t>Personal experience with consultant. Used traditional train/test split and </a:t>
            </a:r>
            <a:r>
              <a:rPr lang="en-US" dirty="0" err="1"/>
              <a:t>xgboost</a:t>
            </a:r>
            <a:r>
              <a:rPr lang="en-US" dirty="0"/>
              <a:t> classifier, accuracy ~95%. After switching to a walk-forward train/test model, accuracy dropped to 50% for binary classifier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0B3A9-C983-4EAD-BC94-5B276BC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8" name="Picture 4" descr="https://cdn-images-1.medium.com/max/1000/1*A-ubY-due4lcTEOgGSCvoQ.jpeg">
            <a:extLst>
              <a:ext uri="{FF2B5EF4-FFF2-40B4-BE49-F238E27FC236}">
                <a16:creationId xmlns:a16="http://schemas.microsoft.com/office/drawing/2014/main" id="{FD1C68A1-8E9B-440A-BD44-14637037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73067"/>
            <a:ext cx="9064934" cy="313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689A-F28C-47F1-8214-7FC4AC8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E8B4-B2E6-496D-852A-6B2B4F2C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Traditional forecasting models</a:t>
            </a:r>
          </a:p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Traditional ML/Statistical learning techniques</a:t>
            </a:r>
          </a:p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Deep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696-90F2-41DC-8315-62314FEC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1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F118C-68F3-44EF-8F8E-CC26E95E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Traditional Forecasting Models</a:t>
            </a:r>
          </a:p>
        </p:txBody>
      </p:sp>
      <p:pic>
        <p:nvPicPr>
          <p:cNvPr id="8198" name="Picture 6" descr="Figure 3">
            <a:extLst>
              <a:ext uri="{FF2B5EF4-FFF2-40B4-BE49-F238E27FC236}">
                <a16:creationId xmlns:a16="http://schemas.microsoft.com/office/drawing/2014/main" id="{9E14EC61-F9DC-4C51-A4F3-4542CC66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4" y="3654599"/>
            <a:ext cx="3662730" cy="24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Figure 1">
            <a:extLst>
              <a:ext uri="{FF2B5EF4-FFF2-40B4-BE49-F238E27FC236}">
                <a16:creationId xmlns:a16="http://schemas.microsoft.com/office/drawing/2014/main" id="{3EB7FD4D-D083-4E60-B732-ADD92798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4" y="761581"/>
            <a:ext cx="3662730" cy="24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312E-BE92-47BD-B7BF-817CA491B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Autoregressive models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ARMA/ARIMA. Differencing </a:t>
            </a:r>
            <a:r>
              <a:rPr lang="en-US" sz="13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1300">
                <a:solidFill>
                  <a:srgbClr val="FFFFFF"/>
                </a:solidFill>
              </a:rPr>
              <a:t> ARIMA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VAR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GARCH</a:t>
            </a:r>
          </a:p>
          <a:p>
            <a:r>
              <a:rPr lang="en-US" sz="1300">
                <a:solidFill>
                  <a:srgbClr val="FFFFFF"/>
                </a:solidFill>
              </a:rPr>
              <a:t>Very strong assumptions about stationarity in all these models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Box-Jenkins approached states that non stationary data can be made stationary through differencing</a:t>
            </a:r>
          </a:p>
          <a:p>
            <a:r>
              <a:rPr lang="en-US" sz="1300">
                <a:solidFill>
                  <a:srgbClr val="FFFFFF"/>
                </a:solidFill>
              </a:rPr>
              <a:t>ARMA/ARIMA represent unidirectional relationships of predictor </a:t>
            </a:r>
            <a:r>
              <a:rPr lang="en-US" sz="13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1300">
                <a:solidFill>
                  <a:srgbClr val="FFFFFF"/>
                </a:solidFill>
              </a:rPr>
              <a:t> forecast </a:t>
            </a:r>
          </a:p>
          <a:p>
            <a:r>
              <a:rPr lang="en-US" sz="1300">
                <a:solidFill>
                  <a:srgbClr val="FFFFFF"/>
                </a:solidFill>
              </a:rPr>
              <a:t>VAR generalize this futher to allow for bidirectional relationships</a:t>
            </a:r>
          </a:p>
          <a:p>
            <a:r>
              <a:rPr lang="en-US" sz="1300">
                <a:solidFill>
                  <a:srgbClr val="FFFFFF"/>
                </a:solidFill>
              </a:rPr>
              <a:t>ARIMA: conditional mean GARCH: conditional variance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6977-1876-47FB-A635-78F4EA35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6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9E39-840D-4259-AF84-4E31D8D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Forecasting with Traditional ML Models</a:t>
            </a:r>
          </a:p>
        </p:txBody>
      </p:sp>
      <p:pic>
        <p:nvPicPr>
          <p:cNvPr id="9218" name="Picture 2" descr="https://cdn-images-1.medium.com/max/1600/0*h_F2yLpH1POFlrgb.">
            <a:extLst>
              <a:ext uri="{FF2B5EF4-FFF2-40B4-BE49-F238E27FC236}">
                <a16:creationId xmlns:a16="http://schemas.microsoft.com/office/drawing/2014/main" id="{69D25EAB-3A72-4DC2-B709-40D69BDD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661459"/>
            <a:ext cx="5069382" cy="26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D303-C395-473A-8C29-BDB966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62" y="2428702"/>
            <a:ext cx="3627063" cy="373281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700" dirty="0"/>
              <a:t>Regression models</a:t>
            </a:r>
          </a:p>
          <a:p>
            <a:pPr lvl="1"/>
            <a:r>
              <a:rPr lang="en-US" sz="1700" dirty="0"/>
              <a:t>Ridge, Lasso, </a:t>
            </a:r>
            <a:r>
              <a:rPr lang="en-US" sz="1700" dirty="0" err="1"/>
              <a:t>ElasticNet</a:t>
            </a:r>
            <a:r>
              <a:rPr lang="en-US" sz="1700" dirty="0"/>
              <a:t>, SVR, </a:t>
            </a:r>
            <a:r>
              <a:rPr lang="en-US" sz="1700" dirty="0" err="1"/>
              <a:t>etc</a:t>
            </a:r>
            <a:endParaRPr lang="en-US" sz="1700" dirty="0"/>
          </a:p>
          <a:p>
            <a:r>
              <a:rPr lang="en-US" sz="1700" dirty="0"/>
              <a:t>Decision trees/forests</a:t>
            </a:r>
          </a:p>
          <a:p>
            <a:pPr lvl="1"/>
            <a:r>
              <a:rPr lang="en-US" sz="1300" dirty="0"/>
              <a:t>Discrete predictions</a:t>
            </a:r>
          </a:p>
          <a:p>
            <a:r>
              <a:rPr lang="en-US" sz="1700" dirty="0"/>
              <a:t>These models are not time aware</a:t>
            </a:r>
          </a:p>
          <a:p>
            <a:r>
              <a:rPr lang="en-US" sz="1700" dirty="0"/>
              <a:t>Significant feature engineering required</a:t>
            </a:r>
          </a:p>
          <a:p>
            <a:pPr lvl="1"/>
            <a:r>
              <a:rPr lang="en-US" sz="1700" dirty="0"/>
              <a:t>Attempt to transform the time series into a multidimensional space with the </a:t>
            </a:r>
            <a:r>
              <a:rPr lang="en-US" sz="1700" dirty="0" err="1"/>
              <a:t>markov</a:t>
            </a:r>
            <a:r>
              <a:rPr lang="en-US" sz="1700" dirty="0"/>
              <a:t> property</a:t>
            </a:r>
          </a:p>
          <a:p>
            <a:r>
              <a:rPr lang="en-US" sz="1700" dirty="0"/>
              <a:t>In some cases, classifiers can also be used where future state (</a:t>
            </a:r>
            <a:r>
              <a:rPr lang="en-US" sz="1700" dirty="0" err="1"/>
              <a:t>eg</a:t>
            </a:r>
            <a:r>
              <a:rPr lang="en-US" sz="1700" dirty="0"/>
              <a:t> increase/decrease beyond a threshold) is desired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D2A6-A8FD-4955-85D1-763B8294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https://towardsdatascience.com/regression-prediction-intervals-with-xgboost-428e0a018b</a:t>
            </a:r>
          </a:p>
        </p:txBody>
      </p:sp>
    </p:spTree>
    <p:extLst>
      <p:ext uri="{BB962C8B-B14F-4D97-AF65-F5344CB8AC3E}">
        <p14:creationId xmlns:p14="http://schemas.microsoft.com/office/powerpoint/2010/main" val="348558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DE2D-4B79-43E5-882C-048F7151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F1DF-62E1-4711-8DA4-D2F764636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Long short term memory RNNs (LSTM)</a:t>
            </a:r>
          </a:p>
          <a:p>
            <a:pPr lvl="1"/>
            <a:r>
              <a:rPr lang="en-CA" dirty="0"/>
              <a:t>Other RNNs</a:t>
            </a:r>
          </a:p>
          <a:p>
            <a:r>
              <a:rPr lang="en-CA" dirty="0"/>
              <a:t>Time delay neural network (TDNN) </a:t>
            </a:r>
          </a:p>
          <a:p>
            <a:r>
              <a:rPr lang="en-CA" dirty="0"/>
              <a:t>Recurrent networks ‘unravel’ during training/prediction</a:t>
            </a:r>
          </a:p>
          <a:p>
            <a:pPr lvl="1"/>
            <a:r>
              <a:rPr lang="en-CA" dirty="0"/>
              <a:t>Encode prior predictions and prior state at t-1…t-n</a:t>
            </a:r>
          </a:p>
          <a:p>
            <a:pPr lvl="1"/>
            <a:r>
              <a:rPr lang="en-CA" dirty="0"/>
              <a:t>LSTMs can be thought of as </a:t>
            </a:r>
            <a:r>
              <a:rPr lang="en-CA" dirty="0" err="1"/>
              <a:t>markov</a:t>
            </a:r>
            <a:r>
              <a:rPr lang="en-CA" dirty="0"/>
              <a:t> transforms over the lookback period</a:t>
            </a:r>
          </a:p>
          <a:p>
            <a:pPr lvl="1"/>
            <a:r>
              <a:rPr lang="en-CA" dirty="0"/>
              <a:t>Ability to ‘remember’ dependencies between inputs across time delays. Vanishing gradient problem</a:t>
            </a:r>
          </a:p>
          <a:p>
            <a:r>
              <a:rPr lang="en-CA" dirty="0"/>
              <a:t>Feature engineering can still be necessary if long term dependencies exist which are  greater than the lookback period</a:t>
            </a:r>
          </a:p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6FCA-C35C-47AC-A7C5-73C10CBB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 descr="https://cdn-images-1.medium.com/max/1600/1*z4qT1SIp79JZ21x86w_4gA.jpeg">
            <a:extLst>
              <a:ext uri="{FF2B5EF4-FFF2-40B4-BE49-F238E27FC236}">
                <a16:creationId xmlns:a16="http://schemas.microsoft.com/office/drawing/2014/main" id="{034BA47A-BF56-464A-8198-C60FB7D61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3"/>
          <a:stretch/>
        </p:blipFill>
        <p:spPr bwMode="auto">
          <a:xfrm>
            <a:off x="7894357" y="750785"/>
            <a:ext cx="2300730" cy="210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eras LSTM tutorial architecture">
            <a:extLst>
              <a:ext uri="{FF2B5EF4-FFF2-40B4-BE49-F238E27FC236}">
                <a16:creationId xmlns:a16="http://schemas.microsoft.com/office/drawing/2014/main" id="{135FAE0D-D8DB-4B69-816F-FCA71208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45" y="3038578"/>
            <a:ext cx="2862754" cy="29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2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A5D-EDB7-4B16-AA56-E3EC16D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(Briefly)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6CCC-3481-4E77-BACE-8EE0C818E8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Traditional Models</a:t>
            </a:r>
          </a:p>
          <a:p>
            <a:pPr lvl="1"/>
            <a:r>
              <a:rPr lang="en-US" dirty="0"/>
              <a:t>Confidence intervals built in to ARIMA</a:t>
            </a:r>
          </a:p>
          <a:p>
            <a:pPr lvl="1"/>
            <a:r>
              <a:rPr lang="en-US" dirty="0"/>
              <a:t>AFAIK no direct method of measuring forecast uncertainty with </a:t>
            </a:r>
            <a:r>
              <a:rPr lang="en-US" dirty="0" err="1"/>
              <a:t>VARs.</a:t>
            </a:r>
            <a:r>
              <a:rPr lang="en-US" dirty="0"/>
              <a:t> Bootstrapping and Bayesian VARs are referenced</a:t>
            </a:r>
          </a:p>
          <a:p>
            <a:r>
              <a:rPr lang="en-US" dirty="0"/>
              <a:t>ML Models</a:t>
            </a:r>
          </a:p>
          <a:p>
            <a:pPr lvl="1"/>
            <a:r>
              <a:rPr lang="en-US" dirty="0"/>
              <a:t>Quantile prediction using tree methods</a:t>
            </a:r>
          </a:p>
          <a:p>
            <a:pPr lvl="1"/>
            <a:r>
              <a:rPr lang="en-US" dirty="0"/>
              <a:t>Currently do not know of any mechanisms for forecast uncertainty using linear models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Essentially run multiple predictions with random dropout to create a distribution of outputs</a:t>
            </a:r>
          </a:p>
          <a:p>
            <a:pPr lvl="1"/>
            <a:r>
              <a:rPr lang="en-US" dirty="0"/>
              <a:t>As of writing, I am unclear if this approach applies to RNNs</a:t>
            </a:r>
          </a:p>
          <a:p>
            <a:r>
              <a:rPr lang="en-US" dirty="0"/>
              <a:t>Bayesian Neural Networks are receiving attention around uncertainty estimation in deep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C5C8-6821-4687-A46D-91F020AE3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Additional resources:</a:t>
            </a:r>
          </a:p>
          <a:p>
            <a:pPr lvl="1"/>
            <a:r>
              <a:rPr lang="en-US" dirty="0">
                <a:hlinkClick r:id="rId2"/>
              </a:rPr>
              <a:t>https://towardsdatascience.com/regression-prediction-intervals-with-xgboost-428e0a018b</a:t>
            </a:r>
            <a:endParaRPr lang="en-CA" dirty="0"/>
          </a:p>
          <a:p>
            <a:pPr lvl="1"/>
            <a:r>
              <a:rPr lang="en-US" dirty="0">
                <a:hlinkClick r:id="rId3"/>
              </a:rPr>
              <a:t>http://mlg.eng.cam.ac.uk/yarin/blog_3d801aa532c1ce.html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https://arxiv.org/abs/1709.01907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https://scottlocklin.wordpress.com/2016/12/05/predicting-with-confidence-the-best-machine-learning-idea-you-never-heard-of/</a:t>
            </a:r>
            <a:endParaRPr lang="en-US" dirty="0"/>
          </a:p>
          <a:p>
            <a:pPr lvl="1"/>
            <a:r>
              <a:rPr lang="en-US" i="1" dirty="0">
                <a:hlinkClick r:id="rId6"/>
              </a:rPr>
              <a:t>https://fairyonice.github.io/Measure-the-uncertainty-in-deep-learning-models-using-dropout.html</a:t>
            </a:r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EFD8-AB03-47AC-8D0A-08EDAAEA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26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F254C-1612-499D-ABB8-66DE9156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Who uses time series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0CEE5-C026-4BAF-BDD5-F0B67621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/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C91E98-C573-487F-82C3-713C7AE90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605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5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755F-7CFA-436D-8506-B48F1429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Unique Challenges of Time Series Data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AB3FF-B99D-43A1-92DF-4C5BFCB2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2CA0C40-054B-472C-B49B-33399EC90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38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7AEA5-FF7B-43C5-B59D-FF3AA2C0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CA" sz="4000"/>
              <a:t>Import concepts</a:t>
            </a:r>
          </a:p>
        </p:txBody>
      </p:sp>
      <p:pic>
        <p:nvPicPr>
          <p:cNvPr id="1026" name="Picture 2" descr="Mean_nonstationary">
            <a:extLst>
              <a:ext uri="{FF2B5EF4-FFF2-40B4-BE49-F238E27FC236}">
                <a16:creationId xmlns:a16="http://schemas.microsoft.com/office/drawing/2014/main" id="{A17F0727-7329-41F6-8DE6-9D19BDA4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70" y="363264"/>
            <a:ext cx="3752090" cy="16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462D-D97C-4143-8E72-F2489C0F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en-CA" sz="2400" dirty="0"/>
              <a:t>Stationarity</a:t>
            </a:r>
          </a:p>
          <a:p>
            <a:r>
              <a:rPr lang="en-CA" sz="2400" dirty="0"/>
              <a:t>Memory</a:t>
            </a:r>
          </a:p>
          <a:p>
            <a:r>
              <a:rPr lang="en-CA" sz="2400" dirty="0"/>
              <a:t>Autoregression, autocorrelation</a:t>
            </a:r>
          </a:p>
          <a:p>
            <a:r>
              <a:rPr lang="en-CA" sz="2400" dirty="0"/>
              <a:t>Seasonality, trend, cycles</a:t>
            </a:r>
          </a:p>
          <a:p>
            <a:r>
              <a:rPr lang="en-CA" sz="2400" dirty="0"/>
              <a:t>Exogenous vs endogenous</a:t>
            </a:r>
          </a:p>
          <a:p>
            <a:r>
              <a:rPr lang="en-CA" sz="2400" dirty="0"/>
              <a:t>Homo/</a:t>
            </a:r>
            <a:r>
              <a:rPr lang="en-CA" sz="2400" dirty="0" err="1"/>
              <a:t>heteroskedacity</a:t>
            </a:r>
            <a:endParaRPr lang="en-CA" sz="2400" dirty="0"/>
          </a:p>
          <a:p>
            <a:r>
              <a:rPr lang="en-CA" sz="2400" dirty="0"/>
              <a:t>Markov property</a:t>
            </a:r>
          </a:p>
          <a:p>
            <a:endParaRPr lang="en-CA" sz="2400" dirty="0"/>
          </a:p>
        </p:txBody>
      </p:sp>
      <p:pic>
        <p:nvPicPr>
          <p:cNvPr id="1028" name="Picture 4" descr="Var_nonstationary">
            <a:extLst>
              <a:ext uri="{FF2B5EF4-FFF2-40B4-BE49-F238E27FC236}">
                <a16:creationId xmlns:a16="http://schemas.microsoft.com/office/drawing/2014/main" id="{C1F61C36-B7B3-40D0-80E1-BA78E94B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3" y="2444689"/>
            <a:ext cx="3742087" cy="162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_nonstationary">
            <a:extLst>
              <a:ext uri="{FF2B5EF4-FFF2-40B4-BE49-F238E27FC236}">
                <a16:creationId xmlns:a16="http://schemas.microsoft.com/office/drawing/2014/main" id="{61959160-BBD6-4D1A-8D11-29A33BA2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7" y="4514060"/>
            <a:ext cx="3732084" cy="16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3A45-E7CC-4F90-BF17-EFFA9487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900"/>
              <a:t>Images courtesy of https://www.analyticsvidhya.com/blog/2015/12/complete-tutorial-time-series-modeling/</a:t>
            </a:r>
          </a:p>
        </p:txBody>
      </p:sp>
    </p:spTree>
    <p:extLst>
      <p:ext uri="{BB962C8B-B14F-4D97-AF65-F5344CB8AC3E}">
        <p14:creationId xmlns:p14="http://schemas.microsoft.com/office/powerpoint/2010/main" val="11938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288-B496-4437-85A0-53630621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CA" dirty="0"/>
              <a:t>The Markov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1D16-7A65-4B50-80FE-C69E6CF9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35" y="2806780"/>
            <a:ext cx="6066118" cy="2438546"/>
          </a:xfrm>
        </p:spPr>
        <p:txBody>
          <a:bodyPr>
            <a:normAutofit/>
          </a:bodyPr>
          <a:lstStyle/>
          <a:p>
            <a:r>
              <a:rPr lang="en-CA" sz="1300" dirty="0"/>
              <a:t>The future state is entirely dependent on previous state plus stochastic processes</a:t>
            </a:r>
          </a:p>
          <a:p>
            <a:r>
              <a:rPr lang="en-CA" sz="1300" dirty="0"/>
              <a:t>Effectively introducing the </a:t>
            </a:r>
            <a:r>
              <a:rPr lang="en-CA" sz="1300" dirty="0" err="1"/>
              <a:t>markov</a:t>
            </a:r>
            <a:r>
              <a:rPr lang="en-CA" sz="1300" dirty="0"/>
              <a:t> property into your time series is can be critical for non-time aware models</a:t>
            </a:r>
          </a:p>
          <a:p>
            <a:pPr lvl="1"/>
            <a:r>
              <a:rPr lang="en-CA" sz="1300" dirty="0"/>
              <a:t>For traditional models such as decision trees or logistic regression, feature engineering is necessary </a:t>
            </a:r>
          </a:p>
          <a:p>
            <a:pPr lvl="1"/>
            <a:r>
              <a:rPr lang="en-CA" sz="1300" dirty="0"/>
              <a:t>Some deep learning models (LSTMs) encode state and can be seen as learning internal state for which the </a:t>
            </a:r>
            <a:r>
              <a:rPr lang="en-CA" sz="1300" dirty="0" err="1"/>
              <a:t>markov</a:t>
            </a:r>
            <a:r>
              <a:rPr lang="en-CA" sz="1300" dirty="0"/>
              <a:t> property holds for a given time horizon</a:t>
            </a:r>
          </a:p>
          <a:p>
            <a:pPr lvl="1"/>
            <a:r>
              <a:rPr lang="en-CA" sz="1300" dirty="0"/>
              <a:t>Reinforcement learning models technically need the </a:t>
            </a:r>
            <a:r>
              <a:rPr lang="en-CA" sz="1300" dirty="0" err="1"/>
              <a:t>markov</a:t>
            </a:r>
            <a:r>
              <a:rPr lang="en-CA" sz="1300" dirty="0"/>
              <a:t> property to hold in order to mathematically prove convergence </a:t>
            </a: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122" name="Picture 2" descr="Image result for markov chain">
            <a:extLst>
              <a:ext uri="{FF2B5EF4-FFF2-40B4-BE49-F238E27FC236}">
                <a16:creationId xmlns:a16="http://schemas.microsoft.com/office/drawing/2014/main" id="{E27432BD-D299-49A4-9F92-9B604862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27" y="2899149"/>
            <a:ext cx="2828298" cy="20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B27B-3E39-45D4-8052-C998DFE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D36D-61E1-4F2F-84A7-04ED1DC9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Techniques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6AC0-19E0-4A68-AD15-14D49983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Testing stationarity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Train/test/evaluation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Derived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7B3E5-55AD-4BE0-A14C-BECF938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1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CB6-2B23-4108-90ED-D27B31D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Dealing with non-stationarity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320D-D987-43CE-8B76-A9B418B62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Applying differences, log differences, and numerical differentiation are common techniques</a:t>
            </a:r>
          </a:p>
          <a:p>
            <a:pPr lvl="1"/>
            <a:r>
              <a:rPr lang="en-CA" dirty="0" err="1"/>
              <a:t>Eg</a:t>
            </a:r>
            <a:r>
              <a:rPr lang="en-CA" dirty="0"/>
              <a:t> Box-Jenkins method for ARIMA recommends taking the first difference plus additional differences for seasonality</a:t>
            </a:r>
          </a:p>
          <a:p>
            <a:r>
              <a:rPr lang="en-CA" dirty="0"/>
              <a:t>Additional transformations (log, sqrt, detrending, filtering outliers) can also be applied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A458-38C5-4BB4-82FC-3A7CD88E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695" y="6310312"/>
            <a:ext cx="4114800" cy="365125"/>
          </a:xfrm>
        </p:spPr>
        <p:txBody>
          <a:bodyPr/>
          <a:lstStyle/>
          <a:p>
            <a:r>
              <a:rPr lang="en-CA" dirty="0"/>
              <a:t>Images courtesy of https://datascienceplus.com/time-series-analysis-building-a-model-on-non-stationary-time-series/</a:t>
            </a:r>
          </a:p>
        </p:txBody>
      </p:sp>
      <p:pic>
        <p:nvPicPr>
          <p:cNvPr id="6146" name="Picture 2" descr="https://datascienceplus.com/wp-content/uploads/2015/08/gtemp.png">
            <a:extLst>
              <a:ext uri="{FF2B5EF4-FFF2-40B4-BE49-F238E27FC236}">
                <a16:creationId xmlns:a16="http://schemas.microsoft.com/office/drawing/2014/main" id="{65CD4070-D27D-4039-88F4-338781EA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37" y="1320283"/>
            <a:ext cx="4524960" cy="27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datascienceplus.com/wp-content/uploads/2015/08/gtempdiff.png">
            <a:extLst>
              <a:ext uri="{FF2B5EF4-FFF2-40B4-BE49-F238E27FC236}">
                <a16:creationId xmlns:a16="http://schemas.microsoft.com/office/drawing/2014/main" id="{80561D9C-29E2-4DEC-9469-33B41CB5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56" y="4001294"/>
            <a:ext cx="4181681" cy="256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6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8B97-4E7F-4CC3-9081-13EAFEFC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for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5945-D26D-4141-9321-DE038E25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9" y="1817080"/>
            <a:ext cx="4699475" cy="4351338"/>
          </a:xfrm>
        </p:spPr>
        <p:txBody>
          <a:bodyPr>
            <a:normAutofit lnSpcReduction="10000"/>
          </a:bodyPr>
          <a:lstStyle/>
          <a:p>
            <a:r>
              <a:rPr lang="en-CA" sz="2600" dirty="0"/>
              <a:t>*Always* requires making assumptions about the underlying nature of the dataset. Be cognizant of your assumptions</a:t>
            </a:r>
          </a:p>
          <a:p>
            <a:r>
              <a:rPr lang="en-CA" sz="2600" dirty="0"/>
              <a:t>Augmented dickey fuller test (ADF) most common mechanism to test stationarity</a:t>
            </a:r>
          </a:p>
          <a:p>
            <a:pPr lvl="1"/>
            <a:r>
              <a:rPr lang="en-CA" sz="2200" dirty="0"/>
              <a:t>Type of unit root test</a:t>
            </a:r>
          </a:p>
          <a:p>
            <a:pPr lvl="1"/>
            <a:r>
              <a:rPr lang="en-CA" sz="2200" dirty="0"/>
              <a:t>Null hypothesis is that unit root is present in a time series sample</a:t>
            </a:r>
          </a:p>
          <a:p>
            <a:pPr lvl="1"/>
            <a:r>
              <a:rPr lang="en-CA" sz="2200" dirty="0" err="1"/>
              <a:t>Statsmodels</a:t>
            </a:r>
            <a:r>
              <a:rPr lang="en-CA" sz="2200" dirty="0"/>
              <a:t> package has built in </a:t>
            </a:r>
            <a:r>
              <a:rPr lang="en-CA" sz="2200" dirty="0" err="1"/>
              <a:t>adf</a:t>
            </a:r>
            <a:r>
              <a:rPr lang="en-CA" sz="2200" dirty="0"/>
              <a:t> functions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7CCA-E1BF-48BC-84F2-EFED137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16AD9-A326-45FD-B588-DC1C07C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04" y="1921349"/>
            <a:ext cx="6763694" cy="166710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737C2B-5292-4B6A-A7F5-F2F2B3DE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67051"/>
              </p:ext>
            </p:extLst>
          </p:nvPr>
        </p:nvGraphicFramePr>
        <p:xfrm>
          <a:off x="5426580" y="3684181"/>
          <a:ext cx="4413903" cy="2178234"/>
        </p:xfrm>
        <a:graphic>
          <a:graphicData uri="http://schemas.openxmlformats.org/drawingml/2006/table">
            <a:tbl>
              <a:tblPr/>
              <a:tblGrid>
                <a:gridCol w="272397">
                  <a:extLst>
                    <a:ext uri="{9D8B030D-6E8A-4147-A177-3AD203B41FA5}">
                      <a16:colId xmlns:a16="http://schemas.microsoft.com/office/drawing/2014/main" val="1940757907"/>
                    </a:ext>
                  </a:extLst>
                </a:gridCol>
                <a:gridCol w="4141506">
                  <a:extLst>
                    <a:ext uri="{9D8B030D-6E8A-4147-A177-3AD203B41FA5}">
                      <a16:colId xmlns:a16="http://schemas.microsoft.com/office/drawing/2014/main" val="1777977029"/>
                    </a:ext>
                  </a:extLst>
                </a:gridCol>
              </a:tblGrid>
              <a:tr h="2178234">
                <a:tc>
                  <a:txBody>
                    <a:bodyPr/>
                    <a:lstStyle/>
                    <a:p>
                      <a:pPr algn="ctr" fontAlgn="base"/>
                      <a:endParaRPr lang="en-CA" dirty="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pandas import Series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</a:t>
                      </a:r>
                      <a:r>
                        <a:rPr lang="en-CA" sz="12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statsmodels</a:t>
                      </a:r>
                      <a:r>
                        <a:rPr lang="en-CA" sz="12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sz="12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tsa</a:t>
                      </a:r>
                      <a:r>
                        <a:rPr lang="en-CA" sz="12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sz="12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stattools</a:t>
                      </a:r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import </a:t>
                      </a:r>
                      <a:r>
                        <a:rPr lang="en-CA" sz="12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adfuller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CA" sz="12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sz="12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sz="12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from_csv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'international-airline-passengers.csv'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header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CA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CA" sz="12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sz="12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sz="12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values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CA" sz="12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adfuller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'ADF Statistic: %f'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%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CA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'p-value: %f'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%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CA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'Critical Values:'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value </a:t>
                      </a:r>
                      <a:r>
                        <a:rPr lang="en-CA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CA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].</a:t>
                      </a:r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items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'\</a:t>
                      </a:r>
                      <a:r>
                        <a:rPr lang="en-CA" sz="12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t%s</a:t>
                      </a:r>
                      <a:r>
                        <a:rPr lang="en-CA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: %.3f'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% 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CA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1806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18F85D4-2DD3-4FBC-ACB3-7FB8362A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929" y="4778706"/>
            <a:ext cx="259116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884-AAA4-4D1E-A4DB-866C66E1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Decomposing Trend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DD69-1549-44E9-8907-ADC6B713F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/>
              <a:t>Statmodels</a:t>
            </a:r>
            <a:r>
              <a:rPr lang="en-CA" dirty="0"/>
              <a:t> package has great support, </a:t>
            </a:r>
            <a:r>
              <a:rPr lang="en-CA" dirty="0" err="1"/>
              <a:t>esp</a:t>
            </a:r>
            <a:r>
              <a:rPr lang="en-CA" dirty="0"/>
              <a:t> with datetime indexed pandas objects</a:t>
            </a:r>
          </a:p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1302-2671-446D-8223-3D655681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Multiplicative Decomposition of Airline Passenger Dataset">
            <a:extLst>
              <a:ext uri="{FF2B5EF4-FFF2-40B4-BE49-F238E27FC236}">
                <a16:creationId xmlns:a16="http://schemas.microsoft.com/office/drawing/2014/main" id="{72A7AB42-DDD2-499B-A91E-DF1B7649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02" y="2043031"/>
            <a:ext cx="5222035" cy="391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783D8A-72C2-4D89-AABC-9DE787719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40509"/>
              </p:ext>
            </p:extLst>
          </p:nvPr>
        </p:nvGraphicFramePr>
        <p:xfrm>
          <a:off x="566408" y="3181171"/>
          <a:ext cx="5605794" cy="2834640"/>
        </p:xfrm>
        <a:graphic>
          <a:graphicData uri="http://schemas.openxmlformats.org/drawingml/2006/table">
            <a:tbl>
              <a:tblPr/>
              <a:tblGrid>
                <a:gridCol w="338567">
                  <a:extLst>
                    <a:ext uri="{9D8B030D-6E8A-4147-A177-3AD203B41FA5}">
                      <a16:colId xmlns:a16="http://schemas.microsoft.com/office/drawing/2014/main" val="752250394"/>
                    </a:ext>
                  </a:extLst>
                </a:gridCol>
                <a:gridCol w="5267227">
                  <a:extLst>
                    <a:ext uri="{9D8B030D-6E8A-4147-A177-3AD203B41FA5}">
                      <a16:colId xmlns:a16="http://schemas.microsoft.com/office/drawing/2014/main" val="1921559306"/>
                    </a:ext>
                  </a:extLst>
                </a:gridCol>
              </a:tblGrid>
              <a:tr h="2202679">
                <a:tc>
                  <a:txBody>
                    <a:bodyPr/>
                    <a:lstStyle/>
                    <a:p>
                      <a:pPr algn="ctr" fontAlgn="base"/>
                      <a:br>
                        <a:rPr lang="en-C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</a:br>
                      <a:r>
                        <a:rPr lang="en-C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CA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C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CA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n-CA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pandas import Series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matplotlib import 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pyplot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</a:t>
                      </a:r>
                      <a:r>
                        <a:rPr lang="en-CA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statsmodels</a:t>
                      </a:r>
                      <a:r>
                        <a:rPr lang="en-CA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tsa</a:t>
                      </a:r>
                      <a:r>
                        <a:rPr lang="en-CA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seasonal</a:t>
                      </a:r>
                      <a:r>
                        <a:rPr lang="en-CA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import 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seasonal_decompose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CA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from_csv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'airline-passengers.csv'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header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CA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seasonal_decompose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series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CA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'multiplicative'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CA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plot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CA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pyplot</a:t>
                      </a:r>
                      <a:r>
                        <a:rPr lang="en-CA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CA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show</a:t>
                      </a:r>
                      <a:r>
                        <a:rPr lang="en-CA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7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91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1394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Wingdings</vt:lpstr>
      <vt:lpstr>Office Theme</vt:lpstr>
      <vt:lpstr>Time Series Forecasting </vt:lpstr>
      <vt:lpstr>Who uses time series </vt:lpstr>
      <vt:lpstr>Unique Challenges of Time Series Data</vt:lpstr>
      <vt:lpstr>Import concepts</vt:lpstr>
      <vt:lpstr>The Markov Property</vt:lpstr>
      <vt:lpstr>Practical Techniques</vt:lpstr>
      <vt:lpstr>Dealing with non-stationarity</vt:lpstr>
      <vt:lpstr>Testing for Stationarity</vt:lpstr>
      <vt:lpstr>Decomposing Trend and Seasonality</vt:lpstr>
      <vt:lpstr>Feature Engineering</vt:lpstr>
      <vt:lpstr>The war against forward information</vt:lpstr>
      <vt:lpstr>Train Test Split</vt:lpstr>
      <vt:lpstr>Backtesting</vt:lpstr>
      <vt:lpstr>ML Forecasting Gone Wrong</vt:lpstr>
      <vt:lpstr>Model Selection</vt:lpstr>
      <vt:lpstr>Traditional Forecasting Models</vt:lpstr>
      <vt:lpstr>Forecasting with Traditional ML Models</vt:lpstr>
      <vt:lpstr>Deep Learning Forecasting</vt:lpstr>
      <vt:lpstr>(Briefly) Dealing with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Ben Reeves</dc:creator>
  <cp:lastModifiedBy>Ben Reeves</cp:lastModifiedBy>
  <cp:revision>11</cp:revision>
  <dcterms:created xsi:type="dcterms:W3CDTF">2018-11-25T17:59:46Z</dcterms:created>
  <dcterms:modified xsi:type="dcterms:W3CDTF">2018-11-29T23:18:56Z</dcterms:modified>
</cp:coreProperties>
</file>