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1fde058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1fde058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1fde058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1fde058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31fde058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31fde058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31fde058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31fde058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31fde058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31fde058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31fde0580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31fde0580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31fde058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31fde058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Times New Roman"/>
                <a:ea typeface="Times New Roman"/>
                <a:cs typeface="Times New Roman"/>
                <a:sym typeface="Times New Roman"/>
              </a:rPr>
              <a:t>Meeting Times - Discord (work from home), compromises on fun time, working on our own, taking notes during meetings and posting them on slack.</a:t>
            </a:r>
            <a:endParaRPr sz="10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000">
                <a:latin typeface="Times New Roman"/>
                <a:ea typeface="Times New Roman"/>
                <a:cs typeface="Times New Roman"/>
                <a:sym typeface="Times New Roman"/>
              </a:rPr>
              <a:t>Initial learning - </a:t>
            </a:r>
            <a:endParaRPr sz="10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000">
                <a:latin typeface="Times New Roman"/>
                <a:ea typeface="Times New Roman"/>
                <a:cs typeface="Times New Roman"/>
                <a:sym typeface="Times New Roman"/>
              </a:rPr>
              <a:t>Version Control - SVN is a software versioning and revision control system. Git is a Distributed version control with Peer-to-Peer approach.</a:t>
            </a:r>
            <a:endParaRPr sz="10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000">
                <a:latin typeface="Times New Roman"/>
                <a:ea typeface="Times New Roman"/>
                <a:cs typeface="Times New Roman"/>
                <a:sym typeface="Times New Roman"/>
              </a:rPr>
              <a:t>Interoperability - </a:t>
            </a:r>
            <a:endParaRPr sz="1000">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000">
                <a:latin typeface="Times New Roman"/>
                <a:ea typeface="Times New Roman"/>
                <a:cs typeface="Times New Roman"/>
                <a:sym typeface="Times New Roman"/>
              </a:rPr>
              <a:t>Future GUI- do we do what we want to does avista have an idea of what they want. What software does avista use, and what does it look like. We should base it on the software they use so that the learning curve is less.</a:t>
            </a:r>
            <a:endParaRPr sz="1000">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rPr lang="en" sz="1000">
                <a:latin typeface="Times New Roman"/>
                <a:ea typeface="Times New Roman"/>
                <a:cs typeface="Times New Roman"/>
                <a:sym typeface="Times New Roman"/>
              </a:rPr>
              <a:t>Customer expectations - What do they want, how do they want it to look, these feel wishy washy and not really deffined</a:t>
            </a:r>
            <a:endParaRPr sz="1000">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1fde058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1fde058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10"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requirementstool.netlif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Storming Sprint 1</a:t>
            </a:r>
            <a:endParaRPr/>
          </a:p>
        </p:txBody>
      </p:sp>
      <p:sp>
        <p:nvSpPr>
          <p:cNvPr id="135" name="Google Shape;135;p13"/>
          <p:cNvSpPr txBox="1"/>
          <p:nvPr>
            <p:ph idx="1" type="subTitle"/>
          </p:nvPr>
        </p:nvSpPr>
        <p:spPr>
          <a:xfrm>
            <a:off x="344250" y="3550650"/>
            <a:ext cx="52539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Owen,  Alex,  Samantha,  Mo,  Antonio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Product Backlog</a:t>
            </a:r>
            <a:endParaRPr sz="3000"/>
          </a:p>
        </p:txBody>
      </p:sp>
      <p:pic>
        <p:nvPicPr>
          <p:cNvPr id="141" name="Google Shape;141;p14"/>
          <p:cNvPicPr preferRelativeResize="0"/>
          <p:nvPr/>
        </p:nvPicPr>
        <p:blipFill>
          <a:blip r:embed="rId3">
            <a:alphaModFix/>
          </a:blip>
          <a:stretch>
            <a:fillRect/>
          </a:stretch>
        </p:blipFill>
        <p:spPr>
          <a:xfrm>
            <a:off x="262250" y="1015525"/>
            <a:ext cx="8619498" cy="395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Sprint Tasks</a:t>
            </a:r>
            <a:endParaRPr sz="3000"/>
          </a:p>
        </p:txBody>
      </p:sp>
      <p:pic>
        <p:nvPicPr>
          <p:cNvPr id="147" name="Google Shape;147;p15"/>
          <p:cNvPicPr preferRelativeResize="0"/>
          <p:nvPr/>
        </p:nvPicPr>
        <p:blipFill>
          <a:blip r:embed="rId3">
            <a:alphaModFix/>
          </a:blip>
          <a:stretch>
            <a:fillRect/>
          </a:stretch>
        </p:blipFill>
        <p:spPr>
          <a:xfrm>
            <a:off x="1067038" y="922625"/>
            <a:ext cx="2049775" cy="4105099"/>
          </a:xfrm>
          <a:prstGeom prst="rect">
            <a:avLst/>
          </a:prstGeom>
          <a:noFill/>
          <a:ln>
            <a:noFill/>
          </a:ln>
        </p:spPr>
      </p:pic>
      <p:pic>
        <p:nvPicPr>
          <p:cNvPr id="148" name="Google Shape;148;p15"/>
          <p:cNvPicPr preferRelativeResize="0"/>
          <p:nvPr/>
        </p:nvPicPr>
        <p:blipFill>
          <a:blip r:embed="rId4">
            <a:alphaModFix/>
          </a:blip>
          <a:stretch>
            <a:fillRect/>
          </a:stretch>
        </p:blipFill>
        <p:spPr>
          <a:xfrm>
            <a:off x="3298172" y="922625"/>
            <a:ext cx="2049775" cy="724742"/>
          </a:xfrm>
          <a:prstGeom prst="rect">
            <a:avLst/>
          </a:prstGeom>
          <a:noFill/>
          <a:ln>
            <a:noFill/>
          </a:ln>
        </p:spPr>
      </p:pic>
      <p:pic>
        <p:nvPicPr>
          <p:cNvPr id="149" name="Google Shape;149;p15"/>
          <p:cNvPicPr preferRelativeResize="0"/>
          <p:nvPr/>
        </p:nvPicPr>
        <p:blipFill>
          <a:blip r:embed="rId5">
            <a:alphaModFix/>
          </a:blip>
          <a:stretch>
            <a:fillRect/>
          </a:stretch>
        </p:blipFill>
        <p:spPr>
          <a:xfrm>
            <a:off x="6000224" y="922625"/>
            <a:ext cx="2049775" cy="532761"/>
          </a:xfrm>
          <a:prstGeom prst="rect">
            <a:avLst/>
          </a:prstGeom>
          <a:noFill/>
          <a:ln>
            <a:noFill/>
          </a:ln>
        </p:spPr>
      </p:pic>
      <p:pic>
        <p:nvPicPr>
          <p:cNvPr id="150" name="Google Shape;150;p15"/>
          <p:cNvPicPr preferRelativeResize="0"/>
          <p:nvPr/>
        </p:nvPicPr>
        <p:blipFill>
          <a:blip r:embed="rId6">
            <a:alphaModFix/>
          </a:blip>
          <a:stretch>
            <a:fillRect/>
          </a:stretch>
        </p:blipFill>
        <p:spPr>
          <a:xfrm>
            <a:off x="6000225" y="1647375"/>
            <a:ext cx="2299150" cy="869300"/>
          </a:xfrm>
          <a:prstGeom prst="rect">
            <a:avLst/>
          </a:prstGeom>
          <a:noFill/>
          <a:ln>
            <a:noFill/>
          </a:ln>
        </p:spPr>
      </p:pic>
      <p:cxnSp>
        <p:nvCxnSpPr>
          <p:cNvPr id="151" name="Google Shape;151;p15"/>
          <p:cNvCxnSpPr/>
          <p:nvPr/>
        </p:nvCxnSpPr>
        <p:spPr>
          <a:xfrm flipH="1" rot="10800000">
            <a:off x="3106199" y="1307855"/>
            <a:ext cx="2931600" cy="731400"/>
          </a:xfrm>
          <a:prstGeom prst="curvedConnector3">
            <a:avLst>
              <a:gd fmla="val 83649" name="adj1"/>
            </a:avLst>
          </a:prstGeom>
          <a:noFill/>
          <a:ln cap="flat" cmpd="sng" w="9525">
            <a:solidFill>
              <a:schemeClr val="dk2"/>
            </a:solidFill>
            <a:prstDash val="solid"/>
            <a:round/>
            <a:headEnd len="med" w="med" type="none"/>
            <a:tailEnd len="med" w="med" type="triangle"/>
          </a:ln>
        </p:spPr>
      </p:cxnSp>
      <p:cxnSp>
        <p:nvCxnSpPr>
          <p:cNvPr id="152" name="Google Shape;152;p15"/>
          <p:cNvCxnSpPr>
            <a:endCxn id="150" idx="1"/>
          </p:cNvCxnSpPr>
          <p:nvPr/>
        </p:nvCxnSpPr>
        <p:spPr>
          <a:xfrm flipH="1" rot="10800000">
            <a:off x="3106125" y="2082025"/>
            <a:ext cx="2894100" cy="2967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153" name="Google Shape;153;p15"/>
          <p:cNvCxnSpPr>
            <a:endCxn id="148" idx="1"/>
          </p:cNvCxnSpPr>
          <p:nvPr/>
        </p:nvCxnSpPr>
        <p:spPr>
          <a:xfrm flipH="1" rot="10800000">
            <a:off x="2817872" y="1284996"/>
            <a:ext cx="480300" cy="104700"/>
          </a:xfrm>
          <a:prstGeom prst="curvedConnector3">
            <a:avLst>
              <a:gd fmla="val 50000" name="adj1"/>
            </a:avLst>
          </a:prstGeom>
          <a:noFill/>
          <a:ln cap="flat" cmpd="sng" w="9525">
            <a:solidFill>
              <a:schemeClr val="dk2"/>
            </a:solidFill>
            <a:prstDash val="solid"/>
            <a:round/>
            <a:headEnd len="med" w="med" type="none"/>
            <a:tailEnd len="med" w="med" type="triangle"/>
          </a:ln>
        </p:spPr>
      </p:cxnSp>
      <p:pic>
        <p:nvPicPr>
          <p:cNvPr id="154" name="Google Shape;154;p15"/>
          <p:cNvPicPr preferRelativeResize="0"/>
          <p:nvPr/>
        </p:nvPicPr>
        <p:blipFill>
          <a:blip r:embed="rId7">
            <a:alphaModFix/>
          </a:blip>
          <a:stretch>
            <a:fillRect/>
          </a:stretch>
        </p:blipFill>
        <p:spPr>
          <a:xfrm>
            <a:off x="6146049" y="2603700"/>
            <a:ext cx="2299150" cy="659315"/>
          </a:xfrm>
          <a:prstGeom prst="rect">
            <a:avLst/>
          </a:prstGeom>
          <a:noFill/>
          <a:ln>
            <a:noFill/>
          </a:ln>
        </p:spPr>
      </p:pic>
      <p:cxnSp>
        <p:nvCxnSpPr>
          <p:cNvPr id="155" name="Google Shape;155;p15"/>
          <p:cNvCxnSpPr>
            <a:stCxn id="147" idx="3"/>
            <a:endCxn id="154" idx="1"/>
          </p:cNvCxnSpPr>
          <p:nvPr/>
        </p:nvCxnSpPr>
        <p:spPr>
          <a:xfrm flipH="1" rot="10800000">
            <a:off x="3116813" y="2933475"/>
            <a:ext cx="3029100" cy="41700"/>
          </a:xfrm>
          <a:prstGeom prst="curvedConnector3">
            <a:avLst>
              <a:gd fmla="val 50002" name="adj1"/>
            </a:avLst>
          </a:prstGeom>
          <a:noFill/>
          <a:ln cap="flat" cmpd="sng" w="9525">
            <a:solidFill>
              <a:schemeClr val="dk2"/>
            </a:solidFill>
            <a:prstDash val="solid"/>
            <a:round/>
            <a:headEnd len="med" w="med" type="none"/>
            <a:tailEnd len="med" w="med" type="triangle"/>
          </a:ln>
        </p:spPr>
      </p:cxnSp>
      <p:pic>
        <p:nvPicPr>
          <p:cNvPr id="156" name="Google Shape;156;p15"/>
          <p:cNvPicPr preferRelativeResize="0"/>
          <p:nvPr/>
        </p:nvPicPr>
        <p:blipFill>
          <a:blip r:embed="rId8">
            <a:alphaModFix/>
          </a:blip>
          <a:stretch>
            <a:fillRect/>
          </a:stretch>
        </p:blipFill>
        <p:spPr>
          <a:xfrm>
            <a:off x="3570362" y="3032900"/>
            <a:ext cx="2194770" cy="713300"/>
          </a:xfrm>
          <a:prstGeom prst="rect">
            <a:avLst/>
          </a:prstGeom>
          <a:noFill/>
          <a:ln>
            <a:noFill/>
          </a:ln>
        </p:spPr>
      </p:pic>
      <p:cxnSp>
        <p:nvCxnSpPr>
          <p:cNvPr id="157" name="Google Shape;157;p15"/>
          <p:cNvCxnSpPr>
            <a:endCxn id="156" idx="1"/>
          </p:cNvCxnSpPr>
          <p:nvPr/>
        </p:nvCxnSpPr>
        <p:spPr>
          <a:xfrm>
            <a:off x="3117062" y="3319650"/>
            <a:ext cx="453300" cy="69900"/>
          </a:xfrm>
          <a:prstGeom prst="curvedConnector3">
            <a:avLst>
              <a:gd fmla="val 50000" name="adj1"/>
            </a:avLst>
          </a:prstGeom>
          <a:noFill/>
          <a:ln cap="flat" cmpd="sng" w="9525">
            <a:solidFill>
              <a:schemeClr val="dk2"/>
            </a:solidFill>
            <a:prstDash val="solid"/>
            <a:round/>
            <a:headEnd len="med" w="med" type="none"/>
            <a:tailEnd len="med" w="med" type="triangle"/>
          </a:ln>
        </p:spPr>
      </p:cxnSp>
      <p:pic>
        <p:nvPicPr>
          <p:cNvPr id="158" name="Google Shape;158;p15"/>
          <p:cNvPicPr preferRelativeResize="0"/>
          <p:nvPr/>
        </p:nvPicPr>
        <p:blipFill>
          <a:blip r:embed="rId9">
            <a:alphaModFix/>
          </a:blip>
          <a:stretch>
            <a:fillRect/>
          </a:stretch>
        </p:blipFill>
        <p:spPr>
          <a:xfrm>
            <a:off x="6218674" y="3524375"/>
            <a:ext cx="2286000" cy="713301"/>
          </a:xfrm>
          <a:prstGeom prst="rect">
            <a:avLst/>
          </a:prstGeom>
          <a:noFill/>
          <a:ln>
            <a:noFill/>
          </a:ln>
        </p:spPr>
      </p:pic>
      <p:cxnSp>
        <p:nvCxnSpPr>
          <p:cNvPr id="159" name="Google Shape;159;p15"/>
          <p:cNvCxnSpPr>
            <a:endCxn id="158" idx="1"/>
          </p:cNvCxnSpPr>
          <p:nvPr/>
        </p:nvCxnSpPr>
        <p:spPr>
          <a:xfrm>
            <a:off x="3116974" y="3879225"/>
            <a:ext cx="3101700" cy="1800"/>
          </a:xfrm>
          <a:prstGeom prst="curvedConnector3">
            <a:avLst>
              <a:gd fmla="val 50000" name="adj1"/>
            </a:avLst>
          </a:prstGeom>
          <a:noFill/>
          <a:ln cap="flat" cmpd="sng" w="9525">
            <a:solidFill>
              <a:schemeClr val="dk2"/>
            </a:solidFill>
            <a:prstDash val="solid"/>
            <a:round/>
            <a:headEnd len="med" w="med" type="none"/>
            <a:tailEnd len="med" w="med" type="triangle"/>
          </a:ln>
        </p:spPr>
      </p:cxnSp>
      <p:pic>
        <p:nvPicPr>
          <p:cNvPr id="160" name="Google Shape;160;p15"/>
          <p:cNvPicPr preferRelativeResize="0"/>
          <p:nvPr/>
        </p:nvPicPr>
        <p:blipFill>
          <a:blip r:embed="rId10">
            <a:alphaModFix/>
          </a:blip>
          <a:stretch>
            <a:fillRect/>
          </a:stretch>
        </p:blipFill>
        <p:spPr>
          <a:xfrm>
            <a:off x="4193753" y="4313500"/>
            <a:ext cx="2194775" cy="715336"/>
          </a:xfrm>
          <a:prstGeom prst="rect">
            <a:avLst/>
          </a:prstGeom>
          <a:noFill/>
          <a:ln>
            <a:noFill/>
          </a:ln>
        </p:spPr>
      </p:pic>
      <p:cxnSp>
        <p:nvCxnSpPr>
          <p:cNvPr id="161" name="Google Shape;161;p15"/>
          <p:cNvCxnSpPr>
            <a:endCxn id="160" idx="1"/>
          </p:cNvCxnSpPr>
          <p:nvPr/>
        </p:nvCxnSpPr>
        <p:spPr>
          <a:xfrm>
            <a:off x="3117053" y="4323168"/>
            <a:ext cx="1076700" cy="348000"/>
          </a:xfrm>
          <a:prstGeom prst="curvedConnector3">
            <a:avLst>
              <a:gd fmla="val 5000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Scrum Board</a:t>
            </a:r>
            <a:endParaRPr sz="3000"/>
          </a:p>
        </p:txBody>
      </p:sp>
      <p:pic>
        <p:nvPicPr>
          <p:cNvPr id="167" name="Google Shape;167;p16"/>
          <p:cNvPicPr preferRelativeResize="0"/>
          <p:nvPr/>
        </p:nvPicPr>
        <p:blipFill>
          <a:blip r:embed="rId3">
            <a:alphaModFix/>
          </a:blip>
          <a:stretch>
            <a:fillRect/>
          </a:stretch>
        </p:blipFill>
        <p:spPr>
          <a:xfrm>
            <a:off x="1538537" y="982325"/>
            <a:ext cx="6066926" cy="3984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Burndown Chart</a:t>
            </a:r>
            <a:endParaRPr sz="3000"/>
          </a:p>
        </p:txBody>
      </p:sp>
      <p:pic>
        <p:nvPicPr>
          <p:cNvPr id="173" name="Google Shape;173;p17"/>
          <p:cNvPicPr preferRelativeResize="0"/>
          <p:nvPr/>
        </p:nvPicPr>
        <p:blipFill>
          <a:blip r:embed="rId3">
            <a:alphaModFix/>
          </a:blip>
          <a:stretch>
            <a:fillRect/>
          </a:stretch>
        </p:blipFill>
        <p:spPr>
          <a:xfrm>
            <a:off x="152400" y="1307850"/>
            <a:ext cx="8839199" cy="32565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Features</a:t>
            </a:r>
            <a:endParaRPr sz="3000"/>
          </a:p>
        </p:txBody>
      </p:sp>
      <p:sp>
        <p:nvSpPr>
          <p:cNvPr id="179" name="Google Shape;17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Menu Bar</a:t>
            </a:r>
            <a:endParaRPr sz="1800"/>
          </a:p>
          <a:p>
            <a:pPr indent="-342900" lvl="0" marL="457200" rtl="0" algn="l">
              <a:lnSpc>
                <a:spcPct val="150000"/>
              </a:lnSpc>
              <a:spcBef>
                <a:spcPts val="0"/>
              </a:spcBef>
              <a:spcAft>
                <a:spcPts val="0"/>
              </a:spcAft>
              <a:buSzPts val="1800"/>
              <a:buChar char="●"/>
            </a:pPr>
            <a:r>
              <a:rPr lang="en" sz="1800"/>
              <a:t>Log In </a:t>
            </a:r>
            <a:r>
              <a:rPr lang="en" sz="1800"/>
              <a:t>page</a:t>
            </a:r>
            <a:endParaRPr sz="1800"/>
          </a:p>
          <a:p>
            <a:pPr indent="-342900" lvl="0" marL="457200" rtl="0" algn="l">
              <a:lnSpc>
                <a:spcPct val="150000"/>
              </a:lnSpc>
              <a:spcBef>
                <a:spcPts val="0"/>
              </a:spcBef>
              <a:spcAft>
                <a:spcPts val="0"/>
              </a:spcAft>
              <a:buSzPts val="1800"/>
              <a:buChar char="●"/>
            </a:pPr>
            <a:r>
              <a:rPr lang="en" sz="1800"/>
              <a:t>Sign Up page</a:t>
            </a:r>
            <a:endParaRPr sz="1800"/>
          </a:p>
          <a:p>
            <a:pPr indent="-342900" lvl="0" marL="457200" rtl="0" algn="l">
              <a:lnSpc>
                <a:spcPct val="150000"/>
              </a:lnSpc>
              <a:spcBef>
                <a:spcPts val="0"/>
              </a:spcBef>
              <a:spcAft>
                <a:spcPts val="0"/>
              </a:spcAft>
              <a:buSzPts val="1800"/>
              <a:buChar char="●"/>
            </a:pPr>
            <a:r>
              <a:rPr lang="en" sz="1800"/>
              <a:t>Home Screen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823850" y="1752350"/>
            <a:ext cx="43275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Live Demo</a:t>
            </a:r>
            <a:endParaRPr sz="4800"/>
          </a:p>
        </p:txBody>
      </p:sp>
      <p:sp>
        <p:nvSpPr>
          <p:cNvPr id="185" name="Google Shape;185;p19"/>
          <p:cNvSpPr txBox="1"/>
          <p:nvPr>
            <p:ph idx="1" type="body"/>
          </p:nvPr>
        </p:nvSpPr>
        <p:spPr>
          <a:xfrm>
            <a:off x="823850" y="2643125"/>
            <a:ext cx="6056700" cy="12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hlink"/>
                </a:solidFill>
                <a:hlinkClick r:id="rId3"/>
              </a:rPr>
              <a:t>https://requirementstool.netlify.com/</a:t>
            </a:r>
            <a:endParaRPr sz="2400"/>
          </a:p>
          <a:p>
            <a:pPr indent="0" lvl="0" marL="0" rtl="0" algn="l">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Problems</a:t>
            </a:r>
            <a:endParaRPr sz="3000"/>
          </a:p>
        </p:txBody>
      </p:sp>
      <p:sp>
        <p:nvSpPr>
          <p:cNvPr id="191" name="Google Shape;191;p20"/>
          <p:cNvSpPr txBox="1"/>
          <p:nvPr>
            <p:ph idx="1" type="body"/>
          </p:nvPr>
        </p:nvSpPr>
        <p:spPr>
          <a:xfrm>
            <a:off x="1297500" y="1307850"/>
            <a:ext cx="7038900" cy="36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Meeting Times (Busy Bees)</a:t>
            </a:r>
            <a:endParaRPr sz="1400"/>
          </a:p>
          <a:p>
            <a:pPr indent="-317500" lvl="0" marL="457200" rtl="0" algn="l">
              <a:spcBef>
                <a:spcPts val="0"/>
              </a:spcBef>
              <a:spcAft>
                <a:spcPts val="0"/>
              </a:spcAft>
              <a:buSzPts val="1400"/>
              <a:buChar char="●"/>
            </a:pPr>
            <a:r>
              <a:rPr lang="en" sz="1400"/>
              <a:t>Initial learning</a:t>
            </a:r>
            <a:endParaRPr sz="1400"/>
          </a:p>
          <a:p>
            <a:pPr indent="-317500" lvl="0" marL="457200" rtl="0" algn="l">
              <a:spcBef>
                <a:spcPts val="0"/>
              </a:spcBef>
              <a:spcAft>
                <a:spcPts val="0"/>
              </a:spcAft>
              <a:buSzPts val="1400"/>
              <a:buChar char="●"/>
            </a:pPr>
            <a:r>
              <a:rPr lang="en" sz="1400"/>
              <a:t>Version Control</a:t>
            </a:r>
            <a:endParaRPr sz="1400"/>
          </a:p>
          <a:p>
            <a:pPr indent="-317500" lvl="1" marL="914400" rtl="0" algn="l">
              <a:spcBef>
                <a:spcPts val="0"/>
              </a:spcBef>
              <a:spcAft>
                <a:spcPts val="0"/>
              </a:spcAft>
              <a:buSzPts val="1400"/>
              <a:buChar char="○"/>
            </a:pPr>
            <a:r>
              <a:rPr lang="en" sz="1400"/>
              <a:t>SVN</a:t>
            </a:r>
            <a:endParaRPr sz="1400"/>
          </a:p>
          <a:p>
            <a:pPr indent="-317500" lvl="1" marL="914400" rtl="0" algn="l">
              <a:spcBef>
                <a:spcPts val="0"/>
              </a:spcBef>
              <a:spcAft>
                <a:spcPts val="0"/>
              </a:spcAft>
              <a:buSzPts val="1400"/>
              <a:buChar char="○"/>
            </a:pPr>
            <a:r>
              <a:rPr lang="en" sz="1400"/>
              <a:t>Git</a:t>
            </a:r>
            <a:endParaRPr sz="1400"/>
          </a:p>
          <a:p>
            <a:pPr indent="-317500" lvl="1" marL="914400" rtl="0" algn="l">
              <a:spcBef>
                <a:spcPts val="0"/>
              </a:spcBef>
              <a:spcAft>
                <a:spcPts val="0"/>
              </a:spcAft>
              <a:buSzPts val="1400"/>
              <a:buChar char="○"/>
            </a:pPr>
            <a:r>
              <a:rPr lang="en" sz="1400"/>
              <a:t>BitBucket</a:t>
            </a:r>
            <a:endParaRPr sz="1400"/>
          </a:p>
          <a:p>
            <a:pPr indent="-317500" lvl="0" marL="457200" rtl="0" algn="l">
              <a:spcBef>
                <a:spcPts val="0"/>
              </a:spcBef>
              <a:spcAft>
                <a:spcPts val="0"/>
              </a:spcAft>
              <a:buSzPts val="1400"/>
              <a:buChar char="●"/>
            </a:pPr>
            <a:r>
              <a:rPr lang="en" sz="1400"/>
              <a:t>Interoperability	</a:t>
            </a:r>
            <a:endParaRPr sz="1400"/>
          </a:p>
          <a:p>
            <a:pPr indent="-317500" lvl="0" marL="457200" rtl="0" algn="l">
              <a:spcBef>
                <a:spcPts val="0"/>
              </a:spcBef>
              <a:spcAft>
                <a:spcPts val="0"/>
              </a:spcAft>
              <a:buSzPts val="1400"/>
              <a:buChar char="●"/>
            </a:pPr>
            <a:r>
              <a:rPr lang="en" sz="1400"/>
              <a:t>Future GUI Design</a:t>
            </a:r>
            <a:endParaRPr sz="1400"/>
          </a:p>
          <a:p>
            <a:pPr indent="-317500" lvl="1" marL="914400" rtl="0" algn="l">
              <a:spcBef>
                <a:spcPts val="0"/>
              </a:spcBef>
              <a:spcAft>
                <a:spcPts val="0"/>
              </a:spcAft>
              <a:buSzPts val="1400"/>
              <a:buChar char="○"/>
            </a:pPr>
            <a:r>
              <a:rPr lang="en" sz="1400"/>
              <a:t>Avista</a:t>
            </a:r>
            <a:endParaRPr sz="1400"/>
          </a:p>
          <a:p>
            <a:pPr indent="-317500" lvl="1" marL="914400" rtl="0" algn="l">
              <a:spcBef>
                <a:spcPts val="0"/>
              </a:spcBef>
              <a:spcAft>
                <a:spcPts val="0"/>
              </a:spcAft>
              <a:buSzPts val="1400"/>
              <a:buChar char="○"/>
            </a:pPr>
            <a:r>
              <a:rPr lang="en" sz="1400"/>
              <a:t>Platteville</a:t>
            </a:r>
            <a:endParaRPr sz="1400"/>
          </a:p>
          <a:p>
            <a:pPr indent="-317500" lvl="0" marL="457200" rtl="0" algn="l">
              <a:spcBef>
                <a:spcPts val="0"/>
              </a:spcBef>
              <a:spcAft>
                <a:spcPts val="0"/>
              </a:spcAft>
              <a:buSzPts val="1400"/>
              <a:buChar char="●"/>
            </a:pPr>
            <a:r>
              <a:rPr lang="en" sz="1400"/>
              <a:t>Lack of customer expectations/needs</a:t>
            </a:r>
            <a:endParaRPr sz="1400"/>
          </a:p>
          <a:p>
            <a:pPr indent="0" lvl="0" marL="1371600" rtl="0" algn="l">
              <a:spcBef>
                <a:spcPts val="1600"/>
              </a:spcBef>
              <a:spcAft>
                <a:spcPts val="1600"/>
              </a:spcAft>
              <a:buNone/>
            </a:pPr>
            <a:r>
              <a:rPr lang="en" sz="1400"/>
              <a:t>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Questions?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